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75" r:id="rId7"/>
    <p:sldId id="274" r:id="rId8"/>
    <p:sldId id="261" r:id="rId9"/>
    <p:sldId id="265" r:id="rId10"/>
    <p:sldId id="263" r:id="rId11"/>
    <p:sldId id="270" r:id="rId12"/>
    <p:sldId id="271" r:id="rId13"/>
    <p:sldId id="272" r:id="rId14"/>
    <p:sldId id="273" r:id="rId15"/>
    <p:sldId id="266" r:id="rId16"/>
    <p:sldId id="264" r:id="rId17"/>
    <p:sldId id="267" r:id="rId18"/>
    <p:sldId id="268" r:id="rId19"/>
    <p:sldId id="269"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542" autoAdjust="0"/>
  </p:normalViewPr>
  <p:slideViewPr>
    <p:cSldViewPr>
      <p:cViewPr varScale="1">
        <p:scale>
          <a:sx n="72" d="100"/>
          <a:sy n="72"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DB9DD-29FC-4A9E-B9FC-CB413008A6BF}" type="datetimeFigureOut">
              <a:rPr lang="en-US" smtClean="0"/>
              <a:t>2020-03-25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4C562-EABB-4446-8EA3-3B0523C5A977}" type="slidenum">
              <a:rPr lang="en-US" smtClean="0"/>
              <a:t>‹#›</a:t>
            </a:fld>
            <a:endParaRPr lang="en-US"/>
          </a:p>
        </p:txBody>
      </p:sp>
    </p:spTree>
    <p:extLst>
      <p:ext uri="{BB962C8B-B14F-4D97-AF65-F5344CB8AC3E}">
        <p14:creationId xmlns:p14="http://schemas.microsoft.com/office/powerpoint/2010/main" val="70707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a:solidFill>
                  <a:schemeClr val="accent1">
                    <a:lumMod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7489275-142B-41D6-A1FF-9612E2C57F29}"/>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ED409C62-5AF8-42A0-A8ED-8630D27B8CD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7A420931-AE3C-4F04-80A9-6980A26D6EF5}"/>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DE06-9E08-4AB7-9638-7FD42256E381}"/>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D678EC51-490C-4215-B394-B3BCC9BA7E3B}"/>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8FABD52-78D2-4FD4-B14B-703B33DC6B01}"/>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576" y="1484784"/>
            <a:ext cx="5721424"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13535-B2C0-4611-965F-1D2F2BCAE065}"/>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7E269657-419A-4BA9-A291-04E0CE22AA10}"/>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21D08B9E-FA75-46C5-930C-2BB5F2E0165C}"/>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9C1AC5-4C26-4409-AF39-98E7836A004E}"/>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43BDF5DA-27FA-4837-97F1-B70FE1AA4C7C}"/>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462217FC-9A36-44CE-AD1F-064C48D1E7B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1">
                    <a:lumMod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8BBF571-FA10-4929-BFC9-8C114B64CA24}"/>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9F1AA999-3822-4CDE-8611-377C986FA47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F52C2F6-1A5F-45AB-B204-AB840633372B}"/>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70B713A-A8B8-46F4-BF4A-1F08BD8892C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AB71EFA-8B9E-4C3D-A482-051BD8BF173B}"/>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94FDB1B3-F786-4AA9-A6B7-80A94E889078}"/>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7A2B614-A6C1-4F72-A046-26213AE906C2}"/>
              </a:ext>
            </a:extLst>
          </p:cNvPr>
          <p:cNvSpPr>
            <a:spLocks noGrp="1"/>
          </p:cNvSpPr>
          <p:nvPr>
            <p:ph type="dt" sz="half" idx="10"/>
          </p:nvPr>
        </p:nvSpPr>
        <p:spPr/>
        <p:txBody>
          <a:bodyPr/>
          <a:lstStyle/>
          <a:p>
            <a:r>
              <a:rPr lang="en-US"/>
              <a:t>2020-03-26</a:t>
            </a:r>
            <a:endParaRPr lang="en-US" dirty="0"/>
          </a:p>
        </p:txBody>
      </p:sp>
      <p:sp>
        <p:nvSpPr>
          <p:cNvPr id="8" name="Footer Placeholder 7">
            <a:extLst>
              <a:ext uri="{FF2B5EF4-FFF2-40B4-BE49-F238E27FC236}">
                <a16:creationId xmlns:a16="http://schemas.microsoft.com/office/drawing/2014/main" id="{D800BBDE-2B7D-439F-B6F0-5DC97FD6B5D0}"/>
              </a:ext>
            </a:extLst>
          </p:cNvPr>
          <p:cNvSpPr>
            <a:spLocks noGrp="1"/>
          </p:cNvSpPr>
          <p:nvPr>
            <p:ph type="ftr" sz="quarter" idx="11"/>
          </p:nvPr>
        </p:nvSpPr>
        <p:spPr/>
        <p:txBody>
          <a:bodyPr/>
          <a:lstStyle/>
          <a:p>
            <a:r>
              <a:rPr lang="en-US"/>
              <a:t>PV204 </a:t>
            </a:r>
            <a:endParaRPr lang="en-US" dirty="0"/>
          </a:p>
        </p:txBody>
      </p:sp>
      <p:sp>
        <p:nvSpPr>
          <p:cNvPr id="9" name="Slide Number Placeholder 8">
            <a:extLst>
              <a:ext uri="{FF2B5EF4-FFF2-40B4-BE49-F238E27FC236}">
                <a16:creationId xmlns:a16="http://schemas.microsoft.com/office/drawing/2014/main" id="{95D7280B-6B8E-4B62-B9C7-A93811CB512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C274ADE-13D5-45A3-A54D-BD7D0B4F1E4C}"/>
              </a:ext>
            </a:extLst>
          </p:cNvPr>
          <p:cNvSpPr>
            <a:spLocks noGrp="1"/>
          </p:cNvSpPr>
          <p:nvPr>
            <p:ph type="dt" sz="half" idx="10"/>
          </p:nvPr>
        </p:nvSpPr>
        <p:spPr/>
        <p:txBody>
          <a:bodyPr/>
          <a:lstStyle/>
          <a:p>
            <a:r>
              <a:rPr lang="en-US"/>
              <a:t>2020-03-26</a:t>
            </a:r>
            <a:endParaRPr lang="en-US" dirty="0"/>
          </a:p>
        </p:txBody>
      </p:sp>
      <p:sp>
        <p:nvSpPr>
          <p:cNvPr id="7" name="Footer Placeholder 6">
            <a:extLst>
              <a:ext uri="{FF2B5EF4-FFF2-40B4-BE49-F238E27FC236}">
                <a16:creationId xmlns:a16="http://schemas.microsoft.com/office/drawing/2014/main" id="{6A7BFBA2-71FF-456B-A737-A418F4C0210E}"/>
              </a:ext>
            </a:extLst>
          </p:cNvPr>
          <p:cNvSpPr>
            <a:spLocks noGrp="1"/>
          </p:cNvSpPr>
          <p:nvPr>
            <p:ph type="ftr" sz="quarter" idx="11"/>
          </p:nvPr>
        </p:nvSpPr>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F9D5B877-B86C-4212-A9B6-B48B759A9BD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1C75F-0761-46DB-920D-037C2E7998C9}"/>
              </a:ext>
            </a:extLst>
          </p:cNvPr>
          <p:cNvSpPr>
            <a:spLocks noGrp="1"/>
          </p:cNvSpPr>
          <p:nvPr>
            <p:ph type="dt" sz="half" idx="10"/>
          </p:nvPr>
        </p:nvSpPr>
        <p:spPr/>
        <p:txBody>
          <a:bodyPr/>
          <a:lstStyle/>
          <a:p>
            <a:r>
              <a:rPr lang="en-US"/>
              <a:t>2020-03-26</a:t>
            </a:r>
            <a:endParaRPr lang="en-US" dirty="0"/>
          </a:p>
        </p:txBody>
      </p:sp>
      <p:sp>
        <p:nvSpPr>
          <p:cNvPr id="3" name="Footer Placeholder 2">
            <a:extLst>
              <a:ext uri="{FF2B5EF4-FFF2-40B4-BE49-F238E27FC236}">
                <a16:creationId xmlns:a16="http://schemas.microsoft.com/office/drawing/2014/main" id="{879A0B4C-29B9-4ADA-B8D0-E1FA933A1046}"/>
              </a:ext>
            </a:extLst>
          </p:cNvPr>
          <p:cNvSpPr>
            <a:spLocks noGrp="1"/>
          </p:cNvSpPr>
          <p:nvPr>
            <p:ph type="ftr" sz="quarter" idx="11"/>
          </p:nvPr>
        </p:nvSpPr>
        <p:spPr/>
        <p:txBody>
          <a:bodyPr/>
          <a:lstStyle/>
          <a:p>
            <a:r>
              <a:rPr lang="en-US"/>
              <a:t>PV204 </a:t>
            </a:r>
            <a:endParaRPr lang="en-US" dirty="0"/>
          </a:p>
        </p:txBody>
      </p:sp>
      <p:sp>
        <p:nvSpPr>
          <p:cNvPr id="4" name="Slide Number Placeholder 3">
            <a:extLst>
              <a:ext uri="{FF2B5EF4-FFF2-40B4-BE49-F238E27FC236}">
                <a16:creationId xmlns:a16="http://schemas.microsoft.com/office/drawing/2014/main" id="{28B7CD3F-5D59-429A-8FE5-E0F4861B428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84784"/>
            <a:ext cx="3008313"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71E70A1C-DEC0-460F-A921-EF3271408208}"/>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F841427C-58B3-47F8-8FC1-15911E57AD9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4FD872C5-1AD5-40BE-AC9A-597C2147FFB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116EFD84-2FD3-4680-8E48-F778484F40EE}"/>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44950" y="1544806"/>
            <a:ext cx="5774670" cy="39983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52995" y="5670343"/>
            <a:ext cx="6923932" cy="5592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119C05CA-700F-46F8-B9FA-19E19E59B06A}"/>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33FFC5E8-C1FD-488F-BC72-3B3476924465}"/>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6D419AB-703E-4546-B605-41D14B66179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A73AB59-216F-402C-A5BD-F82E1E22DFEF}"/>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Shape 2">
            <a:extLst>
              <a:ext uri="{FF2B5EF4-FFF2-40B4-BE49-F238E27FC236}">
                <a16:creationId xmlns:a16="http://schemas.microsoft.com/office/drawing/2014/main" id="{7623BF48-7C46-489C-95FA-B575988FB822}"/>
              </a:ext>
            </a:extLst>
          </p:cNvPr>
          <p:cNvSpPr txBox="1"/>
          <p:nvPr userDrawn="1"/>
        </p:nvSpPr>
        <p:spPr>
          <a:xfrm>
            <a:off x="0" y="6308725"/>
            <a:ext cx="9143640" cy="549275"/>
          </a:xfrm>
          <a:prstGeom prst="rect">
            <a:avLst/>
          </a:prstGeom>
          <a:solidFill>
            <a:schemeClr val="tx2">
              <a:lumMod val="20000"/>
              <a:lumOff val="80000"/>
            </a:schemeClr>
          </a:solidFill>
          <a:ln>
            <a:noFill/>
          </a:ln>
        </p:spPr>
        <p:txBody>
          <a:bodyPr lIns="182880" tIns="0" rIns="90000" bIns="45000">
            <a:normAutofit/>
          </a:bodyPr>
          <a:lstStyle/>
          <a:p>
            <a:pPr algn="just">
              <a:lnSpc>
                <a:spcPct val="100000"/>
              </a:lnSpc>
            </a:pPr>
            <a:endParaRPr lang="en-IN" sz="1600" b="0" strike="noStrike" spc="-1" dirty="0">
              <a:solidFill>
                <a:schemeClr val="accent5">
                  <a:lumMod val="50000"/>
                </a:schemeClr>
              </a:solidFill>
              <a:latin typeface="Arial"/>
            </a:endParaRPr>
          </a:p>
        </p:txBody>
      </p:sp>
      <p:sp>
        <p:nvSpPr>
          <p:cNvPr id="2" name="Title Placeholder 1"/>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1520" y="6400799"/>
            <a:ext cx="2133600" cy="365125"/>
          </a:xfrm>
          <a:prstGeom prst="rect">
            <a:avLst/>
          </a:prstGeom>
        </p:spPr>
        <p:txBody>
          <a:bodyPr vert="horz" lIns="91440" tIns="45720" rIns="91440" bIns="45720" rtlCol="0" anchor="ctr"/>
          <a:lstStyle>
            <a:lvl1pPr algn="l">
              <a:defRPr sz="1600" b="1">
                <a:solidFill>
                  <a:srgbClr val="002060"/>
                </a:solidFill>
                <a:latin typeface="Arial" panose="020B0604020202020204" pitchFamily="34" charset="0"/>
                <a:cs typeface="Arial" panose="020B0604020202020204" pitchFamily="34" charset="0"/>
              </a:defRPr>
            </a:lvl1pPr>
          </a:lstStyle>
          <a:p>
            <a:r>
              <a:rPr lang="en-US"/>
              <a:t>2020-03-26</a:t>
            </a:r>
            <a:endParaRPr lang="en-US" dirty="0"/>
          </a:p>
        </p:txBody>
      </p:sp>
      <p:sp>
        <p:nvSpPr>
          <p:cNvPr id="5" name="Footer Placeholder 4"/>
          <p:cNvSpPr>
            <a:spLocks noGrp="1"/>
          </p:cNvSpPr>
          <p:nvPr>
            <p:ph type="ftr" sz="quarter" idx="3"/>
          </p:nvPr>
        </p:nvSpPr>
        <p:spPr>
          <a:xfrm>
            <a:off x="3124020" y="6406453"/>
            <a:ext cx="2895600" cy="365125"/>
          </a:xfrm>
          <a:prstGeom prst="rect">
            <a:avLst/>
          </a:prstGeom>
        </p:spPr>
        <p:txBody>
          <a:bodyPr vert="horz" lIns="91440" tIns="45720" rIns="91440" bIns="45720" rtlCol="0" anchor="ctr"/>
          <a:lstStyle>
            <a:lvl1pPr algn="ctr">
              <a:defRPr sz="1600" b="1">
                <a:solidFill>
                  <a:srgbClr val="002060"/>
                </a:solidFill>
                <a:latin typeface="Arial" panose="020B0604020202020204" pitchFamily="34" charset="0"/>
                <a:cs typeface="Arial" panose="020B0604020202020204" pitchFamily="34" charset="0"/>
              </a:defRPr>
            </a:lvl1pPr>
          </a:lstStyle>
          <a:p>
            <a:r>
              <a:rPr lang="en-US"/>
              <a:t>PV204 </a:t>
            </a:r>
            <a:endParaRPr lang="en-US" dirty="0"/>
          </a:p>
        </p:txBody>
      </p:sp>
      <p:sp>
        <p:nvSpPr>
          <p:cNvPr id="6" name="Slide Number Placeholder 5"/>
          <p:cNvSpPr>
            <a:spLocks noGrp="1"/>
          </p:cNvSpPr>
          <p:nvPr>
            <p:ph type="sldNum" sz="quarter" idx="4"/>
          </p:nvPr>
        </p:nvSpPr>
        <p:spPr>
          <a:xfrm>
            <a:off x="6553200" y="6400798"/>
            <a:ext cx="2133600" cy="365125"/>
          </a:xfrm>
          <a:prstGeom prst="rect">
            <a:avLst/>
          </a:prstGeom>
        </p:spPr>
        <p:txBody>
          <a:bodyPr vert="horz" lIns="91440" tIns="45720" rIns="91440" bIns="45720" rtlCol="0" anchor="ctr"/>
          <a:lstStyle>
            <a:lvl1pPr algn="r">
              <a:defRPr sz="1400" b="1">
                <a:solidFill>
                  <a:srgbClr val="002060"/>
                </a:solidFill>
                <a:latin typeface="Arial" panose="020B0604020202020204" pitchFamily="34" charset="0"/>
                <a:cs typeface="Arial" panose="020B0604020202020204" pitchFamily="34" charset="0"/>
              </a:defRPr>
            </a:lvl1pPr>
          </a:lstStyle>
          <a:p>
            <a:fld id="{71EF5873-10D2-4FEE-AE7C-458464C99677}" type="slidenum">
              <a:rPr lang="en-US" smtClean="0"/>
              <a:pPr/>
              <a:t>‹#›</a:t>
            </a:fld>
            <a:r>
              <a:rPr lang="en-US" dirty="0"/>
              <a:t>/20</a:t>
            </a:r>
          </a:p>
        </p:txBody>
      </p:sp>
      <p:pic>
        <p:nvPicPr>
          <p:cNvPr id="9" name="Graphic 8">
            <a:extLst>
              <a:ext uri="{FF2B5EF4-FFF2-40B4-BE49-F238E27FC236}">
                <a16:creationId xmlns:a16="http://schemas.microsoft.com/office/drawing/2014/main" id="{085A9ED3-93C6-4FFA-A93C-7D213F2FB719}"/>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0" y="0"/>
            <a:ext cx="2143125" cy="133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2400" kern="1200">
          <a:solidFill>
            <a:srgbClr val="002060"/>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2EF13E-18C9-4E7C-BC07-04A36F334D2C}"/>
              </a:ext>
            </a:extLst>
          </p:cNvPr>
          <p:cNvSpPr txBox="1"/>
          <p:nvPr/>
        </p:nvSpPr>
        <p:spPr>
          <a:xfrm>
            <a:off x="3635896" y="4393168"/>
            <a:ext cx="1872208" cy="2464832"/>
          </a:xfrm>
          <a:prstGeom prst="rect">
            <a:avLst/>
          </a:prstGeom>
          <a:solidFill>
            <a:schemeClr val="tx2">
              <a:lumMod val="75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B5A09B9B-15CB-44F3-B432-0479BF12E730}"/>
              </a:ext>
            </a:extLst>
          </p:cNvPr>
          <p:cNvSpPr>
            <a:spLocks noGrp="1"/>
          </p:cNvSpPr>
          <p:nvPr>
            <p:ph type="ctrTitle"/>
          </p:nvPr>
        </p:nvSpPr>
        <p:spPr/>
        <p:txBody>
          <a:bodyPr/>
          <a:lstStyle/>
          <a:p>
            <a:r>
              <a:rPr lang="en-US" dirty="0"/>
              <a:t>Analysis of Security Certificates</a:t>
            </a:r>
          </a:p>
        </p:txBody>
      </p:sp>
      <p:sp>
        <p:nvSpPr>
          <p:cNvPr id="3" name="Subtitle 2">
            <a:extLst>
              <a:ext uri="{FF2B5EF4-FFF2-40B4-BE49-F238E27FC236}">
                <a16:creationId xmlns:a16="http://schemas.microsoft.com/office/drawing/2014/main" id="{60439E64-1CEE-45B5-B4F6-C593BC18ABCD}"/>
              </a:ext>
            </a:extLst>
          </p:cNvPr>
          <p:cNvSpPr>
            <a:spLocks noGrp="1"/>
          </p:cNvSpPr>
          <p:nvPr>
            <p:ph type="subTitle" idx="1"/>
          </p:nvPr>
        </p:nvSpPr>
        <p:spPr/>
        <p:txBody>
          <a:bodyPr/>
          <a:lstStyle/>
          <a:p>
            <a:r>
              <a:rPr lang="en-US" b="1" dirty="0"/>
              <a:t>Team Supercalifragilisticexpialidocious</a:t>
            </a:r>
          </a:p>
          <a:p>
            <a:endParaRPr lang="en-US" b="1" dirty="0"/>
          </a:p>
          <a:p>
            <a:r>
              <a:rPr lang="en-US" sz="1600" b="1" i="1" dirty="0">
                <a:solidFill>
                  <a:schemeClr val="bg1"/>
                </a:solidFill>
              </a:rPr>
              <a:t>Anh Minh Tran</a:t>
            </a:r>
          </a:p>
          <a:p>
            <a:r>
              <a:rPr lang="en-US" sz="1600" b="1" i="1" dirty="0">
                <a:solidFill>
                  <a:schemeClr val="bg1"/>
                </a:solidFill>
              </a:rPr>
              <a:t> Ankur </a:t>
            </a:r>
            <a:r>
              <a:rPr lang="en-US" sz="1600" b="1" i="1" dirty="0" err="1">
                <a:solidFill>
                  <a:schemeClr val="bg1"/>
                </a:solidFill>
              </a:rPr>
              <a:t>Lohchab</a:t>
            </a:r>
            <a:endParaRPr lang="en-US" sz="1600" b="1" i="1" dirty="0">
              <a:solidFill>
                <a:schemeClr val="bg1"/>
              </a:solidFill>
            </a:endParaRPr>
          </a:p>
          <a:p>
            <a:r>
              <a:rPr lang="en-US" sz="1600" b="1" i="1" dirty="0" err="1">
                <a:solidFill>
                  <a:schemeClr val="bg1"/>
                </a:solidFill>
              </a:rPr>
              <a:t>Tomáš</a:t>
            </a:r>
            <a:r>
              <a:rPr lang="en-US" sz="1600" b="1" i="1" dirty="0">
                <a:solidFill>
                  <a:schemeClr val="bg1"/>
                </a:solidFill>
              </a:rPr>
              <a:t> Madeja</a:t>
            </a:r>
          </a:p>
        </p:txBody>
      </p:sp>
    </p:spTree>
    <p:extLst>
      <p:ext uri="{BB962C8B-B14F-4D97-AF65-F5344CB8AC3E}">
        <p14:creationId xmlns:p14="http://schemas.microsoft.com/office/powerpoint/2010/main" val="201532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CEA1D-D165-4AB9-B5F3-A30CDE4336AB}"/>
              </a:ext>
            </a:extLst>
          </p:cNvPr>
          <p:cNvSpPr>
            <a:spLocks noGrp="1"/>
          </p:cNvSpPr>
          <p:nvPr>
            <p:ph sz="half" idx="1"/>
          </p:nvPr>
        </p:nvSpPr>
        <p:spPr/>
        <p:txBody>
          <a:bodyPr>
            <a:normAutofit fontScale="92500"/>
          </a:bodyPr>
          <a:lstStyle/>
          <a:p>
            <a:r>
              <a:rPr lang="en-US" sz="1800" dirty="0"/>
              <a:t>Main functions: </a:t>
            </a:r>
          </a:p>
          <a:p>
            <a:r>
              <a:rPr lang="en-US" sz="1800" dirty="0"/>
              <a:t>monitoring data traffic</a:t>
            </a:r>
          </a:p>
          <a:p>
            <a:r>
              <a:rPr lang="en-US" sz="1800" dirty="0"/>
              <a:t>protecting LAN/Internet interface (firewall)</a:t>
            </a:r>
          </a:p>
          <a:p>
            <a:r>
              <a:rPr lang="en-US" sz="1800" dirty="0"/>
              <a:t>enabling the exchange of encrypted data (VPN)</a:t>
            </a:r>
          </a:p>
          <a:p>
            <a:r>
              <a:rPr lang="en-US" sz="1800" dirty="0"/>
              <a:t>Optional SIP relay functionality consists only of the software (on CD or USB) and its documentation checksum of software on CD/USB provided cryptographic algorithms are part of TOE, e.g. RNG</a:t>
            </a:r>
          </a:p>
        </p:txBody>
      </p:sp>
      <p:sp>
        <p:nvSpPr>
          <p:cNvPr id="4" name="Content Placeholder 3">
            <a:extLst>
              <a:ext uri="{FF2B5EF4-FFF2-40B4-BE49-F238E27FC236}">
                <a16:creationId xmlns:a16="http://schemas.microsoft.com/office/drawing/2014/main" id="{C476DE12-CA91-4DA8-8433-90973EFA5D5F}"/>
              </a:ext>
            </a:extLst>
          </p:cNvPr>
          <p:cNvSpPr>
            <a:spLocks noGrp="1"/>
          </p:cNvSpPr>
          <p:nvPr>
            <p:ph sz="half" idx="2"/>
          </p:nvPr>
        </p:nvSpPr>
        <p:spPr/>
        <p:txBody>
          <a:bodyPr>
            <a:normAutofit fontScale="92500"/>
          </a:bodyPr>
          <a:lstStyle/>
          <a:p>
            <a:r>
              <a:rPr lang="en-US" sz="2300" dirty="0"/>
              <a:t>EAL 4</a:t>
            </a:r>
          </a:p>
          <a:p>
            <a:r>
              <a:rPr lang="en-US" sz="2300" dirty="0"/>
              <a:t>Evaluated by developer and an independent evaluator</a:t>
            </a:r>
          </a:p>
          <a:p>
            <a:r>
              <a:rPr lang="en-US" sz="2300" dirty="0"/>
              <a:t>test procedures = scripts in Ruby, Perl or Shell</a:t>
            </a:r>
          </a:p>
          <a:p>
            <a:r>
              <a:rPr lang="en-US" sz="2300" dirty="0"/>
              <a:t>Developer: local and live tests</a:t>
            </a:r>
          </a:p>
          <a:p>
            <a:r>
              <a:rPr lang="en-US" sz="2300" dirty="0"/>
              <a:t>Independent eval.: only live tests but with additional vulnerability tests</a:t>
            </a:r>
          </a:p>
          <a:p>
            <a:r>
              <a:rPr lang="en-US" sz="2300" dirty="0"/>
              <a:t>Details on the tests are not provided</a:t>
            </a:r>
          </a:p>
          <a:p>
            <a:endParaRPr lang="en-US" dirty="0"/>
          </a:p>
        </p:txBody>
      </p:sp>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2" name="Date Placeholder 1">
            <a:extLst>
              <a:ext uri="{FF2B5EF4-FFF2-40B4-BE49-F238E27FC236}">
                <a16:creationId xmlns:a16="http://schemas.microsoft.com/office/drawing/2014/main" id="{19526A9F-1A9B-4C10-84AC-6A84A451540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27E9AA6-C196-4FB4-B34A-250DC2C3C45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F0291990-7B38-4605-9CDC-FC0570A38560}"/>
              </a:ext>
            </a:extLst>
          </p:cNvPr>
          <p:cNvSpPr>
            <a:spLocks noGrp="1"/>
          </p:cNvSpPr>
          <p:nvPr>
            <p:ph type="sldNum" sz="quarter" idx="12"/>
          </p:nvPr>
        </p:nvSpPr>
        <p:spPr/>
        <p:txBody>
          <a:bodyPr/>
          <a:lstStyle/>
          <a:p>
            <a:fld id="{71EF5873-10D2-4FEE-AE7C-458464C99677}" type="slidenum">
              <a:rPr lang="en-US" smtClean="0"/>
              <a:pPr/>
              <a:t>10</a:t>
            </a:fld>
            <a:r>
              <a:rPr lang="en-US"/>
              <a:t>/20</a:t>
            </a:r>
            <a:endParaRPr lang="en-US" dirty="0"/>
          </a:p>
        </p:txBody>
      </p:sp>
    </p:spTree>
    <p:extLst>
      <p:ext uri="{BB962C8B-B14F-4D97-AF65-F5344CB8AC3E}">
        <p14:creationId xmlns:p14="http://schemas.microsoft.com/office/powerpoint/2010/main" val="216769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8C89555-FB0D-427D-B79D-04E0915E6EEA}"/>
              </a:ext>
            </a:extLst>
          </p:cNvPr>
          <p:cNvSpPr>
            <a:spLocks noGrp="1"/>
          </p:cNvSpPr>
          <p:nvPr>
            <p:ph sz="half" idx="2"/>
          </p:nvPr>
        </p:nvSpPr>
        <p:spPr/>
        <p:txBody>
          <a:bodyPr>
            <a:normAutofit/>
          </a:bodyPr>
          <a:lstStyle/>
          <a:p>
            <a:r>
              <a:rPr lang="en-US" sz="1800" dirty="0"/>
              <a:t>Security Assurance Rationale:</a:t>
            </a:r>
          </a:p>
          <a:p>
            <a:pPr lvl="1"/>
            <a:r>
              <a:rPr lang="en-US" sz="1600" dirty="0"/>
              <a:t>ALC_FLR.2 Flaw reporting procedures</a:t>
            </a:r>
          </a:p>
          <a:p>
            <a:pPr lvl="1"/>
            <a:r>
              <a:rPr lang="en-US" sz="1600" dirty="0"/>
              <a:t>ASE_TSS.2 TOE summary specification with architectural design summary</a:t>
            </a:r>
          </a:p>
          <a:p>
            <a:pPr lvl="1"/>
            <a:r>
              <a:rPr lang="en-US" sz="1600" dirty="0"/>
              <a:t>AVA_VAN.4 Methodical vulnerability analysis</a:t>
            </a:r>
          </a:p>
          <a:p>
            <a:endParaRPr lang="en-US" dirty="0"/>
          </a:p>
        </p:txBody>
      </p:sp>
      <p:sp>
        <p:nvSpPr>
          <p:cNvPr id="16" name="Content Placeholder 15">
            <a:extLst>
              <a:ext uri="{FF2B5EF4-FFF2-40B4-BE49-F238E27FC236}">
                <a16:creationId xmlns:a16="http://schemas.microsoft.com/office/drawing/2014/main" id="{A6EEB5D1-579D-436B-8D0C-35C9F9E421CF}"/>
              </a:ext>
            </a:extLst>
          </p:cNvPr>
          <p:cNvSpPr>
            <a:spLocks noGrp="1"/>
          </p:cNvSpPr>
          <p:nvPr>
            <p:ph sz="quarter" idx="4"/>
          </p:nvPr>
        </p:nvSpPr>
        <p:spPr/>
        <p:txBody>
          <a:bodyPr>
            <a:normAutofit/>
          </a:bodyPr>
          <a:lstStyle/>
          <a:p>
            <a:endParaRPr lang="en-US"/>
          </a:p>
        </p:txBody>
      </p:sp>
      <p:graphicFrame>
        <p:nvGraphicFramePr>
          <p:cNvPr id="9" name="Table 5">
            <a:extLst>
              <a:ext uri="{FF2B5EF4-FFF2-40B4-BE49-F238E27FC236}">
                <a16:creationId xmlns:a16="http://schemas.microsoft.com/office/drawing/2014/main" id="{F3141FCB-E102-4E7F-A8CC-9E17AF09CD38}"/>
              </a:ext>
            </a:extLst>
          </p:cNvPr>
          <p:cNvGraphicFramePr/>
          <p:nvPr/>
        </p:nvGraphicFramePr>
        <p:xfrm>
          <a:off x="4655880" y="1920240"/>
          <a:ext cx="4052160" cy="3078480"/>
        </p:xfrm>
        <a:graphic>
          <a:graphicData uri="http://schemas.openxmlformats.org/drawingml/2006/table">
            <a:tbl>
              <a:tblPr/>
              <a:tblGrid>
                <a:gridCol w="1296000">
                  <a:extLst>
                    <a:ext uri="{9D8B030D-6E8A-4147-A177-3AD203B41FA5}">
                      <a16:colId xmlns:a16="http://schemas.microsoft.com/office/drawing/2014/main" val="20000"/>
                    </a:ext>
                  </a:extLst>
                </a:gridCol>
                <a:gridCol w="2756160">
                  <a:extLst>
                    <a:ext uri="{9D8B030D-6E8A-4147-A177-3AD203B41FA5}">
                      <a16:colId xmlns:a16="http://schemas.microsoft.com/office/drawing/2014/main" val="20001"/>
                    </a:ext>
                  </a:extLst>
                </a:gridCol>
              </a:tblGrid>
              <a:tr h="317520">
                <a:tc gridSpan="2">
                  <a:txBody>
                    <a:bodyPr/>
                    <a:lstStyle/>
                    <a:p>
                      <a:pPr>
                        <a:lnSpc>
                          <a:spcPct val="100000"/>
                        </a:lnSpc>
                      </a:pPr>
                      <a:r>
                        <a:rPr lang="en-US" sz="1600" b="1" strike="noStrike" spc="-1" dirty="0">
                          <a:solidFill>
                            <a:srgbClr val="FFFFFF"/>
                          </a:solidFill>
                          <a:uFill>
                            <a:solidFill>
                              <a:srgbClr val="FFFFFF"/>
                            </a:solidFill>
                          </a:uFill>
                          <a:latin typeface="Arial"/>
                        </a:rPr>
                        <a:t>TOE </a:t>
                      </a:r>
                      <a:r>
                        <a:rPr lang="en-US" sz="1600" b="1" strike="noStrike" spc="-1" dirty="0" err="1">
                          <a:solidFill>
                            <a:srgbClr val="FFFFFF"/>
                          </a:solidFill>
                          <a:uFill>
                            <a:solidFill>
                              <a:srgbClr val="FFFFFF"/>
                            </a:solidFill>
                          </a:uFill>
                          <a:latin typeface="Arial"/>
                        </a:rPr>
                        <a:t>Scurity</a:t>
                      </a:r>
                      <a:r>
                        <a:rPr lang="en-US" sz="1600" b="1" strike="noStrike" spc="-1" dirty="0">
                          <a:solidFill>
                            <a:srgbClr val="FFFFFF"/>
                          </a:solidFill>
                          <a:uFill>
                            <a:solidFill>
                              <a:srgbClr val="FFFFFF"/>
                            </a:solidFill>
                          </a:uFill>
                          <a:latin typeface="Arial"/>
                        </a:rPr>
                        <a:t> Functionality</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91600">
                <a:tc>
                  <a:txBody>
                    <a:bodyPr/>
                    <a:lstStyle/>
                    <a:p>
                      <a:pPr>
                        <a:lnSpc>
                          <a:spcPct val="100000"/>
                        </a:lnSpc>
                      </a:pPr>
                      <a:r>
                        <a:rPr lang="en-US" sz="1400" b="1" strike="noStrike" spc="-1">
                          <a:solidFill>
                            <a:srgbClr val="10243E"/>
                          </a:solidFill>
                          <a:uFill>
                            <a:solidFill>
                              <a:srgbClr val="FFFFFF"/>
                            </a:solidFill>
                          </a:uFill>
                          <a:latin typeface="Arial"/>
                        </a:rPr>
                        <a:t>SF_PF</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Packet Filter</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291600">
                <a:tc>
                  <a:txBody>
                    <a:bodyPr/>
                    <a:lstStyle/>
                    <a:p>
                      <a:pPr>
                        <a:lnSpc>
                          <a:spcPct val="100000"/>
                        </a:lnSpc>
                      </a:pPr>
                      <a:r>
                        <a:rPr lang="en-US" sz="1400" b="1" strike="noStrike" spc="-1">
                          <a:solidFill>
                            <a:srgbClr val="10243E"/>
                          </a:solidFill>
                          <a:uFill>
                            <a:solidFill>
                              <a:srgbClr val="FFFFFF"/>
                            </a:solidFill>
                          </a:uFill>
                          <a:latin typeface="Arial"/>
                        </a:rPr>
                        <a:t>SF_NS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Network Separation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SF_IPSEC</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IPSec Filtering</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SF_SIP</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SIP Relay</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SF_IA</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Identification and Authentication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SF_AU</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Audit</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SF_SSH</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SSH Channel</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SF_ADM</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Administration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SF_GEN</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General Management Facilities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Functional Components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18" name="Date Placeholder 17">
            <a:extLst>
              <a:ext uri="{FF2B5EF4-FFF2-40B4-BE49-F238E27FC236}">
                <a16:creationId xmlns:a16="http://schemas.microsoft.com/office/drawing/2014/main" id="{3515097D-5AA4-44AC-9426-10E34D805296}"/>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9" name="Footer Placeholder 18">
            <a:extLst>
              <a:ext uri="{FF2B5EF4-FFF2-40B4-BE49-F238E27FC236}">
                <a16:creationId xmlns:a16="http://schemas.microsoft.com/office/drawing/2014/main" id="{FA2BF4F3-C6E0-49DE-A65D-7063A48B9ACE}"/>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21" name="Slide Number Placeholder 20">
            <a:extLst>
              <a:ext uri="{FF2B5EF4-FFF2-40B4-BE49-F238E27FC236}">
                <a16:creationId xmlns:a16="http://schemas.microsoft.com/office/drawing/2014/main" id="{1D251076-5ECA-4700-9F22-80321DDF61E5}"/>
              </a:ext>
            </a:extLst>
          </p:cNvPr>
          <p:cNvSpPr>
            <a:spLocks noGrp="1"/>
          </p:cNvSpPr>
          <p:nvPr>
            <p:ph type="sldNum" sz="quarter" idx="12"/>
          </p:nvPr>
        </p:nvSpPr>
        <p:spPr/>
        <p:txBody>
          <a:bodyPr/>
          <a:lstStyle/>
          <a:p>
            <a:fld id="{71EF5873-10D2-4FEE-AE7C-458464C99677}" type="slidenum">
              <a:rPr lang="en-US" smtClean="0"/>
              <a:pPr/>
              <a:t>11</a:t>
            </a:fld>
            <a:r>
              <a:rPr lang="en-US"/>
              <a:t>/20</a:t>
            </a:r>
            <a:endParaRPr lang="en-US" dirty="0"/>
          </a:p>
        </p:txBody>
      </p:sp>
    </p:spTree>
    <p:extLst>
      <p:ext uri="{BB962C8B-B14F-4D97-AF65-F5344CB8AC3E}">
        <p14:creationId xmlns:p14="http://schemas.microsoft.com/office/powerpoint/2010/main" val="97154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Objectives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11" name="Table 4">
            <a:extLst>
              <a:ext uri="{FF2B5EF4-FFF2-40B4-BE49-F238E27FC236}">
                <a16:creationId xmlns:a16="http://schemas.microsoft.com/office/drawing/2014/main" id="{3EAEA4D5-BAC4-44C2-97EC-87D3438C2302}"/>
              </a:ext>
            </a:extLst>
          </p:cNvPr>
          <p:cNvGraphicFramePr/>
          <p:nvPr>
            <p:extLst>
              <p:ext uri="{D42A27DB-BD31-4B8C-83A1-F6EECF244321}">
                <p14:modId xmlns:p14="http://schemas.microsoft.com/office/powerpoint/2010/main" val="3417531432"/>
              </p:ext>
            </p:extLst>
          </p:nvPr>
        </p:nvGraphicFramePr>
        <p:xfrm>
          <a:off x="457560" y="1689120"/>
          <a:ext cx="8137800" cy="3999000"/>
        </p:xfrm>
        <a:graphic>
          <a:graphicData uri="http://schemas.openxmlformats.org/drawingml/2006/table">
            <a:tbl>
              <a:tblPr/>
              <a:tblGrid>
                <a:gridCol w="1362362">
                  <a:extLst>
                    <a:ext uri="{9D8B030D-6E8A-4147-A177-3AD203B41FA5}">
                      <a16:colId xmlns:a16="http://schemas.microsoft.com/office/drawing/2014/main" val="20000"/>
                    </a:ext>
                  </a:extLst>
                </a:gridCol>
                <a:gridCol w="6775438">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Security Objectives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O.AUTH</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only administrators can change the packet filter, VPN and SSH configuration.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O.MEDIAT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mediate the flow of all data between all connected networks.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a:rPr>
                        <a:t>O.CONFID</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is kept confidential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a:solidFill>
                            <a:srgbClr val="000000"/>
                          </a:solidFill>
                          <a:uFill>
                            <a:solidFill>
                              <a:srgbClr val="FFFFFF"/>
                            </a:solidFill>
                          </a:uFill>
                          <a:latin typeface="Arial"/>
                        </a:rPr>
                        <a:t>O.INTEG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cannot be modified unnoticed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a:rPr>
                        <a:t>O.NOREPLAY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behind the firewall components cannot be reinjected at a later time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a:rPr>
                        <a:t>O.AUDREC</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rPr>
                        <a:t>The TOE must provide an audit trail of security-related events, and a means to present a readable and searchable view to administrators, service users and revisors.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a:solidFill>
                            <a:srgbClr val="000000"/>
                          </a:solidFill>
                          <a:uFill>
                            <a:solidFill>
                              <a:srgbClr val="FFFFFF"/>
                            </a:solidFill>
                          </a:uFill>
                          <a:latin typeface="Arial"/>
                        </a:rPr>
                        <a:t>O.AVAIL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optionally provide a fail over solution where the services of a failing system are taken over by a peer machine.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80919C5E-E741-498A-AC78-76FE74FB99E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74ACB29-944D-4936-ADD4-0BC6A43DF4C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BB9A623E-E5E7-49D7-BC15-5F1D190D154C}"/>
              </a:ext>
            </a:extLst>
          </p:cNvPr>
          <p:cNvSpPr>
            <a:spLocks noGrp="1"/>
          </p:cNvSpPr>
          <p:nvPr>
            <p:ph type="sldNum" sz="quarter" idx="12"/>
          </p:nvPr>
        </p:nvSpPr>
        <p:spPr/>
        <p:txBody>
          <a:bodyPr/>
          <a:lstStyle/>
          <a:p>
            <a:fld id="{71EF5873-10D2-4FEE-AE7C-458464C99677}" type="slidenum">
              <a:rPr lang="en-US" smtClean="0"/>
              <a:pPr/>
              <a:t>12</a:t>
            </a:fld>
            <a:r>
              <a:rPr lang="en-US"/>
              <a:t>/20</a:t>
            </a:r>
            <a:endParaRPr lang="en-US" dirty="0"/>
          </a:p>
        </p:txBody>
      </p:sp>
    </p:spTree>
    <p:extLst>
      <p:ext uri="{BB962C8B-B14F-4D97-AF65-F5344CB8AC3E}">
        <p14:creationId xmlns:p14="http://schemas.microsoft.com/office/powerpoint/2010/main" val="105685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Threats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5BA09208-9C34-478B-A191-3197BAB2AC55}"/>
              </a:ext>
            </a:extLst>
          </p:cNvPr>
          <p:cNvGraphicFramePr/>
          <p:nvPr>
            <p:extLst>
              <p:ext uri="{D42A27DB-BD31-4B8C-83A1-F6EECF244321}">
                <p14:modId xmlns:p14="http://schemas.microsoft.com/office/powerpoint/2010/main" val="1440157011"/>
              </p:ext>
            </p:extLst>
          </p:nvPr>
        </p:nvGraphicFramePr>
        <p:xfrm>
          <a:off x="457560" y="1689120"/>
          <a:ext cx="8137800" cy="4337280"/>
        </p:xfrm>
        <a:graphic>
          <a:graphicData uri="http://schemas.openxmlformats.org/drawingml/2006/table">
            <a:tbl>
              <a:tblPr/>
              <a:tblGrid>
                <a:gridCol w="13712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Threats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T.NOATUH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Anonymous user enters a system without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athentication</a:t>
                      </a:r>
                      <a:endPar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sensitive data passing between the protected networks. Attack method is packet inspection of Internet traffic.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T.SELPRO</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TOE and read, modify or destroy security sensitive data on the TOE, by sending IP packets to the TOE and exploiting a weakness of the protocol used.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T.MEDIAT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send non-permissible data that result in gaining access to resources which is not allowed by the policy. The attack method is construction of IP packets to circumvent filters.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configuration or audit data passing between the management system and a firewall component. Attack method is packet inspection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T.MODIFY</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sensitive data passing between the protected networks.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T.MMODIFY</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configuration or audit data passing between the management system and a firewall component.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2" name="Date Placeholder 1">
            <a:extLst>
              <a:ext uri="{FF2B5EF4-FFF2-40B4-BE49-F238E27FC236}">
                <a16:creationId xmlns:a16="http://schemas.microsoft.com/office/drawing/2014/main" id="{A462B9C9-4264-4AED-97CC-09670192FE1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A99359D9-4F4D-4030-AE06-7381D0572ACA}"/>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5E94432B-87C3-4F47-ABFD-8E18CDE08548}"/>
              </a:ext>
            </a:extLst>
          </p:cNvPr>
          <p:cNvSpPr>
            <a:spLocks noGrp="1"/>
          </p:cNvSpPr>
          <p:nvPr>
            <p:ph type="sldNum" sz="quarter" idx="12"/>
          </p:nvPr>
        </p:nvSpPr>
        <p:spPr/>
        <p:txBody>
          <a:bodyPr/>
          <a:lstStyle/>
          <a:p>
            <a:fld id="{71EF5873-10D2-4FEE-AE7C-458464C99677}" type="slidenum">
              <a:rPr lang="en-US" smtClean="0"/>
              <a:pPr/>
              <a:t>13</a:t>
            </a:fld>
            <a:r>
              <a:rPr lang="en-US"/>
              <a:t>/20</a:t>
            </a:r>
            <a:endParaRPr lang="en-US" dirty="0"/>
          </a:p>
        </p:txBody>
      </p:sp>
    </p:spTree>
    <p:extLst>
      <p:ext uri="{BB962C8B-B14F-4D97-AF65-F5344CB8AC3E}">
        <p14:creationId xmlns:p14="http://schemas.microsoft.com/office/powerpoint/2010/main" val="100432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Assumptions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E8E94AAB-66C4-4CF5-8936-79C3DA5EFD36}"/>
              </a:ext>
            </a:extLst>
          </p:cNvPr>
          <p:cNvGraphicFramePr/>
          <p:nvPr>
            <p:extLst>
              <p:ext uri="{D42A27DB-BD31-4B8C-83A1-F6EECF244321}">
                <p14:modId xmlns:p14="http://schemas.microsoft.com/office/powerpoint/2010/main" val="2413760630"/>
              </p:ext>
            </p:extLst>
          </p:nvPr>
        </p:nvGraphicFramePr>
        <p:xfrm>
          <a:off x="503100" y="1712355"/>
          <a:ext cx="8137800" cy="4428847"/>
        </p:xfrm>
        <a:graphic>
          <a:graphicData uri="http://schemas.openxmlformats.org/drawingml/2006/table">
            <a:tbl>
              <a:tblPr/>
              <a:tblGrid>
                <a:gridCol w="1556519">
                  <a:extLst>
                    <a:ext uri="{9D8B030D-6E8A-4147-A177-3AD203B41FA5}">
                      <a16:colId xmlns:a16="http://schemas.microsoft.com/office/drawing/2014/main" val="20000"/>
                    </a:ext>
                  </a:extLst>
                </a:gridCol>
                <a:gridCol w="6581281">
                  <a:extLst>
                    <a:ext uri="{9D8B030D-6E8A-4147-A177-3AD203B41FA5}">
                      <a16:colId xmlns:a16="http://schemas.microsoft.com/office/drawing/2014/main" val="20001"/>
                    </a:ext>
                  </a:extLst>
                </a:gridCol>
              </a:tblGrid>
              <a:tr h="241922">
                <a:tc gridSpan="2">
                  <a:txBody>
                    <a:bodyPr/>
                    <a:lstStyle/>
                    <a:p>
                      <a:pPr algn="ctr">
                        <a:lnSpc>
                          <a:spcPct val="100000"/>
                        </a:lnSpc>
                      </a:pPr>
                      <a:r>
                        <a:rPr lang="en-US" sz="1800" b="1" strike="noStrike" spc="-1">
                          <a:solidFill>
                            <a:srgbClr val="FFFFFF"/>
                          </a:solidFill>
                          <a:uFill>
                            <a:solidFill>
                              <a:srgbClr val="FFFFFF"/>
                            </a:solidFill>
                          </a:uFill>
                          <a:latin typeface="Calibri" panose="020F0502020204030204" pitchFamily="34" charset="0"/>
                          <a:cs typeface="Calibri" panose="020F0502020204030204" pitchFamily="34" charset="0"/>
                        </a:rPr>
                        <a:t>Assumptions</a:t>
                      </a:r>
                      <a:endParaRPr lang="en-US" sz="1800" b="0" strike="noStrike" spc="-1">
                        <a:solidFill>
                          <a:srgbClr val="000000"/>
                        </a:solidFill>
                        <a:uFill>
                          <a:solidFill>
                            <a:srgbClr val="FFFFFF"/>
                          </a:solidFill>
                        </a:uFill>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A.PHYSEC</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management system and the firewall components of the TOE are physically secure. Only administrators have physical access to the TOE. This must hold for the management system and the firewall components.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6714">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A.INIT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TOE was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initialised</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according to the procedure described in the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docu</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-mentation.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A.NOEVIL</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are non-hostile and follow all administrator guidance; however, they are capable of error. They use passwords that are not easily guessable.</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5293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A.SINGEN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Information can not flow between the internal and external network, unless it passes through the TOE.</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878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A.TIMESTMP</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reliable timestamps.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A.ADMIN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using the administrative GUI on the management system or the firewall components work in a trusted network directly connected to the system.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51889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A.HANET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a physical separate network for TSF data transfer for the optional high availability setup.</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5952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A..REMOTE_AUTH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server for external LDAP authentication of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genucenter</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administrators and revisors is located in a secure network.</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
        <p:nvSpPr>
          <p:cNvPr id="2" name="Date Placeholder 1">
            <a:extLst>
              <a:ext uri="{FF2B5EF4-FFF2-40B4-BE49-F238E27FC236}">
                <a16:creationId xmlns:a16="http://schemas.microsoft.com/office/drawing/2014/main" id="{4C87B724-950A-4162-8527-F361C3FDA71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58ABA2C8-C5E3-4DBE-8B17-B36FBF9D97E8}"/>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85E1B5A9-F01B-4A0D-8DD0-2A43BF55A614}"/>
              </a:ext>
            </a:extLst>
          </p:cNvPr>
          <p:cNvSpPr>
            <a:spLocks noGrp="1"/>
          </p:cNvSpPr>
          <p:nvPr>
            <p:ph type="sldNum" sz="quarter" idx="12"/>
          </p:nvPr>
        </p:nvSpPr>
        <p:spPr/>
        <p:txBody>
          <a:bodyPr/>
          <a:lstStyle/>
          <a:p>
            <a:fld id="{71EF5873-10D2-4FEE-AE7C-458464C99677}" type="slidenum">
              <a:rPr lang="en-US" smtClean="0"/>
              <a:pPr/>
              <a:t>14</a:t>
            </a:fld>
            <a:r>
              <a:rPr lang="en-US"/>
              <a:t>/20</a:t>
            </a:r>
            <a:endParaRPr lang="en-US" dirty="0"/>
          </a:p>
        </p:txBody>
      </p:sp>
    </p:spTree>
    <p:extLst>
      <p:ext uri="{BB962C8B-B14F-4D97-AF65-F5344CB8AC3E}">
        <p14:creationId xmlns:p14="http://schemas.microsoft.com/office/powerpoint/2010/main" val="35670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4AB33060-3255-441A-9568-2374552EE1C8}"/>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A9E8B77F-F845-488F-983E-1ADD5556E676}"/>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6720941E-72BB-47E1-8ED3-64581CBD54AD}"/>
              </a:ext>
            </a:extLst>
          </p:cNvPr>
          <p:cNvSpPr>
            <a:spLocks noGrp="1"/>
          </p:cNvSpPr>
          <p:nvPr>
            <p:ph type="sldNum" sz="quarter" idx="12"/>
          </p:nvPr>
        </p:nvSpPr>
        <p:spPr/>
        <p:txBody>
          <a:bodyPr/>
          <a:lstStyle/>
          <a:p>
            <a:fld id="{71EF5873-10D2-4FEE-AE7C-458464C99677}" type="slidenum">
              <a:rPr lang="en-US" smtClean="0"/>
              <a:pPr/>
              <a:t>15</a:t>
            </a:fld>
            <a:r>
              <a:rPr lang="en-US"/>
              <a:t>/20</a:t>
            </a:r>
            <a:endParaRPr lang="en-US" dirty="0"/>
          </a:p>
        </p:txBody>
      </p:sp>
    </p:spTree>
    <p:extLst>
      <p:ext uri="{BB962C8B-B14F-4D97-AF65-F5344CB8AC3E}">
        <p14:creationId xmlns:p14="http://schemas.microsoft.com/office/powerpoint/2010/main" val="248711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0BF1C018-74D3-4490-A659-349DE1424354}"/>
              </a:ext>
            </a:extLst>
          </p:cNvPr>
          <p:cNvGraphicFramePr>
            <a:graphicFrameLocks noGrp="1"/>
          </p:cNvGraphicFramePr>
          <p:nvPr>
            <p:ph sz="half" idx="2"/>
            <p:extLst>
              <p:ext uri="{D42A27DB-BD31-4B8C-83A1-F6EECF244321}">
                <p14:modId xmlns:p14="http://schemas.microsoft.com/office/powerpoint/2010/main" val="2318731306"/>
              </p:ext>
            </p:extLst>
          </p:nvPr>
        </p:nvGraphicFramePr>
        <p:xfrm>
          <a:off x="3470745" y="1534716"/>
          <a:ext cx="1944216" cy="296672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1913360628"/>
                    </a:ext>
                  </a:extLst>
                </a:gridCol>
              </a:tblGrid>
              <a:tr h="370840">
                <a:tc>
                  <a:txBody>
                    <a:bodyPr/>
                    <a:lstStyle/>
                    <a:p>
                      <a:pPr algn="ctr"/>
                      <a:r>
                        <a:rPr lang="en-US" dirty="0" err="1"/>
                        <a:t>Memor</a:t>
                      </a:r>
                      <a:r>
                        <a:rPr lang="sk-SK" dirty="0"/>
                        <a:t>y</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OTP EEPROM</a:t>
                      </a:r>
                    </a:p>
                  </a:txBody>
                  <a:tcPr/>
                </a:tc>
                <a:extLst>
                  <a:ext uri="{0D108BD9-81ED-4DB2-BD59-A6C34878D82A}">
                    <a16:rowId xmlns:a16="http://schemas.microsoft.com/office/drawing/2014/main" val="2919426640"/>
                  </a:ext>
                </a:extLst>
              </a:tr>
              <a:tr h="370840">
                <a:tc>
                  <a:txBody>
                    <a:bodyPr/>
                    <a:lstStyle/>
                    <a:p>
                      <a:pPr algn="ctr"/>
                      <a:r>
                        <a:rPr lang="en-US" dirty="0"/>
                        <a:t>EEPROM</a:t>
                      </a:r>
                    </a:p>
                  </a:txBody>
                  <a:tcPr/>
                </a:tc>
                <a:extLst>
                  <a:ext uri="{0D108BD9-81ED-4DB2-BD59-A6C34878D82A}">
                    <a16:rowId xmlns:a16="http://schemas.microsoft.com/office/drawing/2014/main" val="975310144"/>
                  </a:ext>
                </a:extLst>
              </a:tr>
              <a:tr h="370840">
                <a:tc>
                  <a:txBody>
                    <a:bodyPr/>
                    <a:lstStyle/>
                    <a:p>
                      <a:pPr algn="ctr"/>
                      <a:r>
                        <a:rPr lang="en-US" dirty="0"/>
                        <a:t>ROM</a:t>
                      </a:r>
                    </a:p>
                  </a:txBody>
                  <a:tcPr/>
                </a:tc>
                <a:extLst>
                  <a:ext uri="{0D108BD9-81ED-4DB2-BD59-A6C34878D82A}">
                    <a16:rowId xmlns:a16="http://schemas.microsoft.com/office/drawing/2014/main" val="3723066626"/>
                  </a:ext>
                </a:extLst>
              </a:tr>
              <a:tr h="370840">
                <a:tc>
                  <a:txBody>
                    <a:bodyPr/>
                    <a:lstStyle/>
                    <a:p>
                      <a:pPr algn="ctr"/>
                      <a:r>
                        <a:rPr lang="en-US" dirty="0"/>
                        <a:t>System RAM</a:t>
                      </a:r>
                    </a:p>
                  </a:txBody>
                  <a:tcPr/>
                </a:tc>
                <a:extLst>
                  <a:ext uri="{0D108BD9-81ED-4DB2-BD59-A6C34878D82A}">
                    <a16:rowId xmlns:a16="http://schemas.microsoft.com/office/drawing/2014/main" val="3364475637"/>
                  </a:ext>
                </a:extLst>
              </a:tr>
              <a:tr h="370840">
                <a:tc>
                  <a:txBody>
                    <a:bodyPr/>
                    <a:lstStyle/>
                    <a:p>
                      <a:pPr algn="ctr"/>
                      <a:r>
                        <a:rPr lang="en-US" dirty="0"/>
                        <a:t>Coprocessor R</a:t>
                      </a:r>
                      <a:r>
                        <a:rPr lang="sk-SK" dirty="0"/>
                        <a:t>AM</a:t>
                      </a:r>
                      <a:endParaRPr lang="en-US" dirty="0"/>
                    </a:p>
                  </a:txBody>
                  <a:tcPr/>
                </a:tc>
                <a:extLst>
                  <a:ext uri="{0D108BD9-81ED-4DB2-BD59-A6C34878D82A}">
                    <a16:rowId xmlns:a16="http://schemas.microsoft.com/office/drawing/2014/main" val="4083681103"/>
                  </a:ext>
                </a:extLst>
              </a:tr>
              <a:tr h="370840">
                <a:tc>
                  <a:txBody>
                    <a:bodyPr/>
                    <a:lstStyle/>
                    <a:p>
                      <a:pPr algn="ctr"/>
                      <a:r>
                        <a:rPr lang="sk-SK" dirty="0"/>
                        <a:t>PAE RAM</a:t>
                      </a:r>
                      <a:endParaRPr lang="en-US" dirty="0"/>
                    </a:p>
                  </a:txBody>
                  <a:tcPr/>
                </a:tc>
                <a:extLst>
                  <a:ext uri="{0D108BD9-81ED-4DB2-BD59-A6C34878D82A}">
                    <a16:rowId xmlns:a16="http://schemas.microsoft.com/office/drawing/2014/main" val="509974716"/>
                  </a:ext>
                </a:extLst>
              </a:tr>
              <a:tr h="370840">
                <a:tc>
                  <a:txBody>
                    <a:bodyPr/>
                    <a:lstStyle/>
                    <a:p>
                      <a:pPr algn="ctr"/>
                      <a:r>
                        <a:rPr lang="sk-SK" dirty="0"/>
                        <a:t>CLA RAM</a:t>
                      </a:r>
                      <a:endParaRPr lang="en-US" dirty="0"/>
                    </a:p>
                  </a:txBody>
                  <a:tcPr/>
                </a:tc>
                <a:extLst>
                  <a:ext uri="{0D108BD9-81ED-4DB2-BD59-A6C34878D82A}">
                    <a16:rowId xmlns:a16="http://schemas.microsoft.com/office/drawing/2014/main" val="1157799508"/>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1" name="Table 9">
            <a:extLst>
              <a:ext uri="{FF2B5EF4-FFF2-40B4-BE49-F238E27FC236}">
                <a16:creationId xmlns:a16="http://schemas.microsoft.com/office/drawing/2014/main" id="{51C547A7-F639-4F6E-8C28-5E381CE5EC83}"/>
              </a:ext>
            </a:extLst>
          </p:cNvPr>
          <p:cNvGraphicFramePr>
            <a:graphicFrameLocks/>
          </p:cNvGraphicFramePr>
          <p:nvPr>
            <p:extLst>
              <p:ext uri="{D42A27DB-BD31-4B8C-83A1-F6EECF244321}">
                <p14:modId xmlns:p14="http://schemas.microsoft.com/office/powerpoint/2010/main" val="3301292734"/>
              </p:ext>
            </p:extLst>
          </p:nvPr>
        </p:nvGraphicFramePr>
        <p:xfrm>
          <a:off x="5805128" y="1544241"/>
          <a:ext cx="2844315" cy="3505200"/>
        </p:xfrm>
        <a:graphic>
          <a:graphicData uri="http://schemas.openxmlformats.org/drawingml/2006/table">
            <a:tbl>
              <a:tblPr firstRow="1" bandRow="1">
                <a:tableStyleId>{5C22544A-7EE6-4342-B048-85BDC9FD1C3A}</a:tableStyleId>
              </a:tblPr>
              <a:tblGrid>
                <a:gridCol w="2844315">
                  <a:extLst>
                    <a:ext uri="{9D8B030D-6E8A-4147-A177-3AD203B41FA5}">
                      <a16:colId xmlns:a16="http://schemas.microsoft.com/office/drawing/2014/main" val="1913360628"/>
                    </a:ext>
                  </a:extLst>
                </a:gridCol>
              </a:tblGrid>
              <a:tr h="370840">
                <a:tc>
                  <a:txBody>
                    <a:bodyPr/>
                    <a:lstStyle/>
                    <a:p>
                      <a:pPr algn="ctr"/>
                      <a:r>
                        <a:rPr lang="sk-SK" dirty="0"/>
                        <a:t>Interface</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ISO/IEC 14443 Type A contactless</a:t>
                      </a:r>
                    </a:p>
                  </a:txBody>
                  <a:tcPr/>
                </a:tc>
                <a:extLst>
                  <a:ext uri="{0D108BD9-81ED-4DB2-BD59-A6C34878D82A}">
                    <a16:rowId xmlns:a16="http://schemas.microsoft.com/office/drawing/2014/main" val="2919426640"/>
                  </a:ext>
                </a:extLst>
              </a:tr>
              <a:tr h="370840">
                <a:tc>
                  <a:txBody>
                    <a:bodyPr/>
                    <a:lstStyle/>
                    <a:p>
                      <a:pPr algn="ctr"/>
                      <a:r>
                        <a:rPr lang="en-US" dirty="0"/>
                        <a:t>ISO/IEC 7816 </a:t>
                      </a:r>
                    </a:p>
                    <a:p>
                      <a:pPr algn="ctr"/>
                      <a:r>
                        <a:rPr lang="en-US" dirty="0"/>
                        <a:t>contact</a:t>
                      </a:r>
                    </a:p>
                  </a:txBody>
                  <a:tcPr/>
                </a:tc>
                <a:extLst>
                  <a:ext uri="{0D108BD9-81ED-4DB2-BD59-A6C34878D82A}">
                    <a16:rowId xmlns:a16="http://schemas.microsoft.com/office/drawing/2014/main" val="975310144"/>
                  </a:ext>
                </a:extLst>
              </a:tr>
              <a:tr h="370840">
                <a:tc>
                  <a:txBody>
                    <a:bodyPr/>
                    <a:lstStyle/>
                    <a:p>
                      <a:pPr algn="ctr"/>
                      <a:r>
                        <a:rPr lang="en-US" dirty="0"/>
                        <a:t>GPIO</a:t>
                      </a:r>
                    </a:p>
                  </a:txBody>
                  <a:tcPr/>
                </a:tc>
                <a:extLst>
                  <a:ext uri="{0D108BD9-81ED-4DB2-BD59-A6C34878D82A}">
                    <a16:rowId xmlns:a16="http://schemas.microsoft.com/office/drawing/2014/main" val="3723066626"/>
                  </a:ext>
                </a:extLst>
              </a:tr>
              <a:tr h="370840">
                <a:tc>
                  <a:txBody>
                    <a:bodyPr/>
                    <a:lstStyle/>
                    <a:p>
                      <a:pPr algn="ctr"/>
                      <a:r>
                        <a:rPr lang="en-US" dirty="0"/>
                        <a:t>SPI</a:t>
                      </a:r>
                    </a:p>
                  </a:txBody>
                  <a:tcPr/>
                </a:tc>
                <a:extLst>
                  <a:ext uri="{0D108BD9-81ED-4DB2-BD59-A6C34878D82A}">
                    <a16:rowId xmlns:a16="http://schemas.microsoft.com/office/drawing/2014/main" val="3364475637"/>
                  </a:ext>
                </a:extLst>
              </a:tr>
              <a:tr h="370840">
                <a:tc>
                  <a:txBody>
                    <a:bodyPr/>
                    <a:lstStyle/>
                    <a:p>
                      <a:pPr algn="ctr"/>
                      <a:r>
                        <a:rPr lang="en-US" dirty="0"/>
                        <a:t>High Speed SPI</a:t>
                      </a:r>
                    </a:p>
                  </a:txBody>
                  <a:tcPr/>
                </a:tc>
                <a:extLst>
                  <a:ext uri="{0D108BD9-81ED-4DB2-BD59-A6C34878D82A}">
                    <a16:rowId xmlns:a16="http://schemas.microsoft.com/office/drawing/2014/main" val="4083681103"/>
                  </a:ext>
                </a:extLst>
              </a:tr>
              <a:tr h="370840">
                <a:tc>
                  <a:txBody>
                    <a:bodyPr/>
                    <a:lstStyle/>
                    <a:p>
                      <a:pPr algn="ctr"/>
                      <a:r>
                        <a:rPr lang="en-US" dirty="0"/>
                        <a:t>I2C</a:t>
                      </a:r>
                    </a:p>
                  </a:txBody>
                  <a:tcPr/>
                </a:tc>
                <a:extLst>
                  <a:ext uri="{0D108BD9-81ED-4DB2-BD59-A6C34878D82A}">
                    <a16:rowId xmlns:a16="http://schemas.microsoft.com/office/drawing/2014/main" val="509974716"/>
                  </a:ext>
                </a:extLst>
              </a:tr>
              <a:tr h="370840">
                <a:tc>
                  <a:txBody>
                    <a:bodyPr/>
                    <a:lstStyle/>
                    <a:p>
                      <a:pPr algn="ctr"/>
                      <a:r>
                        <a:rPr lang="en-US" dirty="0"/>
                        <a:t>UART</a:t>
                      </a:r>
                    </a:p>
                  </a:txBody>
                  <a:tcPr/>
                </a:tc>
                <a:extLst>
                  <a:ext uri="{0D108BD9-81ED-4DB2-BD59-A6C34878D82A}">
                    <a16:rowId xmlns:a16="http://schemas.microsoft.com/office/drawing/2014/main" val="1157799508"/>
                  </a:ext>
                </a:extLst>
              </a:tr>
            </a:tbl>
          </a:graphicData>
        </a:graphic>
      </p:graphicFrame>
      <p:graphicFrame>
        <p:nvGraphicFramePr>
          <p:cNvPr id="15" name="Table 9">
            <a:extLst>
              <a:ext uri="{FF2B5EF4-FFF2-40B4-BE49-F238E27FC236}">
                <a16:creationId xmlns:a16="http://schemas.microsoft.com/office/drawing/2014/main" id="{833F94F5-A030-467E-86A6-81C7E35BF867}"/>
              </a:ext>
            </a:extLst>
          </p:cNvPr>
          <p:cNvGraphicFramePr>
            <a:graphicFrameLocks/>
          </p:cNvGraphicFramePr>
          <p:nvPr>
            <p:extLst>
              <p:ext uri="{D42A27DB-BD31-4B8C-83A1-F6EECF244321}">
                <p14:modId xmlns:p14="http://schemas.microsoft.com/office/powerpoint/2010/main" val="824821486"/>
              </p:ext>
            </p:extLst>
          </p:nvPr>
        </p:nvGraphicFramePr>
        <p:xfrm>
          <a:off x="395536" y="1544241"/>
          <a:ext cx="2685042" cy="3977640"/>
        </p:xfrm>
        <a:graphic>
          <a:graphicData uri="http://schemas.openxmlformats.org/drawingml/2006/table">
            <a:tbl>
              <a:tblPr firstRow="1" bandRow="1">
                <a:tableStyleId>{5C22544A-7EE6-4342-B048-85BDC9FD1C3A}</a:tableStyleId>
              </a:tblPr>
              <a:tblGrid>
                <a:gridCol w="2685042">
                  <a:extLst>
                    <a:ext uri="{9D8B030D-6E8A-4147-A177-3AD203B41FA5}">
                      <a16:colId xmlns:a16="http://schemas.microsoft.com/office/drawing/2014/main" val="1913360628"/>
                    </a:ext>
                  </a:extLst>
                </a:gridCol>
              </a:tblGrid>
              <a:tr h="370840">
                <a:tc>
                  <a:txBody>
                    <a:bodyPr/>
                    <a:lstStyle/>
                    <a:p>
                      <a:pPr algn="ctr"/>
                      <a:r>
                        <a:rPr lang="en-US" dirty="0"/>
                        <a:t>Physical protection</a:t>
                      </a:r>
                    </a:p>
                  </a:txBody>
                  <a:tcPr/>
                </a:tc>
                <a:extLst>
                  <a:ext uri="{0D108BD9-81ED-4DB2-BD59-A6C34878D82A}">
                    <a16:rowId xmlns:a16="http://schemas.microsoft.com/office/drawing/2014/main" val="2812877692"/>
                  </a:ext>
                </a:extLst>
              </a:tr>
              <a:tr h="370840">
                <a:tc>
                  <a:txBody>
                    <a:bodyPr/>
                    <a:lstStyle/>
                    <a:p>
                      <a:pPr algn="ctr"/>
                      <a:r>
                        <a:rPr lang="en-US" dirty="0"/>
                        <a:t>Watch Dog Timer</a:t>
                      </a:r>
                    </a:p>
                  </a:txBody>
                  <a:tcPr/>
                </a:tc>
                <a:extLst>
                  <a:ext uri="{0D108BD9-81ED-4DB2-BD59-A6C34878D82A}">
                    <a16:rowId xmlns:a16="http://schemas.microsoft.com/office/drawing/2014/main" val="2919426640"/>
                  </a:ext>
                </a:extLst>
              </a:tr>
              <a:tr h="370840">
                <a:tc>
                  <a:txBody>
                    <a:bodyPr/>
                    <a:lstStyle/>
                    <a:p>
                      <a:pPr algn="ctr"/>
                      <a:r>
                        <a:rPr lang="en-US" dirty="0"/>
                        <a:t>Security Controller</a:t>
                      </a:r>
                    </a:p>
                  </a:txBody>
                  <a:tcPr/>
                </a:tc>
                <a:extLst>
                  <a:ext uri="{0D108BD9-81ED-4DB2-BD59-A6C34878D82A}">
                    <a16:rowId xmlns:a16="http://schemas.microsoft.com/office/drawing/2014/main" val="975310144"/>
                  </a:ext>
                </a:extLst>
              </a:tr>
              <a:tr h="370840">
                <a:tc>
                  <a:txBody>
                    <a:bodyPr/>
                    <a:lstStyle/>
                    <a:p>
                      <a:pPr algn="ctr"/>
                      <a:r>
                        <a:rPr lang="en-US" dirty="0"/>
                        <a:t>Environment Detection Circuits</a:t>
                      </a:r>
                    </a:p>
                  </a:txBody>
                  <a:tcPr/>
                </a:tc>
                <a:extLst>
                  <a:ext uri="{0D108BD9-81ED-4DB2-BD59-A6C34878D82A}">
                    <a16:rowId xmlns:a16="http://schemas.microsoft.com/office/drawing/2014/main" val="3723066626"/>
                  </a:ext>
                </a:extLst>
              </a:tr>
              <a:tr h="370840">
                <a:tc>
                  <a:txBody>
                    <a:bodyPr/>
                    <a:lstStyle/>
                    <a:p>
                      <a:pPr algn="ctr"/>
                      <a:r>
                        <a:rPr lang="en-US" dirty="0"/>
                        <a:t>Light Sensor</a:t>
                      </a:r>
                    </a:p>
                  </a:txBody>
                  <a:tcPr/>
                </a:tc>
                <a:extLst>
                  <a:ext uri="{0D108BD9-81ED-4DB2-BD59-A6C34878D82A}">
                    <a16:rowId xmlns:a16="http://schemas.microsoft.com/office/drawing/2014/main" val="3364475637"/>
                  </a:ext>
                </a:extLst>
              </a:tr>
              <a:tr h="370840">
                <a:tc>
                  <a:txBody>
                    <a:bodyPr/>
                    <a:lstStyle/>
                    <a:p>
                      <a:pPr algn="ctr"/>
                      <a:r>
                        <a:rPr lang="en-US" dirty="0"/>
                        <a:t>Clock Frequency Monitor</a:t>
                      </a:r>
                    </a:p>
                  </a:txBody>
                  <a:tcPr/>
                </a:tc>
                <a:extLst>
                  <a:ext uri="{0D108BD9-81ED-4DB2-BD59-A6C34878D82A}">
                    <a16:rowId xmlns:a16="http://schemas.microsoft.com/office/drawing/2014/main" val="4083681103"/>
                  </a:ext>
                </a:extLst>
              </a:tr>
              <a:tr h="370840">
                <a:tc>
                  <a:txBody>
                    <a:bodyPr/>
                    <a:lstStyle/>
                    <a:p>
                      <a:pPr algn="ctr"/>
                      <a:r>
                        <a:rPr lang="en-US" dirty="0"/>
                        <a:t>Temperature Sensor</a:t>
                      </a:r>
                    </a:p>
                  </a:txBody>
                  <a:tcPr/>
                </a:tc>
                <a:extLst>
                  <a:ext uri="{0D108BD9-81ED-4DB2-BD59-A6C34878D82A}">
                    <a16:rowId xmlns:a16="http://schemas.microsoft.com/office/drawing/2014/main" val="5099747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Voltage Sensor</a:t>
                      </a:r>
                    </a:p>
                  </a:txBody>
                  <a:tcPr/>
                </a:tc>
                <a:extLst>
                  <a:ext uri="{0D108BD9-81ED-4DB2-BD59-A6C34878D82A}">
                    <a16:rowId xmlns:a16="http://schemas.microsoft.com/office/drawing/2014/main" val="3176684750"/>
                  </a:ext>
                </a:extLst>
              </a:tr>
              <a:tr h="370840">
                <a:tc>
                  <a:txBody>
                    <a:bodyPr/>
                    <a:lstStyle/>
                    <a:p>
                      <a:pPr algn="ctr"/>
                      <a:r>
                        <a:rPr lang="en-US" dirty="0"/>
                        <a:t>Glitch Sensor</a:t>
                      </a:r>
                    </a:p>
                  </a:txBody>
                  <a:tcPr/>
                </a:tc>
                <a:extLst>
                  <a:ext uri="{0D108BD9-81ED-4DB2-BD59-A6C34878D82A}">
                    <a16:rowId xmlns:a16="http://schemas.microsoft.com/office/drawing/2014/main" val="408567942"/>
                  </a:ext>
                </a:extLst>
              </a:tr>
              <a:tr h="370840">
                <a:tc>
                  <a:txBody>
                    <a:bodyPr/>
                    <a:lstStyle/>
                    <a:p>
                      <a:pPr algn="ctr"/>
                      <a:r>
                        <a:rPr lang="en-US" dirty="0"/>
                        <a:t>Active Shielding</a:t>
                      </a:r>
                    </a:p>
                  </a:txBody>
                  <a:tcPr/>
                </a:tc>
                <a:extLst>
                  <a:ext uri="{0D108BD9-81ED-4DB2-BD59-A6C34878D82A}">
                    <a16:rowId xmlns:a16="http://schemas.microsoft.com/office/drawing/2014/main" val="1157799508"/>
                  </a:ext>
                </a:extLst>
              </a:tr>
            </a:tbl>
          </a:graphicData>
        </a:graphic>
      </p:graphicFrame>
      <p:sp>
        <p:nvSpPr>
          <p:cNvPr id="2" name="Date Placeholder 1">
            <a:extLst>
              <a:ext uri="{FF2B5EF4-FFF2-40B4-BE49-F238E27FC236}">
                <a16:creationId xmlns:a16="http://schemas.microsoft.com/office/drawing/2014/main" id="{1155B663-4074-43D6-8D30-D39B63A6874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3D9A14D7-D3EC-413B-ACBC-0F247E464587}"/>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D7F15917-6DC1-4380-B682-0EE7C79EE45D}"/>
              </a:ext>
            </a:extLst>
          </p:cNvPr>
          <p:cNvSpPr>
            <a:spLocks noGrp="1"/>
          </p:cNvSpPr>
          <p:nvPr>
            <p:ph type="sldNum" sz="quarter" idx="12"/>
          </p:nvPr>
        </p:nvSpPr>
        <p:spPr/>
        <p:txBody>
          <a:bodyPr/>
          <a:lstStyle/>
          <a:p>
            <a:fld id="{71EF5873-10D2-4FEE-AE7C-458464C99677}" type="slidenum">
              <a:rPr lang="en-US" smtClean="0"/>
              <a:pPr/>
              <a:t>16</a:t>
            </a:fld>
            <a:r>
              <a:rPr lang="en-US"/>
              <a:t>/20</a:t>
            </a:r>
            <a:endParaRPr lang="en-US" dirty="0"/>
          </a:p>
        </p:txBody>
      </p:sp>
    </p:spTree>
    <p:extLst>
      <p:ext uri="{BB962C8B-B14F-4D97-AF65-F5344CB8AC3E}">
        <p14:creationId xmlns:p14="http://schemas.microsoft.com/office/powerpoint/2010/main" val="246884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74524B-8496-4259-B1E5-A40A8EA77B59}"/>
              </a:ext>
            </a:extLst>
          </p:cNvPr>
          <p:cNvGraphicFramePr>
            <a:graphicFrameLocks noGrp="1"/>
          </p:cNvGraphicFramePr>
          <p:nvPr>
            <p:ph sz="half" idx="1"/>
            <p:extLst>
              <p:ext uri="{D42A27DB-BD31-4B8C-83A1-F6EECF244321}">
                <p14:modId xmlns:p14="http://schemas.microsoft.com/office/powerpoint/2010/main" val="141545989"/>
              </p:ext>
            </p:extLst>
          </p:nvPr>
        </p:nvGraphicFramePr>
        <p:xfrm>
          <a:off x="4283968" y="1556792"/>
          <a:ext cx="1522512" cy="2225040"/>
        </p:xfrm>
        <a:graphic>
          <a:graphicData uri="http://schemas.openxmlformats.org/drawingml/2006/table">
            <a:tbl>
              <a:tblPr firstRow="1" bandRow="1">
                <a:tableStyleId>{5C22544A-7EE6-4342-B048-85BDC9FD1C3A}</a:tableStyleId>
              </a:tblPr>
              <a:tblGrid>
                <a:gridCol w="1522512">
                  <a:extLst>
                    <a:ext uri="{9D8B030D-6E8A-4147-A177-3AD203B41FA5}">
                      <a16:colId xmlns:a16="http://schemas.microsoft.com/office/drawing/2014/main" val="2446179656"/>
                    </a:ext>
                  </a:extLst>
                </a:gridCol>
              </a:tblGrid>
              <a:tr h="370840">
                <a:tc>
                  <a:txBody>
                    <a:bodyPr/>
                    <a:lstStyle/>
                    <a:p>
                      <a:pPr algn="ctr"/>
                      <a:r>
                        <a:rPr lang="en-US" dirty="0"/>
                        <a:t>Algorithm</a:t>
                      </a:r>
                    </a:p>
                  </a:txBody>
                  <a:tcPr/>
                </a:tc>
                <a:extLst>
                  <a:ext uri="{0D108BD9-81ED-4DB2-BD59-A6C34878D82A}">
                    <a16:rowId xmlns:a16="http://schemas.microsoft.com/office/drawing/2014/main" val="686836130"/>
                  </a:ext>
                </a:extLst>
              </a:tr>
              <a:tr h="370840">
                <a:tc>
                  <a:txBody>
                    <a:bodyPr/>
                    <a:lstStyle/>
                    <a:p>
                      <a:pPr algn="ctr"/>
                      <a:r>
                        <a:rPr lang="en-US" dirty="0"/>
                        <a:t>RNG</a:t>
                      </a:r>
                    </a:p>
                  </a:txBody>
                  <a:tcPr/>
                </a:tc>
                <a:extLst>
                  <a:ext uri="{0D108BD9-81ED-4DB2-BD59-A6C34878D82A}">
                    <a16:rowId xmlns:a16="http://schemas.microsoft.com/office/drawing/2014/main" val="1142982538"/>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RSA</a:t>
                      </a:r>
                    </a:p>
                  </a:txBody>
                  <a:tcPr/>
                </a:tc>
                <a:extLst>
                  <a:ext uri="{0D108BD9-81ED-4DB2-BD59-A6C34878D82A}">
                    <a16:rowId xmlns:a16="http://schemas.microsoft.com/office/drawing/2014/main" val="1731698153"/>
                  </a:ext>
                </a:extLst>
              </a:tr>
              <a:tr h="370840">
                <a:tc>
                  <a:txBody>
                    <a:bodyPr/>
                    <a:lstStyle/>
                    <a:p>
                      <a:pPr algn="ctr"/>
                      <a:r>
                        <a:rPr lang="en-US" dirty="0"/>
                        <a:t>ECC</a:t>
                      </a:r>
                    </a:p>
                  </a:txBody>
                  <a:tcPr/>
                </a:tc>
                <a:extLst>
                  <a:ext uri="{0D108BD9-81ED-4DB2-BD59-A6C34878D82A}">
                    <a16:rowId xmlns:a16="http://schemas.microsoft.com/office/drawing/2014/main" val="3555973886"/>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2" name="Table 6">
            <a:extLst>
              <a:ext uri="{FF2B5EF4-FFF2-40B4-BE49-F238E27FC236}">
                <a16:creationId xmlns:a16="http://schemas.microsoft.com/office/drawing/2014/main" id="{D77E20E2-B777-422C-91F2-0CA6D25B681C}"/>
              </a:ext>
            </a:extLst>
          </p:cNvPr>
          <p:cNvGraphicFramePr>
            <a:graphicFrameLocks/>
          </p:cNvGraphicFramePr>
          <p:nvPr>
            <p:extLst>
              <p:ext uri="{D42A27DB-BD31-4B8C-83A1-F6EECF244321}">
                <p14:modId xmlns:p14="http://schemas.microsoft.com/office/powerpoint/2010/main" val="3389717250"/>
              </p:ext>
            </p:extLst>
          </p:nvPr>
        </p:nvGraphicFramePr>
        <p:xfrm>
          <a:off x="450936" y="1556792"/>
          <a:ext cx="3384376" cy="3337560"/>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446179656"/>
                    </a:ext>
                  </a:extLst>
                </a:gridCol>
              </a:tblGrid>
              <a:tr h="370840">
                <a:tc>
                  <a:txBody>
                    <a:bodyPr/>
                    <a:lstStyle/>
                    <a:p>
                      <a:pPr algn="ctr"/>
                      <a:r>
                        <a:rPr lang="en-US" dirty="0"/>
                        <a:t>Coprocessors</a:t>
                      </a:r>
                    </a:p>
                  </a:txBody>
                  <a:tcPr/>
                </a:tc>
                <a:extLst>
                  <a:ext uri="{0D108BD9-81ED-4DB2-BD59-A6C34878D82A}">
                    <a16:rowId xmlns:a16="http://schemas.microsoft.com/office/drawing/2014/main" val="686836130"/>
                  </a:ext>
                </a:extLst>
              </a:tr>
              <a:tr h="370840">
                <a:tc>
                  <a:txBody>
                    <a:bodyPr/>
                    <a:lstStyle/>
                    <a:p>
                      <a:pPr algn="ctr"/>
                      <a:r>
                        <a:rPr lang="en-US" dirty="0"/>
                        <a:t>TRNG</a:t>
                      </a:r>
                    </a:p>
                  </a:txBody>
                  <a:tcPr/>
                </a:tc>
                <a:extLst>
                  <a:ext uri="{0D108BD9-81ED-4DB2-BD59-A6C34878D82A}">
                    <a16:rowId xmlns:a16="http://schemas.microsoft.com/office/drawing/2014/main" val="1142982538"/>
                  </a:ext>
                </a:extLst>
              </a:tr>
              <a:tr h="370840">
                <a:tc>
                  <a:txBody>
                    <a:bodyPr/>
                    <a:lstStyle/>
                    <a:p>
                      <a:pPr algn="ctr"/>
                      <a:r>
                        <a:rPr lang="en-US" dirty="0"/>
                        <a:t>CRC-CCITT</a:t>
                      </a:r>
                    </a:p>
                  </a:txBody>
                  <a:tcPr/>
                </a:tc>
                <a:extLst>
                  <a:ext uri="{0D108BD9-81ED-4DB2-BD59-A6C34878D82A}">
                    <a16:rowId xmlns:a16="http://schemas.microsoft.com/office/drawing/2014/main" val="2276751062"/>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PAE for RSA</a:t>
                      </a:r>
                    </a:p>
                  </a:txBody>
                  <a:tcPr/>
                </a:tc>
                <a:extLst>
                  <a:ext uri="{0D108BD9-81ED-4DB2-BD59-A6C34878D82A}">
                    <a16:rowId xmlns:a16="http://schemas.microsoft.com/office/drawing/2014/main" val="1731698153"/>
                  </a:ext>
                </a:extLst>
              </a:tr>
              <a:tr h="370840">
                <a:tc>
                  <a:txBody>
                    <a:bodyPr/>
                    <a:lstStyle/>
                    <a:p>
                      <a:pPr algn="ctr"/>
                      <a:r>
                        <a:rPr lang="en-US" dirty="0"/>
                        <a:t>PAE for ECC</a:t>
                      </a:r>
                    </a:p>
                  </a:txBody>
                  <a:tcPr/>
                </a:tc>
                <a:extLst>
                  <a:ext uri="{0D108BD9-81ED-4DB2-BD59-A6C34878D82A}">
                    <a16:rowId xmlns:a16="http://schemas.microsoft.com/office/drawing/2014/main" val="3555973886"/>
                  </a:ext>
                </a:extLst>
              </a:tr>
              <a:tr h="370840">
                <a:tc>
                  <a:txBody>
                    <a:bodyPr/>
                    <a:lstStyle/>
                    <a:p>
                      <a:pPr algn="ctr"/>
                      <a:r>
                        <a:rPr lang="en-US" dirty="0"/>
                        <a:t>HASH (SHA1/SHA256)</a:t>
                      </a:r>
                    </a:p>
                  </a:txBody>
                  <a:tcPr/>
                </a:tc>
                <a:extLst>
                  <a:ext uri="{0D108BD9-81ED-4DB2-BD59-A6C34878D82A}">
                    <a16:rowId xmlns:a16="http://schemas.microsoft.com/office/drawing/2014/main" val="4085039420"/>
                  </a:ext>
                </a:extLst>
              </a:tr>
              <a:tr h="370840">
                <a:tc>
                  <a:txBody>
                    <a:bodyPr/>
                    <a:lstStyle/>
                    <a:p>
                      <a:pPr algn="ctr"/>
                      <a:r>
                        <a:rPr lang="en-US" dirty="0"/>
                        <a:t>Chinese Domestic Algorithm</a:t>
                      </a:r>
                    </a:p>
                  </a:txBody>
                  <a:tcPr/>
                </a:tc>
                <a:extLst>
                  <a:ext uri="{0D108BD9-81ED-4DB2-BD59-A6C34878D82A}">
                    <a16:rowId xmlns:a16="http://schemas.microsoft.com/office/drawing/2014/main" val="567799841"/>
                  </a:ext>
                </a:extLst>
              </a:tr>
            </a:tbl>
          </a:graphicData>
        </a:graphic>
      </p:graphicFrame>
      <p:sp>
        <p:nvSpPr>
          <p:cNvPr id="2" name="Date Placeholder 1">
            <a:extLst>
              <a:ext uri="{FF2B5EF4-FFF2-40B4-BE49-F238E27FC236}">
                <a16:creationId xmlns:a16="http://schemas.microsoft.com/office/drawing/2014/main" id="{AFCA8958-F0B8-4D82-8BF2-36C1C4F00A6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EE534B87-CDB4-4D5F-A762-F27BB4044CD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EC44CBE5-6377-45EA-B86E-15265E0C25AF}"/>
              </a:ext>
            </a:extLst>
          </p:cNvPr>
          <p:cNvSpPr>
            <a:spLocks noGrp="1"/>
          </p:cNvSpPr>
          <p:nvPr>
            <p:ph type="sldNum" sz="quarter" idx="12"/>
          </p:nvPr>
        </p:nvSpPr>
        <p:spPr/>
        <p:txBody>
          <a:bodyPr/>
          <a:lstStyle/>
          <a:p>
            <a:fld id="{71EF5873-10D2-4FEE-AE7C-458464C99677}" type="slidenum">
              <a:rPr lang="en-US" smtClean="0"/>
              <a:pPr/>
              <a:t>17</a:t>
            </a:fld>
            <a:r>
              <a:rPr lang="en-US"/>
              <a:t>/20</a:t>
            </a:r>
            <a:endParaRPr lang="en-US" dirty="0"/>
          </a:p>
        </p:txBody>
      </p:sp>
    </p:spTree>
    <p:extLst>
      <p:ext uri="{BB962C8B-B14F-4D97-AF65-F5344CB8AC3E}">
        <p14:creationId xmlns:p14="http://schemas.microsoft.com/office/powerpoint/2010/main" val="42229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FA60E6C-4BAF-484A-BA18-6D64257AFBB0}"/>
              </a:ext>
            </a:extLst>
          </p:cNvPr>
          <p:cNvSpPr>
            <a:spLocks noGrp="1"/>
          </p:cNvSpPr>
          <p:nvPr>
            <p:ph type="title"/>
          </p:nvPr>
        </p:nvSpPr>
        <p:spPr/>
        <p:txBody>
          <a:bodyPr/>
          <a:lstStyle/>
          <a:p>
            <a:pPr algn="r"/>
            <a:r>
              <a:rPr lang="en-US" dirty="0"/>
              <a:t>FM1280 V05</a:t>
            </a:r>
          </a:p>
        </p:txBody>
      </p:sp>
      <p:graphicFrame>
        <p:nvGraphicFramePr>
          <p:cNvPr id="5" name="Table 5">
            <a:extLst>
              <a:ext uri="{FF2B5EF4-FFF2-40B4-BE49-F238E27FC236}">
                <a16:creationId xmlns:a16="http://schemas.microsoft.com/office/drawing/2014/main" id="{FDED9F1D-A8C2-4FAB-AF53-3BCE83E62E3C}"/>
              </a:ext>
            </a:extLst>
          </p:cNvPr>
          <p:cNvGraphicFramePr>
            <a:graphicFrameLocks noGrp="1"/>
          </p:cNvGraphicFramePr>
          <p:nvPr>
            <p:ph sz="half" idx="2"/>
            <p:extLst>
              <p:ext uri="{D42A27DB-BD31-4B8C-83A1-F6EECF244321}">
                <p14:modId xmlns:p14="http://schemas.microsoft.com/office/powerpoint/2010/main" val="3968061487"/>
              </p:ext>
            </p:extLst>
          </p:nvPr>
        </p:nvGraphicFramePr>
        <p:xfrm>
          <a:off x="457200" y="2174875"/>
          <a:ext cx="4040188" cy="3053080"/>
        </p:xfrm>
        <a:graphic>
          <a:graphicData uri="http://schemas.openxmlformats.org/drawingml/2006/table">
            <a:tbl>
              <a:tblPr firstRow="1" bandRow="1">
                <a:tableStyleId>{5C22544A-7EE6-4342-B048-85BDC9FD1C3A}</a:tableStyleId>
              </a:tblPr>
              <a:tblGrid>
                <a:gridCol w="1594520">
                  <a:extLst>
                    <a:ext uri="{9D8B030D-6E8A-4147-A177-3AD203B41FA5}">
                      <a16:colId xmlns:a16="http://schemas.microsoft.com/office/drawing/2014/main" val="4221372411"/>
                    </a:ext>
                  </a:extLst>
                </a:gridCol>
                <a:gridCol w="2445668">
                  <a:extLst>
                    <a:ext uri="{9D8B030D-6E8A-4147-A177-3AD203B41FA5}">
                      <a16:colId xmlns:a16="http://schemas.microsoft.com/office/drawing/2014/main" val="4215073686"/>
                    </a:ext>
                  </a:extLst>
                </a:gridCol>
              </a:tblGrid>
              <a:tr h="370840">
                <a:tc gridSpan="2">
                  <a:txBody>
                    <a:bodyPr/>
                    <a:lstStyle/>
                    <a:p>
                      <a:pPr algn="ctr"/>
                      <a:r>
                        <a:rPr lang="en-US" dirty="0"/>
                        <a:t>Threats</a:t>
                      </a:r>
                    </a:p>
                  </a:txBody>
                  <a:tcPr marL="91476" marR="91476"/>
                </a:tc>
                <a:tc hMerge="1">
                  <a:txBody>
                    <a:bodyPr/>
                    <a:lstStyle/>
                    <a:p>
                      <a:endParaRPr lang="en-US" dirty="0"/>
                    </a:p>
                  </a:txBody>
                  <a:tcPr/>
                </a:tc>
                <a:extLst>
                  <a:ext uri="{0D108BD9-81ED-4DB2-BD59-A6C34878D82A}">
                    <a16:rowId xmlns:a16="http://schemas.microsoft.com/office/drawing/2014/main" val="83614583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-Inherent</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Inherent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400186228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-Probing</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Physical probing</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2737259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T.Malfunction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Malfunction due to </a:t>
                      </a:r>
                      <a:r>
                        <a:rPr lang="en-US" sz="1200" b="0" i="0" kern="1200" dirty="0" err="1">
                          <a:solidFill>
                            <a:schemeClr val="dk1"/>
                          </a:solidFill>
                          <a:effectLst/>
                          <a:latin typeface="Arial" panose="020B0604020202020204" pitchFamily="34" charset="0"/>
                          <a:ea typeface="+mn-ea"/>
                          <a:cs typeface="Arial" panose="020B0604020202020204" pitchFamily="34" charset="0"/>
                        </a:rPr>
                        <a:t>enviromental</a:t>
                      </a:r>
                      <a:r>
                        <a:rPr lang="en-US" sz="1200" b="0" i="0" kern="1200" dirty="0">
                          <a:solidFill>
                            <a:schemeClr val="dk1"/>
                          </a:solidFill>
                          <a:effectLst/>
                          <a:latin typeface="Arial" panose="020B0604020202020204" pitchFamily="34" charset="0"/>
                          <a:ea typeface="+mn-ea"/>
                          <a:cs typeface="Arial" panose="020B0604020202020204" pitchFamily="34" charset="0"/>
                        </a:rPr>
                        <a:t> stress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8475043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-Manipulation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err="1">
                          <a:solidFill>
                            <a:schemeClr val="dk1"/>
                          </a:solidFill>
                          <a:effectLst/>
                          <a:latin typeface="Arial" panose="020B0604020202020204" pitchFamily="34" charset="0"/>
                          <a:ea typeface="+mn-ea"/>
                          <a:cs typeface="Arial" panose="020B0604020202020204" pitchFamily="34" charset="0"/>
                        </a:rPr>
                        <a:t>Pysical</a:t>
                      </a:r>
                      <a:r>
                        <a:rPr lang="en-US" sz="1200" b="0" i="0" kern="1200" dirty="0">
                          <a:solidFill>
                            <a:schemeClr val="dk1"/>
                          </a:solidFill>
                          <a:effectLst/>
                          <a:latin typeface="Arial" panose="020B0604020202020204" pitchFamily="34" charset="0"/>
                          <a:ea typeface="+mn-ea"/>
                          <a:cs typeface="Arial" panose="020B0604020202020204" pitchFamily="34" charset="0"/>
                        </a:rPr>
                        <a:t> manipulation</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35350726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-Forced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Forced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2163382210"/>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T.Abuse-Func</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Abuse of functionality</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587697313"/>
                  </a:ext>
                </a:extLst>
              </a:tr>
              <a:tr h="370840">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T.RND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Deficiency of random numbers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059457126"/>
                  </a:ext>
                </a:extLst>
              </a:tr>
            </a:tbl>
          </a:graphicData>
        </a:graphic>
      </p:graphicFrame>
      <p:graphicFrame>
        <p:nvGraphicFramePr>
          <p:cNvPr id="14" name="Table 14">
            <a:extLst>
              <a:ext uri="{FF2B5EF4-FFF2-40B4-BE49-F238E27FC236}">
                <a16:creationId xmlns:a16="http://schemas.microsoft.com/office/drawing/2014/main" id="{BD723113-3F9B-4919-805B-5A6BA09C32D5}"/>
              </a:ext>
            </a:extLst>
          </p:cNvPr>
          <p:cNvGraphicFramePr>
            <a:graphicFrameLocks noGrp="1"/>
          </p:cNvGraphicFramePr>
          <p:nvPr>
            <p:ph sz="quarter" idx="4"/>
            <p:extLst>
              <p:ext uri="{D42A27DB-BD31-4B8C-83A1-F6EECF244321}">
                <p14:modId xmlns:p14="http://schemas.microsoft.com/office/powerpoint/2010/main" val="1619327155"/>
              </p:ext>
            </p:extLst>
          </p:nvPr>
        </p:nvGraphicFramePr>
        <p:xfrm>
          <a:off x="4645025" y="2174875"/>
          <a:ext cx="4041774" cy="2123440"/>
        </p:xfrm>
        <a:graphic>
          <a:graphicData uri="http://schemas.openxmlformats.org/drawingml/2006/table">
            <a:tbl>
              <a:tblPr firstRow="1" bandRow="1">
                <a:tableStyleId>{5C22544A-7EE6-4342-B048-85BDC9FD1C3A}</a:tableStyleId>
              </a:tblPr>
              <a:tblGrid>
                <a:gridCol w="2020887">
                  <a:extLst>
                    <a:ext uri="{9D8B030D-6E8A-4147-A177-3AD203B41FA5}">
                      <a16:colId xmlns:a16="http://schemas.microsoft.com/office/drawing/2014/main" val="895651425"/>
                    </a:ext>
                  </a:extLst>
                </a:gridCol>
                <a:gridCol w="2020887">
                  <a:extLst>
                    <a:ext uri="{9D8B030D-6E8A-4147-A177-3AD203B41FA5}">
                      <a16:colId xmlns:a16="http://schemas.microsoft.com/office/drawing/2014/main" val="867738"/>
                    </a:ext>
                  </a:extLst>
                </a:gridCol>
              </a:tblGrid>
              <a:tr h="370840">
                <a:tc gridSpan="2">
                  <a:txBody>
                    <a:bodyPr/>
                    <a:lstStyle/>
                    <a:p>
                      <a:pPr algn="ctr"/>
                      <a:r>
                        <a:rPr lang="en-US" dirty="0"/>
                        <a:t>Security Objectives</a:t>
                      </a:r>
                    </a:p>
                  </a:txBody>
                  <a:tcPr/>
                </a:tc>
                <a:tc hMerge="1">
                  <a:txBody>
                    <a:bodyPr/>
                    <a:lstStyle/>
                    <a:p>
                      <a:endParaRPr lang="en-US" dirty="0"/>
                    </a:p>
                  </a:txBody>
                  <a:tcPr/>
                </a:tc>
                <a:extLst>
                  <a:ext uri="{0D108BD9-81ED-4DB2-BD59-A6C34878D82A}">
                    <a16:rowId xmlns:a16="http://schemas.microsoft.com/office/drawing/2014/main" val="456603178"/>
                  </a:ext>
                </a:extLst>
              </a:tr>
              <a:tr h="370840">
                <a:tc>
                  <a:txBody>
                    <a:bodyPr/>
                    <a:lstStyle/>
                    <a:p>
                      <a:pPr algn="ctr"/>
                      <a:r>
                        <a:rPr lang="en-US" sz="1100" b="1" dirty="0">
                          <a:latin typeface="Arial" panose="020B0604020202020204" pitchFamily="34" charset="0"/>
                          <a:cs typeface="Arial" panose="020B0604020202020204" pitchFamily="34" charset="0"/>
                        </a:rPr>
                        <a:t>O.RSA</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86680779"/>
                  </a:ext>
                </a:extLst>
              </a:tr>
              <a:tr h="370840">
                <a:tc>
                  <a:txBody>
                    <a:bodyPr/>
                    <a:lstStyle/>
                    <a:p>
                      <a:pPr algn="ctr"/>
                      <a:r>
                        <a:rPr lang="en-US" sz="1100" b="1" dirty="0">
                          <a:latin typeface="Arial" panose="020B0604020202020204" pitchFamily="34" charset="0"/>
                          <a:cs typeface="Arial" panose="020B0604020202020204" pitchFamily="34" charset="0"/>
                        </a:rPr>
                        <a:t>O.ECC</a:t>
                      </a:r>
                    </a:p>
                  </a:txBody>
                  <a:tcPr/>
                </a:tc>
                <a:tc>
                  <a:txBody>
                    <a:bodyPr/>
                    <a:lstStyle/>
                    <a:p>
                      <a:pPr algn="ctr"/>
                      <a:r>
                        <a:rPr lang="en-US" sz="1200" dirty="0">
                          <a:latin typeface="Arial" panose="020B0604020202020204" pitchFamily="34" charset="0"/>
                          <a:cs typeface="Arial" panose="020B0604020202020204" pitchFamily="34" charset="0"/>
                        </a:rPr>
                        <a:t>Signature generation and verification, DH, point multiplication and addition</a:t>
                      </a:r>
                    </a:p>
                  </a:txBody>
                  <a:tcPr/>
                </a:tc>
                <a:extLst>
                  <a:ext uri="{0D108BD9-81ED-4DB2-BD59-A6C34878D82A}">
                    <a16:rowId xmlns:a16="http://schemas.microsoft.com/office/drawing/2014/main" val="109579254"/>
                  </a:ext>
                </a:extLst>
              </a:tr>
              <a:tr h="370840">
                <a:tc>
                  <a:txBody>
                    <a:bodyPr/>
                    <a:lstStyle/>
                    <a:p>
                      <a:pPr algn="ctr"/>
                      <a:r>
                        <a:rPr lang="en-US" sz="1100" b="1" dirty="0">
                          <a:latin typeface="Arial" panose="020B0604020202020204" pitchFamily="34" charset="0"/>
                          <a:cs typeface="Arial" panose="020B0604020202020204" pitchFamily="34" charset="0"/>
                        </a:rPr>
                        <a:t>O.TDES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2834046643"/>
                  </a:ext>
                </a:extLst>
              </a:tr>
              <a:tr h="370840">
                <a:tc>
                  <a:txBody>
                    <a:bodyPr/>
                    <a:lstStyle/>
                    <a:p>
                      <a:pPr algn="ctr"/>
                      <a:r>
                        <a:rPr lang="en-US" sz="1100" b="1" dirty="0">
                          <a:latin typeface="Arial" panose="020B0604020202020204" pitchFamily="34" charset="0"/>
                          <a:cs typeface="Arial" panose="020B0604020202020204" pitchFamily="34" charset="0"/>
                        </a:rPr>
                        <a:t>O.AES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327407274"/>
                  </a:ext>
                </a:extLst>
              </a:tr>
            </a:tbl>
          </a:graphicData>
        </a:graphic>
      </p:graphicFrame>
      <p:sp>
        <p:nvSpPr>
          <p:cNvPr id="13" name="Text Placeholder 3">
            <a:extLst>
              <a:ext uri="{FF2B5EF4-FFF2-40B4-BE49-F238E27FC236}">
                <a16:creationId xmlns:a16="http://schemas.microsoft.com/office/drawing/2014/main" id="{2ADFB918-E889-4431-A94D-83BA5B5595C0}"/>
              </a:ext>
            </a:extLst>
          </p:cNvPr>
          <p:cNvSpPr>
            <a:spLocks noGrp="1"/>
          </p:cNvSpPr>
          <p:nvPr>
            <p:ph type="body" idx="1"/>
          </p:nvPr>
        </p:nvSpPr>
        <p:spPr>
          <a:xfrm>
            <a:off x="3851920" y="1145065"/>
            <a:ext cx="4760268" cy="545145"/>
          </a:xfrm>
        </p:spPr>
        <p:txBody>
          <a:bodyPr anchor="ctr"/>
          <a:lstStyle/>
          <a:p>
            <a:pPr algn="r"/>
            <a:r>
              <a:rPr lang="en-US" dirty="0"/>
              <a:t>Attacker/Threat Model </a:t>
            </a:r>
          </a:p>
        </p:txBody>
      </p:sp>
      <p:sp>
        <p:nvSpPr>
          <p:cNvPr id="2" name="Date Placeholder 1">
            <a:extLst>
              <a:ext uri="{FF2B5EF4-FFF2-40B4-BE49-F238E27FC236}">
                <a16:creationId xmlns:a16="http://schemas.microsoft.com/office/drawing/2014/main" id="{D7DBC546-AEE8-4A85-B6BD-B40D7DD07EC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CF90C5C1-9A7F-4F5D-9541-B954D4A2CE9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06014408-6779-469C-8E6A-F49D0F48A4EC}"/>
              </a:ext>
            </a:extLst>
          </p:cNvPr>
          <p:cNvSpPr>
            <a:spLocks noGrp="1"/>
          </p:cNvSpPr>
          <p:nvPr>
            <p:ph type="sldNum" sz="quarter" idx="12"/>
          </p:nvPr>
        </p:nvSpPr>
        <p:spPr/>
        <p:txBody>
          <a:bodyPr/>
          <a:lstStyle/>
          <a:p>
            <a:fld id="{71EF5873-10D2-4FEE-AE7C-458464C99677}" type="slidenum">
              <a:rPr lang="en-US" smtClean="0"/>
              <a:pPr/>
              <a:t>18</a:t>
            </a:fld>
            <a:r>
              <a:rPr lang="en-US"/>
              <a:t>/20</a:t>
            </a:r>
            <a:endParaRPr lang="en-US" dirty="0"/>
          </a:p>
        </p:txBody>
      </p:sp>
    </p:spTree>
    <p:extLst>
      <p:ext uri="{BB962C8B-B14F-4D97-AF65-F5344CB8AC3E}">
        <p14:creationId xmlns:p14="http://schemas.microsoft.com/office/powerpoint/2010/main" val="139701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F927E79A-2B7A-41A4-9A70-5F0C7F9F2E76}"/>
              </a:ext>
            </a:extLst>
          </p:cNvPr>
          <p:cNvGraphicFramePr>
            <a:graphicFrameLocks noGrp="1"/>
          </p:cNvGraphicFramePr>
          <p:nvPr>
            <p:ph sz="half" idx="2"/>
            <p:extLst>
              <p:ext uri="{D42A27DB-BD31-4B8C-83A1-F6EECF244321}">
                <p14:modId xmlns:p14="http://schemas.microsoft.com/office/powerpoint/2010/main" val="1876592461"/>
              </p:ext>
            </p:extLst>
          </p:nvPr>
        </p:nvGraphicFramePr>
        <p:xfrm>
          <a:off x="457200" y="2174875"/>
          <a:ext cx="1954560" cy="148336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254186203"/>
                    </a:ext>
                  </a:extLst>
                </a:gridCol>
              </a:tblGrid>
              <a:tr h="370840">
                <a:tc>
                  <a:txBody>
                    <a:bodyPr/>
                    <a:lstStyle/>
                    <a:p>
                      <a:pPr algn="ctr"/>
                      <a:r>
                        <a:rPr lang="en-US" dirty="0"/>
                        <a:t>Developer Tests</a:t>
                      </a:r>
                    </a:p>
                  </a:txBody>
                  <a:tcPr/>
                </a:tc>
                <a:extLst>
                  <a:ext uri="{0D108BD9-81ED-4DB2-BD59-A6C34878D82A}">
                    <a16:rowId xmlns:a16="http://schemas.microsoft.com/office/drawing/2014/main" val="2111912293"/>
                  </a:ext>
                </a:extLst>
              </a:tr>
              <a:tr h="370840">
                <a:tc>
                  <a:txBody>
                    <a:bodyPr/>
                    <a:lstStyle/>
                    <a:p>
                      <a:pPr algn="ctr"/>
                      <a:r>
                        <a:rPr lang="en-US" sz="1200" dirty="0">
                          <a:latin typeface="Arial" panose="020B0604020202020204" pitchFamily="34" charset="0"/>
                          <a:cs typeface="Arial" panose="020B0604020202020204" pitchFamily="34" charset="0"/>
                        </a:rPr>
                        <a:t>Engineering samples</a:t>
                      </a:r>
                    </a:p>
                  </a:txBody>
                  <a:tcPr/>
                </a:tc>
                <a:extLst>
                  <a:ext uri="{0D108BD9-81ED-4DB2-BD59-A6C34878D82A}">
                    <a16:rowId xmlns:a16="http://schemas.microsoft.com/office/drawing/2014/main" val="111080405"/>
                  </a:ext>
                </a:extLst>
              </a:tr>
              <a:tr h="370840">
                <a:tc>
                  <a:txBody>
                    <a:bodyPr/>
                    <a:lstStyle/>
                    <a:p>
                      <a:pPr algn="ctr"/>
                      <a:r>
                        <a:rPr lang="en-US" sz="1200" dirty="0">
                          <a:latin typeface="Arial" panose="020B0604020202020204" pitchFamily="34" charset="0"/>
                          <a:cs typeface="Arial" panose="020B0604020202020204" pitchFamily="34" charset="0"/>
                        </a:rPr>
                        <a:t>Wafers</a:t>
                      </a:r>
                    </a:p>
                  </a:txBody>
                  <a:tcPr/>
                </a:tc>
                <a:extLst>
                  <a:ext uri="{0D108BD9-81ED-4DB2-BD59-A6C34878D82A}">
                    <a16:rowId xmlns:a16="http://schemas.microsoft.com/office/drawing/2014/main" val="3965412972"/>
                  </a:ext>
                </a:extLst>
              </a:tr>
              <a:tr h="370840">
                <a:tc>
                  <a:txBody>
                    <a:bodyPr/>
                    <a:lstStyle/>
                    <a:p>
                      <a:pPr algn="ctr"/>
                      <a:r>
                        <a:rPr lang="en-US" sz="1200" dirty="0">
                          <a:latin typeface="Arial" panose="020B0604020202020204" pitchFamily="34" charset="0"/>
                          <a:cs typeface="Arial" panose="020B0604020202020204" pitchFamily="34" charset="0"/>
                        </a:rPr>
                        <a:t>Simulation tool</a:t>
                      </a:r>
                    </a:p>
                  </a:txBody>
                  <a:tcPr/>
                </a:tc>
                <a:extLst>
                  <a:ext uri="{0D108BD9-81ED-4DB2-BD59-A6C34878D82A}">
                    <a16:rowId xmlns:a16="http://schemas.microsoft.com/office/drawing/2014/main" val="3922558802"/>
                  </a:ext>
                </a:extLst>
              </a:tr>
            </a:tbl>
          </a:graphicData>
        </a:graphic>
      </p:graphicFrame>
      <p:graphicFrame>
        <p:nvGraphicFramePr>
          <p:cNvPr id="13" name="Table 13">
            <a:extLst>
              <a:ext uri="{FF2B5EF4-FFF2-40B4-BE49-F238E27FC236}">
                <a16:creationId xmlns:a16="http://schemas.microsoft.com/office/drawing/2014/main" id="{9FCD1796-D842-468C-980A-A139CC3D171C}"/>
              </a:ext>
            </a:extLst>
          </p:cNvPr>
          <p:cNvGraphicFramePr>
            <a:graphicFrameLocks noGrp="1"/>
          </p:cNvGraphicFramePr>
          <p:nvPr>
            <p:ph sz="quarter" idx="4"/>
            <p:extLst>
              <p:ext uri="{D42A27DB-BD31-4B8C-83A1-F6EECF244321}">
                <p14:modId xmlns:p14="http://schemas.microsoft.com/office/powerpoint/2010/main" val="3971077607"/>
              </p:ext>
            </p:extLst>
          </p:nvPr>
        </p:nvGraphicFramePr>
        <p:xfrm>
          <a:off x="5436096" y="2174875"/>
          <a:ext cx="3250702" cy="2679829"/>
        </p:xfrm>
        <a:graphic>
          <a:graphicData uri="http://schemas.openxmlformats.org/drawingml/2006/table">
            <a:tbl>
              <a:tblPr firstRow="1" bandRow="1">
                <a:tableStyleId>{5C22544A-7EE6-4342-B048-85BDC9FD1C3A}</a:tableStyleId>
              </a:tblPr>
              <a:tblGrid>
                <a:gridCol w="3250702">
                  <a:extLst>
                    <a:ext uri="{9D8B030D-6E8A-4147-A177-3AD203B41FA5}">
                      <a16:colId xmlns:a16="http://schemas.microsoft.com/office/drawing/2014/main" val="2336853941"/>
                    </a:ext>
                  </a:extLst>
                </a:gridCol>
              </a:tblGrid>
              <a:tr h="370840">
                <a:tc>
                  <a:txBody>
                    <a:bodyPr/>
                    <a:lstStyle/>
                    <a:p>
                      <a:pPr algn="ctr"/>
                      <a:r>
                        <a:rPr lang="en-US" dirty="0" err="1"/>
                        <a:t>Vulnerablity</a:t>
                      </a:r>
                      <a:r>
                        <a:rPr lang="en-US" dirty="0"/>
                        <a:t> Analysis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Deign and Implementation review</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Code review of crypto lib</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Code review of boot code</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Validation tests of features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Review based on “JIL Attack Methods for Smartcards and Similar Devices”</a:t>
                      </a:r>
                    </a:p>
                  </a:txBody>
                  <a:tcPr/>
                </a:tc>
                <a:extLst>
                  <a:ext uri="{0D108BD9-81ED-4DB2-BD59-A6C34878D82A}">
                    <a16:rowId xmlns:a16="http://schemas.microsoft.com/office/drawing/2014/main" val="2665397113"/>
                  </a:ext>
                </a:extLst>
              </a:tr>
              <a:tr h="370840">
                <a:tc>
                  <a:txBody>
                    <a:bodyPr/>
                    <a:lstStyle/>
                    <a:p>
                      <a:pPr algn="ctr"/>
                      <a:r>
                        <a:rPr lang="en-US" sz="1200" dirty="0">
                          <a:latin typeface="Arial" panose="020B0604020202020204" pitchFamily="34" charset="0"/>
                          <a:cs typeface="Arial" panose="020B0604020202020204" pitchFamily="34" charset="0"/>
                        </a:rPr>
                        <a:t>Penetration tests</a:t>
                      </a:r>
                    </a:p>
                  </a:txBody>
                  <a:tcPr/>
                </a:tc>
                <a:extLst>
                  <a:ext uri="{0D108BD9-81ED-4DB2-BD59-A6C34878D82A}">
                    <a16:rowId xmlns:a16="http://schemas.microsoft.com/office/drawing/2014/main" val="3472896738"/>
                  </a:ext>
                </a:extLst>
              </a:tr>
            </a:tbl>
          </a:graphicData>
        </a:graphic>
      </p:graphicFrame>
      <p:sp>
        <p:nvSpPr>
          <p:cNvPr id="7" name="Title 1">
            <a:extLst>
              <a:ext uri="{FF2B5EF4-FFF2-40B4-BE49-F238E27FC236}">
                <a16:creationId xmlns:a16="http://schemas.microsoft.com/office/drawing/2014/main" id="{B79B6C95-1270-499E-A47C-C04F9C2FBCDD}"/>
              </a:ext>
            </a:extLst>
          </p:cNvPr>
          <p:cNvSpPr>
            <a:spLocks noGrp="1"/>
          </p:cNvSpPr>
          <p:nvPr>
            <p:ph type="title"/>
          </p:nvPr>
        </p:nvSpPr>
        <p:spPr>
          <a:xfrm>
            <a:off x="2143124" y="404664"/>
            <a:ext cx="6543675" cy="1012974"/>
          </a:xfrm>
        </p:spPr>
        <p:txBody>
          <a:bodyPr/>
          <a:lstStyle/>
          <a:p>
            <a:pPr algn="r"/>
            <a:r>
              <a:rPr lang="en-US" dirty="0"/>
              <a:t>FM1280 V05</a:t>
            </a:r>
          </a:p>
        </p:txBody>
      </p:sp>
      <p:sp>
        <p:nvSpPr>
          <p:cNvPr id="8" name="Text Placeholder 3">
            <a:extLst>
              <a:ext uri="{FF2B5EF4-FFF2-40B4-BE49-F238E27FC236}">
                <a16:creationId xmlns:a16="http://schemas.microsoft.com/office/drawing/2014/main" id="{6B6CF0B7-6A5A-4208-81EE-679F0030C1F6}"/>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graphicFrame>
        <p:nvGraphicFramePr>
          <p:cNvPr id="15" name="Table 13">
            <a:extLst>
              <a:ext uri="{FF2B5EF4-FFF2-40B4-BE49-F238E27FC236}">
                <a16:creationId xmlns:a16="http://schemas.microsoft.com/office/drawing/2014/main" id="{40F10B19-1AE9-493A-9AF3-DC642F8E6909}"/>
              </a:ext>
            </a:extLst>
          </p:cNvPr>
          <p:cNvGraphicFramePr>
            <a:graphicFrameLocks/>
          </p:cNvGraphicFramePr>
          <p:nvPr>
            <p:extLst>
              <p:ext uri="{D42A27DB-BD31-4B8C-83A1-F6EECF244321}">
                <p14:modId xmlns:p14="http://schemas.microsoft.com/office/powerpoint/2010/main" val="988813999"/>
              </p:ext>
            </p:extLst>
          </p:nvPr>
        </p:nvGraphicFramePr>
        <p:xfrm>
          <a:off x="2699792" y="2175272"/>
          <a:ext cx="2448271" cy="2222629"/>
        </p:xfrm>
        <a:graphic>
          <a:graphicData uri="http://schemas.openxmlformats.org/drawingml/2006/table">
            <a:tbl>
              <a:tblPr firstRow="1" bandRow="1">
                <a:tableStyleId>{5C22544A-7EE6-4342-B048-85BDC9FD1C3A}</a:tableStyleId>
              </a:tblPr>
              <a:tblGrid>
                <a:gridCol w="2448271">
                  <a:extLst>
                    <a:ext uri="{9D8B030D-6E8A-4147-A177-3AD203B41FA5}">
                      <a16:colId xmlns:a16="http://schemas.microsoft.com/office/drawing/2014/main" val="2336853941"/>
                    </a:ext>
                  </a:extLst>
                </a:gridCol>
              </a:tblGrid>
              <a:tr h="370840">
                <a:tc>
                  <a:txBody>
                    <a:bodyPr/>
                    <a:lstStyle/>
                    <a:p>
                      <a:pPr algn="ctr"/>
                      <a:r>
                        <a:rPr lang="en-US" dirty="0"/>
                        <a:t>Evaluator Tests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SFI</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SFI interfaces</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Security mechanisms</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Developer tests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Augmented developer tests</a:t>
                      </a:r>
                    </a:p>
                  </a:txBody>
                  <a:tcPr/>
                </a:tc>
                <a:extLst>
                  <a:ext uri="{0D108BD9-81ED-4DB2-BD59-A6C34878D82A}">
                    <a16:rowId xmlns:a16="http://schemas.microsoft.com/office/drawing/2014/main" val="2665397113"/>
                  </a:ext>
                </a:extLst>
              </a:tr>
            </a:tbl>
          </a:graphicData>
        </a:graphic>
      </p:graphicFrame>
      <p:sp>
        <p:nvSpPr>
          <p:cNvPr id="2" name="Date Placeholder 1">
            <a:extLst>
              <a:ext uri="{FF2B5EF4-FFF2-40B4-BE49-F238E27FC236}">
                <a16:creationId xmlns:a16="http://schemas.microsoft.com/office/drawing/2014/main" id="{4A82F2C2-2370-4EF5-973C-F563201F351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D8AC4748-08D1-4528-BE17-6A53F07EAE54}"/>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502E6F87-B6DA-4835-8AF9-45272AF8BCBE}"/>
              </a:ext>
            </a:extLst>
          </p:cNvPr>
          <p:cNvSpPr>
            <a:spLocks noGrp="1"/>
          </p:cNvSpPr>
          <p:nvPr>
            <p:ph type="sldNum" sz="quarter" idx="12"/>
          </p:nvPr>
        </p:nvSpPr>
        <p:spPr/>
        <p:txBody>
          <a:bodyPr/>
          <a:lstStyle/>
          <a:p>
            <a:fld id="{71EF5873-10D2-4FEE-AE7C-458464C99677}" type="slidenum">
              <a:rPr lang="en-US" smtClean="0"/>
              <a:pPr/>
              <a:t>19</a:t>
            </a:fld>
            <a:r>
              <a:rPr lang="en-US"/>
              <a:t>/20</a:t>
            </a:r>
            <a:endParaRPr lang="en-US" dirty="0"/>
          </a:p>
        </p:txBody>
      </p:sp>
    </p:spTree>
    <p:extLst>
      <p:ext uri="{BB962C8B-B14F-4D97-AF65-F5344CB8AC3E}">
        <p14:creationId xmlns:p14="http://schemas.microsoft.com/office/powerpoint/2010/main" val="178300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60000"/>
              <a:lumOff val="40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60000"/>
              <a:lumOff val="40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2BDA20BC-FBA9-499A-ABB6-291265776F0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D61F602-99E7-4B39-A07B-72689863EF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805A7A4A-E485-4FF1-A9FF-A0E41FEE9EDB}"/>
              </a:ext>
            </a:extLst>
          </p:cNvPr>
          <p:cNvSpPr>
            <a:spLocks noGrp="1"/>
          </p:cNvSpPr>
          <p:nvPr>
            <p:ph type="sldNum" sz="quarter" idx="12"/>
          </p:nvPr>
        </p:nvSpPr>
        <p:spPr/>
        <p:txBody>
          <a:bodyPr/>
          <a:lstStyle/>
          <a:p>
            <a:fld id="{71EF5873-10D2-4FEE-AE7C-458464C99677}" type="slidenum">
              <a:rPr lang="en-US" smtClean="0"/>
              <a:pPr/>
              <a:t>2</a:t>
            </a:fld>
            <a:r>
              <a:rPr lang="en-US"/>
              <a:t>/20</a:t>
            </a:r>
            <a:endParaRPr lang="en-US" dirty="0"/>
          </a:p>
        </p:txBody>
      </p:sp>
    </p:spTree>
    <p:extLst>
      <p:ext uri="{BB962C8B-B14F-4D97-AF65-F5344CB8AC3E}">
        <p14:creationId xmlns:p14="http://schemas.microsoft.com/office/powerpoint/2010/main" val="350378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39FFE-EF53-4E71-8E0C-3E2009B29304}"/>
              </a:ext>
            </a:extLst>
          </p:cNvPr>
          <p:cNvSpPr>
            <a:spLocks noGrp="1"/>
          </p:cNvSpPr>
          <p:nvPr>
            <p:ph type="title"/>
          </p:nvPr>
        </p:nvSpPr>
        <p:spPr>
          <a:xfrm>
            <a:off x="1907704" y="5085184"/>
            <a:ext cx="6543675" cy="1012974"/>
          </a:xfrm>
        </p:spPr>
        <p:txBody>
          <a:bodyPr/>
          <a:lstStyle/>
          <a:p>
            <a:pPr algn="r"/>
            <a:r>
              <a:rPr lang="en-US" sz="2800" dirty="0"/>
              <a:t>Thank You</a:t>
            </a:r>
          </a:p>
        </p:txBody>
      </p:sp>
      <p:sp>
        <p:nvSpPr>
          <p:cNvPr id="2" name="Date Placeholder 1">
            <a:extLst>
              <a:ext uri="{FF2B5EF4-FFF2-40B4-BE49-F238E27FC236}">
                <a16:creationId xmlns:a16="http://schemas.microsoft.com/office/drawing/2014/main" id="{AEF22AC2-934B-43FE-B002-60B2970CEE93}"/>
              </a:ext>
            </a:extLst>
          </p:cNvPr>
          <p:cNvSpPr>
            <a:spLocks noGrp="1"/>
          </p:cNvSpPr>
          <p:nvPr>
            <p:ph type="dt" sz="half" idx="10"/>
          </p:nvPr>
        </p:nvSpPr>
        <p:spPr>
          <a:xfrm>
            <a:off x="251520" y="6400799"/>
            <a:ext cx="2133600" cy="365125"/>
          </a:xfrm>
        </p:spPr>
        <p:txBody>
          <a:bodyPr/>
          <a:lstStyle/>
          <a:p>
            <a:r>
              <a:rPr lang="en-US"/>
              <a:t>2020-03-26</a:t>
            </a:r>
          </a:p>
        </p:txBody>
      </p:sp>
      <p:sp>
        <p:nvSpPr>
          <p:cNvPr id="3" name="Footer Placeholder 2">
            <a:extLst>
              <a:ext uri="{FF2B5EF4-FFF2-40B4-BE49-F238E27FC236}">
                <a16:creationId xmlns:a16="http://schemas.microsoft.com/office/drawing/2014/main" id="{79BD9E2C-C453-4357-9D6E-C78868C1B305}"/>
              </a:ext>
            </a:extLst>
          </p:cNvPr>
          <p:cNvSpPr>
            <a:spLocks noGrp="1"/>
          </p:cNvSpPr>
          <p:nvPr>
            <p:ph type="ftr" sz="quarter" idx="11"/>
          </p:nvPr>
        </p:nvSpPr>
        <p:spPr>
          <a:xfrm>
            <a:off x="3124020" y="6406453"/>
            <a:ext cx="2895600" cy="365125"/>
          </a:xfrm>
        </p:spPr>
        <p:txBody>
          <a:bodyPr/>
          <a:lstStyle/>
          <a:p>
            <a:r>
              <a:rPr lang="en-US"/>
              <a:t>PV204 </a:t>
            </a:r>
          </a:p>
        </p:txBody>
      </p:sp>
      <p:sp>
        <p:nvSpPr>
          <p:cNvPr id="5" name="Slide Number Placeholder 4">
            <a:extLst>
              <a:ext uri="{FF2B5EF4-FFF2-40B4-BE49-F238E27FC236}">
                <a16:creationId xmlns:a16="http://schemas.microsoft.com/office/drawing/2014/main" id="{258EEBEA-3242-4509-B890-CDF49C446CE3}"/>
              </a:ext>
            </a:extLst>
          </p:cNvPr>
          <p:cNvSpPr>
            <a:spLocks noGrp="1"/>
          </p:cNvSpPr>
          <p:nvPr>
            <p:ph type="sldNum" sz="quarter" idx="12"/>
          </p:nvPr>
        </p:nvSpPr>
        <p:spPr/>
        <p:txBody>
          <a:bodyPr/>
          <a:lstStyle/>
          <a:p>
            <a:fld id="{71EF5873-10D2-4FEE-AE7C-458464C99677}" type="slidenum">
              <a:rPr lang="en-US" smtClean="0"/>
              <a:pPr/>
              <a:t>20</a:t>
            </a:fld>
            <a:r>
              <a:rPr lang="en-US"/>
              <a:t>/20</a:t>
            </a:r>
            <a:endParaRPr lang="en-US" dirty="0"/>
          </a:p>
        </p:txBody>
      </p:sp>
    </p:spTree>
    <p:extLst>
      <p:ext uri="{BB962C8B-B14F-4D97-AF65-F5344CB8AC3E}">
        <p14:creationId xmlns:p14="http://schemas.microsoft.com/office/powerpoint/2010/main" val="128605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p:txBody>
          <a:bodyPr/>
          <a:lstStyle/>
          <a:p>
            <a:pPr algn="r"/>
            <a:r>
              <a:rPr lang="en-US" dirty="0" err="1"/>
              <a:t>Thinklogical</a:t>
            </a:r>
            <a:r>
              <a:rPr lang="en-US" dirty="0"/>
              <a:t> TLX1280 Matrix Switch</a:t>
            </a:r>
          </a:p>
        </p:txBody>
      </p:sp>
      <p:sp>
        <p:nvSpPr>
          <p:cNvPr id="3" name="Content Placeholder 2">
            <a:extLst>
              <a:ext uri="{FF2B5EF4-FFF2-40B4-BE49-F238E27FC236}">
                <a16:creationId xmlns:a16="http://schemas.microsoft.com/office/drawing/2014/main" id="{5FECEA1D-D165-4AB9-B5F3-A30CDE4336AB}"/>
              </a:ext>
            </a:extLst>
          </p:cNvPr>
          <p:cNvSpPr>
            <a:spLocks noGrp="1"/>
          </p:cNvSpPr>
          <p:nvPr>
            <p:ph idx="1"/>
          </p:nvPr>
        </p:nvSpPr>
        <p:spPr/>
        <p:txBody>
          <a:bodyPr>
            <a:normAutofit/>
          </a:bodyPr>
          <a:lstStyle/>
          <a:p>
            <a:r>
              <a:rPr lang="en-US" sz="1800" dirty="0"/>
              <a:t>EAL 4</a:t>
            </a:r>
          </a:p>
          <a:p>
            <a:r>
              <a:rPr lang="en-US" sz="1800" dirty="0"/>
              <a:t>Optic fiber switch that uses multimode fiber optics.</a:t>
            </a:r>
          </a:p>
          <a:p>
            <a:r>
              <a:rPr lang="en-US" sz="1800" dirty="0"/>
              <a:t>Transmit and receive a digital video pulse stream without   alteration or interpretation of the original signal. </a:t>
            </a:r>
          </a:p>
          <a:p>
            <a:r>
              <a:rPr lang="en-US" sz="1800" dirty="0"/>
              <a:t>Embedded keyboard, mouse, USE 1.1, USB 2.0 (high speed up to 480 Mbps), and audio signals are also transmitted.</a:t>
            </a:r>
          </a:p>
          <a:p>
            <a:r>
              <a:rPr lang="en-US" sz="1800" dirty="0"/>
              <a:t>1280 x 1280 routing system, 40 Data Input and Output Cards (32 optical input and output ports each).</a:t>
            </a:r>
          </a:p>
          <a:p>
            <a:r>
              <a:rPr lang="en-US" sz="1800" dirty="0"/>
              <a:t>Data Input and Output Cards to connect with single or multiple  ports.</a:t>
            </a:r>
          </a:p>
          <a:p>
            <a:endParaRPr lang="en-US" dirty="0"/>
          </a:p>
        </p:txBody>
      </p:sp>
      <p:sp>
        <p:nvSpPr>
          <p:cNvPr id="2" name="Date Placeholder 1">
            <a:extLst>
              <a:ext uri="{FF2B5EF4-FFF2-40B4-BE49-F238E27FC236}">
                <a16:creationId xmlns:a16="http://schemas.microsoft.com/office/drawing/2014/main" id="{AAF7F9B8-574D-4C4E-AF2E-2EA5786C204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181C7479-CCF8-49B9-B8FA-CFAB851B51DB}"/>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6CCEF6A-878C-407E-962C-64C342B40E7C}"/>
              </a:ext>
            </a:extLst>
          </p:cNvPr>
          <p:cNvSpPr>
            <a:spLocks noGrp="1"/>
          </p:cNvSpPr>
          <p:nvPr>
            <p:ph type="sldNum" sz="quarter" idx="12"/>
          </p:nvPr>
        </p:nvSpPr>
        <p:spPr/>
        <p:txBody>
          <a:bodyPr/>
          <a:lstStyle/>
          <a:p>
            <a:fld id="{71EF5873-10D2-4FEE-AE7C-458464C99677}" type="slidenum">
              <a:rPr lang="en-US" smtClean="0"/>
              <a:pPr/>
              <a:t>3</a:t>
            </a:fld>
            <a:r>
              <a:rPr lang="en-US"/>
              <a:t>/20</a:t>
            </a:r>
            <a:endParaRPr lang="en-US" dirty="0"/>
          </a:p>
        </p:txBody>
      </p:sp>
    </p:spTree>
    <p:extLst>
      <p:ext uri="{BB962C8B-B14F-4D97-AF65-F5344CB8AC3E}">
        <p14:creationId xmlns:p14="http://schemas.microsoft.com/office/powerpoint/2010/main" val="146050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C924-20AA-4C6F-B379-AB580571228C}"/>
              </a:ext>
            </a:extLst>
          </p:cNvPr>
          <p:cNvSpPr>
            <a:spLocks noGrp="1"/>
          </p:cNvSpPr>
          <p:nvPr>
            <p:ph type="title"/>
          </p:nvPr>
        </p:nvSpPr>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437E1074-26D2-4BD6-B470-7B66CC604551}"/>
              </a:ext>
            </a:extLst>
          </p:cNvPr>
          <p:cNvSpPr>
            <a:spLocks noGrp="1"/>
          </p:cNvSpPr>
          <p:nvPr>
            <p:ph type="body" idx="1"/>
          </p:nvPr>
        </p:nvSpPr>
        <p:spPr>
          <a:xfrm>
            <a:off x="3851920" y="1145065"/>
            <a:ext cx="4760268" cy="545145"/>
          </a:xfrm>
        </p:spPr>
        <p:txBody>
          <a:bodyPr anchor="ctr"/>
          <a:lstStyle/>
          <a:p>
            <a:pPr algn="r"/>
            <a:r>
              <a:rPr lang="en-US" sz="1800" dirty="0"/>
              <a:t>Security Functional Components</a:t>
            </a:r>
            <a:endParaRPr lang="en-US" dirty="0"/>
          </a:p>
        </p:txBody>
      </p:sp>
      <p:graphicFrame>
        <p:nvGraphicFramePr>
          <p:cNvPr id="10" name="Table 3">
            <a:extLst>
              <a:ext uri="{FF2B5EF4-FFF2-40B4-BE49-F238E27FC236}">
                <a16:creationId xmlns:a16="http://schemas.microsoft.com/office/drawing/2014/main" id="{35E88FFD-DC94-46DF-B8B8-867CAF5AA979}"/>
              </a:ext>
            </a:extLst>
          </p:cNvPr>
          <p:cNvGraphicFramePr/>
          <p:nvPr>
            <p:extLst>
              <p:ext uri="{D42A27DB-BD31-4B8C-83A1-F6EECF244321}">
                <p14:modId xmlns:p14="http://schemas.microsoft.com/office/powerpoint/2010/main" val="2990888143"/>
              </p:ext>
            </p:extLst>
          </p:nvPr>
        </p:nvGraphicFramePr>
        <p:xfrm>
          <a:off x="2235853" y="2088670"/>
          <a:ext cx="4000528" cy="3071834"/>
        </p:xfrm>
        <a:graphic>
          <a:graphicData uri="http://schemas.openxmlformats.org/drawingml/2006/table">
            <a:tbl>
              <a:tblPr/>
              <a:tblGrid>
                <a:gridCol w="1279570">
                  <a:extLst>
                    <a:ext uri="{9D8B030D-6E8A-4147-A177-3AD203B41FA5}">
                      <a16:colId xmlns:a16="http://schemas.microsoft.com/office/drawing/2014/main" val="20000"/>
                    </a:ext>
                  </a:extLst>
                </a:gridCol>
                <a:gridCol w="2720958">
                  <a:extLst>
                    <a:ext uri="{9D8B030D-6E8A-4147-A177-3AD203B41FA5}">
                      <a16:colId xmlns:a16="http://schemas.microsoft.com/office/drawing/2014/main" val="20001"/>
                    </a:ext>
                  </a:extLst>
                </a:gridCol>
              </a:tblGrid>
              <a:tr h="797626">
                <a:tc gridSpan="2">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sz="1800" b="1" strike="noStrike" spc="-1" dirty="0">
                          <a:solidFill>
                            <a:schemeClr val="bg1"/>
                          </a:solidFill>
                          <a:uFill>
                            <a:solidFill>
                              <a:srgbClr val="FFFFFF"/>
                            </a:solidFill>
                          </a:uFill>
                          <a:latin typeface="+mn-lt"/>
                          <a:ea typeface="+mn-ea"/>
                        </a:rPr>
                        <a:t>Security Functional Requirements</a:t>
                      </a:r>
                      <a:endParaRPr lang="en-US" sz="1800" b="0" strike="noStrike" spc="-1" dirty="0">
                        <a:solidFill>
                          <a:schemeClr val="bg1"/>
                        </a:solidFill>
                        <a:uFill>
                          <a:solidFill>
                            <a:srgbClr val="FFFFFF"/>
                          </a:solidFill>
                        </a:uFill>
                        <a:latin typeface="+mn-lt"/>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713665">
                <a:tc>
                  <a:txBody>
                    <a:bodyPr/>
                    <a:lstStyle/>
                    <a:p>
                      <a:pPr>
                        <a:lnSpc>
                          <a:spcPct val="100000"/>
                        </a:lnSpc>
                      </a:pPr>
                      <a:r>
                        <a:rPr lang="en-US" sz="1400" b="1" strike="noStrike" spc="-1">
                          <a:solidFill>
                            <a:srgbClr val="10243E"/>
                          </a:solidFill>
                          <a:uFill>
                            <a:solidFill>
                              <a:srgbClr val="FFFFFF"/>
                            </a:solidFill>
                          </a:uFill>
                          <a:latin typeface="Arial"/>
                        </a:rPr>
                        <a:t>FDP_ETC.1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Export of user data without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23439">
                <a:tc>
                  <a:txBody>
                    <a:bodyPr/>
                    <a:lstStyle/>
                    <a:p>
                      <a:pPr>
                        <a:lnSpc>
                          <a:spcPct val="100000"/>
                        </a:lnSpc>
                      </a:pPr>
                      <a:r>
                        <a:rPr lang="en-US" sz="1400" b="1" strike="noStrike" spc="-1">
                          <a:solidFill>
                            <a:srgbClr val="10243E"/>
                          </a:solidFill>
                          <a:uFill>
                            <a:solidFill>
                              <a:srgbClr val="FFFFFF"/>
                            </a:solidFill>
                          </a:uFill>
                          <a:latin typeface="Arial"/>
                        </a:rPr>
                        <a:t>FDP_IFC.1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Subset information flow control</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23439">
                <a:tc>
                  <a:txBody>
                    <a:bodyPr/>
                    <a:lstStyle/>
                    <a:p>
                      <a:pPr>
                        <a:lnSpc>
                          <a:spcPct val="100000"/>
                        </a:lnSpc>
                      </a:pPr>
                      <a:r>
                        <a:rPr lang="en-US" sz="1400" b="1" strike="noStrike" spc="-1" dirty="0">
                          <a:solidFill>
                            <a:srgbClr val="10243E"/>
                          </a:solidFill>
                          <a:uFill>
                            <a:solidFill>
                              <a:srgbClr val="FFFFFF"/>
                            </a:solidFill>
                          </a:uFill>
                          <a:latin typeface="Arial"/>
                        </a:rPr>
                        <a:t>FDP_IFF.1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Simple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713665">
                <a:tc>
                  <a:txBody>
                    <a:bodyPr/>
                    <a:lstStyle/>
                    <a:p>
                      <a:pPr>
                        <a:lnSpc>
                          <a:spcPct val="100000"/>
                        </a:lnSpc>
                      </a:pPr>
                      <a:r>
                        <a:rPr lang="en-US" sz="1400" b="1" strike="noStrike" spc="-1" dirty="0">
                          <a:solidFill>
                            <a:srgbClr val="10243E"/>
                          </a:solidFill>
                          <a:uFill>
                            <a:solidFill>
                              <a:srgbClr val="FFFFFF"/>
                            </a:solidFill>
                          </a:uFill>
                          <a:latin typeface="Arial"/>
                        </a:rPr>
                        <a:t>FDP_ITC.1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Import of user data without attributes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889F054-EA3F-49FF-B59B-2443493752DF}"/>
              </a:ext>
            </a:extLst>
          </p:cNvPr>
          <p:cNvSpPr txBox="1"/>
          <p:nvPr/>
        </p:nvSpPr>
        <p:spPr>
          <a:xfrm>
            <a:off x="2235853" y="5111769"/>
            <a:ext cx="4000528" cy="646331"/>
          </a:xfrm>
          <a:custGeom>
            <a:avLst/>
            <a:gdLst>
              <a:gd name="connsiteX0" fmla="*/ 0 w 3786214"/>
              <a:gd name="connsiteY0" fmla="*/ 0 h 923330"/>
              <a:gd name="connsiteX1" fmla="*/ 3786214 w 3786214"/>
              <a:gd name="connsiteY1" fmla="*/ 0 h 923330"/>
              <a:gd name="connsiteX2" fmla="*/ 3786214 w 3786214"/>
              <a:gd name="connsiteY2" fmla="*/ 923330 h 923330"/>
              <a:gd name="connsiteX3" fmla="*/ 0 w 3786214"/>
              <a:gd name="connsiteY3" fmla="*/ 923330 h 923330"/>
              <a:gd name="connsiteX4" fmla="*/ 0 w 3786214"/>
              <a:gd name="connsiteY4" fmla="*/ 0 h 923330"/>
              <a:gd name="connsiteX0" fmla="*/ 0 w 3786214"/>
              <a:gd name="connsiteY0" fmla="*/ 0 h 923330"/>
              <a:gd name="connsiteX1" fmla="*/ 3786214 w 3786214"/>
              <a:gd name="connsiteY1" fmla="*/ 0 h 923330"/>
              <a:gd name="connsiteX2" fmla="*/ 3772961 w 3786214"/>
              <a:gd name="connsiteY2" fmla="*/ 671538 h 923330"/>
              <a:gd name="connsiteX3" fmla="*/ 0 w 3786214"/>
              <a:gd name="connsiteY3" fmla="*/ 923330 h 923330"/>
              <a:gd name="connsiteX4" fmla="*/ 0 w 3786214"/>
              <a:gd name="connsiteY4" fmla="*/ 0 h 923330"/>
              <a:gd name="connsiteX0" fmla="*/ 13252 w 3799466"/>
              <a:gd name="connsiteY0" fmla="*/ 0 h 671539"/>
              <a:gd name="connsiteX1" fmla="*/ 3799466 w 3799466"/>
              <a:gd name="connsiteY1" fmla="*/ 0 h 671539"/>
              <a:gd name="connsiteX2" fmla="*/ 3786213 w 3799466"/>
              <a:gd name="connsiteY2" fmla="*/ 671538 h 671539"/>
              <a:gd name="connsiteX3" fmla="*/ 0 w 3799466"/>
              <a:gd name="connsiteY3" fmla="*/ 671539 h 671539"/>
              <a:gd name="connsiteX4" fmla="*/ 13252 w 3799466"/>
              <a:gd name="connsiteY4" fmla="*/ 0 h 67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466" h="671539">
                <a:moveTo>
                  <a:pt x="13252" y="0"/>
                </a:moveTo>
                <a:lnTo>
                  <a:pt x="3799466" y="0"/>
                </a:lnTo>
                <a:lnTo>
                  <a:pt x="3786213" y="671538"/>
                </a:lnTo>
                <a:lnTo>
                  <a:pt x="0" y="671539"/>
                </a:lnTo>
                <a:lnTo>
                  <a:pt x="13252" y="0"/>
                </a:lnTo>
                <a:close/>
              </a:path>
            </a:pathLst>
          </a:custGeom>
          <a:solidFill>
            <a:schemeClr val="tx2">
              <a:lumMod val="50000"/>
            </a:schemeClr>
          </a:solidFill>
        </p:spPr>
        <p:txBody>
          <a:bodyPr wrap="square" rtlCol="0" anchor="ctr">
            <a:spAutoFit/>
          </a:bodyPr>
          <a:lstStyle/>
          <a:p>
            <a:r>
              <a:rPr lang="en-US" b="1" spc="-1" dirty="0">
                <a:solidFill>
                  <a:srgbClr val="FFFFFF"/>
                </a:solidFill>
                <a:uFill>
                  <a:solidFill>
                    <a:srgbClr val="FFFFFF"/>
                  </a:solidFill>
                </a:uFill>
              </a:rPr>
              <a:t>Security functional requirements are similar to the PSSPP</a:t>
            </a:r>
          </a:p>
        </p:txBody>
      </p:sp>
      <p:sp>
        <p:nvSpPr>
          <p:cNvPr id="13" name="Date Placeholder 12">
            <a:extLst>
              <a:ext uri="{FF2B5EF4-FFF2-40B4-BE49-F238E27FC236}">
                <a16:creationId xmlns:a16="http://schemas.microsoft.com/office/drawing/2014/main" id="{36CA9128-9AE8-4319-9716-D5FE359F4065}"/>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4" name="Footer Placeholder 13">
            <a:extLst>
              <a:ext uri="{FF2B5EF4-FFF2-40B4-BE49-F238E27FC236}">
                <a16:creationId xmlns:a16="http://schemas.microsoft.com/office/drawing/2014/main" id="{06BE0C8D-88C4-4956-8112-B226F42C5A8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6" name="Slide Number Placeholder 15">
            <a:extLst>
              <a:ext uri="{FF2B5EF4-FFF2-40B4-BE49-F238E27FC236}">
                <a16:creationId xmlns:a16="http://schemas.microsoft.com/office/drawing/2014/main" id="{3DEE8A17-A7FF-42CB-B112-CCCECDC4DE3F}"/>
              </a:ext>
            </a:extLst>
          </p:cNvPr>
          <p:cNvSpPr>
            <a:spLocks noGrp="1"/>
          </p:cNvSpPr>
          <p:nvPr>
            <p:ph type="sldNum" sz="quarter" idx="12"/>
          </p:nvPr>
        </p:nvSpPr>
        <p:spPr/>
        <p:txBody>
          <a:bodyPr/>
          <a:lstStyle/>
          <a:p>
            <a:fld id="{71EF5873-10D2-4FEE-AE7C-458464C99677}" type="slidenum">
              <a:rPr lang="en-US" smtClean="0"/>
              <a:pPr/>
              <a:t>4</a:t>
            </a:fld>
            <a:r>
              <a:rPr lang="en-US"/>
              <a:t>/20</a:t>
            </a:r>
            <a:endParaRPr lang="en-US" dirty="0"/>
          </a:p>
        </p:txBody>
      </p:sp>
    </p:spTree>
    <p:extLst>
      <p:ext uri="{BB962C8B-B14F-4D97-AF65-F5344CB8AC3E}">
        <p14:creationId xmlns:p14="http://schemas.microsoft.com/office/powerpoint/2010/main" val="90210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683204062"/>
              </p:ext>
            </p:extLst>
          </p:nvPr>
        </p:nvGraphicFramePr>
        <p:xfrm>
          <a:off x="4427984" y="2174875"/>
          <a:ext cx="4258816" cy="28498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3593405675"/>
                    </a:ext>
                  </a:extLst>
                </a:gridCol>
                <a:gridCol w="2674640">
                  <a:extLst>
                    <a:ext uri="{9D8B030D-6E8A-4147-A177-3AD203B41FA5}">
                      <a16:colId xmlns:a16="http://schemas.microsoft.com/office/drawing/2014/main" val="2998835901"/>
                    </a:ext>
                  </a:extLst>
                </a:gridCol>
              </a:tblGrid>
              <a:tr h="370840">
                <a:tc gridSpan="2">
                  <a:txBody>
                    <a:bodyPr/>
                    <a:lstStyle/>
                    <a:p>
                      <a:pPr algn="ctr"/>
                      <a:r>
                        <a:rPr lang="en-US" dirty="0"/>
                        <a:t>Security Objective Environment</a:t>
                      </a:r>
                    </a:p>
                  </a:txBody>
                  <a:tcPr/>
                </a:tc>
                <a:tc hMerge="1">
                  <a:txBody>
                    <a:bodyPr/>
                    <a:lstStyle/>
                    <a:p>
                      <a:endParaRPr lang="en-US" dirty="0"/>
                    </a:p>
                  </a:txBody>
                  <a:tcPr/>
                </a:tc>
                <a:extLst>
                  <a:ext uri="{0D108BD9-81ED-4DB2-BD59-A6C34878D82A}">
                    <a16:rowId xmlns:a16="http://schemas.microsoft.com/office/drawing/2014/main" val="1827837005"/>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OE.EMISSION</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US" sz="1600" b="0" strike="noStrike" spc="-1" dirty="0">
                          <a:solidFill>
                            <a:srgbClr val="000000"/>
                          </a:solidFill>
                          <a:uFill>
                            <a:solidFill>
                              <a:srgbClr val="FFFFFF"/>
                            </a:solidFill>
                          </a:uFill>
                          <a:latin typeface="+mn-lt"/>
                        </a:rPr>
                        <a:t>Limited electromagnetic</a:t>
                      </a:r>
                      <a:r>
                        <a:rPr lang="en-US" sz="1600" b="0" strike="noStrike" spc="-1" baseline="0" dirty="0">
                          <a:solidFill>
                            <a:srgbClr val="000000"/>
                          </a:solidFill>
                          <a:uFill>
                            <a:solidFill>
                              <a:srgbClr val="FFFFFF"/>
                            </a:solidFill>
                          </a:uFill>
                          <a:latin typeface="+mn-lt"/>
                        </a:rPr>
                        <a:t> radiation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1390752630"/>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OE.MANAGE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Install and manage as per directions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4112649566"/>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OE.NOEVIL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Authorised user non hostile</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3798691030"/>
                  </a:ext>
                </a:extLst>
              </a:tr>
              <a:tr h="370840">
                <a:tc>
                  <a:txBody>
                    <a:bodyPr/>
                    <a:lstStyle/>
                    <a:p>
                      <a:pPr>
                        <a:lnSpc>
                          <a:spcPct val="100000"/>
                        </a:lnSpc>
                      </a:pPr>
                      <a:r>
                        <a:rPr lang="en-IN" sz="1600" b="1" dirty="0">
                          <a:solidFill>
                            <a:schemeClr val="tx2">
                              <a:lumMod val="50000"/>
                            </a:schemeClr>
                          </a:solidFill>
                          <a:latin typeface="+mn-lt"/>
                          <a:ea typeface="+mn-ea"/>
                          <a:cs typeface="+mn-cs"/>
                        </a:rPr>
                        <a:t>OE.PHYSICAL</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Physical security of devices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829487262"/>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OE.SCENARIO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Attached device vulnerability not TOE concern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710166935"/>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Security Objectives</a:t>
            </a:r>
          </a:p>
        </p:txBody>
      </p:sp>
      <p:graphicFrame>
        <p:nvGraphicFramePr>
          <p:cNvPr id="4" name="Table 5">
            <a:extLst>
              <a:ext uri="{FF2B5EF4-FFF2-40B4-BE49-F238E27FC236}">
                <a16:creationId xmlns:a16="http://schemas.microsoft.com/office/drawing/2014/main" id="{6D9D0F76-9345-4AAC-88FF-2834EFE6E645}"/>
              </a:ext>
            </a:extLst>
          </p:cNvPr>
          <p:cNvGraphicFramePr>
            <a:graphicFrameLocks noGrp="1"/>
          </p:cNvGraphicFramePr>
          <p:nvPr>
            <p:ph sz="half" idx="2"/>
            <p:extLst>
              <p:ext uri="{D42A27DB-BD31-4B8C-83A1-F6EECF244321}">
                <p14:modId xmlns:p14="http://schemas.microsoft.com/office/powerpoint/2010/main" val="2299862470"/>
              </p:ext>
            </p:extLst>
          </p:nvPr>
        </p:nvGraphicFramePr>
        <p:xfrm>
          <a:off x="457200" y="2174875"/>
          <a:ext cx="3682752" cy="1112520"/>
        </p:xfrm>
        <a:graphic>
          <a:graphicData uri="http://schemas.openxmlformats.org/drawingml/2006/table">
            <a:tbl>
              <a:tblPr firstRow="1" bandRow="1">
                <a:tableStyleId>{5C22544A-7EE6-4342-B048-85BDC9FD1C3A}</a:tableStyleId>
              </a:tblPr>
              <a:tblGrid>
                <a:gridCol w="1190903">
                  <a:extLst>
                    <a:ext uri="{9D8B030D-6E8A-4147-A177-3AD203B41FA5}">
                      <a16:colId xmlns:a16="http://schemas.microsoft.com/office/drawing/2014/main" val="3855844794"/>
                    </a:ext>
                  </a:extLst>
                </a:gridCol>
                <a:gridCol w="2491849">
                  <a:extLst>
                    <a:ext uri="{9D8B030D-6E8A-4147-A177-3AD203B41FA5}">
                      <a16:colId xmlns:a16="http://schemas.microsoft.com/office/drawing/2014/main" val="154994380"/>
                    </a:ext>
                  </a:extLst>
                </a:gridCol>
              </a:tblGrid>
              <a:tr h="370840">
                <a:tc gridSpan="2">
                  <a:txBody>
                    <a:bodyPr/>
                    <a:lstStyle/>
                    <a:p>
                      <a:pPr algn="ctr"/>
                      <a:r>
                        <a:rPr lang="en-US" dirty="0"/>
                        <a:t>Security Objective</a:t>
                      </a:r>
                    </a:p>
                  </a:txBody>
                  <a:tcPr/>
                </a:tc>
                <a:tc hMerge="1">
                  <a:txBody>
                    <a:bodyPr/>
                    <a:lstStyle/>
                    <a:p>
                      <a:endParaRPr lang="en-US" dirty="0"/>
                    </a:p>
                  </a:txBody>
                  <a:tcPr/>
                </a:tc>
                <a:extLst>
                  <a:ext uri="{0D108BD9-81ED-4DB2-BD59-A6C34878D82A}">
                    <a16:rowId xmlns:a16="http://schemas.microsoft.com/office/drawing/2014/main" val="1855477792"/>
                  </a:ext>
                </a:extLst>
              </a:tr>
              <a:tr h="370840">
                <a:tc>
                  <a:txBody>
                    <a:bodyPr/>
                    <a:lstStyle/>
                    <a:p>
                      <a:r>
                        <a:rPr lang="en-US" sz="1600" b="1" dirty="0">
                          <a:solidFill>
                            <a:schemeClr val="tx2">
                              <a:lumMod val="50000"/>
                            </a:schemeClr>
                          </a:solidFill>
                        </a:rPr>
                        <a:t>O.CONF</a:t>
                      </a:r>
                    </a:p>
                  </a:txBody>
                  <a:tcPr/>
                </a:tc>
                <a:tc>
                  <a:txBody>
                    <a:bodyPr/>
                    <a:lstStyle/>
                    <a:p>
                      <a:r>
                        <a:rPr lang="en-US" sz="1600" dirty="0"/>
                        <a:t>No access of info</a:t>
                      </a:r>
                    </a:p>
                  </a:txBody>
                  <a:tcPr/>
                </a:tc>
                <a:extLst>
                  <a:ext uri="{0D108BD9-81ED-4DB2-BD59-A6C34878D82A}">
                    <a16:rowId xmlns:a16="http://schemas.microsoft.com/office/drawing/2014/main" val="2602544710"/>
                  </a:ext>
                </a:extLst>
              </a:tr>
              <a:tr h="370840">
                <a:tc>
                  <a:txBody>
                    <a:bodyPr/>
                    <a:lstStyle/>
                    <a:p>
                      <a:r>
                        <a:rPr lang="en-US" sz="1600" b="1" dirty="0">
                          <a:solidFill>
                            <a:schemeClr val="tx2">
                              <a:lumMod val="50000"/>
                            </a:schemeClr>
                          </a:solidFill>
                        </a:rPr>
                        <a:t>O.CONNECT</a:t>
                      </a:r>
                    </a:p>
                  </a:txBody>
                  <a:tcPr/>
                </a:tc>
                <a:tc>
                  <a:txBody>
                    <a:bodyPr/>
                    <a:lstStyle/>
                    <a:p>
                      <a:r>
                        <a:rPr lang="en-US" sz="1600" dirty="0"/>
                        <a:t>No sharing of information</a:t>
                      </a:r>
                    </a:p>
                  </a:txBody>
                  <a:tcPr/>
                </a:tc>
                <a:extLst>
                  <a:ext uri="{0D108BD9-81ED-4DB2-BD59-A6C34878D82A}">
                    <a16:rowId xmlns:a16="http://schemas.microsoft.com/office/drawing/2014/main" val="631092830"/>
                  </a:ext>
                </a:extLst>
              </a:tr>
            </a:tbl>
          </a:graphicData>
        </a:graphic>
      </p:graphicFrame>
      <p:sp>
        <p:nvSpPr>
          <p:cNvPr id="14" name="Date Placeholder 13">
            <a:extLst>
              <a:ext uri="{FF2B5EF4-FFF2-40B4-BE49-F238E27FC236}">
                <a16:creationId xmlns:a16="http://schemas.microsoft.com/office/drawing/2014/main" id="{A2711A93-3611-479F-A1EB-59245368D05D}"/>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5" name="Footer Placeholder 14">
            <a:extLst>
              <a:ext uri="{FF2B5EF4-FFF2-40B4-BE49-F238E27FC236}">
                <a16:creationId xmlns:a16="http://schemas.microsoft.com/office/drawing/2014/main" id="{C67FC554-E3D2-443F-8A57-96488FE91DE1}"/>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7" name="Slide Number Placeholder 16">
            <a:extLst>
              <a:ext uri="{FF2B5EF4-FFF2-40B4-BE49-F238E27FC236}">
                <a16:creationId xmlns:a16="http://schemas.microsoft.com/office/drawing/2014/main" id="{9530EC64-EEDB-4585-A942-91EC7FD7E39A}"/>
              </a:ext>
            </a:extLst>
          </p:cNvPr>
          <p:cNvSpPr>
            <a:spLocks noGrp="1"/>
          </p:cNvSpPr>
          <p:nvPr>
            <p:ph type="sldNum" sz="quarter" idx="12"/>
          </p:nvPr>
        </p:nvSpPr>
        <p:spPr/>
        <p:txBody>
          <a:bodyPr/>
          <a:lstStyle/>
          <a:p>
            <a:fld id="{71EF5873-10D2-4FEE-AE7C-458464C99677}" type="slidenum">
              <a:rPr lang="en-US" smtClean="0"/>
              <a:pPr/>
              <a:t>5</a:t>
            </a:fld>
            <a:r>
              <a:rPr lang="en-US"/>
              <a:t>/20</a:t>
            </a:r>
            <a:endParaRPr lang="en-US" dirty="0"/>
          </a:p>
        </p:txBody>
      </p:sp>
    </p:spTree>
    <p:extLst>
      <p:ext uri="{BB962C8B-B14F-4D97-AF65-F5344CB8AC3E}">
        <p14:creationId xmlns:p14="http://schemas.microsoft.com/office/powerpoint/2010/main" val="50672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065452533"/>
              </p:ext>
            </p:extLst>
          </p:nvPr>
        </p:nvGraphicFramePr>
        <p:xfrm>
          <a:off x="1866528" y="2158039"/>
          <a:ext cx="5441776" cy="3175000"/>
        </p:xfrm>
        <a:graphic>
          <a:graphicData uri="http://schemas.openxmlformats.org/drawingml/2006/table">
            <a:tbl>
              <a:tblPr firstRow="1" bandRow="1">
                <a:tableStyleId>{5C22544A-7EE6-4342-B048-85BDC9FD1C3A}</a:tableStyleId>
              </a:tblPr>
              <a:tblGrid>
                <a:gridCol w="1769368">
                  <a:extLst>
                    <a:ext uri="{9D8B030D-6E8A-4147-A177-3AD203B41FA5}">
                      <a16:colId xmlns:a16="http://schemas.microsoft.com/office/drawing/2014/main" val="3593405675"/>
                    </a:ext>
                  </a:extLst>
                </a:gridCol>
                <a:gridCol w="3672408">
                  <a:extLst>
                    <a:ext uri="{9D8B030D-6E8A-4147-A177-3AD203B41FA5}">
                      <a16:colId xmlns:a16="http://schemas.microsoft.com/office/drawing/2014/main" val="786108583"/>
                    </a:ext>
                  </a:extLst>
                </a:gridCol>
              </a:tblGrid>
              <a:tr h="370840">
                <a:tc>
                  <a:txBody>
                    <a:bodyPr/>
                    <a:lstStyle/>
                    <a:p>
                      <a:pPr algn="ctr"/>
                      <a:r>
                        <a:rPr lang="en-US" dirty="0"/>
                        <a:t>Threat</a:t>
                      </a:r>
                    </a:p>
                  </a:txBody>
                  <a:tcPr/>
                </a:tc>
                <a:tc>
                  <a:txBody>
                    <a:bodyPr/>
                    <a:lstStyle/>
                    <a:p>
                      <a:pPr algn="ctr"/>
                      <a:r>
                        <a:rPr lang="en-US" dirty="0"/>
                        <a:t>Definition</a:t>
                      </a:r>
                    </a:p>
                  </a:txBody>
                  <a:tcPr/>
                </a:tc>
                <a:extLst>
                  <a:ext uri="{0D108BD9-81ED-4DB2-BD59-A6C34878D82A}">
                    <a16:rowId xmlns:a16="http://schemas.microsoft.com/office/drawing/2014/main" val="1827837005"/>
                  </a:ext>
                </a:extLst>
              </a:tr>
              <a:tr h="370840">
                <a:tc>
                  <a:txBody>
                    <a:bodyPr/>
                    <a:lstStyle/>
                    <a:p>
                      <a:pPr algn="ctr">
                        <a:lnSpc>
                          <a:spcPct val="100000"/>
                        </a:lnSpc>
                      </a:pPr>
                      <a:r>
                        <a:rPr lang="en-IN" sz="1800" b="1" strike="noStrike" spc="-1" dirty="0">
                          <a:solidFill>
                            <a:schemeClr val="tx2">
                              <a:lumMod val="50000"/>
                            </a:schemeClr>
                          </a:solidFill>
                          <a:uFill>
                            <a:solidFill>
                              <a:srgbClr val="FFFFFF"/>
                            </a:solidFill>
                          </a:uFill>
                          <a:latin typeface="+mn-lt"/>
                        </a:rPr>
                        <a:t>T.INSTALL </a:t>
                      </a:r>
                      <a:endParaRPr lang="en-US" sz="1800" b="1" strike="noStrike" spc="-1" dirty="0">
                        <a:solidFill>
                          <a:schemeClr val="tx2">
                            <a:lumMod val="50000"/>
                          </a:schemeClr>
                        </a:solidFill>
                        <a:uFill>
                          <a:solidFill>
                            <a:srgbClr val="FFFFFF"/>
                          </a:solidFill>
                        </a:uFill>
                        <a:latin typeface="+mn-lt"/>
                      </a:endParaRP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The TOE may be delivered and installed in a manner which violates the security policy. </a:t>
                      </a:r>
                    </a:p>
                  </a:txBody>
                  <a:tcPr/>
                </a:tc>
                <a:extLst>
                  <a:ext uri="{0D108BD9-81ED-4DB2-BD59-A6C34878D82A}">
                    <a16:rowId xmlns:a16="http://schemas.microsoft.com/office/drawing/2014/main" val="2747961453"/>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T.ATTACK</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An attack on the TOE may violate the security policy</a:t>
                      </a:r>
                    </a:p>
                  </a:txBody>
                  <a:tcPr/>
                </a:tc>
                <a:extLst>
                  <a:ext uri="{0D108BD9-81ED-4DB2-BD59-A6C34878D82A}">
                    <a16:rowId xmlns:a16="http://schemas.microsoft.com/office/drawing/2014/main" val="550735029"/>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T.RESIDUAL</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Residual data may be transferred between different port groups in violation of data separation security policy. </a:t>
                      </a:r>
                    </a:p>
                  </a:txBody>
                  <a:tcPr/>
                </a:tc>
                <a:extLst>
                  <a:ext uri="{0D108BD9-81ED-4DB2-BD59-A6C34878D82A}">
                    <a16:rowId xmlns:a16="http://schemas.microsoft.com/office/drawing/2014/main" val="21450174"/>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T.STATE</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State information may be transferred to a port group other than the intended one. </a:t>
                      </a:r>
                    </a:p>
                  </a:txBody>
                  <a:tcPr/>
                </a:tc>
                <a:extLst>
                  <a:ext uri="{0D108BD9-81ED-4DB2-BD59-A6C34878D82A}">
                    <a16:rowId xmlns:a16="http://schemas.microsoft.com/office/drawing/2014/main" val="3095365661"/>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Attacker Model</a:t>
            </a:r>
          </a:p>
        </p:txBody>
      </p:sp>
      <p:sp>
        <p:nvSpPr>
          <p:cNvPr id="5" name="Date Placeholder 4">
            <a:extLst>
              <a:ext uri="{FF2B5EF4-FFF2-40B4-BE49-F238E27FC236}">
                <a16:creationId xmlns:a16="http://schemas.microsoft.com/office/drawing/2014/main" id="{2D44448A-568E-4251-BF0C-3D2F2EC3B45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6CD7B00E-B525-4CC4-A166-658E1842AA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55F5FA86-037A-48FB-8E51-75976D9DC12C}"/>
              </a:ext>
            </a:extLst>
          </p:cNvPr>
          <p:cNvSpPr>
            <a:spLocks noGrp="1"/>
          </p:cNvSpPr>
          <p:nvPr>
            <p:ph type="sldNum" sz="quarter" idx="12"/>
          </p:nvPr>
        </p:nvSpPr>
        <p:spPr/>
        <p:txBody>
          <a:bodyPr/>
          <a:lstStyle/>
          <a:p>
            <a:fld id="{71EF5873-10D2-4FEE-AE7C-458464C99677}" type="slidenum">
              <a:rPr lang="en-US" smtClean="0"/>
              <a:pPr/>
              <a:t>6</a:t>
            </a:fld>
            <a:r>
              <a:rPr lang="en-US"/>
              <a:t>/20</a:t>
            </a:r>
            <a:endParaRPr lang="en-US" dirty="0"/>
          </a:p>
        </p:txBody>
      </p:sp>
    </p:spTree>
    <p:extLst>
      <p:ext uri="{BB962C8B-B14F-4D97-AF65-F5344CB8AC3E}">
        <p14:creationId xmlns:p14="http://schemas.microsoft.com/office/powerpoint/2010/main" val="11001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168189346"/>
              </p:ext>
            </p:extLst>
          </p:nvPr>
        </p:nvGraphicFramePr>
        <p:xfrm>
          <a:off x="899592" y="2174875"/>
          <a:ext cx="7344816" cy="165100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593405675"/>
                    </a:ext>
                  </a:extLst>
                </a:gridCol>
                <a:gridCol w="4032448">
                  <a:extLst>
                    <a:ext uri="{9D8B030D-6E8A-4147-A177-3AD203B41FA5}">
                      <a16:colId xmlns:a16="http://schemas.microsoft.com/office/drawing/2014/main" val="786108583"/>
                    </a:ext>
                  </a:extLst>
                </a:gridCol>
              </a:tblGrid>
              <a:tr h="370840">
                <a:tc gridSpan="2">
                  <a:txBody>
                    <a:bodyPr/>
                    <a:lstStyle/>
                    <a:p>
                      <a:pPr algn="ctr"/>
                      <a:r>
                        <a:rPr lang="en-US" dirty="0"/>
                        <a:t>Testing</a:t>
                      </a:r>
                    </a:p>
                  </a:txBody>
                  <a:tcPr/>
                </a:tc>
                <a:tc hMerge="1">
                  <a:txBody>
                    <a:bodyPr/>
                    <a:lstStyle/>
                    <a:p>
                      <a:endParaRPr lang="en-US"/>
                    </a:p>
                  </a:txBody>
                  <a:tcPr/>
                </a:tc>
                <a:extLst>
                  <a:ext uri="{0D108BD9-81ED-4DB2-BD59-A6C34878D82A}">
                    <a16:rowId xmlns:a16="http://schemas.microsoft.com/office/drawing/2014/main" val="1827837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strike="noStrike" spc="-1" dirty="0">
                          <a:solidFill>
                            <a:schemeClr val="tx2">
                              <a:lumMod val="50000"/>
                            </a:schemeClr>
                          </a:solidFill>
                          <a:uFill>
                            <a:solidFill>
                              <a:srgbClr val="FFFFFF"/>
                            </a:solidFill>
                          </a:uFill>
                          <a:latin typeface="+mn-lt"/>
                        </a:rPr>
                        <a:t>Developer Test  followed</a:t>
                      </a:r>
                      <a:r>
                        <a:rPr lang="en-US" sz="1800" b="1" strike="noStrike" spc="-1" baseline="0" dirty="0">
                          <a:solidFill>
                            <a:schemeClr val="tx2">
                              <a:lumMod val="50000"/>
                            </a:schemeClr>
                          </a:solidFill>
                          <a:uFill>
                            <a:solidFill>
                              <a:srgbClr val="FFFFFF"/>
                            </a:solidFill>
                          </a:uFill>
                          <a:latin typeface="+mn-lt"/>
                        </a:rPr>
                        <a:t> by </a:t>
                      </a:r>
                      <a:r>
                        <a:rPr lang="en-US" sz="1800" b="1" strike="noStrike" spc="-1" dirty="0">
                          <a:solidFill>
                            <a:schemeClr val="tx2">
                              <a:lumMod val="50000"/>
                            </a:schemeClr>
                          </a:solidFill>
                          <a:uFill>
                            <a:solidFill>
                              <a:srgbClr val="FFFFFF"/>
                            </a:solidFill>
                          </a:uFill>
                          <a:latin typeface="+mn-lt"/>
                        </a:rPr>
                        <a:t> Evaluator 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No details of the type of test and methodology</a:t>
                      </a:r>
                      <a:r>
                        <a:rPr lang="en-US" sz="1600" b="0" strike="noStrike" spc="-1" baseline="0" dirty="0">
                          <a:solidFill>
                            <a:srgbClr val="000000"/>
                          </a:solidFill>
                          <a:uFill>
                            <a:solidFill>
                              <a:srgbClr val="FFFFFF"/>
                            </a:solidFill>
                          </a:uFill>
                          <a:latin typeface="+mn-lt"/>
                        </a:rPr>
                        <a:t> </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29558049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strike="noStrike" spc="-1" dirty="0">
                          <a:solidFill>
                            <a:schemeClr val="tx2">
                              <a:lumMod val="50000"/>
                            </a:schemeClr>
                          </a:solidFill>
                          <a:uFill>
                            <a:solidFill>
                              <a:srgbClr val="FFFFFF"/>
                            </a:solidFill>
                          </a:uFill>
                          <a:latin typeface="+mn-lt"/>
                        </a:rPr>
                        <a:t>Evaluators</a:t>
                      </a:r>
                      <a:r>
                        <a:rPr lang="en-IN" sz="1800" b="1" strike="noStrike" spc="-1" baseline="0" dirty="0">
                          <a:solidFill>
                            <a:schemeClr val="tx2">
                              <a:lumMod val="50000"/>
                            </a:schemeClr>
                          </a:solidFill>
                          <a:uFill>
                            <a:solidFill>
                              <a:srgbClr val="FFFFFF"/>
                            </a:solidFill>
                          </a:uFill>
                          <a:latin typeface="+mn-lt"/>
                        </a:rPr>
                        <a:t> tested sample of Developer tests</a:t>
                      </a:r>
                      <a:endParaRPr lang="en-US" sz="1800" b="1" strike="noStrike" spc="-1" dirty="0">
                        <a:solidFill>
                          <a:schemeClr val="tx2">
                            <a:lumMod val="50000"/>
                          </a:schemeClr>
                        </a:solidFill>
                        <a:uFill>
                          <a:solidFill>
                            <a:srgbClr val="FFFFFF"/>
                          </a:solidFill>
                        </a:u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Evaluator asses </a:t>
                      </a:r>
                      <a:r>
                        <a:rPr lang="en-US" sz="1600" b="0" strike="noStrike" spc="-1" baseline="0" dirty="0">
                          <a:solidFill>
                            <a:srgbClr val="000000"/>
                          </a:solidFill>
                          <a:uFill>
                            <a:solidFill>
                              <a:srgbClr val="FFFFFF"/>
                            </a:solidFill>
                          </a:uFill>
                          <a:latin typeface="+mn-lt"/>
                        </a:rPr>
                        <a:t>that  developer have performed test correctly</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1750805710"/>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sp>
        <p:nvSpPr>
          <p:cNvPr id="5" name="Date Placeholder 4">
            <a:extLst>
              <a:ext uri="{FF2B5EF4-FFF2-40B4-BE49-F238E27FC236}">
                <a16:creationId xmlns:a16="http://schemas.microsoft.com/office/drawing/2014/main" id="{B4CA51B4-4BB4-4254-B5E7-6EEA455C2C33}"/>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F7B561F6-657B-434F-962C-5CFE20F369F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A09E594B-C354-4E51-9199-58F779B04836}"/>
              </a:ext>
            </a:extLst>
          </p:cNvPr>
          <p:cNvSpPr>
            <a:spLocks noGrp="1"/>
          </p:cNvSpPr>
          <p:nvPr>
            <p:ph type="sldNum" sz="quarter" idx="12"/>
          </p:nvPr>
        </p:nvSpPr>
        <p:spPr/>
        <p:txBody>
          <a:bodyPr/>
          <a:lstStyle/>
          <a:p>
            <a:fld id="{71EF5873-10D2-4FEE-AE7C-458464C99677}" type="slidenum">
              <a:rPr lang="en-US" smtClean="0"/>
              <a:pPr/>
              <a:t>7</a:t>
            </a:fld>
            <a:r>
              <a:rPr lang="en-US"/>
              <a:t>/20</a:t>
            </a:r>
            <a:endParaRPr lang="en-US" dirty="0"/>
          </a:p>
        </p:txBody>
      </p:sp>
    </p:spTree>
    <p:extLst>
      <p:ext uri="{BB962C8B-B14F-4D97-AF65-F5344CB8AC3E}">
        <p14:creationId xmlns:p14="http://schemas.microsoft.com/office/powerpoint/2010/main" val="26239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352B19-05DC-460D-B583-59F578F3031A}"/>
              </a:ext>
            </a:extLst>
          </p:cNvPr>
          <p:cNvSpPr>
            <a:spLocks noGrp="1"/>
          </p:cNvSpPr>
          <p:nvPr>
            <p:ph sz="half" idx="2"/>
          </p:nvPr>
        </p:nvSpPr>
        <p:spPr/>
        <p:txBody>
          <a:bodyPr>
            <a:normAutofit/>
          </a:bodyPr>
          <a:lstStyle/>
          <a:p>
            <a:r>
              <a:rPr lang="en-US" sz="1800" dirty="0"/>
              <a:t>Attacker model details are missing.</a:t>
            </a:r>
          </a:p>
          <a:p>
            <a:r>
              <a:rPr lang="en-US" sz="1800" dirty="0"/>
              <a:t>No details of evaluation procedure.</a:t>
            </a:r>
          </a:p>
          <a:p>
            <a:r>
              <a:rPr lang="en-US" sz="1800" dirty="0"/>
              <a:t>Test performed too generic, details missing.</a:t>
            </a:r>
          </a:p>
          <a:p>
            <a:endParaRPr lang="en-US" dirty="0"/>
          </a:p>
        </p:txBody>
      </p:sp>
      <p:sp>
        <p:nvSpPr>
          <p:cNvPr id="7" name="Content Placeholder 6">
            <a:extLst>
              <a:ext uri="{FF2B5EF4-FFF2-40B4-BE49-F238E27FC236}">
                <a16:creationId xmlns:a16="http://schemas.microsoft.com/office/drawing/2014/main" id="{35F33E7A-1D51-4A8C-83A2-05E8CD70F9DF}"/>
              </a:ext>
            </a:extLst>
          </p:cNvPr>
          <p:cNvSpPr>
            <a:spLocks noGrp="1"/>
          </p:cNvSpPr>
          <p:nvPr>
            <p:ph sz="quarter" idx="4"/>
          </p:nvPr>
        </p:nvSpPr>
        <p:spPr/>
        <p:txBody>
          <a:bodyPr>
            <a:normAutofit/>
          </a:bodyPr>
          <a:lstStyle/>
          <a:p>
            <a:endParaRPr lang="en-US" dirty="0"/>
          </a:p>
        </p:txBody>
      </p:sp>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Review</a:t>
            </a:r>
          </a:p>
        </p:txBody>
      </p:sp>
      <p:sp>
        <p:nvSpPr>
          <p:cNvPr id="2" name="Date Placeholder 1">
            <a:extLst>
              <a:ext uri="{FF2B5EF4-FFF2-40B4-BE49-F238E27FC236}">
                <a16:creationId xmlns:a16="http://schemas.microsoft.com/office/drawing/2014/main" id="{7CC7A03E-C1A2-43DB-95E5-447E22FD810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98F0DE78-A07D-4837-8C10-844E6CD727F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C1E9FBA1-403E-40E3-A42B-B577BAAA7C1A}"/>
              </a:ext>
            </a:extLst>
          </p:cNvPr>
          <p:cNvSpPr>
            <a:spLocks noGrp="1"/>
          </p:cNvSpPr>
          <p:nvPr>
            <p:ph type="sldNum" sz="quarter" idx="12"/>
          </p:nvPr>
        </p:nvSpPr>
        <p:spPr/>
        <p:txBody>
          <a:bodyPr/>
          <a:lstStyle/>
          <a:p>
            <a:fld id="{71EF5873-10D2-4FEE-AE7C-458464C99677}" type="slidenum">
              <a:rPr lang="en-US" smtClean="0"/>
              <a:pPr/>
              <a:t>8</a:t>
            </a:fld>
            <a:r>
              <a:rPr lang="en-US"/>
              <a:t>/20</a:t>
            </a:r>
            <a:endParaRPr lang="en-US" dirty="0"/>
          </a:p>
        </p:txBody>
      </p:sp>
    </p:spTree>
    <p:extLst>
      <p:ext uri="{BB962C8B-B14F-4D97-AF65-F5344CB8AC3E}">
        <p14:creationId xmlns:p14="http://schemas.microsoft.com/office/powerpoint/2010/main" val="189042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B683BE27-82C4-4DD0-9F86-F95854C4E19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F63312E-2C9C-4A10-BE9F-3D765000CFE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3D223455-E781-4DBA-82DF-484275BA4BDC}"/>
              </a:ext>
            </a:extLst>
          </p:cNvPr>
          <p:cNvSpPr>
            <a:spLocks noGrp="1"/>
          </p:cNvSpPr>
          <p:nvPr>
            <p:ph type="sldNum" sz="quarter" idx="12"/>
          </p:nvPr>
        </p:nvSpPr>
        <p:spPr/>
        <p:txBody>
          <a:bodyPr/>
          <a:lstStyle/>
          <a:p>
            <a:fld id="{71EF5873-10D2-4FEE-AE7C-458464C99677}" type="slidenum">
              <a:rPr lang="en-US" smtClean="0"/>
              <a:pPr/>
              <a:t>9</a:t>
            </a:fld>
            <a:r>
              <a:rPr lang="en-US"/>
              <a:t>/20</a:t>
            </a:r>
            <a:endParaRPr lang="en-US" dirty="0"/>
          </a:p>
        </p:txBody>
      </p:sp>
    </p:spTree>
    <p:extLst>
      <p:ext uri="{BB962C8B-B14F-4D97-AF65-F5344CB8AC3E}">
        <p14:creationId xmlns:p14="http://schemas.microsoft.com/office/powerpoint/2010/main" val="10335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1493</Words>
  <Application>Microsoft Office PowerPoint</Application>
  <PresentationFormat>On-screen Show (4:3)</PresentationFormat>
  <Paragraphs>334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Wingdings</vt:lpstr>
      <vt:lpstr>Office Theme</vt:lpstr>
      <vt:lpstr>Analysis of Security Certificates</vt:lpstr>
      <vt:lpstr>Certificates</vt:lpstr>
      <vt:lpstr>Thinklogical TLX1280 Matrix Switch</vt:lpstr>
      <vt:lpstr>Thinklogical TLX1280 Matrix Switch</vt:lpstr>
      <vt:lpstr>Thinklogical TLX1280 Matrix Switch</vt:lpstr>
      <vt:lpstr>Thinklogical TLX1280 Matrix Switch</vt:lpstr>
      <vt:lpstr>Thinklogical TLX1280 Matrix Switch</vt:lpstr>
      <vt:lpstr>Thinklogical TLX1280 Matrix Switch</vt:lpstr>
      <vt:lpstr>Certificates</vt:lpstr>
      <vt:lpstr>genuscreen 7.0</vt:lpstr>
      <vt:lpstr>genuscreen 7.0</vt:lpstr>
      <vt:lpstr>genuscreen 7.0</vt:lpstr>
      <vt:lpstr>genuscreen 7.0</vt:lpstr>
      <vt:lpstr>genuscreen 7.0</vt:lpstr>
      <vt:lpstr>Certificates</vt:lpstr>
      <vt:lpstr>FM1280 V05</vt:lpstr>
      <vt:lpstr>FM1280 V05</vt:lpstr>
      <vt:lpstr>FM1280 V05</vt:lpstr>
      <vt:lpstr>FM1280 V05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ankur lohchab</dc:creator>
  <cp:lastModifiedBy>Comrade Chicken</cp:lastModifiedBy>
  <cp:revision>36</cp:revision>
  <dcterms:created xsi:type="dcterms:W3CDTF">2020-03-23T01:24:59Z</dcterms:created>
  <dcterms:modified xsi:type="dcterms:W3CDTF">2020-03-25T20:11:03Z</dcterms:modified>
</cp:coreProperties>
</file>