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4" r:id="rId11"/>
    <p:sldId id="267" r:id="rId12"/>
    <p:sldId id="268" r:id="rId13"/>
    <p:sldId id="269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542" autoAdjust="0"/>
  </p:normalViewPr>
  <p:slideViewPr>
    <p:cSldViewPr>
      <p:cViewPr>
        <p:scale>
          <a:sx n="100" d="100"/>
          <a:sy n="100" d="100"/>
        </p:scale>
        <p:origin x="696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DB9DD-29FC-4A9E-B9FC-CB413008A6BF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4C562-EABB-4446-8EA3-3B0523C5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9F011-010B-4417-B8FD-6982CBA5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1F5E-CF91-420E-81C1-23B83C5136E6}" type="datetime1">
              <a:rPr lang="en-US" smtClean="0"/>
              <a:t>2020-03-23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54976-FDBD-4E2D-818D-C648E19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PV204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3AD6-7BFB-45D9-A161-FC6A3B7E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873-10D2-4FEE-AE7C-458464C99677}" type="slidenum">
              <a:rPr lang="en-US" smtClean="0"/>
              <a:pPr/>
              <a:t>‹#›</a:t>
            </a:fld>
            <a:r>
              <a:rPr lang="en-US"/>
              <a:t>/total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1BB32-225B-4066-AA61-078FB2A1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E52-13FE-4B73-826F-B3A072F2C2DD}" type="datetime1">
              <a:rPr lang="en-US" smtClean="0"/>
              <a:t>2020-03-23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D4B7B-9793-4D05-83C8-69A2088F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PV204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29865-72BD-4CCA-B1E1-3A51664E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873-10D2-4FEE-AE7C-458464C99677}" type="slidenum">
              <a:rPr lang="en-US" smtClean="0"/>
              <a:pPr/>
              <a:t>‹#›</a:t>
            </a:fld>
            <a:r>
              <a:rPr lang="en-US"/>
              <a:t>/total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576" y="1484784"/>
            <a:ext cx="5721424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37D6B-F2D8-4D58-981F-575610A7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7-6470-4619-9FBF-25A95063D70D}" type="datetime1">
              <a:rPr lang="en-US" smtClean="0"/>
              <a:t>2020-03-23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8DC22-91D7-4F7D-AE4F-E19463B0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PV204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5915-A8EE-45A1-91A8-A4B9460F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873-10D2-4FEE-AE7C-458464C99677}" type="slidenum">
              <a:rPr lang="en-US" smtClean="0"/>
              <a:pPr/>
              <a:t>‹#›</a:t>
            </a:fld>
            <a:r>
              <a:rPr lang="en-US"/>
              <a:t>/total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F27DE-DEE9-433F-AE39-13C6C906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DE33-9FC8-42C3-B8E7-4FBB2415E9E7}" type="datetime1">
              <a:rPr lang="en-US" smtClean="0"/>
              <a:t>2020-03-23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D5058-275A-4C57-A08E-43847DE1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PV204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073C8-DB77-479F-B977-BF133A75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873-10D2-4FEE-AE7C-458464C99677}" type="slidenum">
              <a:rPr lang="en-US" smtClean="0"/>
              <a:pPr/>
              <a:t>‹#›</a:t>
            </a:fld>
            <a:r>
              <a:rPr lang="en-US"/>
              <a:t>/total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ABBB6-A417-4040-B72A-BB9564E0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ED5A-16EE-41FC-86D8-66D8FD6DD995}" type="datetime1">
              <a:rPr lang="en-US" smtClean="0"/>
              <a:t>2020-03-23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95A55-CEF2-4B71-8F4E-406D5E6C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PV204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02D98-F914-49CB-ABE2-3F9C4B2E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873-10D2-4FEE-AE7C-458464C99677}" type="slidenum">
              <a:rPr lang="en-US" smtClean="0"/>
              <a:pPr/>
              <a:t>‹#›</a:t>
            </a:fld>
            <a:r>
              <a:rPr lang="en-US"/>
              <a:t>/total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4A5BFB6-0EEF-4BA5-AD89-CC3C1923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64F8-912F-43D1-AAE9-C8160C8B89C4}" type="datetime1">
              <a:rPr lang="en-US" smtClean="0"/>
              <a:t>2020-03-23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3C12291-D3CC-4299-9855-A64EA27B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PV204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35E6AD-58DD-4D64-B76E-4DEC998C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873-10D2-4FEE-AE7C-458464C99677}" type="slidenum">
              <a:rPr lang="en-US" smtClean="0"/>
              <a:pPr/>
              <a:t>‹#›</a:t>
            </a:fld>
            <a:r>
              <a:rPr lang="en-US"/>
              <a:t>/total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DEDE8FD-8650-4A8E-9475-DD840101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4997-9E8D-485E-8189-71009D28B194}" type="datetime1">
              <a:rPr lang="en-US" smtClean="0"/>
              <a:t>2020-03-23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FA8210-2300-4DA0-B894-8C3311CA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PV204 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B47E8A6-AB26-4F8F-8D2C-CA94520A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873-10D2-4FEE-AE7C-458464C99677}" type="slidenum">
              <a:rPr lang="en-US" smtClean="0"/>
              <a:pPr/>
              <a:t>‹#›</a:t>
            </a:fld>
            <a:r>
              <a:rPr lang="en-US"/>
              <a:t>/total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F02B-7D79-4B49-AEA6-D311D6EE90EB}" type="datetime1">
              <a:rPr lang="en-US" smtClean="0"/>
              <a:t>2020-03-23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PV204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873-10D2-4FEE-AE7C-458464C99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EE058-1583-4807-B30D-C2899D3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F8AF-3DAD-4EF3-B057-12D2165BA94D}" type="datetime1">
              <a:rPr lang="en-US" smtClean="0"/>
              <a:t>2020-03-23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9DFE4-799C-4605-88D9-9CC359F7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PV204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87A1E-03C2-4E0B-97DB-409C853A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873-10D2-4FEE-AE7C-458464C99677}" type="slidenum">
              <a:rPr lang="en-US" smtClean="0"/>
              <a:pPr/>
              <a:t>‹#›</a:t>
            </a:fld>
            <a:r>
              <a:rPr lang="en-US"/>
              <a:t>/total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111750" cy="46413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4784"/>
            <a:ext cx="3008313" cy="4641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E70A1C-DEC0-460F-A921-EF327140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4" y="404664"/>
            <a:ext cx="6543675" cy="1012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43695-FD3F-4604-B274-FD64D827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2C7D-A4EE-4CC7-A191-E64B76E038F0}" type="datetime1">
              <a:rPr lang="en-US" smtClean="0"/>
              <a:t>2020-03-23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B393DAF-FB03-4105-8DCC-20808BA0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PV204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34050C2-D9FE-47D3-A502-A54CF346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873-10D2-4FEE-AE7C-458464C99677}" type="slidenum">
              <a:rPr lang="en-US" smtClean="0"/>
              <a:pPr/>
              <a:t>‹#›</a:t>
            </a:fld>
            <a:r>
              <a:rPr lang="en-US"/>
              <a:t>/total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4950" y="1544806"/>
            <a:ext cx="5774670" cy="3998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995" y="5670343"/>
            <a:ext cx="6923932" cy="5592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19C05CA-700F-46F8-B9FA-19E19E59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4" y="404664"/>
            <a:ext cx="6543675" cy="1012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2F953-7062-4EA4-8320-98DD58E2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3843-C491-48AF-9C68-A17721F0EBE2}" type="datetime1">
              <a:rPr lang="en-US" smtClean="0"/>
              <a:t>2020-03-23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2C65B1-8820-4EF7-9CF8-0F2C161C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PV204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D20363-9C9E-4AF7-B22E-9AAD620F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5873-10D2-4FEE-AE7C-458464C99677}" type="slidenum">
              <a:rPr lang="en-US" smtClean="0"/>
              <a:pPr/>
              <a:t>‹#›</a:t>
            </a:fld>
            <a:r>
              <a:rPr lang="en-US"/>
              <a:t>/total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>
            <a:extLst>
              <a:ext uri="{FF2B5EF4-FFF2-40B4-BE49-F238E27FC236}">
                <a16:creationId xmlns:a16="http://schemas.microsoft.com/office/drawing/2014/main" id="{7623BF48-7C46-489C-95FA-B575988FB822}"/>
              </a:ext>
            </a:extLst>
          </p:cNvPr>
          <p:cNvSpPr txBox="1"/>
          <p:nvPr userDrawn="1"/>
        </p:nvSpPr>
        <p:spPr>
          <a:xfrm>
            <a:off x="0" y="6308725"/>
            <a:ext cx="9143640" cy="549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lIns="182880" tIns="0" rIns="90000" bIns="45000">
            <a:normAutofit/>
          </a:bodyPr>
          <a:lstStyle/>
          <a:p>
            <a:pPr algn="just">
              <a:lnSpc>
                <a:spcPct val="100000"/>
              </a:lnSpc>
            </a:pPr>
            <a:endParaRPr lang="en-IN" sz="1600" b="0" strike="noStrike" spc="-1" dirty="0">
              <a:solidFill>
                <a:schemeClr val="accent5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24" y="404664"/>
            <a:ext cx="6543675" cy="1012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007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52D5B8-3D7D-4081-BD65-DA8FE3520113}" type="datetime1">
              <a:rPr lang="en-US" smtClean="0"/>
              <a:t>2020-03-23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020" y="64064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PV204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79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1EF5873-10D2-4FEE-AE7C-458464C99677}" type="slidenum">
              <a:rPr lang="en-US" smtClean="0"/>
              <a:pPr/>
              <a:t>‹#›</a:t>
            </a:fld>
            <a:r>
              <a:rPr lang="en-US" dirty="0"/>
              <a:t>/total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85A9ED3-93C6-4FFA-A93C-7D213F2FB71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0"/>
            <a:ext cx="2143125" cy="133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14550" indent="-28575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2EF13E-18C9-4E7C-BC07-04A36F334D2C}"/>
              </a:ext>
            </a:extLst>
          </p:cNvPr>
          <p:cNvSpPr txBox="1"/>
          <p:nvPr/>
        </p:nvSpPr>
        <p:spPr>
          <a:xfrm>
            <a:off x="3635896" y="4393168"/>
            <a:ext cx="1872208" cy="24648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09B9B-15CB-44F3-B432-0479BF12E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Security Certificates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39E64-1CEE-45B5-B4F6-C593BC18A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 Supercalifragilisticexpialidocious</a:t>
            </a:r>
          </a:p>
          <a:p>
            <a:endParaRPr lang="en-US" b="1" dirty="0"/>
          </a:p>
          <a:p>
            <a:r>
              <a:rPr lang="en-US" sz="1600" b="1" i="1" dirty="0">
                <a:solidFill>
                  <a:schemeClr val="bg1"/>
                </a:solidFill>
              </a:rPr>
              <a:t>Anh Minh Tran</a:t>
            </a:r>
          </a:p>
          <a:p>
            <a:r>
              <a:rPr lang="en-US" sz="1600" b="1" i="1" dirty="0">
                <a:solidFill>
                  <a:schemeClr val="bg1"/>
                </a:solidFill>
              </a:rPr>
              <a:t> Ankur </a:t>
            </a:r>
            <a:r>
              <a:rPr lang="en-US" sz="1600" b="1" i="1" dirty="0" err="1">
                <a:solidFill>
                  <a:schemeClr val="bg1"/>
                </a:solidFill>
              </a:rPr>
              <a:t>Lohchab</a:t>
            </a:r>
            <a:endParaRPr lang="en-US" sz="1600" b="1" i="1" dirty="0">
              <a:solidFill>
                <a:schemeClr val="bg1"/>
              </a:solidFill>
            </a:endParaRPr>
          </a:p>
          <a:p>
            <a:r>
              <a:rPr lang="en-US" sz="1600" b="1" i="1" dirty="0" err="1">
                <a:solidFill>
                  <a:schemeClr val="bg1"/>
                </a:solidFill>
              </a:rPr>
              <a:t>Tomáš</a:t>
            </a:r>
            <a:r>
              <a:rPr lang="en-US" sz="1600" b="1" i="1" dirty="0">
                <a:solidFill>
                  <a:schemeClr val="bg1"/>
                </a:solidFill>
              </a:rPr>
              <a:t> Madeja</a:t>
            </a:r>
          </a:p>
        </p:txBody>
      </p:sp>
    </p:spTree>
    <p:extLst>
      <p:ext uri="{BB962C8B-B14F-4D97-AF65-F5344CB8AC3E}">
        <p14:creationId xmlns:p14="http://schemas.microsoft.com/office/powerpoint/2010/main" val="201532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BF1C018-74D3-4490-A659-349DE14243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8731306"/>
              </p:ext>
            </p:extLst>
          </p:nvPr>
        </p:nvGraphicFramePr>
        <p:xfrm>
          <a:off x="3470745" y="1534716"/>
          <a:ext cx="19442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191336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Memor</a:t>
                      </a:r>
                      <a:r>
                        <a:rPr lang="sk-SK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7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OTP EEPROM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EEPROM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31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6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7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Coprocessor R</a:t>
                      </a:r>
                      <a:r>
                        <a:rPr lang="sk-SK" dirty="0"/>
                        <a:t>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8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PAE 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7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CLA 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9950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523D5D1-9D50-430A-91CE-29477FA7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4" y="404664"/>
            <a:ext cx="6543675" cy="1012974"/>
          </a:xfrm>
        </p:spPr>
        <p:txBody>
          <a:bodyPr/>
          <a:lstStyle/>
          <a:p>
            <a:pPr algn="r"/>
            <a:r>
              <a:rPr lang="en-US" dirty="0"/>
              <a:t>FM1280 V05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1C547A7-F639-4F6E-8C28-5E381CE5EC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292734"/>
              </p:ext>
            </p:extLst>
          </p:nvPr>
        </p:nvGraphicFramePr>
        <p:xfrm>
          <a:off x="5805128" y="1544241"/>
          <a:ext cx="284431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15">
                  <a:extLst>
                    <a:ext uri="{9D8B030D-6E8A-4147-A177-3AD203B41FA5}">
                      <a16:colId xmlns:a16="http://schemas.microsoft.com/office/drawing/2014/main" val="191336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Interface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7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ISO/IEC 14443 Type A contactless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ISO/IEC 7816 </a:t>
                      </a:r>
                    </a:p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31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6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7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Speed SPI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8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7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99508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833F94F5-A030-467E-86A6-81C7E35BF8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821486"/>
              </p:ext>
            </p:extLst>
          </p:nvPr>
        </p:nvGraphicFramePr>
        <p:xfrm>
          <a:off x="395536" y="1544241"/>
          <a:ext cx="268504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042">
                  <a:extLst>
                    <a:ext uri="{9D8B030D-6E8A-4147-A177-3AD203B41FA5}">
                      <a16:colId xmlns:a16="http://schemas.microsoft.com/office/drawing/2014/main" val="191336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 protection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7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Watch Dog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 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31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Environment Detection Circuits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6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7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Clock Frequency Monitor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8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7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Voltage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8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Glitch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 Shielding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9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84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74524B-8496-4259-B1E5-A40A8EA77B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545989"/>
              </p:ext>
            </p:extLst>
          </p:nvPr>
        </p:nvGraphicFramePr>
        <p:xfrm>
          <a:off x="4283968" y="1556792"/>
          <a:ext cx="1522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>
                  <a:extLst>
                    <a:ext uri="{9D8B030D-6E8A-4147-A177-3AD203B41FA5}">
                      <a16:colId xmlns:a16="http://schemas.microsoft.com/office/drawing/2014/main" val="2446179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3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8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DES/TDES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1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7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9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7388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523D5D1-9D50-430A-91CE-29477FA7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4" y="404664"/>
            <a:ext cx="6543675" cy="1012974"/>
          </a:xfrm>
        </p:spPr>
        <p:txBody>
          <a:bodyPr/>
          <a:lstStyle/>
          <a:p>
            <a:pPr algn="r"/>
            <a:r>
              <a:rPr lang="en-US" dirty="0"/>
              <a:t>FM1280 V05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D77E20E2-B777-422C-91F2-0CA6D25B68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717250"/>
              </p:ext>
            </p:extLst>
          </p:nvPr>
        </p:nvGraphicFramePr>
        <p:xfrm>
          <a:off x="450936" y="1556792"/>
          <a:ext cx="3384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446179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Coprocessors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3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8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CRC-CCITT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5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DES/TDES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1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7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PAE for RSA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9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PAE for ECC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7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 (SHA1/SHA256)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 Domestic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9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9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FA60E6C-4BAF-484A-BA18-6D64257A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FM1280 V05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ED9F1D-A8C2-4FAB-AF53-3BCE83E62E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8061487"/>
              </p:ext>
            </p:extLst>
          </p:nvPr>
        </p:nvGraphicFramePr>
        <p:xfrm>
          <a:off x="457200" y="2174875"/>
          <a:ext cx="4040188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4221372411"/>
                    </a:ext>
                  </a:extLst>
                </a:gridCol>
                <a:gridCol w="2445668">
                  <a:extLst>
                    <a:ext uri="{9D8B030D-6E8A-4147-A177-3AD203B41FA5}">
                      <a16:colId xmlns:a16="http://schemas.microsoft.com/office/drawing/2014/main" val="42150736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Threats</a:t>
                      </a:r>
                    </a:p>
                  </a:txBody>
                  <a:tcPr marL="91476" marR="9147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4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T.Leak</a:t>
                      </a: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-Inherent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Inherent information leakage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6" marR="91476"/>
                </a:tc>
                <a:extLst>
                  <a:ext uri="{0D108BD9-81ED-4DB2-BD59-A6C34878D82A}">
                    <a16:rowId xmlns:a16="http://schemas.microsoft.com/office/drawing/2014/main" val="400186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T.Phys</a:t>
                      </a: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-Probing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Physical probing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6" marR="91476"/>
                </a:tc>
                <a:extLst>
                  <a:ext uri="{0D108BD9-81ED-4DB2-BD59-A6C34878D82A}">
                    <a16:rowId xmlns:a16="http://schemas.microsoft.com/office/drawing/2014/main" val="152737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T.Malfunction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Malfunction due to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enviromental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stress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6" marR="91476"/>
                </a:tc>
                <a:extLst>
                  <a:ext uri="{0D108BD9-81ED-4DB2-BD59-A6C34878D82A}">
                    <a16:rowId xmlns:a16="http://schemas.microsoft.com/office/drawing/2014/main" val="158475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T.Phys</a:t>
                      </a: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-Manipulation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Pysical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manipulation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6" marR="91476"/>
                </a:tc>
                <a:extLst>
                  <a:ext uri="{0D108BD9-81ED-4DB2-BD59-A6C34878D82A}">
                    <a16:rowId xmlns:a16="http://schemas.microsoft.com/office/drawing/2014/main" val="13535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T.Leak</a:t>
                      </a: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-Forced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Forced information leakage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6" marR="91476"/>
                </a:tc>
                <a:extLst>
                  <a:ext uri="{0D108BD9-81ED-4DB2-BD59-A6C34878D82A}">
                    <a16:rowId xmlns:a16="http://schemas.microsoft.com/office/drawing/2014/main" val="216338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T.Abuse-Func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Abuse of functionality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6" marR="91476"/>
                </a:tc>
                <a:extLst>
                  <a:ext uri="{0D108BD9-81ED-4DB2-BD59-A6C34878D82A}">
                    <a16:rowId xmlns:a16="http://schemas.microsoft.com/office/drawing/2014/main" val="358769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T.RND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Deficiency of random numbers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76" marR="91476"/>
                </a:tc>
                <a:extLst>
                  <a:ext uri="{0D108BD9-81ED-4DB2-BD59-A6C34878D82A}">
                    <a16:rowId xmlns:a16="http://schemas.microsoft.com/office/drawing/2014/main" val="3059457126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D723113-3F9B-4919-805B-5A6BA09C32D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19327155"/>
              </p:ext>
            </p:extLst>
          </p:nvPr>
        </p:nvGraphicFramePr>
        <p:xfrm>
          <a:off x="4645025" y="2174875"/>
          <a:ext cx="404177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87">
                  <a:extLst>
                    <a:ext uri="{9D8B030D-6E8A-4147-A177-3AD203B41FA5}">
                      <a16:colId xmlns:a16="http://schemas.microsoft.com/office/drawing/2014/main" val="895651425"/>
                    </a:ext>
                  </a:extLst>
                </a:gridCol>
                <a:gridCol w="2020887">
                  <a:extLst>
                    <a:ext uri="{9D8B030D-6E8A-4147-A177-3AD203B41FA5}">
                      <a16:colId xmlns:a16="http://schemas.microsoft.com/office/drawing/2014/main" val="8677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 Objectives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0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O.RSA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Encryption, decryption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O.ECC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Signature generation and verification, DH, point multiplication and 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9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O.TDES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Encryption, decryption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4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O.AES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Encryption, decryption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07274"/>
                  </a:ext>
                </a:extLst>
              </a:tr>
            </a:tbl>
          </a:graphicData>
        </a:graphic>
      </p:graphicFrame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ADFB918-E889-4431-A94D-83BA5B55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920" y="1145065"/>
            <a:ext cx="4760268" cy="545145"/>
          </a:xfrm>
        </p:spPr>
        <p:txBody>
          <a:bodyPr anchor="ctr"/>
          <a:lstStyle/>
          <a:p>
            <a:pPr algn="r"/>
            <a:r>
              <a:rPr lang="en-US" dirty="0"/>
              <a:t>Attacker/Threat Model </a:t>
            </a:r>
          </a:p>
        </p:txBody>
      </p:sp>
    </p:spTree>
    <p:extLst>
      <p:ext uri="{BB962C8B-B14F-4D97-AF65-F5344CB8AC3E}">
        <p14:creationId xmlns:p14="http://schemas.microsoft.com/office/powerpoint/2010/main" val="139701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927E79A-2B7A-41A4-9A70-5F0C7F9F2E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6592461"/>
              </p:ext>
            </p:extLst>
          </p:nvPr>
        </p:nvGraphicFramePr>
        <p:xfrm>
          <a:off x="457200" y="2174875"/>
          <a:ext cx="19545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225418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Developer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91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Engineering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8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1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Simulation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58802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FCD1796-D842-468C-980A-A139CC3D171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71077607"/>
              </p:ext>
            </p:extLst>
          </p:nvPr>
        </p:nvGraphicFramePr>
        <p:xfrm>
          <a:off x="5436096" y="2174875"/>
          <a:ext cx="3250702" cy="2679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2">
                  <a:extLst>
                    <a:ext uri="{9D8B030D-6E8A-4147-A177-3AD203B41FA5}">
                      <a16:colId xmlns:a16="http://schemas.microsoft.com/office/drawing/2014/main" val="233685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Vulnerablity</a:t>
                      </a:r>
                      <a:r>
                        <a:rPr lang="en-US" dirty="0"/>
                        <a:t>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Deign and Implementation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44935"/>
                  </a:ext>
                </a:extLst>
              </a:tr>
              <a:tr h="3684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review of crypto 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7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review of boot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4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tests of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9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 based on “JIL Attack Methods for Smartcards and Similar Devices”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39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Penetration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9673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79B6C95-1270-499E-A47C-C04F9C2F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4" y="404664"/>
            <a:ext cx="6543675" cy="1012974"/>
          </a:xfrm>
        </p:spPr>
        <p:txBody>
          <a:bodyPr/>
          <a:lstStyle/>
          <a:p>
            <a:pPr algn="r"/>
            <a:r>
              <a:rPr lang="en-US" dirty="0"/>
              <a:t>FM1280 V05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B6CF0B7-6A5A-4208-81EE-679F0030C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920" y="1145065"/>
            <a:ext cx="4760268" cy="545145"/>
          </a:xfrm>
        </p:spPr>
        <p:txBody>
          <a:bodyPr anchor="ctr"/>
          <a:lstStyle/>
          <a:p>
            <a:pPr algn="r"/>
            <a:r>
              <a:rPr lang="en-US" dirty="0"/>
              <a:t>Testing &amp; Evaluation</a:t>
            </a:r>
          </a:p>
        </p:txBody>
      </p:sp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0F10B19-1AE9-493A-9AF3-DC642F8E6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813999"/>
              </p:ext>
            </p:extLst>
          </p:nvPr>
        </p:nvGraphicFramePr>
        <p:xfrm>
          <a:off x="2699792" y="2175272"/>
          <a:ext cx="2448271" cy="22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1">
                  <a:extLst>
                    <a:ext uri="{9D8B030D-6E8A-4147-A177-3AD203B41FA5}">
                      <a16:colId xmlns:a16="http://schemas.microsoft.com/office/drawing/2014/main" val="233685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Evaluator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44935"/>
                  </a:ext>
                </a:extLst>
              </a:tr>
              <a:tr h="3684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SFI interfaces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7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 mechanisms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4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Developer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9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Augmented developer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39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00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739FFE-EF53-4E71-8E0C-3E2009B2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5085184"/>
            <a:ext cx="6543675" cy="1012974"/>
          </a:xfrm>
        </p:spPr>
        <p:txBody>
          <a:bodyPr/>
          <a:lstStyle/>
          <a:p>
            <a:pPr algn="r"/>
            <a:r>
              <a:rPr lang="en-US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605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B6F34D-8EDA-4CB8-926A-DC4606BC3D92}"/>
              </a:ext>
            </a:extLst>
          </p:cNvPr>
          <p:cNvSpPr txBox="1"/>
          <p:nvPr/>
        </p:nvSpPr>
        <p:spPr>
          <a:xfrm>
            <a:off x="539552" y="1772817"/>
            <a:ext cx="802432" cy="50851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12092-6769-41BE-888D-1E3B6B27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D35B-27C6-4A2A-8FE4-C247F9FAF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796" y="1904397"/>
            <a:ext cx="7381191" cy="648072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sz="2400" dirty="0" err="1">
                <a:solidFill>
                  <a:schemeClr val="bg1"/>
                </a:solidFill>
              </a:rPr>
              <a:t>Thinklogical</a:t>
            </a:r>
            <a:r>
              <a:rPr lang="en-US" sz="2400" dirty="0">
                <a:solidFill>
                  <a:schemeClr val="bg1"/>
                </a:solidFill>
              </a:rPr>
              <a:t> TLX1280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C52566-692A-4101-98B9-6279932C8C90}"/>
              </a:ext>
            </a:extLst>
          </p:cNvPr>
          <p:cNvSpPr txBox="1">
            <a:spLocks/>
          </p:cNvSpPr>
          <p:nvPr/>
        </p:nvSpPr>
        <p:spPr>
          <a:xfrm>
            <a:off x="1457468" y="1916832"/>
            <a:ext cx="722933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37693-FB0F-4E47-AE84-B28BBDD946F7}"/>
              </a:ext>
            </a:extLst>
          </p:cNvPr>
          <p:cNvSpPr txBox="1">
            <a:spLocks/>
          </p:cNvSpPr>
          <p:nvPr/>
        </p:nvSpPr>
        <p:spPr>
          <a:xfrm>
            <a:off x="1475656" y="3104964"/>
            <a:ext cx="722933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4AED61-4BFB-4336-9FC6-F39367EA6F35}"/>
              </a:ext>
            </a:extLst>
          </p:cNvPr>
          <p:cNvSpPr txBox="1">
            <a:spLocks/>
          </p:cNvSpPr>
          <p:nvPr/>
        </p:nvSpPr>
        <p:spPr>
          <a:xfrm>
            <a:off x="1345153" y="2870995"/>
            <a:ext cx="7363003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 err="1"/>
              <a:t>genuscreen</a:t>
            </a:r>
            <a:r>
              <a:rPr lang="en-US" sz="2400" dirty="0"/>
              <a:t> 7.0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B75B0F-2B5D-4084-841B-2AF36CC8BA35}"/>
              </a:ext>
            </a:extLst>
          </p:cNvPr>
          <p:cNvSpPr txBox="1">
            <a:spLocks/>
          </p:cNvSpPr>
          <p:nvPr/>
        </p:nvSpPr>
        <p:spPr>
          <a:xfrm>
            <a:off x="686738" y="2870994"/>
            <a:ext cx="658416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D09C1FC-82B5-4430-9BF2-73EFB436311C}"/>
              </a:ext>
            </a:extLst>
          </p:cNvPr>
          <p:cNvSpPr txBox="1">
            <a:spLocks/>
          </p:cNvSpPr>
          <p:nvPr/>
        </p:nvSpPr>
        <p:spPr>
          <a:xfrm>
            <a:off x="1341984" y="3856077"/>
            <a:ext cx="7363003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/>
              <a:t>FM1280 V05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2C1ED32-A0F2-41CD-A32E-4E0229834317}"/>
              </a:ext>
            </a:extLst>
          </p:cNvPr>
          <p:cNvSpPr txBox="1">
            <a:spLocks/>
          </p:cNvSpPr>
          <p:nvPr/>
        </p:nvSpPr>
        <p:spPr>
          <a:xfrm>
            <a:off x="683569" y="3856076"/>
            <a:ext cx="658416" cy="6480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788E852-1038-45C1-A3B6-EA65ED2C938C}"/>
              </a:ext>
            </a:extLst>
          </p:cNvPr>
          <p:cNvSpPr txBox="1">
            <a:spLocks/>
          </p:cNvSpPr>
          <p:nvPr/>
        </p:nvSpPr>
        <p:spPr>
          <a:xfrm>
            <a:off x="670350" y="1904397"/>
            <a:ext cx="658415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6A22406-91C5-4268-BBE6-D787303BBAA5}"/>
              </a:ext>
            </a:extLst>
          </p:cNvPr>
          <p:cNvSpPr txBox="1">
            <a:spLocks/>
          </p:cNvSpPr>
          <p:nvPr/>
        </p:nvSpPr>
        <p:spPr>
          <a:xfrm>
            <a:off x="1326965" y="2870994"/>
            <a:ext cx="7363003" cy="6480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 err="1">
                <a:solidFill>
                  <a:schemeClr val="bg1"/>
                </a:solidFill>
              </a:rPr>
              <a:t>genuscreen</a:t>
            </a:r>
            <a:r>
              <a:rPr lang="en-US" sz="2400" dirty="0">
                <a:solidFill>
                  <a:schemeClr val="bg1"/>
                </a:solidFill>
              </a:rPr>
              <a:t> 7.0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52F59AE-BC4E-4E3D-BFD9-3E458FA90295}"/>
              </a:ext>
            </a:extLst>
          </p:cNvPr>
          <p:cNvSpPr txBox="1">
            <a:spLocks/>
          </p:cNvSpPr>
          <p:nvPr/>
        </p:nvSpPr>
        <p:spPr>
          <a:xfrm>
            <a:off x="668550" y="2870993"/>
            <a:ext cx="658416" cy="6480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8BE9600-77C0-498F-96FF-19197C3EBDFC}"/>
              </a:ext>
            </a:extLst>
          </p:cNvPr>
          <p:cNvSpPr txBox="1">
            <a:spLocks/>
          </p:cNvSpPr>
          <p:nvPr/>
        </p:nvSpPr>
        <p:spPr>
          <a:xfrm>
            <a:off x="1323796" y="3856076"/>
            <a:ext cx="7363003" cy="6480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</a:rPr>
              <a:t>FM1280 V05</a:t>
            </a:r>
          </a:p>
        </p:txBody>
      </p:sp>
    </p:spTree>
    <p:extLst>
      <p:ext uri="{BB962C8B-B14F-4D97-AF65-F5344CB8AC3E}">
        <p14:creationId xmlns:p14="http://schemas.microsoft.com/office/powerpoint/2010/main" val="350378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CEA1D-D165-4AB9-B5F3-A30CDE4336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1280 x 1280 routing system.</a:t>
            </a:r>
          </a:p>
          <a:p>
            <a:r>
              <a:rPr lang="en-US" sz="2000" dirty="0"/>
              <a:t> 40 Data Input and Output Cards having 32 optical input and output ports.</a:t>
            </a:r>
          </a:p>
          <a:p>
            <a:r>
              <a:rPr lang="en-US" sz="2000" dirty="0"/>
              <a:t> Data Input and Output Cards to connect with any output or multiple outputs.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6DE12-CA91-4DA8-8433-90973EFA5D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23D5D1-9D50-430A-91CE-29477FA7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4" y="404664"/>
            <a:ext cx="6543675" cy="1012974"/>
          </a:xfrm>
        </p:spPr>
        <p:txBody>
          <a:bodyPr/>
          <a:lstStyle/>
          <a:p>
            <a:pPr algn="r"/>
            <a:r>
              <a:rPr lang="en-US" dirty="0" err="1"/>
              <a:t>Thinklogical</a:t>
            </a:r>
            <a:r>
              <a:rPr lang="en-US" dirty="0"/>
              <a:t> TLX1280 Matrix Switch</a:t>
            </a:r>
          </a:p>
        </p:txBody>
      </p:sp>
    </p:spTree>
    <p:extLst>
      <p:ext uri="{BB962C8B-B14F-4D97-AF65-F5344CB8AC3E}">
        <p14:creationId xmlns:p14="http://schemas.microsoft.com/office/powerpoint/2010/main" val="146050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C924-20AA-4C6F-B379-AB580571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Thinklogical</a:t>
            </a:r>
            <a:r>
              <a:rPr lang="en-US" dirty="0"/>
              <a:t> TLX1280 Matrix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7BBF-E54D-4D40-B8DA-C9F781253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 violation of confidentiality of the information.</a:t>
            </a:r>
          </a:p>
          <a:p>
            <a:r>
              <a:rPr lang="en-US" dirty="0"/>
              <a:t> Information gathered within the peripheral shall not be accessible by any other connection. </a:t>
            </a:r>
          </a:p>
          <a:p>
            <a:r>
              <a:rPr lang="en-US" dirty="0"/>
              <a:t>No information shall be shared between switches computers and peripheral set.</a:t>
            </a:r>
          </a:p>
          <a:p>
            <a:r>
              <a:rPr lang="en-US" dirty="0"/>
              <a:t>The TOE shall meet the appropriate national requirements for electromagnetic emission. </a:t>
            </a:r>
          </a:p>
          <a:p>
            <a:r>
              <a:rPr lang="en-US" dirty="0"/>
              <a:t>No encryption of optical, wired network connections (needs physical security).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71A37B7-ABD9-4366-8C74-BA007F52B48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84814360"/>
              </p:ext>
            </p:extLst>
          </p:nvPr>
        </p:nvGraphicFramePr>
        <p:xfrm>
          <a:off x="4655582" y="2780928"/>
          <a:ext cx="4041114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757">
                  <a:extLst>
                    <a:ext uri="{9D8B030D-6E8A-4147-A177-3AD203B41FA5}">
                      <a16:colId xmlns:a16="http://schemas.microsoft.com/office/drawing/2014/main" val="586506366"/>
                    </a:ext>
                  </a:extLst>
                </a:gridCol>
                <a:gridCol w="2748357">
                  <a:extLst>
                    <a:ext uri="{9D8B030D-6E8A-4147-A177-3AD203B41FA5}">
                      <a16:colId xmlns:a16="http://schemas.microsoft.com/office/drawing/2014/main" val="3277974532"/>
                    </a:ext>
                  </a:extLst>
                </a:gridCol>
              </a:tblGrid>
              <a:tr h="468392"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 functional requirements are similar to the PSSPP</a:t>
                      </a:r>
                    </a:p>
                  </a:txBody>
                  <a:tcPr marL="87063" marR="8706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0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FDP_ETC.1</a:t>
                      </a:r>
                    </a:p>
                  </a:txBody>
                  <a:tcPr marL="87063" marR="8706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Export of user data without security attributes</a:t>
                      </a:r>
                    </a:p>
                  </a:txBody>
                  <a:tcPr marL="87063" marR="87063"/>
                </a:tc>
                <a:extLst>
                  <a:ext uri="{0D108BD9-81ED-4DB2-BD59-A6C34878D82A}">
                    <a16:rowId xmlns:a16="http://schemas.microsoft.com/office/drawing/2014/main" val="225613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FDP_IFC.1</a:t>
                      </a:r>
                    </a:p>
                  </a:txBody>
                  <a:tcPr marL="87063" marR="8706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Subset information flow control</a:t>
                      </a:r>
                    </a:p>
                  </a:txBody>
                  <a:tcPr marL="87063" marR="87063"/>
                </a:tc>
                <a:extLst>
                  <a:ext uri="{0D108BD9-81ED-4DB2-BD59-A6C34878D82A}">
                    <a16:rowId xmlns:a16="http://schemas.microsoft.com/office/drawing/2014/main" val="178500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FDP_IFF.1</a:t>
                      </a:r>
                    </a:p>
                  </a:txBody>
                  <a:tcPr marL="87063" marR="8706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security attributes</a:t>
                      </a:r>
                    </a:p>
                  </a:txBody>
                  <a:tcPr marL="87063" marR="87063"/>
                </a:tc>
                <a:extLst>
                  <a:ext uri="{0D108BD9-81ED-4DB2-BD59-A6C34878D82A}">
                    <a16:rowId xmlns:a16="http://schemas.microsoft.com/office/drawing/2014/main" val="367709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FDP_ITC.1</a:t>
                      </a:r>
                    </a:p>
                  </a:txBody>
                  <a:tcPr marL="87063" marR="8706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 of user data without attributes</a:t>
                      </a:r>
                    </a:p>
                  </a:txBody>
                  <a:tcPr marL="87063" marR="87063"/>
                </a:tc>
                <a:extLst>
                  <a:ext uri="{0D108BD9-81ED-4DB2-BD59-A6C34878D82A}">
                    <a16:rowId xmlns:a16="http://schemas.microsoft.com/office/drawing/2014/main" val="720091738"/>
                  </a:ext>
                </a:extLst>
              </a:tr>
            </a:tbl>
          </a:graphicData>
        </a:graphic>
      </p:graphicFrame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37E1074-26D2-4BD6-B470-7B66CC604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920" y="1145065"/>
            <a:ext cx="4760268" cy="545145"/>
          </a:xfrm>
        </p:spPr>
        <p:txBody>
          <a:bodyPr anchor="ctr"/>
          <a:lstStyle/>
          <a:p>
            <a:pPr algn="r"/>
            <a:r>
              <a:rPr lang="en-US" sz="1800" dirty="0"/>
              <a:t>Security Functional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0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352B19-05DC-460D-B583-59F578F303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Delivery &amp; installation in a manner that violates security policy.</a:t>
            </a:r>
          </a:p>
          <a:p>
            <a:r>
              <a:rPr lang="en-US" sz="1800" dirty="0"/>
              <a:t>An attack on TOE may violate security policy.</a:t>
            </a:r>
          </a:p>
          <a:p>
            <a:r>
              <a:rPr lang="en-US" sz="1800" dirty="0"/>
              <a:t>Residual data  transfer between different port groups.</a:t>
            </a:r>
          </a:p>
          <a:p>
            <a:r>
              <a:rPr lang="en-US" sz="1800" dirty="0"/>
              <a:t>State information may be transferred to unintended port group.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33E7A-1D51-4A8C-83A2-05E8CD70F9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089688-D3BD-4E2C-BB74-08434C8E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4" y="404664"/>
            <a:ext cx="6543675" cy="1012974"/>
          </a:xfrm>
        </p:spPr>
        <p:txBody>
          <a:bodyPr/>
          <a:lstStyle/>
          <a:p>
            <a:pPr algn="r"/>
            <a:r>
              <a:rPr lang="en-US" dirty="0" err="1"/>
              <a:t>Thinklogical</a:t>
            </a:r>
            <a:r>
              <a:rPr lang="en-US" dirty="0"/>
              <a:t> TLX1280 Matrix Switch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BDC3C6C-8F72-427C-B7D0-2A8ADC46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920" y="1145065"/>
            <a:ext cx="4760268" cy="545145"/>
          </a:xfrm>
        </p:spPr>
        <p:txBody>
          <a:bodyPr anchor="ctr"/>
          <a:lstStyle/>
          <a:p>
            <a:pPr algn="r"/>
            <a:r>
              <a:rPr lang="en-US" dirty="0"/>
              <a:t>Attacker/Threat Model </a:t>
            </a:r>
          </a:p>
        </p:txBody>
      </p:sp>
    </p:spTree>
    <p:extLst>
      <p:ext uri="{BB962C8B-B14F-4D97-AF65-F5344CB8AC3E}">
        <p14:creationId xmlns:p14="http://schemas.microsoft.com/office/powerpoint/2010/main" val="50672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352B19-05DC-460D-B583-59F578F303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Attacker model details are missing.</a:t>
            </a:r>
          </a:p>
          <a:p>
            <a:r>
              <a:rPr lang="en-US" sz="1800" dirty="0"/>
              <a:t>No details of evaluation procedure.</a:t>
            </a:r>
          </a:p>
          <a:p>
            <a:r>
              <a:rPr lang="en-US" sz="1800" dirty="0"/>
              <a:t>Test performed too generic, details missing.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33E7A-1D51-4A8C-83A2-05E8CD70F9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089688-D3BD-4E2C-BB74-08434C8E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4" y="404664"/>
            <a:ext cx="6543675" cy="1012974"/>
          </a:xfrm>
        </p:spPr>
        <p:txBody>
          <a:bodyPr/>
          <a:lstStyle/>
          <a:p>
            <a:pPr algn="r"/>
            <a:r>
              <a:rPr lang="en-US" dirty="0" err="1"/>
              <a:t>Thinklogical</a:t>
            </a:r>
            <a:r>
              <a:rPr lang="en-US" dirty="0"/>
              <a:t> TLX1280 Matrix Switch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BDC3C6C-8F72-427C-B7D0-2A8ADC46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920" y="1145065"/>
            <a:ext cx="4760268" cy="545145"/>
          </a:xfrm>
        </p:spPr>
        <p:txBody>
          <a:bodyPr anchor="ctr"/>
          <a:lstStyle/>
          <a:p>
            <a:pPr algn="r"/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89042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B6F34D-8EDA-4CB8-926A-DC4606BC3D92}"/>
              </a:ext>
            </a:extLst>
          </p:cNvPr>
          <p:cNvSpPr txBox="1"/>
          <p:nvPr/>
        </p:nvSpPr>
        <p:spPr>
          <a:xfrm>
            <a:off x="539552" y="1772817"/>
            <a:ext cx="802432" cy="50851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12092-6769-41BE-888D-1E3B6B27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D35B-27C6-4A2A-8FE4-C247F9FAF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796" y="1904397"/>
            <a:ext cx="7381191" cy="648072"/>
          </a:xfrm>
          <a:solidFill>
            <a:schemeClr val="tx2">
              <a:lumMod val="7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sz="2400" dirty="0" err="1">
                <a:solidFill>
                  <a:schemeClr val="bg1"/>
                </a:solidFill>
              </a:rPr>
              <a:t>Thinklogical</a:t>
            </a:r>
            <a:r>
              <a:rPr lang="en-US" sz="2400" dirty="0">
                <a:solidFill>
                  <a:schemeClr val="bg1"/>
                </a:solidFill>
              </a:rPr>
              <a:t> TLX1280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C52566-692A-4101-98B9-6279932C8C90}"/>
              </a:ext>
            </a:extLst>
          </p:cNvPr>
          <p:cNvSpPr txBox="1">
            <a:spLocks/>
          </p:cNvSpPr>
          <p:nvPr/>
        </p:nvSpPr>
        <p:spPr>
          <a:xfrm>
            <a:off x="1457468" y="1916832"/>
            <a:ext cx="722933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37693-FB0F-4E47-AE84-B28BBDD946F7}"/>
              </a:ext>
            </a:extLst>
          </p:cNvPr>
          <p:cNvSpPr txBox="1">
            <a:spLocks/>
          </p:cNvSpPr>
          <p:nvPr/>
        </p:nvSpPr>
        <p:spPr>
          <a:xfrm>
            <a:off x="1475656" y="3104964"/>
            <a:ext cx="722933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4AED61-4BFB-4336-9FC6-F39367EA6F35}"/>
              </a:ext>
            </a:extLst>
          </p:cNvPr>
          <p:cNvSpPr txBox="1">
            <a:spLocks/>
          </p:cNvSpPr>
          <p:nvPr/>
        </p:nvSpPr>
        <p:spPr>
          <a:xfrm>
            <a:off x="1345153" y="2870995"/>
            <a:ext cx="7363003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 err="1"/>
              <a:t>genuscreen</a:t>
            </a:r>
            <a:r>
              <a:rPr lang="en-US" sz="2400" dirty="0"/>
              <a:t> 7.0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B75B0F-2B5D-4084-841B-2AF36CC8BA35}"/>
              </a:ext>
            </a:extLst>
          </p:cNvPr>
          <p:cNvSpPr txBox="1">
            <a:spLocks/>
          </p:cNvSpPr>
          <p:nvPr/>
        </p:nvSpPr>
        <p:spPr>
          <a:xfrm>
            <a:off x="686738" y="2870994"/>
            <a:ext cx="658416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D09C1FC-82B5-4430-9BF2-73EFB436311C}"/>
              </a:ext>
            </a:extLst>
          </p:cNvPr>
          <p:cNvSpPr txBox="1">
            <a:spLocks/>
          </p:cNvSpPr>
          <p:nvPr/>
        </p:nvSpPr>
        <p:spPr>
          <a:xfrm>
            <a:off x="1341984" y="3856077"/>
            <a:ext cx="7363003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/>
              <a:t>FM1280 V05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2C1ED32-A0F2-41CD-A32E-4E0229834317}"/>
              </a:ext>
            </a:extLst>
          </p:cNvPr>
          <p:cNvSpPr txBox="1">
            <a:spLocks/>
          </p:cNvSpPr>
          <p:nvPr/>
        </p:nvSpPr>
        <p:spPr>
          <a:xfrm>
            <a:off x="683569" y="3856076"/>
            <a:ext cx="658416" cy="6480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788E852-1038-45C1-A3B6-EA65ED2C938C}"/>
              </a:ext>
            </a:extLst>
          </p:cNvPr>
          <p:cNvSpPr txBox="1">
            <a:spLocks/>
          </p:cNvSpPr>
          <p:nvPr/>
        </p:nvSpPr>
        <p:spPr>
          <a:xfrm>
            <a:off x="670350" y="1904397"/>
            <a:ext cx="658415" cy="6480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6A22406-91C5-4268-BBE6-D787303BBAA5}"/>
              </a:ext>
            </a:extLst>
          </p:cNvPr>
          <p:cNvSpPr txBox="1">
            <a:spLocks/>
          </p:cNvSpPr>
          <p:nvPr/>
        </p:nvSpPr>
        <p:spPr>
          <a:xfrm>
            <a:off x="1326965" y="2870994"/>
            <a:ext cx="7363003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 err="1">
                <a:solidFill>
                  <a:schemeClr val="bg1"/>
                </a:solidFill>
              </a:rPr>
              <a:t>genuscreen</a:t>
            </a:r>
            <a:r>
              <a:rPr lang="en-US" sz="2400" dirty="0">
                <a:solidFill>
                  <a:schemeClr val="bg1"/>
                </a:solidFill>
              </a:rPr>
              <a:t> 7.0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52F59AE-BC4E-4E3D-BFD9-3E458FA90295}"/>
              </a:ext>
            </a:extLst>
          </p:cNvPr>
          <p:cNvSpPr txBox="1">
            <a:spLocks/>
          </p:cNvSpPr>
          <p:nvPr/>
        </p:nvSpPr>
        <p:spPr>
          <a:xfrm>
            <a:off x="668550" y="2870993"/>
            <a:ext cx="658416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8BE9600-77C0-498F-96FF-19197C3EBDFC}"/>
              </a:ext>
            </a:extLst>
          </p:cNvPr>
          <p:cNvSpPr txBox="1">
            <a:spLocks/>
          </p:cNvSpPr>
          <p:nvPr/>
        </p:nvSpPr>
        <p:spPr>
          <a:xfrm>
            <a:off x="1323796" y="3856076"/>
            <a:ext cx="7363003" cy="6480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</a:rPr>
              <a:t>FM1280 V05</a:t>
            </a:r>
          </a:p>
        </p:txBody>
      </p:sp>
    </p:spTree>
    <p:extLst>
      <p:ext uri="{BB962C8B-B14F-4D97-AF65-F5344CB8AC3E}">
        <p14:creationId xmlns:p14="http://schemas.microsoft.com/office/powerpoint/2010/main" val="10335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CEA1D-D165-4AB9-B5F3-A30CDE4336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6DE12-CA91-4DA8-8433-90973EFA5D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23D5D1-9D50-430A-91CE-29477FA7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4" y="404664"/>
            <a:ext cx="6543675" cy="1012974"/>
          </a:xfrm>
        </p:spPr>
        <p:txBody>
          <a:bodyPr/>
          <a:lstStyle/>
          <a:p>
            <a:pPr algn="r"/>
            <a:r>
              <a:rPr lang="en-US" dirty="0" err="1"/>
              <a:t>genuscreen</a:t>
            </a:r>
            <a:r>
              <a:rPr lang="en-US" dirty="0"/>
              <a:t> 7.0</a:t>
            </a:r>
          </a:p>
        </p:txBody>
      </p:sp>
    </p:spTree>
    <p:extLst>
      <p:ext uri="{BB962C8B-B14F-4D97-AF65-F5344CB8AC3E}">
        <p14:creationId xmlns:p14="http://schemas.microsoft.com/office/powerpoint/2010/main" val="216769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B6F34D-8EDA-4CB8-926A-DC4606BC3D92}"/>
              </a:ext>
            </a:extLst>
          </p:cNvPr>
          <p:cNvSpPr txBox="1"/>
          <p:nvPr/>
        </p:nvSpPr>
        <p:spPr>
          <a:xfrm>
            <a:off x="539552" y="1772817"/>
            <a:ext cx="802432" cy="50851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12092-6769-41BE-888D-1E3B6B27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D35B-27C6-4A2A-8FE4-C247F9FAF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796" y="1904397"/>
            <a:ext cx="7381191" cy="648072"/>
          </a:xfrm>
          <a:solidFill>
            <a:schemeClr val="tx2">
              <a:lumMod val="7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sz="2400" dirty="0" err="1">
                <a:solidFill>
                  <a:schemeClr val="bg1"/>
                </a:solidFill>
              </a:rPr>
              <a:t>Thinklogical</a:t>
            </a:r>
            <a:r>
              <a:rPr lang="en-US" sz="2400" dirty="0">
                <a:solidFill>
                  <a:schemeClr val="bg1"/>
                </a:solidFill>
              </a:rPr>
              <a:t> TLX1280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C52566-692A-4101-98B9-6279932C8C90}"/>
              </a:ext>
            </a:extLst>
          </p:cNvPr>
          <p:cNvSpPr txBox="1">
            <a:spLocks/>
          </p:cNvSpPr>
          <p:nvPr/>
        </p:nvSpPr>
        <p:spPr>
          <a:xfrm>
            <a:off x="1457468" y="1916832"/>
            <a:ext cx="722933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37693-FB0F-4E47-AE84-B28BBDD946F7}"/>
              </a:ext>
            </a:extLst>
          </p:cNvPr>
          <p:cNvSpPr txBox="1">
            <a:spLocks/>
          </p:cNvSpPr>
          <p:nvPr/>
        </p:nvSpPr>
        <p:spPr>
          <a:xfrm>
            <a:off x="1475656" y="3104964"/>
            <a:ext cx="722933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4AED61-4BFB-4336-9FC6-F39367EA6F35}"/>
              </a:ext>
            </a:extLst>
          </p:cNvPr>
          <p:cNvSpPr txBox="1">
            <a:spLocks/>
          </p:cNvSpPr>
          <p:nvPr/>
        </p:nvSpPr>
        <p:spPr>
          <a:xfrm>
            <a:off x="1345153" y="2870995"/>
            <a:ext cx="7363003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 err="1"/>
              <a:t>genuscreen</a:t>
            </a:r>
            <a:r>
              <a:rPr lang="en-US" sz="2400" dirty="0"/>
              <a:t> 7.0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B75B0F-2B5D-4084-841B-2AF36CC8BA35}"/>
              </a:ext>
            </a:extLst>
          </p:cNvPr>
          <p:cNvSpPr txBox="1">
            <a:spLocks/>
          </p:cNvSpPr>
          <p:nvPr/>
        </p:nvSpPr>
        <p:spPr>
          <a:xfrm>
            <a:off x="686738" y="2870994"/>
            <a:ext cx="658416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D09C1FC-82B5-4430-9BF2-73EFB436311C}"/>
              </a:ext>
            </a:extLst>
          </p:cNvPr>
          <p:cNvSpPr txBox="1">
            <a:spLocks/>
          </p:cNvSpPr>
          <p:nvPr/>
        </p:nvSpPr>
        <p:spPr>
          <a:xfrm>
            <a:off x="1341984" y="3856077"/>
            <a:ext cx="7363003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/>
              <a:t>FM1280 V05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2C1ED32-A0F2-41CD-A32E-4E0229834317}"/>
              </a:ext>
            </a:extLst>
          </p:cNvPr>
          <p:cNvSpPr txBox="1">
            <a:spLocks/>
          </p:cNvSpPr>
          <p:nvPr/>
        </p:nvSpPr>
        <p:spPr>
          <a:xfrm>
            <a:off x="683569" y="3856076"/>
            <a:ext cx="658416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788E852-1038-45C1-A3B6-EA65ED2C938C}"/>
              </a:ext>
            </a:extLst>
          </p:cNvPr>
          <p:cNvSpPr txBox="1">
            <a:spLocks/>
          </p:cNvSpPr>
          <p:nvPr/>
        </p:nvSpPr>
        <p:spPr>
          <a:xfrm>
            <a:off x="670350" y="1904397"/>
            <a:ext cx="658415" cy="6480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6A22406-91C5-4268-BBE6-D787303BBAA5}"/>
              </a:ext>
            </a:extLst>
          </p:cNvPr>
          <p:cNvSpPr txBox="1">
            <a:spLocks/>
          </p:cNvSpPr>
          <p:nvPr/>
        </p:nvSpPr>
        <p:spPr>
          <a:xfrm>
            <a:off x="1326965" y="2870994"/>
            <a:ext cx="7363003" cy="6480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 err="1">
                <a:solidFill>
                  <a:schemeClr val="bg1"/>
                </a:solidFill>
              </a:rPr>
              <a:t>genuscreen</a:t>
            </a:r>
            <a:r>
              <a:rPr lang="en-US" sz="2400" dirty="0">
                <a:solidFill>
                  <a:schemeClr val="bg1"/>
                </a:solidFill>
              </a:rPr>
              <a:t> 7.0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52F59AE-BC4E-4E3D-BFD9-3E458FA90295}"/>
              </a:ext>
            </a:extLst>
          </p:cNvPr>
          <p:cNvSpPr txBox="1">
            <a:spLocks/>
          </p:cNvSpPr>
          <p:nvPr/>
        </p:nvSpPr>
        <p:spPr>
          <a:xfrm>
            <a:off x="668550" y="2870993"/>
            <a:ext cx="658416" cy="6480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8BE9600-77C0-498F-96FF-19197C3EBDFC}"/>
              </a:ext>
            </a:extLst>
          </p:cNvPr>
          <p:cNvSpPr txBox="1">
            <a:spLocks/>
          </p:cNvSpPr>
          <p:nvPr/>
        </p:nvSpPr>
        <p:spPr>
          <a:xfrm>
            <a:off x="1323796" y="3856076"/>
            <a:ext cx="7363003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</a:rPr>
              <a:t>FM1280 V05</a:t>
            </a:r>
          </a:p>
        </p:txBody>
      </p:sp>
    </p:spTree>
    <p:extLst>
      <p:ext uri="{BB962C8B-B14F-4D97-AF65-F5344CB8AC3E}">
        <p14:creationId xmlns:p14="http://schemas.microsoft.com/office/powerpoint/2010/main" val="248711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524</Words>
  <Application>Microsoft Office PowerPoint</Application>
  <PresentationFormat>On-screen Show (4:3)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Wingdings</vt:lpstr>
      <vt:lpstr>Office Theme</vt:lpstr>
      <vt:lpstr>Analysis of Security Certificates</vt:lpstr>
      <vt:lpstr>Certificates</vt:lpstr>
      <vt:lpstr>Thinklogical TLX1280 Matrix Switch</vt:lpstr>
      <vt:lpstr>Thinklogical TLX1280 Matrix Switch</vt:lpstr>
      <vt:lpstr>Thinklogical TLX1280 Matrix Switch</vt:lpstr>
      <vt:lpstr>Thinklogical TLX1280 Matrix Switch</vt:lpstr>
      <vt:lpstr>Certificates</vt:lpstr>
      <vt:lpstr>genuscreen 7.0</vt:lpstr>
      <vt:lpstr>Certificates</vt:lpstr>
      <vt:lpstr>FM1280 V05</vt:lpstr>
      <vt:lpstr>FM1280 V05</vt:lpstr>
      <vt:lpstr>FM1280 V05</vt:lpstr>
      <vt:lpstr>FM1280 V05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ankur lohchab</dc:creator>
  <cp:lastModifiedBy>Comrade Chicken</cp:lastModifiedBy>
  <cp:revision>30</cp:revision>
  <dcterms:created xsi:type="dcterms:W3CDTF">2020-03-23T01:24:59Z</dcterms:created>
  <dcterms:modified xsi:type="dcterms:W3CDTF">2020-03-23T21:04:13Z</dcterms:modified>
</cp:coreProperties>
</file>