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443" r:id="rId5"/>
    <p:sldId id="444" r:id="rId6"/>
    <p:sldId id="357" r:id="rId7"/>
    <p:sldId id="453" r:id="rId8"/>
    <p:sldId id="452" r:id="rId9"/>
    <p:sldId id="445" r:id="rId10"/>
    <p:sldId id="448" r:id="rId11"/>
    <p:sldId id="454" r:id="rId12"/>
    <p:sldId id="446" r:id="rId13"/>
    <p:sldId id="447" r:id="rId14"/>
    <p:sldId id="450" r:id="rId15"/>
    <p:sldId id="449" r:id="rId16"/>
    <p:sldId id="429" r:id="rId17"/>
    <p:sldId id="412" r:id="rId18"/>
    <p:sldId id="451" r:id="rId19"/>
    <p:sldId id="456" r:id="rId20"/>
    <p:sldId id="413" r:id="rId21"/>
    <p:sldId id="415" r:id="rId22"/>
    <p:sldId id="416" r:id="rId23"/>
    <p:sldId id="417" r:id="rId24"/>
    <p:sldId id="418" r:id="rId25"/>
    <p:sldId id="426" r:id="rId26"/>
    <p:sldId id="424" r:id="rId27"/>
    <p:sldId id="431" r:id="rId28"/>
    <p:sldId id="433" r:id="rId29"/>
    <p:sldId id="420" r:id="rId30"/>
    <p:sldId id="421" r:id="rId31"/>
    <p:sldId id="423" r:id="rId32"/>
    <p:sldId id="425" r:id="rId33"/>
    <p:sldId id="427" r:id="rId34"/>
    <p:sldId id="435" r:id="rId35"/>
    <p:sldId id="422" r:id="rId36"/>
    <p:sldId id="428" r:id="rId37"/>
    <p:sldId id="434" r:id="rId38"/>
    <p:sldId id="437" r:id="rId39"/>
    <p:sldId id="436" r:id="rId40"/>
    <p:sldId id="438" r:id="rId41"/>
    <p:sldId id="439" r:id="rId42"/>
    <p:sldId id="440" r:id="rId43"/>
    <p:sldId id="441" r:id="rId44"/>
    <p:sldId id="442" r:id="rId45"/>
    <p:sldId id="455" r:id="rId4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5065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33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2615" userDrawn="1">
          <p15:clr>
            <a:srgbClr val="A4A3A4"/>
          </p15:clr>
        </p15:guide>
        <p15:guide id="7" orient="horz" pos="935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110" userDrawn="1">
          <p15:clr>
            <a:srgbClr val="A4A3A4"/>
          </p15:clr>
        </p15:guide>
        <p15:guide id="10" pos="2706" userDrawn="1">
          <p15:clr>
            <a:srgbClr val="A4A3A4"/>
          </p15:clr>
        </p15:guide>
        <p15:guide id="11" pos="4974" userDrawn="1">
          <p15:clr>
            <a:srgbClr val="A4A3A4"/>
          </p15:clr>
        </p15:guide>
        <p15:guide id="12" pos="846" userDrawn="1">
          <p15:clr>
            <a:srgbClr val="A4A3A4"/>
          </p15:clr>
        </p15:guide>
        <p15:guide id="13" pos="937" userDrawn="1">
          <p15:clr>
            <a:srgbClr val="A4A3A4"/>
          </p15:clr>
        </p15:guide>
        <p15:guide id="14" pos="1436" userDrawn="1">
          <p15:clr>
            <a:srgbClr val="A4A3A4"/>
          </p15:clr>
        </p15:guide>
        <p15:guide id="15" pos="1527" userDrawn="1">
          <p15:clr>
            <a:srgbClr val="A4A3A4"/>
          </p15:clr>
        </p15:guide>
        <p15:guide id="16" pos="2026" userDrawn="1">
          <p15:clr>
            <a:srgbClr val="A4A3A4"/>
          </p15:clr>
        </p15:guide>
        <p15:guide id="17" pos="2116" userDrawn="1">
          <p15:clr>
            <a:srgbClr val="A4A3A4"/>
          </p15:clr>
        </p15:guide>
        <p15:guide id="18" pos="3205" userDrawn="1">
          <p15:clr>
            <a:srgbClr val="A4A3A4"/>
          </p15:clr>
        </p15:guide>
        <p15:guide id="19" pos="3296" userDrawn="1">
          <p15:clr>
            <a:srgbClr val="A4A3A4"/>
          </p15:clr>
        </p15:guide>
        <p15:guide id="20" pos="3795" userDrawn="1">
          <p15:clr>
            <a:srgbClr val="A4A3A4"/>
          </p15:clr>
        </p15:guide>
        <p15:guide id="21" pos="3885" userDrawn="1">
          <p15:clr>
            <a:srgbClr val="A4A3A4"/>
          </p15:clr>
        </p15:guide>
        <p15:guide id="22" pos="4384" userDrawn="1">
          <p15:clr>
            <a:srgbClr val="A4A3A4"/>
          </p15:clr>
        </p15:guide>
        <p15:guide id="23" pos="4475" userDrawn="1">
          <p15:clr>
            <a:srgbClr val="A4A3A4"/>
          </p15:clr>
        </p15:guide>
        <p15:guide id="24" pos="5564" userDrawn="1">
          <p15:clr>
            <a:srgbClr val="A4A3A4"/>
          </p15:clr>
        </p15:guide>
        <p15:guide id="25" pos="5654" userDrawn="1">
          <p15:clr>
            <a:srgbClr val="A4A3A4"/>
          </p15:clr>
        </p15:guide>
        <p15:guide id="26" pos="6153" userDrawn="1">
          <p15:clr>
            <a:srgbClr val="A4A3A4"/>
          </p15:clr>
        </p15:guide>
        <p15:guide id="27" pos="6244" userDrawn="1">
          <p15:clr>
            <a:srgbClr val="A4A3A4"/>
          </p15:clr>
        </p15:guide>
        <p15:guide id="28" pos="6743" userDrawn="1">
          <p15:clr>
            <a:srgbClr val="A4A3A4"/>
          </p15:clr>
        </p15:guide>
        <p15:guide id="29" pos="6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1D"/>
    <a:srgbClr val="E3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37C702DF-FB55-3342-8678-6DA9A80BDA30}" styleName="Agend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25400" cmpd="sng">
              <a:solidFill>
                <a:srgbClr val="6EC8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/>
      <a:tcStyle>
        <a:tcBdr/>
      </a:tcStyle>
    </a:firstCol>
  </a:tblStyle>
  <a:tblStyle styleId="{FAECD867-C886-1675-0EE3-0B8EBB86B850}" styleName="Table Tex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Col>
      <a:tcTxStyle b="on"/>
      <a:tcStyle>
        <a:tcBdr/>
      </a:tcStyle>
    </a:firstCol>
    <a:lastRow>
      <a:tcStyle>
        <a:tcBdr>
          <a:bottom>
            <a:ln w="38100" cmpd="sng">
              <a:solidFill>
                <a:srgbClr val="000000"/>
              </a:solidFill>
            </a:ln>
          </a:bottom>
        </a:tcBdr>
      </a:tcStyle>
    </a:lastRow>
    <a:firstRow>
      <a:tcTxStyle b="on"/>
      <a:tcStyle>
        <a:tcBdr>
          <a:top>
            <a:ln w="38100" cmpd="sng">
              <a:solidFill>
                <a:srgbClr val="000000"/>
              </a:solidFill>
            </a:ln>
          </a:top>
          <a:bottom>
            <a:ln w="38100" cmpd="sng">
              <a:solidFill>
                <a:srgbClr val="000000"/>
              </a:solidFill>
            </a:ln>
          </a:bottom>
        </a:tcBdr>
      </a:tcStyle>
    </a:firstRow>
  </a:tblStyle>
  <a:tblStyle styleId="{F0279868-6CEC-ACCE-388A-F1DCE1624769}" styleName="Table Graphics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rgbClr val="DEDFE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rgbClr val="EFF0F1"/>
          </a:solidFill>
        </a:fill>
      </a:tcStyle>
    </a:wholeTbl>
    <a:band1H>
      <a:tcStyle>
        <a:tcBdr>
          <a:bottom>
            <a:ln>
              <a:noFill/>
            </a:ln>
          </a:bottom>
        </a:tcBdr>
        <a:fill>
          <a:solidFill>
            <a:srgbClr val="EFF0F1"/>
          </a:solidFill>
        </a:fill>
      </a:tcStyle>
    </a:band1H>
    <a:band2H>
      <a:tcStyle>
        <a:tcBdr>
          <a:bottom>
            <a:ln>
              <a:noFill/>
            </a:ln>
          </a:bottom>
        </a:tcBdr>
        <a:fill>
          <a:solidFill>
            <a:srgbClr val="DEDFE1"/>
          </a:solidFill>
        </a:fill>
      </a:tcStyle>
    </a:band2H>
    <a:firstRow>
      <a:tcTxStyle b="on">
        <a:schemeClr val="lt1"/>
      </a:tcTxStyle>
      <a:tcStyle>
        <a:tcBdr>
          <a:bottom>
            <a:ln>
              <a:noFill/>
            </a:ln>
          </a:bottom>
        </a:tcBdr>
        <a:fill>
          <a:solidFill>
            <a:srgbClr val="6EC800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86429" autoAdjust="0"/>
  </p:normalViewPr>
  <p:slideViewPr>
    <p:cSldViewPr showGuides="1">
      <p:cViewPr varScale="1">
        <p:scale>
          <a:sx n="107" d="100"/>
          <a:sy n="107" d="100"/>
        </p:scale>
        <p:origin x="384" y="102"/>
      </p:cViewPr>
      <p:guideLst>
        <p:guide orient="horz" pos="300"/>
        <p:guide pos="5065"/>
        <p:guide pos="347"/>
        <p:guide pos="7333"/>
        <p:guide orient="horz" pos="3974"/>
        <p:guide pos="2615"/>
        <p:guide orient="horz" pos="935"/>
        <p:guide orient="horz" pos="1117"/>
        <p:guide orient="horz" pos="4110"/>
        <p:guide pos="2706"/>
        <p:guide pos="4974"/>
        <p:guide pos="846"/>
        <p:guide pos="937"/>
        <p:guide pos="1436"/>
        <p:guide pos="1527"/>
        <p:guide pos="2026"/>
        <p:guide pos="2116"/>
        <p:guide pos="3205"/>
        <p:guide pos="3296"/>
        <p:guide pos="3795"/>
        <p:guide pos="3885"/>
        <p:guide pos="4384"/>
        <p:guide pos="4475"/>
        <p:guide pos="5564"/>
        <p:guide pos="5654"/>
        <p:guide pos="6153"/>
        <p:guide pos="6244"/>
        <p:guide pos="6743"/>
        <p:guide pos="6834"/>
      </p:guideLst>
    </p:cSldViewPr>
  </p:slideViewPr>
  <p:outlineViewPr>
    <p:cViewPr>
      <p:scale>
        <a:sx n="33" d="100"/>
        <a:sy n="33" d="100"/>
      </p:scale>
      <p:origin x="0" y="-59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em, Johannes" userId="b6305966-718b-47b9-82a6-6c988c794b34" providerId="ADAL" clId="{B4FA51AB-8B1E-4232-801E-D218DF428569}"/>
    <pc:docChg chg="modSld">
      <pc:chgData name="Bachem, Johannes" userId="b6305966-718b-47b9-82a6-6c988c794b34" providerId="ADAL" clId="{B4FA51AB-8B1E-4232-801E-D218DF428569}" dt="2025-01-23T13:14:55.781" v="1"/>
      <pc:docMkLst>
        <pc:docMk/>
      </pc:docMkLst>
      <pc:sldChg chg="modSp mod">
        <pc:chgData name="Bachem, Johannes" userId="b6305966-718b-47b9-82a6-6c988c794b34" providerId="ADAL" clId="{B4FA51AB-8B1E-4232-801E-D218DF428569}" dt="2025-01-23T13:14:55.781" v="1"/>
        <pc:sldMkLst>
          <pc:docMk/>
          <pc:sldMk cId="1405636397" sldId="444"/>
        </pc:sldMkLst>
        <pc:spChg chg="mod">
          <ac:chgData name="Bachem, Johannes" userId="b6305966-718b-47b9-82a6-6c988c794b34" providerId="ADAL" clId="{B4FA51AB-8B1E-4232-801E-D218DF428569}" dt="2025-01-23T13:14:55.781" v="1"/>
          <ac:spMkLst>
            <pc:docMk/>
            <pc:sldMk cId="1405636397" sldId="444"/>
            <ac:spMk id="10" creationId="{0E98E2B0-C479-43B5-95D2-389A78D37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91C80-F315-4235-9502-752949D1F0F5}" type="datetimeFigureOut">
              <a:rPr lang="de-DE" smtClean="0"/>
              <a:t>25.02.2025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FFAB2-3CC9-4118-88FC-2ADA8EF72CDB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8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de-DE"/>
              <a:t>Intro:</a:t>
            </a:r>
          </a:p>
          <a:p>
            <a:pPr>
              <a:lnSpc>
                <a:spcPct val="114999"/>
              </a:lnSpc>
            </a:pPr>
            <a:endParaRPr lang="de-DE"/>
          </a:p>
          <a:p>
            <a:pPr>
              <a:lnSpc>
                <a:spcPct val="114999"/>
              </a:lnSpc>
            </a:pPr>
            <a:endParaRPr lang="de-DE"/>
          </a:p>
          <a:p>
            <a:pPr>
              <a:lnSpc>
                <a:spcPct val="114999"/>
              </a:lnSpc>
            </a:pPr>
            <a:r>
              <a:rPr lang="de-DE"/>
              <a:t>Many </a:t>
            </a:r>
            <a:r>
              <a:rPr lang="de-DE" err="1"/>
              <a:t>new</a:t>
            </a:r>
            <a:r>
              <a:rPr lang="de-DE"/>
              <a:t> </a:t>
            </a:r>
            <a:r>
              <a:rPr lang="de-DE" err="1"/>
              <a:t>products</a:t>
            </a:r>
            <a:r>
              <a:rPr lang="de-DE"/>
              <a:t> and </a:t>
            </a:r>
            <a:r>
              <a:rPr lang="de-DE" err="1"/>
              <a:t>topics</a:t>
            </a:r>
            <a:endParaRPr lang="de-DE"/>
          </a:p>
          <a:p>
            <a:pPr>
              <a:lnSpc>
                <a:spcPct val="114999"/>
              </a:lnSpc>
            </a:pPr>
            <a:r>
              <a:rPr lang="de-DE"/>
              <a:t>Light and Building 2024 </a:t>
            </a:r>
          </a:p>
          <a:p>
            <a:pPr>
              <a:lnSpc>
                <a:spcPct val="114999"/>
              </a:lnSpc>
            </a:pPr>
            <a:endParaRPr lang="de-DE"/>
          </a:p>
          <a:p>
            <a:pPr>
              <a:lnSpc>
                <a:spcPct val="114999"/>
              </a:lnSpc>
            </a:pPr>
            <a:r>
              <a:rPr lang="de-DE"/>
              <a:t>Mobile Lösungen</a:t>
            </a:r>
          </a:p>
          <a:p>
            <a:pPr>
              <a:lnSpc>
                <a:spcPct val="114999"/>
              </a:lnSpc>
            </a:pPr>
            <a:r>
              <a:rPr lang="de-DE"/>
              <a:t>Push Button Ausbau </a:t>
            </a:r>
          </a:p>
          <a:p>
            <a:pPr>
              <a:lnSpc>
                <a:spcPct val="114999"/>
              </a:lnSpc>
            </a:pPr>
            <a:r>
              <a:rPr lang="de-DE"/>
              <a:t>Werkzeugausbau </a:t>
            </a:r>
          </a:p>
          <a:p>
            <a:pPr defTabSz="902787">
              <a:lnSpc>
                <a:spcPct val="114999"/>
              </a:lnSpc>
              <a:defRPr/>
            </a:pPr>
            <a:r>
              <a:rPr lang="de-DE"/>
              <a:t>Ausblick auf Produkthighlights für PG 7 </a:t>
            </a:r>
          </a:p>
          <a:p>
            <a:pPr>
              <a:lnSpc>
                <a:spcPct val="114999"/>
              </a:lnSpc>
            </a:pPr>
            <a:r>
              <a:rPr lang="de-DE"/>
              <a:t>Geburtstagsfeier </a:t>
            </a:r>
          </a:p>
          <a:p>
            <a:pPr>
              <a:lnSpc>
                <a:spcPct val="114999"/>
              </a:lnSpc>
            </a:pPr>
            <a:r>
              <a:rPr lang="de-DE"/>
              <a:t>Marketing Campaign </a:t>
            </a:r>
            <a:r>
              <a:rPr lang="de-DE" err="1"/>
              <a:t>for</a:t>
            </a:r>
            <a:r>
              <a:rPr lang="de-DE"/>
              <a:t> WINSTA </a:t>
            </a:r>
          </a:p>
          <a:p>
            <a:pPr>
              <a:lnSpc>
                <a:spcPct val="114999"/>
              </a:lnSpc>
            </a:pPr>
            <a:r>
              <a:rPr lang="de-DE"/>
              <a:t>Digital Services </a:t>
            </a:r>
          </a:p>
          <a:p>
            <a:pPr>
              <a:lnSpc>
                <a:spcPct val="114999"/>
              </a:lnSpc>
            </a:pPr>
            <a:endParaRPr lang="de-DE"/>
          </a:p>
          <a:p>
            <a:pPr>
              <a:lnSpc>
                <a:spcPct val="114999"/>
              </a:lnSpc>
            </a:pPr>
            <a:endParaRPr lang="de-DE"/>
          </a:p>
          <a:p>
            <a:pPr>
              <a:lnSpc>
                <a:spcPct val="114999"/>
              </a:lnSpc>
            </a:pPr>
            <a:r>
              <a:rPr lang="de-DE"/>
              <a:t>English:</a:t>
            </a:r>
            <a:br>
              <a:rPr lang="de-DE"/>
            </a:br>
            <a:r>
              <a:rPr lang="de-DE" b="1">
                <a:solidFill>
                  <a:srgbClr val="000000"/>
                </a:solidFill>
                <a:latin typeface="Arial"/>
                <a:cs typeface="Arial"/>
              </a:rPr>
              <a:t>(Digital) Services IC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Mini Terminal Block </a:t>
            </a: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Assistant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Compact Data Download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Marking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Assistant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Strieplan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and Interface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ePLAN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Selector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(Sven Rasser)</a:t>
            </a:r>
            <a:endParaRPr lang="de-DE" b="1">
              <a:solidFill>
                <a:srgbClr val="000000"/>
              </a:solidFill>
              <a:latin typeface="Arial"/>
              <a:cs typeface="Arial"/>
            </a:endParaRPr>
          </a:p>
          <a:p>
            <a:endParaRPr lang="de-DE"/>
          </a:p>
          <a:p>
            <a:pPr>
              <a:lnSpc>
                <a:spcPct val="114999"/>
              </a:lnSpc>
            </a:pPr>
            <a:r>
              <a:rPr lang="de-DE"/>
              <a:t>Deutsch:</a:t>
            </a:r>
            <a:br>
              <a:rPr lang="de-DE"/>
            </a:br>
            <a:r>
              <a:rPr lang="de-DE" b="1">
                <a:solidFill>
                  <a:srgbClr val="000000"/>
                </a:solidFill>
                <a:latin typeface="Arial"/>
                <a:cs typeface="Arial"/>
              </a:rPr>
              <a:t>(Digital) Services IC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Creators (Manuela Sievers/Wawruszczak)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Mini Terminal Block </a:t>
            </a: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Assistant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Compact Data Download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Marking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Assistant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Strieplan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and Interface (Sven Rasser)</a:t>
            </a:r>
          </a:p>
          <a:p>
            <a:pPr marL="282121" indent="-282121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ePLAN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e-DE" err="1">
                <a:solidFill>
                  <a:srgbClr val="000000"/>
                </a:solidFill>
                <a:latin typeface="Arial"/>
                <a:cs typeface="Arial"/>
              </a:rPr>
              <a:t>Selector</a:t>
            </a:r>
            <a:r>
              <a:rPr lang="de-DE">
                <a:solidFill>
                  <a:srgbClr val="000000"/>
                </a:solidFill>
                <a:latin typeface="Arial"/>
                <a:cs typeface="Arial"/>
              </a:rPr>
              <a:t> (Sven Rasser)</a:t>
            </a:r>
            <a:endParaRPr lang="de-DE" b="1">
              <a:solidFill>
                <a:srgbClr val="000000"/>
              </a:solidFill>
              <a:latin typeface="Arial"/>
              <a:cs typeface="Arial"/>
            </a:endParaRP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FFAB2-3CC9-4118-88FC-2ADA8EF72C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50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Tex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7"/>
            <a:ext cx="8280000" cy="2231827"/>
          </a:xfrm>
        </p:spPr>
        <p:txBody>
          <a:bodyPr anchor="b"/>
          <a:lstStyle>
            <a:lvl1pPr algn="l">
              <a:lnSpc>
                <a:spcPct val="85000"/>
              </a:lnSpc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4149160"/>
            <a:ext cx="8280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B1FD9B-ADF9-4474-9971-5E41CE8974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75554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Color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096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3025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C7AEDB-37A9-4B8C-9F21-73FABA68C4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23992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B2C4988A-229B-497C-AC6A-963784F3CB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08" y="0"/>
            <a:ext cx="6023992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15313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388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with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5775" y="1773237"/>
            <a:ext cx="7345363" cy="4535487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523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40216" y="1773238"/>
            <a:ext cx="3601217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7345363" cy="4535487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89933E-7929-464D-A8CE-A6974A5B9F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B9A55-A46D-42B8-B50C-D7A56C30EB0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427F824-BCCE-4D66-9694-2B80E30A235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34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5472000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800" y="1773237"/>
            <a:ext cx="5472000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6800" y="5445224"/>
            <a:ext cx="5472000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74C619-5B0C-4CA4-B04D-4881BF771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9A3C22E-4A0A-408B-83E1-92326E8E43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814569B-98C3-4270-9447-C761760F0E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3" pos="388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00" y="5445224"/>
            <a:ext cx="3599929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384" y="1773237"/>
            <a:ext cx="3599929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Bildplatzhalter 6">
            <a:extLst>
              <a:ext uri="{FF2B5EF4-FFF2-40B4-BE49-F238E27FC236}">
                <a16:creationId xmlns:a16="http://schemas.microsoft.com/office/drawing/2014/main" id="{98C991E3-E0A5-4AC2-9B9F-ACB222EC1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5800" y="1773237"/>
            <a:ext cx="3598112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8F76D785-1054-422C-BB0C-3CEBCCC6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800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773237"/>
            <a:ext cx="3598112" cy="3527971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EDD6566A-0EFC-4C31-AB91-9D8C252C2A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5445224"/>
            <a:ext cx="3598112" cy="863501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554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_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89622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0216" y="1"/>
            <a:ext cx="4151784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FB72D45-4345-4941-AD34-6F3F28621B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A9EFF66-299C-4E7D-82EA-E8B880D3A3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105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_ Images + Text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>
            <a:extLst>
              <a:ext uri="{FF2B5EF4-FFF2-40B4-BE49-F238E27FC236}">
                <a16:creationId xmlns:a16="http://schemas.microsoft.com/office/drawing/2014/main" id="{336E2134-9F76-48C8-9E9F-23F611E8F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4151784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295775" y="476672"/>
            <a:ext cx="7345363" cy="1008112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2733" y="1773238"/>
            <a:ext cx="7346129" cy="4535487"/>
          </a:xfrm>
        </p:spPr>
        <p:txBody>
          <a:bodyPr/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Datumsplatzhalter 1">
            <a:extLst>
              <a:ext uri="{FF2B5EF4-FFF2-40B4-BE49-F238E27FC236}">
                <a16:creationId xmlns:a16="http://schemas.microsoft.com/office/drawing/2014/main" id="{A7DDDDED-F6C7-40C3-A3D4-58A04776941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Rechteck 5"/>
          <p:cNvSpPr/>
          <p:nvPr userDrawn="1"/>
        </p:nvSpPr>
        <p:spPr>
          <a:xfrm>
            <a:off x="4151784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86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96" y="1773238"/>
            <a:ext cx="5041080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649CA-D29B-4D3D-B71E-4CC7F25220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3AA2989-AFC0-4631-A83A-77BD406F58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Rechteck 8"/>
          <p:cNvSpPr/>
          <p:nvPr userDrawn="1"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32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2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B3711576-B7F5-4BBF-A823-E5A44FC1C9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0864" y="1773239"/>
            <a:ext cx="5184000" cy="1943794"/>
          </a:xfrm>
        </p:spPr>
        <p:txBody>
          <a:bodyPr bIns="36000" anchor="b"/>
          <a:lstStyle>
            <a:lvl1pPr algn="l">
              <a:lnSpc>
                <a:spcPct val="90000"/>
              </a:lnSpc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50864" y="3789040"/>
            <a:ext cx="5184000" cy="720000"/>
          </a:xfrm>
        </p:spPr>
        <p:txBody>
          <a:bodyPr/>
          <a:lstStyle>
            <a:lvl1pPr marL="0" indent="0" algn="l">
              <a:buNone/>
              <a:defRPr sz="2000" b="1" baseline="0"/>
            </a:lvl1pPr>
            <a:lvl2pPr marL="0" indent="0" algn="l">
              <a:buNone/>
              <a:defRPr sz="2000" b="1" baseline="0"/>
            </a:lvl2pPr>
            <a:lvl3pPr marL="0" indent="0" algn="l">
              <a:buNone/>
              <a:defRPr sz="2000" b="1" baseline="0"/>
            </a:lvl3pPr>
            <a:lvl4pPr marL="0" indent="0" algn="l">
              <a:buNone/>
              <a:defRPr sz="2000" b="1" baseline="0"/>
            </a:lvl4pPr>
            <a:lvl5pPr marL="0" indent="0" algn="l">
              <a:buNone/>
              <a:defRPr sz="2000" b="1" baseline="0"/>
            </a:lvl5pPr>
            <a:lvl6pPr marL="0" indent="0" algn="l">
              <a:buNone/>
              <a:defRPr sz="2000" b="1" baseline="0"/>
            </a:lvl6pPr>
            <a:lvl7pPr marL="0" indent="0" algn="l">
              <a:buNone/>
              <a:defRPr sz="2000" b="1" baseline="0"/>
            </a:lvl7pPr>
            <a:lvl8pPr marL="0" indent="0" algn="l">
              <a:buNone/>
              <a:defRPr sz="2000" b="1" baseline="0"/>
            </a:lvl8pPr>
            <a:lvl9pPr marL="0" indent="0" algn="l">
              <a:buNone/>
              <a:defRPr sz="2000" b="1" baseline="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5DF4F43D-DA3B-49AA-B404-578E570157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384" y="6525345"/>
            <a:ext cx="3598112" cy="14401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900" b="1"/>
            </a:lvl1pPr>
            <a:lvl2pPr marL="0" indent="0">
              <a:lnSpc>
                <a:spcPct val="100000"/>
              </a:lnSpc>
              <a:buNone/>
              <a:defRPr sz="900" b="1"/>
            </a:lvl2pPr>
            <a:lvl3pPr marL="0" indent="0">
              <a:lnSpc>
                <a:spcPct val="100000"/>
              </a:lnSpc>
              <a:buNone/>
              <a:defRPr sz="900" b="1"/>
            </a:lvl3pPr>
            <a:lvl4pPr marL="0" indent="0">
              <a:lnSpc>
                <a:spcPct val="100000"/>
              </a:lnSpc>
              <a:buNone/>
              <a:defRPr sz="900" b="1"/>
            </a:lvl4pPr>
            <a:lvl5pPr marL="0" indent="0">
              <a:lnSpc>
                <a:spcPct val="100000"/>
              </a:lnSpc>
              <a:buNone/>
              <a:defRPr sz="900" b="1"/>
            </a:lvl5pPr>
            <a:lvl6pPr marL="0" indent="0">
              <a:lnSpc>
                <a:spcPct val="100000"/>
              </a:lnSpc>
              <a:buNone/>
              <a:defRPr sz="900" b="1"/>
            </a:lvl6pPr>
            <a:lvl7pPr marL="0" indent="0">
              <a:lnSpc>
                <a:spcPct val="100000"/>
              </a:lnSpc>
              <a:buNone/>
              <a:defRPr sz="900" b="1"/>
            </a:lvl7pPr>
            <a:lvl8pPr marL="0" indent="0">
              <a:lnSpc>
                <a:spcPct val="100000"/>
              </a:lnSpc>
              <a:buNone/>
              <a:defRPr sz="900" b="1"/>
            </a:lvl8pPr>
            <a:lvl9pPr marL="0" indent="0">
              <a:lnSpc>
                <a:spcPct val="100000"/>
              </a:lnSpc>
              <a:buNone/>
              <a:defRPr sz="900" b="1"/>
            </a:lvl9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C39F3CC-A4F9-46D5-B874-AD0105BD7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94" y="398926"/>
            <a:ext cx="1765538" cy="6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6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86453" y="476672"/>
            <a:ext cx="5041081" cy="10081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32FC29-8F38-4A6F-9535-9882C92BD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5686" y="1773238"/>
            <a:ext cx="5041080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8B059C3-B27E-4E83-A871-34019FB4D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24563" cy="6857999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42192-77B2-4E53-9217-37A97D68B5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Rechteck 5"/>
          <p:cNvSpPr/>
          <p:nvPr userDrawn="1"/>
        </p:nvSpPr>
        <p:spPr>
          <a:xfrm>
            <a:off x="6023992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6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8281987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4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773238"/>
            <a:ext cx="4537075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32400" y="1773238"/>
            <a:ext cx="4537075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903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4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F9E7B0-4821-4D9C-B6E4-46C021C0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4B524-52BC-495C-89A3-92EB82CC3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F4BCF-2DDC-4F8A-BE9F-6D3EE3EDF5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74EEB58-6AFA-43D9-ACF5-5D7468A28D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5750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CE21704F-404F-46A6-8DCB-CCDB148FAD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216" y="1773238"/>
            <a:ext cx="3600450" cy="4535487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2068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–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D99B08-B076-41D1-9508-E1D2543D9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2" y="1773238"/>
            <a:ext cx="9217026" cy="4535487"/>
          </a:xfrm>
        </p:spPr>
        <p:txBody>
          <a:bodyPr numCol="2" spcCol="14400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7F31C-B844-4383-8355-D5679A32D1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54B4E-C5A3-4226-9E25-36814550A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24AA2D-0A92-41E9-A082-F61FC760E3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886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1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8932E1-EAE9-49B4-83B4-4B2EC356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D9AC7-C3B5-4145-AA78-F17867DC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0ED691-DDF7-44FF-8575-F17D128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120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3A0DD347-9A79-429C-B7DE-DE010F4F5FF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487489" y="1773238"/>
            <a:ext cx="9217024" cy="4535487"/>
          </a:xfrm>
        </p:spPr>
        <p:txBody>
          <a:bodyPr/>
          <a:lstStyle/>
          <a:p>
            <a:r>
              <a:rPr lang="de-DE" noProof="0"/>
              <a:t>Diagramm durch Klicken auf Symbol hinzufügen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4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0A2C896-6427-4987-9629-515686C1BF7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87488" y="1773238"/>
            <a:ext cx="9217025" cy="4535487"/>
          </a:xfrm>
        </p:spPr>
        <p:txBody>
          <a:bodyPr/>
          <a:lstStyle/>
          <a:p>
            <a:r>
              <a:rPr lang="de-DE" noProof="0"/>
              <a:t>Tabelle durch Klicken auf Symbol hinzufügen</a:t>
            </a:r>
            <a:endParaRPr lang="en-US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8E2C3-62A0-4B38-B533-82790B3A326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163E27-D4AB-4B81-B700-05B542A57D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202B1-7423-4001-A09C-CE1E148B0A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0326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487489" y="1773238"/>
            <a:ext cx="9217022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1B06F3-E1FA-4419-84A0-6443463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359E7-3C14-4FEE-BAF1-7BB00928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A2431A-11BC-48B1-B280-72BD26AA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6868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50862" y="1773238"/>
            <a:ext cx="5472000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2" y="1773238"/>
            <a:ext cx="5468936" cy="453548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Textmasterformat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DF6AEF-B966-446C-BA93-333F54AA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1D8B8A-7DBC-4274-9172-21389AE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46561-57F7-49E8-8396-8E476E66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450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 userDrawn="1">
          <p15:clr>
            <a:srgbClr val="FBAE40"/>
          </p15:clr>
        </p15:guide>
        <p15:guide id="2" pos="379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A54C-33EE-4EAB-B494-0AD5448C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E6DFE-963F-487F-9662-D098F491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F68E7-C236-4F14-BDED-10C35870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07D59001-C0B4-45AF-AA05-595C352F17E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50863" y="1773238"/>
            <a:ext cx="8281987" cy="4176712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729911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C363B2-BFD8-4C82-B072-BAE9F4B2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AB9CE7-D94F-479E-A1A4-EBACCE24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1DF8E1-B670-4450-886D-9A7E3590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579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EB5BAF3-6D3F-4EBA-88CB-937541319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412000"/>
            <a:ext cx="5599276" cy="20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3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tx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1736C4-C547-40D9-A598-1FFE0DDC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BC691B-6053-42C2-B0B1-3E53B9E6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0034C8-E60B-4E0E-AE17-E6EB066F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9100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 userDrawn="1">
          <p15:clr>
            <a:srgbClr val="FBAE40"/>
          </p15:clr>
        </p15:guide>
        <p15:guide id="2" orient="horz" pos="17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– Col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AC21BB34-50CA-4AE3-AFA7-C8627707D332}"/>
              </a:ext>
            </a:extLst>
          </p:cNvPr>
          <p:cNvSpPr/>
          <p:nvPr userDrawn="1"/>
        </p:nvSpPr>
        <p:spPr>
          <a:xfrm>
            <a:off x="0" y="0"/>
            <a:ext cx="12191999" cy="641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924944"/>
            <a:ext cx="828198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3" y="2420888"/>
            <a:ext cx="8281987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23308-9E1A-4600-9CA8-77CC7B37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7C20E-F9B8-49AA-9DCC-55D82E1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74F837-270F-48C4-997D-7633E662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D20C571-B4A2-48CE-96B2-976B69D865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42">
          <p15:clr>
            <a:srgbClr val="FBAE40"/>
          </p15:clr>
        </p15:guide>
        <p15:guide id="2" orient="horz" pos="17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2636912"/>
            <a:ext cx="5184000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50862" y="2132856"/>
            <a:ext cx="5184000" cy="360040"/>
          </a:xfrm>
        </p:spPr>
        <p:txBody>
          <a:bodyPr anchor="b" anchorCtr="0"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AAC7EC-37DC-4CA0-B8D4-EE0CE74BA2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E6244-0277-4024-9FB3-B6EF81CE582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4313C3E-C1AF-4524-B9A7-BCF88C2F22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8629CFE1-68FB-4B2D-B603-1EF26BD72A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7438" y="0"/>
            <a:ext cx="6024562" cy="6858000"/>
          </a:xfrm>
        </p:spPr>
        <p:txBody>
          <a:bodyPr/>
          <a:lstStyle/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sp>
        <p:nvSpPr>
          <p:cNvPr id="9" name="Rechteck 8"/>
          <p:cNvSpPr/>
          <p:nvPr userDrawn="1"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306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– Numb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3" y="2636912"/>
            <a:ext cx="5185097" cy="1944000"/>
          </a:xfrm>
        </p:spPr>
        <p:txBody>
          <a:bodyPr tIns="0" anchor="t" anchorCtr="0"/>
          <a:lstStyle>
            <a:lvl1pPr>
              <a:lnSpc>
                <a:spcPct val="90000"/>
              </a:lnSpc>
              <a:defRPr sz="3400" spc="12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433090-4201-487D-80C8-3426A3BD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WAGO OPC UA Server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397C3B-33F4-493E-A936-36B4A70F49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D54C0C-FF19-4850-836C-756DBB612D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167438" y="0"/>
            <a:ext cx="6024560" cy="6860583"/>
          </a:xfrm>
          <a:solidFill>
            <a:schemeClr val="accent1"/>
          </a:solidFill>
        </p:spPr>
        <p:txBody>
          <a:bodyPr lIns="108000" bIns="288000" anchor="ctr" anchorCtr="1"/>
          <a:lstStyle>
            <a:lvl1pPr marL="0" indent="0">
              <a:lnSpc>
                <a:spcPct val="100000"/>
              </a:lnSpc>
              <a:buNone/>
              <a:defRPr sz="47000" b="1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3pPr>
            <a:lvl4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4pPr>
            <a:lvl5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5pPr>
            <a:lvl6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6pPr>
            <a:lvl7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7pPr>
            <a:lvl8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8pPr>
            <a:lvl9pPr marL="0" indent="0">
              <a:buNone/>
              <a:defRPr sz="2000" b="1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0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6024017" y="6308725"/>
            <a:ext cx="143991" cy="216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6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92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tatement – Black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0862" y="476671"/>
            <a:ext cx="10296000" cy="5832053"/>
          </a:xfrm>
        </p:spPr>
        <p:txBody>
          <a:bodyPr/>
          <a:lstStyle>
            <a:lvl1pPr>
              <a:lnSpc>
                <a:spcPct val="85000"/>
              </a:lnSpc>
              <a:defRPr sz="5000" spc="8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20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1008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8280000" cy="4535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/>
              <a:t>6</a:t>
            </a:r>
          </a:p>
          <a:p>
            <a:pPr lvl="6"/>
            <a:r>
              <a:rPr lang="en-US" noProof="0" dirty="0"/>
              <a:t>7</a:t>
            </a:r>
          </a:p>
          <a:p>
            <a:pPr lvl="7"/>
            <a:r>
              <a:rPr lang="en-US" noProof="0" dirty="0"/>
              <a:t>8</a:t>
            </a:r>
          </a:p>
          <a:p>
            <a:pPr lvl="8"/>
            <a:r>
              <a:rPr lang="en-US" noProof="0" dirty="0"/>
              <a:t>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750764" y="6525344"/>
            <a:ext cx="295374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Controller &amp; HMI | Bartelheimer | 11 2020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87488" y="6525344"/>
            <a:ext cx="4248150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WAGO OPC UA Server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1384" y="6525344"/>
            <a:ext cx="792088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 kern="700" spc="3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‹N°›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57DAE1E-6EC7-4DE6-BED5-8CB3AD9742B4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95" y="6508677"/>
            <a:ext cx="453995" cy="16628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7B86E00-BFC0-46BF-A06C-D6C73DCDDAE5}"/>
              </a:ext>
            </a:extLst>
          </p:cNvPr>
          <p:cNvCxnSpPr>
            <a:cxnSpLocks/>
          </p:cNvCxnSpPr>
          <p:nvPr userDrawn="1"/>
        </p:nvCxnSpPr>
        <p:spPr>
          <a:xfrm>
            <a:off x="550862" y="6400800"/>
            <a:ext cx="1109027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442047029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03C66928-F734-48D7-ABC5-38FDFDF212FE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de-DE" sz="1000" dirty="0" err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8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6" r:id="rId3"/>
    <p:sldLayoutId id="2147483662" r:id="rId4"/>
    <p:sldLayoutId id="2147483671" r:id="rId5"/>
    <p:sldLayoutId id="2147483672" r:id="rId6"/>
    <p:sldLayoutId id="2147483667" r:id="rId7"/>
    <p:sldLayoutId id="2147483658" r:id="rId8"/>
    <p:sldLayoutId id="2147483681" r:id="rId9"/>
    <p:sldLayoutId id="2147483673" r:id="rId10"/>
    <p:sldLayoutId id="2147483674" r:id="rId11"/>
    <p:sldLayoutId id="2147483675" r:id="rId12"/>
    <p:sldLayoutId id="2147483682" r:id="rId13"/>
    <p:sldLayoutId id="2147483663" r:id="rId14"/>
    <p:sldLayoutId id="2147483665" r:id="rId15"/>
    <p:sldLayoutId id="2147483666" r:id="rId16"/>
    <p:sldLayoutId id="2147483687" r:id="rId17"/>
    <p:sldLayoutId id="2147483688" r:id="rId18"/>
    <p:sldLayoutId id="2147483659" r:id="rId19"/>
    <p:sldLayoutId id="2147483676" r:id="rId20"/>
    <p:sldLayoutId id="2147483660" r:id="rId21"/>
    <p:sldLayoutId id="2147483683" r:id="rId22"/>
    <p:sldLayoutId id="2147483684" r:id="rId23"/>
    <p:sldLayoutId id="2147483677" r:id="rId24"/>
    <p:sldLayoutId id="2147483654" r:id="rId25"/>
    <p:sldLayoutId id="2147483661" r:id="rId26"/>
    <p:sldLayoutId id="2147483686" r:id="rId27"/>
    <p:sldLayoutId id="2147483650" r:id="rId28"/>
    <p:sldLayoutId id="2147483652" r:id="rId29"/>
    <p:sldLayoutId id="2147483655" r:id="rId30"/>
    <p:sldLayoutId id="2147483668" r:id="rId3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cap="none" spc="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5000"/>
        </a:lnSpc>
        <a:spcBef>
          <a:spcPts val="0"/>
        </a:spcBef>
        <a:buFont typeface="Arial" panose="020B0604020202020204" pitchFamily="34" charset="0"/>
        <a:buNone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234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6pPr>
      <a:lvl7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7pPr>
      <a:lvl8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8pPr>
      <a:lvl9pPr marL="468000" indent="-23400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Clr>
          <a:schemeClr val="accent1"/>
        </a:buClr>
        <a:buSzPct val="90000"/>
        <a:buFont typeface="Wingdings 2" panose="05020102010507070707" pitchFamily="18" charset="2"/>
        <a:buChar char="¾"/>
        <a:defRPr sz="1600" kern="700" spc="4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7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2615" userDrawn="1">
          <p15:clr>
            <a:srgbClr val="F26B43"/>
          </p15:clr>
        </p15:guide>
        <p15:guide id="8" pos="2706" userDrawn="1">
          <p15:clr>
            <a:srgbClr val="F26B43"/>
          </p15:clr>
        </p15:guide>
        <p15:guide id="9" pos="4974" userDrawn="1">
          <p15:clr>
            <a:srgbClr val="F26B43"/>
          </p15:clr>
        </p15:guide>
        <p15:guide id="10" pos="5065" userDrawn="1">
          <p15:clr>
            <a:srgbClr val="F26B43"/>
          </p15:clr>
        </p15:guide>
        <p15:guide id="11" pos="7333" userDrawn="1">
          <p15:clr>
            <a:srgbClr val="F26B43"/>
          </p15:clr>
        </p15:guide>
        <p15:guide id="13" orient="horz" pos="935" userDrawn="1">
          <p15:clr>
            <a:srgbClr val="F26B43"/>
          </p15:clr>
        </p15:guide>
        <p15:guide id="14" pos="2116" userDrawn="1">
          <p15:clr>
            <a:srgbClr val="F26B43"/>
          </p15:clr>
        </p15:guide>
        <p15:guide id="15" pos="2026" userDrawn="1">
          <p15:clr>
            <a:srgbClr val="F26B43"/>
          </p15:clr>
        </p15:guide>
        <p15:guide id="16" pos="1527" userDrawn="1">
          <p15:clr>
            <a:srgbClr val="F26B43"/>
          </p15:clr>
        </p15:guide>
        <p15:guide id="17" pos="1436" userDrawn="1">
          <p15:clr>
            <a:srgbClr val="F26B43"/>
          </p15:clr>
        </p15:guide>
        <p15:guide id="18" pos="937" userDrawn="1">
          <p15:clr>
            <a:srgbClr val="F26B43"/>
          </p15:clr>
        </p15:guide>
        <p15:guide id="19" pos="846" userDrawn="1">
          <p15:clr>
            <a:srgbClr val="F26B43"/>
          </p15:clr>
        </p15:guide>
        <p15:guide id="20" pos="3205" userDrawn="1">
          <p15:clr>
            <a:srgbClr val="F26B43"/>
          </p15:clr>
        </p15:guide>
        <p15:guide id="21" pos="3296" userDrawn="1">
          <p15:clr>
            <a:srgbClr val="F26B43"/>
          </p15:clr>
        </p15:guide>
        <p15:guide id="22" pos="3795" userDrawn="1">
          <p15:clr>
            <a:srgbClr val="F26B43"/>
          </p15:clr>
        </p15:guide>
        <p15:guide id="23" pos="3885" userDrawn="1">
          <p15:clr>
            <a:srgbClr val="F26B43"/>
          </p15:clr>
        </p15:guide>
        <p15:guide id="24" pos="4384" userDrawn="1">
          <p15:clr>
            <a:srgbClr val="F26B43"/>
          </p15:clr>
        </p15:guide>
        <p15:guide id="25" pos="4475" userDrawn="1">
          <p15:clr>
            <a:srgbClr val="F26B43"/>
          </p15:clr>
        </p15:guide>
        <p15:guide id="26" pos="5564" userDrawn="1">
          <p15:clr>
            <a:srgbClr val="F26B43"/>
          </p15:clr>
        </p15:guide>
        <p15:guide id="27" pos="5654" userDrawn="1">
          <p15:clr>
            <a:srgbClr val="F26B43"/>
          </p15:clr>
        </p15:guide>
        <p15:guide id="28" pos="6153" userDrawn="1">
          <p15:clr>
            <a:srgbClr val="F26B43"/>
          </p15:clr>
        </p15:guide>
        <p15:guide id="29" pos="6244" userDrawn="1">
          <p15:clr>
            <a:srgbClr val="F26B43"/>
          </p15:clr>
        </p15:guide>
        <p15:guide id="30" pos="6743" userDrawn="1">
          <p15:clr>
            <a:srgbClr val="F26B43"/>
          </p15:clr>
        </p15:guide>
        <p15:guide id="31" pos="6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192.168.1.126/wda/parameters/0-0-io-channels-31-name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25185" y="2420888"/>
            <a:ext cx="11161240" cy="2231827"/>
          </a:xfrm>
        </p:spPr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Webmeeting</a:t>
            </a:r>
            <a:br>
              <a:rPr lang="de-DE" dirty="0"/>
            </a:b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WAGO Device Manager</a:t>
            </a:r>
            <a:br>
              <a:rPr lang="de-DE" dirty="0"/>
            </a:br>
            <a:r>
              <a:rPr lang="de-DE" dirty="0"/>
              <a:t>751-9402</a:t>
            </a:r>
            <a:br>
              <a:rPr lang="de-DE" dirty="0"/>
            </a:br>
            <a:r>
              <a:rPr lang="de-DE" dirty="0"/>
              <a:t>WDX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5185" y="5301208"/>
            <a:ext cx="8280000" cy="720000"/>
          </a:xfrm>
        </p:spPr>
        <p:txBody>
          <a:bodyPr/>
          <a:lstStyle/>
          <a:p>
            <a:r>
              <a:rPr lang="en-US" dirty="0"/>
              <a:t>2025-01</a:t>
            </a:r>
          </a:p>
          <a:p>
            <a:r>
              <a:rPr lang="en-US" dirty="0"/>
              <a:t>Johannes Bachem</a:t>
            </a:r>
          </a:p>
          <a:p>
            <a:r>
              <a:rPr lang="en-US" dirty="0"/>
              <a:t>Daniela Meyer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WAGO GmbH &amp; Co. KG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5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9146" y="505353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Manager, WDA, CODESYS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9793" y="2132856"/>
            <a:ext cx="9686092" cy="4032448"/>
          </a:xfrm>
        </p:spPr>
        <p:txBody>
          <a:bodyPr/>
          <a:lstStyle/>
          <a:p>
            <a:r>
              <a:rPr lang="de-DE" sz="1600" b="0" dirty="0"/>
              <a:t>IO Parameters </a:t>
            </a:r>
            <a:r>
              <a:rPr lang="de-DE" sz="1600" b="0" dirty="0" err="1"/>
              <a:t>can</a:t>
            </a:r>
            <a:r>
              <a:rPr lang="de-DE" sz="1600" b="0" dirty="0"/>
              <a:t> </a:t>
            </a:r>
            <a:r>
              <a:rPr lang="de-DE" sz="1600" b="0" dirty="0" err="1"/>
              <a:t>only</a:t>
            </a:r>
            <a:r>
              <a:rPr lang="de-DE" sz="1600" b="0" dirty="0"/>
              <a:t>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saved</a:t>
            </a:r>
            <a:r>
              <a:rPr lang="de-DE" sz="1600" b="0" dirty="0"/>
              <a:t>, </a:t>
            </a:r>
            <a:r>
              <a:rPr lang="de-DE" sz="1600" b="0" dirty="0" err="1"/>
              <a:t>if</a:t>
            </a:r>
            <a:r>
              <a:rPr lang="de-DE" sz="1600" b="0" dirty="0"/>
              <a:t> CODESYS </a:t>
            </a:r>
            <a:r>
              <a:rPr lang="de-DE" sz="1600" b="0" dirty="0" err="1"/>
              <a:t>runtime</a:t>
            </a:r>
            <a:r>
              <a:rPr lang="de-DE" sz="1600" b="0" dirty="0"/>
              <a:t>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stopped</a:t>
            </a:r>
            <a:r>
              <a:rPr lang="de-DE" sz="1600" b="0" dirty="0"/>
              <a:t>.</a:t>
            </a:r>
          </a:p>
          <a:p>
            <a:r>
              <a:rPr lang="de-DE" sz="1600" b="0" dirty="0"/>
              <a:t>	=&gt; </a:t>
            </a:r>
            <a:r>
              <a:rPr lang="de-DE" sz="1600" b="0" dirty="0" err="1"/>
              <a:t>it</a:t>
            </a:r>
            <a:r>
              <a:rPr lang="de-DE" sz="1600" b="0" dirty="0"/>
              <a:t> </a:t>
            </a:r>
            <a:r>
              <a:rPr lang="de-DE" sz="1600" b="0" dirty="0" err="1"/>
              <a:t>is</a:t>
            </a:r>
            <a:r>
              <a:rPr lang="de-DE" sz="1600" b="0" dirty="0"/>
              <a:t> not </a:t>
            </a:r>
            <a:r>
              <a:rPr lang="de-DE" sz="1600" b="0" dirty="0" err="1"/>
              <a:t>possible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set</a:t>
            </a:r>
            <a:r>
              <a:rPr lang="de-DE" sz="1600" b="0" dirty="0"/>
              <a:t>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local</a:t>
            </a:r>
            <a:r>
              <a:rPr lang="de-DE" sz="1600" b="0" dirty="0"/>
              <a:t> IO </a:t>
            </a:r>
            <a:r>
              <a:rPr lang="de-DE" sz="1600" b="0" dirty="0" err="1"/>
              <a:t>parameters</a:t>
            </a:r>
            <a:r>
              <a:rPr lang="de-DE" sz="1600" b="0" dirty="0"/>
              <a:t> via CODESYS FB </a:t>
            </a:r>
            <a:r>
              <a:rPr lang="de-DE" sz="1600" b="0" dirty="0" err="1"/>
              <a:t>and</a:t>
            </a:r>
            <a:r>
              <a:rPr lang="de-DE" sz="1600" b="0" dirty="0"/>
              <a:t> WDA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/>
              <a:t>CODESYS </a:t>
            </a:r>
            <a:r>
              <a:rPr lang="de-DE" sz="1600" b="0" dirty="0" err="1"/>
              <a:t>overwrites</a:t>
            </a:r>
            <a:r>
              <a:rPr lang="de-DE" sz="1600" b="0" dirty="0"/>
              <a:t> WDX </a:t>
            </a:r>
            <a:r>
              <a:rPr lang="de-DE" sz="1600" b="0" dirty="0" err="1"/>
              <a:t>parameters</a:t>
            </a:r>
            <a:r>
              <a:rPr lang="de-DE" sz="1600" b="0" dirty="0"/>
              <a:t> </a:t>
            </a:r>
            <a:r>
              <a:rPr lang="de-DE" sz="1600" b="0" dirty="0" err="1"/>
              <a:t>permanently</a:t>
            </a:r>
            <a:endParaRPr lang="de-DE" sz="1600" b="0" dirty="0"/>
          </a:p>
          <a:p>
            <a:r>
              <a:rPr lang="de-DE" sz="1600" b="0" dirty="0"/>
              <a:t>	=&gt; CODESYS </a:t>
            </a:r>
            <a:r>
              <a:rPr lang="de-DE" sz="1600" b="0" dirty="0" err="1"/>
              <a:t>configuration</a:t>
            </a:r>
            <a:r>
              <a:rPr lang="de-DE" sz="1600" b="0" dirty="0"/>
              <a:t> </a:t>
            </a:r>
            <a:r>
              <a:rPr lang="de-DE" sz="1600" b="0" dirty="0" err="1"/>
              <a:t>changes</a:t>
            </a:r>
            <a:r>
              <a:rPr lang="de-DE" sz="1600" b="0" dirty="0"/>
              <a:t> </a:t>
            </a:r>
            <a:r>
              <a:rPr lang="de-DE" sz="1600" b="0" dirty="0" err="1"/>
              <a:t>parameters</a:t>
            </a:r>
            <a:r>
              <a:rPr lang="de-DE" sz="1600" b="0" dirty="0"/>
              <a:t> </a:t>
            </a:r>
            <a:r>
              <a:rPr lang="de-DE" sz="1600" b="0" dirty="0" err="1"/>
              <a:t>from</a:t>
            </a:r>
            <a:r>
              <a:rPr lang="de-DE" sz="1600" b="0" dirty="0"/>
              <a:t> </a:t>
            </a:r>
            <a:r>
              <a:rPr lang="de-DE" sz="1600" b="0" dirty="0" err="1"/>
              <a:t>default</a:t>
            </a:r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/>
              <a:t>CODESYS </a:t>
            </a:r>
            <a:r>
              <a:rPr lang="de-DE" sz="1600" b="0" dirty="0" err="1"/>
              <a:t>can</a:t>
            </a:r>
            <a:r>
              <a:rPr lang="de-DE" sz="1600" b="0" dirty="0"/>
              <a:t> not </a:t>
            </a:r>
            <a:r>
              <a:rPr lang="de-DE" sz="1600" b="0" dirty="0" err="1"/>
              <a:t>start</a:t>
            </a:r>
            <a:r>
              <a:rPr lang="de-DE" sz="1600" b="0" dirty="0"/>
              <a:t> </a:t>
            </a:r>
            <a:r>
              <a:rPr lang="de-DE" sz="1600" b="0" dirty="0" err="1"/>
              <a:t>if</a:t>
            </a:r>
            <a:r>
              <a:rPr lang="de-DE" sz="1600" b="0" dirty="0"/>
              <a:t> </a:t>
            </a:r>
            <a:r>
              <a:rPr lang="de-DE" sz="1600" b="0" dirty="0" err="1"/>
              <a:t>control</a:t>
            </a:r>
            <a:r>
              <a:rPr lang="de-DE" sz="1600" b="0" dirty="0"/>
              <a:t> </a:t>
            </a:r>
            <a:r>
              <a:rPr lang="de-DE" sz="1600" b="0" dirty="0" err="1"/>
              <a:t>mode</a:t>
            </a:r>
            <a:r>
              <a:rPr lang="de-DE" sz="1600" b="0" dirty="0"/>
              <a:t>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set</a:t>
            </a:r>
            <a:r>
              <a:rPr lang="de-DE" sz="1600" b="0" dirty="0"/>
              <a:t>.</a:t>
            </a:r>
          </a:p>
          <a:p>
            <a:r>
              <a:rPr lang="de-DE" sz="1600" b="0" dirty="0"/>
              <a:t>Control </a:t>
            </a:r>
            <a:r>
              <a:rPr lang="de-DE" sz="1600" b="0" dirty="0" err="1"/>
              <a:t>mode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not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set</a:t>
            </a:r>
            <a:r>
              <a:rPr lang="de-DE" sz="1600" b="0" dirty="0"/>
              <a:t>, </a:t>
            </a:r>
            <a:r>
              <a:rPr lang="de-DE" sz="1600" b="0" dirty="0" err="1"/>
              <a:t>if</a:t>
            </a:r>
            <a:r>
              <a:rPr lang="de-DE" sz="1600" b="0" dirty="0"/>
              <a:t> CODESYS </a:t>
            </a:r>
            <a:r>
              <a:rPr lang="de-DE" sz="1600" b="0" dirty="0" err="1"/>
              <a:t>runs</a:t>
            </a:r>
            <a:r>
              <a:rPr lang="de-DE" sz="1600" b="0" dirty="0"/>
              <a:t>.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 err="1"/>
              <a:t>Only</a:t>
            </a:r>
            <a:r>
              <a:rPr lang="de-DE" sz="1600" b="0" dirty="0"/>
              <a:t> </a:t>
            </a:r>
            <a:r>
              <a:rPr lang="de-DE" sz="1600" b="0" dirty="0" err="1"/>
              <a:t>one</a:t>
            </a:r>
            <a:r>
              <a:rPr lang="de-DE" sz="1600" b="0" dirty="0"/>
              <a:t> Device Manager </a:t>
            </a:r>
            <a:r>
              <a:rPr lang="de-DE" sz="1600" b="0" dirty="0" err="1"/>
              <a:t>can</a:t>
            </a:r>
            <a:r>
              <a:rPr lang="de-DE" sz="1600" b="0" dirty="0"/>
              <a:t> </a:t>
            </a:r>
            <a:r>
              <a:rPr lang="de-DE" sz="1600" b="0" dirty="0" err="1"/>
              <a:t>connect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a </a:t>
            </a:r>
            <a:r>
              <a:rPr lang="de-DE" sz="1600" b="0" dirty="0" err="1"/>
              <a:t>device</a:t>
            </a:r>
            <a:r>
              <a:rPr lang="de-DE" sz="1600" b="0" dirty="0"/>
              <a:t> at </a:t>
            </a:r>
            <a:r>
              <a:rPr lang="de-DE" sz="1600" b="0" dirty="0" err="1"/>
              <a:t>one</a:t>
            </a:r>
            <a:r>
              <a:rPr lang="de-DE" sz="1600" b="0" dirty="0"/>
              <a:t> time. Other WDA </a:t>
            </a:r>
            <a:r>
              <a:rPr lang="de-DE" sz="1600" b="0" dirty="0" err="1"/>
              <a:t>access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also </a:t>
            </a:r>
            <a:r>
              <a:rPr lang="de-DE" sz="1600" b="0" dirty="0" err="1"/>
              <a:t>cause</a:t>
            </a:r>
            <a:r>
              <a:rPr lang="de-DE" sz="1600" b="0" dirty="0"/>
              <a:t> </a:t>
            </a:r>
            <a:r>
              <a:rPr lang="de-DE" sz="1600" b="0" dirty="0" err="1"/>
              <a:t>interferences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a Device Manager </a:t>
            </a:r>
            <a:r>
              <a:rPr lang="de-DE" sz="1600" b="0" dirty="0" err="1"/>
              <a:t>connection</a:t>
            </a:r>
            <a:r>
              <a:rPr lang="de-DE" sz="1600" b="0" dirty="0"/>
              <a:t>.</a:t>
            </a:r>
          </a:p>
          <a:p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0331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9146" y="505353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Manager, different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options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to</a:t>
            </a:r>
            <a:r>
              <a:rPr lang="de-DE" dirty="0">
                <a:solidFill>
                  <a:srgbClr val="333333"/>
                </a:solidFill>
                <a:latin typeface="72"/>
              </a:rPr>
              <a:t> WBM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372" y="1473695"/>
            <a:ext cx="9686092" cy="468051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1600" dirty="0"/>
              <a:t>New </a:t>
            </a:r>
            <a:r>
              <a:rPr lang="de-DE" sz="1600" dirty="0" err="1"/>
              <a:t>or</a:t>
            </a:r>
            <a:r>
              <a:rPr lang="de-DE" sz="1600" dirty="0"/>
              <a:t> </a:t>
            </a:r>
            <a:r>
              <a:rPr lang="de-DE" sz="1600" dirty="0" err="1"/>
              <a:t>improved</a:t>
            </a:r>
            <a:endParaRPr lang="de-DE" sz="1600" dirty="0"/>
          </a:p>
          <a:p>
            <a:pPr>
              <a:spcBef>
                <a:spcPts val="600"/>
              </a:spcBef>
            </a:pPr>
            <a:r>
              <a:rPr lang="de-DE" sz="1600" b="0" dirty="0"/>
              <a:t>Work online </a:t>
            </a:r>
            <a:r>
              <a:rPr lang="de-DE" sz="1600" b="0" dirty="0" err="1"/>
              <a:t>or</a:t>
            </a:r>
            <a:r>
              <a:rPr lang="de-DE" sz="1600" b="0" dirty="0"/>
              <a:t> offline, </a:t>
            </a:r>
            <a:r>
              <a:rPr lang="de-DE" sz="1600" b="0" dirty="0" err="1"/>
              <a:t>copy</a:t>
            </a:r>
            <a:r>
              <a:rPr lang="de-DE" sz="1600" b="0" dirty="0"/>
              <a:t> </a:t>
            </a:r>
            <a:r>
              <a:rPr lang="de-DE" sz="1600" b="0" dirty="0" err="1"/>
              <a:t>parameters</a:t>
            </a:r>
            <a:r>
              <a:rPr lang="de-DE" sz="1600" b="0" dirty="0"/>
              <a:t> </a:t>
            </a:r>
            <a:r>
              <a:rPr lang="de-DE" sz="1600" b="0" dirty="0" err="1"/>
              <a:t>from</a:t>
            </a:r>
            <a:r>
              <a:rPr lang="de-DE" sz="1600" b="0" dirty="0"/>
              <a:t> </a:t>
            </a:r>
            <a:r>
              <a:rPr lang="de-DE" sz="1600" b="0" dirty="0" err="1"/>
              <a:t>one</a:t>
            </a:r>
            <a:r>
              <a:rPr lang="de-DE" sz="1600" b="0" dirty="0"/>
              <a:t> </a:t>
            </a:r>
            <a:r>
              <a:rPr lang="de-DE" sz="1600" b="0" dirty="0" err="1"/>
              <a:t>device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another</a:t>
            </a:r>
            <a:r>
              <a:rPr lang="de-DE" sz="1600" b="0" dirty="0"/>
              <a:t> </a:t>
            </a:r>
            <a:r>
              <a:rPr lang="de-DE" sz="1600" b="0" dirty="0" err="1"/>
              <a:t>directly</a:t>
            </a:r>
            <a:r>
              <a:rPr lang="de-DE" sz="1600" b="0" dirty="0"/>
              <a:t> </a:t>
            </a:r>
            <a:r>
              <a:rPr lang="de-DE" sz="1600" b="0" dirty="0" err="1"/>
              <a:t>or</a:t>
            </a:r>
            <a:r>
              <a:rPr lang="de-DE" sz="1600" b="0" dirty="0"/>
              <a:t> via </a:t>
            </a:r>
            <a:r>
              <a:rPr lang="de-DE" sz="1600" b="0" dirty="0" err="1"/>
              <a:t>file</a:t>
            </a: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b="0" dirty="0"/>
              <a:t>Much </a:t>
            </a:r>
            <a:r>
              <a:rPr lang="de-DE" sz="1600" b="0" dirty="0" err="1"/>
              <a:t>improved</a:t>
            </a:r>
            <a:r>
              <a:rPr lang="de-DE" sz="1600" b="0" dirty="0"/>
              <a:t> </a:t>
            </a:r>
            <a:r>
              <a:rPr lang="de-DE" sz="1600" b="0" dirty="0" err="1"/>
              <a:t>visibility</a:t>
            </a:r>
            <a:r>
              <a:rPr lang="de-DE" sz="1600" b="0" dirty="0"/>
              <a:t> </a:t>
            </a:r>
            <a:r>
              <a:rPr lang="de-DE" sz="1600" b="0" dirty="0" err="1"/>
              <a:t>of</a:t>
            </a:r>
            <a:r>
              <a:rPr lang="de-DE" sz="1600" b="0" dirty="0"/>
              <a:t> </a:t>
            </a:r>
            <a:r>
              <a:rPr lang="de-DE" sz="1600" b="0" dirty="0" err="1"/>
              <a:t>installed</a:t>
            </a:r>
            <a:r>
              <a:rPr lang="de-DE" sz="1600" b="0" dirty="0"/>
              <a:t> </a:t>
            </a:r>
            <a:r>
              <a:rPr lang="de-DE" sz="1600" b="0" dirty="0" err="1"/>
              <a:t>licenses</a:t>
            </a: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b="0" dirty="0"/>
              <a:t>All </a:t>
            </a:r>
            <a:r>
              <a:rPr lang="de-DE" sz="1600" b="0" dirty="0" err="1"/>
              <a:t>user</a:t>
            </a:r>
            <a:r>
              <a:rPr lang="de-DE" sz="1600" b="0" dirty="0"/>
              <a:t> </a:t>
            </a:r>
            <a:r>
              <a:rPr lang="de-DE" sz="1600" b="0" dirty="0" err="1"/>
              <a:t>passwords</a:t>
            </a:r>
            <a:r>
              <a:rPr lang="de-DE" sz="1600" b="0" dirty="0"/>
              <a:t> (</a:t>
            </a:r>
            <a:r>
              <a:rPr lang="de-DE" sz="1600" b="0" dirty="0" err="1"/>
              <a:t>root</a:t>
            </a:r>
            <a:r>
              <a:rPr lang="de-DE" sz="1600" b="0" dirty="0"/>
              <a:t>, </a:t>
            </a:r>
            <a:r>
              <a:rPr lang="de-DE" sz="1600" b="0" dirty="0" err="1"/>
              <a:t>user</a:t>
            </a:r>
            <a:r>
              <a:rPr lang="de-DE" sz="1600" b="0" dirty="0"/>
              <a:t>, </a:t>
            </a:r>
            <a:r>
              <a:rPr lang="de-DE" sz="1600" b="0" dirty="0" err="1"/>
              <a:t>admin</a:t>
            </a:r>
            <a:r>
              <a:rPr lang="de-DE" sz="1600" b="0" dirty="0"/>
              <a:t>)  </a:t>
            </a:r>
            <a:r>
              <a:rPr lang="de-DE" sz="1600" b="0" dirty="0" err="1"/>
              <a:t>can</a:t>
            </a:r>
            <a:r>
              <a:rPr lang="de-DE" sz="1600" b="0" dirty="0"/>
              <a:t>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managed</a:t>
            </a:r>
            <a:r>
              <a:rPr lang="de-DE" sz="1600" b="0" dirty="0"/>
              <a:t> in </a:t>
            </a:r>
            <a:r>
              <a:rPr lang="de-DE" sz="1600" b="0" dirty="0" err="1"/>
              <a:t>user</a:t>
            </a:r>
            <a:r>
              <a:rPr lang="de-DE" sz="1600" b="0" dirty="0"/>
              <a:t> </a:t>
            </a:r>
            <a:r>
              <a:rPr lang="de-DE" sz="1600" b="0" dirty="0" err="1"/>
              <a:t>configuration</a:t>
            </a: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b="0" dirty="0" err="1"/>
              <a:t>You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</a:t>
            </a:r>
            <a:r>
              <a:rPr lang="de-DE" sz="1600" b="0" dirty="0" err="1"/>
              <a:t>re</a:t>
            </a:r>
            <a:r>
              <a:rPr lang="de-DE" sz="1600" b="0" dirty="0"/>
              <a:t>-start </a:t>
            </a:r>
            <a:r>
              <a:rPr lang="de-DE" sz="1600" b="0" dirty="0" err="1"/>
              <a:t>the</a:t>
            </a:r>
            <a:r>
              <a:rPr lang="de-DE" sz="1600" b="0" dirty="0"/>
              <a:t> CODESYS </a:t>
            </a:r>
            <a:r>
              <a:rPr lang="de-DE" sz="1600" b="0" dirty="0" err="1"/>
              <a:t>Runtime</a:t>
            </a:r>
            <a:r>
              <a:rPr lang="de-DE" sz="1600" b="0" dirty="0"/>
              <a:t> </a:t>
            </a:r>
            <a:r>
              <a:rPr lang="de-DE" sz="1600" b="0" dirty="0" err="1"/>
              <a:t>without</a:t>
            </a:r>
            <a:r>
              <a:rPr lang="de-DE" sz="1600" b="0" dirty="0"/>
              <a:t> </a:t>
            </a:r>
            <a:r>
              <a:rPr lang="de-DE" sz="1600" b="0" dirty="0" err="1"/>
              <a:t>reboot</a:t>
            </a: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b="0" dirty="0"/>
              <a:t>LED </a:t>
            </a:r>
            <a:r>
              <a:rPr lang="de-DE" sz="1600" b="0" dirty="0" err="1"/>
              <a:t>explanation</a:t>
            </a:r>
            <a:endParaRPr lang="de-DE" sz="1600" b="0" dirty="0"/>
          </a:p>
          <a:p>
            <a:pPr>
              <a:spcBef>
                <a:spcPts val="600"/>
              </a:spcBef>
            </a:pPr>
            <a:endParaRPr lang="de-DE" sz="1600" b="0" dirty="0"/>
          </a:p>
          <a:p>
            <a:pPr>
              <a:spcBef>
                <a:spcPts val="600"/>
              </a:spcBef>
            </a:pP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dirty="0" err="1"/>
              <a:t>Currently</a:t>
            </a:r>
            <a:r>
              <a:rPr lang="de-DE" sz="1600" dirty="0"/>
              <a:t> </a:t>
            </a:r>
            <a:r>
              <a:rPr lang="de-DE" sz="1600" dirty="0" err="1"/>
              <a:t>missing</a:t>
            </a:r>
            <a:r>
              <a:rPr lang="de-DE" sz="1600" dirty="0"/>
              <a:t> (</a:t>
            </a:r>
            <a:r>
              <a:rPr lang="de-DE" sz="1600" dirty="0" err="1"/>
              <a:t>or</a:t>
            </a:r>
            <a:r>
              <a:rPr lang="de-DE" sz="1600" dirty="0"/>
              <a:t> not </a:t>
            </a:r>
            <a:r>
              <a:rPr lang="de-DE" sz="1600" dirty="0" err="1"/>
              <a:t>found</a:t>
            </a:r>
            <a:r>
              <a:rPr lang="de-DE" sz="1600" dirty="0"/>
              <a:t>)</a:t>
            </a:r>
          </a:p>
          <a:p>
            <a:pPr>
              <a:spcBef>
                <a:spcPts val="600"/>
              </a:spcBef>
            </a:pPr>
            <a:r>
              <a:rPr lang="de-DE" sz="1600" b="0" dirty="0"/>
              <a:t>STP/ RSTP			Firewall</a:t>
            </a:r>
          </a:p>
          <a:p>
            <a:pPr>
              <a:spcBef>
                <a:spcPts val="600"/>
              </a:spcBef>
            </a:pPr>
            <a:r>
              <a:rPr lang="de-DE" sz="1600" b="0" dirty="0"/>
              <a:t>Log </a:t>
            </a:r>
            <a:r>
              <a:rPr lang="de-DE" sz="1600" b="0" dirty="0" err="1"/>
              <a:t>file</a:t>
            </a:r>
            <a:r>
              <a:rPr lang="de-DE" sz="1600" b="0" dirty="0"/>
              <a:t> </a:t>
            </a:r>
            <a:r>
              <a:rPr lang="de-DE" sz="1600" b="0" dirty="0" err="1"/>
              <a:t>display</a:t>
            </a:r>
            <a:r>
              <a:rPr lang="de-DE" sz="1600" b="0" dirty="0"/>
              <a:t>/ </a:t>
            </a:r>
            <a:r>
              <a:rPr lang="de-DE" sz="1600" b="0" dirty="0" err="1"/>
              <a:t>download</a:t>
            </a:r>
            <a:r>
              <a:rPr lang="de-DE" sz="1600" b="0" dirty="0"/>
              <a:t>		IO Check </a:t>
            </a:r>
            <a:r>
              <a:rPr lang="de-DE" sz="1600" b="0" dirty="0" err="1"/>
              <a:t>disable</a:t>
            </a: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b="0" dirty="0"/>
              <a:t>Network </a:t>
            </a:r>
            <a:r>
              <a:rPr lang="de-DE" sz="1600" b="0" dirty="0" err="1"/>
              <a:t>capture</a:t>
            </a:r>
            <a:r>
              <a:rPr lang="de-DE" sz="1600" b="0" dirty="0"/>
              <a:t>			DHCP </a:t>
            </a:r>
            <a:r>
              <a:rPr lang="de-DE" sz="1600" b="0" dirty="0" err="1"/>
              <a:t>server</a:t>
            </a:r>
            <a:endParaRPr lang="de-DE" sz="1600" b="0" dirty="0"/>
          </a:p>
          <a:p>
            <a:pPr>
              <a:spcBef>
                <a:spcPts val="600"/>
              </a:spcBef>
            </a:pPr>
            <a:r>
              <a:rPr lang="de-DE" sz="1600" b="0" dirty="0"/>
              <a:t>Boot </a:t>
            </a:r>
            <a:r>
              <a:rPr lang="de-DE" sz="1600" b="0" dirty="0" err="1"/>
              <a:t>mode</a:t>
            </a:r>
            <a:r>
              <a:rPr lang="de-DE" sz="1600" b="0" dirty="0"/>
              <a:t>			Software </a:t>
            </a:r>
            <a:r>
              <a:rPr lang="de-DE" sz="1600" b="0" dirty="0" err="1"/>
              <a:t>uploads</a:t>
            </a:r>
            <a:r>
              <a:rPr lang="de-DE" sz="1600" b="0" dirty="0"/>
              <a:t> (</a:t>
            </a:r>
            <a:r>
              <a:rPr lang="de-DE" sz="1600" b="0" dirty="0" err="1"/>
              <a:t>ipk</a:t>
            </a:r>
            <a:r>
              <a:rPr lang="de-DE" sz="1600" b="0" dirty="0"/>
              <a:t>)</a:t>
            </a:r>
          </a:p>
          <a:p>
            <a:pPr>
              <a:spcBef>
                <a:spcPts val="600"/>
              </a:spcBef>
            </a:pPr>
            <a:r>
              <a:rPr lang="de-DE" sz="1600" b="0" dirty="0"/>
              <a:t>OPC UA </a:t>
            </a:r>
            <a:r>
              <a:rPr lang="de-DE" sz="1600" b="0" dirty="0" err="1"/>
              <a:t>config</a:t>
            </a:r>
            <a:r>
              <a:rPr lang="de-DE" sz="1600" b="0" dirty="0"/>
              <a:t>			Package Server</a:t>
            </a:r>
          </a:p>
          <a:p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82415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9146" y="505353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 „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hidden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buttons</a:t>
            </a:r>
            <a:r>
              <a:rPr lang="de-DE" dirty="0">
                <a:solidFill>
                  <a:srgbClr val="333333"/>
                </a:solidFill>
                <a:latin typeface="72"/>
              </a:rPr>
              <a:t>“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6" y="1196752"/>
            <a:ext cx="10127999" cy="4968552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1631504" y="1052736"/>
            <a:ext cx="648072" cy="72008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9408368" y="1153425"/>
            <a:ext cx="504056" cy="61939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3299996"/>
            <a:ext cx="4153480" cy="322942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2300862"/>
            <a:ext cx="5145886" cy="45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0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Device Manager Outlook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6508760" y="331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WDx</a:t>
            </a:r>
            <a:r>
              <a:rPr lang="de-DE" dirty="0"/>
              <a:t> 	= 	WDM 	WAGO Device Model</a:t>
            </a:r>
          </a:p>
          <a:p>
            <a:r>
              <a:rPr lang="de-DE" dirty="0"/>
              <a:t>	+ 	WDD	WAGO Device Description </a:t>
            </a:r>
          </a:p>
          <a:p>
            <a:r>
              <a:rPr lang="de-DE" dirty="0"/>
              <a:t>	+	WDA	WAGO Device Access</a:t>
            </a:r>
          </a:p>
        </p:txBody>
      </p:sp>
      <p:sp>
        <p:nvSpPr>
          <p:cNvPr id="74" name="Foliennummernplatzhalter 7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013F4BE-2E9A-0497-A557-F9FDACE1919B}"/>
              </a:ext>
            </a:extLst>
          </p:cNvPr>
          <p:cNvGrpSpPr/>
          <p:nvPr/>
        </p:nvGrpSpPr>
        <p:grpSpPr>
          <a:xfrm>
            <a:off x="839416" y="1419582"/>
            <a:ext cx="10938520" cy="4947333"/>
            <a:chOff x="839416" y="1419582"/>
            <a:chExt cx="10938520" cy="494733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>
              <a:off x="4865168" y="1419582"/>
              <a:ext cx="6912768" cy="4947333"/>
            </a:xfrm>
            <a:prstGeom prst="rect">
              <a:avLst/>
            </a:prstGeom>
          </p:spPr>
        </p:pic>
        <p:sp>
          <p:nvSpPr>
            <p:cNvPr id="71" name="Rechteck 70"/>
            <p:cNvSpPr/>
            <p:nvPr/>
          </p:nvSpPr>
          <p:spPr>
            <a:xfrm>
              <a:off x="839416" y="1733612"/>
              <a:ext cx="2088232" cy="10514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WAGO Device Manager </a:t>
              </a:r>
            </a:p>
            <a:p>
              <a:pPr algn="ctr"/>
              <a:r>
                <a:rPr lang="de-DE" sz="1100" dirty="0"/>
                <a:t>(WBM, IO Check, </a:t>
              </a:r>
              <a:r>
                <a:rPr lang="de-DE" sz="1100" dirty="0" err="1"/>
                <a:t>WAGOupload</a:t>
              </a:r>
              <a:r>
                <a:rPr lang="de-DE" sz="1100" dirty="0"/>
                <a:t>…)</a:t>
              </a:r>
            </a:p>
          </p:txBody>
        </p:sp>
        <p:sp>
          <p:nvSpPr>
            <p:cNvPr id="72" name="Rechteck 71"/>
            <p:cNvSpPr/>
            <p:nvPr/>
          </p:nvSpPr>
          <p:spPr>
            <a:xfrm>
              <a:off x="839416" y="3278852"/>
              <a:ext cx="2088232" cy="10514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WAGO Device </a:t>
              </a:r>
              <a:r>
                <a:rPr lang="de-DE" dirty="0" err="1"/>
                <a:t>Sphere</a:t>
              </a:r>
              <a:r>
                <a:rPr lang="de-DE" dirty="0"/>
                <a:t> </a:t>
              </a:r>
            </a:p>
            <a:p>
              <a:pPr algn="ctr"/>
              <a:r>
                <a:rPr lang="de-DE" sz="1100" dirty="0"/>
                <a:t>(WDMR </a:t>
              </a:r>
              <a:r>
                <a:rPr lang="de-DE" sz="1100" dirty="0" err="1"/>
                <a:t>for</a:t>
              </a:r>
              <a:r>
                <a:rPr lang="de-DE" sz="1100" dirty="0"/>
                <a:t> </a:t>
              </a:r>
              <a:r>
                <a:rPr lang="de-DE" sz="1100" dirty="0" err="1"/>
                <a:t>many</a:t>
              </a:r>
              <a:r>
                <a:rPr lang="de-DE" sz="1100" dirty="0"/>
                <a:t> </a:t>
              </a:r>
              <a:r>
                <a:rPr lang="de-DE" sz="1100" dirty="0" err="1"/>
                <a:t>devices</a:t>
              </a:r>
              <a:r>
                <a:rPr lang="de-DE" sz="1100" dirty="0"/>
                <a:t>)</a:t>
              </a:r>
            </a:p>
          </p:txBody>
        </p:sp>
        <p:sp>
          <p:nvSpPr>
            <p:cNvPr id="73" name="Rechteck 72"/>
            <p:cNvSpPr/>
            <p:nvPr/>
          </p:nvSpPr>
          <p:spPr>
            <a:xfrm>
              <a:off x="839416" y="4755788"/>
              <a:ext cx="2088232" cy="10514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Third </a:t>
              </a:r>
              <a:r>
                <a:rPr lang="de-DE" dirty="0" err="1"/>
                <a:t>party</a:t>
              </a:r>
              <a:r>
                <a:rPr lang="de-DE" dirty="0"/>
                <a:t> </a:t>
              </a:r>
              <a:r>
                <a:rPr lang="de-DE" dirty="0" err="1"/>
                <a:t>tools</a:t>
              </a:r>
              <a:endParaRPr lang="de-DE" sz="1100" dirty="0"/>
            </a:p>
          </p:txBody>
        </p:sp>
        <p:grpSp>
          <p:nvGrpSpPr>
            <p:cNvPr id="76" name="Gruppieren 75"/>
            <p:cNvGrpSpPr/>
            <p:nvPr/>
          </p:nvGrpSpPr>
          <p:grpSpPr>
            <a:xfrm>
              <a:off x="3159176" y="1556792"/>
              <a:ext cx="8618760" cy="4680520"/>
              <a:chOff x="3159176" y="1556792"/>
              <a:chExt cx="8618760" cy="4680520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6960096" y="4293096"/>
                <a:ext cx="4817840" cy="19442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Parameter Service, Device </a:t>
                </a:r>
                <a:r>
                  <a:rPr lang="de-DE" dirty="0" err="1"/>
                  <a:t>Functions</a:t>
                </a:r>
                <a:endParaRPr lang="de-DE" dirty="0"/>
              </a:p>
              <a:p>
                <a:pPr algn="ctr"/>
                <a:r>
                  <a:rPr lang="de-DE" dirty="0"/>
                  <a:t>WDM </a:t>
                </a:r>
                <a:r>
                  <a:rPr lang="de-DE" sz="1400" dirty="0"/>
                  <a:t>Parameters, </a:t>
                </a:r>
                <a:r>
                  <a:rPr lang="de-DE" sz="1400" dirty="0" err="1"/>
                  <a:t>Methods</a:t>
                </a:r>
                <a:r>
                  <a:rPr lang="de-DE" sz="1400" dirty="0"/>
                  <a:t>, PI</a:t>
                </a:r>
              </a:p>
              <a:p>
                <a:pPr algn="ctr"/>
                <a:r>
                  <a:rPr lang="de-DE" dirty="0"/>
                  <a:t>WDD</a:t>
                </a: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4914235" y="1758388"/>
                <a:ext cx="1605722" cy="7447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WDA </a:t>
                </a:r>
                <a:r>
                  <a:rPr lang="de-DE" sz="1400" dirty="0" err="1"/>
                  <a:t>SysCom</a:t>
                </a:r>
                <a:r>
                  <a:rPr lang="de-DE" sz="1400" dirty="0"/>
                  <a:t> Rest Interface</a:t>
                </a:r>
              </a:p>
            </p:txBody>
          </p:sp>
          <p:grpSp>
            <p:nvGrpSpPr>
              <p:cNvPr id="39" name="Gruppieren 38"/>
              <p:cNvGrpSpPr/>
              <p:nvPr/>
            </p:nvGrpSpPr>
            <p:grpSpPr>
              <a:xfrm rot="5400000">
                <a:off x="9172555" y="3686385"/>
                <a:ext cx="556825" cy="627199"/>
                <a:chOff x="9227638" y="3501008"/>
                <a:chExt cx="1002441" cy="615370"/>
              </a:xfrm>
            </p:grpSpPr>
            <p:sp>
              <p:nvSpPr>
                <p:cNvPr id="37" name="Pfeil nach rechts 36"/>
                <p:cNvSpPr/>
                <p:nvPr/>
              </p:nvSpPr>
              <p:spPr>
                <a:xfrm>
                  <a:off x="9624392" y="3501008"/>
                  <a:ext cx="605687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Pfeil nach rechts 37"/>
                <p:cNvSpPr/>
                <p:nvPr/>
              </p:nvSpPr>
              <p:spPr>
                <a:xfrm flipH="1">
                  <a:off x="9227638" y="3501008"/>
                  <a:ext cx="512440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" name="Gruppieren 39"/>
              <p:cNvGrpSpPr/>
              <p:nvPr/>
            </p:nvGrpSpPr>
            <p:grpSpPr>
              <a:xfrm>
                <a:off x="6013729" y="4607840"/>
                <a:ext cx="968386" cy="603680"/>
                <a:chOff x="9227638" y="3501008"/>
                <a:chExt cx="1002441" cy="615370"/>
              </a:xfrm>
            </p:grpSpPr>
            <p:sp>
              <p:nvSpPr>
                <p:cNvPr id="41" name="Pfeil nach rechts 40"/>
                <p:cNvSpPr/>
                <p:nvPr/>
              </p:nvSpPr>
              <p:spPr>
                <a:xfrm>
                  <a:off x="9624392" y="3501008"/>
                  <a:ext cx="605687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Pfeil nach rechts 41"/>
                <p:cNvSpPr/>
                <p:nvPr/>
              </p:nvSpPr>
              <p:spPr>
                <a:xfrm flipH="1">
                  <a:off x="9227638" y="3501008"/>
                  <a:ext cx="512440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3" name="Rechteck 42"/>
              <p:cNvSpPr/>
              <p:nvPr/>
            </p:nvSpPr>
            <p:spPr>
              <a:xfrm>
                <a:off x="6096000" y="3141858"/>
                <a:ext cx="5614526" cy="5700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ParameterServiceFunction</a:t>
                </a:r>
                <a:endParaRPr lang="de-DE" dirty="0"/>
              </a:p>
            </p:txBody>
          </p:sp>
          <p:grpSp>
            <p:nvGrpSpPr>
              <p:cNvPr id="44" name="Gruppieren 43"/>
              <p:cNvGrpSpPr/>
              <p:nvPr/>
            </p:nvGrpSpPr>
            <p:grpSpPr>
              <a:xfrm>
                <a:off x="3159176" y="4612142"/>
                <a:ext cx="1857512" cy="656363"/>
                <a:chOff x="9227638" y="3501008"/>
                <a:chExt cx="1002441" cy="615370"/>
              </a:xfrm>
            </p:grpSpPr>
            <p:sp>
              <p:nvSpPr>
                <p:cNvPr id="45" name="Pfeil nach rechts 44"/>
                <p:cNvSpPr/>
                <p:nvPr/>
              </p:nvSpPr>
              <p:spPr>
                <a:xfrm>
                  <a:off x="9624392" y="3501008"/>
                  <a:ext cx="605687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://</a:t>
                  </a:r>
                </a:p>
              </p:txBody>
            </p:sp>
            <p:sp>
              <p:nvSpPr>
                <p:cNvPr id="46" name="Pfeil nach rechts 45"/>
                <p:cNvSpPr/>
                <p:nvPr/>
              </p:nvSpPr>
              <p:spPr>
                <a:xfrm flipH="1">
                  <a:off x="9227638" y="3501008"/>
                  <a:ext cx="512440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https</a:t>
                  </a:r>
                </a:p>
              </p:txBody>
            </p:sp>
          </p:grpSp>
          <p:sp>
            <p:nvSpPr>
              <p:cNvPr id="50" name="Rechteck 49"/>
              <p:cNvSpPr/>
              <p:nvPr/>
            </p:nvSpPr>
            <p:spPr>
              <a:xfrm>
                <a:off x="8437170" y="1751460"/>
                <a:ext cx="1553161" cy="694212"/>
              </a:xfrm>
              <a:prstGeom prst="rect">
                <a:avLst/>
              </a:prstGeom>
              <a:solidFill>
                <a:srgbClr val="B0C5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CODESYS </a:t>
                </a:r>
                <a:r>
                  <a:rPr lang="de-DE" sz="1600" dirty="0" err="1"/>
                  <a:t>client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adapter</a:t>
                </a:r>
                <a:endParaRPr lang="de-DE" sz="1600" dirty="0"/>
              </a:p>
            </p:txBody>
          </p:sp>
          <p:grpSp>
            <p:nvGrpSpPr>
              <p:cNvPr id="51" name="Gruppieren 50"/>
              <p:cNvGrpSpPr/>
              <p:nvPr/>
            </p:nvGrpSpPr>
            <p:grpSpPr>
              <a:xfrm rot="5400000">
                <a:off x="4690173" y="2983298"/>
                <a:ext cx="1573003" cy="562053"/>
                <a:chOff x="9242174" y="3382241"/>
                <a:chExt cx="877626" cy="636195"/>
              </a:xfrm>
            </p:grpSpPr>
            <p:sp>
              <p:nvSpPr>
                <p:cNvPr id="52" name="Pfeil nach rechts 51"/>
                <p:cNvSpPr/>
                <p:nvPr/>
              </p:nvSpPr>
              <p:spPr>
                <a:xfrm>
                  <a:off x="9638923" y="3382241"/>
                  <a:ext cx="480877" cy="636193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3" name="Pfeil nach rechts 52"/>
                <p:cNvSpPr/>
                <p:nvPr/>
              </p:nvSpPr>
              <p:spPr>
                <a:xfrm flipH="1">
                  <a:off x="9242174" y="3382243"/>
                  <a:ext cx="406844" cy="636193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4" name="Rechteck 53"/>
              <p:cNvSpPr/>
              <p:nvPr/>
            </p:nvSpPr>
            <p:spPr>
              <a:xfrm>
                <a:off x="10083942" y="1751460"/>
                <a:ext cx="1553161" cy="694212"/>
              </a:xfrm>
              <a:prstGeom prst="rect">
                <a:avLst/>
              </a:prstGeom>
              <a:solidFill>
                <a:srgbClr val="B0C5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Node</a:t>
                </a:r>
                <a:r>
                  <a:rPr lang="de-DE" dirty="0"/>
                  <a:t>-RED </a:t>
                </a:r>
                <a:r>
                  <a:rPr lang="de-DE" sz="1600" dirty="0" err="1"/>
                  <a:t>client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adapter</a:t>
                </a:r>
                <a:endParaRPr lang="de-DE" sz="1600" dirty="0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6744193" y="1740419"/>
                <a:ext cx="1553161" cy="69421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„WBM“</a:t>
                </a:r>
              </a:p>
            </p:txBody>
          </p:sp>
          <p:grpSp>
            <p:nvGrpSpPr>
              <p:cNvPr id="56" name="Gruppieren 55"/>
              <p:cNvGrpSpPr/>
              <p:nvPr/>
            </p:nvGrpSpPr>
            <p:grpSpPr>
              <a:xfrm rot="5400000">
                <a:off x="6037856" y="2537714"/>
                <a:ext cx="501220" cy="543657"/>
                <a:chOff x="9269508" y="3232523"/>
                <a:chExt cx="1002443" cy="615372"/>
              </a:xfrm>
            </p:grpSpPr>
            <p:sp>
              <p:nvSpPr>
                <p:cNvPr id="57" name="Pfeil nach rechts 56"/>
                <p:cNvSpPr/>
                <p:nvPr/>
              </p:nvSpPr>
              <p:spPr>
                <a:xfrm>
                  <a:off x="9666264" y="3232523"/>
                  <a:ext cx="605687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Pfeil nach rechts 57"/>
                <p:cNvSpPr/>
                <p:nvPr/>
              </p:nvSpPr>
              <p:spPr>
                <a:xfrm flipH="1">
                  <a:off x="9269508" y="3232525"/>
                  <a:ext cx="512439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9" name="Gruppieren 58"/>
              <p:cNvGrpSpPr/>
              <p:nvPr/>
            </p:nvGrpSpPr>
            <p:grpSpPr>
              <a:xfrm rot="5400000">
                <a:off x="7270164" y="2514015"/>
                <a:ext cx="501219" cy="543655"/>
                <a:chOff x="9230466" y="3334891"/>
                <a:chExt cx="1002441" cy="615370"/>
              </a:xfrm>
            </p:grpSpPr>
            <p:sp>
              <p:nvSpPr>
                <p:cNvPr id="60" name="Pfeil nach rechts 59"/>
                <p:cNvSpPr/>
                <p:nvPr/>
              </p:nvSpPr>
              <p:spPr>
                <a:xfrm>
                  <a:off x="9627219" y="3334891"/>
                  <a:ext cx="605688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Pfeil nach rechts 60"/>
                <p:cNvSpPr/>
                <p:nvPr/>
              </p:nvSpPr>
              <p:spPr>
                <a:xfrm flipH="1">
                  <a:off x="9230466" y="3334891"/>
                  <a:ext cx="512440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62" name="Gruppieren 61"/>
              <p:cNvGrpSpPr/>
              <p:nvPr/>
            </p:nvGrpSpPr>
            <p:grpSpPr>
              <a:xfrm rot="5400000">
                <a:off x="8858275" y="2529133"/>
                <a:ext cx="501219" cy="543655"/>
                <a:chOff x="9227638" y="3501008"/>
                <a:chExt cx="1002441" cy="615370"/>
              </a:xfrm>
            </p:grpSpPr>
            <p:sp>
              <p:nvSpPr>
                <p:cNvPr id="63" name="Pfeil nach rechts 62"/>
                <p:cNvSpPr/>
                <p:nvPr/>
              </p:nvSpPr>
              <p:spPr>
                <a:xfrm>
                  <a:off x="9624392" y="3501008"/>
                  <a:ext cx="605687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Pfeil nach rechts 63"/>
                <p:cNvSpPr/>
                <p:nvPr/>
              </p:nvSpPr>
              <p:spPr>
                <a:xfrm flipH="1">
                  <a:off x="9227638" y="3501008"/>
                  <a:ext cx="512440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6" name="Rechteck 65"/>
              <p:cNvSpPr/>
              <p:nvPr/>
            </p:nvSpPr>
            <p:spPr>
              <a:xfrm>
                <a:off x="4865168" y="1556792"/>
                <a:ext cx="6912768" cy="46805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67" name="Gruppieren 66"/>
              <p:cNvGrpSpPr/>
              <p:nvPr/>
            </p:nvGrpSpPr>
            <p:grpSpPr>
              <a:xfrm rot="5400000">
                <a:off x="10420356" y="2507595"/>
                <a:ext cx="501219" cy="543655"/>
                <a:chOff x="9227638" y="3501008"/>
                <a:chExt cx="1002441" cy="615370"/>
              </a:xfrm>
            </p:grpSpPr>
            <p:sp>
              <p:nvSpPr>
                <p:cNvPr id="68" name="Pfeil nach rechts 67"/>
                <p:cNvSpPr/>
                <p:nvPr/>
              </p:nvSpPr>
              <p:spPr>
                <a:xfrm>
                  <a:off x="9624392" y="3501008"/>
                  <a:ext cx="605687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Pfeil nach rechts 68"/>
                <p:cNvSpPr/>
                <p:nvPr/>
              </p:nvSpPr>
              <p:spPr>
                <a:xfrm flipH="1">
                  <a:off x="9227638" y="3501008"/>
                  <a:ext cx="512440" cy="61537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5" name="Rechteck 74"/>
              <p:cNvSpPr/>
              <p:nvPr/>
            </p:nvSpPr>
            <p:spPr>
              <a:xfrm>
                <a:off x="4966797" y="4050824"/>
                <a:ext cx="1044507" cy="175638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53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323121" y="2636912"/>
            <a:ext cx="7797215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WDX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and</a:t>
            </a:r>
            <a:r>
              <a:rPr lang="de-DE" dirty="0">
                <a:solidFill>
                  <a:srgbClr val="333333"/>
                </a:solidFill>
                <a:latin typeface="72"/>
              </a:rPr>
              <a:t>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services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30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Parameters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and</a:t>
            </a:r>
            <a:r>
              <a:rPr lang="de-DE" dirty="0">
                <a:solidFill>
                  <a:srgbClr val="333333"/>
                </a:solidFill>
                <a:latin typeface="72"/>
              </a:rPr>
              <a:t> Services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with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3" name="Ellipse 12"/>
          <p:cNvSpPr/>
          <p:nvPr/>
        </p:nvSpPr>
        <p:spPr>
          <a:xfrm>
            <a:off x="5070139" y="2289834"/>
            <a:ext cx="576064" cy="571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63366" y="508052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4483EB8-BC6C-4B5B-B3EA-FDB59BF787F9}"/>
              </a:ext>
            </a:extLst>
          </p:cNvPr>
          <p:cNvSpPr/>
          <p:nvPr/>
        </p:nvSpPr>
        <p:spPr>
          <a:xfrm>
            <a:off x="551384" y="1665408"/>
            <a:ext cx="5760640" cy="1440000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chemeClr val="tx1"/>
                </a:solidFill>
              </a:rPr>
              <a:t>Device Client Serie 750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7A1024-E6FB-4D5F-9549-1A06A8A5C1C5}"/>
              </a:ext>
            </a:extLst>
          </p:cNvPr>
          <p:cNvSpPr/>
          <p:nvPr/>
        </p:nvSpPr>
        <p:spPr>
          <a:xfrm>
            <a:off x="551384" y="4777696"/>
            <a:ext cx="5760640" cy="1440000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solidFill>
                  <a:schemeClr val="tx1"/>
                </a:solidFill>
              </a:rPr>
              <a:t>Device Serie 750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62860D-3604-475E-8DEA-5034A4F56E93}"/>
              </a:ext>
            </a:extLst>
          </p:cNvPr>
          <p:cNvSpPr/>
          <p:nvPr/>
        </p:nvSpPr>
        <p:spPr>
          <a:xfrm>
            <a:off x="623392" y="5397691"/>
            <a:ext cx="5616624" cy="316109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Device </a:t>
            </a:r>
            <a:r>
              <a:rPr lang="de-DE" sz="1600" err="1">
                <a:solidFill>
                  <a:schemeClr val="tx1"/>
                </a:solidFill>
              </a:rPr>
              <a:t>Functions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EDC1064-439A-42E0-9BD5-900CD68BB39E}"/>
              </a:ext>
            </a:extLst>
          </p:cNvPr>
          <p:cNvSpPr/>
          <p:nvPr/>
        </p:nvSpPr>
        <p:spPr>
          <a:xfrm>
            <a:off x="623392" y="2924943"/>
            <a:ext cx="1224136" cy="281551"/>
          </a:xfrm>
          <a:prstGeom prst="rect">
            <a:avLst/>
          </a:prstGeom>
          <a:solidFill>
            <a:srgbClr val="99B9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1B0D2A-6E94-46EA-861F-F2355DDC97E1}"/>
              </a:ext>
            </a:extLst>
          </p:cNvPr>
          <p:cNvSpPr txBox="1"/>
          <p:nvPr/>
        </p:nvSpPr>
        <p:spPr>
          <a:xfrm>
            <a:off x="694880" y="4951842"/>
            <a:ext cx="1224136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Serie750Services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86A44EF-D9E4-4372-B863-5C32993CC6DD}"/>
              </a:ext>
            </a:extLst>
          </p:cNvPr>
          <p:cNvSpPr/>
          <p:nvPr/>
        </p:nvSpPr>
        <p:spPr>
          <a:xfrm>
            <a:off x="695400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2D70D89-3A65-4A9D-93E8-3F74498D2058}"/>
              </a:ext>
            </a:extLst>
          </p:cNvPr>
          <p:cNvSpPr/>
          <p:nvPr/>
        </p:nvSpPr>
        <p:spPr>
          <a:xfrm>
            <a:off x="983432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B37D4F0-CED3-4E83-B687-13BCC4881109}"/>
              </a:ext>
            </a:extLst>
          </p:cNvPr>
          <p:cNvSpPr/>
          <p:nvPr/>
        </p:nvSpPr>
        <p:spPr>
          <a:xfrm>
            <a:off x="1559496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425011A-6DB6-4D52-961A-D9277B5CCB70}"/>
              </a:ext>
            </a:extLst>
          </p:cNvPr>
          <p:cNvSpPr/>
          <p:nvPr/>
        </p:nvSpPr>
        <p:spPr>
          <a:xfrm>
            <a:off x="623392" y="4633680"/>
            <a:ext cx="1224136" cy="281551"/>
          </a:xfrm>
          <a:prstGeom prst="rect">
            <a:avLst/>
          </a:prstGeom>
          <a:solidFill>
            <a:srgbClr val="99B9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042B0A-B149-4D88-A5F4-2B9385879EE6}"/>
              </a:ext>
            </a:extLst>
          </p:cNvPr>
          <p:cNvSpPr/>
          <p:nvPr/>
        </p:nvSpPr>
        <p:spPr>
          <a:xfrm>
            <a:off x="695400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AF279F9-055E-425F-B26E-C6E780DBBB89}"/>
              </a:ext>
            </a:extLst>
          </p:cNvPr>
          <p:cNvSpPr/>
          <p:nvPr/>
        </p:nvSpPr>
        <p:spPr>
          <a:xfrm>
            <a:off x="983432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485A9EF-CEE3-46AF-894A-11E3C68EA1BB}"/>
              </a:ext>
            </a:extLst>
          </p:cNvPr>
          <p:cNvSpPr/>
          <p:nvPr/>
        </p:nvSpPr>
        <p:spPr>
          <a:xfrm>
            <a:off x="1559496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3D89EEC-7CBD-4707-9895-F2A8C5407288}"/>
              </a:ext>
            </a:extLst>
          </p:cNvPr>
          <p:cNvSpPr/>
          <p:nvPr/>
        </p:nvSpPr>
        <p:spPr>
          <a:xfrm>
            <a:off x="1919536" y="4633680"/>
            <a:ext cx="1224136" cy="281551"/>
          </a:xfrm>
          <a:prstGeom prst="rect">
            <a:avLst/>
          </a:prstGeom>
          <a:solidFill>
            <a:srgbClr val="DAE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EB9BDA9-69E9-4CF8-BE9F-C19986A713F9}"/>
              </a:ext>
            </a:extLst>
          </p:cNvPr>
          <p:cNvSpPr/>
          <p:nvPr/>
        </p:nvSpPr>
        <p:spPr>
          <a:xfrm>
            <a:off x="1991544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03392F9-B347-4E3D-8DE0-D21B4D036747}"/>
              </a:ext>
            </a:extLst>
          </p:cNvPr>
          <p:cNvSpPr/>
          <p:nvPr/>
        </p:nvSpPr>
        <p:spPr>
          <a:xfrm>
            <a:off x="2279576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E7A5BCB-05BC-4645-A7B7-BA5E13706077}"/>
              </a:ext>
            </a:extLst>
          </p:cNvPr>
          <p:cNvSpPr txBox="1"/>
          <p:nvPr/>
        </p:nvSpPr>
        <p:spPr>
          <a:xfrm>
            <a:off x="1990504" y="4951842"/>
            <a:ext cx="1153168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 err="1"/>
              <a:t>ConfigTools.ssh</a:t>
            </a:r>
            <a:endParaRPr lang="de-DE" sz="120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AA69ECD-2A3C-40DC-B1F6-D360301CA7C1}"/>
              </a:ext>
            </a:extLst>
          </p:cNvPr>
          <p:cNvSpPr/>
          <p:nvPr/>
        </p:nvSpPr>
        <p:spPr>
          <a:xfrm>
            <a:off x="3215680" y="4633680"/>
            <a:ext cx="1224136" cy="281551"/>
          </a:xfrm>
          <a:prstGeom prst="rect">
            <a:avLst/>
          </a:prstGeom>
          <a:solidFill>
            <a:srgbClr val="DAE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D317C4A-B388-4DD3-AAE1-757D5B97305E}"/>
              </a:ext>
            </a:extLst>
          </p:cNvPr>
          <p:cNvSpPr/>
          <p:nvPr/>
        </p:nvSpPr>
        <p:spPr>
          <a:xfrm>
            <a:off x="3287688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43B5B7-1AC7-4462-B148-460C2343EA57}"/>
              </a:ext>
            </a:extLst>
          </p:cNvPr>
          <p:cNvSpPr/>
          <p:nvPr/>
        </p:nvSpPr>
        <p:spPr>
          <a:xfrm>
            <a:off x="3575720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BF96CEB-DC5E-4F66-AE33-684C43E00E9D}"/>
              </a:ext>
            </a:extLst>
          </p:cNvPr>
          <p:cNvSpPr txBox="1"/>
          <p:nvPr/>
        </p:nvSpPr>
        <p:spPr>
          <a:xfrm>
            <a:off x="3288806" y="4951842"/>
            <a:ext cx="115101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Linux </a:t>
            </a:r>
            <a:r>
              <a:rPr lang="de-DE" sz="1200" err="1"/>
              <a:t>Native.ssh</a:t>
            </a:r>
            <a:endParaRPr lang="de-DE" sz="120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160F4DA-99A9-40B6-98E6-455F0D5BE040}"/>
              </a:ext>
            </a:extLst>
          </p:cNvPr>
          <p:cNvSpPr/>
          <p:nvPr/>
        </p:nvSpPr>
        <p:spPr>
          <a:xfrm>
            <a:off x="5015880" y="4633680"/>
            <a:ext cx="1224136" cy="281551"/>
          </a:xfrm>
          <a:prstGeom prst="rect">
            <a:avLst/>
          </a:prstGeom>
          <a:solidFill>
            <a:srgbClr val="DAE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AA0321C-042B-41D4-B608-4A039C1E3020}"/>
              </a:ext>
            </a:extLst>
          </p:cNvPr>
          <p:cNvSpPr/>
          <p:nvPr/>
        </p:nvSpPr>
        <p:spPr>
          <a:xfrm>
            <a:off x="5087888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1BDFCC4-534E-4C02-89A3-D37E83C08235}"/>
              </a:ext>
            </a:extLst>
          </p:cNvPr>
          <p:cNvSpPr/>
          <p:nvPr/>
        </p:nvSpPr>
        <p:spPr>
          <a:xfrm>
            <a:off x="5375920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9F7FCE5-629B-4007-9BC4-334C696FDA7E}"/>
              </a:ext>
            </a:extLst>
          </p:cNvPr>
          <p:cNvSpPr/>
          <p:nvPr/>
        </p:nvSpPr>
        <p:spPr>
          <a:xfrm>
            <a:off x="5951984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53F298-A0AA-4845-BDEB-BB71812E1109}"/>
              </a:ext>
            </a:extLst>
          </p:cNvPr>
          <p:cNvSpPr txBox="1"/>
          <p:nvPr/>
        </p:nvSpPr>
        <p:spPr>
          <a:xfrm>
            <a:off x="5303912" y="4951842"/>
            <a:ext cx="79045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 err="1"/>
              <a:t>Codesys</a:t>
            </a:r>
            <a:endParaRPr lang="de-DE" sz="12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E523FA8-EB7B-40F5-9CA8-D81FFED02AFB}"/>
              </a:ext>
            </a:extLst>
          </p:cNvPr>
          <p:cNvSpPr txBox="1"/>
          <p:nvPr/>
        </p:nvSpPr>
        <p:spPr>
          <a:xfrm>
            <a:off x="1269336" y="3129227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70233DD-81C5-4D75-A16A-6821969D5EFD}"/>
              </a:ext>
            </a:extLst>
          </p:cNvPr>
          <p:cNvSpPr txBox="1"/>
          <p:nvPr/>
        </p:nvSpPr>
        <p:spPr>
          <a:xfrm>
            <a:off x="1271464" y="4449014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1417991-8021-4C10-AEC8-323BAB29D4FE}"/>
              </a:ext>
            </a:extLst>
          </p:cNvPr>
          <p:cNvSpPr txBox="1"/>
          <p:nvPr/>
        </p:nvSpPr>
        <p:spPr>
          <a:xfrm>
            <a:off x="2555752" y="4437112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D6A17DD-7FB5-48E7-B64B-E6D5E7DBC226}"/>
              </a:ext>
            </a:extLst>
          </p:cNvPr>
          <p:cNvSpPr txBox="1"/>
          <p:nvPr/>
        </p:nvSpPr>
        <p:spPr>
          <a:xfrm>
            <a:off x="3851896" y="4441024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FFFDF024-6FD2-4C3C-A837-CE67322ADF96}"/>
              </a:ext>
            </a:extLst>
          </p:cNvPr>
          <p:cNvSpPr/>
          <p:nvPr/>
        </p:nvSpPr>
        <p:spPr>
          <a:xfrm>
            <a:off x="623392" y="2204863"/>
            <a:ext cx="5616624" cy="316109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Client </a:t>
            </a:r>
            <a:r>
              <a:rPr lang="de-DE" sz="1600" err="1">
                <a:solidFill>
                  <a:schemeClr val="tx1"/>
                </a:solidFill>
              </a:rPr>
              <a:t>Functions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6" name="Pfeil: nach oben und unten 15">
            <a:extLst>
              <a:ext uri="{FF2B5EF4-FFF2-40B4-BE49-F238E27FC236}">
                <a16:creationId xmlns:a16="http://schemas.microsoft.com/office/drawing/2014/main" id="{900FF4EE-9488-4CAE-80F9-328C45469949}"/>
              </a:ext>
            </a:extLst>
          </p:cNvPr>
          <p:cNvSpPr/>
          <p:nvPr/>
        </p:nvSpPr>
        <p:spPr>
          <a:xfrm>
            <a:off x="3072184" y="3561115"/>
            <a:ext cx="503536" cy="731981"/>
          </a:xfrm>
          <a:prstGeom prst="upDownArrow">
            <a:avLst>
              <a:gd name="adj1" fmla="val 27543"/>
              <a:gd name="adj2" fmla="val 50000"/>
            </a:avLst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409EEA3-7D8A-4E1F-ACA8-5245EF8D6E08}"/>
              </a:ext>
            </a:extLst>
          </p:cNvPr>
          <p:cNvSpPr/>
          <p:nvPr/>
        </p:nvSpPr>
        <p:spPr>
          <a:xfrm>
            <a:off x="1919536" y="2924943"/>
            <a:ext cx="1224136" cy="281551"/>
          </a:xfrm>
          <a:prstGeom prst="rect">
            <a:avLst/>
          </a:prstGeom>
          <a:solidFill>
            <a:srgbClr val="DAE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3BDFBAE-55D7-4353-BD27-D7923B8DD426}"/>
              </a:ext>
            </a:extLst>
          </p:cNvPr>
          <p:cNvSpPr/>
          <p:nvPr/>
        </p:nvSpPr>
        <p:spPr>
          <a:xfrm>
            <a:off x="1991544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2A58DFF-516E-4677-B6E9-8796027409E2}"/>
              </a:ext>
            </a:extLst>
          </p:cNvPr>
          <p:cNvSpPr/>
          <p:nvPr/>
        </p:nvSpPr>
        <p:spPr>
          <a:xfrm>
            <a:off x="2279576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F0FD93B-E217-4850-B91F-4613A16002E6}"/>
              </a:ext>
            </a:extLst>
          </p:cNvPr>
          <p:cNvSpPr/>
          <p:nvPr/>
        </p:nvSpPr>
        <p:spPr>
          <a:xfrm>
            <a:off x="2855640" y="3068958"/>
            <a:ext cx="248600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6489468-A8DF-4895-89D3-342F38F7F2CC}"/>
              </a:ext>
            </a:extLst>
          </p:cNvPr>
          <p:cNvSpPr txBox="1"/>
          <p:nvPr/>
        </p:nvSpPr>
        <p:spPr>
          <a:xfrm>
            <a:off x="2565480" y="3129226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25EC33D-1E85-4366-BC8A-4D3C8EE06AC5}"/>
              </a:ext>
            </a:extLst>
          </p:cNvPr>
          <p:cNvSpPr/>
          <p:nvPr/>
        </p:nvSpPr>
        <p:spPr>
          <a:xfrm>
            <a:off x="3215680" y="2924943"/>
            <a:ext cx="1224136" cy="281551"/>
          </a:xfrm>
          <a:prstGeom prst="rect">
            <a:avLst/>
          </a:prstGeom>
          <a:solidFill>
            <a:srgbClr val="DAE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F9E05E1-FD39-47CD-9C31-7038F5A96BF2}"/>
              </a:ext>
            </a:extLst>
          </p:cNvPr>
          <p:cNvSpPr/>
          <p:nvPr/>
        </p:nvSpPr>
        <p:spPr>
          <a:xfrm>
            <a:off x="3287688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1D0D6270-DB53-49FB-AD54-AB718E47CE93}"/>
              </a:ext>
            </a:extLst>
          </p:cNvPr>
          <p:cNvSpPr/>
          <p:nvPr/>
        </p:nvSpPr>
        <p:spPr>
          <a:xfrm>
            <a:off x="3575720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5344FBB-3A36-49EE-8244-3E6C06A9D8CB}"/>
              </a:ext>
            </a:extLst>
          </p:cNvPr>
          <p:cNvSpPr txBox="1"/>
          <p:nvPr/>
        </p:nvSpPr>
        <p:spPr>
          <a:xfrm>
            <a:off x="3861624" y="3129226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F560CD8-E1E0-45BC-879B-DBDA7BFF2F88}"/>
              </a:ext>
            </a:extLst>
          </p:cNvPr>
          <p:cNvSpPr/>
          <p:nvPr/>
        </p:nvSpPr>
        <p:spPr>
          <a:xfrm>
            <a:off x="5015880" y="2924943"/>
            <a:ext cx="1224136" cy="281551"/>
          </a:xfrm>
          <a:prstGeom prst="rect">
            <a:avLst/>
          </a:prstGeom>
          <a:solidFill>
            <a:srgbClr val="DAE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3C2147B-F552-4FE5-A2E2-BA67E16A7675}"/>
              </a:ext>
            </a:extLst>
          </p:cNvPr>
          <p:cNvSpPr/>
          <p:nvPr/>
        </p:nvSpPr>
        <p:spPr>
          <a:xfrm>
            <a:off x="5087888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5148FE0-3C75-4003-A4CD-79F7903C7109}"/>
              </a:ext>
            </a:extLst>
          </p:cNvPr>
          <p:cNvSpPr/>
          <p:nvPr/>
        </p:nvSpPr>
        <p:spPr>
          <a:xfrm>
            <a:off x="5375920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0B1A005-C40F-473A-9296-5546FCB673A2}"/>
              </a:ext>
            </a:extLst>
          </p:cNvPr>
          <p:cNvSpPr/>
          <p:nvPr/>
        </p:nvSpPr>
        <p:spPr>
          <a:xfrm>
            <a:off x="5951984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915A34-4C79-4CF1-8BB6-DE6D68618C1F}"/>
              </a:ext>
            </a:extLst>
          </p:cNvPr>
          <p:cNvSpPr txBox="1"/>
          <p:nvPr/>
        </p:nvSpPr>
        <p:spPr>
          <a:xfrm>
            <a:off x="5661824" y="3129226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1F0D77C-973B-44D1-93ED-1EEF64414448}"/>
              </a:ext>
            </a:extLst>
          </p:cNvPr>
          <p:cNvSpPr txBox="1"/>
          <p:nvPr/>
        </p:nvSpPr>
        <p:spPr>
          <a:xfrm>
            <a:off x="623392" y="2708919"/>
            <a:ext cx="1224136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Serie750Services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62EC752-D8EC-4B61-A179-3B062C142090}"/>
              </a:ext>
            </a:extLst>
          </p:cNvPr>
          <p:cNvSpPr txBox="1"/>
          <p:nvPr/>
        </p:nvSpPr>
        <p:spPr>
          <a:xfrm>
            <a:off x="1991544" y="2708919"/>
            <a:ext cx="1153168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 err="1"/>
              <a:t>ConfigTools.ssh</a:t>
            </a:r>
            <a:endParaRPr lang="de-DE" sz="120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8C2B2C67-F991-49D9-82A2-E8337C953DB6}"/>
              </a:ext>
            </a:extLst>
          </p:cNvPr>
          <p:cNvSpPr txBox="1"/>
          <p:nvPr/>
        </p:nvSpPr>
        <p:spPr>
          <a:xfrm>
            <a:off x="3288806" y="2708919"/>
            <a:ext cx="115101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Linux </a:t>
            </a:r>
            <a:r>
              <a:rPr lang="de-DE" sz="1200" err="1"/>
              <a:t>Native.ssh</a:t>
            </a:r>
            <a:endParaRPr lang="de-DE" sz="120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8C2CC146-D0B4-4765-88C0-B171743E5634}"/>
              </a:ext>
            </a:extLst>
          </p:cNvPr>
          <p:cNvSpPr txBox="1"/>
          <p:nvPr/>
        </p:nvSpPr>
        <p:spPr>
          <a:xfrm>
            <a:off x="5231904" y="2708919"/>
            <a:ext cx="79045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 err="1"/>
              <a:t>Codesys</a:t>
            </a:r>
            <a:endParaRPr lang="de-DE" sz="120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4D5162A-7641-4655-B40D-2ED2FC9C3F75}"/>
              </a:ext>
            </a:extLst>
          </p:cNvPr>
          <p:cNvSpPr/>
          <p:nvPr/>
        </p:nvSpPr>
        <p:spPr>
          <a:xfrm>
            <a:off x="8256240" y="1672729"/>
            <a:ext cx="3312368" cy="1440000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chemeClr val="tx1"/>
                </a:solidFill>
              </a:rPr>
              <a:t>Device Client WAGO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B6A4B73-8B1E-467E-B7CF-8A4902E8FC6C}"/>
              </a:ext>
            </a:extLst>
          </p:cNvPr>
          <p:cNvSpPr/>
          <p:nvPr/>
        </p:nvSpPr>
        <p:spPr>
          <a:xfrm>
            <a:off x="8328248" y="2204864"/>
            <a:ext cx="3168352" cy="316109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Client </a:t>
            </a:r>
            <a:r>
              <a:rPr lang="de-DE" sz="1600" err="1">
                <a:solidFill>
                  <a:schemeClr val="tx1"/>
                </a:solidFill>
              </a:rPr>
              <a:t>Functions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4DA5692-3823-484D-86DC-75946489C5AE}"/>
              </a:ext>
            </a:extLst>
          </p:cNvPr>
          <p:cNvSpPr/>
          <p:nvPr/>
        </p:nvSpPr>
        <p:spPr>
          <a:xfrm>
            <a:off x="8242070" y="4797312"/>
            <a:ext cx="3326538" cy="1440000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solidFill>
                  <a:schemeClr val="tx1"/>
                </a:solidFill>
              </a:rPr>
              <a:t>Device WAGO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67C201C-B7CB-444C-B89A-7929491D1BA0}"/>
              </a:ext>
            </a:extLst>
          </p:cNvPr>
          <p:cNvSpPr/>
          <p:nvPr/>
        </p:nvSpPr>
        <p:spPr>
          <a:xfrm>
            <a:off x="8328248" y="5445224"/>
            <a:ext cx="3168352" cy="316109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Device </a:t>
            </a:r>
            <a:r>
              <a:rPr lang="de-DE" sz="1600" err="1">
                <a:solidFill>
                  <a:schemeClr val="tx1"/>
                </a:solidFill>
              </a:rPr>
              <a:t>Functions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57C5B2-E839-416E-9EE0-25F30042136D}"/>
              </a:ext>
            </a:extLst>
          </p:cNvPr>
          <p:cNvSpPr/>
          <p:nvPr/>
        </p:nvSpPr>
        <p:spPr>
          <a:xfrm>
            <a:off x="9299576" y="2924944"/>
            <a:ext cx="1512688" cy="316109"/>
          </a:xfrm>
          <a:prstGeom prst="rect">
            <a:avLst/>
          </a:prstGeom>
          <a:solidFill>
            <a:srgbClr val="99B9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0D6A54A1-9721-47FD-B881-D5B3CAEDF517}"/>
              </a:ext>
            </a:extLst>
          </p:cNvPr>
          <p:cNvSpPr/>
          <p:nvPr/>
        </p:nvSpPr>
        <p:spPr>
          <a:xfrm>
            <a:off x="10532793" y="3068959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69E77B7-37F8-45B1-9CAE-27B1A82598B3}"/>
              </a:ext>
            </a:extLst>
          </p:cNvPr>
          <p:cNvSpPr txBox="1"/>
          <p:nvPr/>
        </p:nvSpPr>
        <p:spPr>
          <a:xfrm>
            <a:off x="10281545" y="3140968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C0D78D0-2E7C-4443-B051-D6AB118ED4A6}"/>
              </a:ext>
            </a:extLst>
          </p:cNvPr>
          <p:cNvSpPr txBox="1"/>
          <p:nvPr/>
        </p:nvSpPr>
        <p:spPr>
          <a:xfrm>
            <a:off x="9986040" y="2708920"/>
            <a:ext cx="42992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WDA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14AE395-55B6-498C-86D8-380EC145728A}"/>
              </a:ext>
            </a:extLst>
          </p:cNvPr>
          <p:cNvSpPr txBox="1"/>
          <p:nvPr/>
        </p:nvSpPr>
        <p:spPr>
          <a:xfrm>
            <a:off x="9914552" y="4971298"/>
            <a:ext cx="42992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WDA</a:t>
            </a:r>
          </a:p>
        </p:txBody>
      </p:sp>
      <p:sp>
        <p:nvSpPr>
          <p:cNvPr id="74" name="Pfeil: nach oben und unten 120">
            <a:extLst>
              <a:ext uri="{FF2B5EF4-FFF2-40B4-BE49-F238E27FC236}">
                <a16:creationId xmlns:a16="http://schemas.microsoft.com/office/drawing/2014/main" id="{008C0B50-692D-45C8-BC26-D5EFF9BFADB9}"/>
              </a:ext>
            </a:extLst>
          </p:cNvPr>
          <p:cNvSpPr/>
          <p:nvPr/>
        </p:nvSpPr>
        <p:spPr>
          <a:xfrm>
            <a:off x="9840936" y="3573016"/>
            <a:ext cx="503536" cy="731981"/>
          </a:xfrm>
          <a:prstGeom prst="upDownArrow">
            <a:avLst>
              <a:gd name="adj1" fmla="val 27543"/>
              <a:gd name="adj2" fmla="val 50000"/>
            </a:avLst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561F931-9117-44FF-B61E-8AE7BE0DF1F3}"/>
              </a:ext>
            </a:extLst>
          </p:cNvPr>
          <p:cNvSpPr/>
          <p:nvPr/>
        </p:nvSpPr>
        <p:spPr>
          <a:xfrm>
            <a:off x="2855640" y="4489664"/>
            <a:ext cx="248600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31CEAA5-06C2-4F73-8BDB-52D34EE2DE46}"/>
              </a:ext>
            </a:extLst>
          </p:cNvPr>
          <p:cNvSpPr/>
          <p:nvPr/>
        </p:nvSpPr>
        <p:spPr>
          <a:xfrm>
            <a:off x="4135756" y="3068958"/>
            <a:ext cx="248600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E1882B7-34DF-4A52-A32B-FCED67152BAB}"/>
              </a:ext>
            </a:extLst>
          </p:cNvPr>
          <p:cNvSpPr/>
          <p:nvPr/>
        </p:nvSpPr>
        <p:spPr>
          <a:xfrm>
            <a:off x="4131839" y="4489664"/>
            <a:ext cx="248600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600">
              <a:solidFill>
                <a:schemeClr val="tx1"/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A4ED1AA-5BA7-4956-9A5A-382A0026E30D}"/>
              </a:ext>
            </a:extLst>
          </p:cNvPr>
          <p:cNvSpPr txBox="1"/>
          <p:nvPr/>
        </p:nvSpPr>
        <p:spPr>
          <a:xfrm>
            <a:off x="4616704" y="3172326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6160AB9-9C69-4722-BFB8-1095318CC59C}"/>
              </a:ext>
            </a:extLst>
          </p:cNvPr>
          <p:cNvSpPr txBox="1"/>
          <p:nvPr/>
        </p:nvSpPr>
        <p:spPr>
          <a:xfrm>
            <a:off x="4620616" y="4437112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15EE468-50FE-42E9-A0AE-75AB92C3C049}"/>
              </a:ext>
            </a:extLst>
          </p:cNvPr>
          <p:cNvSpPr/>
          <p:nvPr/>
        </p:nvSpPr>
        <p:spPr>
          <a:xfrm>
            <a:off x="9385000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BCAC932-140A-4C0C-BA36-32549F9F61C7}"/>
              </a:ext>
            </a:extLst>
          </p:cNvPr>
          <p:cNvSpPr/>
          <p:nvPr/>
        </p:nvSpPr>
        <p:spPr>
          <a:xfrm>
            <a:off x="9673032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8BF4789-02CC-4092-B50B-BBAAF8970BFB}"/>
              </a:ext>
            </a:extLst>
          </p:cNvPr>
          <p:cNvSpPr/>
          <p:nvPr/>
        </p:nvSpPr>
        <p:spPr>
          <a:xfrm>
            <a:off x="9956209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DF2CF74-AF1B-4066-A20B-208E55CA0FE8}"/>
              </a:ext>
            </a:extLst>
          </p:cNvPr>
          <p:cNvSpPr/>
          <p:nvPr/>
        </p:nvSpPr>
        <p:spPr>
          <a:xfrm>
            <a:off x="9299576" y="4599122"/>
            <a:ext cx="1512688" cy="316109"/>
          </a:xfrm>
          <a:prstGeom prst="rect">
            <a:avLst/>
          </a:prstGeom>
          <a:solidFill>
            <a:srgbClr val="99B9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B246EC3-093C-4604-B08B-D4B26DB0E816}"/>
              </a:ext>
            </a:extLst>
          </p:cNvPr>
          <p:cNvSpPr/>
          <p:nvPr/>
        </p:nvSpPr>
        <p:spPr>
          <a:xfrm>
            <a:off x="10536608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FDA8C6BF-35E0-4EED-9ED1-E6AFA60A5BDF}"/>
              </a:ext>
            </a:extLst>
          </p:cNvPr>
          <p:cNvSpPr txBox="1"/>
          <p:nvPr/>
        </p:nvSpPr>
        <p:spPr>
          <a:xfrm>
            <a:off x="10236720" y="4437112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107922F0-1142-48C9-918E-670007F06C2C}"/>
              </a:ext>
            </a:extLst>
          </p:cNvPr>
          <p:cNvSpPr/>
          <p:nvPr/>
        </p:nvSpPr>
        <p:spPr>
          <a:xfrm>
            <a:off x="9388815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D08A9D-D733-4F15-BD61-F62BF79D4B5D}"/>
              </a:ext>
            </a:extLst>
          </p:cNvPr>
          <p:cNvSpPr/>
          <p:nvPr/>
        </p:nvSpPr>
        <p:spPr>
          <a:xfrm>
            <a:off x="9676847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4A69798-F1EF-4D92-A944-4EED613D9DD2}"/>
              </a:ext>
            </a:extLst>
          </p:cNvPr>
          <p:cNvSpPr/>
          <p:nvPr/>
        </p:nvSpPr>
        <p:spPr>
          <a:xfrm>
            <a:off x="9960024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9" name="Pfeil: nach rechts 151">
            <a:extLst>
              <a:ext uri="{FF2B5EF4-FFF2-40B4-BE49-F238E27FC236}">
                <a16:creationId xmlns:a16="http://schemas.microsoft.com/office/drawing/2014/main" id="{260BFEF8-0C0F-4EE4-AA70-5EE8A059FB8A}"/>
              </a:ext>
            </a:extLst>
          </p:cNvPr>
          <p:cNvSpPr/>
          <p:nvPr/>
        </p:nvSpPr>
        <p:spPr>
          <a:xfrm>
            <a:off x="6744072" y="3573016"/>
            <a:ext cx="1296144" cy="720080"/>
          </a:xfrm>
          <a:prstGeom prst="rightArrow">
            <a:avLst/>
          </a:prstGeom>
          <a:solidFill>
            <a:srgbClr val="82AA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95DE381-2BFB-49B9-B934-A6C3B932C00F}"/>
              </a:ext>
            </a:extLst>
          </p:cNvPr>
          <p:cNvSpPr txBox="1"/>
          <p:nvPr/>
        </p:nvSpPr>
        <p:spPr>
          <a:xfrm>
            <a:off x="5652069" y="4430709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E4600BE-EB1B-4099-B936-2083961BD7E8}"/>
              </a:ext>
            </a:extLst>
          </p:cNvPr>
          <p:cNvSpPr txBox="1"/>
          <p:nvPr/>
        </p:nvSpPr>
        <p:spPr>
          <a:xfrm>
            <a:off x="2423592" y="1196752"/>
            <a:ext cx="2193112" cy="228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/>
              <a:t>Current</a:t>
            </a:r>
            <a:r>
              <a:rPr lang="de-DE" b="1" dirty="0"/>
              <a:t> Situation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CC035DED-1F7D-49E5-AE86-AB62CA2D0366}"/>
              </a:ext>
            </a:extLst>
          </p:cNvPr>
          <p:cNvSpPr txBox="1"/>
          <p:nvPr/>
        </p:nvSpPr>
        <p:spPr>
          <a:xfrm>
            <a:off x="9336360" y="1196753"/>
            <a:ext cx="1259880" cy="18185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b="1" dirty="0" err="1"/>
              <a:t>Planned</a:t>
            </a:r>
            <a:endParaRPr lang="de-DE" b="1" dirty="0"/>
          </a:p>
        </p:txBody>
      </p:sp>
      <p:pic>
        <p:nvPicPr>
          <p:cNvPr id="93" name="Grafik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2" y="5192929"/>
            <a:ext cx="1573429" cy="1054046"/>
          </a:xfrm>
          <a:prstGeom prst="rect">
            <a:avLst/>
          </a:prstGeom>
        </p:spPr>
      </p:pic>
      <p:pic>
        <p:nvPicPr>
          <p:cNvPr id="94" name="Grafik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070" y="4793419"/>
            <a:ext cx="1045408" cy="6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2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55EA-2CEA-C929-37B3-93063475C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C29A76-943C-40E0-03C5-24899DD10C86}"/>
              </a:ext>
            </a:extLst>
          </p:cNvPr>
          <p:cNvSpPr/>
          <p:nvPr/>
        </p:nvSpPr>
        <p:spPr>
          <a:xfrm>
            <a:off x="438403" y="1052736"/>
            <a:ext cx="11202213" cy="52565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EE26202-5891-C487-C1C3-95428F5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Parameters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and</a:t>
            </a:r>
            <a:r>
              <a:rPr lang="de-DE" dirty="0">
                <a:solidFill>
                  <a:srgbClr val="333333"/>
                </a:solidFill>
                <a:latin typeface="72"/>
              </a:rPr>
              <a:t> Services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with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7DEB753-2463-50F1-02E6-845B8D6C78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303E65A6-AA29-9EB3-A8E2-0E76C5B5F4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3A8B36D1-C03A-D1F3-CB60-B7CE653A6F6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307BC8-1DF2-C50D-C2ED-E27269A5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260BA8-D769-1BB3-7352-A5B1679A7E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675F61C-D992-DD0C-6B83-E8927E237000}"/>
              </a:ext>
            </a:extLst>
          </p:cNvPr>
          <p:cNvGrpSpPr/>
          <p:nvPr/>
        </p:nvGrpSpPr>
        <p:grpSpPr>
          <a:xfrm>
            <a:off x="551384" y="1196752"/>
            <a:ext cx="11017224" cy="5040560"/>
            <a:chOff x="551384" y="1196752"/>
            <a:chExt cx="11017224" cy="504056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D1EDC22-0F57-59E5-444F-25EA31C07173}"/>
                </a:ext>
              </a:extLst>
            </p:cNvPr>
            <p:cNvSpPr/>
            <p:nvPr/>
          </p:nvSpPr>
          <p:spPr>
            <a:xfrm>
              <a:off x="5070139" y="2289834"/>
              <a:ext cx="576064" cy="57112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BD42661-334D-D23C-D3E6-6FC10AFE52DA}"/>
                </a:ext>
              </a:extLst>
            </p:cNvPr>
            <p:cNvSpPr/>
            <p:nvPr/>
          </p:nvSpPr>
          <p:spPr>
            <a:xfrm>
              <a:off x="2263366" y="5080522"/>
              <a:ext cx="360040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22A1BB2-BCE1-9E87-15B1-EA9FCD4A94AC}"/>
                </a:ext>
              </a:extLst>
            </p:cNvPr>
            <p:cNvSpPr/>
            <p:nvPr/>
          </p:nvSpPr>
          <p:spPr>
            <a:xfrm>
              <a:off x="551384" y="1665408"/>
              <a:ext cx="5760640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Device Client Serie 750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B99AA9-4F53-51E7-4FF6-E06C7BF10F89}"/>
                </a:ext>
              </a:extLst>
            </p:cNvPr>
            <p:cNvSpPr/>
            <p:nvPr/>
          </p:nvSpPr>
          <p:spPr>
            <a:xfrm>
              <a:off x="551384" y="4777696"/>
              <a:ext cx="5760640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Device Serie 750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DA33C8A-3391-62E7-F81E-2780B62B1376}"/>
                </a:ext>
              </a:extLst>
            </p:cNvPr>
            <p:cNvSpPr/>
            <p:nvPr/>
          </p:nvSpPr>
          <p:spPr>
            <a:xfrm>
              <a:off x="623392" y="5397691"/>
              <a:ext cx="5616624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Device </a:t>
              </a:r>
              <a:r>
                <a:rPr lang="de-DE" sz="1600" err="1">
                  <a:solidFill>
                    <a:schemeClr val="tx1"/>
                  </a:solidFill>
                </a:rPr>
                <a:t>Functions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4B9CD28-A96E-A708-7505-20E88D5A8AC1}"/>
                </a:ext>
              </a:extLst>
            </p:cNvPr>
            <p:cNvSpPr/>
            <p:nvPr/>
          </p:nvSpPr>
          <p:spPr>
            <a:xfrm>
              <a:off x="623392" y="2924943"/>
              <a:ext cx="1224136" cy="281551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17C31D5-1CF6-9B59-3C92-AB28BCC895B9}"/>
                </a:ext>
              </a:extLst>
            </p:cNvPr>
            <p:cNvSpPr txBox="1"/>
            <p:nvPr/>
          </p:nvSpPr>
          <p:spPr>
            <a:xfrm>
              <a:off x="694880" y="4951842"/>
              <a:ext cx="1224136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/>
                <a:t>Serie750Services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31B8EA3-6E6A-D408-6741-EA9470AEBBD5}"/>
                </a:ext>
              </a:extLst>
            </p:cNvPr>
            <p:cNvSpPr/>
            <p:nvPr/>
          </p:nvSpPr>
          <p:spPr>
            <a:xfrm>
              <a:off x="695400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561A1840-0972-1E11-1FDB-F2499763D98C}"/>
                </a:ext>
              </a:extLst>
            </p:cNvPr>
            <p:cNvSpPr/>
            <p:nvPr/>
          </p:nvSpPr>
          <p:spPr>
            <a:xfrm>
              <a:off x="983432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E6BAC2C-8F3E-1894-0F88-FFAF7A18C4E6}"/>
                </a:ext>
              </a:extLst>
            </p:cNvPr>
            <p:cNvSpPr/>
            <p:nvPr/>
          </p:nvSpPr>
          <p:spPr>
            <a:xfrm>
              <a:off x="1559496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BD64355-EEED-43C6-2FAB-27D2E77F416D}"/>
                </a:ext>
              </a:extLst>
            </p:cNvPr>
            <p:cNvSpPr/>
            <p:nvPr/>
          </p:nvSpPr>
          <p:spPr>
            <a:xfrm>
              <a:off x="623392" y="4633680"/>
              <a:ext cx="1224136" cy="281551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2A032B7-9AE3-80AC-83B1-C6B5B8E57CDD}"/>
                </a:ext>
              </a:extLst>
            </p:cNvPr>
            <p:cNvSpPr/>
            <p:nvPr/>
          </p:nvSpPr>
          <p:spPr>
            <a:xfrm>
              <a:off x="695400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49E18F8E-8143-3FE6-33BC-6B527B12E7A8}"/>
                </a:ext>
              </a:extLst>
            </p:cNvPr>
            <p:cNvSpPr/>
            <p:nvPr/>
          </p:nvSpPr>
          <p:spPr>
            <a:xfrm>
              <a:off x="983432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CE771A0-90B0-BB64-6F21-5A158593A5A5}"/>
                </a:ext>
              </a:extLst>
            </p:cNvPr>
            <p:cNvSpPr/>
            <p:nvPr/>
          </p:nvSpPr>
          <p:spPr>
            <a:xfrm>
              <a:off x="1559496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3F34E8A-8E1E-7F1B-0391-B4FD4B0CC9B3}"/>
                </a:ext>
              </a:extLst>
            </p:cNvPr>
            <p:cNvSpPr/>
            <p:nvPr/>
          </p:nvSpPr>
          <p:spPr>
            <a:xfrm>
              <a:off x="1919536" y="4633680"/>
              <a:ext cx="1224136" cy="281551"/>
            </a:xfrm>
            <a:prstGeom prst="rect">
              <a:avLst/>
            </a:prstGeom>
            <a:solidFill>
              <a:srgbClr val="DAE6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44B7B9C-BF4F-2F44-944C-E7243805EAC3}"/>
                </a:ext>
              </a:extLst>
            </p:cNvPr>
            <p:cNvSpPr/>
            <p:nvPr/>
          </p:nvSpPr>
          <p:spPr>
            <a:xfrm>
              <a:off x="1991544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C62E390-3A4E-7263-D213-8741267BD0A7}"/>
                </a:ext>
              </a:extLst>
            </p:cNvPr>
            <p:cNvSpPr/>
            <p:nvPr/>
          </p:nvSpPr>
          <p:spPr>
            <a:xfrm>
              <a:off x="2279576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C03FFA1A-3201-054E-CAFF-EE50219806E2}"/>
                </a:ext>
              </a:extLst>
            </p:cNvPr>
            <p:cNvSpPr txBox="1"/>
            <p:nvPr/>
          </p:nvSpPr>
          <p:spPr>
            <a:xfrm>
              <a:off x="1990504" y="4951842"/>
              <a:ext cx="1153168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 err="1"/>
                <a:t>ConfigTools.ssh</a:t>
              </a:r>
              <a:endParaRPr lang="de-DE" sz="120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3FB091A-8F1A-9DBD-C635-F7D7700E4594}"/>
                </a:ext>
              </a:extLst>
            </p:cNvPr>
            <p:cNvSpPr/>
            <p:nvPr/>
          </p:nvSpPr>
          <p:spPr>
            <a:xfrm>
              <a:off x="3215680" y="4633680"/>
              <a:ext cx="1224136" cy="281551"/>
            </a:xfrm>
            <a:prstGeom prst="rect">
              <a:avLst/>
            </a:prstGeom>
            <a:solidFill>
              <a:srgbClr val="DAE6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BAC8423-46F1-4021-8C97-C8A942C7CE71}"/>
                </a:ext>
              </a:extLst>
            </p:cNvPr>
            <p:cNvSpPr/>
            <p:nvPr/>
          </p:nvSpPr>
          <p:spPr>
            <a:xfrm>
              <a:off x="3287688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5A8E31-0167-86C7-1728-75482B67F59D}"/>
                </a:ext>
              </a:extLst>
            </p:cNvPr>
            <p:cNvSpPr/>
            <p:nvPr/>
          </p:nvSpPr>
          <p:spPr>
            <a:xfrm>
              <a:off x="3575720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5D46D5B-2933-EEA1-2996-A047A057E6FD}"/>
                </a:ext>
              </a:extLst>
            </p:cNvPr>
            <p:cNvSpPr txBox="1"/>
            <p:nvPr/>
          </p:nvSpPr>
          <p:spPr>
            <a:xfrm>
              <a:off x="3288806" y="4951842"/>
              <a:ext cx="115101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/>
                <a:t>Linux </a:t>
              </a:r>
              <a:r>
                <a:rPr lang="de-DE" sz="1200" err="1"/>
                <a:t>Native.ssh</a:t>
              </a:r>
              <a:endParaRPr lang="de-DE" sz="1200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46A94F39-210C-B8A4-802E-61DE18C0D000}"/>
                </a:ext>
              </a:extLst>
            </p:cNvPr>
            <p:cNvSpPr/>
            <p:nvPr/>
          </p:nvSpPr>
          <p:spPr>
            <a:xfrm>
              <a:off x="5015880" y="4633680"/>
              <a:ext cx="1224136" cy="281551"/>
            </a:xfrm>
            <a:prstGeom prst="rect">
              <a:avLst/>
            </a:prstGeom>
            <a:solidFill>
              <a:srgbClr val="DAE6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828BF40-A0DD-657A-A388-D801AFA9729B}"/>
                </a:ext>
              </a:extLst>
            </p:cNvPr>
            <p:cNvSpPr/>
            <p:nvPr/>
          </p:nvSpPr>
          <p:spPr>
            <a:xfrm>
              <a:off x="5087888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592F9628-2ED0-41C9-0872-979D8F3E57E9}"/>
                </a:ext>
              </a:extLst>
            </p:cNvPr>
            <p:cNvSpPr/>
            <p:nvPr/>
          </p:nvSpPr>
          <p:spPr>
            <a:xfrm>
              <a:off x="5375920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41A6334-1C43-D102-2373-076369994B3B}"/>
                </a:ext>
              </a:extLst>
            </p:cNvPr>
            <p:cNvSpPr/>
            <p:nvPr/>
          </p:nvSpPr>
          <p:spPr>
            <a:xfrm>
              <a:off x="5951984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DD31199-143E-4A27-D698-FFBBAD3AF6E0}"/>
                </a:ext>
              </a:extLst>
            </p:cNvPr>
            <p:cNvSpPr txBox="1"/>
            <p:nvPr/>
          </p:nvSpPr>
          <p:spPr>
            <a:xfrm>
              <a:off x="5303912" y="4951842"/>
              <a:ext cx="79045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 err="1"/>
                <a:t>Codesys</a:t>
              </a:r>
              <a:endParaRPr lang="de-DE" sz="120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69001690-6EA5-451D-A34A-97E9387907AE}"/>
                </a:ext>
              </a:extLst>
            </p:cNvPr>
            <p:cNvSpPr txBox="1"/>
            <p:nvPr/>
          </p:nvSpPr>
          <p:spPr>
            <a:xfrm>
              <a:off x="1269336" y="3129227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108F303D-D909-7E77-3A86-56DD57A2B9A3}"/>
                </a:ext>
              </a:extLst>
            </p:cNvPr>
            <p:cNvSpPr txBox="1"/>
            <p:nvPr/>
          </p:nvSpPr>
          <p:spPr>
            <a:xfrm>
              <a:off x="1271464" y="4449014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A555BB7-8425-D471-6BF2-A655F13CD9E2}"/>
                </a:ext>
              </a:extLst>
            </p:cNvPr>
            <p:cNvSpPr txBox="1"/>
            <p:nvPr/>
          </p:nvSpPr>
          <p:spPr>
            <a:xfrm>
              <a:off x="2555752" y="4437112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509EFA3-939E-E879-8479-E3A2A5C36017}"/>
                </a:ext>
              </a:extLst>
            </p:cNvPr>
            <p:cNvSpPr txBox="1"/>
            <p:nvPr/>
          </p:nvSpPr>
          <p:spPr>
            <a:xfrm>
              <a:off x="3851896" y="4441024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822FCFB-556F-BD3F-2B82-30108FD02764}"/>
                </a:ext>
              </a:extLst>
            </p:cNvPr>
            <p:cNvSpPr/>
            <p:nvPr/>
          </p:nvSpPr>
          <p:spPr>
            <a:xfrm>
              <a:off x="623392" y="2204863"/>
              <a:ext cx="5616624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Client </a:t>
              </a:r>
              <a:r>
                <a:rPr lang="de-DE" sz="1600" err="1">
                  <a:solidFill>
                    <a:schemeClr val="tx1"/>
                  </a:solidFill>
                </a:rPr>
                <a:t>Functions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46" name="Pfeil: nach oben und unten 15">
              <a:extLst>
                <a:ext uri="{FF2B5EF4-FFF2-40B4-BE49-F238E27FC236}">
                  <a16:creationId xmlns:a16="http://schemas.microsoft.com/office/drawing/2014/main" id="{99788E68-BC05-808D-CF7A-1C4D6793E647}"/>
                </a:ext>
              </a:extLst>
            </p:cNvPr>
            <p:cNvSpPr/>
            <p:nvPr/>
          </p:nvSpPr>
          <p:spPr>
            <a:xfrm>
              <a:off x="3072184" y="3561115"/>
              <a:ext cx="503536" cy="731981"/>
            </a:xfrm>
            <a:prstGeom prst="upDownArrow">
              <a:avLst>
                <a:gd name="adj1" fmla="val 27543"/>
                <a:gd name="adj2" fmla="val 50000"/>
              </a:avLst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1035D44C-5720-0131-22C5-4A87D7BB7D97}"/>
                </a:ext>
              </a:extLst>
            </p:cNvPr>
            <p:cNvSpPr/>
            <p:nvPr/>
          </p:nvSpPr>
          <p:spPr>
            <a:xfrm>
              <a:off x="1919536" y="2924943"/>
              <a:ext cx="1224136" cy="281551"/>
            </a:xfrm>
            <a:prstGeom prst="rect">
              <a:avLst/>
            </a:prstGeom>
            <a:solidFill>
              <a:srgbClr val="DAE6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5F2EF86-E96D-C199-939F-D6DEA9182064}"/>
                </a:ext>
              </a:extLst>
            </p:cNvPr>
            <p:cNvSpPr/>
            <p:nvPr/>
          </p:nvSpPr>
          <p:spPr>
            <a:xfrm>
              <a:off x="1991544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1E93589F-304B-D924-EDA1-FD74F4D95E52}"/>
                </a:ext>
              </a:extLst>
            </p:cNvPr>
            <p:cNvSpPr/>
            <p:nvPr/>
          </p:nvSpPr>
          <p:spPr>
            <a:xfrm>
              <a:off x="2279576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0DC3552-B93B-E258-8053-70B10847EDFE}"/>
                </a:ext>
              </a:extLst>
            </p:cNvPr>
            <p:cNvSpPr/>
            <p:nvPr/>
          </p:nvSpPr>
          <p:spPr>
            <a:xfrm>
              <a:off x="2855640" y="3068958"/>
              <a:ext cx="248600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>
                <a:solidFill>
                  <a:schemeClr val="tx1"/>
                </a:solidFill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6FD6A40-B5C0-2753-B1AD-FA2F7D13B6F7}"/>
                </a:ext>
              </a:extLst>
            </p:cNvPr>
            <p:cNvSpPr txBox="1"/>
            <p:nvPr/>
          </p:nvSpPr>
          <p:spPr>
            <a:xfrm>
              <a:off x="2565480" y="3129226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9CDE412-2AE1-B4C4-7059-EB4307B5AA13}"/>
                </a:ext>
              </a:extLst>
            </p:cNvPr>
            <p:cNvSpPr/>
            <p:nvPr/>
          </p:nvSpPr>
          <p:spPr>
            <a:xfrm>
              <a:off x="3215680" y="2924943"/>
              <a:ext cx="1224136" cy="281551"/>
            </a:xfrm>
            <a:prstGeom prst="rect">
              <a:avLst/>
            </a:prstGeom>
            <a:solidFill>
              <a:srgbClr val="DAE6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127B4673-A0B6-06C4-65CB-9EDC6F743438}"/>
                </a:ext>
              </a:extLst>
            </p:cNvPr>
            <p:cNvSpPr/>
            <p:nvPr/>
          </p:nvSpPr>
          <p:spPr>
            <a:xfrm>
              <a:off x="3287688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CFE95FF5-CEE5-9DF3-32A0-DA480DEA98CA}"/>
                </a:ext>
              </a:extLst>
            </p:cNvPr>
            <p:cNvSpPr/>
            <p:nvPr/>
          </p:nvSpPr>
          <p:spPr>
            <a:xfrm>
              <a:off x="3575720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5862B39-4036-17A5-37F7-66FFAD04D325}"/>
                </a:ext>
              </a:extLst>
            </p:cNvPr>
            <p:cNvSpPr txBox="1"/>
            <p:nvPr/>
          </p:nvSpPr>
          <p:spPr>
            <a:xfrm>
              <a:off x="3861624" y="3129226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ECC3240B-4054-E4DD-6412-638AB9274613}"/>
                </a:ext>
              </a:extLst>
            </p:cNvPr>
            <p:cNvSpPr/>
            <p:nvPr/>
          </p:nvSpPr>
          <p:spPr>
            <a:xfrm>
              <a:off x="5015880" y="2924943"/>
              <a:ext cx="1224136" cy="281551"/>
            </a:xfrm>
            <a:prstGeom prst="rect">
              <a:avLst/>
            </a:prstGeom>
            <a:solidFill>
              <a:srgbClr val="DAE6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BE7A957-0736-DE0C-6A55-A7F959ECCF09}"/>
                </a:ext>
              </a:extLst>
            </p:cNvPr>
            <p:cNvSpPr/>
            <p:nvPr/>
          </p:nvSpPr>
          <p:spPr>
            <a:xfrm>
              <a:off x="5087888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9E706B6-F1F1-EDAC-C358-6F63A0AE599E}"/>
                </a:ext>
              </a:extLst>
            </p:cNvPr>
            <p:cNvSpPr/>
            <p:nvPr/>
          </p:nvSpPr>
          <p:spPr>
            <a:xfrm>
              <a:off x="5375920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3C115A5-332F-F746-ADCE-845D50701596}"/>
                </a:ext>
              </a:extLst>
            </p:cNvPr>
            <p:cNvSpPr/>
            <p:nvPr/>
          </p:nvSpPr>
          <p:spPr>
            <a:xfrm>
              <a:off x="5951984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8ECF00E-3AD0-D199-3E8E-C0B3078E183C}"/>
                </a:ext>
              </a:extLst>
            </p:cNvPr>
            <p:cNvSpPr txBox="1"/>
            <p:nvPr/>
          </p:nvSpPr>
          <p:spPr>
            <a:xfrm>
              <a:off x="5661824" y="3129226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5E25B175-AF53-8809-542D-0EA75892E9F2}"/>
                </a:ext>
              </a:extLst>
            </p:cNvPr>
            <p:cNvSpPr txBox="1"/>
            <p:nvPr/>
          </p:nvSpPr>
          <p:spPr>
            <a:xfrm>
              <a:off x="623392" y="2708919"/>
              <a:ext cx="1224136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/>
                <a:t>Serie750Services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06715F3-A39D-1766-2562-53BB42E080EE}"/>
                </a:ext>
              </a:extLst>
            </p:cNvPr>
            <p:cNvSpPr txBox="1"/>
            <p:nvPr/>
          </p:nvSpPr>
          <p:spPr>
            <a:xfrm>
              <a:off x="1991544" y="2708919"/>
              <a:ext cx="1153168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 err="1"/>
                <a:t>ConfigTools.ssh</a:t>
              </a:r>
              <a:endParaRPr lang="de-DE" sz="1200"/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6A4A3B0A-3464-AD9F-B712-F8752AF16ACC}"/>
                </a:ext>
              </a:extLst>
            </p:cNvPr>
            <p:cNvSpPr txBox="1"/>
            <p:nvPr/>
          </p:nvSpPr>
          <p:spPr>
            <a:xfrm>
              <a:off x="3288806" y="2708919"/>
              <a:ext cx="115101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/>
                <a:t>Linux </a:t>
              </a:r>
              <a:r>
                <a:rPr lang="de-DE" sz="1200" err="1"/>
                <a:t>Native.ssh</a:t>
              </a:r>
              <a:endParaRPr lang="de-DE" sz="12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0D84A1E3-E0C8-4B7F-1547-E8A79717BF6D}"/>
                </a:ext>
              </a:extLst>
            </p:cNvPr>
            <p:cNvSpPr txBox="1"/>
            <p:nvPr/>
          </p:nvSpPr>
          <p:spPr>
            <a:xfrm>
              <a:off x="5231904" y="2708919"/>
              <a:ext cx="79045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 err="1"/>
                <a:t>Codesys</a:t>
              </a:r>
              <a:endParaRPr lang="de-DE" sz="120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3D6BD8E-208C-CB0D-0786-35B11F19AA29}"/>
                </a:ext>
              </a:extLst>
            </p:cNvPr>
            <p:cNvSpPr/>
            <p:nvPr/>
          </p:nvSpPr>
          <p:spPr>
            <a:xfrm>
              <a:off x="8256240" y="1672729"/>
              <a:ext cx="3312368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Device Client WAGO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8AC6428B-C4C6-B96C-AA71-D36130E040BE}"/>
                </a:ext>
              </a:extLst>
            </p:cNvPr>
            <p:cNvSpPr/>
            <p:nvPr/>
          </p:nvSpPr>
          <p:spPr>
            <a:xfrm>
              <a:off x="8328248" y="2204864"/>
              <a:ext cx="3168352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Client </a:t>
              </a:r>
              <a:r>
                <a:rPr lang="de-DE" sz="1600" err="1">
                  <a:solidFill>
                    <a:schemeClr val="tx1"/>
                  </a:solidFill>
                </a:rPr>
                <a:t>Functions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E7A372A-922E-E628-52E3-A547941DD349}"/>
                </a:ext>
              </a:extLst>
            </p:cNvPr>
            <p:cNvSpPr/>
            <p:nvPr/>
          </p:nvSpPr>
          <p:spPr>
            <a:xfrm>
              <a:off x="8242070" y="4797312"/>
              <a:ext cx="3326538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Device WAGO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64460880-A256-632E-BC52-4930F6F06068}"/>
                </a:ext>
              </a:extLst>
            </p:cNvPr>
            <p:cNvSpPr/>
            <p:nvPr/>
          </p:nvSpPr>
          <p:spPr>
            <a:xfrm>
              <a:off x="8328248" y="5445224"/>
              <a:ext cx="3168352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>
                  <a:solidFill>
                    <a:schemeClr val="tx1"/>
                  </a:solidFill>
                </a:rPr>
                <a:t>Device </a:t>
              </a:r>
              <a:r>
                <a:rPr lang="de-DE" sz="1600" err="1">
                  <a:solidFill>
                    <a:schemeClr val="tx1"/>
                  </a:solidFill>
                </a:rPr>
                <a:t>Functions</a:t>
              </a:r>
              <a:endParaRPr lang="de-DE" sz="1600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31036EB5-23D2-848A-4C44-49190E4BDDC9}"/>
                </a:ext>
              </a:extLst>
            </p:cNvPr>
            <p:cNvSpPr/>
            <p:nvPr/>
          </p:nvSpPr>
          <p:spPr>
            <a:xfrm>
              <a:off x="9299576" y="2924944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E195479-BCAE-1357-3648-C90059C1E257}"/>
                </a:ext>
              </a:extLst>
            </p:cNvPr>
            <p:cNvSpPr/>
            <p:nvPr/>
          </p:nvSpPr>
          <p:spPr>
            <a:xfrm>
              <a:off x="10532793" y="306895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A5762A59-9409-2C33-08E9-3EE70AC25B9C}"/>
                </a:ext>
              </a:extLst>
            </p:cNvPr>
            <p:cNvSpPr txBox="1"/>
            <p:nvPr/>
          </p:nvSpPr>
          <p:spPr>
            <a:xfrm>
              <a:off x="10281545" y="3140968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E75A792D-6870-DAF5-130F-4E1061CDAE89}"/>
                </a:ext>
              </a:extLst>
            </p:cNvPr>
            <p:cNvSpPr txBox="1"/>
            <p:nvPr/>
          </p:nvSpPr>
          <p:spPr>
            <a:xfrm>
              <a:off x="9986040" y="2708920"/>
              <a:ext cx="42992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/>
                <a:t>WDA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ECFA537-06BA-6CE5-CDD9-A30653B900B3}"/>
                </a:ext>
              </a:extLst>
            </p:cNvPr>
            <p:cNvSpPr txBox="1"/>
            <p:nvPr/>
          </p:nvSpPr>
          <p:spPr>
            <a:xfrm>
              <a:off x="9914552" y="4971298"/>
              <a:ext cx="42992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200"/>
                <a:t>WDA</a:t>
              </a:r>
            </a:p>
          </p:txBody>
        </p:sp>
        <p:sp>
          <p:nvSpPr>
            <p:cNvPr id="74" name="Pfeil: nach oben und unten 120">
              <a:extLst>
                <a:ext uri="{FF2B5EF4-FFF2-40B4-BE49-F238E27FC236}">
                  <a16:creationId xmlns:a16="http://schemas.microsoft.com/office/drawing/2014/main" id="{04B0DB41-EF0D-1BEE-B4F9-B851CA52F629}"/>
                </a:ext>
              </a:extLst>
            </p:cNvPr>
            <p:cNvSpPr/>
            <p:nvPr/>
          </p:nvSpPr>
          <p:spPr>
            <a:xfrm>
              <a:off x="9840936" y="3573016"/>
              <a:ext cx="503536" cy="731981"/>
            </a:xfrm>
            <a:prstGeom prst="upDownArrow">
              <a:avLst>
                <a:gd name="adj1" fmla="val 27543"/>
                <a:gd name="adj2" fmla="val 50000"/>
              </a:avLst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5AB6C7B9-12D0-AD66-5C96-B4B9ECC1E8FC}"/>
                </a:ext>
              </a:extLst>
            </p:cNvPr>
            <p:cNvSpPr/>
            <p:nvPr/>
          </p:nvSpPr>
          <p:spPr>
            <a:xfrm>
              <a:off x="2855640" y="4489664"/>
              <a:ext cx="248600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>
                <a:solidFill>
                  <a:schemeClr val="tx1"/>
                </a:solidFill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4B9C619-7714-3BEF-5302-0E45E927B116}"/>
                </a:ext>
              </a:extLst>
            </p:cNvPr>
            <p:cNvSpPr/>
            <p:nvPr/>
          </p:nvSpPr>
          <p:spPr>
            <a:xfrm>
              <a:off x="4135756" y="3068958"/>
              <a:ext cx="248600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>
                <a:solidFill>
                  <a:schemeClr val="tx1"/>
                </a:solidFill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2A54F2E6-0E96-4782-2A7E-936DA950CBAC}"/>
                </a:ext>
              </a:extLst>
            </p:cNvPr>
            <p:cNvSpPr/>
            <p:nvPr/>
          </p:nvSpPr>
          <p:spPr>
            <a:xfrm>
              <a:off x="4131839" y="4489664"/>
              <a:ext cx="248600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600">
                <a:solidFill>
                  <a:schemeClr val="tx1"/>
                </a:solidFill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FC5FC27-F1C3-1517-0D80-96D950E3445C}"/>
                </a:ext>
              </a:extLst>
            </p:cNvPr>
            <p:cNvSpPr txBox="1"/>
            <p:nvPr/>
          </p:nvSpPr>
          <p:spPr>
            <a:xfrm>
              <a:off x="4616704" y="3172326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07A11211-3E50-513B-5B8F-766FD44E6494}"/>
                </a:ext>
              </a:extLst>
            </p:cNvPr>
            <p:cNvSpPr txBox="1"/>
            <p:nvPr/>
          </p:nvSpPr>
          <p:spPr>
            <a:xfrm>
              <a:off x="4620616" y="4437112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E980BC2B-A9EE-4635-E71E-A390C4F5FFC8}"/>
                </a:ext>
              </a:extLst>
            </p:cNvPr>
            <p:cNvSpPr/>
            <p:nvPr/>
          </p:nvSpPr>
          <p:spPr>
            <a:xfrm>
              <a:off x="9385000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F6829C2-2EEB-6E1D-95F7-F46D7972CB9A}"/>
                </a:ext>
              </a:extLst>
            </p:cNvPr>
            <p:cNvSpPr/>
            <p:nvPr/>
          </p:nvSpPr>
          <p:spPr>
            <a:xfrm>
              <a:off x="9673032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66D25F47-19D2-3040-B994-0571769BDC9B}"/>
                </a:ext>
              </a:extLst>
            </p:cNvPr>
            <p:cNvSpPr/>
            <p:nvPr/>
          </p:nvSpPr>
          <p:spPr>
            <a:xfrm>
              <a:off x="9956209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A0FE1417-AC92-497E-C03D-385C04B7BBF9}"/>
                </a:ext>
              </a:extLst>
            </p:cNvPr>
            <p:cNvSpPr/>
            <p:nvPr/>
          </p:nvSpPr>
          <p:spPr>
            <a:xfrm>
              <a:off x="9299576" y="4599122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9E6ACA33-50AF-824C-7AA9-12149B67A032}"/>
                </a:ext>
              </a:extLst>
            </p:cNvPr>
            <p:cNvSpPr/>
            <p:nvPr/>
          </p:nvSpPr>
          <p:spPr>
            <a:xfrm>
              <a:off x="10536608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E7A05D4-160D-A890-CC10-B6708F80131C}"/>
                </a:ext>
              </a:extLst>
            </p:cNvPr>
            <p:cNvSpPr txBox="1"/>
            <p:nvPr/>
          </p:nvSpPr>
          <p:spPr>
            <a:xfrm>
              <a:off x="10236720" y="4437112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FE0D6474-3B6A-7D77-8628-0690E828F6C9}"/>
                </a:ext>
              </a:extLst>
            </p:cNvPr>
            <p:cNvSpPr/>
            <p:nvPr/>
          </p:nvSpPr>
          <p:spPr>
            <a:xfrm>
              <a:off x="9388815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E880B3E4-2A09-3A90-A449-7904D813C3B9}"/>
                </a:ext>
              </a:extLst>
            </p:cNvPr>
            <p:cNvSpPr/>
            <p:nvPr/>
          </p:nvSpPr>
          <p:spPr>
            <a:xfrm>
              <a:off x="9676847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5ECC8C2-734C-67A2-70DA-A9A2509E0203}"/>
                </a:ext>
              </a:extLst>
            </p:cNvPr>
            <p:cNvSpPr/>
            <p:nvPr/>
          </p:nvSpPr>
          <p:spPr>
            <a:xfrm>
              <a:off x="9960024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9" name="Pfeil: nach rechts 151">
              <a:extLst>
                <a:ext uri="{FF2B5EF4-FFF2-40B4-BE49-F238E27FC236}">
                  <a16:creationId xmlns:a16="http://schemas.microsoft.com/office/drawing/2014/main" id="{1E2981E6-73B5-3C68-77FB-8DAE51ABBBFB}"/>
                </a:ext>
              </a:extLst>
            </p:cNvPr>
            <p:cNvSpPr/>
            <p:nvPr/>
          </p:nvSpPr>
          <p:spPr>
            <a:xfrm>
              <a:off x="6744072" y="3573016"/>
              <a:ext cx="1296144" cy="720080"/>
            </a:xfrm>
            <a:prstGeom prst="rightArrow">
              <a:avLst/>
            </a:prstGeom>
            <a:solidFill>
              <a:srgbClr val="82A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06258B62-BCD7-FB1F-D431-C9EB28C688EE}"/>
                </a:ext>
              </a:extLst>
            </p:cNvPr>
            <p:cNvSpPr txBox="1"/>
            <p:nvPr/>
          </p:nvSpPr>
          <p:spPr>
            <a:xfrm>
              <a:off x="5652069" y="4430709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63FC11F0-F705-AFD1-5424-7B383C7717E1}"/>
                </a:ext>
              </a:extLst>
            </p:cNvPr>
            <p:cNvSpPr txBox="1"/>
            <p:nvPr/>
          </p:nvSpPr>
          <p:spPr>
            <a:xfrm>
              <a:off x="2423592" y="1196752"/>
              <a:ext cx="2193112" cy="228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de-DE" b="1" dirty="0" err="1"/>
                <a:t>Current</a:t>
              </a:r>
              <a:r>
                <a:rPr lang="de-DE" b="1" dirty="0"/>
                <a:t> Situation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10C58142-049B-EBBB-F8FF-1EAF15768B9A}"/>
                </a:ext>
              </a:extLst>
            </p:cNvPr>
            <p:cNvSpPr txBox="1"/>
            <p:nvPr/>
          </p:nvSpPr>
          <p:spPr>
            <a:xfrm>
              <a:off x="9336360" y="1196753"/>
              <a:ext cx="1259880" cy="1818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de-DE" b="1" dirty="0" err="1"/>
                <a:t>Planned</a:t>
              </a:r>
              <a:endParaRPr lang="de-D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34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13" name="Ellipse 12"/>
          <p:cNvSpPr/>
          <p:nvPr/>
        </p:nvSpPr>
        <p:spPr>
          <a:xfrm>
            <a:off x="5070139" y="2289834"/>
            <a:ext cx="576064" cy="571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63366" y="508052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1131590"/>
            <a:ext cx="8695886" cy="5321746"/>
          </a:xfrm>
        </p:spPr>
        <p:txBody>
          <a:bodyPr/>
          <a:lstStyle/>
          <a:p>
            <a:r>
              <a:rPr lang="de-DE" sz="1200" dirty="0" err="1"/>
              <a:t>WDx</a:t>
            </a:r>
            <a:r>
              <a:rPr lang="de-DE" sz="1200" dirty="0"/>
              <a:t> 	= 	</a:t>
            </a:r>
            <a:r>
              <a:rPr lang="de-DE" sz="1200" b="0" dirty="0"/>
              <a:t>WDM 	WAGO Device Model</a:t>
            </a:r>
            <a:endParaRPr lang="de-DE" sz="1200" dirty="0"/>
          </a:p>
          <a:p>
            <a:r>
              <a:rPr lang="de-DE" sz="1200" b="0" dirty="0"/>
              <a:t>	+ 	WDD	WAGO Device Description </a:t>
            </a:r>
          </a:p>
          <a:p>
            <a:r>
              <a:rPr lang="de-DE" sz="1200" b="0" dirty="0"/>
              <a:t>	+	WDA	WAGO Device Access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WAGO Device Model (WDM)</a:t>
            </a:r>
          </a:p>
          <a:p>
            <a:r>
              <a:rPr lang="de-DE" sz="1200" b="0" dirty="0"/>
              <a:t>	Elements:	</a:t>
            </a:r>
            <a:r>
              <a:rPr lang="de-DE" sz="1200" b="0" dirty="0" err="1"/>
              <a:t>feature</a:t>
            </a:r>
            <a:r>
              <a:rPr lang="de-DE" sz="1200" b="0" dirty="0"/>
              <a:t>, </a:t>
            </a:r>
            <a:r>
              <a:rPr lang="de-DE" sz="1200" b="0" dirty="0" err="1"/>
              <a:t>class</a:t>
            </a:r>
            <a:r>
              <a:rPr lang="de-DE" sz="1200" b="0" dirty="0"/>
              <a:t>, </a:t>
            </a:r>
            <a:r>
              <a:rPr lang="de-DE" sz="1200" b="0" dirty="0" err="1"/>
              <a:t>parameter</a:t>
            </a:r>
            <a:r>
              <a:rPr lang="de-DE" sz="1200" b="0" dirty="0"/>
              <a:t>	</a:t>
            </a:r>
          </a:p>
          <a:p>
            <a:r>
              <a:rPr lang="de-DE" sz="1200" b="0" dirty="0"/>
              <a:t>	JSON </a:t>
            </a:r>
            <a:r>
              <a:rPr lang="de-DE" sz="1200" b="0" dirty="0" err="1"/>
              <a:t>format</a:t>
            </a:r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WAGO Device Description (WDD)</a:t>
            </a:r>
          </a:p>
          <a:p>
            <a:r>
              <a:rPr lang="de-DE" sz="1200" b="0" dirty="0"/>
              <a:t>	JSON</a:t>
            </a:r>
          </a:p>
          <a:p>
            <a:r>
              <a:rPr lang="de-DE" sz="1200" b="0" dirty="0"/>
              <a:t>	</a:t>
            </a:r>
          </a:p>
          <a:p>
            <a:r>
              <a:rPr lang="de-DE" sz="1200" b="0" dirty="0"/>
              <a:t>	WDM </a:t>
            </a:r>
            <a:r>
              <a:rPr lang="de-DE" sz="1200" b="0" dirty="0" err="1"/>
              <a:t>and</a:t>
            </a:r>
            <a:r>
              <a:rPr lang="de-DE" sz="1200" b="0" dirty="0"/>
              <a:t> WDD </a:t>
            </a:r>
            <a:r>
              <a:rPr lang="de-DE" sz="1200" b="0" dirty="0" err="1"/>
              <a:t>allow</a:t>
            </a:r>
            <a:r>
              <a:rPr lang="de-DE" sz="1200" b="0" dirty="0"/>
              <a:t> also </a:t>
            </a:r>
            <a:r>
              <a:rPr lang="de-DE" sz="1200" b="0" dirty="0" err="1"/>
              <a:t>tools</a:t>
            </a:r>
            <a:r>
              <a:rPr lang="de-DE" sz="1200" b="0" dirty="0"/>
              <a:t> </a:t>
            </a:r>
            <a:r>
              <a:rPr lang="de-DE" sz="1200" b="0" dirty="0" err="1"/>
              <a:t>for</a:t>
            </a:r>
            <a:r>
              <a:rPr lang="de-DE" sz="1200" b="0" dirty="0"/>
              <a:t> offline </a:t>
            </a:r>
            <a:r>
              <a:rPr lang="de-DE" sz="1200" b="0" dirty="0" err="1"/>
              <a:t>configuration</a:t>
            </a:r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WAGO Device Access</a:t>
            </a:r>
          </a:p>
          <a:p>
            <a:r>
              <a:rPr lang="de-DE" sz="1200" b="0" dirty="0"/>
              <a:t>	https via REST API</a:t>
            </a:r>
          </a:p>
          <a:p>
            <a:endParaRPr lang="de-DE" sz="1100" b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D5162A-7641-4655-B40D-2ED2FC9C3F75}"/>
              </a:ext>
            </a:extLst>
          </p:cNvPr>
          <p:cNvSpPr/>
          <p:nvPr/>
        </p:nvSpPr>
        <p:spPr>
          <a:xfrm>
            <a:off x="8256240" y="1672729"/>
            <a:ext cx="3312368" cy="1440000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chemeClr val="tx1"/>
                </a:solidFill>
              </a:rPr>
              <a:t>Device Client WAGO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B6A4B73-8B1E-467E-B7CF-8A4902E8FC6C}"/>
              </a:ext>
            </a:extLst>
          </p:cNvPr>
          <p:cNvSpPr/>
          <p:nvPr/>
        </p:nvSpPr>
        <p:spPr>
          <a:xfrm>
            <a:off x="8328248" y="2204864"/>
            <a:ext cx="3168352" cy="316109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Client </a:t>
            </a:r>
            <a:r>
              <a:rPr lang="de-DE" sz="1600" err="1">
                <a:solidFill>
                  <a:schemeClr val="tx1"/>
                </a:solidFill>
              </a:rPr>
              <a:t>Functions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DA5692-3823-484D-86DC-75946489C5AE}"/>
              </a:ext>
            </a:extLst>
          </p:cNvPr>
          <p:cNvSpPr/>
          <p:nvPr/>
        </p:nvSpPr>
        <p:spPr>
          <a:xfrm>
            <a:off x="8242070" y="4797312"/>
            <a:ext cx="3326538" cy="1440000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>
                <a:solidFill>
                  <a:schemeClr val="tx1"/>
                </a:solidFill>
              </a:rPr>
              <a:t>Device WAGO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7C201C-B7CB-444C-B89A-7929491D1BA0}"/>
              </a:ext>
            </a:extLst>
          </p:cNvPr>
          <p:cNvSpPr/>
          <p:nvPr/>
        </p:nvSpPr>
        <p:spPr>
          <a:xfrm>
            <a:off x="8328248" y="5445224"/>
            <a:ext cx="3168352" cy="316109"/>
          </a:xfrm>
          <a:prstGeom prst="rect">
            <a:avLst/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Device </a:t>
            </a:r>
            <a:r>
              <a:rPr lang="de-DE" sz="1600" err="1">
                <a:solidFill>
                  <a:schemeClr val="tx1"/>
                </a:solidFill>
              </a:rPr>
              <a:t>Functions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857C5B2-E839-416E-9EE0-25F30042136D}"/>
              </a:ext>
            </a:extLst>
          </p:cNvPr>
          <p:cNvSpPr/>
          <p:nvPr/>
        </p:nvSpPr>
        <p:spPr>
          <a:xfrm>
            <a:off x="9299576" y="2924944"/>
            <a:ext cx="1512688" cy="316109"/>
          </a:xfrm>
          <a:prstGeom prst="rect">
            <a:avLst/>
          </a:prstGeom>
          <a:solidFill>
            <a:srgbClr val="99B9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D6A54A1-9721-47FD-B881-D5B3CAEDF517}"/>
              </a:ext>
            </a:extLst>
          </p:cNvPr>
          <p:cNvSpPr/>
          <p:nvPr/>
        </p:nvSpPr>
        <p:spPr>
          <a:xfrm>
            <a:off x="10532793" y="3068959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9E77B7-37F8-45B1-9CAE-27B1A82598B3}"/>
              </a:ext>
            </a:extLst>
          </p:cNvPr>
          <p:cNvSpPr txBox="1"/>
          <p:nvPr/>
        </p:nvSpPr>
        <p:spPr>
          <a:xfrm>
            <a:off x="10281545" y="3140968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C0D78D0-2E7C-4443-B051-D6AB118ED4A6}"/>
              </a:ext>
            </a:extLst>
          </p:cNvPr>
          <p:cNvSpPr txBox="1"/>
          <p:nvPr/>
        </p:nvSpPr>
        <p:spPr>
          <a:xfrm>
            <a:off x="9986040" y="2708920"/>
            <a:ext cx="42992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WDA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14AE395-55B6-498C-86D8-380EC145728A}"/>
              </a:ext>
            </a:extLst>
          </p:cNvPr>
          <p:cNvSpPr txBox="1"/>
          <p:nvPr/>
        </p:nvSpPr>
        <p:spPr>
          <a:xfrm>
            <a:off x="9914552" y="4971298"/>
            <a:ext cx="429920" cy="25790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de-DE" sz="1200"/>
              <a:t>WDA</a:t>
            </a:r>
          </a:p>
        </p:txBody>
      </p:sp>
      <p:sp>
        <p:nvSpPr>
          <p:cNvPr id="23" name="Pfeil: nach oben und unten 120">
            <a:extLst>
              <a:ext uri="{FF2B5EF4-FFF2-40B4-BE49-F238E27FC236}">
                <a16:creationId xmlns:a16="http://schemas.microsoft.com/office/drawing/2014/main" id="{008C0B50-692D-45C8-BC26-D5EFF9BFADB9}"/>
              </a:ext>
            </a:extLst>
          </p:cNvPr>
          <p:cNvSpPr/>
          <p:nvPr/>
        </p:nvSpPr>
        <p:spPr>
          <a:xfrm>
            <a:off x="9840936" y="3573016"/>
            <a:ext cx="503536" cy="731981"/>
          </a:xfrm>
          <a:prstGeom prst="upDownArrow">
            <a:avLst>
              <a:gd name="adj1" fmla="val 27543"/>
              <a:gd name="adj2" fmla="val 50000"/>
            </a:avLst>
          </a:prstGeom>
          <a:solidFill>
            <a:srgbClr val="FFF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5EE468-50FE-42E9-A0AE-75AB92C3C049}"/>
              </a:ext>
            </a:extLst>
          </p:cNvPr>
          <p:cNvSpPr/>
          <p:nvPr/>
        </p:nvSpPr>
        <p:spPr>
          <a:xfrm>
            <a:off x="9385000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BCAC932-140A-4C0C-BA36-32549F9F61C7}"/>
              </a:ext>
            </a:extLst>
          </p:cNvPr>
          <p:cNvSpPr/>
          <p:nvPr/>
        </p:nvSpPr>
        <p:spPr>
          <a:xfrm>
            <a:off x="9673032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BF4789-02CC-4092-B50B-BBAAF8970BFB}"/>
              </a:ext>
            </a:extLst>
          </p:cNvPr>
          <p:cNvSpPr/>
          <p:nvPr/>
        </p:nvSpPr>
        <p:spPr>
          <a:xfrm>
            <a:off x="9956209" y="3068958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DF2CF74-AF1B-4066-A20B-208E55CA0FE8}"/>
              </a:ext>
            </a:extLst>
          </p:cNvPr>
          <p:cNvSpPr/>
          <p:nvPr/>
        </p:nvSpPr>
        <p:spPr>
          <a:xfrm>
            <a:off x="9299576" y="4599122"/>
            <a:ext cx="1512688" cy="316109"/>
          </a:xfrm>
          <a:prstGeom prst="rect">
            <a:avLst/>
          </a:prstGeom>
          <a:solidFill>
            <a:srgbClr val="99B99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B246EC3-093C-4604-B08B-D4B26DB0E816}"/>
              </a:ext>
            </a:extLst>
          </p:cNvPr>
          <p:cNvSpPr/>
          <p:nvPr/>
        </p:nvSpPr>
        <p:spPr>
          <a:xfrm>
            <a:off x="10536608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A8C6BF-35E0-4EED-9ED1-E6AFA60A5BDF}"/>
              </a:ext>
            </a:extLst>
          </p:cNvPr>
          <p:cNvSpPr txBox="1"/>
          <p:nvPr/>
        </p:nvSpPr>
        <p:spPr>
          <a:xfrm>
            <a:off x="10236720" y="4437112"/>
            <a:ext cx="25124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de-DE" sz="1200" b="1"/>
              <a:t>…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07922F0-1142-48C9-918E-670007F06C2C}"/>
              </a:ext>
            </a:extLst>
          </p:cNvPr>
          <p:cNvSpPr/>
          <p:nvPr/>
        </p:nvSpPr>
        <p:spPr>
          <a:xfrm>
            <a:off x="9388815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2D08A9D-D733-4F15-BD61-F62BF79D4B5D}"/>
              </a:ext>
            </a:extLst>
          </p:cNvPr>
          <p:cNvSpPr/>
          <p:nvPr/>
        </p:nvSpPr>
        <p:spPr>
          <a:xfrm>
            <a:off x="9676847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4A69798-F1EF-4D92-A944-4EED613D9DD2}"/>
              </a:ext>
            </a:extLst>
          </p:cNvPr>
          <p:cNvSpPr/>
          <p:nvPr/>
        </p:nvSpPr>
        <p:spPr>
          <a:xfrm>
            <a:off x="9960024" y="4489664"/>
            <a:ext cx="216544" cy="281551"/>
          </a:xfrm>
          <a:prstGeom prst="rect">
            <a:avLst/>
          </a:prstGeom>
          <a:solidFill>
            <a:srgbClr val="BDD2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1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91" y="1265887"/>
            <a:ext cx="3594238" cy="2768328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6821061" cy="395159"/>
          </a:xfrm>
        </p:spPr>
        <p:txBody>
          <a:bodyPr/>
          <a:lstStyle/>
          <a:p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r>
              <a:rPr lang="de-DE" dirty="0">
                <a:solidFill>
                  <a:srgbClr val="333333"/>
                </a:solidFill>
                <a:latin typeface="72"/>
              </a:rPr>
              <a:t> – Timeline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r>
              <a:rPr lang="de-DE" dirty="0">
                <a:solidFill>
                  <a:srgbClr val="333333"/>
                </a:solidFill>
                <a:latin typeface="72"/>
              </a:rPr>
              <a:t> Devices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85111" y="1684730"/>
            <a:ext cx="5472608" cy="3616478"/>
          </a:xfrm>
        </p:spPr>
        <p:txBody>
          <a:bodyPr/>
          <a:lstStyle/>
          <a:p>
            <a:r>
              <a:rPr lang="de-DE" sz="1600" dirty="0"/>
              <a:t>Summer 2024</a:t>
            </a:r>
          </a:p>
          <a:p>
            <a:r>
              <a:rPr lang="de-DE" sz="1600" b="0" dirty="0"/>
              <a:t>WDM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already</a:t>
            </a:r>
            <a:r>
              <a:rPr lang="de-DE" sz="1600" b="0" dirty="0"/>
              <a:t> </a:t>
            </a:r>
            <a:r>
              <a:rPr lang="de-DE" sz="1600" b="0" dirty="0" err="1"/>
              <a:t>partially</a:t>
            </a:r>
            <a:r>
              <a:rPr lang="de-DE" sz="1600" b="0" dirty="0"/>
              <a:t> </a:t>
            </a:r>
            <a:r>
              <a:rPr lang="de-DE" sz="1600" b="0" dirty="0" err="1"/>
              <a:t>integrated</a:t>
            </a:r>
            <a:r>
              <a:rPr lang="de-DE" sz="1600" b="0" dirty="0"/>
              <a:t> in PFC, TP, CC </a:t>
            </a:r>
          </a:p>
          <a:p>
            <a:r>
              <a:rPr lang="de-DE" sz="1600" b="0" dirty="0"/>
              <a:t>(</a:t>
            </a:r>
            <a:r>
              <a:rPr lang="de-DE" sz="1600" b="0" dirty="0" err="1"/>
              <a:t>most</a:t>
            </a:r>
            <a:r>
              <a:rPr lang="de-DE" sz="1600" b="0" dirty="0"/>
              <a:t> </a:t>
            </a:r>
            <a:r>
              <a:rPr lang="de-DE" sz="1600" b="0" dirty="0" err="1"/>
              <a:t>controller</a:t>
            </a:r>
            <a:r>
              <a:rPr lang="de-DE" sz="1600" b="0" dirty="0"/>
              <a:t> </a:t>
            </a:r>
            <a:r>
              <a:rPr lang="de-DE" sz="1600" b="0" dirty="0" err="1"/>
              <a:t>parameters</a:t>
            </a:r>
            <a:r>
              <a:rPr lang="de-DE" sz="1600" b="0" dirty="0"/>
              <a:t>, </a:t>
            </a:r>
            <a:r>
              <a:rPr lang="de-DE" sz="1600" b="0" dirty="0" err="1"/>
              <a:t>no</a:t>
            </a:r>
            <a:r>
              <a:rPr lang="de-DE" sz="1600" b="0" dirty="0"/>
              <a:t> </a:t>
            </a:r>
            <a:r>
              <a:rPr lang="de-DE" sz="1600" b="0" dirty="0" err="1"/>
              <a:t>kbus</a:t>
            </a:r>
            <a:r>
              <a:rPr lang="de-DE" sz="1600" b="0" dirty="0"/>
              <a:t>-module </a:t>
            </a:r>
            <a:r>
              <a:rPr lang="de-DE" sz="1600" b="0" dirty="0" err="1"/>
              <a:t>parameters</a:t>
            </a:r>
            <a:r>
              <a:rPr lang="de-DE" sz="1600" b="0" dirty="0"/>
              <a:t> </a:t>
            </a:r>
            <a:r>
              <a:rPr lang="de-DE" sz="1600" b="0" dirty="0" err="1"/>
              <a:t>yet</a:t>
            </a:r>
            <a:r>
              <a:rPr lang="de-DE" sz="1600" b="0" dirty="0"/>
              <a:t>)</a:t>
            </a:r>
          </a:p>
          <a:p>
            <a:r>
              <a:rPr lang="de-DE" sz="1600" b="0" dirty="0"/>
              <a:t>WDD </a:t>
            </a:r>
            <a:r>
              <a:rPr lang="de-DE" sz="1600" b="0" dirty="0" err="1"/>
              <a:t>defined</a:t>
            </a:r>
            <a:r>
              <a:rPr lang="de-DE" sz="1600" b="0" dirty="0"/>
              <a:t> </a:t>
            </a:r>
            <a:r>
              <a:rPr lang="de-DE" sz="1600" b="0" dirty="0" err="1"/>
              <a:t>for</a:t>
            </a:r>
            <a:r>
              <a:rPr lang="de-DE" sz="1600" b="0" dirty="0"/>
              <a:t> 750-8212, CC100, TP600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dirty="0"/>
              <a:t>End </a:t>
            </a:r>
            <a:r>
              <a:rPr lang="de-DE" sz="1600" dirty="0" err="1"/>
              <a:t>of</a:t>
            </a:r>
            <a:r>
              <a:rPr lang="de-DE" sz="1600" dirty="0"/>
              <a:t> 2024</a:t>
            </a:r>
          </a:p>
          <a:p>
            <a:r>
              <a:rPr lang="de-DE" sz="1600" b="0" dirty="0"/>
              <a:t>CC100 V2 (</a:t>
            </a:r>
            <a:r>
              <a:rPr lang="de-DE" sz="1600" b="0" dirty="0" err="1"/>
              <a:t>configurable</a:t>
            </a:r>
            <a:r>
              <a:rPr lang="de-DE" sz="1600" b="0" dirty="0"/>
              <a:t> IO) will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first</a:t>
            </a:r>
            <a:r>
              <a:rPr lang="de-DE" sz="1600" b="0" dirty="0"/>
              <a:t> </a:t>
            </a:r>
            <a:r>
              <a:rPr lang="de-DE" sz="1600" b="0" dirty="0" err="1"/>
              <a:t>product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use</a:t>
            </a:r>
            <a:r>
              <a:rPr lang="de-DE" sz="1600" b="0" dirty="0"/>
              <a:t> </a:t>
            </a:r>
            <a:r>
              <a:rPr lang="de-DE" sz="1600" b="0" dirty="0" err="1"/>
              <a:t>WDx</a:t>
            </a:r>
            <a:r>
              <a:rPr lang="de-DE" sz="1600" b="0" dirty="0"/>
              <a:t> </a:t>
            </a:r>
            <a:r>
              <a:rPr lang="de-DE" sz="1600" b="0" dirty="0" err="1"/>
              <a:t>Toolchain</a:t>
            </a:r>
            <a:r>
              <a:rPr lang="de-DE" sz="1600" b="0" dirty="0"/>
              <a:t> </a:t>
            </a:r>
            <a:r>
              <a:rPr lang="de-DE" sz="1600" b="0" dirty="0" err="1"/>
              <a:t>and</a:t>
            </a:r>
            <a:r>
              <a:rPr lang="de-DE" sz="1600" b="0" dirty="0"/>
              <a:t> also IO </a:t>
            </a:r>
            <a:r>
              <a:rPr lang="de-DE" sz="1600" b="0" dirty="0" err="1"/>
              <a:t>parameters</a:t>
            </a:r>
            <a:r>
              <a:rPr lang="de-DE" sz="1600" b="0" dirty="0"/>
              <a:t> </a:t>
            </a:r>
            <a:r>
              <a:rPr lang="de-DE" sz="1600" b="0" dirty="0" err="1"/>
              <a:t>towards</a:t>
            </a:r>
            <a:r>
              <a:rPr lang="de-DE" sz="1600" b="0" dirty="0"/>
              <a:t> </a:t>
            </a:r>
            <a:r>
              <a:rPr lang="de-DE" sz="1600" b="0" dirty="0" err="1"/>
              <a:t>customers</a:t>
            </a:r>
            <a:r>
              <a:rPr lang="de-DE" sz="1600" b="0" dirty="0"/>
              <a:t> </a:t>
            </a:r>
            <a:r>
              <a:rPr lang="de-DE" sz="1600" b="0" dirty="0" err="1"/>
              <a:t>and</a:t>
            </a:r>
            <a:r>
              <a:rPr lang="de-DE" sz="1600" b="0" dirty="0"/>
              <a:t> end-users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dirty="0"/>
              <a:t>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roadmap</a:t>
            </a:r>
            <a:endParaRPr lang="de-DE" sz="1600" dirty="0"/>
          </a:p>
          <a:p>
            <a:r>
              <a:rPr lang="de-DE" sz="1600" b="0" dirty="0"/>
              <a:t>Definition </a:t>
            </a:r>
            <a:r>
              <a:rPr lang="de-DE" sz="1600" b="0" dirty="0" err="1"/>
              <a:t>of</a:t>
            </a:r>
            <a:r>
              <a:rPr lang="de-DE" sz="1600" b="0" dirty="0"/>
              <a:t> </a:t>
            </a:r>
            <a:r>
              <a:rPr lang="de-DE" sz="1600" b="0" dirty="0" err="1"/>
              <a:t>the</a:t>
            </a:r>
            <a:r>
              <a:rPr lang="de-DE" sz="1600" b="0" dirty="0"/>
              <a:t> WDM </a:t>
            </a:r>
            <a:r>
              <a:rPr lang="de-DE" sz="1600" b="0" dirty="0" err="1"/>
              <a:t>for</a:t>
            </a:r>
            <a:r>
              <a:rPr lang="de-DE" sz="1600" b="0" dirty="0"/>
              <a:t>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Kbus</a:t>
            </a:r>
            <a:r>
              <a:rPr lang="de-DE" sz="1600" b="0" dirty="0"/>
              <a:t> Modules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allow</a:t>
            </a:r>
            <a:r>
              <a:rPr lang="de-DE" sz="1600" b="0" dirty="0"/>
              <a:t> WAGO-IO-Check </a:t>
            </a:r>
            <a:r>
              <a:rPr lang="de-DE" sz="1600" b="0" dirty="0" err="1"/>
              <a:t>functionality</a:t>
            </a:r>
            <a:endParaRPr lang="de-DE" sz="1600" b="0" dirty="0"/>
          </a:p>
          <a:p>
            <a:r>
              <a:rPr lang="de-DE" sz="1600" b="0" dirty="0"/>
              <a:t>via </a:t>
            </a:r>
            <a:r>
              <a:rPr lang="de-DE" sz="1600" b="0" dirty="0" err="1"/>
              <a:t>WDx</a:t>
            </a:r>
            <a:endParaRPr lang="de-DE" sz="1600" b="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563038" y="3573016"/>
            <a:ext cx="4020794" cy="2469367"/>
            <a:chOff x="5010683" y="4077073"/>
            <a:chExt cx="4248472" cy="2309556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5010683" y="4360583"/>
              <a:ext cx="4248472" cy="2026046"/>
              <a:chOff x="6240016" y="4293096"/>
              <a:chExt cx="4248472" cy="2026046"/>
            </a:xfrm>
          </p:grpSpPr>
          <p:pic>
            <p:nvPicPr>
              <p:cNvPr id="33" name="Grafik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016" y="4293096"/>
                <a:ext cx="4248472" cy="2026046"/>
              </a:xfrm>
              <a:prstGeom prst="rect">
                <a:avLst/>
              </a:prstGeom>
            </p:spPr>
          </p:pic>
          <p:sp>
            <p:nvSpPr>
              <p:cNvPr id="68" name="Pfeil nach rechts 67"/>
              <p:cNvSpPr/>
              <p:nvPr/>
            </p:nvSpPr>
            <p:spPr>
              <a:xfrm>
                <a:off x="7968208" y="4725143"/>
                <a:ext cx="8557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" name="Pfeil nach rechts 33"/>
              <p:cNvSpPr/>
              <p:nvPr/>
            </p:nvSpPr>
            <p:spPr>
              <a:xfrm flipH="1">
                <a:off x="7464152" y="4725144"/>
                <a:ext cx="10081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WDx</a:t>
                </a:r>
                <a:endParaRPr lang="de-DE" dirty="0"/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127126" y="4077073"/>
              <a:ext cx="1215321" cy="401138"/>
              <a:chOff x="9299576" y="4437112"/>
              <a:chExt cx="1512688" cy="478119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4DF2CF74-AF1B-4066-A20B-208E55CA0FE8}"/>
                  </a:ext>
                </a:extLst>
              </p:cNvPr>
              <p:cNvSpPr/>
              <p:nvPr/>
            </p:nvSpPr>
            <p:spPr>
              <a:xfrm>
                <a:off x="9299576" y="4599122"/>
                <a:ext cx="1512688" cy="316109"/>
              </a:xfrm>
              <a:prstGeom prst="rect">
                <a:avLst/>
              </a:prstGeom>
              <a:solidFill>
                <a:srgbClr val="99B99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2B246EC3-093C-4604-B08B-D4B26DB0E816}"/>
                  </a:ext>
                </a:extLst>
              </p:cNvPr>
              <p:cNvSpPr/>
              <p:nvPr/>
            </p:nvSpPr>
            <p:spPr>
              <a:xfrm>
                <a:off x="10536608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FDA8C6BF-35E0-4EED-9ED1-E6AFA60A5BDF}"/>
                  </a:ext>
                </a:extLst>
              </p:cNvPr>
              <p:cNvSpPr txBox="1"/>
              <p:nvPr/>
            </p:nvSpPr>
            <p:spPr>
              <a:xfrm>
                <a:off x="10236720" y="4437112"/>
                <a:ext cx="251248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l"/>
                <a:r>
                  <a:rPr lang="de-DE" sz="1200" b="1"/>
                  <a:t>…</a:t>
                </a: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107922F0-1142-48C9-918E-670007F06C2C}"/>
                  </a:ext>
                </a:extLst>
              </p:cNvPr>
              <p:cNvSpPr/>
              <p:nvPr/>
            </p:nvSpPr>
            <p:spPr>
              <a:xfrm>
                <a:off x="9388815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22D08A9D-D733-4F15-BD61-F62BF79D4B5D}"/>
                  </a:ext>
                </a:extLst>
              </p:cNvPr>
              <p:cNvSpPr/>
              <p:nvPr/>
            </p:nvSpPr>
            <p:spPr>
              <a:xfrm>
                <a:off x="9676847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94A69798-F1EF-4D92-A944-4EED613D9DD2}"/>
                  </a:ext>
                </a:extLst>
              </p:cNvPr>
              <p:cNvSpPr/>
              <p:nvPr/>
            </p:nvSpPr>
            <p:spPr>
              <a:xfrm>
                <a:off x="9960024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Gruppieren 4"/>
          <p:cNvGrpSpPr/>
          <p:nvPr/>
        </p:nvGrpSpPr>
        <p:grpSpPr>
          <a:xfrm>
            <a:off x="2495600" y="1445670"/>
            <a:ext cx="1512688" cy="478119"/>
            <a:chOff x="9299576" y="4437112"/>
            <a:chExt cx="1512688" cy="478119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4DF2CF74-AF1B-4066-A20B-208E55CA0FE8}"/>
                </a:ext>
              </a:extLst>
            </p:cNvPr>
            <p:cNvSpPr/>
            <p:nvPr/>
          </p:nvSpPr>
          <p:spPr>
            <a:xfrm>
              <a:off x="9299576" y="4599122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B246EC3-093C-4604-B08B-D4B26DB0E816}"/>
                </a:ext>
              </a:extLst>
            </p:cNvPr>
            <p:cNvSpPr/>
            <p:nvPr/>
          </p:nvSpPr>
          <p:spPr>
            <a:xfrm>
              <a:off x="10536608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FDA8C6BF-35E0-4EED-9ED1-E6AFA60A5BDF}"/>
                </a:ext>
              </a:extLst>
            </p:cNvPr>
            <p:cNvSpPr txBox="1"/>
            <p:nvPr/>
          </p:nvSpPr>
          <p:spPr>
            <a:xfrm>
              <a:off x="10236720" y="4437112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07922F0-1142-48C9-918E-670007F06C2C}"/>
                </a:ext>
              </a:extLst>
            </p:cNvPr>
            <p:cNvSpPr/>
            <p:nvPr/>
          </p:nvSpPr>
          <p:spPr>
            <a:xfrm>
              <a:off x="9388815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22D08A9D-D733-4F15-BD61-F62BF79D4B5D}"/>
                </a:ext>
              </a:extLst>
            </p:cNvPr>
            <p:cNvSpPr/>
            <p:nvPr/>
          </p:nvSpPr>
          <p:spPr>
            <a:xfrm>
              <a:off x="9676847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4A69798-F1EF-4D92-A944-4EED613D9DD2}"/>
                </a:ext>
              </a:extLst>
            </p:cNvPr>
            <p:cNvSpPr/>
            <p:nvPr/>
          </p:nvSpPr>
          <p:spPr>
            <a:xfrm>
              <a:off x="9960024" y="4489664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73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6821061" cy="395159"/>
          </a:xfrm>
        </p:spPr>
        <p:txBody>
          <a:bodyPr/>
          <a:lstStyle/>
          <a:p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r>
              <a:rPr lang="de-DE" dirty="0">
                <a:solidFill>
                  <a:srgbClr val="333333"/>
                </a:solidFill>
                <a:latin typeface="72"/>
              </a:rPr>
              <a:t> – Timeline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r>
              <a:rPr lang="de-DE" dirty="0">
                <a:solidFill>
                  <a:srgbClr val="333333"/>
                </a:solidFill>
                <a:latin typeface="72"/>
              </a:rPr>
              <a:t> Devices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992" y="997396"/>
            <a:ext cx="5472608" cy="5321746"/>
          </a:xfrm>
        </p:spPr>
        <p:txBody>
          <a:bodyPr/>
          <a:lstStyle/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WAGO Device Manager – </a:t>
            </a:r>
            <a:r>
              <a:rPr lang="de-DE" sz="1200" b="0" dirty="0" err="1"/>
              <a:t>to</a:t>
            </a:r>
            <a:r>
              <a:rPr lang="de-DE" sz="1200" b="0" dirty="0"/>
              <a:t> </a:t>
            </a:r>
            <a:r>
              <a:rPr lang="de-DE" sz="1200" b="0" dirty="0" err="1"/>
              <a:t>configure</a:t>
            </a:r>
            <a:r>
              <a:rPr lang="de-DE" sz="1200" b="0" dirty="0"/>
              <a:t> </a:t>
            </a:r>
            <a:r>
              <a:rPr lang="de-DE" sz="1200" b="0" dirty="0" err="1"/>
              <a:t>one</a:t>
            </a:r>
            <a:r>
              <a:rPr lang="de-DE" sz="1200" b="0" dirty="0"/>
              <a:t> </a:t>
            </a:r>
            <a:r>
              <a:rPr lang="de-DE" sz="1200" b="0" dirty="0" err="1"/>
              <a:t>device</a:t>
            </a:r>
            <a:r>
              <a:rPr lang="de-DE" sz="1200" b="0" dirty="0"/>
              <a:t> via PC </a:t>
            </a:r>
            <a:r>
              <a:rPr lang="de-DE" sz="1200" b="0" dirty="0" err="1"/>
              <a:t>or</a:t>
            </a:r>
            <a:r>
              <a:rPr lang="de-DE" sz="1200" b="0" dirty="0"/>
              <a:t> via Web GUI</a:t>
            </a:r>
          </a:p>
          <a:p>
            <a:endParaRPr lang="de-DE" sz="1200" b="0" dirty="0"/>
          </a:p>
          <a:p>
            <a:r>
              <a:rPr lang="de-DE" sz="1200" b="0" dirty="0"/>
              <a:t>WAGO Device </a:t>
            </a:r>
            <a:r>
              <a:rPr lang="de-DE" sz="1200" b="0" dirty="0" err="1"/>
              <a:t>Sphere</a:t>
            </a:r>
            <a:r>
              <a:rPr lang="de-DE" sz="1200" b="0" dirty="0"/>
              <a:t> – </a:t>
            </a:r>
            <a:r>
              <a:rPr lang="de-DE" sz="1200" b="0" dirty="0" err="1"/>
              <a:t>to</a:t>
            </a:r>
            <a:r>
              <a:rPr lang="de-DE" sz="1200" b="0" dirty="0"/>
              <a:t> </a:t>
            </a:r>
            <a:r>
              <a:rPr lang="de-DE" sz="1200" b="0" dirty="0" err="1"/>
              <a:t>configure</a:t>
            </a:r>
            <a:r>
              <a:rPr lang="de-DE" sz="1200" b="0" dirty="0"/>
              <a:t> </a:t>
            </a:r>
            <a:r>
              <a:rPr lang="de-DE" sz="1200" b="0" dirty="0" err="1"/>
              <a:t>many</a:t>
            </a:r>
            <a:r>
              <a:rPr lang="de-DE" sz="1200" b="0" dirty="0"/>
              <a:t> </a:t>
            </a:r>
            <a:r>
              <a:rPr lang="de-DE" sz="1200" b="0" dirty="0" err="1"/>
              <a:t>devices</a:t>
            </a:r>
            <a:r>
              <a:rPr lang="de-DE" sz="1200" b="0" dirty="0"/>
              <a:t> via PC</a:t>
            </a:r>
          </a:p>
          <a:p>
            <a:endParaRPr lang="de-DE" sz="12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2736895"/>
            <a:ext cx="5002722" cy="3582247"/>
          </a:xfrm>
          <a:prstGeom prst="rect">
            <a:avLst/>
          </a:prstGeom>
        </p:spPr>
      </p:pic>
      <p:grpSp>
        <p:nvGrpSpPr>
          <p:cNvPr id="25" name="Gruppieren 24"/>
          <p:cNvGrpSpPr/>
          <p:nvPr/>
        </p:nvGrpSpPr>
        <p:grpSpPr>
          <a:xfrm>
            <a:off x="767408" y="4077072"/>
            <a:ext cx="4248472" cy="2309556"/>
            <a:chOff x="5010683" y="4077073"/>
            <a:chExt cx="4248472" cy="2309556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5010683" y="4360583"/>
              <a:ext cx="4248472" cy="2026046"/>
              <a:chOff x="6240016" y="4293096"/>
              <a:chExt cx="4248472" cy="2026046"/>
            </a:xfrm>
          </p:grpSpPr>
          <p:pic>
            <p:nvPicPr>
              <p:cNvPr id="38" name="Grafik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016" y="4293096"/>
                <a:ext cx="4248472" cy="2026046"/>
              </a:xfrm>
              <a:prstGeom prst="rect">
                <a:avLst/>
              </a:prstGeom>
            </p:spPr>
          </p:pic>
          <p:sp>
            <p:nvSpPr>
              <p:cNvPr id="39" name="Pfeil nach rechts 38"/>
              <p:cNvSpPr/>
              <p:nvPr/>
            </p:nvSpPr>
            <p:spPr>
              <a:xfrm>
                <a:off x="7968208" y="4725143"/>
                <a:ext cx="8557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0" name="Pfeil nach rechts 39"/>
              <p:cNvSpPr/>
              <p:nvPr/>
            </p:nvSpPr>
            <p:spPr>
              <a:xfrm flipH="1">
                <a:off x="7464152" y="4725144"/>
                <a:ext cx="10081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WDx</a:t>
                </a:r>
                <a:endParaRPr lang="de-DE" dirty="0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5127126" y="4077073"/>
              <a:ext cx="1215321" cy="401138"/>
              <a:chOff x="9299576" y="4437112"/>
              <a:chExt cx="1512688" cy="478119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4DF2CF74-AF1B-4066-A20B-208E55CA0FE8}"/>
                  </a:ext>
                </a:extLst>
              </p:cNvPr>
              <p:cNvSpPr/>
              <p:nvPr/>
            </p:nvSpPr>
            <p:spPr>
              <a:xfrm>
                <a:off x="9299576" y="4599122"/>
                <a:ext cx="1512688" cy="316109"/>
              </a:xfrm>
              <a:prstGeom prst="rect">
                <a:avLst/>
              </a:prstGeom>
              <a:solidFill>
                <a:srgbClr val="99B99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2B246EC3-093C-4604-B08B-D4B26DB0E816}"/>
                  </a:ext>
                </a:extLst>
              </p:cNvPr>
              <p:cNvSpPr/>
              <p:nvPr/>
            </p:nvSpPr>
            <p:spPr>
              <a:xfrm>
                <a:off x="10536608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DA8C6BF-35E0-4EED-9ED1-E6AFA60A5BDF}"/>
                  </a:ext>
                </a:extLst>
              </p:cNvPr>
              <p:cNvSpPr txBox="1"/>
              <p:nvPr/>
            </p:nvSpPr>
            <p:spPr>
              <a:xfrm>
                <a:off x="10236720" y="4437112"/>
                <a:ext cx="251248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l"/>
                <a:r>
                  <a:rPr lang="de-DE" sz="1200" b="1"/>
                  <a:t>…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07922F0-1142-48C9-918E-670007F06C2C}"/>
                  </a:ext>
                </a:extLst>
              </p:cNvPr>
              <p:cNvSpPr/>
              <p:nvPr/>
            </p:nvSpPr>
            <p:spPr>
              <a:xfrm>
                <a:off x="9388815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2D08A9D-D733-4F15-BD61-F62BF79D4B5D}"/>
                  </a:ext>
                </a:extLst>
              </p:cNvPr>
              <p:cNvSpPr/>
              <p:nvPr/>
            </p:nvSpPr>
            <p:spPr>
              <a:xfrm>
                <a:off x="9676847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4A69798-F1EF-4D92-A944-4EED613D9DD2}"/>
                  </a:ext>
                </a:extLst>
              </p:cNvPr>
              <p:cNvSpPr/>
              <p:nvPr/>
            </p:nvSpPr>
            <p:spPr>
              <a:xfrm>
                <a:off x="9960024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uppieren 40"/>
          <p:cNvGrpSpPr/>
          <p:nvPr/>
        </p:nvGrpSpPr>
        <p:grpSpPr>
          <a:xfrm>
            <a:off x="246806" y="1689682"/>
            <a:ext cx="2560252" cy="1059990"/>
            <a:chOff x="335360" y="1768480"/>
            <a:chExt cx="3312368" cy="1677781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4D5162A-7641-4655-B40D-2ED2FC9C3F75}"/>
                </a:ext>
              </a:extLst>
            </p:cNvPr>
            <p:cNvSpPr/>
            <p:nvPr/>
          </p:nvSpPr>
          <p:spPr>
            <a:xfrm>
              <a:off x="335360" y="1768480"/>
              <a:ext cx="3312368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Device Manager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B6A4B73-8B1E-467E-B7CF-8A4902E8FC6C}"/>
                </a:ext>
              </a:extLst>
            </p:cNvPr>
            <p:cNvSpPr/>
            <p:nvPr/>
          </p:nvSpPr>
          <p:spPr>
            <a:xfrm>
              <a:off x="407368" y="2300615"/>
              <a:ext cx="3168352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Client </a:t>
              </a:r>
              <a:r>
                <a:rPr lang="de-DE" sz="1100" err="1">
                  <a:solidFill>
                    <a:schemeClr val="tx1"/>
                  </a:solidFill>
                </a:rPr>
                <a:t>Functions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857C5B2-E839-416E-9EE0-25F30042136D}"/>
                </a:ext>
              </a:extLst>
            </p:cNvPr>
            <p:cNvSpPr/>
            <p:nvPr/>
          </p:nvSpPr>
          <p:spPr>
            <a:xfrm>
              <a:off x="1378696" y="3020695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D6A54A1-9721-47FD-B881-D5B3CAEDF517}"/>
                </a:ext>
              </a:extLst>
            </p:cNvPr>
            <p:cNvSpPr/>
            <p:nvPr/>
          </p:nvSpPr>
          <p:spPr>
            <a:xfrm>
              <a:off x="2611913" y="3164710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569E77B7-37F8-45B1-9CAE-27B1A82598B3}"/>
                </a:ext>
              </a:extLst>
            </p:cNvPr>
            <p:cNvSpPr txBox="1"/>
            <p:nvPr/>
          </p:nvSpPr>
          <p:spPr>
            <a:xfrm>
              <a:off x="2360665" y="3236720"/>
              <a:ext cx="251249" cy="20500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100" b="1"/>
                <a:t>…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C0D78D0-2E7C-4443-B051-D6AB118ED4A6}"/>
                </a:ext>
              </a:extLst>
            </p:cNvPr>
            <p:cNvSpPr txBox="1"/>
            <p:nvPr/>
          </p:nvSpPr>
          <p:spPr>
            <a:xfrm>
              <a:off x="2065160" y="2804671"/>
              <a:ext cx="42992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100"/>
                <a:t>WDA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15EE468-50FE-42E9-A0AE-75AB92C3C049}"/>
                </a:ext>
              </a:extLst>
            </p:cNvPr>
            <p:cNvSpPr/>
            <p:nvPr/>
          </p:nvSpPr>
          <p:spPr>
            <a:xfrm>
              <a:off x="1464120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BCAC932-140A-4C0C-BA36-32549F9F61C7}"/>
                </a:ext>
              </a:extLst>
            </p:cNvPr>
            <p:cNvSpPr/>
            <p:nvPr/>
          </p:nvSpPr>
          <p:spPr>
            <a:xfrm>
              <a:off x="1752152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28BF4789-02CC-4092-B50B-BBAAF8970BFB}"/>
                </a:ext>
              </a:extLst>
            </p:cNvPr>
            <p:cNvSpPr/>
            <p:nvPr/>
          </p:nvSpPr>
          <p:spPr>
            <a:xfrm>
              <a:off x="2035329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2938317" y="1695592"/>
            <a:ext cx="2560252" cy="1059990"/>
            <a:chOff x="335360" y="1768480"/>
            <a:chExt cx="3312368" cy="1677781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34D5162A-7641-4655-B40D-2ED2FC9C3F75}"/>
                </a:ext>
              </a:extLst>
            </p:cNvPr>
            <p:cNvSpPr/>
            <p:nvPr/>
          </p:nvSpPr>
          <p:spPr>
            <a:xfrm>
              <a:off x="335360" y="1768480"/>
              <a:ext cx="3312368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</a:rPr>
                <a:t>WAGO Device </a:t>
              </a:r>
              <a:r>
                <a:rPr lang="de-DE" sz="1100" dirty="0" err="1">
                  <a:solidFill>
                    <a:schemeClr val="tx1"/>
                  </a:solidFill>
                </a:rPr>
                <a:t>Sphere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8B6A4B73-8B1E-467E-B7CF-8A4902E8FC6C}"/>
                </a:ext>
              </a:extLst>
            </p:cNvPr>
            <p:cNvSpPr/>
            <p:nvPr/>
          </p:nvSpPr>
          <p:spPr>
            <a:xfrm>
              <a:off x="407368" y="2300615"/>
              <a:ext cx="3168352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Client </a:t>
              </a:r>
              <a:r>
                <a:rPr lang="de-DE" sz="1100" err="1">
                  <a:solidFill>
                    <a:schemeClr val="tx1"/>
                  </a:solidFill>
                </a:rPr>
                <a:t>Functions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C857C5B2-E839-416E-9EE0-25F30042136D}"/>
                </a:ext>
              </a:extLst>
            </p:cNvPr>
            <p:cNvSpPr/>
            <p:nvPr/>
          </p:nvSpPr>
          <p:spPr>
            <a:xfrm>
              <a:off x="1378696" y="3020695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0D6A54A1-9721-47FD-B881-D5B3CAEDF517}"/>
                </a:ext>
              </a:extLst>
            </p:cNvPr>
            <p:cNvSpPr/>
            <p:nvPr/>
          </p:nvSpPr>
          <p:spPr>
            <a:xfrm>
              <a:off x="2611913" y="3164710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69E77B7-37F8-45B1-9CAE-27B1A82598B3}"/>
                </a:ext>
              </a:extLst>
            </p:cNvPr>
            <p:cNvSpPr txBox="1"/>
            <p:nvPr/>
          </p:nvSpPr>
          <p:spPr>
            <a:xfrm>
              <a:off x="2360665" y="3236720"/>
              <a:ext cx="251249" cy="20500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100" b="1"/>
                <a:t>…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C0D78D0-2E7C-4443-B051-D6AB118ED4A6}"/>
                </a:ext>
              </a:extLst>
            </p:cNvPr>
            <p:cNvSpPr txBox="1"/>
            <p:nvPr/>
          </p:nvSpPr>
          <p:spPr>
            <a:xfrm>
              <a:off x="2065160" y="2804671"/>
              <a:ext cx="42992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100"/>
                <a:t>WDA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15EE468-50FE-42E9-A0AE-75AB92C3C049}"/>
                </a:ext>
              </a:extLst>
            </p:cNvPr>
            <p:cNvSpPr/>
            <p:nvPr/>
          </p:nvSpPr>
          <p:spPr>
            <a:xfrm>
              <a:off x="1464120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BCAC932-140A-4C0C-BA36-32549F9F61C7}"/>
                </a:ext>
              </a:extLst>
            </p:cNvPr>
            <p:cNvSpPr/>
            <p:nvPr/>
          </p:nvSpPr>
          <p:spPr>
            <a:xfrm>
              <a:off x="1752152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8BF4789-02CC-4092-B50B-BBAAF8970BFB}"/>
                </a:ext>
              </a:extLst>
            </p:cNvPr>
            <p:cNvSpPr/>
            <p:nvPr/>
          </p:nvSpPr>
          <p:spPr>
            <a:xfrm>
              <a:off x="2035329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8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805" y="1052736"/>
            <a:ext cx="3332196" cy="2232248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tooling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today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and</a:t>
            </a:r>
            <a:r>
              <a:rPr lang="de-DE" dirty="0">
                <a:solidFill>
                  <a:srgbClr val="333333"/>
                </a:solidFill>
                <a:latin typeface="72"/>
              </a:rPr>
              <a:t> in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future</a:t>
            </a:r>
            <a:r>
              <a:rPr lang="de-DE" dirty="0">
                <a:solidFill>
                  <a:srgbClr val="333333"/>
                </a:solidFill>
                <a:latin typeface="72"/>
              </a:rPr>
              <a:t> -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motivation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13" name="Ellipse 12"/>
          <p:cNvSpPr/>
          <p:nvPr/>
        </p:nvSpPr>
        <p:spPr>
          <a:xfrm>
            <a:off x="5070139" y="2289834"/>
            <a:ext cx="576064" cy="571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63366" y="508052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930" y="1068300"/>
            <a:ext cx="9195503" cy="5321746"/>
          </a:xfrm>
        </p:spPr>
        <p:txBody>
          <a:bodyPr/>
          <a:lstStyle/>
          <a:p>
            <a:r>
              <a:rPr lang="de-DE" sz="1200" dirty="0" err="1"/>
              <a:t>Current</a:t>
            </a:r>
            <a:r>
              <a:rPr lang="de-DE" sz="1200" dirty="0"/>
              <a:t> Situation</a:t>
            </a:r>
          </a:p>
          <a:p>
            <a:endParaRPr lang="de-DE" sz="1100" b="0" dirty="0"/>
          </a:p>
          <a:p>
            <a:r>
              <a:rPr lang="de-DE" sz="1100" b="0" dirty="0" err="1"/>
              <a:t>Configuration</a:t>
            </a:r>
            <a:r>
              <a:rPr lang="de-DE" sz="1100" b="0" dirty="0"/>
              <a:t> 	via WBM (Linux Scripts), Ethernet Settings, WAGO IO-</a:t>
            </a:r>
            <a:r>
              <a:rPr lang="de-DE" sz="1100" b="0" i="1" dirty="0"/>
              <a:t>Check</a:t>
            </a:r>
            <a:r>
              <a:rPr lang="de-DE" sz="1100" b="0" dirty="0"/>
              <a:t>, </a:t>
            </a:r>
            <a:r>
              <a:rPr lang="de-DE" sz="1100" b="0" dirty="0" err="1"/>
              <a:t>WAGOupload</a:t>
            </a:r>
            <a:endParaRPr lang="de-DE" sz="1100" b="0" dirty="0"/>
          </a:p>
          <a:p>
            <a:endParaRPr lang="de-DE" sz="1100" b="0" dirty="0"/>
          </a:p>
          <a:p>
            <a:r>
              <a:rPr lang="de-DE" sz="1100" b="0" dirty="0"/>
              <a:t>FW Upload 		via SD Card (</a:t>
            </a:r>
            <a:r>
              <a:rPr lang="de-DE" sz="1100" b="0" dirty="0" err="1"/>
              <a:t>WinDiskImager</a:t>
            </a:r>
            <a:r>
              <a:rPr lang="de-DE" sz="1100" b="0" dirty="0"/>
              <a:t>), </a:t>
            </a:r>
            <a:r>
              <a:rPr lang="de-DE" sz="1100" b="0" dirty="0" err="1"/>
              <a:t>WAGOupload</a:t>
            </a:r>
            <a:r>
              <a:rPr lang="de-DE" sz="1100" b="0" dirty="0"/>
              <a:t>, WBM, </a:t>
            </a:r>
            <a:r>
              <a:rPr lang="de-DE" sz="1100" b="0" dirty="0" err="1"/>
              <a:t>several</a:t>
            </a:r>
            <a:r>
              <a:rPr lang="de-DE" sz="1100" b="0" dirty="0"/>
              <a:t> </a:t>
            </a:r>
            <a:r>
              <a:rPr lang="de-DE" sz="1100" b="0" dirty="0" err="1"/>
              <a:t>legacy</a:t>
            </a:r>
            <a:r>
              <a:rPr lang="de-DE" sz="1100" b="0" dirty="0"/>
              <a:t> WAGO FW Tools</a:t>
            </a:r>
          </a:p>
          <a:p>
            <a:endParaRPr lang="de-DE" sz="1100" b="0" dirty="0"/>
          </a:p>
          <a:p>
            <a:r>
              <a:rPr lang="de-DE" sz="1100" b="0" dirty="0"/>
              <a:t>Security		</a:t>
            </a:r>
            <a:r>
              <a:rPr lang="de-DE" sz="1100" b="0" dirty="0" err="1"/>
              <a:t>Some</a:t>
            </a:r>
            <a:r>
              <a:rPr lang="de-DE" sz="1100" b="0" dirty="0"/>
              <a:t> </a:t>
            </a:r>
            <a:r>
              <a:rPr lang="de-DE" sz="1100" b="0" dirty="0" err="1"/>
              <a:t>services</a:t>
            </a:r>
            <a:r>
              <a:rPr lang="de-DE" sz="1100" b="0" dirty="0"/>
              <a:t> </a:t>
            </a:r>
            <a:r>
              <a:rPr lang="de-DE" sz="1100" b="0" dirty="0" err="1"/>
              <a:t>are</a:t>
            </a:r>
            <a:r>
              <a:rPr lang="de-DE" sz="1100" b="0" dirty="0"/>
              <a:t> </a:t>
            </a:r>
            <a:r>
              <a:rPr lang="de-DE" sz="1100" b="0" dirty="0" err="1"/>
              <a:t>protected</a:t>
            </a:r>
            <a:r>
              <a:rPr lang="de-DE" sz="1100" b="0" dirty="0"/>
              <a:t> (</a:t>
            </a:r>
            <a:r>
              <a:rPr lang="de-DE" sz="1100" b="0" dirty="0" err="1"/>
              <a:t>pwd</a:t>
            </a:r>
            <a:r>
              <a:rPr lang="de-DE" sz="1100" b="0" dirty="0"/>
              <a:t>, </a:t>
            </a:r>
            <a:r>
              <a:rPr lang="de-DE" sz="1100" b="0" dirty="0" err="1"/>
              <a:t>crypted</a:t>
            </a:r>
            <a:r>
              <a:rPr lang="de-DE" sz="1100" b="0" dirty="0"/>
              <a:t>)  (</a:t>
            </a:r>
            <a:r>
              <a:rPr lang="de-DE" sz="1100" b="0" dirty="0" err="1"/>
              <a:t>ssh</a:t>
            </a:r>
            <a:r>
              <a:rPr lang="de-DE" sz="1100" b="0" dirty="0"/>
              <a:t>, https), </a:t>
            </a:r>
            <a:r>
              <a:rPr lang="de-DE" sz="1100" b="0" dirty="0" err="1"/>
              <a:t>some</a:t>
            </a:r>
            <a:r>
              <a:rPr lang="de-DE" sz="1100" b="0" dirty="0"/>
              <a:t> </a:t>
            </a:r>
            <a:r>
              <a:rPr lang="de-DE" sz="1100" b="0" dirty="0" err="1"/>
              <a:t>unprotected</a:t>
            </a:r>
            <a:r>
              <a:rPr lang="de-DE" sz="1100" b="0" dirty="0"/>
              <a:t> </a:t>
            </a:r>
            <a:r>
              <a:rPr lang="de-DE" b="0" dirty="0"/>
              <a:t>(WAGO IO-</a:t>
            </a:r>
            <a:r>
              <a:rPr lang="de-DE" b="0" i="1" dirty="0"/>
              <a:t>Check</a:t>
            </a:r>
            <a:r>
              <a:rPr lang="de-DE" b="0" dirty="0"/>
              <a:t>, Ethernet </a:t>
            </a:r>
            <a:r>
              <a:rPr lang="de-DE" b="0" dirty="0" err="1"/>
              <a:t>settings</a:t>
            </a:r>
            <a:r>
              <a:rPr lang="de-DE" sz="1100" b="0" dirty="0"/>
              <a:t>)</a:t>
            </a:r>
          </a:p>
          <a:p>
            <a:endParaRPr lang="de-DE" sz="1100" b="0" dirty="0"/>
          </a:p>
          <a:p>
            <a:r>
              <a:rPr lang="de-DE" sz="1100" b="0" dirty="0"/>
              <a:t>Over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years</a:t>
            </a:r>
            <a:r>
              <a:rPr lang="de-DE" sz="1100" b="0" dirty="0"/>
              <a:t> a </a:t>
            </a:r>
            <a:r>
              <a:rPr lang="de-DE" sz="1100" b="0" dirty="0" err="1"/>
              <a:t>mixture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different </a:t>
            </a:r>
            <a:r>
              <a:rPr lang="de-DE" sz="1100" b="0" dirty="0" err="1"/>
              <a:t>technologies</a:t>
            </a:r>
            <a:r>
              <a:rPr lang="de-DE" sz="1100" b="0" dirty="0"/>
              <a:t>, </a:t>
            </a:r>
            <a:r>
              <a:rPr lang="de-DE" sz="1100" b="0" dirty="0" err="1"/>
              <a:t>archictectures</a:t>
            </a:r>
            <a:r>
              <a:rPr lang="de-DE" sz="1100" b="0" dirty="0"/>
              <a:t> </a:t>
            </a:r>
            <a:r>
              <a:rPr lang="de-DE" sz="1100" b="0" dirty="0" err="1"/>
              <a:t>and</a:t>
            </a:r>
            <a:r>
              <a:rPr lang="de-DE" sz="1100" b="0" dirty="0"/>
              <a:t> </a:t>
            </a:r>
            <a:r>
              <a:rPr lang="de-DE" sz="1100" b="0" dirty="0" err="1"/>
              <a:t>tools</a:t>
            </a:r>
            <a:r>
              <a:rPr lang="de-DE" sz="1100" b="0" dirty="0"/>
              <a:t> </a:t>
            </a:r>
            <a:r>
              <a:rPr lang="de-DE" sz="1100" b="0" dirty="0" err="1"/>
              <a:t>have</a:t>
            </a:r>
            <a:r>
              <a:rPr lang="de-DE" sz="1100" b="0" dirty="0"/>
              <a:t> </a:t>
            </a:r>
            <a:r>
              <a:rPr lang="de-DE" sz="1100" b="0" dirty="0" err="1"/>
              <a:t>been</a:t>
            </a:r>
            <a:r>
              <a:rPr lang="de-DE" sz="1100" b="0" dirty="0"/>
              <a:t> </a:t>
            </a:r>
            <a:r>
              <a:rPr lang="de-DE" sz="1100" b="0" dirty="0" err="1"/>
              <a:t>developed</a:t>
            </a:r>
            <a:r>
              <a:rPr lang="de-DE" sz="1100" b="0" dirty="0"/>
              <a:t>. </a:t>
            </a:r>
            <a:r>
              <a:rPr lang="de-DE" sz="1100" b="0" dirty="0" err="1"/>
              <a:t>Some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</a:t>
            </a:r>
            <a:r>
              <a:rPr lang="de-DE" sz="1100" b="0" dirty="0" err="1"/>
              <a:t>them</a:t>
            </a:r>
            <a:r>
              <a:rPr lang="de-DE" sz="1100" b="0" dirty="0"/>
              <a:t> do not </a:t>
            </a:r>
            <a:r>
              <a:rPr lang="de-DE" sz="1100" b="0" dirty="0" err="1"/>
              <a:t>meet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</a:p>
          <a:p>
            <a:r>
              <a:rPr lang="de-DE" sz="1100" b="0" dirty="0" err="1"/>
              <a:t>increasing</a:t>
            </a:r>
            <a:r>
              <a:rPr lang="de-DE" sz="1100" b="0" dirty="0"/>
              <a:t> </a:t>
            </a:r>
            <a:r>
              <a:rPr lang="de-DE" sz="1100" b="0" dirty="0" err="1"/>
              <a:t>security</a:t>
            </a:r>
            <a:r>
              <a:rPr lang="de-DE" sz="1100" b="0" dirty="0"/>
              <a:t> </a:t>
            </a:r>
            <a:r>
              <a:rPr lang="de-DE" sz="1100" b="0" dirty="0" err="1"/>
              <a:t>requirements</a:t>
            </a:r>
            <a:r>
              <a:rPr lang="de-DE" sz="1100" b="0" dirty="0"/>
              <a:t>.</a:t>
            </a:r>
          </a:p>
          <a:p>
            <a:endParaRPr lang="de-DE" sz="1100" b="0" dirty="0"/>
          </a:p>
          <a:p>
            <a:r>
              <a:rPr lang="de-DE" sz="1100" b="0" dirty="0" err="1"/>
              <a:t>There</a:t>
            </a:r>
            <a:r>
              <a:rPr lang="de-DE" sz="1100" b="0" dirty="0"/>
              <a:t> </a:t>
            </a:r>
            <a:r>
              <a:rPr lang="de-DE" sz="1100" b="0" dirty="0" err="1"/>
              <a:t>is</a:t>
            </a:r>
            <a:r>
              <a:rPr lang="de-DE" sz="1100" b="0" dirty="0"/>
              <a:t> a </a:t>
            </a:r>
            <a:r>
              <a:rPr lang="de-DE" sz="1100" b="0" dirty="0" err="1"/>
              <a:t>need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a </a:t>
            </a:r>
            <a:r>
              <a:rPr lang="de-DE" sz="1100" b="0" dirty="0" err="1"/>
              <a:t>unified</a:t>
            </a:r>
            <a:r>
              <a:rPr lang="de-DE" sz="1100" b="0" dirty="0"/>
              <a:t> </a:t>
            </a:r>
            <a:r>
              <a:rPr lang="de-DE" sz="1100" b="0" dirty="0" err="1"/>
              <a:t>technology</a:t>
            </a:r>
            <a:r>
              <a:rPr lang="de-DE" sz="1100" b="0" dirty="0"/>
              <a:t>, </a:t>
            </a:r>
            <a:r>
              <a:rPr lang="de-DE" sz="1100" b="0" dirty="0" err="1"/>
              <a:t>which</a:t>
            </a:r>
            <a:r>
              <a:rPr lang="de-DE" sz="1100" b="0" dirty="0"/>
              <a:t> </a:t>
            </a:r>
            <a:r>
              <a:rPr lang="de-DE" sz="1100" b="0" dirty="0" err="1"/>
              <a:t>meets</a:t>
            </a:r>
            <a:r>
              <a:rPr lang="de-DE" sz="1100" b="0" dirty="0"/>
              <a:t> </a:t>
            </a:r>
            <a:r>
              <a:rPr lang="de-DE" sz="1100" b="0" dirty="0" err="1"/>
              <a:t>state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art</a:t>
            </a:r>
            <a:r>
              <a:rPr lang="de-DE" sz="1100" b="0" dirty="0"/>
              <a:t> </a:t>
            </a:r>
            <a:r>
              <a:rPr lang="de-DE" sz="1100" b="0" dirty="0" err="1"/>
              <a:t>security</a:t>
            </a:r>
            <a:r>
              <a:rPr lang="de-DE" sz="1100" b="0" dirty="0"/>
              <a:t> </a:t>
            </a:r>
            <a:r>
              <a:rPr lang="de-DE" sz="1100" b="0" dirty="0" err="1"/>
              <a:t>standards</a:t>
            </a:r>
            <a:r>
              <a:rPr lang="de-DE" sz="1100" b="0" dirty="0"/>
              <a:t>, </a:t>
            </a:r>
            <a:r>
              <a:rPr lang="de-DE" sz="1100" b="0" dirty="0" err="1"/>
              <a:t>allows</a:t>
            </a:r>
            <a:r>
              <a:rPr lang="de-DE" sz="1100" b="0" dirty="0"/>
              <a:t> </a:t>
            </a:r>
            <a:r>
              <a:rPr lang="de-DE" sz="1100" b="0" dirty="0" err="1"/>
              <a:t>parameter</a:t>
            </a:r>
            <a:r>
              <a:rPr lang="de-DE" sz="1100" b="0" dirty="0"/>
              <a:t> </a:t>
            </a:r>
            <a:r>
              <a:rPr lang="de-DE" sz="1100" b="0" dirty="0" err="1"/>
              <a:t>handling</a:t>
            </a:r>
            <a:r>
              <a:rPr lang="de-DE" sz="1100" b="0" dirty="0"/>
              <a:t>, </a:t>
            </a:r>
            <a:r>
              <a:rPr lang="de-DE" sz="1100" b="0" dirty="0" err="1"/>
              <a:t>fw</a:t>
            </a:r>
            <a:r>
              <a:rPr lang="de-DE" sz="1100" b="0" dirty="0"/>
              <a:t> </a:t>
            </a:r>
            <a:r>
              <a:rPr lang="de-DE" sz="1100" b="0" dirty="0" err="1"/>
              <a:t>upload</a:t>
            </a:r>
            <a:r>
              <a:rPr lang="de-DE" sz="1100" b="0" dirty="0"/>
              <a:t>, </a:t>
            </a:r>
            <a:r>
              <a:rPr lang="de-DE" sz="1100" b="0" dirty="0" err="1"/>
              <a:t>backup</a:t>
            </a:r>
            <a:r>
              <a:rPr lang="de-DE" sz="1100" b="0" dirty="0"/>
              <a:t>/</a:t>
            </a:r>
            <a:r>
              <a:rPr lang="de-DE" sz="1100" b="0" dirty="0" err="1"/>
              <a:t>restore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</a:t>
            </a:r>
            <a:r>
              <a:rPr lang="de-DE" sz="1100" b="0" dirty="0" err="1"/>
              <a:t>single</a:t>
            </a:r>
            <a:r>
              <a:rPr lang="de-DE" sz="1100" b="0" dirty="0"/>
              <a:t> </a:t>
            </a:r>
            <a:r>
              <a:rPr lang="de-DE" sz="1100" b="0" dirty="0" err="1"/>
              <a:t>devices</a:t>
            </a:r>
            <a:r>
              <a:rPr lang="de-DE" sz="1100" b="0" dirty="0"/>
              <a:t> </a:t>
            </a:r>
            <a:r>
              <a:rPr lang="de-DE" sz="1100" b="0" dirty="0" err="1"/>
              <a:t>as</a:t>
            </a:r>
            <a:r>
              <a:rPr lang="de-DE" sz="1100" b="0" dirty="0"/>
              <a:t> </a:t>
            </a:r>
            <a:r>
              <a:rPr lang="de-DE" sz="1100" b="0" dirty="0" err="1"/>
              <a:t>well</a:t>
            </a:r>
            <a:r>
              <a:rPr lang="de-DE" sz="1100" b="0" dirty="0"/>
              <a:t> </a:t>
            </a:r>
            <a:r>
              <a:rPr lang="de-DE" sz="1100" b="0" dirty="0" err="1"/>
              <a:t>as</a:t>
            </a:r>
            <a:r>
              <a:rPr lang="de-DE" sz="1100" b="0" dirty="0"/>
              <a:t> </a:t>
            </a:r>
            <a:r>
              <a:rPr lang="de-DE" sz="1100" b="0" dirty="0" err="1"/>
              <a:t>mass</a:t>
            </a:r>
            <a:r>
              <a:rPr lang="de-DE" sz="1100" b="0" dirty="0"/>
              <a:t> </a:t>
            </a:r>
            <a:r>
              <a:rPr lang="de-DE" sz="1100" b="0" dirty="0" err="1"/>
              <a:t>handling</a:t>
            </a:r>
            <a:r>
              <a:rPr lang="de-DE" sz="1100" b="0" dirty="0"/>
              <a:t> incl. a </a:t>
            </a:r>
            <a:r>
              <a:rPr lang="de-DE" sz="1100" b="0" dirty="0" err="1"/>
              <a:t>standardized</a:t>
            </a:r>
            <a:r>
              <a:rPr lang="de-DE" sz="1100" b="0" dirty="0"/>
              <a:t> </a:t>
            </a:r>
            <a:r>
              <a:rPr lang="de-DE" sz="1100" b="0" dirty="0" err="1"/>
              <a:t>interface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third</a:t>
            </a:r>
            <a:r>
              <a:rPr lang="de-DE" sz="1100" b="0" dirty="0"/>
              <a:t> </a:t>
            </a:r>
            <a:r>
              <a:rPr lang="de-DE" sz="1100" b="0" dirty="0" err="1"/>
              <a:t>party</a:t>
            </a:r>
            <a:r>
              <a:rPr lang="de-DE" sz="1100" b="0" dirty="0"/>
              <a:t> </a:t>
            </a:r>
            <a:r>
              <a:rPr lang="de-DE" sz="1100" b="0" dirty="0" err="1"/>
              <a:t>tools</a:t>
            </a:r>
            <a:r>
              <a:rPr lang="de-DE" sz="1100" b="0" dirty="0"/>
              <a:t>.</a:t>
            </a:r>
          </a:p>
          <a:p>
            <a:endParaRPr lang="de-DE" sz="1100" b="0" dirty="0"/>
          </a:p>
          <a:p>
            <a:r>
              <a:rPr lang="de-DE" sz="1100" b="0" dirty="0"/>
              <a:t>The </a:t>
            </a:r>
            <a:r>
              <a:rPr lang="de-DE" sz="1100" b="0" dirty="0" err="1"/>
              <a:t>Cyber</a:t>
            </a:r>
            <a:r>
              <a:rPr lang="de-DE" sz="1100" b="0" dirty="0"/>
              <a:t> </a:t>
            </a:r>
            <a:r>
              <a:rPr lang="de-DE" sz="1100" b="0" dirty="0" err="1"/>
              <a:t>Resilience</a:t>
            </a:r>
            <a:r>
              <a:rPr lang="de-DE" sz="1100" b="0" dirty="0"/>
              <a:t> Act (European Union) </a:t>
            </a:r>
            <a:r>
              <a:rPr lang="de-DE" sz="1100" b="0" dirty="0" err="1"/>
              <a:t>requires</a:t>
            </a:r>
            <a:r>
              <a:rPr lang="de-DE" sz="1100" b="0" dirty="0"/>
              <a:t> after a </a:t>
            </a:r>
            <a:r>
              <a:rPr lang="de-DE" sz="1100" b="0" dirty="0" err="1"/>
              <a:t>transition</a:t>
            </a:r>
            <a:r>
              <a:rPr lang="de-DE" sz="1100" b="0" dirty="0"/>
              <a:t> </a:t>
            </a:r>
            <a:r>
              <a:rPr lang="de-DE" sz="1100" b="0" dirty="0" err="1"/>
              <a:t>period</a:t>
            </a:r>
            <a:r>
              <a:rPr lang="de-DE" sz="1100" b="0" dirty="0"/>
              <a:t> (</a:t>
            </a:r>
            <a:r>
              <a:rPr lang="de-DE" sz="1100" b="0" dirty="0" err="1"/>
              <a:t>until</a:t>
            </a:r>
            <a:r>
              <a:rPr lang="de-DE" sz="1100" b="0" dirty="0"/>
              <a:t> 2027) </a:t>
            </a:r>
            <a:r>
              <a:rPr lang="de-DE" sz="1100" b="0" dirty="0" err="1"/>
              <a:t>product</a:t>
            </a:r>
            <a:r>
              <a:rPr lang="de-DE" sz="1100" b="0" dirty="0"/>
              <a:t> </a:t>
            </a:r>
            <a:r>
              <a:rPr lang="de-DE" sz="1100" b="0" dirty="0" err="1"/>
              <a:t>compliance</a:t>
            </a:r>
            <a:r>
              <a:rPr lang="de-DE" sz="1100" b="0" dirty="0"/>
              <a:t> </a:t>
            </a:r>
            <a:r>
              <a:rPr lang="de-DE" sz="1100" b="0" dirty="0" err="1"/>
              <a:t>with</a:t>
            </a:r>
            <a:r>
              <a:rPr lang="de-DE" sz="1100" b="0" dirty="0"/>
              <a:t> IEC 62443. Legacy </a:t>
            </a:r>
            <a:r>
              <a:rPr lang="de-DE" sz="1100" b="0" dirty="0" err="1"/>
              <a:t>products</a:t>
            </a:r>
            <a:r>
              <a:rPr lang="de-DE" sz="1100" b="0" dirty="0"/>
              <a:t>, </a:t>
            </a:r>
            <a:r>
              <a:rPr lang="de-DE" sz="1100" b="0" dirty="0" err="1"/>
              <a:t>which</a:t>
            </a:r>
            <a:r>
              <a:rPr lang="de-DE" sz="1100" b="0" dirty="0"/>
              <a:t> </a:t>
            </a:r>
            <a:r>
              <a:rPr lang="de-DE" sz="1100" b="0" dirty="0" err="1"/>
              <a:t>are</a:t>
            </a:r>
            <a:r>
              <a:rPr lang="de-DE" sz="1100" b="0" dirty="0"/>
              <a:t> not </a:t>
            </a:r>
            <a:r>
              <a:rPr lang="de-DE" sz="1100" b="0" dirty="0" err="1"/>
              <a:t>compliant</a:t>
            </a:r>
            <a:r>
              <a:rPr lang="de-DE" sz="1100" b="0" dirty="0"/>
              <a:t> </a:t>
            </a:r>
            <a:r>
              <a:rPr lang="de-DE" sz="1100" b="0" dirty="0" err="1"/>
              <a:t>may</a:t>
            </a:r>
            <a:r>
              <a:rPr lang="de-DE" sz="1100" b="0" dirty="0"/>
              <a:t> not </a:t>
            </a:r>
            <a:r>
              <a:rPr lang="de-DE" sz="1100" b="0" dirty="0" err="1"/>
              <a:t>have</a:t>
            </a:r>
            <a:r>
              <a:rPr lang="de-DE" sz="1100" b="0" dirty="0"/>
              <a:t> </a:t>
            </a:r>
            <a:r>
              <a:rPr lang="de-DE" sz="1100" b="0" dirty="0" err="1"/>
              <a:t>new</a:t>
            </a:r>
            <a:r>
              <a:rPr lang="de-DE" sz="1100" b="0" dirty="0"/>
              <a:t> </a:t>
            </a:r>
            <a:r>
              <a:rPr lang="de-DE" sz="1100" b="0" dirty="0" err="1"/>
              <a:t>features</a:t>
            </a:r>
            <a:r>
              <a:rPr lang="de-DE" sz="1100" b="0" dirty="0"/>
              <a:t>, but </a:t>
            </a:r>
            <a:r>
              <a:rPr lang="de-DE" sz="1100" b="0" dirty="0" err="1"/>
              <a:t>only</a:t>
            </a:r>
            <a:r>
              <a:rPr lang="de-DE" sz="1100" b="0" dirty="0"/>
              <a:t> </a:t>
            </a:r>
            <a:r>
              <a:rPr lang="de-DE" sz="1100" b="0" dirty="0" err="1"/>
              <a:t>bug</a:t>
            </a:r>
            <a:r>
              <a:rPr lang="de-DE" sz="1100" b="0" dirty="0"/>
              <a:t> </a:t>
            </a:r>
            <a:r>
              <a:rPr lang="de-DE" sz="1100" b="0" dirty="0" err="1"/>
              <a:t>and</a:t>
            </a:r>
            <a:r>
              <a:rPr lang="de-DE" sz="1100" b="0" dirty="0"/>
              <a:t> </a:t>
            </a:r>
            <a:r>
              <a:rPr lang="de-DE" sz="1100" b="0" dirty="0" err="1"/>
              <a:t>security</a:t>
            </a:r>
            <a:r>
              <a:rPr lang="de-DE" sz="1100" b="0" dirty="0"/>
              <a:t> fixes. Old </a:t>
            </a:r>
            <a:r>
              <a:rPr lang="de-DE" sz="1100" b="0" dirty="0" err="1"/>
              <a:t>tools</a:t>
            </a:r>
            <a:r>
              <a:rPr lang="de-DE" sz="1100" b="0" dirty="0"/>
              <a:t> </a:t>
            </a:r>
            <a:r>
              <a:rPr lang="de-DE" sz="1100" b="0" dirty="0" err="1"/>
              <a:t>may</a:t>
            </a:r>
            <a:r>
              <a:rPr lang="de-DE" sz="1100" b="0" dirty="0"/>
              <a:t> </a:t>
            </a:r>
            <a:r>
              <a:rPr lang="de-DE" sz="1100" b="0" dirty="0" err="1"/>
              <a:t>only</a:t>
            </a:r>
            <a:r>
              <a:rPr lang="de-DE" sz="1100" b="0" dirty="0"/>
              <a:t> </a:t>
            </a:r>
            <a:r>
              <a:rPr lang="de-DE" sz="1100" b="0" dirty="0" err="1"/>
              <a:t>be</a:t>
            </a:r>
            <a:r>
              <a:rPr lang="de-DE" sz="1100" b="0" dirty="0"/>
              <a:t> </a:t>
            </a:r>
            <a:r>
              <a:rPr lang="de-DE" sz="1100" b="0" dirty="0" err="1"/>
              <a:t>treated</a:t>
            </a:r>
            <a:r>
              <a:rPr lang="de-DE" sz="1100" b="0" dirty="0"/>
              <a:t> </a:t>
            </a:r>
            <a:r>
              <a:rPr lang="de-DE" sz="1100" b="0" dirty="0" err="1"/>
              <a:t>as</a:t>
            </a:r>
            <a:r>
              <a:rPr lang="de-DE" sz="1100" b="0" dirty="0"/>
              <a:t> </a:t>
            </a:r>
            <a:r>
              <a:rPr lang="de-DE" sz="1100" b="0" dirty="0" err="1"/>
              <a:t>accessories</a:t>
            </a:r>
            <a:endParaRPr lang="de-DE" sz="1100" b="0" dirty="0"/>
          </a:p>
          <a:p>
            <a:endParaRPr lang="de-DE" sz="1100" b="0" dirty="0"/>
          </a:p>
          <a:p>
            <a:r>
              <a:rPr lang="de-DE" sz="1100" b="0" dirty="0"/>
              <a:t>Due </a:t>
            </a:r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this</a:t>
            </a:r>
            <a:r>
              <a:rPr lang="de-DE" sz="1100" b="0" dirty="0"/>
              <a:t> </a:t>
            </a:r>
            <a:r>
              <a:rPr lang="de-DE" sz="1100" b="0" dirty="0" err="1"/>
              <a:t>requirement</a:t>
            </a:r>
            <a:r>
              <a:rPr lang="de-DE" sz="1100" b="0" dirty="0"/>
              <a:t>, WAGO </a:t>
            </a:r>
            <a:r>
              <a:rPr lang="de-DE" sz="1100" b="0" dirty="0" err="1"/>
              <a:t>changes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LINUX </a:t>
            </a:r>
            <a:r>
              <a:rPr lang="de-DE" sz="1100" b="0" dirty="0" err="1"/>
              <a:t>platform</a:t>
            </a:r>
            <a:r>
              <a:rPr lang="de-DE" sz="1100" b="0" dirty="0"/>
              <a:t> </a:t>
            </a:r>
            <a:r>
              <a:rPr lang="de-DE" sz="1100" b="0" dirty="0" err="1"/>
              <a:t>for</a:t>
            </a:r>
            <a:r>
              <a:rPr lang="de-DE" sz="1100" b="0" dirty="0"/>
              <a:t> </a:t>
            </a:r>
            <a:r>
              <a:rPr lang="de-DE" sz="1100" b="0" dirty="0" err="1"/>
              <a:t>new</a:t>
            </a:r>
            <a:r>
              <a:rPr lang="de-DE" sz="1100" b="0" dirty="0"/>
              <a:t> </a:t>
            </a:r>
            <a:r>
              <a:rPr lang="de-DE" sz="1100" b="0" dirty="0" err="1"/>
              <a:t>products</a:t>
            </a:r>
            <a:r>
              <a:rPr lang="de-DE" sz="1100" b="0" dirty="0"/>
              <a:t> (incl. CC100, PFC300) </a:t>
            </a:r>
            <a:r>
              <a:rPr lang="de-DE" sz="1100" b="0" dirty="0" err="1"/>
              <a:t>from</a:t>
            </a:r>
            <a:r>
              <a:rPr lang="de-DE" sz="1100" b="0" dirty="0"/>
              <a:t> </a:t>
            </a:r>
            <a:r>
              <a:rPr lang="de-DE" sz="1100" b="0" dirty="0" err="1"/>
              <a:t>PTXdist</a:t>
            </a:r>
            <a:r>
              <a:rPr lang="de-DE" sz="1100" b="0" dirty="0"/>
              <a:t> </a:t>
            </a:r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Yocto</a:t>
            </a:r>
            <a:r>
              <a:rPr lang="de-DE" sz="1100" b="0" dirty="0"/>
              <a:t>, </a:t>
            </a:r>
            <a:r>
              <a:rPr lang="de-DE" sz="1100" b="0" dirty="0" err="1"/>
              <a:t>which</a:t>
            </a:r>
            <a:r>
              <a:rPr lang="de-DE" sz="1100" b="0" dirty="0"/>
              <a:t> </a:t>
            </a:r>
            <a:r>
              <a:rPr lang="de-DE" sz="1100" b="0" dirty="0" err="1"/>
              <a:t>meets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requirements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IEC 62443.</a:t>
            </a:r>
          </a:p>
          <a:p>
            <a:endParaRPr lang="de-DE" sz="1100" b="0" dirty="0"/>
          </a:p>
          <a:p>
            <a:r>
              <a:rPr lang="de-DE" sz="1100" b="0" dirty="0"/>
              <a:t>In </a:t>
            </a:r>
            <a:r>
              <a:rPr lang="de-DE" sz="1100" b="0" dirty="0" err="1"/>
              <a:t>this</a:t>
            </a:r>
            <a:r>
              <a:rPr lang="de-DE" sz="1100" b="0" dirty="0"/>
              <a:t> </a:t>
            </a:r>
            <a:r>
              <a:rPr lang="de-DE" sz="1100" b="0" dirty="0" err="1"/>
              <a:t>context</a:t>
            </a:r>
            <a:r>
              <a:rPr lang="de-DE" sz="1100" b="0" dirty="0"/>
              <a:t> </a:t>
            </a:r>
            <a:r>
              <a:rPr lang="de-DE" sz="1100" b="0" dirty="0" err="1"/>
              <a:t>we</a:t>
            </a:r>
            <a:r>
              <a:rPr lang="de-DE" sz="1100" b="0" dirty="0"/>
              <a:t> also </a:t>
            </a:r>
            <a:r>
              <a:rPr lang="de-DE" sz="1100" b="0" dirty="0" err="1"/>
              <a:t>need</a:t>
            </a:r>
            <a:r>
              <a:rPr lang="de-DE" sz="1100" b="0" dirty="0"/>
              <a:t> a </a:t>
            </a:r>
            <a:r>
              <a:rPr lang="de-DE" sz="1100" b="0" dirty="0" err="1"/>
              <a:t>parameter</a:t>
            </a:r>
            <a:r>
              <a:rPr lang="de-DE" sz="1100" b="0" dirty="0"/>
              <a:t> </a:t>
            </a:r>
            <a:r>
              <a:rPr lang="de-DE" sz="1100" b="0" dirty="0" err="1"/>
              <a:t>and</a:t>
            </a:r>
            <a:r>
              <a:rPr lang="de-DE" sz="1100" b="0" dirty="0"/>
              <a:t> FW update </a:t>
            </a:r>
            <a:r>
              <a:rPr lang="de-DE" sz="1100" b="0" dirty="0" err="1"/>
              <a:t>mechanism</a:t>
            </a:r>
            <a:r>
              <a:rPr lang="de-DE" sz="1100" b="0" dirty="0"/>
              <a:t>, </a:t>
            </a:r>
            <a:r>
              <a:rPr lang="de-DE" sz="1100" b="0" dirty="0" err="1"/>
              <a:t>which</a:t>
            </a:r>
            <a:r>
              <a:rPr lang="de-DE" sz="1100" b="0" dirty="0"/>
              <a:t> </a:t>
            </a:r>
            <a:r>
              <a:rPr lang="de-DE" sz="1100" b="0" dirty="0" err="1"/>
              <a:t>meets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requirements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</a:t>
            </a:r>
            <a:r>
              <a:rPr lang="de-DE" sz="1100" b="0" dirty="0" err="1"/>
              <a:t>security</a:t>
            </a:r>
            <a:r>
              <a:rPr lang="de-DE" sz="1100" b="0" dirty="0"/>
              <a:t>, offline </a:t>
            </a:r>
            <a:r>
              <a:rPr lang="de-DE" sz="1100" b="0" dirty="0" err="1"/>
              <a:t>configuration</a:t>
            </a:r>
            <a:r>
              <a:rPr lang="de-DE" sz="1100" b="0" dirty="0"/>
              <a:t>, </a:t>
            </a:r>
            <a:r>
              <a:rPr lang="de-DE" sz="1100" b="0" dirty="0" err="1"/>
              <a:t>mass</a:t>
            </a:r>
            <a:r>
              <a:rPr lang="de-DE" sz="1100" b="0" dirty="0"/>
              <a:t> </a:t>
            </a:r>
            <a:r>
              <a:rPr lang="de-DE" sz="1100" b="0" dirty="0" err="1"/>
              <a:t>handling</a:t>
            </a:r>
            <a:r>
              <a:rPr lang="de-DE" sz="1100" b="0" dirty="0"/>
              <a:t> </a:t>
            </a:r>
            <a:r>
              <a:rPr lang="de-DE" sz="1100" b="0" dirty="0" err="1"/>
              <a:t>and</a:t>
            </a:r>
            <a:r>
              <a:rPr lang="de-DE" sz="1100" b="0" dirty="0"/>
              <a:t> </a:t>
            </a:r>
            <a:r>
              <a:rPr lang="de-DE" sz="1100" b="0" dirty="0" err="1"/>
              <a:t>uniformity</a:t>
            </a:r>
            <a:r>
              <a:rPr lang="de-DE" sz="1100" b="0" dirty="0"/>
              <a:t>.</a:t>
            </a:r>
          </a:p>
          <a:p>
            <a:endParaRPr lang="de-DE" sz="1100" b="0" dirty="0"/>
          </a:p>
          <a:p>
            <a:endParaRPr lang="de-DE" sz="1100" b="0" dirty="0"/>
          </a:p>
          <a:p>
            <a:r>
              <a:rPr lang="de-DE" sz="1200" dirty="0"/>
              <a:t>Future Situation</a:t>
            </a:r>
          </a:p>
          <a:p>
            <a:endParaRPr lang="de-DE" sz="1100" b="0" dirty="0"/>
          </a:p>
          <a:p>
            <a:r>
              <a:rPr lang="de-DE" sz="1100" b="0" dirty="0" err="1"/>
              <a:t>WDx</a:t>
            </a:r>
            <a:r>
              <a:rPr lang="de-DE" sz="1100" b="0" dirty="0"/>
              <a:t> will </a:t>
            </a:r>
            <a:r>
              <a:rPr lang="de-DE" sz="1100" b="0" dirty="0" err="1"/>
              <a:t>be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base</a:t>
            </a:r>
            <a:r>
              <a:rPr lang="de-DE" sz="1100" b="0" dirty="0"/>
              <a:t> </a:t>
            </a:r>
            <a:r>
              <a:rPr lang="de-DE" sz="1100" b="0" dirty="0" err="1"/>
              <a:t>of</a:t>
            </a:r>
            <a:r>
              <a:rPr lang="de-DE" sz="1100" b="0" dirty="0"/>
              <a:t> an </a:t>
            </a:r>
            <a:r>
              <a:rPr lang="de-DE" sz="1100" b="0" dirty="0" err="1"/>
              <a:t>entirely</a:t>
            </a:r>
            <a:r>
              <a:rPr lang="de-DE" sz="1100" b="0" dirty="0"/>
              <a:t> </a:t>
            </a:r>
            <a:r>
              <a:rPr lang="de-DE" sz="1100" b="0" dirty="0" err="1"/>
              <a:t>new</a:t>
            </a:r>
            <a:r>
              <a:rPr lang="de-DE" sz="1100" b="0" dirty="0"/>
              <a:t> </a:t>
            </a:r>
            <a:r>
              <a:rPr lang="de-DE" sz="1100" b="0" dirty="0" err="1"/>
              <a:t>toolchain</a:t>
            </a:r>
            <a:r>
              <a:rPr lang="de-DE" sz="1100" b="0" dirty="0"/>
              <a:t> (Device Manager, Device </a:t>
            </a:r>
            <a:r>
              <a:rPr lang="de-DE" sz="1100" b="0" dirty="0" err="1"/>
              <a:t>Sphere</a:t>
            </a:r>
            <a:r>
              <a:rPr lang="de-DE" sz="1100" b="0" dirty="0"/>
              <a:t> …), WDA </a:t>
            </a:r>
            <a:r>
              <a:rPr lang="de-DE" sz="1100" b="0" dirty="0" err="1"/>
              <a:t>is</a:t>
            </a:r>
            <a:r>
              <a:rPr lang="de-DE" sz="1100" b="0" dirty="0"/>
              <a:t> </a:t>
            </a:r>
            <a:r>
              <a:rPr lang="de-DE" sz="1100" b="0" dirty="0" err="1"/>
              <a:t>based</a:t>
            </a:r>
            <a:r>
              <a:rPr lang="de-DE" sz="1100" b="0" dirty="0"/>
              <a:t> on https </a:t>
            </a:r>
            <a:r>
              <a:rPr lang="de-DE" sz="1100" b="0" dirty="0" err="1"/>
              <a:t>and</a:t>
            </a:r>
            <a:r>
              <a:rPr lang="de-DE" sz="1100" b="0" dirty="0"/>
              <a:t> JSON (REST-API)</a:t>
            </a:r>
          </a:p>
          <a:p>
            <a:r>
              <a:rPr lang="de-DE" sz="1100" b="0" dirty="0"/>
              <a:t>This </a:t>
            </a:r>
            <a:r>
              <a:rPr lang="de-DE" sz="1100" b="0" dirty="0" err="1"/>
              <a:t>is</a:t>
            </a:r>
            <a:r>
              <a:rPr lang="de-DE" sz="1100" b="0" dirty="0"/>
              <a:t> </a:t>
            </a:r>
            <a:r>
              <a:rPr lang="de-DE" sz="1100" b="0" dirty="0" err="1"/>
              <a:t>secure</a:t>
            </a:r>
            <a:r>
              <a:rPr lang="de-DE" sz="1100" b="0" dirty="0"/>
              <a:t> on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one</a:t>
            </a:r>
            <a:r>
              <a:rPr lang="de-DE" sz="1100" b="0" dirty="0"/>
              <a:t> </a:t>
            </a:r>
            <a:r>
              <a:rPr lang="de-DE" sz="1100" b="0" dirty="0" err="1"/>
              <a:t>hand</a:t>
            </a:r>
            <a:r>
              <a:rPr lang="de-DE" sz="1100" b="0" dirty="0"/>
              <a:t> </a:t>
            </a:r>
            <a:r>
              <a:rPr lang="de-DE" sz="1100" b="0" dirty="0" err="1"/>
              <a:t>thanks</a:t>
            </a:r>
            <a:r>
              <a:rPr lang="de-DE" sz="1100" b="0" dirty="0"/>
              <a:t> https, on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other</a:t>
            </a:r>
            <a:r>
              <a:rPr lang="de-DE" sz="1100" b="0" dirty="0"/>
              <a:t> </a:t>
            </a:r>
            <a:r>
              <a:rPr lang="de-DE" sz="1100" b="0" dirty="0" err="1"/>
              <a:t>hand</a:t>
            </a:r>
            <a:r>
              <a:rPr lang="de-DE" sz="1100" b="0" dirty="0"/>
              <a:t> an </a:t>
            </a:r>
            <a:r>
              <a:rPr lang="de-DE" sz="1100" b="0" dirty="0" err="1"/>
              <a:t>common</a:t>
            </a:r>
            <a:r>
              <a:rPr lang="de-DE" sz="1100" b="0" dirty="0"/>
              <a:t> interface </a:t>
            </a:r>
            <a:r>
              <a:rPr lang="de-DE" sz="1100" b="0" dirty="0" err="1"/>
              <a:t>which</a:t>
            </a:r>
            <a:r>
              <a:rPr lang="de-DE" sz="1100" b="0" dirty="0"/>
              <a:t> </a:t>
            </a:r>
            <a:r>
              <a:rPr lang="de-DE" sz="1100" b="0" dirty="0" err="1"/>
              <a:t>can</a:t>
            </a:r>
            <a:r>
              <a:rPr lang="de-DE" sz="1100" b="0" dirty="0"/>
              <a:t> easy </a:t>
            </a:r>
            <a:r>
              <a:rPr lang="de-DE" sz="1100" b="0" dirty="0" err="1"/>
              <a:t>be</a:t>
            </a:r>
            <a:r>
              <a:rPr lang="de-DE" sz="1100" b="0" dirty="0"/>
              <a:t> </a:t>
            </a:r>
            <a:r>
              <a:rPr lang="de-DE" sz="1100" b="0" dirty="0" err="1"/>
              <a:t>implemented</a:t>
            </a:r>
            <a:r>
              <a:rPr lang="de-DE" sz="1100" b="0" dirty="0"/>
              <a:t> </a:t>
            </a:r>
            <a:r>
              <a:rPr lang="de-DE" sz="1100" b="0" dirty="0" err="1"/>
              <a:t>everywhere</a:t>
            </a:r>
            <a:r>
              <a:rPr lang="de-DE" sz="1100" b="0" dirty="0"/>
              <a:t>.</a:t>
            </a:r>
          </a:p>
          <a:p>
            <a:endParaRPr lang="de-DE" sz="1100" b="0" dirty="0"/>
          </a:p>
          <a:p>
            <a:r>
              <a:rPr lang="de-DE" sz="1100" b="0" dirty="0"/>
              <a:t>Legacy </a:t>
            </a:r>
            <a:r>
              <a:rPr lang="de-DE" sz="1100" b="0" dirty="0" err="1"/>
              <a:t>products</a:t>
            </a:r>
            <a:r>
              <a:rPr lang="de-DE" sz="1100" b="0" dirty="0"/>
              <a:t> </a:t>
            </a:r>
            <a:r>
              <a:rPr lang="de-DE" sz="1100" b="0" dirty="0" err="1"/>
              <a:t>might</a:t>
            </a:r>
            <a:r>
              <a:rPr lang="de-DE" sz="1100" b="0" dirty="0"/>
              <a:t> </a:t>
            </a:r>
            <a:r>
              <a:rPr lang="de-DE" sz="1100" b="0" dirty="0" err="1"/>
              <a:t>add</a:t>
            </a:r>
            <a:r>
              <a:rPr lang="de-DE" sz="1100" b="0" dirty="0"/>
              <a:t> </a:t>
            </a:r>
            <a:r>
              <a:rPr lang="de-DE" sz="1100" b="0" dirty="0" err="1"/>
              <a:t>WDx</a:t>
            </a:r>
            <a:r>
              <a:rPr lang="de-DE" sz="1100" b="0" dirty="0"/>
              <a:t> </a:t>
            </a:r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existing</a:t>
            </a:r>
            <a:r>
              <a:rPr lang="de-DE" sz="1100" b="0" dirty="0"/>
              <a:t> </a:t>
            </a:r>
            <a:r>
              <a:rPr lang="de-DE" sz="1100" b="0" dirty="0" err="1"/>
              <a:t>legacy</a:t>
            </a:r>
            <a:r>
              <a:rPr lang="de-DE" sz="1100" b="0" dirty="0"/>
              <a:t> </a:t>
            </a:r>
            <a:r>
              <a:rPr lang="de-DE" sz="1100" b="0" dirty="0" err="1"/>
              <a:t>mechanisms</a:t>
            </a:r>
            <a:endParaRPr lang="de-DE" sz="1100" b="0" dirty="0"/>
          </a:p>
          <a:p>
            <a:endParaRPr lang="de-DE" sz="1100" b="0" dirty="0"/>
          </a:p>
          <a:p>
            <a:r>
              <a:rPr lang="de-DE" sz="1100" b="0" dirty="0"/>
              <a:t>New </a:t>
            </a:r>
            <a:r>
              <a:rPr lang="de-DE" sz="1100" b="0" dirty="0" err="1"/>
              <a:t>products</a:t>
            </a:r>
            <a:r>
              <a:rPr lang="de-DE" sz="1100" b="0" dirty="0"/>
              <a:t> (</a:t>
            </a:r>
            <a:r>
              <a:rPr lang="de-DE" sz="1100" b="0" dirty="0" err="1"/>
              <a:t>yocto</a:t>
            </a:r>
            <a:r>
              <a:rPr lang="de-DE" sz="1100" b="0" dirty="0"/>
              <a:t> </a:t>
            </a:r>
            <a:r>
              <a:rPr lang="de-DE" sz="1100" b="0" dirty="0" err="1"/>
              <a:t>platform</a:t>
            </a:r>
            <a:r>
              <a:rPr lang="de-DE" sz="1100" b="0" dirty="0"/>
              <a:t>) will </a:t>
            </a:r>
            <a:r>
              <a:rPr lang="de-DE" sz="1100" b="0" dirty="0" err="1"/>
              <a:t>be</a:t>
            </a:r>
            <a:r>
              <a:rPr lang="de-DE" sz="1100" b="0" dirty="0"/>
              <a:t> </a:t>
            </a:r>
            <a:r>
              <a:rPr lang="de-DE" sz="1100" b="0" dirty="0" err="1"/>
              <a:t>based</a:t>
            </a:r>
            <a:r>
              <a:rPr lang="de-DE" sz="1100" b="0" dirty="0"/>
              <a:t> on WDX </a:t>
            </a:r>
            <a:r>
              <a:rPr lang="de-DE" sz="1100" b="0" dirty="0" err="1"/>
              <a:t>only</a:t>
            </a:r>
            <a:endParaRPr lang="de-DE" sz="1100" b="0" dirty="0"/>
          </a:p>
          <a:p>
            <a:endParaRPr lang="de-DE" sz="1100" b="0" dirty="0"/>
          </a:p>
          <a:p>
            <a:r>
              <a:rPr lang="de-DE" sz="1100" b="0" dirty="0"/>
              <a:t>		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301" y="4173361"/>
            <a:ext cx="2476345" cy="15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36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0410125" cy="395159"/>
          </a:xfrm>
        </p:spPr>
        <p:txBody>
          <a:bodyPr/>
          <a:lstStyle/>
          <a:p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r>
              <a:rPr lang="de-DE" dirty="0">
                <a:solidFill>
                  <a:srgbClr val="333333"/>
                </a:solidFill>
                <a:latin typeface="72"/>
              </a:rPr>
              <a:t> – WAGO Device Manager (WDMR)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7710" y="1552564"/>
            <a:ext cx="5472608" cy="4180692"/>
          </a:xfrm>
        </p:spPr>
        <p:txBody>
          <a:bodyPr/>
          <a:lstStyle/>
          <a:p>
            <a:endParaRPr lang="de-DE" sz="1200" b="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Configuration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and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Paramterization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of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single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couplers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/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controllers</a:t>
            </a: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Error Analysis,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download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IEC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aplplications</a:t>
            </a: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Firmware-Update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and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License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-Handling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Generic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 UI,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based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on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WDx</a:t>
            </a: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Runs on PC, Server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and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Controller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Usable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as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Windows-App, via Browser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or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Tablet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Offline-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and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Online-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configuration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with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data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comparison</a:t>
            </a: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DE" sz="1200" b="0" dirty="0">
              <a:solidFill>
                <a:srgbClr val="1F2837"/>
              </a:solidFill>
              <a:latin typeface="var(--fontFamilyCustomFont900, var(--fontFamilyBase))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In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future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:	WBM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and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Windows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tool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from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one</a:t>
            </a:r>
            <a:r>
              <a:rPr lang="de-DE" altLang="de-DE" sz="1200" b="0" dirty="0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 </a:t>
            </a:r>
            <a:r>
              <a:rPr lang="de-DE" altLang="de-DE" sz="1200" b="0" dirty="0" err="1">
                <a:solidFill>
                  <a:srgbClr val="1F2837"/>
                </a:solidFill>
                <a:latin typeface="var(--fontFamilyCustomFont900, var(--fontFamilyBase))"/>
                <a:cs typeface="Segoe UI" panose="020B0502040204020203" pitchFamily="34" charset="0"/>
              </a:rPr>
              <a:t>source</a:t>
            </a:r>
            <a:endParaRPr lang="de-DE" altLang="de-DE" sz="1200" b="0" dirty="0">
              <a:solidFill>
                <a:srgbClr val="1F28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51384" y="4846750"/>
            <a:ext cx="2880320" cy="1472392"/>
            <a:chOff x="5042495" y="4077073"/>
            <a:chExt cx="4248472" cy="2341386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5042495" y="4392413"/>
              <a:ext cx="4248472" cy="2026046"/>
              <a:chOff x="6271828" y="4324926"/>
              <a:chExt cx="4248472" cy="2026046"/>
            </a:xfrm>
          </p:grpSpPr>
          <p:pic>
            <p:nvPicPr>
              <p:cNvPr id="33" name="Grafik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71828" y="4324926"/>
                <a:ext cx="4248472" cy="2026046"/>
              </a:xfrm>
              <a:prstGeom prst="rect">
                <a:avLst/>
              </a:prstGeom>
            </p:spPr>
          </p:pic>
          <p:sp>
            <p:nvSpPr>
              <p:cNvPr id="68" name="Pfeil nach rechts 67"/>
              <p:cNvSpPr/>
              <p:nvPr/>
            </p:nvSpPr>
            <p:spPr>
              <a:xfrm>
                <a:off x="7968208" y="4725143"/>
                <a:ext cx="8557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" name="Pfeil nach rechts 33"/>
              <p:cNvSpPr/>
              <p:nvPr/>
            </p:nvSpPr>
            <p:spPr>
              <a:xfrm flipH="1">
                <a:off x="7464152" y="4725144"/>
                <a:ext cx="10081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 err="1"/>
                  <a:t>WDx</a:t>
                </a:r>
                <a:endParaRPr lang="de-DE" sz="1100" dirty="0"/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127126" y="4077073"/>
              <a:ext cx="1215321" cy="401138"/>
              <a:chOff x="9299576" y="4437112"/>
              <a:chExt cx="1512688" cy="478119"/>
            </a:xfrm>
          </p:grpSpPr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4DF2CF74-AF1B-4066-A20B-208E55CA0FE8}"/>
                  </a:ext>
                </a:extLst>
              </p:cNvPr>
              <p:cNvSpPr/>
              <p:nvPr/>
            </p:nvSpPr>
            <p:spPr>
              <a:xfrm>
                <a:off x="9299576" y="4599122"/>
                <a:ext cx="1512688" cy="316109"/>
              </a:xfrm>
              <a:prstGeom prst="rect">
                <a:avLst/>
              </a:prstGeom>
              <a:solidFill>
                <a:srgbClr val="99B99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2B246EC3-093C-4604-B08B-D4B26DB0E816}"/>
                  </a:ext>
                </a:extLst>
              </p:cNvPr>
              <p:cNvSpPr/>
              <p:nvPr/>
            </p:nvSpPr>
            <p:spPr>
              <a:xfrm>
                <a:off x="10536608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FDA8C6BF-35E0-4EED-9ED1-E6AFA60A5BDF}"/>
                  </a:ext>
                </a:extLst>
              </p:cNvPr>
              <p:cNvSpPr txBox="1"/>
              <p:nvPr/>
            </p:nvSpPr>
            <p:spPr>
              <a:xfrm>
                <a:off x="10236720" y="4437112"/>
                <a:ext cx="251248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l"/>
                <a:r>
                  <a:rPr lang="de-DE" sz="1200" b="1"/>
                  <a:t>…</a:t>
                </a: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107922F0-1142-48C9-918E-670007F06C2C}"/>
                  </a:ext>
                </a:extLst>
              </p:cNvPr>
              <p:cNvSpPr/>
              <p:nvPr/>
            </p:nvSpPr>
            <p:spPr>
              <a:xfrm>
                <a:off x="9388815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22D08A9D-D733-4F15-BD61-F62BF79D4B5D}"/>
                  </a:ext>
                </a:extLst>
              </p:cNvPr>
              <p:cNvSpPr/>
              <p:nvPr/>
            </p:nvSpPr>
            <p:spPr>
              <a:xfrm>
                <a:off x="9676847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94A69798-F1EF-4D92-A944-4EED613D9DD2}"/>
                  </a:ext>
                </a:extLst>
              </p:cNvPr>
              <p:cNvSpPr/>
              <p:nvPr/>
            </p:nvSpPr>
            <p:spPr>
              <a:xfrm>
                <a:off x="9960024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70979"/>
            <a:ext cx="4699369" cy="3365028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603395" y="4507432"/>
            <a:ext cx="829312" cy="251142"/>
            <a:chOff x="9299576" y="2924944"/>
            <a:chExt cx="1512688" cy="42556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C857C5B2-E839-416E-9EE0-25F30042136D}"/>
                </a:ext>
              </a:extLst>
            </p:cNvPr>
            <p:cNvSpPr/>
            <p:nvPr/>
          </p:nvSpPr>
          <p:spPr>
            <a:xfrm>
              <a:off x="9299576" y="2924944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D6A54A1-9721-47FD-B881-D5B3CAEDF517}"/>
                </a:ext>
              </a:extLst>
            </p:cNvPr>
            <p:cNvSpPr/>
            <p:nvPr/>
          </p:nvSpPr>
          <p:spPr>
            <a:xfrm>
              <a:off x="10532793" y="306895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69E77B7-37F8-45B1-9CAE-27B1A82598B3}"/>
                </a:ext>
              </a:extLst>
            </p:cNvPr>
            <p:cNvSpPr txBox="1"/>
            <p:nvPr/>
          </p:nvSpPr>
          <p:spPr>
            <a:xfrm>
              <a:off x="10281545" y="3140968"/>
              <a:ext cx="251248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200" b="1"/>
                <a:t>…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15EE468-50FE-42E9-A0AE-75AB92C3C049}"/>
                </a:ext>
              </a:extLst>
            </p:cNvPr>
            <p:cNvSpPr/>
            <p:nvPr/>
          </p:nvSpPr>
          <p:spPr>
            <a:xfrm>
              <a:off x="9385000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BCAC932-140A-4C0C-BA36-32549F9F61C7}"/>
                </a:ext>
              </a:extLst>
            </p:cNvPr>
            <p:cNvSpPr/>
            <p:nvPr/>
          </p:nvSpPr>
          <p:spPr>
            <a:xfrm>
              <a:off x="9673032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8BF4789-02CC-4092-B50B-BBAAF8970BFB}"/>
                </a:ext>
              </a:extLst>
            </p:cNvPr>
            <p:cNvSpPr/>
            <p:nvPr/>
          </p:nvSpPr>
          <p:spPr>
            <a:xfrm>
              <a:off x="9956209" y="3068958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" name="Rechteck 8"/>
          <p:cNvSpPr/>
          <p:nvPr/>
        </p:nvSpPr>
        <p:spPr>
          <a:xfrm>
            <a:off x="551384" y="1170979"/>
            <a:ext cx="4699369" cy="33364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9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6821061" cy="395159"/>
          </a:xfrm>
        </p:spPr>
        <p:txBody>
          <a:bodyPr/>
          <a:lstStyle/>
          <a:p>
            <a:r>
              <a:rPr lang="de-DE" dirty="0" err="1">
                <a:solidFill>
                  <a:srgbClr val="333333"/>
                </a:solidFill>
                <a:latin typeface="72"/>
              </a:rPr>
              <a:t>WDx</a:t>
            </a:r>
            <a:r>
              <a:rPr lang="de-DE" dirty="0">
                <a:solidFill>
                  <a:srgbClr val="333333"/>
                </a:solidFill>
                <a:latin typeface="72"/>
              </a:rPr>
              <a:t> – 3rd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party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tools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2736895"/>
            <a:ext cx="5002722" cy="3582247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023992" y="2736895"/>
            <a:ext cx="2088232" cy="316148"/>
          </a:xfrm>
          <a:prstGeom prst="rect">
            <a:avLst/>
          </a:prstGeom>
          <a:solidFill>
            <a:srgbClr val="769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myCustomer</a:t>
            </a:r>
            <a:endParaRPr lang="de-DE" dirty="0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8929" y="1648186"/>
            <a:ext cx="5472608" cy="1529667"/>
          </a:xfrm>
        </p:spPr>
        <p:txBody>
          <a:bodyPr/>
          <a:lstStyle/>
          <a:p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communicate</a:t>
            </a:r>
            <a:r>
              <a:rPr lang="de-DE" sz="1100" b="0" dirty="0"/>
              <a:t> </a:t>
            </a:r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WDx</a:t>
            </a:r>
            <a:r>
              <a:rPr lang="de-DE" sz="1100" b="0" dirty="0"/>
              <a:t> </a:t>
            </a:r>
            <a:r>
              <a:rPr lang="de-DE" sz="1100" b="0" dirty="0" err="1"/>
              <a:t>from</a:t>
            </a:r>
            <a:r>
              <a:rPr lang="de-DE" sz="1100" b="0" dirty="0"/>
              <a:t> a </a:t>
            </a:r>
            <a:r>
              <a:rPr lang="de-DE" sz="1100" b="0" dirty="0" err="1"/>
              <a:t>third</a:t>
            </a:r>
            <a:r>
              <a:rPr lang="de-DE" sz="1100" b="0" dirty="0"/>
              <a:t> </a:t>
            </a:r>
            <a:r>
              <a:rPr lang="de-DE" sz="1100" b="0" dirty="0" err="1"/>
              <a:t>party</a:t>
            </a:r>
            <a:r>
              <a:rPr lang="de-DE" sz="1100" b="0" dirty="0"/>
              <a:t> </a:t>
            </a:r>
            <a:r>
              <a:rPr lang="de-DE" sz="1100" b="0" dirty="0" err="1"/>
              <a:t>tool</a:t>
            </a:r>
            <a:r>
              <a:rPr lang="de-DE" sz="1100" b="0" dirty="0"/>
              <a:t>/</a:t>
            </a:r>
            <a:r>
              <a:rPr lang="de-DE" sz="1100" b="0" dirty="0" err="1"/>
              <a:t>device</a:t>
            </a:r>
            <a:r>
              <a:rPr lang="de-DE" sz="1100" b="0" dirty="0"/>
              <a:t> </a:t>
            </a:r>
            <a:r>
              <a:rPr lang="de-DE" sz="1100" b="0" dirty="0" err="1"/>
              <a:t>you</a:t>
            </a:r>
            <a:r>
              <a:rPr lang="de-DE" sz="1100" b="0" dirty="0"/>
              <a:t> </a:t>
            </a:r>
            <a:r>
              <a:rPr lang="de-DE" sz="1100" b="0" dirty="0" err="1"/>
              <a:t>can</a:t>
            </a:r>
            <a:r>
              <a:rPr lang="de-DE" sz="1100" b="0" dirty="0"/>
              <a:t> </a:t>
            </a:r>
            <a:r>
              <a:rPr lang="de-DE" sz="1100" b="0" dirty="0" err="1"/>
              <a:t>use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</a:p>
          <a:p>
            <a:endParaRPr lang="de-DE" sz="1100" b="0" dirty="0"/>
          </a:p>
          <a:p>
            <a:r>
              <a:rPr lang="de-DE" sz="1100" b="0" dirty="0" err="1"/>
              <a:t>implemented</a:t>
            </a:r>
            <a:r>
              <a:rPr lang="de-DE" sz="1100" b="0" dirty="0"/>
              <a:t> REST API (WDA)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438403" y="4036729"/>
            <a:ext cx="4248472" cy="2309556"/>
            <a:chOff x="5010683" y="4077073"/>
            <a:chExt cx="4248472" cy="2309556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5010683" y="4360583"/>
              <a:ext cx="4248472" cy="2026046"/>
              <a:chOff x="6240016" y="4293096"/>
              <a:chExt cx="4248472" cy="2026046"/>
            </a:xfrm>
          </p:grpSpPr>
          <p:pic>
            <p:nvPicPr>
              <p:cNvPr id="39" name="Grafik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0016" y="4293096"/>
                <a:ext cx="4248472" cy="2026046"/>
              </a:xfrm>
              <a:prstGeom prst="rect">
                <a:avLst/>
              </a:prstGeom>
            </p:spPr>
          </p:pic>
          <p:sp>
            <p:nvSpPr>
              <p:cNvPr id="40" name="Pfeil nach rechts 39"/>
              <p:cNvSpPr/>
              <p:nvPr/>
            </p:nvSpPr>
            <p:spPr>
              <a:xfrm>
                <a:off x="7968208" y="4725143"/>
                <a:ext cx="8557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1" name="Pfeil nach rechts 40"/>
              <p:cNvSpPr/>
              <p:nvPr/>
            </p:nvSpPr>
            <p:spPr>
              <a:xfrm flipH="1">
                <a:off x="7464152" y="4725144"/>
                <a:ext cx="1008112" cy="97701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WDx</a:t>
                </a:r>
                <a:endParaRPr lang="de-DE" dirty="0"/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5127126" y="4077073"/>
              <a:ext cx="1215321" cy="401138"/>
              <a:chOff x="9299576" y="4437112"/>
              <a:chExt cx="1512688" cy="478119"/>
            </a:xfrm>
          </p:grpSpPr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DF2CF74-AF1B-4066-A20B-208E55CA0FE8}"/>
                  </a:ext>
                </a:extLst>
              </p:cNvPr>
              <p:cNvSpPr/>
              <p:nvPr/>
            </p:nvSpPr>
            <p:spPr>
              <a:xfrm>
                <a:off x="9299576" y="4599122"/>
                <a:ext cx="1512688" cy="316109"/>
              </a:xfrm>
              <a:prstGeom prst="rect">
                <a:avLst/>
              </a:prstGeom>
              <a:solidFill>
                <a:srgbClr val="99B99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B246EC3-093C-4604-B08B-D4B26DB0E816}"/>
                  </a:ext>
                </a:extLst>
              </p:cNvPr>
              <p:cNvSpPr/>
              <p:nvPr/>
            </p:nvSpPr>
            <p:spPr>
              <a:xfrm>
                <a:off x="10536608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DA8C6BF-35E0-4EED-9ED1-E6AFA60A5BDF}"/>
                  </a:ext>
                </a:extLst>
              </p:cNvPr>
              <p:cNvSpPr txBox="1"/>
              <p:nvPr/>
            </p:nvSpPr>
            <p:spPr>
              <a:xfrm>
                <a:off x="10236720" y="4437112"/>
                <a:ext cx="251248" cy="18466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l"/>
                <a:r>
                  <a:rPr lang="de-DE" sz="1200" b="1"/>
                  <a:t>…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107922F0-1142-48C9-918E-670007F06C2C}"/>
                  </a:ext>
                </a:extLst>
              </p:cNvPr>
              <p:cNvSpPr/>
              <p:nvPr/>
            </p:nvSpPr>
            <p:spPr>
              <a:xfrm>
                <a:off x="9388815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22D08A9D-D733-4F15-BD61-F62BF79D4B5D}"/>
                  </a:ext>
                </a:extLst>
              </p:cNvPr>
              <p:cNvSpPr/>
              <p:nvPr/>
            </p:nvSpPr>
            <p:spPr>
              <a:xfrm>
                <a:off x="9676847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4A69798-F1EF-4D92-A944-4EED613D9DD2}"/>
                  </a:ext>
                </a:extLst>
              </p:cNvPr>
              <p:cNvSpPr/>
              <p:nvPr/>
            </p:nvSpPr>
            <p:spPr>
              <a:xfrm>
                <a:off x="9960024" y="4489664"/>
                <a:ext cx="216544" cy="281551"/>
              </a:xfrm>
              <a:prstGeom prst="rect">
                <a:avLst/>
              </a:prstGeom>
              <a:solidFill>
                <a:srgbClr val="BDD2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Gruppieren 41"/>
          <p:cNvGrpSpPr/>
          <p:nvPr/>
        </p:nvGrpSpPr>
        <p:grpSpPr>
          <a:xfrm>
            <a:off x="626542" y="1676905"/>
            <a:ext cx="2560252" cy="1059990"/>
            <a:chOff x="335360" y="1768480"/>
            <a:chExt cx="3312368" cy="1677781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4D5162A-7641-4655-B40D-2ED2FC9C3F75}"/>
                </a:ext>
              </a:extLst>
            </p:cNvPr>
            <p:cNvSpPr/>
            <p:nvPr/>
          </p:nvSpPr>
          <p:spPr>
            <a:xfrm>
              <a:off x="335360" y="1768480"/>
              <a:ext cx="3312368" cy="1440000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 dirty="0" err="1">
                  <a:solidFill>
                    <a:schemeClr val="tx1"/>
                  </a:solidFill>
                </a:rPr>
                <a:t>myCustomers</a:t>
              </a:r>
              <a:r>
                <a:rPr lang="de-DE" sz="1100" dirty="0">
                  <a:solidFill>
                    <a:schemeClr val="tx1"/>
                  </a:solidFill>
                </a:rPr>
                <a:t> </a:t>
              </a:r>
              <a:r>
                <a:rPr lang="de-DE" sz="1100" dirty="0" err="1">
                  <a:solidFill>
                    <a:schemeClr val="tx1"/>
                  </a:solidFill>
                </a:rPr>
                <a:t>tool</a:t>
              </a:r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B6A4B73-8B1E-467E-B7CF-8A4902E8FC6C}"/>
                </a:ext>
              </a:extLst>
            </p:cNvPr>
            <p:cNvSpPr/>
            <p:nvPr/>
          </p:nvSpPr>
          <p:spPr>
            <a:xfrm>
              <a:off x="407368" y="2300615"/>
              <a:ext cx="3168352" cy="316109"/>
            </a:xfrm>
            <a:prstGeom prst="rect">
              <a:avLst/>
            </a:prstGeom>
            <a:solidFill>
              <a:srgbClr val="FFF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>
                  <a:solidFill>
                    <a:schemeClr val="tx1"/>
                  </a:solidFill>
                </a:rPr>
                <a:t>Client </a:t>
              </a:r>
              <a:r>
                <a:rPr lang="de-DE" sz="1100" err="1">
                  <a:solidFill>
                    <a:schemeClr val="tx1"/>
                  </a:solidFill>
                </a:rPr>
                <a:t>Functions</a:t>
              </a:r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857C5B2-E839-416E-9EE0-25F30042136D}"/>
                </a:ext>
              </a:extLst>
            </p:cNvPr>
            <p:cNvSpPr/>
            <p:nvPr/>
          </p:nvSpPr>
          <p:spPr>
            <a:xfrm>
              <a:off x="1378696" y="3020695"/>
              <a:ext cx="1512688" cy="316109"/>
            </a:xfrm>
            <a:prstGeom prst="rect">
              <a:avLst/>
            </a:prstGeom>
            <a:solidFill>
              <a:srgbClr val="99B9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D6A54A1-9721-47FD-B881-D5B3CAEDF517}"/>
                </a:ext>
              </a:extLst>
            </p:cNvPr>
            <p:cNvSpPr/>
            <p:nvPr/>
          </p:nvSpPr>
          <p:spPr>
            <a:xfrm>
              <a:off x="2611913" y="3164710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69E77B7-37F8-45B1-9CAE-27B1A82598B3}"/>
                </a:ext>
              </a:extLst>
            </p:cNvPr>
            <p:cNvSpPr txBox="1"/>
            <p:nvPr/>
          </p:nvSpPr>
          <p:spPr>
            <a:xfrm>
              <a:off x="2360665" y="3236720"/>
              <a:ext cx="251249" cy="205000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l"/>
              <a:r>
                <a:rPr lang="de-DE" sz="1100" b="1"/>
                <a:t>…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C0D78D0-2E7C-4443-B051-D6AB118ED4A6}"/>
                </a:ext>
              </a:extLst>
            </p:cNvPr>
            <p:cNvSpPr txBox="1"/>
            <p:nvPr/>
          </p:nvSpPr>
          <p:spPr>
            <a:xfrm>
              <a:off x="2065160" y="2804671"/>
              <a:ext cx="429920" cy="257902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de-DE" sz="1100"/>
                <a:t>WDA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15EE468-50FE-42E9-A0AE-75AB92C3C049}"/>
                </a:ext>
              </a:extLst>
            </p:cNvPr>
            <p:cNvSpPr/>
            <p:nvPr/>
          </p:nvSpPr>
          <p:spPr>
            <a:xfrm>
              <a:off x="1464120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2BCAC932-140A-4C0C-BA36-32549F9F61C7}"/>
                </a:ext>
              </a:extLst>
            </p:cNvPr>
            <p:cNvSpPr/>
            <p:nvPr/>
          </p:nvSpPr>
          <p:spPr>
            <a:xfrm>
              <a:off x="1752152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28BF4789-02CC-4092-B50B-BBAAF8970BFB}"/>
                </a:ext>
              </a:extLst>
            </p:cNvPr>
            <p:cNvSpPr/>
            <p:nvPr/>
          </p:nvSpPr>
          <p:spPr>
            <a:xfrm>
              <a:off x="2035329" y="3164709"/>
              <a:ext cx="216544" cy="281551"/>
            </a:xfrm>
            <a:prstGeom prst="rect">
              <a:avLst/>
            </a:prstGeom>
            <a:solidFill>
              <a:srgbClr val="BDD2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25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WDM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1200" b="0" dirty="0"/>
              <a:t>	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80232"/>
              </p:ext>
            </p:extLst>
          </p:nvPr>
        </p:nvGraphicFramePr>
        <p:xfrm>
          <a:off x="546448" y="2544909"/>
          <a:ext cx="11017224" cy="3647406"/>
        </p:xfrm>
        <a:graphic>
          <a:graphicData uri="http://schemas.openxmlformats.org/drawingml/2006/table">
            <a:tbl>
              <a:tblPr firstRow="1" bandRow="1">
                <a:tableStyleId>{F0279868-6CEC-ACCE-388A-F1DCE1624769}</a:tableStyleId>
              </a:tblPr>
              <a:tblGrid>
                <a:gridCol w="699616">
                  <a:extLst>
                    <a:ext uri="{9D8B030D-6E8A-4147-A177-3AD203B41FA5}">
                      <a16:colId xmlns:a16="http://schemas.microsoft.com/office/drawing/2014/main" val="3705295325"/>
                    </a:ext>
                  </a:extLst>
                </a:gridCol>
                <a:gridCol w="1100584">
                  <a:extLst>
                    <a:ext uri="{9D8B030D-6E8A-4147-A177-3AD203B41FA5}">
                      <a16:colId xmlns:a16="http://schemas.microsoft.com/office/drawing/2014/main" val="28596712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20397230"/>
                    </a:ext>
                  </a:extLst>
                </a:gridCol>
                <a:gridCol w="708870">
                  <a:extLst>
                    <a:ext uri="{9D8B030D-6E8A-4147-A177-3AD203B41FA5}">
                      <a16:colId xmlns:a16="http://schemas.microsoft.com/office/drawing/2014/main" val="1817105968"/>
                    </a:ext>
                  </a:extLst>
                </a:gridCol>
                <a:gridCol w="1689118">
                  <a:extLst>
                    <a:ext uri="{9D8B030D-6E8A-4147-A177-3AD203B41FA5}">
                      <a16:colId xmlns:a16="http://schemas.microsoft.com/office/drawing/2014/main" val="1801534337"/>
                    </a:ext>
                  </a:extLst>
                </a:gridCol>
                <a:gridCol w="559490">
                  <a:extLst>
                    <a:ext uri="{9D8B030D-6E8A-4147-A177-3AD203B41FA5}">
                      <a16:colId xmlns:a16="http://schemas.microsoft.com/office/drawing/2014/main" val="3182240883"/>
                    </a:ext>
                  </a:extLst>
                </a:gridCol>
                <a:gridCol w="1367938">
                  <a:extLst>
                    <a:ext uri="{9D8B030D-6E8A-4147-A177-3AD203B41FA5}">
                      <a16:colId xmlns:a16="http://schemas.microsoft.com/office/drawing/2014/main" val="38161615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87355623"/>
                    </a:ext>
                  </a:extLst>
                </a:gridCol>
                <a:gridCol w="3163416">
                  <a:extLst>
                    <a:ext uri="{9D8B030D-6E8A-4147-A177-3AD203B41FA5}">
                      <a16:colId xmlns:a16="http://schemas.microsoft.com/office/drawing/2014/main" val="2675311596"/>
                    </a:ext>
                  </a:extLst>
                </a:gridCol>
              </a:tblGrid>
              <a:tr h="309846">
                <a:tc>
                  <a:txBody>
                    <a:bodyPr/>
                    <a:lstStyle/>
                    <a:p>
                      <a:r>
                        <a:rPr lang="de-DE" sz="1000" dirty="0" err="1"/>
                        <a:t>addr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feature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level1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inst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level2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inst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level3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inst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id</a:t>
                      </a:r>
                      <a:endParaRPr lang="de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5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ethernetports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macaddress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0-0-networking-ethernetports-1-macaddress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5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ethernetports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macaddress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0-0-networking-ethernetports-2-macaddress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ethernetports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enabled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0-0-networking-ethernetports-1-enabled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ethernetports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enabled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0-0-networking-ethernetports-2-enabled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7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dns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customdnssservers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0-0-networking-dns-customdnssservers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7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hostname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currentname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0-0-networking-hostname-currentname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6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networking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bridges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ipconfiguration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addresses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0-0-bridges-1-ipconfiguration-addresses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86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openvpn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privatekey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0-0-openvpn-privatekey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 dirty="0"/>
                        <a:t>0-0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ftp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enabled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0-0-ftp-enabled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2722"/>
                  </a:ext>
                </a:extLst>
              </a:tr>
            </a:tbl>
          </a:graphicData>
        </a:graphic>
      </p:graphicFrame>
      <p:sp>
        <p:nvSpPr>
          <p:cNvPr id="15" name="Rechteck 14"/>
          <p:cNvSpPr/>
          <p:nvPr/>
        </p:nvSpPr>
        <p:spPr>
          <a:xfrm>
            <a:off x="446748" y="1332323"/>
            <a:ext cx="113378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Parameter </a:t>
            </a:r>
            <a:r>
              <a:rPr lang="de-DE" sz="1400" dirty="0" err="1"/>
              <a:t>Example</a:t>
            </a:r>
            <a:r>
              <a:rPr lang="de-DE" sz="1400" dirty="0"/>
              <a:t>:</a:t>
            </a:r>
          </a:p>
          <a:p>
            <a:r>
              <a:rPr lang="de-DE" sz="1400" dirty="0"/>
              <a:t>0-0-networking-ethernetports-1-macaddress</a:t>
            </a:r>
          </a:p>
          <a:p>
            <a:endParaRPr lang="de-DE" sz="1400" dirty="0"/>
          </a:p>
          <a:p>
            <a:r>
              <a:rPr lang="de-DE" sz="1400" dirty="0" err="1"/>
              <a:t>Structure</a:t>
            </a:r>
            <a:r>
              <a:rPr lang="de-DE" sz="1400" dirty="0"/>
              <a:t>:</a:t>
            </a:r>
          </a:p>
          <a:p>
            <a:r>
              <a:rPr lang="de-DE" sz="1400" dirty="0" err="1"/>
              <a:t>address</a:t>
            </a:r>
            <a:r>
              <a:rPr lang="de-DE" sz="1400" dirty="0"/>
              <a:t>	-feature	-level1-(level1inst)	-level2-(level2inst)	- level3-(level3inst) 	…..-</a:t>
            </a:r>
            <a:r>
              <a:rPr lang="de-DE" sz="1400" dirty="0" err="1"/>
              <a:t>leveln</a:t>
            </a:r>
            <a:r>
              <a:rPr lang="de-DE" sz="1400" dirty="0"/>
              <a:t>-(</a:t>
            </a:r>
            <a:r>
              <a:rPr lang="de-DE" sz="1400" dirty="0" err="1"/>
              <a:t>levelninst</a:t>
            </a:r>
            <a:r>
              <a:rPr lang="de-DE" sz="1400" dirty="0"/>
              <a:t>)</a:t>
            </a:r>
          </a:p>
        </p:txBody>
      </p:sp>
      <p:sp>
        <p:nvSpPr>
          <p:cNvPr id="19" name="Foliennummernplatzhalter 1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157179" y="513300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https://downloadcenter.wago.com/productgroup/wdm</a:t>
            </a:r>
          </a:p>
        </p:txBody>
      </p:sp>
      <p:sp>
        <p:nvSpPr>
          <p:cNvPr id="22" name="Rechteck 21"/>
          <p:cNvSpPr/>
          <p:nvPr/>
        </p:nvSpPr>
        <p:spPr>
          <a:xfrm>
            <a:off x="5157179" y="1492459"/>
            <a:ext cx="739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https://192.168.1.126/wda/parameter-definitions?page[limit]=20000</a:t>
            </a:r>
          </a:p>
        </p:txBody>
      </p:sp>
      <p:sp>
        <p:nvSpPr>
          <p:cNvPr id="23" name="Rechteck 22"/>
          <p:cNvSpPr/>
          <p:nvPr/>
        </p:nvSpPr>
        <p:spPr>
          <a:xfrm>
            <a:off x="5157179" y="997020"/>
            <a:ext cx="600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https://192.168.1.126/wda/parameters?page[limit]=20000</a:t>
            </a:r>
          </a:p>
        </p:txBody>
      </p:sp>
    </p:spTree>
    <p:extLst>
      <p:ext uri="{BB962C8B-B14F-4D97-AF65-F5344CB8AC3E}">
        <p14:creationId xmlns:p14="http://schemas.microsoft.com/office/powerpoint/2010/main" val="3862645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68" y="2011894"/>
            <a:ext cx="4408891" cy="3442208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WDM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884" y="955862"/>
            <a:ext cx="9546029" cy="522678"/>
          </a:xfrm>
        </p:spPr>
        <p:txBody>
          <a:bodyPr/>
          <a:lstStyle/>
          <a:p>
            <a:r>
              <a:rPr lang="de-DE" sz="1800" dirty="0"/>
              <a:t>Feature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entity</a:t>
            </a:r>
            <a:r>
              <a:rPr lang="de-DE" sz="1800" dirty="0"/>
              <a:t>, </a:t>
            </a:r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implemented</a:t>
            </a:r>
            <a:r>
              <a:rPr lang="de-DE" sz="1800" dirty="0"/>
              <a:t> in a </a:t>
            </a:r>
            <a:r>
              <a:rPr lang="de-DE" sz="1800" dirty="0" err="1"/>
              <a:t>device</a:t>
            </a:r>
            <a:r>
              <a:rPr lang="de-DE" sz="1800" dirty="0"/>
              <a:t> </a:t>
            </a:r>
            <a:r>
              <a:rPr lang="de-DE" sz="1200" b="0" dirty="0"/>
              <a:t>			</a:t>
            </a:r>
          </a:p>
        </p:txBody>
      </p:sp>
      <p:sp>
        <p:nvSpPr>
          <p:cNvPr id="15" name="Rechteck 14"/>
          <p:cNvSpPr/>
          <p:nvPr/>
        </p:nvSpPr>
        <p:spPr>
          <a:xfrm>
            <a:off x="335360" y="1655862"/>
            <a:ext cx="1697156" cy="792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8130" y="228599"/>
            <a:ext cx="3600400" cy="5321746"/>
          </a:xfrm>
        </p:spPr>
        <p:txBody>
          <a:bodyPr/>
          <a:lstStyle/>
          <a:p>
            <a:r>
              <a:rPr lang="de-DE" sz="1200" b="0" dirty="0"/>
              <a:t>Feature:</a:t>
            </a:r>
          </a:p>
          <a:p>
            <a:endParaRPr lang="de-DE" sz="1200" b="0" dirty="0"/>
          </a:p>
          <a:p>
            <a:r>
              <a:rPr lang="de-DE" sz="1200" b="0" dirty="0"/>
              <a:t>The </a:t>
            </a:r>
            <a:r>
              <a:rPr lang="de-DE" sz="1200" b="0" dirty="0" err="1"/>
              <a:t>collection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parameters</a:t>
            </a:r>
            <a:r>
              <a:rPr lang="de-DE" sz="1200" b="0" dirty="0"/>
              <a:t>, </a:t>
            </a:r>
            <a:r>
              <a:rPr lang="de-DE" sz="1200" b="0" dirty="0" err="1"/>
              <a:t>which</a:t>
            </a:r>
            <a:r>
              <a:rPr lang="de-DE" sz="1200" b="0" dirty="0"/>
              <a:t> </a:t>
            </a:r>
            <a:r>
              <a:rPr lang="de-DE" sz="1200" b="0" dirty="0" err="1"/>
              <a:t>can</a:t>
            </a:r>
            <a:r>
              <a:rPr lang="de-DE" sz="1200" b="0" dirty="0"/>
              <a:t> </a:t>
            </a:r>
            <a:r>
              <a:rPr lang="de-DE" sz="1200" b="0" dirty="0" err="1"/>
              <a:t>be</a:t>
            </a:r>
            <a:r>
              <a:rPr lang="de-DE" sz="1200" b="0" dirty="0"/>
              <a:t> </a:t>
            </a:r>
            <a:r>
              <a:rPr lang="de-DE" sz="1200" b="0" dirty="0" err="1"/>
              <a:t>integrated</a:t>
            </a:r>
            <a:r>
              <a:rPr lang="de-DE" sz="1200" b="0" dirty="0"/>
              <a:t> </a:t>
            </a:r>
            <a:r>
              <a:rPr lang="de-DE" sz="1200" b="0" dirty="0" err="1"/>
              <a:t>as</a:t>
            </a:r>
            <a:r>
              <a:rPr lang="de-DE" sz="1200" b="0" dirty="0"/>
              <a:t> an </a:t>
            </a:r>
            <a:r>
              <a:rPr lang="de-DE" sz="1200" b="0" dirty="0" err="1"/>
              <a:t>entity</a:t>
            </a:r>
            <a:r>
              <a:rPr lang="de-DE" sz="1200" b="0" dirty="0"/>
              <a:t> </a:t>
            </a:r>
            <a:r>
              <a:rPr lang="de-DE" sz="1200" b="0" dirty="0" err="1"/>
              <a:t>to</a:t>
            </a:r>
            <a:r>
              <a:rPr lang="de-DE" sz="1200" b="0" dirty="0"/>
              <a:t> a </a:t>
            </a:r>
            <a:r>
              <a:rPr lang="de-DE" sz="1200" b="0" dirty="0" err="1"/>
              <a:t>device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000" b="0" i="1" dirty="0" err="1"/>
              <a:t>Currently</a:t>
            </a:r>
            <a:r>
              <a:rPr lang="de-DE" sz="1000" b="0" i="1" dirty="0"/>
              <a:t> </a:t>
            </a:r>
            <a:r>
              <a:rPr lang="de-DE" sz="1000" b="0" i="1" dirty="0" err="1"/>
              <a:t>the</a:t>
            </a:r>
            <a:r>
              <a:rPr lang="de-DE" sz="1000" b="0" i="1" dirty="0"/>
              <a:t> 750-8212 </a:t>
            </a:r>
            <a:r>
              <a:rPr lang="de-DE" sz="1000" b="0" i="1" dirty="0" err="1"/>
              <a:t>owns</a:t>
            </a:r>
            <a:r>
              <a:rPr lang="de-DE" sz="1000" b="0" i="1" dirty="0"/>
              <a:t> </a:t>
            </a:r>
            <a:r>
              <a:rPr lang="de-DE" sz="1000" b="0" i="1" dirty="0" err="1"/>
              <a:t>following</a:t>
            </a:r>
            <a:r>
              <a:rPr lang="de-DE" sz="1000" b="0" i="1" dirty="0"/>
              <a:t> </a:t>
            </a:r>
            <a:r>
              <a:rPr lang="de-DE" sz="1000" b="0" i="1" dirty="0" err="1"/>
              <a:t>features</a:t>
            </a:r>
            <a:r>
              <a:rPr lang="de-DE" sz="1000" b="0" i="1" dirty="0"/>
              <a:t>:</a:t>
            </a:r>
          </a:p>
          <a:p>
            <a:endParaRPr lang="de-DE" sz="1000" b="0" i="1" dirty="0"/>
          </a:p>
          <a:p>
            <a:r>
              <a:rPr lang="de-DE" sz="1000" b="0" dirty="0" err="1"/>
              <a:t>BACnet</a:t>
            </a:r>
            <a:endParaRPr lang="de-DE" sz="1000" b="0" dirty="0"/>
          </a:p>
          <a:p>
            <a:r>
              <a:rPr lang="de-DE" sz="1000" b="0" dirty="0"/>
              <a:t>Version</a:t>
            </a:r>
          </a:p>
          <a:p>
            <a:r>
              <a:rPr lang="de-DE" sz="1000" b="0" dirty="0"/>
              <a:t>Networking</a:t>
            </a:r>
          </a:p>
          <a:p>
            <a:r>
              <a:rPr lang="de-DE" sz="1000" b="0" dirty="0"/>
              <a:t>DRM</a:t>
            </a:r>
          </a:p>
          <a:p>
            <a:r>
              <a:rPr lang="de-DE" sz="1000" b="0" dirty="0"/>
              <a:t>Identity</a:t>
            </a:r>
          </a:p>
          <a:p>
            <a:r>
              <a:rPr lang="de-DE" sz="1000" b="0" dirty="0" err="1"/>
              <a:t>Localbus</a:t>
            </a:r>
            <a:endParaRPr lang="de-DE" sz="1000" b="0" dirty="0"/>
          </a:p>
          <a:p>
            <a:r>
              <a:rPr lang="de-DE" sz="1000" b="0" dirty="0"/>
              <a:t>Docker</a:t>
            </a:r>
          </a:p>
          <a:p>
            <a:r>
              <a:rPr lang="de-DE" sz="1000" b="0" dirty="0"/>
              <a:t>FTP</a:t>
            </a:r>
          </a:p>
          <a:p>
            <a:r>
              <a:rPr lang="de-DE" sz="1000" b="0" dirty="0"/>
              <a:t>FTPS</a:t>
            </a:r>
          </a:p>
          <a:p>
            <a:r>
              <a:rPr lang="de-DE" sz="1000" b="0" dirty="0" err="1"/>
              <a:t>FirmwareUpdate</a:t>
            </a:r>
            <a:endParaRPr lang="de-DE" sz="1000" b="0" dirty="0"/>
          </a:p>
          <a:p>
            <a:r>
              <a:rPr lang="de-DE" sz="1000" b="0" dirty="0"/>
              <a:t>Memorycard</a:t>
            </a:r>
          </a:p>
          <a:p>
            <a:r>
              <a:rPr lang="de-DE" sz="1000" b="0" dirty="0" err="1"/>
              <a:t>NTPclient</a:t>
            </a:r>
            <a:endParaRPr lang="de-DE" sz="1000" b="0" dirty="0"/>
          </a:p>
          <a:p>
            <a:r>
              <a:rPr lang="de-DE" sz="1000" b="0" dirty="0" err="1"/>
              <a:t>PasswordManagement</a:t>
            </a:r>
            <a:endParaRPr lang="de-DE" sz="1000" b="0" dirty="0"/>
          </a:p>
          <a:p>
            <a:r>
              <a:rPr lang="de-DE" sz="1000" b="0" dirty="0" err="1"/>
              <a:t>Reboot</a:t>
            </a:r>
            <a:endParaRPr lang="de-DE" sz="1000" b="0" dirty="0"/>
          </a:p>
          <a:p>
            <a:r>
              <a:rPr lang="de-DE" sz="1000" b="0" dirty="0"/>
              <a:t>Codesys3</a:t>
            </a:r>
          </a:p>
          <a:p>
            <a:r>
              <a:rPr lang="de-DE" sz="1000" b="0" dirty="0"/>
              <a:t>SSH</a:t>
            </a:r>
          </a:p>
          <a:p>
            <a:r>
              <a:rPr lang="de-DE" sz="1000" b="0" dirty="0" err="1"/>
              <a:t>IPsec</a:t>
            </a:r>
            <a:endParaRPr lang="de-DE" sz="1000" b="0" dirty="0"/>
          </a:p>
          <a:p>
            <a:r>
              <a:rPr lang="de-DE" sz="1000" b="0" dirty="0" err="1"/>
              <a:t>OpenVPN</a:t>
            </a:r>
            <a:endParaRPr lang="de-DE" sz="1000" b="0" dirty="0"/>
          </a:p>
          <a:p>
            <a:r>
              <a:rPr lang="de-DE" sz="1000" b="0" dirty="0"/>
              <a:t>AIDE</a:t>
            </a:r>
          </a:p>
          <a:p>
            <a:r>
              <a:rPr lang="de-DE" sz="1000" b="0" dirty="0" err="1"/>
              <a:t>SerialInterfaceOwner</a:t>
            </a:r>
            <a:endParaRPr lang="de-DE" sz="1000" b="0" dirty="0"/>
          </a:p>
          <a:p>
            <a:r>
              <a:rPr lang="de-DE" sz="1000" b="0" dirty="0"/>
              <a:t>SNMP</a:t>
            </a:r>
          </a:p>
          <a:p>
            <a:r>
              <a:rPr lang="de-DE" sz="1000" b="0" dirty="0" err="1"/>
              <a:t>SwitchConfiguration</a:t>
            </a:r>
            <a:endParaRPr lang="de-DE" sz="1000" b="0" dirty="0"/>
          </a:p>
          <a:p>
            <a:r>
              <a:rPr lang="de-DE" sz="1000" b="0" dirty="0" err="1"/>
              <a:t>SystemTime</a:t>
            </a:r>
            <a:endParaRPr lang="de-DE" sz="1000" b="0" dirty="0"/>
          </a:p>
          <a:p>
            <a:r>
              <a:rPr lang="de-DE" sz="1000" b="0" dirty="0" err="1"/>
              <a:t>WAGODeviceAccess</a:t>
            </a:r>
            <a:endParaRPr lang="de-DE" sz="1000" b="0" dirty="0"/>
          </a:p>
          <a:p>
            <a:r>
              <a:rPr lang="de-DE" sz="1000" b="0" dirty="0" err="1"/>
              <a:t>WebBasedManagement</a:t>
            </a:r>
            <a:endParaRPr lang="de-DE" sz="1000" b="0" dirty="0"/>
          </a:p>
          <a:p>
            <a:r>
              <a:rPr lang="de-DE" sz="1000" b="0" dirty="0"/>
              <a:t>Webserver</a:t>
            </a:r>
          </a:p>
          <a:p>
            <a:r>
              <a:rPr lang="de-DE" sz="1000" b="0" dirty="0" err="1"/>
              <a:t>TimeZone</a:t>
            </a:r>
            <a:endParaRPr lang="de-DE" sz="1000" b="0" dirty="0"/>
          </a:p>
          <a:p>
            <a:r>
              <a:rPr lang="de-DE" sz="1000" b="0" dirty="0" err="1"/>
              <a:t>CloudConnections</a:t>
            </a:r>
            <a:endParaRPr lang="de-DE" sz="1000" b="0" dirty="0"/>
          </a:p>
          <a:p>
            <a:r>
              <a:rPr lang="de-DE" sz="1000" b="0" dirty="0" err="1"/>
              <a:t>SerialInterfaces</a:t>
            </a:r>
            <a:endParaRPr lang="de-DE" sz="1000" b="0" dirty="0"/>
          </a:p>
          <a:p>
            <a:r>
              <a:rPr lang="de-DE" sz="1000" b="0" dirty="0"/>
              <a:t>Systems</a:t>
            </a:r>
          </a:p>
          <a:p>
            <a:r>
              <a:rPr lang="de-DE" sz="1000" b="0" dirty="0" err="1"/>
              <a:t>LEDstates</a:t>
            </a:r>
            <a:endParaRPr lang="de-DE" sz="1000" b="0" dirty="0"/>
          </a:p>
          <a:p>
            <a:r>
              <a:rPr lang="de-DE" sz="1000" b="0" dirty="0" err="1"/>
              <a:t>Localusers</a:t>
            </a:r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804" y="1655862"/>
            <a:ext cx="1688712" cy="792088"/>
          </a:xfrm>
        </p:spPr>
        <p:txBody>
          <a:bodyPr/>
          <a:lstStyle/>
          <a:p>
            <a:r>
              <a:rPr lang="de-DE" sz="1200" b="0" dirty="0"/>
              <a:t>Feature: </a:t>
            </a:r>
            <a:r>
              <a:rPr lang="de-DE" sz="1200" b="0" dirty="0" err="1"/>
              <a:t>bacnet</a:t>
            </a:r>
            <a:endParaRPr lang="de-DE" sz="1200" b="0" dirty="0"/>
          </a:p>
          <a:p>
            <a:r>
              <a:rPr lang="de-DE" sz="1000" b="0" dirty="0" err="1"/>
              <a:t>enabled</a:t>
            </a:r>
            <a:endParaRPr lang="de-DE" sz="1000" b="0" dirty="0"/>
          </a:p>
          <a:p>
            <a:r>
              <a:rPr lang="de-DE" sz="1000" b="0" dirty="0" err="1"/>
              <a:t>status</a:t>
            </a:r>
            <a:endParaRPr lang="de-DE" sz="1000" b="0" dirty="0"/>
          </a:p>
          <a:p>
            <a:r>
              <a:rPr lang="de-DE" sz="1000" b="0" dirty="0" err="1"/>
              <a:t>storagelocation-persistence</a:t>
            </a:r>
            <a:endParaRPr lang="de-DE" sz="1000" b="0" dirty="0"/>
          </a:p>
          <a:p>
            <a:r>
              <a:rPr lang="de-DE" sz="1000" b="0" dirty="0"/>
              <a:t>….</a:t>
            </a:r>
          </a:p>
        </p:txBody>
      </p:sp>
      <p:sp>
        <p:nvSpPr>
          <p:cNvPr id="19" name="Rechteck 18"/>
          <p:cNvSpPr/>
          <p:nvPr/>
        </p:nvSpPr>
        <p:spPr>
          <a:xfrm>
            <a:off x="335360" y="2719934"/>
            <a:ext cx="1697156" cy="792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804" y="2719934"/>
            <a:ext cx="1688712" cy="792088"/>
          </a:xfrm>
        </p:spPr>
        <p:txBody>
          <a:bodyPr/>
          <a:lstStyle/>
          <a:p>
            <a:r>
              <a:rPr lang="de-DE" sz="1200" b="0" dirty="0"/>
              <a:t>Feature: </a:t>
            </a:r>
            <a:r>
              <a:rPr lang="de-DE" sz="1200" b="0" dirty="0" err="1"/>
              <a:t>version</a:t>
            </a:r>
            <a:endParaRPr lang="de-DE" sz="1200" b="0" dirty="0"/>
          </a:p>
          <a:p>
            <a:r>
              <a:rPr lang="de-DE" sz="1000" b="0" dirty="0" err="1"/>
              <a:t>softwarereleaseindex</a:t>
            </a:r>
            <a:endParaRPr lang="de-DE" sz="1000" b="0" dirty="0"/>
          </a:p>
          <a:p>
            <a:r>
              <a:rPr lang="de-DE" sz="1000" b="0" dirty="0" err="1"/>
              <a:t>hardwarereleaseindex</a:t>
            </a:r>
            <a:endParaRPr lang="de-DE" sz="1000" b="0" dirty="0"/>
          </a:p>
          <a:p>
            <a:r>
              <a:rPr lang="de-DE" sz="1000" b="0" dirty="0" err="1"/>
              <a:t>firmwareversion</a:t>
            </a:r>
            <a:endParaRPr lang="de-DE" sz="1000" b="0" dirty="0"/>
          </a:p>
          <a:p>
            <a:r>
              <a:rPr lang="de-DE" sz="1000" b="0" dirty="0"/>
              <a:t>…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26916" y="3671240"/>
            <a:ext cx="1697156" cy="792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360" y="3671240"/>
            <a:ext cx="1688712" cy="792088"/>
          </a:xfrm>
        </p:spPr>
        <p:txBody>
          <a:bodyPr/>
          <a:lstStyle/>
          <a:p>
            <a:r>
              <a:rPr lang="de-DE" sz="1200" b="0" dirty="0"/>
              <a:t>Feature: </a:t>
            </a:r>
            <a:r>
              <a:rPr lang="de-DE" sz="1200" b="0" dirty="0" err="1"/>
              <a:t>networking</a:t>
            </a:r>
            <a:endParaRPr lang="de-DE" sz="1200" b="0" dirty="0"/>
          </a:p>
          <a:p>
            <a:r>
              <a:rPr lang="de-DE" sz="1000" b="0" dirty="0" err="1"/>
              <a:t>customdomain</a:t>
            </a:r>
            <a:endParaRPr lang="de-DE" sz="1000" b="0" dirty="0"/>
          </a:p>
          <a:p>
            <a:r>
              <a:rPr lang="de-DE" sz="1000" b="0" dirty="0" err="1"/>
              <a:t>currentdomain</a:t>
            </a:r>
            <a:endParaRPr lang="de-DE" sz="1000" b="0" dirty="0"/>
          </a:p>
          <a:p>
            <a:r>
              <a:rPr lang="de-DE" sz="1000" b="0" dirty="0" err="1"/>
              <a:t>customname</a:t>
            </a:r>
            <a:endParaRPr lang="de-DE" sz="1000" b="0" dirty="0"/>
          </a:p>
          <a:p>
            <a:r>
              <a:rPr lang="de-DE" sz="1000" b="0" dirty="0"/>
              <a:t>….</a:t>
            </a:r>
          </a:p>
        </p:txBody>
      </p:sp>
      <p:sp>
        <p:nvSpPr>
          <p:cNvPr id="24" name="Rechteck 23"/>
          <p:cNvSpPr/>
          <p:nvPr/>
        </p:nvSpPr>
        <p:spPr>
          <a:xfrm>
            <a:off x="322220" y="4622595"/>
            <a:ext cx="1697156" cy="792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664" y="4622595"/>
            <a:ext cx="1688712" cy="792088"/>
          </a:xfrm>
        </p:spPr>
        <p:txBody>
          <a:bodyPr/>
          <a:lstStyle/>
          <a:p>
            <a:r>
              <a:rPr lang="de-DE" sz="1200" b="0" dirty="0"/>
              <a:t>Feature: </a:t>
            </a:r>
            <a:r>
              <a:rPr lang="de-DE" sz="1200" b="0" dirty="0" err="1"/>
              <a:t>drm</a:t>
            </a:r>
            <a:endParaRPr lang="de-DE" sz="1200" b="0" dirty="0"/>
          </a:p>
          <a:p>
            <a:r>
              <a:rPr lang="de-DE" sz="1000" b="0" dirty="0" err="1"/>
              <a:t>status</a:t>
            </a:r>
            <a:endParaRPr lang="de-DE" sz="1000" b="0" dirty="0"/>
          </a:p>
          <a:p>
            <a:r>
              <a:rPr lang="de-DE" sz="1000" b="0" dirty="0" err="1"/>
              <a:t>evaluationtime</a:t>
            </a:r>
            <a:endParaRPr lang="de-DE" sz="1000" b="0" dirty="0"/>
          </a:p>
          <a:p>
            <a:r>
              <a:rPr lang="de-DE" sz="1000" b="0" dirty="0" err="1"/>
              <a:t>maximumlicenses</a:t>
            </a:r>
            <a:endParaRPr lang="de-DE" sz="1000" b="0" dirty="0"/>
          </a:p>
          <a:p>
            <a:r>
              <a:rPr lang="de-DE" sz="1000" b="0" dirty="0"/>
              <a:t>….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220" y="5615436"/>
            <a:ext cx="1688712" cy="354577"/>
          </a:xfrm>
        </p:spPr>
        <p:txBody>
          <a:bodyPr/>
          <a:lstStyle/>
          <a:p>
            <a:r>
              <a:rPr lang="de-DE" sz="2800" b="0" dirty="0"/>
              <a:t>….</a:t>
            </a:r>
          </a:p>
        </p:txBody>
      </p:sp>
      <p:sp>
        <p:nvSpPr>
          <p:cNvPr id="5" name="Pfeil nach rechts 4"/>
          <p:cNvSpPr/>
          <p:nvPr/>
        </p:nvSpPr>
        <p:spPr>
          <a:xfrm>
            <a:off x="2077176" y="2218032"/>
            <a:ext cx="1274561" cy="3150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rechts 28"/>
          <p:cNvSpPr/>
          <p:nvPr/>
        </p:nvSpPr>
        <p:spPr>
          <a:xfrm>
            <a:off x="2077175" y="3006746"/>
            <a:ext cx="1274561" cy="3150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 nach rechts 29"/>
          <p:cNvSpPr/>
          <p:nvPr/>
        </p:nvSpPr>
        <p:spPr>
          <a:xfrm>
            <a:off x="2090607" y="3929295"/>
            <a:ext cx="1274561" cy="3150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 nach rechts 30"/>
          <p:cNvSpPr/>
          <p:nvPr/>
        </p:nvSpPr>
        <p:spPr>
          <a:xfrm>
            <a:off x="2063791" y="4703545"/>
            <a:ext cx="1274561" cy="3150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5948038"/>
            <a:ext cx="5010150" cy="342900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4038482" y="6009432"/>
            <a:ext cx="905390" cy="2382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2464" y="1961722"/>
            <a:ext cx="1800200" cy="2501606"/>
          </a:xfrm>
        </p:spPr>
        <p:txBody>
          <a:bodyPr/>
          <a:lstStyle/>
          <a:p>
            <a:endParaRPr lang="de-DE" sz="1200" b="0" dirty="0"/>
          </a:p>
          <a:p>
            <a:r>
              <a:rPr lang="de-DE" sz="1000" b="0" i="1" dirty="0" err="1"/>
              <a:t>Additionally</a:t>
            </a:r>
            <a:r>
              <a:rPr lang="de-DE" sz="1000" b="0" i="1" dirty="0"/>
              <a:t> in TP600</a:t>
            </a:r>
          </a:p>
          <a:p>
            <a:endParaRPr lang="de-DE" sz="1000" b="0" i="1" dirty="0"/>
          </a:p>
          <a:p>
            <a:r>
              <a:rPr lang="de-DE" sz="1000" b="0" dirty="0" err="1"/>
              <a:t>display</a:t>
            </a:r>
            <a:endParaRPr lang="de-DE" sz="1000" b="0" dirty="0"/>
          </a:p>
          <a:p>
            <a:r>
              <a:rPr lang="de-DE" sz="1000" b="0" dirty="0" err="1"/>
              <a:t>integratedwebbrowsers</a:t>
            </a:r>
            <a:endParaRPr lang="de-DE" sz="1000" b="0" dirty="0"/>
          </a:p>
          <a:p>
            <a:r>
              <a:rPr lang="de-DE" sz="1000" b="0" dirty="0" err="1"/>
              <a:t>customfonts</a:t>
            </a:r>
            <a:endParaRPr lang="de-DE" sz="1000" b="0" dirty="0"/>
          </a:p>
          <a:p>
            <a:r>
              <a:rPr lang="de-DE" sz="1000" b="0" dirty="0" err="1"/>
              <a:t>frontled</a:t>
            </a:r>
            <a:endParaRPr lang="de-DE" sz="1000" b="0" dirty="0"/>
          </a:p>
          <a:p>
            <a:r>
              <a:rPr lang="de-DE" sz="1000" b="0" dirty="0" err="1"/>
              <a:t>touchpanel</a:t>
            </a:r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</p:spTree>
    <p:extLst>
      <p:ext uri="{BB962C8B-B14F-4D97-AF65-F5344CB8AC3E}">
        <p14:creationId xmlns:p14="http://schemas.microsoft.com/office/powerpoint/2010/main" val="354875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 err="1"/>
              <a:t>Example</a:t>
            </a:r>
            <a:r>
              <a:rPr lang="de-DE" sz="1200" b="0" dirty="0"/>
              <a:t>: Feature Networking			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490" y="1726878"/>
            <a:ext cx="5693126" cy="4582442"/>
          </a:xfrm>
        </p:spPr>
        <p:txBody>
          <a:bodyPr/>
          <a:lstStyle/>
          <a:p>
            <a:r>
              <a:rPr lang="de-DE" sz="1200" b="0" dirty="0"/>
              <a:t>The </a:t>
            </a:r>
            <a:r>
              <a:rPr lang="de-DE" sz="1200" b="0" dirty="0" err="1"/>
              <a:t>feature</a:t>
            </a:r>
            <a:r>
              <a:rPr lang="de-DE" sz="1200" b="0" dirty="0"/>
              <a:t> </a:t>
            </a:r>
            <a:r>
              <a:rPr lang="de-DE" sz="1200" b="0" dirty="0" err="1"/>
              <a:t>networking</a:t>
            </a:r>
            <a:r>
              <a:rPr lang="de-DE" sz="1200" b="0" dirty="0"/>
              <a:t> </a:t>
            </a:r>
            <a:r>
              <a:rPr lang="de-DE" sz="1200" b="0" dirty="0" err="1"/>
              <a:t>has</a:t>
            </a:r>
            <a:r>
              <a:rPr lang="de-DE" sz="1200" b="0" dirty="0"/>
              <a:t> </a:t>
            </a:r>
            <a:r>
              <a:rPr lang="de-DE" sz="1200" b="0" dirty="0" err="1"/>
              <a:t>currently</a:t>
            </a:r>
            <a:r>
              <a:rPr lang="de-DE" sz="1200" b="0" dirty="0"/>
              <a:t> 63 </a:t>
            </a:r>
            <a:r>
              <a:rPr lang="de-DE" sz="1200" b="0" dirty="0" err="1"/>
              <a:t>parameters</a:t>
            </a:r>
            <a:r>
              <a:rPr lang="de-DE" sz="1200" b="0" dirty="0"/>
              <a:t> @750-8212</a:t>
            </a:r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dirty="0"/>
              <a:t>Level1		Level2</a:t>
            </a:r>
          </a:p>
          <a:p>
            <a:endParaRPr lang="de-DE" sz="1200" b="0" dirty="0"/>
          </a:p>
          <a:p>
            <a:r>
              <a:rPr lang="de-DE" sz="1200" b="0" dirty="0" err="1"/>
              <a:t>domain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hostname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routing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switchconfiguration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switchcon_ion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ethernetports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bridges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ipv4dipswitch</a:t>
            </a:r>
          </a:p>
          <a:p>
            <a:endParaRPr lang="de-DE" sz="1200" b="0" dirty="0"/>
          </a:p>
          <a:p>
            <a:r>
              <a:rPr lang="de-DE" sz="1200" b="0" dirty="0" err="1"/>
              <a:t>dummyinterfaces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vlaninterfaces</a:t>
            </a:r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4" y="1290661"/>
            <a:ext cx="4944021" cy="44381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6312024" y="665512"/>
            <a:ext cx="4685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 err="1"/>
              <a:t>addr</a:t>
            </a:r>
            <a:r>
              <a:rPr lang="de-DE" sz="1200" dirty="0"/>
              <a:t> –</a:t>
            </a:r>
            <a:r>
              <a:rPr lang="de-DE" sz="1200" dirty="0" err="1"/>
              <a:t>feature</a:t>
            </a:r>
            <a:r>
              <a:rPr lang="de-DE" sz="1200" dirty="0"/>
              <a:t>                -level1                     -inst-level2   </a:t>
            </a:r>
            <a:r>
              <a:rPr lang="de-DE" dirty="0"/>
              <a:t>   </a:t>
            </a:r>
          </a:p>
          <a:p>
            <a:r>
              <a:rPr lang="de-DE" dirty="0"/>
              <a:t>0-0-networking-ethernetports-1-macaddress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6200" y="2928074"/>
            <a:ext cx="2239431" cy="2874181"/>
          </a:xfrm>
        </p:spPr>
        <p:txBody>
          <a:bodyPr/>
          <a:lstStyle/>
          <a:p>
            <a:r>
              <a:rPr lang="de-DE" sz="1200" b="0" dirty="0"/>
              <a:t>1-name</a:t>
            </a:r>
          </a:p>
          <a:p>
            <a:r>
              <a:rPr lang="de-DE" sz="1200" b="0" dirty="0"/>
              <a:t>1-enabled</a:t>
            </a:r>
          </a:p>
          <a:p>
            <a:r>
              <a:rPr lang="de-DE" sz="1200" b="0" dirty="0"/>
              <a:t>1-haslink</a:t>
            </a:r>
          </a:p>
          <a:p>
            <a:r>
              <a:rPr lang="de-DE" sz="1200" b="0" dirty="0"/>
              <a:t>1-speedduplex</a:t>
            </a:r>
          </a:p>
          <a:p>
            <a:r>
              <a:rPr lang="de-DE" sz="1200" b="0" dirty="0"/>
              <a:t>1-currentspeedduplex</a:t>
            </a:r>
          </a:p>
          <a:p>
            <a:r>
              <a:rPr lang="de-DE" sz="1200" b="0" dirty="0"/>
              <a:t>1-macaddress</a:t>
            </a:r>
          </a:p>
          <a:p>
            <a:r>
              <a:rPr lang="de-DE" sz="1200" b="0" dirty="0"/>
              <a:t>1-maclearning</a:t>
            </a:r>
          </a:p>
          <a:p>
            <a:endParaRPr lang="de-DE" sz="1200" b="0" dirty="0"/>
          </a:p>
          <a:p>
            <a:r>
              <a:rPr lang="de-DE" sz="1200" b="0" dirty="0"/>
              <a:t>2-name</a:t>
            </a:r>
          </a:p>
          <a:p>
            <a:r>
              <a:rPr lang="de-DE" sz="1200" b="0" dirty="0"/>
              <a:t>2-enabled</a:t>
            </a:r>
          </a:p>
          <a:p>
            <a:r>
              <a:rPr lang="de-DE" sz="1200" b="0" dirty="0"/>
              <a:t>2-haslink</a:t>
            </a:r>
          </a:p>
          <a:p>
            <a:r>
              <a:rPr lang="de-DE" sz="1200" b="0" dirty="0"/>
              <a:t>2-speedduplex</a:t>
            </a:r>
          </a:p>
          <a:p>
            <a:r>
              <a:rPr lang="de-DE" sz="1200" b="0" dirty="0"/>
              <a:t>2-currentspeedduplex</a:t>
            </a:r>
          </a:p>
          <a:p>
            <a:r>
              <a:rPr lang="de-DE" sz="1200" b="0" dirty="0"/>
              <a:t>2-macaddress</a:t>
            </a:r>
          </a:p>
          <a:p>
            <a:r>
              <a:rPr lang="de-DE" sz="1200" b="0" dirty="0"/>
              <a:t>2-maclearning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5122" y="3177533"/>
            <a:ext cx="2088231" cy="708620"/>
          </a:xfrm>
        </p:spPr>
        <p:txBody>
          <a:bodyPr/>
          <a:lstStyle/>
          <a:p>
            <a:r>
              <a:rPr lang="de-DE" sz="1200" b="0" dirty="0"/>
              <a:t>Parameters </a:t>
            </a:r>
            <a:r>
              <a:rPr lang="de-DE" sz="1200" b="0" dirty="0" err="1"/>
              <a:t>are</a:t>
            </a:r>
            <a:r>
              <a:rPr lang="de-DE" sz="1200" b="0" dirty="0"/>
              <a:t> not </a:t>
            </a:r>
            <a:r>
              <a:rPr lang="de-DE" sz="1200" b="0" dirty="0" err="1"/>
              <a:t>clustered</a:t>
            </a:r>
            <a:r>
              <a:rPr lang="de-DE" sz="1200" b="0" dirty="0"/>
              <a:t> </a:t>
            </a:r>
            <a:r>
              <a:rPr lang="de-DE" sz="1200" b="0" dirty="0" err="1"/>
              <a:t>acc</a:t>
            </a:r>
            <a:r>
              <a:rPr lang="de-DE" sz="1200" b="0" dirty="0"/>
              <a:t>. </a:t>
            </a:r>
            <a:r>
              <a:rPr lang="de-DE" sz="1200" b="0" dirty="0" err="1"/>
              <a:t>to</a:t>
            </a:r>
            <a:r>
              <a:rPr lang="de-DE" sz="1200" b="0" dirty="0"/>
              <a:t> </a:t>
            </a:r>
            <a:r>
              <a:rPr lang="de-DE" sz="1200" b="0" dirty="0" err="1"/>
              <a:t>features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JSON </a:t>
            </a:r>
            <a:r>
              <a:rPr lang="de-DE" sz="1200" b="0" dirty="0" err="1"/>
              <a:t>file</a:t>
            </a:r>
            <a:r>
              <a:rPr lang="de-DE" sz="1200" b="0" dirty="0"/>
              <a:t> 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7028714" y="2978881"/>
            <a:ext cx="867486" cy="153336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028714" y="4656266"/>
            <a:ext cx="867486" cy="1008112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66" y="5868467"/>
            <a:ext cx="3322412" cy="227389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66" y="6128931"/>
            <a:ext cx="3824565" cy="25228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376" y="3410382"/>
            <a:ext cx="2656482" cy="916028"/>
          </a:xfrm>
          <a:prstGeom prst="rect">
            <a:avLst/>
          </a:prstGeom>
        </p:spPr>
      </p:pic>
      <p:cxnSp>
        <p:nvCxnSpPr>
          <p:cNvPr id="54" name="Gerader Verbinder 53"/>
          <p:cNvCxnSpPr/>
          <p:nvPr/>
        </p:nvCxnSpPr>
        <p:spPr>
          <a:xfrm>
            <a:off x="8957253" y="3992641"/>
            <a:ext cx="54077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07568" y="2057582"/>
            <a:ext cx="1080120" cy="3982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408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 err="1"/>
              <a:t>How</a:t>
            </a:r>
            <a:r>
              <a:rPr lang="de-DE" sz="1200" b="0" dirty="0"/>
              <a:t> </a:t>
            </a:r>
            <a:r>
              <a:rPr lang="de-DE" sz="1200" b="0" dirty="0" err="1"/>
              <a:t>to</a:t>
            </a:r>
            <a:r>
              <a:rPr lang="de-DE" sz="1200" b="0" dirty="0"/>
              <a:t> find </a:t>
            </a:r>
            <a:r>
              <a:rPr lang="de-DE" sz="1200" b="0" dirty="0" err="1"/>
              <a:t>parameters</a:t>
            </a:r>
            <a:r>
              <a:rPr lang="de-DE" sz="1200" b="0" dirty="0"/>
              <a:t>	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490" y="1726878"/>
            <a:ext cx="5693126" cy="4582442"/>
          </a:xfrm>
        </p:spPr>
        <p:txBody>
          <a:bodyPr/>
          <a:lstStyle/>
          <a:p>
            <a:r>
              <a:rPr lang="de-DE" sz="1200" b="0" dirty="0"/>
              <a:t>The </a:t>
            </a:r>
            <a:r>
              <a:rPr lang="de-DE" sz="1200" b="0" dirty="0" err="1"/>
              <a:t>feature</a:t>
            </a:r>
            <a:r>
              <a:rPr lang="de-DE" sz="1200" b="0" dirty="0"/>
              <a:t> </a:t>
            </a:r>
            <a:r>
              <a:rPr lang="de-DE" sz="1200" b="0" dirty="0" err="1"/>
              <a:t>networking</a:t>
            </a:r>
            <a:r>
              <a:rPr lang="de-DE" sz="1200" b="0" dirty="0"/>
              <a:t> </a:t>
            </a:r>
            <a:r>
              <a:rPr lang="de-DE" sz="1200" b="0" dirty="0" err="1"/>
              <a:t>has</a:t>
            </a:r>
            <a:r>
              <a:rPr lang="de-DE" sz="1200" b="0" dirty="0"/>
              <a:t> </a:t>
            </a:r>
            <a:r>
              <a:rPr lang="de-DE" sz="1200" b="0" dirty="0" err="1"/>
              <a:t>currently</a:t>
            </a:r>
            <a:r>
              <a:rPr lang="de-DE" sz="1200" b="0" dirty="0"/>
              <a:t> 63 </a:t>
            </a:r>
            <a:r>
              <a:rPr lang="de-DE" sz="1200" b="0" dirty="0" err="1"/>
              <a:t>parameters</a:t>
            </a:r>
            <a:r>
              <a:rPr lang="de-DE" sz="1200" b="0" dirty="0"/>
              <a:t> @750-8212</a:t>
            </a:r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dirty="0"/>
              <a:t>Level1		Level2</a:t>
            </a:r>
          </a:p>
          <a:p>
            <a:endParaRPr lang="de-DE" sz="1200" b="0" dirty="0"/>
          </a:p>
          <a:p>
            <a:r>
              <a:rPr lang="de-DE" sz="1200" b="0" dirty="0" err="1"/>
              <a:t>domain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hostname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routing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switchconfiguration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switchcon_ion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ethernetports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bridges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ipv4dipswitch</a:t>
            </a:r>
          </a:p>
          <a:p>
            <a:endParaRPr lang="de-DE" sz="1200" b="0" dirty="0"/>
          </a:p>
          <a:p>
            <a:r>
              <a:rPr lang="de-DE" sz="1200" b="0" dirty="0" err="1"/>
              <a:t>dummyinterfaces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vlaninterfaces</a:t>
            </a:r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4" y="1290661"/>
            <a:ext cx="4944021" cy="4438121"/>
          </a:xfrm>
          <a:prstGeom prst="rect">
            <a:avLst/>
          </a:prstGeom>
        </p:spPr>
      </p:pic>
      <p:sp>
        <p:nvSpPr>
          <p:cNvPr id="35" name="Rechteck 34"/>
          <p:cNvSpPr/>
          <p:nvPr/>
        </p:nvSpPr>
        <p:spPr>
          <a:xfrm>
            <a:off x="6027740" y="590147"/>
            <a:ext cx="4833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dirty="0"/>
              <a:t>1.Call via Firefox: https://&lt;ip&gt;/wda/parameters?page[limit]=20000     </a:t>
            </a:r>
          </a:p>
          <a:p>
            <a:r>
              <a:rPr lang="de-DE" sz="1200" dirty="0"/>
              <a:t>2.Filter (</a:t>
            </a:r>
            <a:r>
              <a:rPr lang="de-DE" sz="1200" dirty="0" err="1"/>
              <a:t>eg</a:t>
            </a:r>
            <a:r>
              <a:rPr lang="de-DE" sz="1200" dirty="0"/>
              <a:t> </a:t>
            </a:r>
            <a:r>
              <a:rPr lang="de-DE" sz="1200" dirty="0" err="1"/>
              <a:t>acc</a:t>
            </a:r>
            <a:r>
              <a:rPr lang="de-DE" sz="1200" dirty="0"/>
              <a:t>.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feature</a:t>
            </a:r>
            <a:r>
              <a:rPr lang="de-DE" sz="1200" dirty="0"/>
              <a:t>)</a:t>
            </a:r>
          </a:p>
          <a:p>
            <a:r>
              <a:rPr lang="de-DE" sz="1200" dirty="0"/>
              <a:t>3.Check </a:t>
            </a:r>
            <a:r>
              <a:rPr lang="de-DE" sz="1200" dirty="0" err="1"/>
              <a:t>available</a:t>
            </a:r>
            <a:r>
              <a:rPr lang="de-DE" sz="1200" dirty="0"/>
              <a:t> </a:t>
            </a:r>
            <a:r>
              <a:rPr lang="de-DE" sz="1200" dirty="0" err="1"/>
              <a:t>parameter</a:t>
            </a:r>
            <a:r>
              <a:rPr lang="de-DE" sz="1200" dirty="0"/>
              <a:t>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select</a:t>
            </a:r>
            <a:r>
              <a:rPr lang="de-DE" sz="1200" dirty="0"/>
              <a:t> </a:t>
            </a:r>
            <a:r>
              <a:rPr lang="de-DE" sz="1200" dirty="0" err="1"/>
              <a:t>parameter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endParaRPr lang="de-DE" sz="1200" dirty="0"/>
          </a:p>
          <a:p>
            <a:r>
              <a:rPr lang="de-DE" sz="1200" dirty="0"/>
              <a:t>4.Remove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read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parameter</a:t>
            </a:r>
            <a:endParaRPr lang="de-DE" dirty="0"/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6200" y="2928074"/>
            <a:ext cx="2239431" cy="2874181"/>
          </a:xfrm>
        </p:spPr>
        <p:txBody>
          <a:bodyPr/>
          <a:lstStyle/>
          <a:p>
            <a:r>
              <a:rPr lang="de-DE" sz="1200" b="0" dirty="0"/>
              <a:t>1-name</a:t>
            </a:r>
          </a:p>
          <a:p>
            <a:r>
              <a:rPr lang="de-DE" sz="1200" b="0" dirty="0"/>
              <a:t>1-enabled</a:t>
            </a:r>
          </a:p>
          <a:p>
            <a:r>
              <a:rPr lang="de-DE" sz="1200" b="0" dirty="0"/>
              <a:t>1-haslink</a:t>
            </a:r>
          </a:p>
          <a:p>
            <a:r>
              <a:rPr lang="de-DE" sz="1200" b="0" dirty="0"/>
              <a:t>1-speedduplex</a:t>
            </a:r>
          </a:p>
          <a:p>
            <a:r>
              <a:rPr lang="de-DE" sz="1200" b="0" dirty="0"/>
              <a:t>1-currentspeedduplex</a:t>
            </a:r>
          </a:p>
          <a:p>
            <a:r>
              <a:rPr lang="de-DE" sz="1200" b="0" dirty="0"/>
              <a:t>1-macaddress</a:t>
            </a:r>
          </a:p>
          <a:p>
            <a:r>
              <a:rPr lang="de-DE" sz="1200" b="0" dirty="0"/>
              <a:t>1-maclearning</a:t>
            </a:r>
          </a:p>
          <a:p>
            <a:endParaRPr lang="de-DE" sz="1200" b="0" dirty="0"/>
          </a:p>
          <a:p>
            <a:r>
              <a:rPr lang="de-DE" sz="1200" b="0" dirty="0"/>
              <a:t>2-name</a:t>
            </a:r>
          </a:p>
          <a:p>
            <a:r>
              <a:rPr lang="de-DE" sz="1200" b="0" dirty="0"/>
              <a:t>2-enabled</a:t>
            </a:r>
          </a:p>
          <a:p>
            <a:r>
              <a:rPr lang="de-DE" sz="1200" b="0" dirty="0"/>
              <a:t>2-haslink</a:t>
            </a:r>
          </a:p>
          <a:p>
            <a:r>
              <a:rPr lang="de-DE" sz="1200" b="0" dirty="0"/>
              <a:t>2-speedduplex</a:t>
            </a:r>
          </a:p>
          <a:p>
            <a:r>
              <a:rPr lang="de-DE" sz="1200" b="0" dirty="0"/>
              <a:t>2-currentspeedduplex</a:t>
            </a:r>
          </a:p>
          <a:p>
            <a:r>
              <a:rPr lang="de-DE" sz="1200" b="0" dirty="0"/>
              <a:t>2-macaddress</a:t>
            </a:r>
          </a:p>
          <a:p>
            <a:r>
              <a:rPr lang="de-DE" sz="1200" b="0" dirty="0"/>
              <a:t>2-maclearning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5122" y="3177533"/>
            <a:ext cx="2088231" cy="708620"/>
          </a:xfrm>
        </p:spPr>
        <p:txBody>
          <a:bodyPr/>
          <a:lstStyle/>
          <a:p>
            <a:r>
              <a:rPr lang="de-DE" sz="1200" b="0" dirty="0"/>
              <a:t>Parameters </a:t>
            </a:r>
            <a:r>
              <a:rPr lang="de-DE" sz="1200" b="0" dirty="0" err="1"/>
              <a:t>are</a:t>
            </a:r>
            <a:r>
              <a:rPr lang="de-DE" sz="1200" b="0" dirty="0"/>
              <a:t> not </a:t>
            </a:r>
            <a:r>
              <a:rPr lang="de-DE" sz="1200" b="0" dirty="0" err="1"/>
              <a:t>clustered</a:t>
            </a:r>
            <a:r>
              <a:rPr lang="de-DE" sz="1200" b="0" dirty="0"/>
              <a:t> </a:t>
            </a:r>
            <a:r>
              <a:rPr lang="de-DE" sz="1200" b="0" dirty="0" err="1"/>
              <a:t>acc</a:t>
            </a:r>
            <a:r>
              <a:rPr lang="de-DE" sz="1200" b="0" dirty="0"/>
              <a:t>. </a:t>
            </a:r>
            <a:r>
              <a:rPr lang="de-DE" sz="1200" b="0" dirty="0" err="1"/>
              <a:t>to</a:t>
            </a:r>
            <a:r>
              <a:rPr lang="de-DE" sz="1200" b="0" dirty="0"/>
              <a:t> </a:t>
            </a:r>
            <a:r>
              <a:rPr lang="de-DE" sz="1200" b="0" dirty="0" err="1"/>
              <a:t>features</a:t>
            </a:r>
            <a:r>
              <a:rPr lang="de-DE" sz="1200" b="0" dirty="0"/>
              <a:t> in </a:t>
            </a:r>
            <a:r>
              <a:rPr lang="de-DE" sz="1200" b="0" dirty="0" err="1"/>
              <a:t>the</a:t>
            </a:r>
            <a:r>
              <a:rPr lang="de-DE" sz="1200" b="0" dirty="0"/>
              <a:t> JSON </a:t>
            </a:r>
            <a:r>
              <a:rPr lang="de-DE" sz="1200" b="0" dirty="0" err="1"/>
              <a:t>file</a:t>
            </a:r>
            <a:r>
              <a:rPr lang="de-DE" sz="1200" b="0" dirty="0"/>
              <a:t> 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  <a:p>
            <a:endParaRPr lang="de-DE" sz="1000" b="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7028714" y="2978881"/>
            <a:ext cx="867486" cy="153336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028714" y="4656266"/>
            <a:ext cx="867486" cy="1008112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66" y="5868467"/>
            <a:ext cx="3322412" cy="227389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466" y="6128931"/>
            <a:ext cx="3824565" cy="25228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376" y="3410382"/>
            <a:ext cx="2656482" cy="916028"/>
          </a:xfrm>
          <a:prstGeom prst="rect">
            <a:avLst/>
          </a:prstGeom>
        </p:spPr>
      </p:pic>
      <p:cxnSp>
        <p:nvCxnSpPr>
          <p:cNvPr id="54" name="Gerader Verbinder 53"/>
          <p:cNvCxnSpPr/>
          <p:nvPr/>
        </p:nvCxnSpPr>
        <p:spPr>
          <a:xfrm>
            <a:off x="8957253" y="3992641"/>
            <a:ext cx="54077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/>
          <p:cNvSpPr/>
          <p:nvPr/>
        </p:nvSpPr>
        <p:spPr>
          <a:xfrm>
            <a:off x="2207568" y="2057582"/>
            <a:ext cx="1080120" cy="3982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26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9906069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3rd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party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tools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sz="2400" dirty="0">
                <a:solidFill>
                  <a:srgbClr val="333333"/>
                </a:solidFill>
                <a:latin typeface="72"/>
              </a:rPr>
              <a:t>(also CODESYS, </a:t>
            </a:r>
            <a:r>
              <a:rPr lang="de-DE" sz="2400" dirty="0" err="1">
                <a:solidFill>
                  <a:srgbClr val="333333"/>
                </a:solidFill>
                <a:latin typeface="72"/>
              </a:rPr>
              <a:t>NodeRED</a:t>
            </a:r>
            <a:r>
              <a:rPr lang="de-DE" sz="2400" dirty="0">
                <a:solidFill>
                  <a:srgbClr val="333333"/>
                </a:solidFill>
                <a:latin typeface="72"/>
              </a:rPr>
              <a:t>)</a:t>
            </a:r>
            <a:endParaRPr lang="de-DE" sz="24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2" y="1556792"/>
            <a:ext cx="9546029" cy="1529667"/>
          </a:xfrm>
        </p:spPr>
        <p:txBody>
          <a:bodyPr/>
          <a:lstStyle/>
          <a:p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communicate</a:t>
            </a:r>
            <a:r>
              <a:rPr lang="de-DE" sz="1100" b="0" dirty="0"/>
              <a:t> </a:t>
            </a:r>
            <a:r>
              <a:rPr lang="de-DE" sz="1100" b="0" dirty="0" err="1"/>
              <a:t>to</a:t>
            </a:r>
            <a:r>
              <a:rPr lang="de-DE" sz="1100" b="0" dirty="0"/>
              <a:t> </a:t>
            </a:r>
            <a:r>
              <a:rPr lang="de-DE" sz="1100" b="0" dirty="0" err="1"/>
              <a:t>WDx</a:t>
            </a:r>
            <a:r>
              <a:rPr lang="de-DE" sz="1100" b="0" dirty="0"/>
              <a:t> </a:t>
            </a:r>
            <a:r>
              <a:rPr lang="de-DE" sz="1100" b="0" dirty="0" err="1"/>
              <a:t>from</a:t>
            </a:r>
            <a:r>
              <a:rPr lang="de-DE" sz="1100" b="0" dirty="0"/>
              <a:t> a </a:t>
            </a:r>
            <a:r>
              <a:rPr lang="de-DE" sz="1100" b="0" dirty="0" err="1"/>
              <a:t>third</a:t>
            </a:r>
            <a:r>
              <a:rPr lang="de-DE" sz="1100" b="0" dirty="0"/>
              <a:t> </a:t>
            </a:r>
            <a:r>
              <a:rPr lang="de-DE" sz="1100" b="0" dirty="0" err="1"/>
              <a:t>party</a:t>
            </a:r>
            <a:r>
              <a:rPr lang="de-DE" sz="1100" b="0" dirty="0"/>
              <a:t> </a:t>
            </a:r>
            <a:r>
              <a:rPr lang="de-DE" sz="1100" b="0" dirty="0" err="1"/>
              <a:t>tool</a:t>
            </a:r>
            <a:r>
              <a:rPr lang="de-DE" sz="1100" b="0" dirty="0"/>
              <a:t>/</a:t>
            </a:r>
            <a:r>
              <a:rPr lang="de-DE" sz="1100" b="0" dirty="0" err="1"/>
              <a:t>device</a:t>
            </a:r>
            <a:r>
              <a:rPr lang="de-DE" sz="1100" b="0" dirty="0"/>
              <a:t> </a:t>
            </a:r>
            <a:r>
              <a:rPr lang="de-DE" sz="1100" b="0" dirty="0" err="1"/>
              <a:t>you</a:t>
            </a:r>
            <a:r>
              <a:rPr lang="de-DE" sz="1100" b="0" dirty="0"/>
              <a:t> </a:t>
            </a:r>
            <a:r>
              <a:rPr lang="de-DE" sz="1100" b="0" dirty="0" err="1"/>
              <a:t>can</a:t>
            </a:r>
            <a:r>
              <a:rPr lang="de-DE" sz="1100" b="0" dirty="0"/>
              <a:t> </a:t>
            </a:r>
            <a:r>
              <a:rPr lang="de-DE" sz="1100" b="0" dirty="0" err="1"/>
              <a:t>use</a:t>
            </a:r>
            <a:r>
              <a:rPr lang="de-DE" sz="1100" b="0" dirty="0"/>
              <a:t> </a:t>
            </a:r>
            <a:r>
              <a:rPr lang="de-DE" sz="1100" b="0" dirty="0" err="1"/>
              <a:t>the</a:t>
            </a:r>
            <a:r>
              <a:rPr lang="de-DE" sz="1100" b="0" dirty="0"/>
              <a:t> </a:t>
            </a:r>
            <a:r>
              <a:rPr lang="de-DE" sz="1100" b="0" dirty="0" err="1"/>
              <a:t>implemented</a:t>
            </a:r>
            <a:r>
              <a:rPr lang="de-DE" sz="1100" b="0" dirty="0"/>
              <a:t> REST-API</a:t>
            </a:r>
          </a:p>
          <a:p>
            <a:endParaRPr lang="de-DE" sz="1100" b="0" dirty="0"/>
          </a:p>
          <a:p>
            <a:r>
              <a:rPr lang="de-DE" sz="1100" b="0" dirty="0"/>
              <a:t>The </a:t>
            </a:r>
            <a:r>
              <a:rPr lang="de-DE" sz="1100" b="0" dirty="0" err="1"/>
              <a:t>parameters</a:t>
            </a:r>
            <a:r>
              <a:rPr lang="de-DE" sz="1100" b="0" dirty="0"/>
              <a:t> </a:t>
            </a:r>
            <a:r>
              <a:rPr lang="de-DE" sz="1100" b="0" dirty="0" err="1"/>
              <a:t>are</a:t>
            </a:r>
            <a:r>
              <a:rPr lang="de-DE" sz="1100" b="0" dirty="0"/>
              <a:t> </a:t>
            </a:r>
            <a:r>
              <a:rPr lang="de-DE" sz="1100" b="0" dirty="0" err="1"/>
              <a:t>formatted</a:t>
            </a:r>
            <a:r>
              <a:rPr lang="de-DE" sz="1100" b="0" dirty="0"/>
              <a:t> in JSON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321625"/>
            <a:ext cx="3400425" cy="322897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9" y="2387587"/>
            <a:ext cx="5256584" cy="37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3rd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party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tools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/>
              <a:t>Postman (GET/POST)			Firefox (GET)				Chrome (GET)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03" y="1442057"/>
            <a:ext cx="3303914" cy="514381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456660"/>
            <a:ext cx="4356790" cy="335444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134" y="1484164"/>
            <a:ext cx="3822777" cy="398520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4304536" y="5577302"/>
            <a:ext cx="739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https://192.168.1.126/wda/parameter-definitions?page[limit]=20000</a:t>
            </a:r>
          </a:p>
        </p:txBody>
      </p:sp>
      <p:sp>
        <p:nvSpPr>
          <p:cNvPr id="10" name="Rechteck 9"/>
          <p:cNvSpPr/>
          <p:nvPr/>
        </p:nvSpPr>
        <p:spPr>
          <a:xfrm>
            <a:off x="4301819" y="5922480"/>
            <a:ext cx="6008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https://192.168.1.126/wda/parameters?page[limit]=20000</a:t>
            </a:r>
          </a:p>
        </p:txBody>
      </p:sp>
    </p:spTree>
    <p:extLst>
      <p:ext uri="{BB962C8B-B14F-4D97-AF65-F5344CB8AC3E}">
        <p14:creationId xmlns:p14="http://schemas.microsoft.com/office/powerpoint/2010/main" val="2258426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28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 err="1"/>
              <a:t>displayed</a:t>
            </a:r>
            <a:r>
              <a:rPr lang="de-DE" sz="1200" b="0" dirty="0"/>
              <a:t> at </a:t>
            </a:r>
            <a:r>
              <a:rPr lang="de-DE" sz="1200" b="0" dirty="0" err="1"/>
              <a:t>firefox</a:t>
            </a:r>
            <a:r>
              <a:rPr lang="de-DE" sz="1200" b="0" dirty="0"/>
              <a:t> </a:t>
            </a:r>
            <a:r>
              <a:rPr lang="de-DE" sz="1200" b="0" dirty="0" err="1"/>
              <a:t>browser</a:t>
            </a:r>
            <a:r>
              <a:rPr lang="de-DE" sz="1200" b="0" dirty="0"/>
              <a:t>			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555907"/>
            <a:ext cx="6254689" cy="4536504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38404" y="2852936"/>
            <a:ext cx="5585588" cy="12241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21611" y="1317454"/>
            <a:ext cx="5472608" cy="5321746"/>
          </a:xfrm>
        </p:spPr>
        <p:txBody>
          <a:bodyPr/>
          <a:lstStyle/>
          <a:p>
            <a:r>
              <a:rPr lang="de-DE" sz="1200" b="0" dirty="0" err="1"/>
              <a:t>id</a:t>
            </a:r>
            <a:r>
              <a:rPr lang="de-DE" sz="1200" b="0" dirty="0"/>
              <a:t>: </a:t>
            </a:r>
            <a:r>
              <a:rPr lang="de-DE" sz="1200" b="0" dirty="0" err="1"/>
              <a:t>name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parameter</a:t>
            </a:r>
            <a:r>
              <a:rPr lang="de-DE" sz="1200" b="0" dirty="0"/>
              <a:t>:</a:t>
            </a:r>
          </a:p>
          <a:p>
            <a:endParaRPr lang="de-DE" sz="1200" b="0" dirty="0"/>
          </a:p>
          <a:p>
            <a:r>
              <a:rPr lang="de-DE" sz="1200" b="0" dirty="0"/>
              <a:t>“0-0-networking-dns-customdnssservers“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value</a:t>
            </a:r>
            <a:r>
              <a:rPr lang="de-DE" sz="1200" b="0" dirty="0"/>
              <a:t>: </a:t>
            </a:r>
            <a:r>
              <a:rPr lang="de-DE" sz="1200" b="0" dirty="0" err="1"/>
              <a:t>value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property</a:t>
            </a:r>
            <a:r>
              <a:rPr lang="de-DE" sz="1200" b="0" dirty="0"/>
              <a:t>:</a:t>
            </a:r>
          </a:p>
          <a:p>
            <a:endParaRPr lang="de-DE" sz="1200" b="0" dirty="0"/>
          </a:p>
          <a:p>
            <a:r>
              <a:rPr lang="de-DE" sz="1200" b="0" dirty="0" err="1"/>
              <a:t>value</a:t>
            </a:r>
            <a:r>
              <a:rPr lang="de-DE" sz="1200" b="0" dirty="0"/>
              <a:t>[0]= “8.8.8.8“  (in </a:t>
            </a:r>
            <a:r>
              <a:rPr lang="de-DE" sz="1200" b="0" dirty="0" err="1"/>
              <a:t>this</a:t>
            </a:r>
            <a:r>
              <a:rPr lang="de-DE" sz="1200" b="0" dirty="0"/>
              <a:t> </a:t>
            </a:r>
            <a:r>
              <a:rPr lang="de-DE" sz="1200" b="0" dirty="0" err="1"/>
              <a:t>case</a:t>
            </a:r>
            <a:r>
              <a:rPr lang="de-DE" sz="1200" b="0" dirty="0"/>
              <a:t> an </a:t>
            </a:r>
            <a:r>
              <a:rPr lang="de-DE" sz="1200" b="0" dirty="0" err="1"/>
              <a:t>array</a:t>
            </a:r>
            <a:r>
              <a:rPr lang="de-DE" sz="1200" b="0" dirty="0"/>
              <a:t>)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self</a:t>
            </a:r>
            <a:r>
              <a:rPr lang="de-DE" sz="1200" b="0" dirty="0"/>
              <a:t>: URL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property</a:t>
            </a:r>
            <a:r>
              <a:rPr lang="de-DE" sz="1200" b="0" dirty="0"/>
              <a:t>:</a:t>
            </a:r>
          </a:p>
          <a:p>
            <a:endParaRPr lang="de-DE" sz="1200" b="0" dirty="0"/>
          </a:p>
          <a:p>
            <a:r>
              <a:rPr lang="de-DE" sz="1200" b="0" dirty="0"/>
              <a:t>“/</a:t>
            </a:r>
            <a:r>
              <a:rPr lang="de-DE" sz="1200" b="0" dirty="0" err="1"/>
              <a:t>wda</a:t>
            </a:r>
            <a:r>
              <a:rPr lang="de-DE" sz="1200" b="0" dirty="0"/>
              <a:t>/</a:t>
            </a:r>
            <a:r>
              <a:rPr lang="de-DE" sz="1200" b="0" dirty="0" err="1"/>
              <a:t>parameters</a:t>
            </a:r>
            <a:r>
              <a:rPr lang="de-DE" sz="1200" b="0" dirty="0"/>
              <a:t>/0-0-networking-dns-customdnsservers“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4058776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84784"/>
            <a:ext cx="6547657" cy="4320480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 err="1"/>
              <a:t>displayed</a:t>
            </a:r>
            <a:r>
              <a:rPr lang="de-DE" sz="1200" b="0" dirty="0"/>
              <a:t> in JSON			</a:t>
            </a:r>
          </a:p>
        </p:txBody>
      </p:sp>
      <p:sp>
        <p:nvSpPr>
          <p:cNvPr id="15" name="Rechteck 14"/>
          <p:cNvSpPr/>
          <p:nvPr/>
        </p:nvSpPr>
        <p:spPr>
          <a:xfrm>
            <a:off x="438402" y="2277672"/>
            <a:ext cx="5585589" cy="1151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6120" y="1316499"/>
            <a:ext cx="5472608" cy="5321746"/>
          </a:xfrm>
        </p:spPr>
        <p:txBody>
          <a:bodyPr/>
          <a:lstStyle/>
          <a:p>
            <a:r>
              <a:rPr lang="de-DE" sz="1200" b="0" dirty="0" err="1"/>
              <a:t>id</a:t>
            </a:r>
            <a:r>
              <a:rPr lang="de-DE" sz="1200" b="0" dirty="0"/>
              <a:t>: </a:t>
            </a:r>
            <a:r>
              <a:rPr lang="de-DE" sz="1200" b="0" dirty="0" err="1"/>
              <a:t>name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parameter</a:t>
            </a:r>
            <a:r>
              <a:rPr lang="de-DE" sz="1200" b="0" dirty="0"/>
              <a:t>:</a:t>
            </a:r>
          </a:p>
          <a:p>
            <a:endParaRPr lang="de-DE" sz="1200" b="0" dirty="0"/>
          </a:p>
          <a:p>
            <a:r>
              <a:rPr lang="de-DE" sz="1200" b="0" dirty="0"/>
              <a:t>“0-0-networking-dns-customdnssservers“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value</a:t>
            </a:r>
            <a:r>
              <a:rPr lang="de-DE" sz="1200" b="0" dirty="0"/>
              <a:t>: </a:t>
            </a:r>
            <a:r>
              <a:rPr lang="de-DE" sz="1200" b="0" dirty="0" err="1"/>
              <a:t>value</a:t>
            </a:r>
            <a:r>
              <a:rPr lang="de-DE" sz="1200" b="0" dirty="0"/>
              <a:t>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property</a:t>
            </a:r>
            <a:r>
              <a:rPr lang="de-DE" sz="1200" b="0" dirty="0"/>
              <a:t>:</a:t>
            </a:r>
          </a:p>
          <a:p>
            <a:endParaRPr lang="de-DE" sz="1200" b="0" dirty="0"/>
          </a:p>
          <a:p>
            <a:r>
              <a:rPr lang="de-DE" sz="1200" b="0" dirty="0" err="1"/>
              <a:t>value</a:t>
            </a:r>
            <a:r>
              <a:rPr lang="de-DE" sz="1200" b="0" dirty="0"/>
              <a:t>[0]= “8.8.8.8“  (in </a:t>
            </a:r>
            <a:r>
              <a:rPr lang="de-DE" sz="1200" b="0" dirty="0" err="1"/>
              <a:t>this</a:t>
            </a:r>
            <a:r>
              <a:rPr lang="de-DE" sz="1200" b="0" dirty="0"/>
              <a:t> </a:t>
            </a:r>
            <a:r>
              <a:rPr lang="de-DE" sz="1200" b="0" dirty="0" err="1"/>
              <a:t>case</a:t>
            </a:r>
            <a:r>
              <a:rPr lang="de-DE" sz="1200" b="0" dirty="0"/>
              <a:t> an </a:t>
            </a:r>
            <a:r>
              <a:rPr lang="de-DE" sz="1200" b="0" dirty="0" err="1"/>
              <a:t>array</a:t>
            </a:r>
            <a:r>
              <a:rPr lang="de-DE" sz="1200" b="0" dirty="0"/>
              <a:t>)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 err="1"/>
              <a:t>self</a:t>
            </a:r>
            <a:r>
              <a:rPr lang="de-DE" sz="1200" b="0" dirty="0"/>
              <a:t>: URL </a:t>
            </a:r>
            <a:r>
              <a:rPr lang="de-DE" sz="1200" b="0" dirty="0" err="1"/>
              <a:t>of</a:t>
            </a:r>
            <a:r>
              <a:rPr lang="de-DE" sz="1200" b="0" dirty="0"/>
              <a:t> </a:t>
            </a:r>
            <a:r>
              <a:rPr lang="de-DE" sz="1200" b="0" dirty="0" err="1"/>
              <a:t>the</a:t>
            </a:r>
            <a:r>
              <a:rPr lang="de-DE" sz="1200" b="0" dirty="0"/>
              <a:t> </a:t>
            </a:r>
            <a:r>
              <a:rPr lang="de-DE" sz="1200" b="0" dirty="0" err="1"/>
              <a:t>property</a:t>
            </a:r>
            <a:r>
              <a:rPr lang="de-DE" sz="1200" b="0" dirty="0"/>
              <a:t>:</a:t>
            </a:r>
          </a:p>
          <a:p>
            <a:endParaRPr lang="de-DE" sz="1200" b="0" dirty="0"/>
          </a:p>
          <a:p>
            <a:r>
              <a:rPr lang="de-DE" sz="1200" b="0" dirty="0"/>
              <a:t>“/</a:t>
            </a:r>
            <a:r>
              <a:rPr lang="de-DE" sz="1200" b="0" dirty="0" err="1"/>
              <a:t>wda</a:t>
            </a:r>
            <a:r>
              <a:rPr lang="de-DE" sz="1200" b="0" dirty="0"/>
              <a:t>/</a:t>
            </a:r>
            <a:r>
              <a:rPr lang="de-DE" sz="1200" b="0" dirty="0" err="1"/>
              <a:t>parameters</a:t>
            </a:r>
            <a:r>
              <a:rPr lang="de-DE" sz="1200" b="0" dirty="0"/>
              <a:t>/0-0-networking-dns-customdnsservers“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175180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3743" y="1053588"/>
            <a:ext cx="4152211" cy="4895691"/>
          </a:xfrm>
        </p:spPr>
        <p:txBody>
          <a:bodyPr/>
          <a:lstStyle/>
          <a:p>
            <a:r>
              <a:rPr lang="de-DE" sz="1600" b="0" dirty="0"/>
              <a:t>WAGO Device Manager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available</a:t>
            </a:r>
            <a:r>
              <a:rPr lang="de-DE" sz="1600" b="0" dirty="0"/>
              <a:t> at downloadcenter.wago.com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0" y="1053588"/>
            <a:ext cx="6846896" cy="49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03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/>
              <a:t>Patch (</a:t>
            </a:r>
            <a:r>
              <a:rPr lang="de-DE" sz="1200" b="0" dirty="0" err="1"/>
              <a:t>write</a:t>
            </a:r>
            <a:r>
              <a:rPr lang="de-DE" sz="1200" b="0" dirty="0"/>
              <a:t> </a:t>
            </a:r>
            <a:r>
              <a:rPr lang="de-DE" sz="1200" b="0" dirty="0" err="1"/>
              <a:t>parameters</a:t>
            </a:r>
            <a:r>
              <a:rPr lang="de-DE" sz="1200" b="0" dirty="0"/>
              <a:t>)			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6120" y="1316499"/>
            <a:ext cx="5472608" cy="5321746"/>
          </a:xfrm>
        </p:spPr>
        <p:txBody>
          <a:bodyPr/>
          <a:lstStyle/>
          <a:p>
            <a:r>
              <a:rPr lang="de-DE" sz="1400" dirty="0"/>
              <a:t>URL:</a:t>
            </a:r>
          </a:p>
          <a:p>
            <a:r>
              <a:rPr lang="de-DE" sz="1400" b="0" dirty="0"/>
              <a:t>https://</a:t>
            </a:r>
            <a:r>
              <a:rPr lang="de-DE" sz="1400" b="0" dirty="0">
                <a:solidFill>
                  <a:srgbClr val="FF0000"/>
                </a:solidFill>
              </a:rPr>
              <a:t>IP</a:t>
            </a:r>
            <a:r>
              <a:rPr lang="de-DE" sz="1400" b="0" dirty="0"/>
              <a:t>/wda/parameters/</a:t>
            </a:r>
            <a:r>
              <a:rPr lang="de-DE" sz="1400" b="0" dirty="0">
                <a:solidFill>
                  <a:srgbClr val="FF0000"/>
                </a:solidFill>
              </a:rPr>
              <a:t>parameter-id</a:t>
            </a:r>
          </a:p>
          <a:p>
            <a:endParaRPr lang="de-DE" sz="1400" b="0" dirty="0"/>
          </a:p>
          <a:p>
            <a:endParaRPr lang="de-DE" sz="1400" b="0" dirty="0"/>
          </a:p>
          <a:p>
            <a:r>
              <a:rPr lang="de-DE" sz="1400" dirty="0"/>
              <a:t>Body</a:t>
            </a:r>
            <a:r>
              <a:rPr lang="de-DE" sz="1400" b="0" dirty="0"/>
              <a:t>:</a:t>
            </a:r>
          </a:p>
          <a:p>
            <a:endParaRPr lang="de-DE" sz="1400" b="0" dirty="0"/>
          </a:p>
          <a:p>
            <a:r>
              <a:rPr lang="en-US" sz="1400" b="0" dirty="0"/>
              <a:t>{</a:t>
            </a:r>
            <a:endParaRPr lang="de-DE" sz="1400" b="0" dirty="0"/>
          </a:p>
          <a:p>
            <a:r>
              <a:rPr lang="en-US" sz="1400" b="0" dirty="0"/>
              <a:t>  "data": { </a:t>
            </a:r>
            <a:endParaRPr lang="de-DE" sz="1400" b="0" dirty="0"/>
          </a:p>
          <a:p>
            <a:r>
              <a:rPr lang="en-US" sz="1400" b="0" dirty="0"/>
              <a:t>      "id": “</a:t>
            </a:r>
            <a:r>
              <a:rPr lang="en-US" sz="1400" b="0" dirty="0">
                <a:solidFill>
                  <a:srgbClr val="FF0000"/>
                </a:solidFill>
              </a:rPr>
              <a:t>parameter-id</a:t>
            </a:r>
            <a:r>
              <a:rPr lang="en-US" sz="1400" b="0" dirty="0"/>
              <a:t>",</a:t>
            </a:r>
            <a:endParaRPr lang="de-DE" sz="1400" b="0" dirty="0"/>
          </a:p>
          <a:p>
            <a:r>
              <a:rPr lang="en-US" sz="1400" b="0" dirty="0"/>
              <a:t>      "</a:t>
            </a:r>
            <a:r>
              <a:rPr lang="en-US" sz="1400" b="0" dirty="0" err="1"/>
              <a:t>type":"parameters</a:t>
            </a:r>
            <a:r>
              <a:rPr lang="en-US" sz="1400" b="0" dirty="0"/>
              <a:t>",</a:t>
            </a:r>
            <a:endParaRPr lang="de-DE" sz="1400" b="0" dirty="0"/>
          </a:p>
          <a:p>
            <a:r>
              <a:rPr lang="en-US" sz="1400" b="0" dirty="0"/>
              <a:t>    </a:t>
            </a:r>
            <a:r>
              <a:rPr lang="de-DE" sz="1400" b="0" dirty="0"/>
              <a:t>"</a:t>
            </a:r>
            <a:r>
              <a:rPr lang="de-DE" sz="1400" b="0" dirty="0" err="1"/>
              <a:t>attributes</a:t>
            </a:r>
            <a:r>
              <a:rPr lang="de-DE" sz="1400" b="0" dirty="0"/>
              <a:t>":{</a:t>
            </a:r>
          </a:p>
          <a:p>
            <a:r>
              <a:rPr lang="de-DE" sz="1400" b="0" dirty="0"/>
              <a:t>          "</a:t>
            </a:r>
            <a:r>
              <a:rPr lang="de-DE" sz="1400" b="0" dirty="0" err="1"/>
              <a:t>value</a:t>
            </a:r>
            <a:r>
              <a:rPr lang="de-DE" sz="1400" b="0" dirty="0"/>
              <a:t>": </a:t>
            </a:r>
            <a:r>
              <a:rPr lang="de-DE" sz="1400" b="0" dirty="0" err="1">
                <a:solidFill>
                  <a:srgbClr val="FF0000"/>
                </a:solidFill>
              </a:rPr>
              <a:t>parametervalue</a:t>
            </a:r>
            <a:endParaRPr lang="de-DE" sz="1400" b="0" dirty="0">
              <a:solidFill>
                <a:srgbClr val="FF0000"/>
              </a:solidFill>
            </a:endParaRPr>
          </a:p>
          <a:p>
            <a:r>
              <a:rPr lang="de-DE" sz="1400" b="0" dirty="0"/>
              <a:t>    }</a:t>
            </a:r>
          </a:p>
          <a:p>
            <a:r>
              <a:rPr lang="de-DE" sz="1400" b="0" dirty="0"/>
              <a:t>  }</a:t>
            </a:r>
          </a:p>
          <a:p>
            <a:r>
              <a:rPr lang="de-DE" sz="1400" b="0" dirty="0"/>
              <a:t>}</a:t>
            </a:r>
          </a:p>
          <a:p>
            <a:endParaRPr lang="de-DE" sz="1400" b="0" dirty="0"/>
          </a:p>
          <a:p>
            <a:endParaRPr lang="de-DE" sz="1400" b="0" dirty="0"/>
          </a:p>
          <a:p>
            <a:r>
              <a:rPr lang="de-DE" sz="1400" b="0" dirty="0" err="1"/>
              <a:t>media</a:t>
            </a:r>
            <a:r>
              <a:rPr lang="de-DE" sz="1400" b="0" dirty="0"/>
              <a:t> type:	</a:t>
            </a:r>
            <a:r>
              <a:rPr lang="de-DE" sz="1400" b="0" dirty="0" err="1"/>
              <a:t>application</a:t>
            </a:r>
            <a:r>
              <a:rPr lang="de-DE" sz="1400" b="0" dirty="0"/>
              <a:t>/</a:t>
            </a:r>
            <a:r>
              <a:rPr lang="de-DE" sz="1400" b="0" dirty="0" err="1"/>
              <a:t>vnd.api+json</a:t>
            </a:r>
            <a:endParaRPr lang="de-DE" sz="1400" b="0" dirty="0"/>
          </a:p>
          <a:p>
            <a:endParaRPr lang="de-DE" sz="14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33" y="1788434"/>
            <a:ext cx="5743175" cy="33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81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04101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r>
              <a:rPr lang="de-DE" dirty="0">
                <a:solidFill>
                  <a:srgbClr val="333333"/>
                </a:solidFill>
                <a:latin typeface="72"/>
              </a:rPr>
              <a:t> –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definitions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403" y="1031049"/>
            <a:ext cx="9546029" cy="1529667"/>
          </a:xfrm>
        </p:spPr>
        <p:txBody>
          <a:bodyPr/>
          <a:lstStyle/>
          <a:p>
            <a:r>
              <a:rPr lang="de-DE" sz="1200" b="0" dirty="0" err="1"/>
              <a:t>Example</a:t>
            </a:r>
            <a:r>
              <a:rPr lang="de-DE" sz="1200" b="0" dirty="0"/>
              <a:t>: 0-0-networking-hostname-currentname	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4" y="1484784"/>
            <a:ext cx="5250144" cy="468052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484784"/>
            <a:ext cx="5806240" cy="377113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312024" y="2996952"/>
            <a:ext cx="1224136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03806" y="2873380"/>
            <a:ext cx="2052228" cy="1440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814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HTTP-REST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Methods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51474"/>
              </p:ext>
            </p:extLst>
          </p:nvPr>
        </p:nvGraphicFramePr>
        <p:xfrm>
          <a:off x="438402" y="1741626"/>
          <a:ext cx="10554141" cy="377560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37417">
                  <a:extLst>
                    <a:ext uri="{9D8B030D-6E8A-4147-A177-3AD203B41FA5}">
                      <a16:colId xmlns:a16="http://schemas.microsoft.com/office/drawing/2014/main" val="835165609"/>
                    </a:ext>
                  </a:extLst>
                </a:gridCol>
                <a:gridCol w="9016724">
                  <a:extLst>
                    <a:ext uri="{9D8B030D-6E8A-4147-A177-3AD203B41FA5}">
                      <a16:colId xmlns:a16="http://schemas.microsoft.com/office/drawing/2014/main" val="1854665284"/>
                    </a:ext>
                  </a:extLst>
                </a:gridCol>
              </a:tblGrid>
              <a:tr h="576609">
                <a:tc>
                  <a:txBody>
                    <a:bodyPr/>
                    <a:lstStyle/>
                    <a:p>
                      <a:r>
                        <a:rPr lang="de-DE" sz="1200" dirty="0"/>
                        <a:t>HTTP </a:t>
                      </a:r>
                      <a:r>
                        <a:rPr lang="de-DE" sz="1200" dirty="0" err="1"/>
                        <a:t>Method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7531"/>
                  </a:ext>
                </a:extLst>
              </a:tr>
              <a:tr h="616103">
                <a:tc>
                  <a:txBody>
                    <a:bodyPr/>
                    <a:lstStyle/>
                    <a:p>
                      <a:r>
                        <a:rPr lang="de-DE" sz="12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Requests the specified resource from the server. GET has no side effects. The state on the server is not changed, which is why GET is called safe.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42661"/>
                  </a:ext>
                </a:extLst>
              </a:tr>
              <a:tr h="853066">
                <a:tc>
                  <a:txBody>
                    <a:bodyPr/>
                    <a:lstStyle/>
                    <a:p>
                      <a:r>
                        <a:rPr lang="de-DE" sz="12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Inserts a new (sub)resource below the specified resource. Since the new resource does not yet have a URI, the URI addresses the parent resource. As a result, the new resource link is returned to the client. In a broader sense, POST can also be used to map operations that are not covered by any other method.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77024"/>
                  </a:ext>
                </a:extLst>
              </a:tr>
              <a:tr h="576609">
                <a:tc>
                  <a:txBody>
                    <a:bodyPr/>
                    <a:lstStyle/>
                    <a:p>
                      <a:r>
                        <a:rPr lang="de-DE" sz="1200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specified resource is created. If the resource already exists, it is changed.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66417"/>
                  </a:ext>
                </a:extLst>
              </a:tr>
              <a:tr h="576609">
                <a:tc>
                  <a:txBody>
                    <a:bodyPr/>
                    <a:lstStyle/>
                    <a:p>
                      <a:r>
                        <a:rPr lang="de-DE" sz="1200" dirty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part of the specified resource is changed. Side effects are allowed here.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04074"/>
                  </a:ext>
                </a:extLst>
              </a:tr>
              <a:tr h="576609">
                <a:tc>
                  <a:txBody>
                    <a:bodyPr/>
                    <a:lstStyle/>
                    <a:p>
                      <a:r>
                        <a:rPr lang="de-DE" sz="12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Deletes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specified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resource</a:t>
                      </a:r>
                      <a:r>
                        <a:rPr lang="de-DE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1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217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5009525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WDA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Methods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3" y="2478260"/>
            <a:ext cx="6105525" cy="248602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412776"/>
            <a:ext cx="5153025" cy="55245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750764" y="188640"/>
            <a:ext cx="4032448" cy="61403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900" dirty="0"/>
              <a:t>750-8212 FW27 </a:t>
            </a:r>
            <a:r>
              <a:rPr lang="de-DE" sz="900" dirty="0" err="1"/>
              <a:t>available</a:t>
            </a:r>
            <a:r>
              <a:rPr lang="de-DE" sz="900" dirty="0"/>
              <a:t> </a:t>
            </a:r>
            <a:r>
              <a:rPr lang="de-DE" sz="900" dirty="0" err="1"/>
              <a:t>methods</a:t>
            </a:r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r>
              <a:rPr lang="de-DE" sz="900" dirty="0"/>
              <a:t>0-0-bacnet-secureconnect-generatecsr</a:t>
            </a:r>
          </a:p>
          <a:p>
            <a:endParaRPr lang="de-DE" sz="900" dirty="0"/>
          </a:p>
          <a:p>
            <a:r>
              <a:rPr lang="de-DE" sz="900" dirty="0"/>
              <a:t>0-0-drm-license-operation-beginsession</a:t>
            </a:r>
          </a:p>
          <a:p>
            <a:r>
              <a:rPr lang="de-DE" sz="900" dirty="0"/>
              <a:t>0-0-drm-license-operation-commitsession</a:t>
            </a:r>
          </a:p>
          <a:p>
            <a:r>
              <a:rPr lang="de-DE" sz="900" dirty="0"/>
              <a:t>0-0-drm-license-operation-cancelsession</a:t>
            </a:r>
          </a:p>
          <a:p>
            <a:r>
              <a:rPr lang="de-DE" sz="900" dirty="0"/>
              <a:t>0-0-drm-license-operation-addtodevice</a:t>
            </a:r>
          </a:p>
          <a:p>
            <a:r>
              <a:rPr lang="de-DE" sz="900" dirty="0"/>
              <a:t>0-0-drm-license-operation-remove</a:t>
            </a:r>
          </a:p>
          <a:p>
            <a:endParaRPr lang="de-DE" sz="900" dirty="0"/>
          </a:p>
          <a:p>
            <a:r>
              <a:rPr lang="de-DE" sz="900" dirty="0"/>
              <a:t>0-0-firmwareupdate-activate</a:t>
            </a:r>
          </a:p>
          <a:p>
            <a:r>
              <a:rPr lang="de-DE" sz="900" dirty="0"/>
              <a:t>0-0-firmwareupdate-getuploadids</a:t>
            </a:r>
          </a:p>
          <a:p>
            <a:r>
              <a:rPr lang="de-DE" sz="900" dirty="0"/>
              <a:t>0-0-firmwareupdate-start</a:t>
            </a:r>
          </a:p>
          <a:p>
            <a:r>
              <a:rPr lang="de-DE" sz="900" dirty="0"/>
              <a:t>0-0-firmwareupdate-finish</a:t>
            </a:r>
          </a:p>
          <a:p>
            <a:r>
              <a:rPr lang="de-DE" sz="900" dirty="0"/>
              <a:t>0-0-firmwareupdate-cancel</a:t>
            </a:r>
          </a:p>
          <a:p>
            <a:r>
              <a:rPr lang="de-DE" sz="900" dirty="0"/>
              <a:t>0-0-firmwareupdate-clear</a:t>
            </a:r>
          </a:p>
          <a:p>
            <a:r>
              <a:rPr lang="de-DE" sz="900" dirty="0"/>
              <a:t>0-0-firmwareupdate-getlastlogentries</a:t>
            </a:r>
          </a:p>
          <a:p>
            <a:r>
              <a:rPr lang="de-DE" sz="900" dirty="0"/>
              <a:t>0-0-firmwareupdate-settimeout</a:t>
            </a:r>
          </a:p>
          <a:p>
            <a:r>
              <a:rPr lang="de-DE" sz="900" dirty="0"/>
              <a:t>0-0-firmwareupdate-setcustomvalue</a:t>
            </a:r>
          </a:p>
          <a:p>
            <a:r>
              <a:rPr lang="de-DE" sz="900" dirty="0"/>
              <a:t>0-0-firmwareupdate-getcustomvalue</a:t>
            </a:r>
          </a:p>
          <a:p>
            <a:endParaRPr lang="de-DE" sz="900" dirty="0"/>
          </a:p>
          <a:p>
            <a:r>
              <a:rPr lang="de-DE" sz="900" dirty="0"/>
              <a:t>0-0-firmwareimage-copybootedimagetoexternalmedium</a:t>
            </a:r>
          </a:p>
          <a:p>
            <a:r>
              <a:rPr lang="de-DE" sz="900" dirty="0"/>
              <a:t>0-0-firmwareimage-copybootedimagetointernalmemory</a:t>
            </a:r>
          </a:p>
          <a:p>
            <a:r>
              <a:rPr lang="de-DE" sz="900" dirty="0"/>
              <a:t>0-0-firmwareimage-checkimagesize</a:t>
            </a:r>
          </a:p>
          <a:p>
            <a:endParaRPr lang="de-DE" sz="900" dirty="0"/>
          </a:p>
          <a:p>
            <a:r>
              <a:rPr lang="de-DE" sz="900" dirty="0"/>
              <a:t>0-0-memorycard-format</a:t>
            </a:r>
          </a:p>
          <a:p>
            <a:endParaRPr lang="de-DE" sz="900" dirty="0"/>
          </a:p>
          <a:p>
            <a:r>
              <a:rPr lang="de-DE" sz="900" dirty="0"/>
              <a:t>0-0-ntpclient-updatetime</a:t>
            </a:r>
          </a:p>
          <a:p>
            <a:endParaRPr lang="de-DE" sz="900" dirty="0"/>
          </a:p>
          <a:p>
            <a:r>
              <a:rPr lang="de-DE" sz="900" dirty="0"/>
              <a:t>0-0-reboot-beginreboot</a:t>
            </a:r>
          </a:p>
          <a:p>
            <a:endParaRPr lang="de-DE" sz="900" dirty="0"/>
          </a:p>
          <a:p>
            <a:r>
              <a:rPr lang="de-DE" sz="900" dirty="0"/>
              <a:t>0-0-codesys3-restart</a:t>
            </a:r>
          </a:p>
          <a:p>
            <a:endParaRPr lang="de-DE" sz="900" dirty="0"/>
          </a:p>
          <a:p>
            <a:r>
              <a:rPr lang="de-DE" sz="900" dirty="0"/>
              <a:t>0-0-aide-init</a:t>
            </a:r>
          </a:p>
          <a:p>
            <a:r>
              <a:rPr lang="de-DE" sz="900" dirty="0"/>
              <a:t>0-0-aide-check</a:t>
            </a:r>
          </a:p>
          <a:p>
            <a:r>
              <a:rPr lang="de-DE" sz="900" dirty="0"/>
              <a:t>0-0-aide-update</a:t>
            </a:r>
          </a:p>
          <a:p>
            <a:r>
              <a:rPr lang="de-DE" sz="900" dirty="0"/>
              <a:t>0-0-aide-readlog</a:t>
            </a:r>
          </a:p>
          <a:p>
            <a:endParaRPr lang="de-DE" sz="900" dirty="0"/>
          </a:p>
          <a:p>
            <a:r>
              <a:rPr lang="de-DE" sz="900" dirty="0"/>
              <a:t>0-0-systems-1-setconfigured</a:t>
            </a:r>
          </a:p>
          <a:p>
            <a:r>
              <a:rPr lang="de-DE" sz="900" dirty="0"/>
              <a:t>0-0-systems-2-setconfigured</a:t>
            </a:r>
          </a:p>
          <a:p>
            <a:endParaRPr lang="de-DE" sz="900" dirty="0"/>
          </a:p>
          <a:p>
            <a:r>
              <a:rPr lang="de-DE" sz="900" dirty="0"/>
              <a:t>0-0-localusers-1-changepassword</a:t>
            </a:r>
          </a:p>
          <a:p>
            <a:r>
              <a:rPr lang="de-DE" sz="900" dirty="0"/>
              <a:t>0-0-localusers-1001-changepassword</a:t>
            </a:r>
          </a:p>
          <a:p>
            <a:r>
              <a:rPr lang="de-DE" sz="900" dirty="0"/>
              <a:t>0-0-localusers-1003-changepassword</a:t>
            </a:r>
          </a:p>
          <a:p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59602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 err="1">
                <a:solidFill>
                  <a:srgbClr val="333333"/>
                </a:solidFill>
                <a:latin typeface="72"/>
              </a:rPr>
              <a:t>Openapi</a:t>
            </a:r>
            <a:r>
              <a:rPr lang="de-DE" dirty="0">
                <a:solidFill>
                  <a:srgbClr val="333333"/>
                </a:solidFill>
                <a:latin typeface="72"/>
              </a:rPr>
              <a:t>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Documentation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05948" y="105273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https://&lt;ip&gt;/openapi/wda.openapi.html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3" y="1602973"/>
            <a:ext cx="4486275" cy="2466975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016" y="1110721"/>
            <a:ext cx="5472608" cy="5321746"/>
          </a:xfrm>
        </p:spPr>
        <p:txBody>
          <a:bodyPr/>
          <a:lstStyle/>
          <a:p>
            <a:r>
              <a:rPr lang="de-DE" sz="1200" b="0" dirty="0"/>
              <a:t>The link </a:t>
            </a:r>
          </a:p>
          <a:p>
            <a:endParaRPr lang="de-DE" sz="1200" b="0" dirty="0"/>
          </a:p>
          <a:p>
            <a:r>
              <a:rPr lang="de-DE" sz="1200" b="0" dirty="0"/>
              <a:t>https://&lt;ip&gt;/openapi/wda.openapi.html#operation/getServiceIdentity</a:t>
            </a:r>
          </a:p>
          <a:p>
            <a:r>
              <a:rPr lang="de-DE" sz="1200" b="0" dirty="0" err="1"/>
              <a:t>Or</a:t>
            </a:r>
            <a:endParaRPr lang="de-DE" sz="1200" b="0" dirty="0"/>
          </a:p>
          <a:p>
            <a:r>
              <a:rPr lang="de-DE" sz="1200" b="0" dirty="0"/>
              <a:t>https://&lt;ip&gt;/openapi/wda.openapi.html</a:t>
            </a:r>
          </a:p>
          <a:p>
            <a:endParaRPr lang="de-DE" sz="1200" b="0" dirty="0"/>
          </a:p>
          <a:p>
            <a:r>
              <a:rPr lang="de-DE" sz="1200" b="0" dirty="0" err="1"/>
              <a:t>can</a:t>
            </a:r>
            <a:r>
              <a:rPr lang="de-DE" sz="1200" b="0" dirty="0"/>
              <a:t> </a:t>
            </a:r>
            <a:r>
              <a:rPr lang="de-DE" sz="1200" b="0" dirty="0" err="1"/>
              <a:t>be</a:t>
            </a:r>
            <a:r>
              <a:rPr lang="de-DE" sz="1200" b="0" dirty="0"/>
              <a:t> </a:t>
            </a:r>
            <a:r>
              <a:rPr lang="de-DE" sz="1200" b="0" dirty="0" err="1"/>
              <a:t>found</a:t>
            </a:r>
            <a:r>
              <a:rPr lang="de-DE" sz="1200" b="0" dirty="0"/>
              <a:t> at </a:t>
            </a:r>
            <a:r>
              <a:rPr lang="de-DE" sz="1200" b="0" dirty="0" err="1"/>
              <a:t>the</a:t>
            </a:r>
            <a:r>
              <a:rPr lang="de-DE" sz="1200" b="0" dirty="0"/>
              <a:t> /</a:t>
            </a:r>
            <a:r>
              <a:rPr lang="de-DE" sz="1200" b="0" dirty="0" err="1"/>
              <a:t>wda</a:t>
            </a:r>
            <a:r>
              <a:rPr lang="de-DE" sz="1200" b="0" dirty="0"/>
              <a:t> </a:t>
            </a:r>
            <a:r>
              <a:rPr lang="de-DE" sz="1200" b="0" dirty="0" err="1"/>
              <a:t>site</a:t>
            </a:r>
            <a:endParaRPr lang="de-DE" sz="1200" b="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2668015"/>
            <a:ext cx="6202338" cy="36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38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200" b="0" dirty="0">
                <a:hlinkClick r:id="rId2"/>
              </a:rPr>
              <a:t>https://192.168.1.126/wda/parameters/0-0-io-channels-31-name</a:t>
            </a:r>
            <a:r>
              <a:rPr lang="de-DE" sz="1200" b="0" dirty="0"/>
              <a:t>		 https://192.168.1.126/wda/parameters/0-0-io-channels-31-aivalue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endParaRPr lang="de-DE" sz="1200" b="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3" y="1628800"/>
            <a:ext cx="5100683" cy="410445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391" y="1634425"/>
            <a:ext cx="5440244" cy="447110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44916" y="5906680"/>
            <a:ext cx="558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https://downloadcenter.wago.com/productgroup/wdm</a:t>
            </a:r>
          </a:p>
        </p:txBody>
      </p:sp>
    </p:spTree>
    <p:extLst>
      <p:ext uri="{BB962C8B-B14F-4D97-AF65-F5344CB8AC3E}">
        <p14:creationId xmlns:p14="http://schemas.microsoft.com/office/powerpoint/2010/main" val="3601623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0596386" cy="5321746"/>
          </a:xfrm>
        </p:spPr>
        <p:txBody>
          <a:bodyPr/>
          <a:lstStyle/>
          <a:p>
            <a:r>
              <a:rPr lang="de-DE" sz="1200" b="0" dirty="0"/>
              <a:t>Interface	Channel	Channel </a:t>
            </a:r>
            <a:r>
              <a:rPr lang="de-DE" sz="1200" b="0" dirty="0" err="1"/>
              <a:t>Number</a:t>
            </a:r>
            <a:r>
              <a:rPr lang="de-DE" sz="1200" b="0" dirty="0"/>
              <a:t>		Interface	Channel	Channel </a:t>
            </a:r>
            <a:r>
              <a:rPr lang="de-DE" sz="1200" b="0" dirty="0" err="1"/>
              <a:t>Number</a:t>
            </a:r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X5	DI1	1			X12	DI1	21</a:t>
            </a:r>
          </a:p>
          <a:p>
            <a:r>
              <a:rPr lang="de-DE" sz="1200" b="0" dirty="0"/>
              <a:t>	DI2	2				DI2	22</a:t>
            </a:r>
          </a:p>
          <a:p>
            <a:r>
              <a:rPr lang="de-DE" sz="1200" b="0" dirty="0"/>
              <a:t>	DI3	3				DI3	23</a:t>
            </a:r>
          </a:p>
          <a:p>
            <a:r>
              <a:rPr lang="de-DE" sz="1200" b="0" dirty="0"/>
              <a:t>	DI4	4				DI4	24</a:t>
            </a:r>
          </a:p>
          <a:p>
            <a:r>
              <a:rPr lang="de-DE" sz="1200" b="0" dirty="0"/>
              <a:t>	DI5	5				DI5	25</a:t>
            </a:r>
          </a:p>
          <a:p>
            <a:r>
              <a:rPr lang="de-DE" sz="1200" b="0" dirty="0"/>
              <a:t>	DI6	6				DI6	26</a:t>
            </a:r>
          </a:p>
          <a:p>
            <a:r>
              <a:rPr lang="de-DE" sz="1200" b="0" dirty="0"/>
              <a:t>	DI7	7				DI7	27</a:t>
            </a:r>
          </a:p>
          <a:p>
            <a:r>
              <a:rPr lang="de-DE" sz="1200" b="0" dirty="0"/>
              <a:t>	DI8	8				DI8	28</a:t>
            </a:r>
          </a:p>
          <a:p>
            <a:r>
              <a:rPr lang="de-DE" sz="1200" b="0" dirty="0"/>
              <a:t>	</a:t>
            </a:r>
          </a:p>
          <a:p>
            <a:r>
              <a:rPr lang="de-DE" sz="1200" b="0" dirty="0"/>
              <a:t>	DO1	9			X13	AI1(RTD)	29</a:t>
            </a:r>
          </a:p>
          <a:p>
            <a:r>
              <a:rPr lang="de-DE" sz="1200" b="0" dirty="0"/>
              <a:t>	DO2	10				AI2(RTD)	30</a:t>
            </a:r>
          </a:p>
          <a:p>
            <a:r>
              <a:rPr lang="de-DE" sz="1200" b="0" dirty="0"/>
              <a:t>	DO3	11</a:t>
            </a:r>
          </a:p>
          <a:p>
            <a:r>
              <a:rPr lang="de-DE" sz="1200" b="0" dirty="0"/>
              <a:t>	DO4	12			X14	AI1	31</a:t>
            </a:r>
          </a:p>
          <a:p>
            <a:r>
              <a:rPr lang="de-DE" sz="1200" b="0" dirty="0"/>
              <a:t>	DO5	13				AI2	32</a:t>
            </a:r>
          </a:p>
          <a:p>
            <a:r>
              <a:rPr lang="de-DE" sz="1200" b="0" dirty="0"/>
              <a:t>	DO6	14</a:t>
            </a:r>
          </a:p>
          <a:p>
            <a:r>
              <a:rPr lang="de-DE" sz="1200" b="0" dirty="0"/>
              <a:t>	DO7	15	</a:t>
            </a:r>
            <a:r>
              <a:rPr lang="de-DE" sz="1200" b="0" dirty="0" err="1"/>
              <a:t>Process</a:t>
            </a:r>
            <a:r>
              <a:rPr lang="de-DE" sz="1200" b="0" dirty="0"/>
              <a:t> Data:</a:t>
            </a:r>
          </a:p>
          <a:p>
            <a:r>
              <a:rPr lang="de-DE" sz="1200" b="0" dirty="0"/>
              <a:t>	DO8	16	https://192.168.1.126/wda/parameters/0-0-io-channels-1-divalue</a:t>
            </a:r>
          </a:p>
          <a:p>
            <a:r>
              <a:rPr lang="de-DE" sz="1200" b="0" dirty="0"/>
              <a:t>			https://192.168.1.126/wda/parameters/0-0-io-channels-9-dovalue</a:t>
            </a:r>
          </a:p>
          <a:p>
            <a:r>
              <a:rPr lang="de-DE" sz="1200" b="0" dirty="0"/>
              <a:t>X6	AI1	17	https://192.168.1.126/wda/parameters/0-0-io-channels-31-aivalue</a:t>
            </a:r>
          </a:p>
          <a:p>
            <a:r>
              <a:rPr lang="de-DE" sz="1200" b="0" dirty="0"/>
              <a:t>	AI2	18	https://192.168.1.126/wda/parameters/0-0-io-channels-19-aovalue</a:t>
            </a:r>
          </a:p>
          <a:p>
            <a:endParaRPr lang="de-DE" sz="1200" b="0" dirty="0"/>
          </a:p>
          <a:p>
            <a:r>
              <a:rPr lang="de-DE" sz="1200" b="0" dirty="0"/>
              <a:t>	AO1	19	Channel Definition (</a:t>
            </a:r>
            <a:r>
              <a:rPr lang="de-DE" sz="1200" b="0" dirty="0" err="1"/>
              <a:t>Example</a:t>
            </a:r>
            <a:r>
              <a:rPr lang="de-DE" sz="1200" b="0" dirty="0"/>
              <a:t> Channel 29):</a:t>
            </a:r>
          </a:p>
          <a:p>
            <a:r>
              <a:rPr lang="de-DE" sz="1200" b="0" dirty="0"/>
              <a:t>	AO2	20	https://192.168.1.126/wda/parameters/0-0-io-channels-29-name</a:t>
            </a:r>
          </a:p>
          <a:p>
            <a:endParaRPr lang="de-DE" sz="12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36557" y="4773749"/>
            <a:ext cx="2963538" cy="864096"/>
          </a:xfrm>
        </p:spPr>
        <p:txBody>
          <a:bodyPr/>
          <a:lstStyle/>
          <a:p>
            <a:endParaRPr lang="de-DE" sz="1200" b="0" dirty="0"/>
          </a:p>
          <a:p>
            <a:r>
              <a:rPr lang="de-DE" sz="1200" b="0" dirty="0"/>
              <a:t>Parameters (</a:t>
            </a:r>
            <a:r>
              <a:rPr lang="de-DE" sz="1200" b="0" dirty="0" err="1"/>
              <a:t>Example</a:t>
            </a:r>
            <a:r>
              <a:rPr lang="de-DE" sz="1200" b="0" dirty="0"/>
              <a:t> Channel 17)</a:t>
            </a:r>
          </a:p>
          <a:p>
            <a:endParaRPr lang="de-DE" sz="1200" b="0" dirty="0"/>
          </a:p>
          <a:p>
            <a:r>
              <a:rPr lang="de-DE" sz="1200" b="0" dirty="0"/>
              <a:t>0-0-io-channels-17-aivalue</a:t>
            </a:r>
          </a:p>
          <a:p>
            <a:r>
              <a:rPr lang="de-DE" sz="1200" b="0" dirty="0"/>
              <a:t>0-0-io-channels-17-measurementmode</a:t>
            </a:r>
          </a:p>
          <a:p>
            <a:r>
              <a:rPr lang="de-DE" sz="1200" b="0" dirty="0"/>
              <a:t>0-0-io-channels-17-name</a:t>
            </a:r>
          </a:p>
          <a:p>
            <a:r>
              <a:rPr lang="de-DE" sz="1200" b="0" dirty="0"/>
              <a:t>0-0-io-channels-17-usedpins</a:t>
            </a:r>
          </a:p>
          <a:p>
            <a:endParaRPr lang="de-DE" sz="1200" b="0" dirty="0"/>
          </a:p>
        </p:txBody>
      </p:sp>
    </p:spTree>
    <p:extLst>
      <p:ext uri="{BB962C8B-B14F-4D97-AF65-F5344CB8AC3E}">
        <p14:creationId xmlns:p14="http://schemas.microsoft.com/office/powerpoint/2010/main" val="123736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37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200" b="0" dirty="0"/>
              <a:t>Interface X12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endParaRPr lang="de-DE" sz="1200" b="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6" y="1484784"/>
            <a:ext cx="7643522" cy="374936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3291830"/>
            <a:ext cx="3066211" cy="202117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468166" y="5931919"/>
            <a:ext cx="1105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https://192.168.1.126/wda/parameters/0-0-io-channelcompositions-1-channels</a:t>
            </a:r>
          </a:p>
        </p:txBody>
      </p:sp>
    </p:spTree>
    <p:extLst>
      <p:ext uri="{BB962C8B-B14F-4D97-AF65-F5344CB8AC3E}">
        <p14:creationId xmlns:p14="http://schemas.microsoft.com/office/powerpoint/2010/main" val="4280668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200" b="0" dirty="0"/>
              <a:t>Interface X13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endParaRPr lang="de-DE" sz="1200" b="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8166" y="5931919"/>
            <a:ext cx="1105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https://192.168.1.126/wda/parameters/0-0-io-channelcompositions-2-channels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73" y="1532356"/>
            <a:ext cx="7643522" cy="240050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3569988"/>
            <a:ext cx="3607595" cy="7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82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39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200" b="0" dirty="0"/>
              <a:t>Interface X14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endParaRPr lang="de-DE" sz="1200" b="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8166" y="5931919"/>
            <a:ext cx="1105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https://192.168.1.126/wda/parameters/0-0-io-channelcompositions-3-channels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4" y="1470054"/>
            <a:ext cx="7795936" cy="245385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3588592"/>
            <a:ext cx="3697937" cy="8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0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4312" y="800709"/>
            <a:ext cx="3024336" cy="2952327"/>
          </a:xfrm>
        </p:spPr>
        <p:txBody>
          <a:bodyPr/>
          <a:lstStyle/>
          <a:p>
            <a:r>
              <a:rPr lang="de-DE" sz="1600" b="0" dirty="0"/>
              <a:t>WAGO Device Manager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available</a:t>
            </a:r>
            <a:r>
              <a:rPr lang="de-DE" sz="1600" b="0" dirty="0"/>
              <a:t> at downloadcenter.wago.com</a:t>
            </a:r>
          </a:p>
          <a:p>
            <a:endParaRPr lang="de-DE" sz="1600" b="0" dirty="0"/>
          </a:p>
          <a:p>
            <a:r>
              <a:rPr lang="de-DE" sz="1600" b="0" dirty="0" err="1"/>
              <a:t>You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find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</a:p>
          <a:p>
            <a:r>
              <a:rPr lang="de-DE" sz="1600" b="0" dirty="0"/>
              <a:t>online </a:t>
            </a:r>
            <a:r>
              <a:rPr lang="de-DE" sz="1600" b="0" dirty="0" err="1"/>
              <a:t>documentation</a:t>
            </a:r>
            <a:r>
              <a:rPr lang="de-DE" sz="1600" b="0" dirty="0"/>
              <a:t> also </a:t>
            </a:r>
          </a:p>
          <a:p>
            <a:r>
              <a:rPr lang="de-DE" sz="1600" b="0" dirty="0"/>
              <a:t>at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downloadcenter</a:t>
            </a:r>
            <a:endParaRPr lang="de-DE" sz="1600" b="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340768"/>
            <a:ext cx="8263947" cy="4320480"/>
          </a:xfrm>
          <a:prstGeom prst="rect">
            <a:avLst/>
          </a:prstGeom>
        </p:spPr>
      </p:pic>
      <p:sp>
        <p:nvSpPr>
          <p:cNvPr id="4" name="Ellipse 3"/>
          <p:cNvSpPr/>
          <p:nvPr/>
        </p:nvSpPr>
        <p:spPr>
          <a:xfrm>
            <a:off x="4555518" y="4149080"/>
            <a:ext cx="2116546" cy="504056"/>
          </a:xfrm>
          <a:prstGeom prst="ellipse">
            <a:avLst/>
          </a:prstGeom>
          <a:noFill/>
          <a:ln w="38100">
            <a:solidFill>
              <a:srgbClr val="6E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652" y="3068960"/>
            <a:ext cx="2142860" cy="327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58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200" b="0" dirty="0"/>
              <a:t>Interface X5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endParaRPr lang="de-DE" sz="1200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2" y="1546991"/>
            <a:ext cx="7453006" cy="3627434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40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8166" y="5931919"/>
            <a:ext cx="1105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https://192.168.1.126/wda/parameters/0-0-io-channelcompositions-4-channels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221" y="1916832"/>
            <a:ext cx="2644054" cy="324812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6168008" y="3488539"/>
            <a:ext cx="1368152" cy="1673942"/>
          </a:xfrm>
          <a:prstGeom prst="rect">
            <a:avLst/>
          </a:prstGeom>
          <a:noFill/>
          <a:ln w="28575">
            <a:solidFill>
              <a:srgbClr val="6E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819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200" b="0" dirty="0"/>
              <a:t>Interface X6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endParaRPr lang="de-DE" sz="1200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8166" y="5931919"/>
            <a:ext cx="1105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https://192.168.1.126/wda/parameters/0-0-io-channelcompositions-5-channels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8" y="1641671"/>
            <a:ext cx="7597798" cy="241574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285" y="2872457"/>
            <a:ext cx="3160479" cy="14378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5735638" y="3591395"/>
            <a:ext cx="2015126" cy="845717"/>
          </a:xfrm>
          <a:prstGeom prst="rect">
            <a:avLst/>
          </a:prstGeom>
          <a:noFill/>
          <a:ln w="28575">
            <a:solidFill>
              <a:srgbClr val="6EC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451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166" y="1124744"/>
            <a:ext cx="11172450" cy="5321746"/>
          </a:xfrm>
        </p:spPr>
        <p:txBody>
          <a:bodyPr/>
          <a:lstStyle/>
          <a:p>
            <a:r>
              <a:rPr lang="de-DE" sz="1400" b="0" dirty="0"/>
              <a:t>0-0-io-iocheckaccessmode</a:t>
            </a:r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endParaRPr lang="de-DE" sz="1200" b="0" dirty="0"/>
          </a:p>
          <a:p>
            <a:r>
              <a:rPr lang="de-DE" sz="1200" b="0" dirty="0"/>
              <a:t>						</a:t>
            </a:r>
          </a:p>
          <a:p>
            <a:endParaRPr lang="de-DE" sz="1200" b="0" dirty="0"/>
          </a:p>
          <a:p>
            <a:r>
              <a:rPr lang="de-DE" sz="1200" b="0" dirty="0"/>
              <a:t>Value 	0: </a:t>
            </a:r>
            <a:r>
              <a:rPr lang="de-DE" sz="1200" b="0" dirty="0" err="1"/>
              <a:t>no</a:t>
            </a:r>
            <a:r>
              <a:rPr lang="de-DE" sz="1200" b="0" dirty="0"/>
              <a:t> </a:t>
            </a:r>
            <a:r>
              <a:rPr lang="de-DE" sz="1200" b="0" dirty="0" err="1"/>
              <a:t>access</a:t>
            </a:r>
            <a:endParaRPr lang="de-DE" sz="1200" b="0" dirty="0"/>
          </a:p>
          <a:p>
            <a:r>
              <a:rPr lang="de-DE" sz="1200" b="0" dirty="0"/>
              <a:t>	1: </a:t>
            </a:r>
            <a:r>
              <a:rPr lang="de-DE" sz="1200" b="0" dirty="0" err="1"/>
              <a:t>monitor</a:t>
            </a:r>
            <a:r>
              <a:rPr lang="de-DE" sz="1200" b="0" dirty="0"/>
              <a:t> </a:t>
            </a:r>
            <a:r>
              <a:rPr lang="de-DE" sz="1200" b="0" dirty="0" err="1"/>
              <a:t>mode</a:t>
            </a:r>
            <a:endParaRPr lang="de-DE" sz="1200" b="0" dirty="0"/>
          </a:p>
          <a:p>
            <a:r>
              <a:rPr lang="de-DE" sz="1200" b="0" dirty="0"/>
              <a:t>	2: </a:t>
            </a:r>
            <a:r>
              <a:rPr lang="de-DE" sz="1200" b="0" dirty="0" err="1"/>
              <a:t>control</a:t>
            </a:r>
            <a:r>
              <a:rPr lang="de-DE" sz="1200" b="0" dirty="0"/>
              <a:t> </a:t>
            </a:r>
            <a:r>
              <a:rPr lang="de-DE" sz="1200" b="0" dirty="0" err="1"/>
              <a:t>mode</a:t>
            </a:r>
            <a:endParaRPr lang="de-DE" sz="1200" b="0" dirty="0"/>
          </a:p>
          <a:p>
            <a:endParaRPr lang="de-DE" sz="1200" b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7601813" cy="395159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751-9402 IO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764704"/>
            <a:ext cx="3815863" cy="3200401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68166" y="5931919"/>
            <a:ext cx="1105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https://192.168.1.126/wda/parameters/ 0-0-io-iocheckaccessmode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662801"/>
            <a:ext cx="478221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8403" y="476672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13" name="Ellipse 12"/>
          <p:cNvSpPr/>
          <p:nvPr/>
        </p:nvSpPr>
        <p:spPr>
          <a:xfrm>
            <a:off x="5070139" y="2289834"/>
            <a:ext cx="576064" cy="571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63366" y="508052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8" y="3284984"/>
            <a:ext cx="5788490" cy="310919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9" y="995424"/>
            <a:ext cx="2151407" cy="131866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80" y="994089"/>
            <a:ext cx="1839788" cy="136315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795" y="1041289"/>
            <a:ext cx="1359197" cy="102067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483" y="1041289"/>
            <a:ext cx="1224135" cy="1097433"/>
          </a:xfrm>
          <a:prstGeom prst="rect">
            <a:avLst/>
          </a:prstGeom>
        </p:spPr>
      </p:pic>
      <p:cxnSp>
        <p:nvCxnSpPr>
          <p:cNvPr id="19" name="Gerade Verbindung mit Pfeil 18"/>
          <p:cNvCxnSpPr/>
          <p:nvPr/>
        </p:nvCxnSpPr>
        <p:spPr>
          <a:xfrm>
            <a:off x="1631504" y="2357248"/>
            <a:ext cx="864096" cy="85572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9" idx="0"/>
          </p:cNvCxnSpPr>
          <p:nvPr/>
        </p:nvCxnSpPr>
        <p:spPr>
          <a:xfrm>
            <a:off x="3611563" y="2245609"/>
            <a:ext cx="0" cy="10393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4131115" y="2134880"/>
            <a:ext cx="1258730" cy="11454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H="1">
            <a:off x="4999499" y="2134880"/>
            <a:ext cx="1831051" cy="11454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3743" y="1053588"/>
            <a:ext cx="4152211" cy="4895691"/>
          </a:xfrm>
        </p:spPr>
        <p:txBody>
          <a:bodyPr/>
          <a:lstStyle/>
          <a:p>
            <a:r>
              <a:rPr lang="de-DE" sz="1600" b="0" dirty="0"/>
              <a:t>WAGO Device Manager </a:t>
            </a:r>
          </a:p>
          <a:p>
            <a:r>
              <a:rPr lang="de-DE" sz="1600" b="0" dirty="0" err="1"/>
              <a:t>owns</a:t>
            </a:r>
            <a:r>
              <a:rPr lang="de-DE" sz="1600" b="0" dirty="0"/>
              <a:t>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functionalities</a:t>
            </a:r>
            <a:r>
              <a:rPr lang="de-DE" sz="1600" b="0" dirty="0"/>
              <a:t> </a:t>
            </a:r>
            <a:r>
              <a:rPr lang="de-DE" sz="1600" b="0" dirty="0" err="1"/>
              <a:t>of</a:t>
            </a:r>
            <a:endParaRPr lang="de-DE" sz="1600" b="0" dirty="0"/>
          </a:p>
          <a:p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WAGO IO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Web </a:t>
            </a:r>
            <a:r>
              <a:rPr lang="de-DE" sz="1600" b="0" dirty="0" err="1"/>
              <a:t>Based</a:t>
            </a:r>
            <a:r>
              <a:rPr lang="de-DE" sz="1600" b="0" dirty="0"/>
              <a:t>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 err="1"/>
              <a:t>WAGOupload</a:t>
            </a:r>
            <a:endParaRPr lang="de-DE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0" dirty="0"/>
              <a:t>WAGO Ethernet Settings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/>
              <a:t>WAGO Device Manager </a:t>
            </a:r>
            <a:r>
              <a:rPr lang="de-DE" sz="1600" b="0" dirty="0" err="1"/>
              <a:t>works</a:t>
            </a:r>
            <a:r>
              <a:rPr lang="de-DE" sz="1600" b="0" dirty="0"/>
              <a:t> in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first</a:t>
            </a:r>
            <a:r>
              <a:rPr lang="de-DE" sz="1600" b="0" dirty="0"/>
              <a:t> </a:t>
            </a:r>
            <a:r>
              <a:rPr lang="de-DE" sz="1600" b="0" dirty="0" err="1"/>
              <a:t>step</a:t>
            </a:r>
            <a:r>
              <a:rPr lang="de-DE" sz="1600" b="0" dirty="0"/>
              <a:t> </a:t>
            </a:r>
            <a:r>
              <a:rPr lang="de-DE" sz="1600" b="0" dirty="0" err="1"/>
              <a:t>with</a:t>
            </a:r>
            <a:r>
              <a:rPr lang="de-DE" sz="1600" b="0" dirty="0"/>
              <a:t> CC100 </a:t>
            </a:r>
            <a:r>
              <a:rPr lang="de-DE" sz="1600" b="0" dirty="0" err="1"/>
              <a:t>only</a:t>
            </a:r>
            <a:endParaRPr lang="de-DE" sz="1600" b="0" dirty="0"/>
          </a:p>
          <a:p>
            <a:endParaRPr lang="de-DE" sz="1600" b="0" dirty="0"/>
          </a:p>
          <a:p>
            <a:r>
              <a:rPr lang="de-DE" sz="1600" b="0" dirty="0" err="1"/>
              <a:t>It</a:t>
            </a:r>
            <a:r>
              <a:rPr lang="de-DE" sz="1600" b="0" dirty="0"/>
              <a:t>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fully</a:t>
            </a:r>
            <a:r>
              <a:rPr lang="de-DE" sz="1600" b="0" dirty="0"/>
              <a:t> </a:t>
            </a:r>
            <a:r>
              <a:rPr lang="de-DE" sz="1600" b="0" dirty="0" err="1"/>
              <a:t>based</a:t>
            </a:r>
            <a:r>
              <a:rPr lang="de-DE" sz="1600" b="0" dirty="0"/>
              <a:t> on WDX</a:t>
            </a:r>
          </a:p>
          <a:p>
            <a:endParaRPr lang="de-DE" sz="1600" b="0" dirty="0"/>
          </a:p>
          <a:p>
            <a:r>
              <a:rPr lang="de-DE" sz="1600" b="0" dirty="0" err="1"/>
              <a:t>Configuration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done</a:t>
            </a:r>
            <a:r>
              <a:rPr lang="de-DE" sz="1600" b="0" dirty="0"/>
              <a:t> online </a:t>
            </a:r>
            <a:r>
              <a:rPr lang="de-DE" sz="1600" b="0" dirty="0" err="1"/>
              <a:t>and</a:t>
            </a:r>
            <a:r>
              <a:rPr lang="de-DE" sz="1600" b="0" dirty="0"/>
              <a:t> offline</a:t>
            </a:r>
          </a:p>
          <a:p>
            <a:endParaRPr lang="de-DE" sz="1600" b="0" dirty="0"/>
          </a:p>
          <a:p>
            <a:r>
              <a:rPr lang="de-DE" sz="1600" b="0" dirty="0" err="1"/>
              <a:t>Configurations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saved</a:t>
            </a:r>
            <a:r>
              <a:rPr lang="de-DE" sz="1600" b="0" dirty="0"/>
              <a:t> </a:t>
            </a:r>
            <a:r>
              <a:rPr lang="de-DE" sz="1600" b="0" dirty="0" err="1"/>
              <a:t>and</a:t>
            </a:r>
            <a:r>
              <a:rPr lang="de-DE" sz="1600" b="0" dirty="0"/>
              <a:t> </a:t>
            </a:r>
            <a:r>
              <a:rPr lang="de-DE" sz="1600" b="0" dirty="0" err="1"/>
              <a:t>restored</a:t>
            </a:r>
            <a:r>
              <a:rPr lang="de-DE" sz="1600" b="0" dirty="0"/>
              <a:t> </a:t>
            </a:r>
            <a:r>
              <a:rPr lang="de-DE" sz="1600" b="0" dirty="0" err="1"/>
              <a:t>or</a:t>
            </a:r>
            <a:r>
              <a:rPr lang="de-DE" sz="1600" b="0" dirty="0"/>
              <a:t> </a:t>
            </a:r>
            <a:r>
              <a:rPr lang="de-DE" sz="1600" b="0" dirty="0" err="1"/>
              <a:t>copied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other</a:t>
            </a:r>
            <a:r>
              <a:rPr lang="de-DE" sz="1600" b="0" dirty="0"/>
              <a:t> </a:t>
            </a:r>
            <a:r>
              <a:rPr lang="de-DE" sz="1600" b="0" dirty="0" err="1"/>
              <a:t>devices</a:t>
            </a:r>
            <a:endParaRPr lang="de-DE" sz="1600" b="0" dirty="0"/>
          </a:p>
          <a:p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60940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9146" y="505353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13" name="Ellipse 12"/>
          <p:cNvSpPr/>
          <p:nvPr/>
        </p:nvSpPr>
        <p:spPr>
          <a:xfrm>
            <a:off x="5070139" y="2289834"/>
            <a:ext cx="576064" cy="571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63366" y="508052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8760"/>
            <a:ext cx="6351465" cy="3411587"/>
          </a:xfrm>
          <a:prstGeom prst="rect">
            <a:avLst/>
          </a:prstGeom>
        </p:spPr>
      </p:pic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6832" y="1268760"/>
            <a:ext cx="3669122" cy="4680519"/>
          </a:xfrm>
        </p:spPr>
        <p:txBody>
          <a:bodyPr/>
          <a:lstStyle/>
          <a:p>
            <a:r>
              <a:rPr lang="de-DE" sz="1600" b="0" dirty="0"/>
              <a:t>WAGO Device Manager </a:t>
            </a:r>
            <a:r>
              <a:rPr lang="de-DE" sz="1600" b="0" dirty="0" err="1"/>
              <a:t>requires</a:t>
            </a:r>
            <a:r>
              <a:rPr lang="de-DE" sz="1600" b="0" dirty="0"/>
              <a:t> a</a:t>
            </a:r>
          </a:p>
          <a:p>
            <a:r>
              <a:rPr lang="de-DE" sz="1600" b="0" dirty="0"/>
              <a:t>Device </a:t>
            </a:r>
            <a:r>
              <a:rPr lang="de-DE" sz="1600" b="0" dirty="0" err="1"/>
              <a:t>Catalog</a:t>
            </a:r>
            <a:r>
              <a:rPr lang="de-DE" sz="1600" b="0" dirty="0"/>
              <a:t>. </a:t>
            </a:r>
          </a:p>
          <a:p>
            <a:endParaRPr lang="de-DE" sz="1600" b="0" dirty="0"/>
          </a:p>
          <a:p>
            <a:r>
              <a:rPr lang="de-DE" sz="1600" b="0" dirty="0" err="1"/>
              <a:t>Currently</a:t>
            </a:r>
            <a:r>
              <a:rPr lang="de-DE" sz="1600" b="0" dirty="0"/>
              <a:t> </a:t>
            </a:r>
            <a:r>
              <a:rPr lang="de-DE" sz="1600" b="0" dirty="0" err="1"/>
              <a:t>supported</a:t>
            </a:r>
            <a:r>
              <a:rPr lang="de-DE" sz="1600" b="0" dirty="0"/>
              <a:t> </a:t>
            </a:r>
            <a:r>
              <a:rPr lang="de-DE" sz="1600" b="0" dirty="0" err="1"/>
              <a:t>devices</a:t>
            </a:r>
            <a:endParaRPr lang="de-DE" sz="1600" b="0" dirty="0"/>
          </a:p>
          <a:p>
            <a:endParaRPr lang="de-DE" sz="1600" b="0" dirty="0"/>
          </a:p>
          <a:p>
            <a:r>
              <a:rPr lang="de-DE" sz="1600" b="0" dirty="0" err="1"/>
              <a:t>With</a:t>
            </a:r>
            <a:r>
              <a:rPr lang="de-DE" sz="1600" b="0" dirty="0"/>
              <a:t> IO Check</a:t>
            </a:r>
          </a:p>
          <a:p>
            <a:r>
              <a:rPr lang="de-DE" sz="1600" b="0" dirty="0"/>
              <a:t>751-9402</a:t>
            </a:r>
          </a:p>
          <a:p>
            <a:endParaRPr lang="de-DE" sz="1600" b="0" dirty="0"/>
          </a:p>
          <a:p>
            <a:r>
              <a:rPr lang="de-DE" sz="1600" b="0" dirty="0" err="1"/>
              <a:t>Without</a:t>
            </a:r>
            <a:r>
              <a:rPr lang="de-DE" sz="1600" b="0" dirty="0"/>
              <a:t> IO Check</a:t>
            </a:r>
          </a:p>
          <a:p>
            <a:r>
              <a:rPr lang="de-DE" sz="1600" b="0" dirty="0"/>
              <a:t>751-9301</a:t>
            </a:r>
          </a:p>
          <a:p>
            <a:r>
              <a:rPr lang="de-DE" sz="1600" b="0" dirty="0"/>
              <a:t>751-9401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/>
              <a:t>Device Files </a:t>
            </a:r>
            <a:r>
              <a:rPr lang="de-DE" sz="1600" b="0" dirty="0" err="1"/>
              <a:t>are</a:t>
            </a:r>
            <a:r>
              <a:rPr lang="de-DE" sz="1600" b="0" dirty="0"/>
              <a:t> </a:t>
            </a:r>
            <a:r>
              <a:rPr lang="de-DE" sz="1600" b="0" dirty="0" err="1"/>
              <a:t>currently</a:t>
            </a:r>
            <a:r>
              <a:rPr lang="de-DE" sz="1600" b="0" dirty="0"/>
              <a:t> </a:t>
            </a:r>
            <a:r>
              <a:rPr lang="de-DE" sz="1600" b="0" dirty="0" err="1"/>
              <a:t>part</a:t>
            </a:r>
            <a:r>
              <a:rPr lang="de-DE" sz="1600" b="0" dirty="0"/>
              <a:t> </a:t>
            </a:r>
            <a:r>
              <a:rPr lang="de-DE" sz="1600" b="0" dirty="0" err="1"/>
              <a:t>of</a:t>
            </a:r>
            <a:r>
              <a:rPr lang="de-DE" sz="1600" b="0" dirty="0"/>
              <a:t> </a:t>
            </a:r>
            <a:r>
              <a:rPr lang="de-DE" sz="1600" b="0" dirty="0" err="1"/>
              <a:t>installation</a:t>
            </a:r>
            <a:r>
              <a:rPr lang="de-DE" sz="1600" b="0" dirty="0"/>
              <a:t>. In </a:t>
            </a:r>
            <a:r>
              <a:rPr lang="de-DE" sz="1600" b="0" dirty="0" err="1"/>
              <a:t>the</a:t>
            </a:r>
            <a:r>
              <a:rPr lang="de-DE" sz="1600" b="0" dirty="0"/>
              <a:t> </a:t>
            </a:r>
            <a:r>
              <a:rPr lang="de-DE" sz="1600" b="0" dirty="0" err="1"/>
              <a:t>future</a:t>
            </a:r>
            <a:r>
              <a:rPr lang="de-DE" sz="1600" b="0" dirty="0"/>
              <a:t> </a:t>
            </a:r>
            <a:r>
              <a:rPr lang="de-DE" sz="1600" b="0" dirty="0" err="1"/>
              <a:t>it</a:t>
            </a:r>
            <a:r>
              <a:rPr lang="de-DE" sz="1600" b="0" dirty="0"/>
              <a:t> will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possible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add</a:t>
            </a:r>
            <a:r>
              <a:rPr lang="de-DE" sz="1600" b="0" dirty="0"/>
              <a:t> </a:t>
            </a:r>
            <a:r>
              <a:rPr lang="de-DE" sz="1600" b="0" dirty="0" err="1"/>
              <a:t>device</a:t>
            </a:r>
            <a:r>
              <a:rPr lang="de-DE" sz="1600" b="0" dirty="0"/>
              <a:t> </a:t>
            </a:r>
            <a:r>
              <a:rPr lang="de-DE" sz="1600" b="0" dirty="0" err="1"/>
              <a:t>files</a:t>
            </a:r>
            <a:endParaRPr lang="de-DE" sz="1600" b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12" y="959828"/>
            <a:ext cx="411537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9146" y="505353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Manager, </a:t>
            </a:r>
            <a:r>
              <a:rPr lang="de-DE" dirty="0" err="1">
                <a:solidFill>
                  <a:srgbClr val="333333"/>
                </a:solidFill>
                <a:latin typeface="72"/>
              </a:rPr>
              <a:t>Copy</a:t>
            </a:r>
            <a:r>
              <a:rPr lang="de-DE" dirty="0">
                <a:solidFill>
                  <a:srgbClr val="333333"/>
                </a:solidFill>
                <a:latin typeface="72"/>
              </a:rPr>
              <a:t> Parameters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Compact Controller 100 (751-9401) | WA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07" y="4854704"/>
            <a:ext cx="1475929" cy="14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act Controller 100 (751-9401) | WA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94" y="4909874"/>
            <a:ext cx="1475929" cy="147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8" y="1091486"/>
            <a:ext cx="3729142" cy="2214811"/>
          </a:xfrm>
          <a:prstGeom prst="rect">
            <a:avLst/>
          </a:prstGeom>
        </p:spPr>
      </p:pic>
      <p:sp>
        <p:nvSpPr>
          <p:cNvPr id="11" name="Pfeil nach unten 10"/>
          <p:cNvSpPr/>
          <p:nvPr/>
        </p:nvSpPr>
        <p:spPr>
          <a:xfrm flipV="1">
            <a:off x="1145450" y="3501008"/>
            <a:ext cx="774086" cy="125634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11" y="1105154"/>
            <a:ext cx="3624674" cy="1530831"/>
          </a:xfrm>
          <a:prstGeom prst="rect">
            <a:avLst/>
          </a:prstGeom>
        </p:spPr>
      </p:pic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4272" y="1515486"/>
            <a:ext cx="2005341" cy="1049418"/>
          </a:xfrm>
        </p:spPr>
        <p:txBody>
          <a:bodyPr/>
          <a:lstStyle/>
          <a:p>
            <a:r>
              <a:rPr lang="de-DE" sz="1600" b="0" dirty="0" err="1"/>
              <a:t>Disconnect</a:t>
            </a:r>
            <a:endParaRPr lang="de-DE" sz="1600" b="0" dirty="0"/>
          </a:p>
          <a:p>
            <a:r>
              <a:rPr lang="de-DE" sz="1600" b="0" dirty="0"/>
              <a:t>Change </a:t>
            </a:r>
            <a:r>
              <a:rPr lang="de-DE" sz="1600" b="0" dirty="0" err="1"/>
              <a:t>connection</a:t>
            </a:r>
            <a:endParaRPr lang="de-DE" sz="1600" b="0" dirty="0"/>
          </a:p>
          <a:p>
            <a:r>
              <a:rPr lang="de-DE" sz="1600" b="0" dirty="0"/>
              <a:t>Connect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0418" y="3578344"/>
            <a:ext cx="2077350" cy="1146800"/>
          </a:xfrm>
        </p:spPr>
        <p:txBody>
          <a:bodyPr/>
          <a:lstStyle/>
          <a:p>
            <a:r>
              <a:rPr lang="de-DE" sz="1600" b="0" dirty="0"/>
              <a:t>Connect </a:t>
            </a:r>
            <a:r>
              <a:rPr lang="de-DE" sz="1600" b="0" dirty="0" err="1"/>
              <a:t>or</a:t>
            </a:r>
            <a:r>
              <a:rPr lang="de-DE" sz="1600" b="0" dirty="0"/>
              <a:t> open </a:t>
            </a:r>
            <a:r>
              <a:rPr lang="de-DE" sz="1600" b="0" dirty="0" err="1"/>
              <a:t>file</a:t>
            </a:r>
            <a:r>
              <a:rPr lang="de-DE" sz="1600" b="0" dirty="0"/>
              <a:t> </a:t>
            </a:r>
            <a:r>
              <a:rPr lang="de-DE" sz="1600" b="0" dirty="0" err="1"/>
              <a:t>and</a:t>
            </a:r>
            <a:r>
              <a:rPr lang="de-DE" sz="1600" b="0" dirty="0"/>
              <a:t> </a:t>
            </a:r>
          </a:p>
          <a:p>
            <a:r>
              <a:rPr lang="de-DE" sz="1600" b="0" dirty="0" err="1"/>
              <a:t>read</a:t>
            </a:r>
            <a:r>
              <a:rPr lang="de-DE" sz="1600" b="0" dirty="0"/>
              <a:t> </a:t>
            </a:r>
            <a:r>
              <a:rPr lang="de-DE" sz="1600" b="0" dirty="0" err="1"/>
              <a:t>parameters</a:t>
            </a:r>
            <a:r>
              <a:rPr lang="de-DE" sz="1600" b="0" dirty="0"/>
              <a:t>,</a:t>
            </a:r>
          </a:p>
          <a:p>
            <a:endParaRPr lang="de-DE" sz="1600" b="0" dirty="0"/>
          </a:p>
          <a:p>
            <a:r>
              <a:rPr lang="de-DE" sz="1600" b="0" dirty="0" err="1"/>
              <a:t>change</a:t>
            </a:r>
            <a:r>
              <a:rPr lang="de-DE" sz="1600" b="0" dirty="0"/>
              <a:t> </a:t>
            </a:r>
            <a:r>
              <a:rPr lang="de-DE" sz="1600" b="0" dirty="0" err="1"/>
              <a:t>some</a:t>
            </a:r>
            <a:r>
              <a:rPr lang="de-DE" sz="1600" b="0" dirty="0"/>
              <a:t> </a:t>
            </a:r>
            <a:r>
              <a:rPr lang="de-DE" sz="1600" b="0" dirty="0" err="1"/>
              <a:t>parameters</a:t>
            </a:r>
            <a:r>
              <a:rPr lang="de-DE" sz="1600" b="0" dirty="0"/>
              <a:t> </a:t>
            </a:r>
            <a:r>
              <a:rPr lang="de-DE" sz="1600" b="0" dirty="0" err="1"/>
              <a:t>if</a:t>
            </a:r>
            <a:r>
              <a:rPr lang="de-DE" sz="1600" b="0" dirty="0"/>
              <a:t> </a:t>
            </a:r>
            <a:r>
              <a:rPr lang="de-DE" sz="1600" b="0" dirty="0" err="1"/>
              <a:t>required</a:t>
            </a:r>
            <a:endParaRPr lang="de-DE" sz="1600" b="0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9567" y="4273838"/>
            <a:ext cx="2335054" cy="1049418"/>
          </a:xfrm>
        </p:spPr>
        <p:txBody>
          <a:bodyPr/>
          <a:lstStyle/>
          <a:p>
            <a:r>
              <a:rPr lang="de-DE" sz="1600" b="0" dirty="0"/>
              <a:t>Settings/ Write </a:t>
            </a:r>
            <a:r>
              <a:rPr lang="de-DE" sz="1600" b="0" dirty="0" err="1"/>
              <a:t>settings</a:t>
            </a:r>
            <a:r>
              <a:rPr lang="de-DE" sz="1600" b="0" dirty="0"/>
              <a:t> </a:t>
            </a:r>
            <a:r>
              <a:rPr lang="de-DE" sz="1600" b="0" dirty="0" err="1"/>
              <a:t>of</a:t>
            </a:r>
            <a:r>
              <a:rPr lang="de-DE" sz="1600" b="0" dirty="0"/>
              <a:t> all </a:t>
            </a:r>
            <a:r>
              <a:rPr lang="de-DE" sz="1600" b="0" dirty="0" err="1"/>
              <a:t>tabs</a:t>
            </a:r>
            <a:r>
              <a:rPr lang="de-DE" sz="1600" b="0" dirty="0"/>
              <a:t> </a:t>
            </a:r>
            <a:r>
              <a:rPr lang="de-DE" sz="1600" b="0" dirty="0" err="1"/>
              <a:t>to</a:t>
            </a:r>
            <a:r>
              <a:rPr lang="de-DE" sz="1600" b="0" dirty="0"/>
              <a:t> </a:t>
            </a:r>
            <a:r>
              <a:rPr lang="de-DE" sz="1600" b="0" dirty="0" err="1"/>
              <a:t>device</a:t>
            </a:r>
            <a:endParaRPr lang="de-DE" sz="1600" b="0" dirty="0"/>
          </a:p>
        </p:txBody>
      </p:sp>
      <p:sp>
        <p:nvSpPr>
          <p:cNvPr id="22" name="Pfeil nach unten 21"/>
          <p:cNvSpPr/>
          <p:nvPr/>
        </p:nvSpPr>
        <p:spPr>
          <a:xfrm>
            <a:off x="5564984" y="4151744"/>
            <a:ext cx="774086" cy="11715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2493" y="5986179"/>
            <a:ext cx="2335054" cy="287372"/>
          </a:xfrm>
        </p:spPr>
        <p:txBody>
          <a:bodyPr/>
          <a:lstStyle/>
          <a:p>
            <a:r>
              <a:rPr lang="de-DE" sz="1600" b="0" dirty="0"/>
              <a:t>CC100 #1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77294" y="5944724"/>
            <a:ext cx="2335054" cy="287372"/>
          </a:xfrm>
        </p:spPr>
        <p:txBody>
          <a:bodyPr/>
          <a:lstStyle/>
          <a:p>
            <a:r>
              <a:rPr lang="de-DE" sz="1600" b="0" dirty="0"/>
              <a:t>CC100 #2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833" y="2658032"/>
            <a:ext cx="5393861" cy="1553465"/>
          </a:xfrm>
          <a:prstGeom prst="rect">
            <a:avLst/>
          </a:prstGeom>
        </p:spPr>
      </p:pic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12144" y="4578639"/>
            <a:ext cx="2335054" cy="1049418"/>
          </a:xfrm>
        </p:spPr>
        <p:txBody>
          <a:bodyPr/>
          <a:lstStyle/>
          <a:p>
            <a:r>
              <a:rPr lang="de-DE" sz="1600" b="0" dirty="0" err="1"/>
              <a:t>It</a:t>
            </a:r>
            <a:r>
              <a:rPr lang="de-DE" sz="1600" b="0" dirty="0"/>
              <a:t> </a:t>
            </a:r>
            <a:r>
              <a:rPr lang="de-DE" sz="1600" b="0" dirty="0" err="1"/>
              <a:t>saves</a:t>
            </a:r>
            <a:r>
              <a:rPr lang="de-DE" sz="1600" b="0" dirty="0"/>
              <a:t> all </a:t>
            </a:r>
            <a:r>
              <a:rPr lang="de-DE" sz="1600" b="0" dirty="0" err="1"/>
              <a:t>parameters</a:t>
            </a:r>
            <a:r>
              <a:rPr lang="de-DE" sz="1600" b="0" dirty="0"/>
              <a:t> but </a:t>
            </a:r>
            <a:r>
              <a:rPr lang="de-DE" sz="1600" b="0" dirty="0" err="1"/>
              <a:t>passwords</a:t>
            </a:r>
            <a:endParaRPr 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52249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308661F-30A9-4EB3-A6FC-857FF059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76672"/>
            <a:ext cx="11088000" cy="604400"/>
          </a:xfrm>
        </p:spPr>
        <p:txBody>
          <a:bodyPr/>
          <a:lstStyle/>
          <a:p>
            <a:r>
              <a:rPr lang="de-DE" dirty="0"/>
              <a:t>751-9402	CC100 V2 </a:t>
            </a:r>
            <a:r>
              <a:rPr lang="de-DE" dirty="0" err="1"/>
              <a:t>configurable</a:t>
            </a:r>
            <a:r>
              <a:rPr lang="de-DE" dirty="0"/>
              <a:t> I/Os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A7DE34-4CF9-42AA-8FFE-E13BEC700C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DB2182C8-466A-32F6-EA36-E05CAFDD11F4}"/>
              </a:ext>
            </a:extLst>
          </p:cNvPr>
          <p:cNvSpPr txBox="1">
            <a:spLocks/>
          </p:cNvSpPr>
          <p:nvPr/>
        </p:nvSpPr>
        <p:spPr>
          <a:xfrm>
            <a:off x="1487488" y="6525344"/>
            <a:ext cx="4248150" cy="19685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00" b="1" kern="700" spc="30" baseline="0"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Product Training November 2024 BU-AUT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24A69-C2B4-C2B2-3A2D-A33854C1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0" y="1158766"/>
            <a:ext cx="4033957" cy="3221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2DD19-EA8A-6D81-5F22-B59094F1F28F}"/>
              </a:ext>
            </a:extLst>
          </p:cNvPr>
          <p:cNvSpPr txBox="1"/>
          <p:nvPr/>
        </p:nvSpPr>
        <p:spPr>
          <a:xfrm>
            <a:off x="5140425" y="1224194"/>
            <a:ext cx="4734816" cy="490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dirty="0">
                <a:cs typeface="Arial"/>
              </a:rPr>
              <a:t>Digital I/O</a:t>
            </a:r>
          </a:p>
          <a:p>
            <a:endParaRPr lang="en-US" sz="1100" dirty="0"/>
          </a:p>
          <a:p>
            <a:r>
              <a:rPr lang="en-US" sz="1100" dirty="0"/>
              <a:t>8 x 	DI/ DO configurable</a:t>
            </a:r>
          </a:p>
          <a:p>
            <a:r>
              <a:rPr lang="en-US" sz="1100" dirty="0"/>
              <a:t>8 x 	DI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Analog I/O</a:t>
            </a:r>
          </a:p>
          <a:p>
            <a:endParaRPr lang="en-US" sz="1100" dirty="0"/>
          </a:p>
          <a:p>
            <a:r>
              <a:rPr lang="en-US" sz="1100" dirty="0"/>
              <a:t>2 x 	AI/ AO configurable</a:t>
            </a:r>
          </a:p>
          <a:p>
            <a:r>
              <a:rPr lang="en-US" sz="1100" dirty="0"/>
              <a:t>	0..20mA, 4..20mA, 3.6..21mA</a:t>
            </a:r>
          </a:p>
          <a:p>
            <a:r>
              <a:rPr lang="en-US" sz="1100" dirty="0"/>
              <a:t>	0-10V, +/- 10V</a:t>
            </a:r>
          </a:p>
          <a:p>
            <a:r>
              <a:rPr lang="en-US" sz="1100" dirty="0"/>
              <a:t>	Resolution AI: 16bit, AO: 12bit</a:t>
            </a:r>
          </a:p>
          <a:p>
            <a:endParaRPr lang="en-US" sz="1100" dirty="0"/>
          </a:p>
          <a:p>
            <a:r>
              <a:rPr lang="en-US" sz="1100" dirty="0"/>
              <a:t>2 x	AI configurable</a:t>
            </a:r>
          </a:p>
          <a:p>
            <a:r>
              <a:rPr lang="en-US" sz="1100" dirty="0"/>
              <a:t>	0..20mA, 4..20mA, 3.6..21mA</a:t>
            </a:r>
          </a:p>
          <a:p>
            <a:r>
              <a:rPr lang="en-US" sz="1100" dirty="0"/>
              <a:t>	0-10V, +/- 10V</a:t>
            </a:r>
          </a:p>
          <a:p>
            <a:r>
              <a:rPr lang="en-US" sz="1100" dirty="0"/>
              <a:t>	Resolution 16bit</a:t>
            </a:r>
          </a:p>
          <a:p>
            <a:endParaRPr lang="en-US" sz="1100" dirty="0"/>
          </a:p>
          <a:p>
            <a:r>
              <a:rPr lang="en-US" sz="1100" dirty="0"/>
              <a:t>2 x	RTD configurable</a:t>
            </a:r>
          </a:p>
          <a:p>
            <a:r>
              <a:rPr lang="en-US" sz="1100" dirty="0"/>
              <a:t>	PT100 	(-200°C..+850°C)</a:t>
            </a:r>
          </a:p>
          <a:p>
            <a:r>
              <a:rPr lang="en-US" sz="1100" dirty="0"/>
              <a:t>	PT200 	(-200°C..+850°C)</a:t>
            </a:r>
          </a:p>
          <a:p>
            <a:r>
              <a:rPr lang="en-US" sz="1100" dirty="0"/>
              <a:t>	PT500 	(-200°C..+850°C)</a:t>
            </a:r>
          </a:p>
          <a:p>
            <a:r>
              <a:rPr lang="en-US" sz="1100" dirty="0"/>
              <a:t>	PT1000 	(-200°C..+850°C)</a:t>
            </a:r>
          </a:p>
          <a:p>
            <a:r>
              <a:rPr lang="en-US" sz="1100" dirty="0"/>
              <a:t>	Ni100	(-60°C..+250°C)</a:t>
            </a:r>
          </a:p>
          <a:p>
            <a:r>
              <a:rPr lang="en-US" sz="1100" dirty="0"/>
              <a:t>	Ni1000	(-60°C..+250°C), TK6180</a:t>
            </a:r>
          </a:p>
          <a:p>
            <a:r>
              <a:rPr lang="en-US" sz="1100" dirty="0"/>
              <a:t>	Ni1000	(-60°C..+250°C), TK5000</a:t>
            </a:r>
          </a:p>
          <a:p>
            <a:r>
              <a:rPr lang="en-US" sz="1100" dirty="0"/>
              <a:t>	Ni120	(-80°C..+260°C)</a:t>
            </a:r>
          </a:p>
          <a:p>
            <a:r>
              <a:rPr lang="en-US" sz="1100" dirty="0"/>
              <a:t>	Poti	(0..1.2kOhm)</a:t>
            </a:r>
          </a:p>
          <a:p>
            <a:r>
              <a:rPr lang="en-US" sz="1100" dirty="0"/>
              <a:t>	Poti	(0..4kOhm)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842D5-3822-3FBD-FB3F-6F08EA50A433}"/>
              </a:ext>
            </a:extLst>
          </p:cNvPr>
          <p:cNvSpPr txBox="1"/>
          <p:nvPr/>
        </p:nvSpPr>
        <p:spPr>
          <a:xfrm>
            <a:off x="646770" y="4866290"/>
            <a:ext cx="4734816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dirty="0">
                <a:cs typeface="Arial"/>
              </a:rPr>
              <a:t>Cortex A7 Dual Core, 650MHz </a:t>
            </a:r>
          </a:p>
          <a:p>
            <a:r>
              <a:rPr lang="de-DE" sz="1100" dirty="0">
                <a:cs typeface="Arial"/>
              </a:rPr>
              <a:t>(</a:t>
            </a:r>
            <a:r>
              <a:rPr lang="de-DE" sz="1100" dirty="0" err="1">
                <a:cs typeface="Arial"/>
              </a:rPr>
              <a:t>equiv</a:t>
            </a:r>
            <a:r>
              <a:rPr lang="de-DE" sz="1100" dirty="0">
                <a:cs typeface="Arial"/>
              </a:rPr>
              <a:t>. 751-9401)</a:t>
            </a:r>
          </a:p>
          <a:p>
            <a:endParaRPr lang="de-DE" sz="1100" dirty="0">
              <a:cs typeface="Arial"/>
            </a:endParaRPr>
          </a:p>
          <a:p>
            <a:r>
              <a:rPr lang="de-DE" sz="1100" dirty="0">
                <a:cs typeface="Arial"/>
              </a:rPr>
              <a:t>First </a:t>
            </a:r>
            <a:r>
              <a:rPr lang="de-DE" sz="1100" dirty="0" err="1">
                <a:cs typeface="Arial"/>
              </a:rPr>
              <a:t>controller</a:t>
            </a:r>
            <a:r>
              <a:rPr lang="de-DE" sz="1100" dirty="0">
                <a:cs typeface="Arial"/>
              </a:rPr>
              <a:t> </a:t>
            </a:r>
            <a:r>
              <a:rPr lang="de-DE" sz="1100" dirty="0" err="1">
                <a:cs typeface="Arial"/>
              </a:rPr>
              <a:t>with</a:t>
            </a:r>
            <a:r>
              <a:rPr lang="de-DE" sz="1100" dirty="0">
                <a:cs typeface="Arial"/>
              </a:rPr>
              <a:t> WDX </a:t>
            </a:r>
            <a:r>
              <a:rPr lang="de-DE" sz="1100" dirty="0" err="1">
                <a:cs typeface="Arial"/>
              </a:rPr>
              <a:t>parameters</a:t>
            </a:r>
            <a:r>
              <a:rPr lang="de-DE" sz="1100" dirty="0">
                <a:cs typeface="Arial"/>
              </a:rPr>
              <a:t> </a:t>
            </a:r>
            <a:r>
              <a:rPr lang="de-DE" sz="1100" dirty="0" err="1">
                <a:cs typeface="Arial"/>
              </a:rPr>
              <a:t>for</a:t>
            </a:r>
            <a:r>
              <a:rPr lang="de-DE" sz="1100" dirty="0">
                <a:cs typeface="Arial"/>
              </a:rPr>
              <a:t> </a:t>
            </a:r>
            <a:r>
              <a:rPr lang="de-DE" sz="1100" dirty="0" err="1">
                <a:cs typeface="Arial"/>
              </a:rPr>
              <a:t>controller</a:t>
            </a:r>
            <a:r>
              <a:rPr lang="de-DE" sz="1100" dirty="0">
                <a:cs typeface="Arial"/>
              </a:rPr>
              <a:t> and I/</a:t>
            </a:r>
            <a:r>
              <a:rPr lang="de-DE" sz="1100" dirty="0" err="1">
                <a:cs typeface="Arial"/>
              </a:rPr>
              <a:t>O‘s</a:t>
            </a:r>
            <a:r>
              <a:rPr lang="de-DE" sz="1100" dirty="0">
                <a:cs typeface="Arial"/>
              </a:rPr>
              <a:t> </a:t>
            </a:r>
          </a:p>
          <a:p>
            <a:r>
              <a:rPr lang="de-DE" sz="1100" dirty="0">
                <a:cs typeface="Arial"/>
              </a:rPr>
              <a:t>(WAGO Device Manager, WAGO Device </a:t>
            </a:r>
            <a:r>
              <a:rPr lang="de-DE" sz="1100" dirty="0" err="1">
                <a:cs typeface="Arial"/>
              </a:rPr>
              <a:t>Sphere</a:t>
            </a:r>
            <a:r>
              <a:rPr lang="de-DE" sz="1100" dirty="0">
                <a:cs typeface="Arial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AF0C62-002E-4F27-AF7A-3C700016F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043" y="1209974"/>
            <a:ext cx="4033957" cy="13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7" y="1580180"/>
            <a:ext cx="9763317" cy="1277268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09146" y="505353"/>
            <a:ext cx="11088000" cy="1008112"/>
          </a:xfrm>
        </p:spPr>
        <p:txBody>
          <a:bodyPr/>
          <a:lstStyle/>
          <a:p>
            <a:r>
              <a:rPr lang="de-DE" dirty="0">
                <a:solidFill>
                  <a:srgbClr val="333333"/>
                </a:solidFill>
                <a:latin typeface="72"/>
              </a:rPr>
              <a:t>WAGO Device Manager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B9C9151-4769-4CC9-AF6A-6C78D10301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27B5B4E9-0313-4949-9CA1-0E585048ABAC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13" name="Ellipse 12"/>
          <p:cNvSpPr/>
          <p:nvPr/>
        </p:nvSpPr>
        <p:spPr>
          <a:xfrm>
            <a:off x="5070139" y="2289834"/>
            <a:ext cx="576064" cy="5711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ußzeilenplatzhalter 6">
            <a:extLst>
              <a:ext uri="{FF2B5EF4-FFF2-40B4-BE49-F238E27FC236}">
                <a16:creationId xmlns:a16="http://schemas.microsoft.com/office/drawing/2014/main" id="{9422A873-93C2-4488-BC4A-7EAE28D08D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87488" y="6525344"/>
            <a:ext cx="4248150" cy="196850"/>
          </a:xfrm>
        </p:spPr>
        <p:txBody>
          <a:bodyPr/>
          <a:lstStyle/>
          <a:p>
            <a:r>
              <a:rPr lang="en-US" dirty="0"/>
              <a:t>CODESYS </a:t>
            </a:r>
            <a:r>
              <a:rPr lang="en-US" dirty="0" err="1"/>
              <a:t>WDx</a:t>
            </a:r>
            <a:endParaRPr lang="en-US" noProof="0" dirty="0"/>
          </a:p>
        </p:txBody>
      </p:sp>
      <p:sp>
        <p:nvSpPr>
          <p:cNvPr id="18" name="Datumsplatzhalter 8">
            <a:extLst>
              <a:ext uri="{FF2B5EF4-FFF2-40B4-BE49-F238E27FC236}">
                <a16:creationId xmlns:a16="http://schemas.microsoft.com/office/drawing/2014/main" id="{FCABCCDA-5F2F-4801-92B4-67633B0FF0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750764" y="6525344"/>
            <a:ext cx="2953748" cy="196850"/>
          </a:xfrm>
        </p:spPr>
        <p:txBody>
          <a:bodyPr/>
          <a:lstStyle/>
          <a:p>
            <a:r>
              <a:rPr lang="en-US" noProof="0" dirty="0"/>
              <a:t>Seminar &amp; Training | Bachem | 08 2024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263366" y="5080522"/>
            <a:ext cx="36004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07" y="3362875"/>
            <a:ext cx="9533332" cy="129389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7" y="5229200"/>
            <a:ext cx="9643709" cy="1266655"/>
          </a:xfrm>
          <a:prstGeom prst="rect">
            <a:avLst/>
          </a:prstGeom>
        </p:spPr>
      </p:pic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0E98E2B0-C479-43B5-95D2-389A78D37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4112" y="548681"/>
            <a:ext cx="4608512" cy="4680519"/>
          </a:xfrm>
        </p:spPr>
        <p:txBody>
          <a:bodyPr/>
          <a:lstStyle/>
          <a:p>
            <a:r>
              <a:rPr lang="de-DE" sz="1600" b="0" dirty="0"/>
              <a:t>WAGO Device Manager IO Check Modes</a:t>
            </a:r>
          </a:p>
          <a:p>
            <a:r>
              <a:rPr lang="de-DE" sz="1600" b="0" dirty="0"/>
              <a:t> </a:t>
            </a:r>
          </a:p>
          <a:p>
            <a:r>
              <a:rPr lang="de-DE" sz="1600" b="0" dirty="0"/>
              <a:t>(WDX: „0-0-io-iocheckaccessmode“)</a:t>
            </a:r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 err="1"/>
              <a:t>value</a:t>
            </a:r>
            <a:r>
              <a:rPr lang="de-DE" sz="1600" b="0" dirty="0"/>
              <a:t>=0		</a:t>
            </a:r>
            <a:r>
              <a:rPr lang="de-DE" sz="1600" b="0" dirty="0" err="1"/>
              <a:t>no</a:t>
            </a:r>
            <a:r>
              <a:rPr lang="de-DE" sz="1600" b="0" dirty="0"/>
              <a:t> </a:t>
            </a:r>
            <a:r>
              <a:rPr lang="de-DE" sz="1600" b="0" dirty="0" err="1"/>
              <a:t>access</a:t>
            </a:r>
            <a:r>
              <a:rPr lang="de-DE" sz="1600" b="0" dirty="0"/>
              <a:t> </a:t>
            </a:r>
            <a:r>
              <a:rPr lang="de-DE" sz="1600" b="0" dirty="0" err="1"/>
              <a:t>mode</a:t>
            </a:r>
            <a:r>
              <a:rPr lang="de-DE" sz="1600" b="0" dirty="0"/>
              <a:t> (</a:t>
            </a:r>
            <a:r>
              <a:rPr lang="de-DE" sz="1600" b="0" dirty="0" err="1"/>
              <a:t>default</a:t>
            </a:r>
            <a:r>
              <a:rPr lang="de-DE" sz="1600" b="0" dirty="0"/>
              <a:t>)</a:t>
            </a:r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 err="1"/>
              <a:t>value</a:t>
            </a:r>
            <a:r>
              <a:rPr lang="de-DE" sz="1600" b="0" dirty="0"/>
              <a:t>=1		</a:t>
            </a:r>
            <a:r>
              <a:rPr lang="de-DE" sz="1600" b="0" dirty="0" err="1"/>
              <a:t>monitor</a:t>
            </a:r>
            <a:r>
              <a:rPr lang="de-DE" sz="1600" b="0" dirty="0"/>
              <a:t> </a:t>
            </a:r>
            <a:r>
              <a:rPr lang="de-DE" sz="1600" b="0" dirty="0" err="1"/>
              <a:t>mode</a:t>
            </a:r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endParaRPr lang="de-DE" sz="1600" b="0" dirty="0"/>
          </a:p>
          <a:p>
            <a:r>
              <a:rPr lang="de-DE" sz="1600" b="0" dirty="0" err="1"/>
              <a:t>value</a:t>
            </a:r>
            <a:r>
              <a:rPr lang="de-DE" sz="1600" b="0" dirty="0"/>
              <a:t>=2		</a:t>
            </a:r>
            <a:r>
              <a:rPr lang="de-DE" sz="1600" b="0" dirty="0" err="1"/>
              <a:t>control</a:t>
            </a:r>
            <a:r>
              <a:rPr lang="de-DE" sz="1600" b="0" dirty="0"/>
              <a:t> </a:t>
            </a:r>
            <a:r>
              <a:rPr lang="de-DE" sz="1600" b="0" dirty="0" err="1"/>
              <a:t>mode</a:t>
            </a:r>
            <a:endParaRPr lang="de-DE" sz="1600" b="0" dirty="0"/>
          </a:p>
          <a:p>
            <a:endParaRPr lang="de-DE" sz="1600" b="0" dirty="0"/>
          </a:p>
          <a:p>
            <a:r>
              <a:rPr lang="de-DE" sz="1600" b="0" dirty="0"/>
              <a:t>CODESYS </a:t>
            </a:r>
            <a:r>
              <a:rPr lang="de-DE" sz="1600" b="0" dirty="0" err="1"/>
              <a:t>can</a:t>
            </a:r>
            <a:r>
              <a:rPr lang="de-DE" sz="1600" b="0" dirty="0"/>
              <a:t> not </a:t>
            </a:r>
            <a:r>
              <a:rPr lang="de-DE" sz="1600" b="0" dirty="0" err="1"/>
              <a:t>start</a:t>
            </a:r>
            <a:r>
              <a:rPr lang="de-DE" sz="1600" b="0" dirty="0"/>
              <a:t> </a:t>
            </a:r>
            <a:r>
              <a:rPr lang="de-DE" sz="1600" b="0" dirty="0" err="1"/>
              <a:t>if</a:t>
            </a:r>
            <a:r>
              <a:rPr lang="de-DE" sz="1600" b="0" dirty="0"/>
              <a:t> </a:t>
            </a:r>
            <a:r>
              <a:rPr lang="de-DE" sz="1600" b="0" dirty="0" err="1"/>
              <a:t>control</a:t>
            </a:r>
            <a:r>
              <a:rPr lang="de-DE" sz="1600" b="0" dirty="0"/>
              <a:t> </a:t>
            </a:r>
            <a:r>
              <a:rPr lang="de-DE" sz="1600" b="0" dirty="0" err="1"/>
              <a:t>mode</a:t>
            </a:r>
            <a:r>
              <a:rPr lang="de-DE" sz="1600" b="0" dirty="0"/>
              <a:t> </a:t>
            </a:r>
            <a:r>
              <a:rPr lang="de-DE" sz="1600" b="0" dirty="0" err="1"/>
              <a:t>is</a:t>
            </a:r>
            <a:r>
              <a:rPr lang="de-DE" sz="1600" b="0" dirty="0"/>
              <a:t> </a:t>
            </a:r>
            <a:r>
              <a:rPr lang="de-DE" sz="1600" b="0" dirty="0" err="1"/>
              <a:t>set</a:t>
            </a:r>
            <a:r>
              <a:rPr lang="de-DE" sz="1600" b="0" dirty="0"/>
              <a:t>.</a:t>
            </a:r>
          </a:p>
          <a:p>
            <a:r>
              <a:rPr lang="de-DE" sz="1600" b="0" dirty="0"/>
              <a:t>Control </a:t>
            </a:r>
            <a:r>
              <a:rPr lang="de-DE" sz="1600" b="0" dirty="0" err="1"/>
              <a:t>mode</a:t>
            </a:r>
            <a:r>
              <a:rPr lang="de-DE" sz="1600" b="0" dirty="0"/>
              <a:t> </a:t>
            </a:r>
            <a:r>
              <a:rPr lang="de-DE" sz="1600" b="0" dirty="0" err="1"/>
              <a:t>can</a:t>
            </a:r>
            <a:r>
              <a:rPr lang="de-DE" sz="1600" b="0" dirty="0"/>
              <a:t> not </a:t>
            </a:r>
            <a:r>
              <a:rPr lang="de-DE" sz="1600" b="0" dirty="0" err="1"/>
              <a:t>be</a:t>
            </a:r>
            <a:r>
              <a:rPr lang="de-DE" sz="1600" b="0" dirty="0"/>
              <a:t> </a:t>
            </a:r>
            <a:r>
              <a:rPr lang="de-DE" sz="1600" b="0" dirty="0" err="1"/>
              <a:t>set</a:t>
            </a:r>
            <a:r>
              <a:rPr lang="de-DE" sz="1600" b="0" dirty="0"/>
              <a:t>, </a:t>
            </a:r>
            <a:r>
              <a:rPr lang="de-DE" sz="1600" b="0" dirty="0" err="1"/>
              <a:t>if</a:t>
            </a:r>
            <a:r>
              <a:rPr lang="de-DE" sz="1600" b="0" dirty="0"/>
              <a:t> CODESYS </a:t>
            </a:r>
            <a:r>
              <a:rPr lang="de-DE" sz="1600" b="0" dirty="0" err="1"/>
              <a:t>runs</a:t>
            </a:r>
            <a:r>
              <a:rPr lang="de-DE" sz="1600" b="0" dirty="0"/>
              <a:t>.</a:t>
            </a:r>
          </a:p>
        </p:txBody>
      </p:sp>
      <p:sp>
        <p:nvSpPr>
          <p:cNvPr id="14" name="Rechteck 13"/>
          <p:cNvSpPr/>
          <p:nvPr/>
        </p:nvSpPr>
        <p:spPr>
          <a:xfrm>
            <a:off x="335360" y="1340768"/>
            <a:ext cx="11261786" cy="15833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52418" y="4912460"/>
            <a:ext cx="11261786" cy="15833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35360" y="3092225"/>
            <a:ext cx="11261786" cy="15833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151393"/>
      </p:ext>
    </p:extLst>
  </p:cSld>
  <p:clrMapOvr>
    <a:masterClrMapping/>
  </p:clrMapOvr>
</p:sld>
</file>

<file path=ppt/theme/theme1.xml><?xml version="1.0" encoding="utf-8"?>
<a:theme xmlns:a="http://schemas.openxmlformats.org/drawingml/2006/main" name="WAGO Master">
  <a:themeElements>
    <a:clrScheme name="WAGO Color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6EC800"/>
      </a:accent1>
      <a:accent2>
        <a:srgbClr val="1F2837"/>
      </a:accent2>
      <a:accent3>
        <a:srgbClr val="616A73"/>
      </a:accent3>
      <a:accent4>
        <a:srgbClr val="A5A8AF"/>
      </a:accent4>
      <a:accent5>
        <a:srgbClr val="FF6F0F"/>
      </a:accent5>
      <a:accent6>
        <a:srgbClr val="3C6EE1"/>
      </a:accent6>
      <a:hlink>
        <a:srgbClr val="5F5F5F"/>
      </a:hlink>
      <a:folHlink>
        <a:srgbClr val="919191"/>
      </a:folHlink>
    </a:clrScheme>
    <a:fontScheme name="WAG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WAGO Green">
      <a:srgbClr val="6EC800"/>
    </a:custClr>
    <a:custClr name="Black">
      <a:srgbClr val="000000"/>
    </a:custClr>
    <a:custClr name="White">
      <a:srgbClr val="FFFFFF"/>
    </a:custClr>
    <a:custClr name=" WAGO Anthracite">
      <a:srgbClr val="1F2837"/>
    </a:custClr>
    <a:custClr name="WAGO Anthracite 70%">
      <a:srgbClr val="616A73"/>
    </a:custClr>
    <a:custClr name="WAGO Anthracite 40%">
      <a:srgbClr val="A5A8AF"/>
    </a:custClr>
    <a:custClr name="WAGO Anthracite 15%">
      <a:srgbClr val="DEDFE1"/>
    </a:custClr>
    <a:custClr name="WAGO Anthracite 7%">
      <a:srgbClr val="EFF0F2"/>
    </a:custClr>
    <a:custClr name="--">
      <a:srgbClr val="FFFFFF"/>
    </a:custClr>
    <a:custClr name="--">
      <a:srgbClr val="FFFFFF"/>
    </a:custClr>
    <a:custClr name="Orange">
      <a:srgbClr val="FF6F0F"/>
    </a:custClr>
    <a:custClr name="Orange 70%">
      <a:srgbClr val="FF9957"/>
    </a:custClr>
    <a:custClr name="Orange 40%">
      <a:srgbClr val="FFC59F"/>
    </a:custClr>
    <a:custClr name="Orange 15%">
      <a:srgbClr val="FFE9DB"/>
    </a:custClr>
    <a:custClr name="--">
      <a:srgbClr val="FFFFFF"/>
    </a:custClr>
    <a:custClr name="Blue">
      <a:srgbClr val="3C6EE1"/>
    </a:custClr>
    <a:custClr name="Blue 70%">
      <a:srgbClr val="7699EA"/>
    </a:custClr>
    <a:custClr name="Blue 40%">
      <a:srgbClr val="B0C5F2"/>
    </a:custClr>
    <a:custClr name="Blue 15%">
      <a:srgbClr val="E2E9FB"/>
    </a:custClr>
    <a:custClr name="--">
      <a:srgbClr val="FFFFFF"/>
    </a:custClr>
  </a:custClrLst>
  <a:extLst>
    <a:ext uri="{05A4C25C-085E-4340-85A3-A5531E510DB2}">
      <thm15:themeFamily xmlns:thm15="http://schemas.microsoft.com/office/thememl/2012/main" name="Präsentation1" id="{7A2FEF74-8D84-48A2-B2D7-791971C7DF72}" vid="{546880CE-E71C-42B3-A79F-786506EF03C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05C204C5DCE741B7253BC0952F4B66" ma:contentTypeVersion="26" ma:contentTypeDescription="Ein neues Dokument erstellen." ma:contentTypeScope="" ma:versionID="2dd67f7c8db3c84e8842a5e8230aa344">
  <xsd:schema xmlns:xsd="http://www.w3.org/2001/XMLSchema" xmlns:xs="http://www.w3.org/2001/XMLSchema" xmlns:p="http://schemas.microsoft.com/office/2006/metadata/properties" xmlns:ns2="66e7e193-7857-40d0-b785-cac54667ca0d" xmlns:ns3="1868ab02-efe5-4c2b-9502-2e44b6ca0841" targetNamespace="http://schemas.microsoft.com/office/2006/metadata/properties" ma:root="true" ma:fieldsID="7b5c184b38c84fe4b836b0046a981465" ns2:_="" ns3:_="">
    <xsd:import namespace="66e7e193-7857-40d0-b785-cac54667ca0d"/>
    <xsd:import namespace="1868ab02-efe5-4c2b-9502-2e44b6ca0841"/>
    <xsd:element name="properties">
      <xsd:complexType>
        <xsd:sequence>
          <xsd:element name="documentManagement">
            <xsd:complexType>
              <xsd:all>
                <xsd:element ref="ns2:Playlist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Dozent" minOccurs="0"/>
                <xsd:element ref="ns2:Datum" minOccurs="0"/>
                <xsd:element ref="ns2:Downloads" minOccurs="0"/>
                <xsd:element ref="ns2:Inhalte" minOccurs="0"/>
                <xsd:element ref="ns2:Titel" minOccurs="0"/>
                <xsd:element ref="ns2:Classification" minOccurs="0"/>
                <xsd:element ref="ns2:Tag_x0028_s_x0029_" minOccurs="0"/>
                <xsd:element ref="ns2:Jah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7e193-7857-40d0-b785-cac54667ca0d" elementFormDefault="qualified">
    <xsd:import namespace="http://schemas.microsoft.com/office/2006/documentManagement/types"/>
    <xsd:import namespace="http://schemas.microsoft.com/office/infopath/2007/PartnerControls"/>
    <xsd:element name="Playlist" ma:index="2" nillable="true" ma:displayName="Playlist" ma:format="Dropdown" ma:internalName="Playlist">
      <xsd:simpleType>
        <xsd:restriction base="dms:Choice">
          <xsd:enumeration value="Web-Meetings DE"/>
          <xsd:enumeration value="Web-Meetings EN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Dozent" ma:index="13" nillable="true" ma:displayName="Dozent" ma:format="Dropdown" ma:list="UserInfo" ma:SharePointGroup="0" ma:internalName="Dozent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um" ma:index="14" nillable="true" ma:displayName="Datum" ma:format="DateOnly" ma:internalName="Datum">
      <xsd:simpleType>
        <xsd:restriction base="dms:DateTime"/>
      </xsd:simpleType>
    </xsd:element>
    <xsd:element name="Downloads" ma:index="15" nillable="true" ma:displayName="Downloads" ma:format="Hyperlink" ma:internalName="Downloads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nhalte" ma:index="16" nillable="true" ma:displayName="Inhalte" ma:format="Dropdown" ma:internalName="Inhalte">
      <xsd:simpleType>
        <xsd:restriction base="dms:Note">
          <xsd:maxLength value="255"/>
        </xsd:restriction>
      </xsd:simpleType>
    </xsd:element>
    <xsd:element name="Titel" ma:index="17" nillable="true" ma:displayName="Titel" ma:format="Dropdown" ma:internalName="Titel">
      <xsd:simpleType>
        <xsd:restriction base="dms:Text">
          <xsd:maxLength value="255"/>
        </xsd:restriction>
      </xsd:simpleType>
    </xsd:element>
    <xsd:element name="Classification" ma:index="18" nillable="true" ma:displayName="Classification" ma:format="Dropdown" ma:internalName="Classification">
      <xsd:simpleType>
        <xsd:restriction base="dms:Choice">
          <xsd:enumeration value="Internal"/>
          <xsd:enumeration value="Public"/>
          <xsd:enumeration value="Confidential"/>
        </xsd:restriction>
      </xsd:simpleType>
    </xsd:element>
    <xsd:element name="Tag_x0028_s_x0029_" ma:index="19" nillable="true" ma:displayName="Tag(s)" ma:format="Dropdown" ma:list="7ac70817-baba-4a29-82fc-fa73df620070" ma:internalName="Tag_x0028_s_x0029_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ahr" ma:index="20" nillable="true" ma:displayName="Year" ma:format="Dropdown" ma:list="c27a2246-521e-4815-b1f3-296015beeae2" ma:internalName="Jahr" ma:showField="Title">
      <xsd:simpleType>
        <xsd:restriction base="dms:Lookup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7" nillable="true" ma:taxonomy="true" ma:internalName="lcf76f155ced4ddcb4097134ff3c332f" ma:taxonomyFieldName="MediaServiceImageTags" ma:displayName="Bildmarkierungen" ma:readOnly="false" ma:fieldId="{5cf76f15-5ced-4ddc-b409-7134ff3c332f}" ma:taxonomyMulti="true" ma:sspId="0f0edb10-81aa-4148-b1c9-ece7929466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8ab02-efe5-4c2b-9502-2e44b6ca0841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b760ebc3-3ebc-4b89-b21e-0cae14380f05}" ma:internalName="TaxCatchAll" ma:showField="CatchAllData" ma:web="1868ab02-efe5-4c2b-9502-2e44b6ca08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Inhaltstyp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68ab02-efe5-4c2b-9502-2e44b6ca0841">
      <UserInfo>
        <DisplayName>Holm, Thomas, Dr.</DisplayName>
        <AccountId>224</AccountId>
        <AccountType/>
      </UserInfo>
      <UserInfo>
        <DisplayName>Zwirkowski, Michael</DisplayName>
        <AccountId>31</AccountId>
        <AccountType/>
      </UserInfo>
      <UserInfo>
        <DisplayName>Bachem, Johannes</DisplayName>
        <AccountId>13</AccountId>
        <AccountType/>
      </UserInfo>
      <UserInfo>
        <DisplayName>Meyer, Daniela</DisplayName>
        <AccountId>14</AccountId>
        <AccountType/>
      </UserInfo>
      <UserInfo>
        <DisplayName>Kühling, Rafael</DisplayName>
        <AccountId>4</AccountId>
        <AccountType/>
      </UserInfo>
      <UserInfo>
        <DisplayName>Janzen, Alexander</DisplayName>
        <AccountId>45</AccountId>
        <AccountType/>
      </UserInfo>
      <UserInfo>
        <DisplayName>Kleine, Andre, Dr.</DisplayName>
        <AccountId>28</AccountId>
        <AccountType/>
      </UserInfo>
      <UserInfo>
        <DisplayName>Krake, Jens</DisplayName>
        <AccountId>40</AccountId>
        <AccountType/>
      </UserInfo>
      <UserInfo>
        <DisplayName>Rombach, Cord</DisplayName>
        <AccountId>29</AccountId>
        <AccountType/>
      </UserInfo>
    </SharedWithUsers>
    <TaxCatchAll xmlns="1868ab02-efe5-4c2b-9502-2e44b6ca0841" xsi:nil="true"/>
    <lcf76f155ced4ddcb4097134ff3c332f xmlns="66e7e193-7857-40d0-b785-cac54667ca0d">
      <Terms xmlns="http://schemas.microsoft.com/office/infopath/2007/PartnerControls"/>
    </lcf76f155ced4ddcb4097134ff3c332f>
    <Playlist xmlns="66e7e193-7857-40d0-b785-cac54667ca0d" xsi:nil="true"/>
    <Tag_x0028_s_x0029_ xmlns="66e7e193-7857-40d0-b785-cac54667ca0d" xsi:nil="true"/>
    <Datum xmlns="66e7e193-7857-40d0-b785-cac54667ca0d" xsi:nil="true"/>
    <Downloads xmlns="66e7e193-7857-40d0-b785-cac54667ca0d">
      <Url xsi:nil="true"/>
      <Description xsi:nil="true"/>
    </Downloads>
    <Dozent xmlns="66e7e193-7857-40d0-b785-cac54667ca0d">
      <UserInfo>
        <DisplayName/>
        <AccountId xsi:nil="true"/>
        <AccountType/>
      </UserInfo>
    </Dozent>
    <Inhalte xmlns="66e7e193-7857-40d0-b785-cac54667ca0d" xsi:nil="true"/>
    <Classification xmlns="66e7e193-7857-40d0-b785-cac54667ca0d" xsi:nil="true"/>
    <Jahr xmlns="66e7e193-7857-40d0-b785-cac54667ca0d" xsi:nil="true"/>
    <Titel xmlns="66e7e193-7857-40d0-b785-cac54667ca0d" xsi:nil="true"/>
  </documentManagement>
</p:properties>
</file>

<file path=customXml/itemProps1.xml><?xml version="1.0" encoding="utf-8"?>
<ds:datastoreItem xmlns:ds="http://schemas.openxmlformats.org/officeDocument/2006/customXml" ds:itemID="{E98ED7AD-6962-4A63-81D8-2B8FE2CE6B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e7e193-7857-40d0-b785-cac54667ca0d"/>
    <ds:schemaRef ds:uri="1868ab02-efe5-4c2b-9502-2e44b6ca08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5EDC2-4F99-4D65-BD7A-F786EF7A89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26260-6071-4587-B92D-56DBAAF313F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3ca1223c-83f3-46f2-a32f-56bc0acf2dd5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8f0973fe-c613-4c0b-b0f1-b5aa5c1a63e2"/>
    <ds:schemaRef ds:uri="http://www.w3.org/XML/1998/namespace"/>
    <ds:schemaRef ds:uri="1868ab02-efe5-4c2b-9502-2e44b6ca0841"/>
    <ds:schemaRef ds:uri="66e7e193-7857-40d0-b785-cac54667ca0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WAGO+Company_Presentation_Master</Template>
  <TotalTime>353</TotalTime>
  <Words>3549</Words>
  <Application>Microsoft Office PowerPoint</Application>
  <PresentationFormat>Grand écran</PresentationFormat>
  <Paragraphs>1204</Paragraphs>
  <Slides>42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72</vt:lpstr>
      <vt:lpstr>Arial</vt:lpstr>
      <vt:lpstr>Calibri</vt:lpstr>
      <vt:lpstr>Segoe UI</vt:lpstr>
      <vt:lpstr>var(--fontFamilyCustomFont900, var(--fontFamilyBase))</vt:lpstr>
      <vt:lpstr>Wingdings 2</vt:lpstr>
      <vt:lpstr>WAGO Master</vt:lpstr>
      <vt:lpstr>  Webmeeting   WAGO Device Manager 751-9402 WDX</vt:lpstr>
      <vt:lpstr>WAGO tooling today and in future - motivation</vt:lpstr>
      <vt:lpstr>WAGO Device Manager</vt:lpstr>
      <vt:lpstr>WAGO Device Manager</vt:lpstr>
      <vt:lpstr>WAGO Device Manager</vt:lpstr>
      <vt:lpstr>WAGO Device Manager</vt:lpstr>
      <vt:lpstr>WAGO Device Manager, Copy Parameters</vt:lpstr>
      <vt:lpstr>751-9402 CC100 V2 configurable I/Os </vt:lpstr>
      <vt:lpstr>WAGO Device Manager</vt:lpstr>
      <vt:lpstr>WAGO Device Manager, WDA, CODESYS</vt:lpstr>
      <vt:lpstr>WAGO Device Manager, different options to WBM</vt:lpstr>
      <vt:lpstr>WAGO Device Manager „hidden buttons“</vt:lpstr>
      <vt:lpstr>Device Manager Outlook</vt:lpstr>
      <vt:lpstr>WDX parameter and IO services</vt:lpstr>
      <vt:lpstr>Parameters and Services with WDx</vt:lpstr>
      <vt:lpstr>Parameters and Services with WDx</vt:lpstr>
      <vt:lpstr>WDx</vt:lpstr>
      <vt:lpstr>WDx – Timeline – WDx Devices</vt:lpstr>
      <vt:lpstr>WDx – Timeline – WDx Devices</vt:lpstr>
      <vt:lpstr>WDx – WAGO Device Manager (WDMR)</vt:lpstr>
      <vt:lpstr>WDx – 3rd party tools</vt:lpstr>
      <vt:lpstr>WDM – parameters</vt:lpstr>
      <vt:lpstr>WDM – parameters</vt:lpstr>
      <vt:lpstr>WDA – parameters</vt:lpstr>
      <vt:lpstr>WDA – parameters</vt:lpstr>
      <vt:lpstr>WDA – 3rd party tools (also CODESYS, NodeRED)</vt:lpstr>
      <vt:lpstr>WDA – 3rd party tools</vt:lpstr>
      <vt:lpstr>WDA – parameters</vt:lpstr>
      <vt:lpstr>WDA – parameters</vt:lpstr>
      <vt:lpstr>WDA – parameters</vt:lpstr>
      <vt:lpstr>WDA – parameters – parameter definitions</vt:lpstr>
      <vt:lpstr>HTTP-REST Methods</vt:lpstr>
      <vt:lpstr>WDA Methods</vt:lpstr>
      <vt:lpstr>Openapi Documentation</vt:lpstr>
      <vt:lpstr>751-9402 IO parameters</vt:lpstr>
      <vt:lpstr>751-9402 IO parameters</vt:lpstr>
      <vt:lpstr>751-9402 IO parameters</vt:lpstr>
      <vt:lpstr>751-9402 IO parameters</vt:lpstr>
      <vt:lpstr>751-9402 IO parameters</vt:lpstr>
      <vt:lpstr>751-9402 IO parameters</vt:lpstr>
      <vt:lpstr>751-9402 IO parameters</vt:lpstr>
      <vt:lpstr>751-9402 IO parameters</vt:lpstr>
    </vt:vector>
  </TitlesOfParts>
  <Company>WAGO Kontakttechnik GmbH &amp; Co. 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WAGO OPC UA Server</dc:title>
  <dc:creator>Franz, Fabian</dc:creator>
  <dc:description/>
  <cp:lastModifiedBy>REY, Stéphane</cp:lastModifiedBy>
  <cp:revision>555</cp:revision>
  <cp:lastPrinted>2023-06-06T05:27:43Z</cp:lastPrinted>
  <dcterms:created xsi:type="dcterms:W3CDTF">2020-04-17T09:06:47Z</dcterms:created>
  <dcterms:modified xsi:type="dcterms:W3CDTF">2025-02-25T23:05:52Z</dcterms:modified>
  <cp:version>1.2.5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2019-04-30</vt:lpwstr>
  </property>
  <property fmtid="{D5CDD505-2E9C-101B-9397-08002B2CF9AE}" pid="4" name="Bearbeiter">
    <vt:lpwstr>gadamovich · office implementation</vt:lpwstr>
  </property>
  <property fmtid="{D5CDD505-2E9C-101B-9397-08002B2CF9AE}" pid="5" name="Version">
    <vt:lpwstr>1.2.5</vt:lpwstr>
  </property>
  <property fmtid="{D5CDD505-2E9C-101B-9397-08002B2CF9AE}" pid="6" name="Version vom">
    <vt:lpwstr>2019-08-26</vt:lpwstr>
  </property>
  <property fmtid="{D5CDD505-2E9C-101B-9397-08002B2CF9AE}" pid="7" name="ContentTypeId">
    <vt:lpwstr>0x010100C105C204C5DCE741B7253BC0952F4B66</vt:lpwstr>
  </property>
  <property fmtid="{D5CDD505-2E9C-101B-9397-08002B2CF9AE}" pid="8" name="MediaServiceImageTags">
    <vt:lpwstr/>
  </property>
  <property fmtid="{D5CDD505-2E9C-101B-9397-08002B2CF9AE}" pid="9" name="MSIP_Label_6b160f33-c33b-4e10-8636-cf83f9ca7d3c_Enabled">
    <vt:lpwstr>true</vt:lpwstr>
  </property>
  <property fmtid="{D5CDD505-2E9C-101B-9397-08002B2CF9AE}" pid="10" name="MSIP_Label_6b160f33-c33b-4e10-8636-cf83f9ca7d3c_SetDate">
    <vt:lpwstr>2022-09-14T05:51:30Z</vt:lpwstr>
  </property>
  <property fmtid="{D5CDD505-2E9C-101B-9397-08002B2CF9AE}" pid="11" name="MSIP_Label_6b160f33-c33b-4e10-8636-cf83f9ca7d3c_Method">
    <vt:lpwstr>Standard</vt:lpwstr>
  </property>
  <property fmtid="{D5CDD505-2E9C-101B-9397-08002B2CF9AE}" pid="12" name="MSIP_Label_6b160f33-c33b-4e10-8636-cf83f9ca7d3c_Name">
    <vt:lpwstr>Internal</vt:lpwstr>
  </property>
  <property fmtid="{D5CDD505-2E9C-101B-9397-08002B2CF9AE}" pid="13" name="MSIP_Label_6b160f33-c33b-4e10-8636-cf83f9ca7d3c_SiteId">
    <vt:lpwstr>e211c965-dd84-4c9f-bc3f-4215552a0857</vt:lpwstr>
  </property>
  <property fmtid="{D5CDD505-2E9C-101B-9397-08002B2CF9AE}" pid="14" name="MSIP_Label_6b160f33-c33b-4e10-8636-cf83f9ca7d3c_ActionId">
    <vt:lpwstr>a8d82b2f-afda-402e-a56b-6510ec15db27</vt:lpwstr>
  </property>
  <property fmtid="{D5CDD505-2E9C-101B-9397-08002B2CF9AE}" pid="15" name="MSIP_Label_6b160f33-c33b-4e10-8636-cf83f9ca7d3c_ContentBits">
    <vt:lpwstr>2</vt:lpwstr>
  </property>
</Properties>
</file>