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Encode Sans"/>
      <p:regular r:id="rId21"/>
      <p:bold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EncodeSans-bold.fntdata"/><Relationship Id="rId21" Type="http://schemas.openxmlformats.org/officeDocument/2006/relationships/font" Target="fonts/EncodeSans-regular.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01b1069b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01b1069b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ac9577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ac9577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1b1069b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01b1069b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01b1069b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01b1069b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01b1069b6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01b1069b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01b1069b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01b1069b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01b1069b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01b1069b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01b1069b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01b1069b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01b1069b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01b1069b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01b1069b6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01b1069b6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01b1069b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01b1069b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quidweb.com/dedicated-server/how-much-r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Considerations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Raspberry pi web server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components (tentative)</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Ethernet cable - $10</a:t>
            </a:r>
            <a:endParaRPr/>
          </a:p>
          <a:p>
            <a:pPr indent="0" lvl="0" marL="0" rtl="0" algn="l">
              <a:spcBef>
                <a:spcPts val="1200"/>
              </a:spcBef>
              <a:spcAft>
                <a:spcPts val="0"/>
              </a:spcAft>
              <a:buNone/>
            </a:pPr>
            <a:r>
              <a:rPr lang="en"/>
              <a:t>Power cord (USB-C) - $12</a:t>
            </a:r>
            <a:endParaRPr/>
          </a:p>
          <a:p>
            <a:pPr indent="0" lvl="0" marL="0" rtl="0" algn="l">
              <a:spcBef>
                <a:spcPts val="1200"/>
              </a:spcBef>
              <a:spcAft>
                <a:spcPts val="0"/>
              </a:spcAft>
              <a:buNone/>
            </a:pPr>
            <a:r>
              <a:rPr lang="en"/>
              <a:t>Keyboard, monitor, mouse (might be able to source from members)</a:t>
            </a:r>
            <a:endParaRPr/>
          </a:p>
          <a:p>
            <a:pPr indent="0" lvl="0" marL="0" rtl="0" algn="l">
              <a:spcBef>
                <a:spcPts val="1200"/>
              </a:spcBef>
              <a:spcAft>
                <a:spcPts val="0"/>
              </a:spcAft>
              <a:buNone/>
            </a:pPr>
            <a:r>
              <a:rPr lang="en"/>
              <a:t>HDMI cables - $10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All of these can be sourced cheaply or for free, depending on how many resources can be delegated</a:t>
            </a:r>
            <a:endParaRPr/>
          </a:p>
          <a:p>
            <a:pPr indent="0" lvl="0" marL="0" rtl="0" algn="l">
              <a:spcBef>
                <a:spcPts val="1200"/>
              </a:spcBef>
              <a:spcAft>
                <a:spcPts val="0"/>
              </a:spcAft>
              <a:buNone/>
            </a:pPr>
            <a:r>
              <a:rPr lang="en"/>
              <a:t>to this project. </a:t>
            </a:r>
            <a:endParaRPr/>
          </a:p>
          <a:p>
            <a:pPr indent="0" lvl="0" marL="0" rtl="0" algn="l">
              <a:spcBef>
                <a:spcPts val="1200"/>
              </a:spcBef>
              <a:spcAft>
                <a:spcPts val="1200"/>
              </a:spcAft>
              <a:buNone/>
            </a:pPr>
            <a:r>
              <a:rPr lang="en"/>
              <a:t>https://www.tomshardware.com/how-to/set-up-raspberry-pi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4" name="Shape 194"/>
        <p:cNvGrpSpPr/>
        <p:nvPr/>
      </p:nvGrpSpPr>
      <p:grpSpPr>
        <a:xfrm>
          <a:off x="0" y="0"/>
          <a:ext cx="0" cy="0"/>
          <a:chOff x="0" y="0"/>
          <a:chExt cx="0" cy="0"/>
        </a:xfrm>
      </p:grpSpPr>
      <p:sp>
        <p:nvSpPr>
          <p:cNvPr id="195" name="Google Shape;195;p23"/>
          <p:cNvSpPr txBox="1"/>
          <p:nvPr/>
        </p:nvSpPr>
        <p:spPr>
          <a:xfrm>
            <a:off x="1202975" y="680200"/>
            <a:ext cx="86187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Encode Sans"/>
                <a:ea typeface="Encode Sans"/>
                <a:cs typeface="Encode Sans"/>
                <a:sym typeface="Encode Sans"/>
              </a:rPr>
              <a:t>Timeline</a:t>
            </a:r>
            <a:endParaRPr b="1" sz="2600">
              <a:latin typeface="Encode Sans"/>
              <a:ea typeface="Encode Sans"/>
              <a:cs typeface="Encode Sans"/>
              <a:sym typeface="Encode Sans"/>
            </a:endParaRPr>
          </a:p>
        </p:txBody>
      </p:sp>
      <p:grpSp>
        <p:nvGrpSpPr>
          <p:cNvPr id="196" name="Google Shape;196;p23"/>
          <p:cNvGrpSpPr/>
          <p:nvPr/>
        </p:nvGrpSpPr>
        <p:grpSpPr>
          <a:xfrm>
            <a:off x="354072" y="1591465"/>
            <a:ext cx="1589811" cy="3221969"/>
            <a:chOff x="618820" y="1574030"/>
            <a:chExt cx="1418334" cy="2483787"/>
          </a:xfrm>
        </p:grpSpPr>
        <p:cxnSp>
          <p:nvCxnSpPr>
            <p:cNvPr id="197" name="Google Shape;197;p23"/>
            <p:cNvCxnSpPr/>
            <p:nvPr/>
          </p:nvCxnSpPr>
          <p:spPr>
            <a:xfrm>
              <a:off x="1299277" y="1695421"/>
              <a:ext cx="718500" cy="741900"/>
            </a:xfrm>
            <a:prstGeom prst="straightConnector1">
              <a:avLst/>
            </a:prstGeom>
            <a:noFill/>
            <a:ln cap="flat" cmpd="sng" w="9525">
              <a:solidFill>
                <a:srgbClr val="4B2E83"/>
              </a:solidFill>
              <a:prstDash val="solid"/>
              <a:round/>
              <a:headEnd len="sm" w="sm" type="none"/>
              <a:tailEnd len="sm" w="sm" type="none"/>
            </a:ln>
          </p:spPr>
        </p:cxnSp>
        <p:sp>
          <p:nvSpPr>
            <p:cNvPr id="198" name="Google Shape;198;p23"/>
            <p:cNvSpPr/>
            <p:nvPr/>
          </p:nvSpPr>
          <p:spPr>
            <a:xfrm flipH="1">
              <a:off x="618820" y="2306625"/>
              <a:ext cx="1418100" cy="143400"/>
            </a:xfrm>
            <a:prstGeom prst="parallelogram">
              <a:avLst>
                <a:gd fmla="val 96952" name="adj"/>
              </a:avLst>
            </a:prstGeom>
            <a:solidFill>
              <a:srgbClr val="4B2E83"/>
            </a:solidFill>
            <a:ln cap="flat" cmpd="sng" w="952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9" name="Google Shape;199;p23"/>
            <p:cNvSpPr/>
            <p:nvPr/>
          </p:nvSpPr>
          <p:spPr>
            <a:xfrm>
              <a:off x="619055" y="2460450"/>
              <a:ext cx="1418100" cy="143400"/>
            </a:xfrm>
            <a:prstGeom prst="parallelogram">
              <a:avLst>
                <a:gd fmla="val 96952" name="adj"/>
              </a:avLst>
            </a:prstGeom>
            <a:solidFill>
              <a:srgbClr val="4B2E83"/>
            </a:solidFill>
            <a:ln cap="flat" cmpd="sng" w="952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23"/>
            <p:cNvGrpSpPr/>
            <p:nvPr/>
          </p:nvGrpSpPr>
          <p:grpSpPr>
            <a:xfrm>
              <a:off x="719069" y="1574030"/>
              <a:ext cx="1177300" cy="2483787"/>
              <a:chOff x="1314027" y="1574030"/>
              <a:chExt cx="1177300" cy="2483787"/>
            </a:xfrm>
          </p:grpSpPr>
          <p:sp>
            <p:nvSpPr>
              <p:cNvPr id="201" name="Google Shape;201;p23"/>
              <p:cNvSpPr txBox="1"/>
              <p:nvPr/>
            </p:nvSpPr>
            <p:spPr>
              <a:xfrm>
                <a:off x="1321858" y="2695025"/>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4B2E83"/>
                    </a:solidFill>
                    <a:latin typeface="Roboto"/>
                    <a:ea typeface="Roboto"/>
                    <a:cs typeface="Roboto"/>
                    <a:sym typeface="Roboto"/>
                  </a:rPr>
                  <a:t>Understanding the Basics</a:t>
                </a:r>
                <a:endParaRPr b="1" sz="1000">
                  <a:solidFill>
                    <a:srgbClr val="4B2E83"/>
                  </a:solidFill>
                  <a:latin typeface="Roboto"/>
                  <a:ea typeface="Roboto"/>
                  <a:cs typeface="Roboto"/>
                  <a:sym typeface="Roboto"/>
                </a:endParaRPr>
              </a:p>
            </p:txBody>
          </p:sp>
          <p:sp>
            <p:nvSpPr>
              <p:cNvPr id="202" name="Google Shape;202;p23"/>
              <p:cNvSpPr txBox="1"/>
              <p:nvPr/>
            </p:nvSpPr>
            <p:spPr>
              <a:xfrm>
                <a:off x="1324027" y="3151817"/>
                <a:ext cx="1167300" cy="9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4B2E83"/>
                    </a:solidFill>
                    <a:latin typeface="Roboto"/>
                    <a:ea typeface="Roboto"/>
                    <a:cs typeface="Roboto"/>
                    <a:sym typeface="Roboto"/>
                  </a:rPr>
                  <a:t>What components would be the best for the project?</a:t>
                </a:r>
                <a:endParaRPr sz="800">
                  <a:solidFill>
                    <a:srgbClr val="4B2E83"/>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4B2E83"/>
                    </a:solidFill>
                    <a:latin typeface="Roboto"/>
                    <a:ea typeface="Roboto"/>
                    <a:cs typeface="Roboto"/>
                    <a:sym typeface="Roboto"/>
                  </a:rPr>
                  <a:t>Research the necessary specs. May be necessary to work with the other teams to figure this out. </a:t>
                </a:r>
                <a:endParaRPr sz="800">
                  <a:solidFill>
                    <a:srgbClr val="4B2E83"/>
                  </a:solidFill>
                  <a:latin typeface="Roboto"/>
                  <a:ea typeface="Roboto"/>
                  <a:cs typeface="Roboto"/>
                  <a:sym typeface="Roboto"/>
                </a:endParaRPr>
              </a:p>
            </p:txBody>
          </p:sp>
          <p:sp>
            <p:nvSpPr>
              <p:cNvPr id="203" name="Google Shape;203;p23"/>
              <p:cNvSpPr txBox="1"/>
              <p:nvPr/>
            </p:nvSpPr>
            <p:spPr>
              <a:xfrm>
                <a:off x="1314027" y="1574030"/>
                <a:ext cx="624300" cy="338400"/>
              </a:xfrm>
              <a:prstGeom prst="rect">
                <a:avLst/>
              </a:prstGeom>
              <a:noFill/>
              <a:ln cap="flat" cmpd="sng" w="9525">
                <a:solidFill>
                  <a:srgbClr val="4B2E8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4B2E83"/>
                    </a:solidFill>
                    <a:latin typeface="Roboto"/>
                    <a:ea typeface="Roboto"/>
                    <a:cs typeface="Roboto"/>
                    <a:sym typeface="Roboto"/>
                  </a:rPr>
                  <a:t>1 week</a:t>
                </a:r>
                <a:endParaRPr sz="800">
                  <a:solidFill>
                    <a:srgbClr val="4B2E83"/>
                  </a:solidFill>
                  <a:latin typeface="Roboto"/>
                  <a:ea typeface="Roboto"/>
                  <a:cs typeface="Roboto"/>
                  <a:sym typeface="Roboto"/>
                </a:endParaRPr>
              </a:p>
            </p:txBody>
          </p:sp>
        </p:grpSp>
      </p:grpSp>
      <p:grpSp>
        <p:nvGrpSpPr>
          <p:cNvPr id="204" name="Google Shape;204;p23"/>
          <p:cNvGrpSpPr/>
          <p:nvPr/>
        </p:nvGrpSpPr>
        <p:grpSpPr>
          <a:xfrm>
            <a:off x="1809280" y="1591470"/>
            <a:ext cx="1589811" cy="3221967"/>
            <a:chOff x="1917073" y="1575835"/>
            <a:chExt cx="1418334" cy="2432775"/>
          </a:xfrm>
        </p:grpSpPr>
        <p:cxnSp>
          <p:nvCxnSpPr>
            <p:cNvPr id="205" name="Google Shape;205;p23"/>
            <p:cNvCxnSpPr/>
            <p:nvPr/>
          </p:nvCxnSpPr>
          <p:spPr>
            <a:xfrm>
              <a:off x="2597529" y="1695421"/>
              <a:ext cx="718500" cy="741900"/>
            </a:xfrm>
            <a:prstGeom prst="straightConnector1">
              <a:avLst/>
            </a:prstGeom>
            <a:noFill/>
            <a:ln cap="flat" cmpd="sng" w="9525">
              <a:solidFill>
                <a:srgbClr val="4B2E83"/>
              </a:solidFill>
              <a:prstDash val="solid"/>
              <a:round/>
              <a:headEnd len="sm" w="sm" type="none"/>
              <a:tailEnd len="sm" w="sm" type="none"/>
            </a:ln>
          </p:spPr>
        </p:cxnSp>
        <p:sp>
          <p:nvSpPr>
            <p:cNvPr id="206" name="Google Shape;206;p23"/>
            <p:cNvSpPr/>
            <p:nvPr/>
          </p:nvSpPr>
          <p:spPr>
            <a:xfrm flipH="1">
              <a:off x="1917073" y="2306625"/>
              <a:ext cx="1418100" cy="143400"/>
            </a:xfrm>
            <a:prstGeom prst="parallelogram">
              <a:avLst>
                <a:gd fmla="val 96952" name="adj"/>
              </a:avLst>
            </a:prstGeom>
            <a:solidFill>
              <a:srgbClr val="4B2E83"/>
            </a:solidFill>
            <a:ln cap="flat" cmpd="sng" w="952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7" name="Google Shape;207;p23"/>
            <p:cNvSpPr/>
            <p:nvPr/>
          </p:nvSpPr>
          <p:spPr>
            <a:xfrm>
              <a:off x="1917307" y="2460450"/>
              <a:ext cx="1418100" cy="143400"/>
            </a:xfrm>
            <a:prstGeom prst="parallelogram">
              <a:avLst>
                <a:gd fmla="val 96952" name="adj"/>
              </a:avLst>
            </a:prstGeom>
            <a:solidFill>
              <a:srgbClr val="4B2E83"/>
            </a:solidFill>
            <a:ln cap="flat" cmpd="sng" w="9525">
              <a:solidFill>
                <a:srgbClr val="4B2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txBox="1"/>
            <p:nvPr/>
          </p:nvSpPr>
          <p:spPr>
            <a:xfrm>
              <a:off x="1975213" y="2624370"/>
              <a:ext cx="1302300" cy="468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4B2E83"/>
                  </a:solidFill>
                  <a:latin typeface="Roboto"/>
                  <a:ea typeface="Roboto"/>
                  <a:cs typeface="Roboto"/>
                  <a:sym typeface="Roboto"/>
                </a:rPr>
                <a:t>Fundraising and purchase</a:t>
              </a:r>
              <a:endParaRPr b="1" sz="1000">
                <a:solidFill>
                  <a:srgbClr val="4B2E83"/>
                </a:solidFill>
                <a:latin typeface="Roboto"/>
                <a:ea typeface="Roboto"/>
                <a:cs typeface="Roboto"/>
                <a:sym typeface="Roboto"/>
              </a:endParaRPr>
            </a:p>
          </p:txBody>
        </p:sp>
        <p:sp>
          <p:nvSpPr>
            <p:cNvPr id="209" name="Google Shape;209;p23"/>
            <p:cNvSpPr txBox="1"/>
            <p:nvPr/>
          </p:nvSpPr>
          <p:spPr>
            <a:xfrm>
              <a:off x="2023719" y="3266710"/>
              <a:ext cx="1167300" cy="7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4B2E83"/>
                  </a:solidFill>
                  <a:latin typeface="Roboto"/>
                  <a:ea typeface="Roboto"/>
                  <a:cs typeface="Roboto"/>
                  <a:sym typeface="Roboto"/>
                </a:rPr>
                <a:t>May need to run a fundraiser. Components are easy to obtain online, so purchasing shouldn’t be much work</a:t>
              </a:r>
              <a:endParaRPr sz="800">
                <a:solidFill>
                  <a:srgbClr val="4B2E83"/>
                </a:solidFill>
                <a:latin typeface="Roboto"/>
                <a:ea typeface="Roboto"/>
                <a:cs typeface="Roboto"/>
                <a:sym typeface="Roboto"/>
              </a:endParaRPr>
            </a:p>
          </p:txBody>
        </p:sp>
        <p:sp>
          <p:nvSpPr>
            <p:cNvPr id="210" name="Google Shape;210;p23"/>
            <p:cNvSpPr txBox="1"/>
            <p:nvPr/>
          </p:nvSpPr>
          <p:spPr>
            <a:xfrm>
              <a:off x="2013744" y="1575835"/>
              <a:ext cx="624300" cy="334800"/>
            </a:xfrm>
            <a:prstGeom prst="rect">
              <a:avLst/>
            </a:prstGeom>
            <a:noFill/>
            <a:ln cap="flat" cmpd="sng" w="9525">
              <a:solidFill>
                <a:srgbClr val="4B2E8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4B2E83"/>
                  </a:solidFill>
                  <a:latin typeface="Roboto"/>
                  <a:ea typeface="Roboto"/>
                  <a:cs typeface="Roboto"/>
                  <a:sym typeface="Roboto"/>
                </a:rPr>
                <a:t>2 weeks</a:t>
              </a:r>
              <a:endParaRPr sz="800">
                <a:solidFill>
                  <a:srgbClr val="4B2E83"/>
                </a:solidFill>
                <a:latin typeface="Roboto"/>
                <a:ea typeface="Roboto"/>
                <a:cs typeface="Roboto"/>
                <a:sym typeface="Roboto"/>
              </a:endParaRPr>
            </a:p>
          </p:txBody>
        </p:sp>
      </p:grpSp>
      <p:grpSp>
        <p:nvGrpSpPr>
          <p:cNvPr id="211" name="Google Shape;211;p23"/>
          <p:cNvGrpSpPr/>
          <p:nvPr/>
        </p:nvGrpSpPr>
        <p:grpSpPr>
          <a:xfrm>
            <a:off x="3263138" y="1591464"/>
            <a:ext cx="1589811" cy="3066251"/>
            <a:chOff x="3214118" y="1575830"/>
            <a:chExt cx="1418334" cy="2315200"/>
          </a:xfrm>
        </p:grpSpPr>
        <p:cxnSp>
          <p:nvCxnSpPr>
            <p:cNvPr id="212" name="Google Shape;212;p23"/>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13" name="Google Shape;213;p23"/>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4" name="Google Shape;214;p23"/>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nvSpPr>
          <p:spPr>
            <a:xfrm>
              <a:off x="332492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Prototyping</a:t>
              </a:r>
              <a:endParaRPr b="1" sz="1000">
                <a:solidFill>
                  <a:srgbClr val="858585"/>
                </a:solidFill>
                <a:latin typeface="Roboto"/>
                <a:ea typeface="Roboto"/>
                <a:cs typeface="Roboto"/>
                <a:sym typeface="Roboto"/>
              </a:endParaRPr>
            </a:p>
          </p:txBody>
        </p:sp>
        <p:sp>
          <p:nvSpPr>
            <p:cNvPr id="216" name="Google Shape;216;p23"/>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Lowkey the rest of this should only take like a week lol</a:t>
              </a:r>
              <a:endParaRPr sz="800">
                <a:solidFill>
                  <a:srgbClr val="858585"/>
                </a:solidFill>
                <a:latin typeface="Roboto"/>
                <a:ea typeface="Roboto"/>
                <a:cs typeface="Roboto"/>
                <a:sym typeface="Roboto"/>
              </a:endParaRPr>
            </a:p>
          </p:txBody>
        </p:sp>
        <p:sp>
          <p:nvSpPr>
            <p:cNvPr id="217" name="Google Shape;217;p23"/>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1 week</a:t>
              </a:r>
              <a:endParaRPr sz="800">
                <a:solidFill>
                  <a:srgbClr val="858585"/>
                </a:solidFill>
                <a:latin typeface="Roboto"/>
                <a:ea typeface="Roboto"/>
                <a:cs typeface="Roboto"/>
                <a:sym typeface="Roboto"/>
              </a:endParaRPr>
            </a:p>
          </p:txBody>
        </p:sp>
      </p:grpSp>
      <p:grpSp>
        <p:nvGrpSpPr>
          <p:cNvPr id="218" name="Google Shape;218;p23"/>
          <p:cNvGrpSpPr/>
          <p:nvPr/>
        </p:nvGrpSpPr>
        <p:grpSpPr>
          <a:xfrm>
            <a:off x="4717423" y="1591464"/>
            <a:ext cx="1589811" cy="3066251"/>
            <a:chOff x="4511544" y="1575830"/>
            <a:chExt cx="1418334" cy="2315200"/>
          </a:xfrm>
        </p:grpSpPr>
        <p:cxnSp>
          <p:nvCxnSpPr>
            <p:cNvPr id="219" name="Google Shape;219;p23"/>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20" name="Google Shape;220;p23"/>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1" name="Google Shape;221;p23"/>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nvSpPr>
          <p:spPr>
            <a:xfrm>
              <a:off x="461958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Detailed Requirements Drafting</a:t>
              </a:r>
              <a:endParaRPr b="1" sz="1000">
                <a:solidFill>
                  <a:srgbClr val="858585"/>
                </a:solidFill>
                <a:latin typeface="Roboto"/>
                <a:ea typeface="Roboto"/>
                <a:cs typeface="Roboto"/>
                <a:sym typeface="Roboto"/>
              </a:endParaRPr>
            </a:p>
          </p:txBody>
        </p:sp>
        <p:sp>
          <p:nvSpPr>
            <p:cNvPr id="223" name="Google Shape;223;p23"/>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Time to document specifically what the project is going to require</a:t>
              </a:r>
              <a:endParaRPr sz="800">
                <a:solidFill>
                  <a:srgbClr val="858585"/>
                </a:solidFill>
                <a:latin typeface="Roboto"/>
                <a:ea typeface="Roboto"/>
                <a:cs typeface="Roboto"/>
                <a:sym typeface="Roboto"/>
              </a:endParaRPr>
            </a:p>
          </p:txBody>
        </p:sp>
        <p:sp>
          <p:nvSpPr>
            <p:cNvPr id="224" name="Google Shape;224;p23"/>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1 week</a:t>
              </a:r>
              <a:endParaRPr sz="800">
                <a:solidFill>
                  <a:srgbClr val="858585"/>
                </a:solidFill>
                <a:latin typeface="Roboto"/>
                <a:ea typeface="Roboto"/>
                <a:cs typeface="Roboto"/>
                <a:sym typeface="Roboto"/>
              </a:endParaRPr>
            </a:p>
          </p:txBody>
        </p:sp>
      </p:grpSp>
      <p:grpSp>
        <p:nvGrpSpPr>
          <p:cNvPr id="225" name="Google Shape;225;p23"/>
          <p:cNvGrpSpPr/>
          <p:nvPr/>
        </p:nvGrpSpPr>
        <p:grpSpPr>
          <a:xfrm>
            <a:off x="6171491" y="1591457"/>
            <a:ext cx="1589811" cy="3066258"/>
            <a:chOff x="3214118" y="1575825"/>
            <a:chExt cx="1418334" cy="2315205"/>
          </a:xfrm>
        </p:grpSpPr>
        <p:cxnSp>
          <p:nvCxnSpPr>
            <p:cNvPr id="226" name="Google Shape;226;p23"/>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27" name="Google Shape;227;p23"/>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8" name="Google Shape;228;p23"/>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txBox="1"/>
            <p:nvPr/>
          </p:nvSpPr>
          <p:spPr>
            <a:xfrm>
              <a:off x="3324916" y="2696823"/>
              <a:ext cx="1167300" cy="57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Development</a:t>
              </a:r>
              <a:endParaRPr b="1" sz="1000">
                <a:solidFill>
                  <a:srgbClr val="858585"/>
                </a:solidFill>
                <a:latin typeface="Roboto"/>
                <a:ea typeface="Roboto"/>
                <a:cs typeface="Roboto"/>
                <a:sym typeface="Roboto"/>
              </a:endParaRPr>
            </a:p>
          </p:txBody>
        </p:sp>
        <p:sp>
          <p:nvSpPr>
            <p:cNvPr id="230" name="Google Shape;230;p23"/>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Design, validate, build, verify</a:t>
              </a:r>
              <a:endParaRPr sz="800">
                <a:solidFill>
                  <a:srgbClr val="858585"/>
                </a:solidFill>
                <a:latin typeface="Roboto"/>
                <a:ea typeface="Roboto"/>
                <a:cs typeface="Roboto"/>
                <a:sym typeface="Roboto"/>
              </a:endParaRPr>
            </a:p>
          </p:txBody>
        </p:sp>
        <p:sp>
          <p:nvSpPr>
            <p:cNvPr id="231" name="Google Shape;231;p23"/>
            <p:cNvSpPr txBox="1"/>
            <p:nvPr/>
          </p:nvSpPr>
          <p:spPr>
            <a:xfrm>
              <a:off x="3222890" y="1575825"/>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1 week</a:t>
              </a:r>
              <a:endParaRPr sz="800">
                <a:solidFill>
                  <a:srgbClr val="858585"/>
                </a:solidFill>
                <a:latin typeface="Roboto"/>
                <a:ea typeface="Roboto"/>
                <a:cs typeface="Roboto"/>
                <a:sym typeface="Roboto"/>
              </a:endParaRPr>
            </a:p>
          </p:txBody>
        </p:sp>
      </p:grpSp>
      <p:grpSp>
        <p:nvGrpSpPr>
          <p:cNvPr id="232" name="Google Shape;232;p23"/>
          <p:cNvGrpSpPr/>
          <p:nvPr/>
        </p:nvGrpSpPr>
        <p:grpSpPr>
          <a:xfrm>
            <a:off x="7583094" y="1591457"/>
            <a:ext cx="1632493" cy="3066258"/>
            <a:chOff x="4473466" y="1575825"/>
            <a:chExt cx="1456412" cy="2315205"/>
          </a:xfrm>
        </p:grpSpPr>
        <p:cxnSp>
          <p:nvCxnSpPr>
            <p:cNvPr id="233" name="Google Shape;233;p23"/>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34" name="Google Shape;234;p23"/>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 name="Google Shape;235;p23"/>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txBox="1"/>
            <p:nvPr/>
          </p:nvSpPr>
          <p:spPr>
            <a:xfrm>
              <a:off x="461958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Document and Present</a:t>
              </a:r>
              <a:endParaRPr b="1" sz="1000">
                <a:solidFill>
                  <a:srgbClr val="858585"/>
                </a:solidFill>
                <a:latin typeface="Roboto"/>
                <a:ea typeface="Roboto"/>
                <a:cs typeface="Roboto"/>
                <a:sym typeface="Roboto"/>
              </a:endParaRPr>
            </a:p>
          </p:txBody>
        </p:sp>
        <p:sp>
          <p:nvSpPr>
            <p:cNvPr id="237" name="Google Shape;237;p23"/>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Document lessons learned, accomplishments, and share your discoveries with The Boring Club and the UW community</a:t>
              </a:r>
              <a:endParaRPr sz="800">
                <a:solidFill>
                  <a:srgbClr val="858585"/>
                </a:solidFill>
                <a:latin typeface="Roboto"/>
                <a:ea typeface="Roboto"/>
                <a:cs typeface="Roboto"/>
                <a:sym typeface="Roboto"/>
              </a:endParaRPr>
            </a:p>
          </p:txBody>
        </p:sp>
        <p:sp>
          <p:nvSpPr>
            <p:cNvPr id="238" name="Google Shape;238;p23"/>
            <p:cNvSpPr txBox="1"/>
            <p:nvPr/>
          </p:nvSpPr>
          <p:spPr>
            <a:xfrm>
              <a:off x="4473466" y="1575825"/>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1 week</a:t>
              </a:r>
              <a:endParaRPr sz="800">
                <a:solidFill>
                  <a:srgbClr val="858585"/>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 requirements</a:t>
            </a:r>
            <a:endParaRPr/>
          </a:p>
        </p:txBody>
      </p:sp>
      <p:sp>
        <p:nvSpPr>
          <p:cNvPr id="141" name="Google Shape;141;p14"/>
          <p:cNvSpPr txBox="1"/>
          <p:nvPr>
            <p:ph idx="1" type="body"/>
          </p:nvPr>
        </p:nvSpPr>
        <p:spPr>
          <a:xfrm>
            <a:off x="1297500" y="1525075"/>
            <a:ext cx="7038900" cy="33900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RAM: Various sources list anywhere from 2 to 32 GB as sufficient for a small-scale server, though that can vary based on website size, complexity of requests, etc.  Raspberry Pi can have up to 16 GB, which should be more than sufficient. </a:t>
            </a:r>
            <a:endParaRPr sz="1700"/>
          </a:p>
          <a:p>
            <a:pPr indent="0" lvl="0" marL="0" rtl="0" algn="l">
              <a:lnSpc>
                <a:spcPct val="200000"/>
              </a:lnSpc>
              <a:spcBef>
                <a:spcPts val="1200"/>
              </a:spcBef>
              <a:spcAft>
                <a:spcPts val="1200"/>
              </a:spcAft>
              <a:buNone/>
            </a:pPr>
            <a:r>
              <a:t/>
            </a:r>
            <a:endParaRPr/>
          </a:p>
        </p:txBody>
      </p:sp>
      <p:sp>
        <p:nvSpPr>
          <p:cNvPr id="142" name="Google Shape;142;p14"/>
          <p:cNvSpPr txBox="1"/>
          <p:nvPr/>
        </p:nvSpPr>
        <p:spPr>
          <a:xfrm>
            <a:off x="694675" y="3916100"/>
            <a:ext cx="6106800" cy="38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chemeClr val="lt1"/>
                </a:solidFill>
                <a:latin typeface="Lato"/>
                <a:ea typeface="Lato"/>
                <a:cs typeface="Lato"/>
                <a:sym typeface="Lato"/>
              </a:rPr>
              <a:t>https://joshwp.com/server-resource-calculator/</a:t>
            </a:r>
            <a:endParaRPr sz="700">
              <a:solidFill>
                <a:schemeClr val="lt1"/>
              </a:solidFill>
              <a:latin typeface="Lato"/>
              <a:ea typeface="Lato"/>
              <a:cs typeface="Lato"/>
              <a:sym typeface="Lato"/>
            </a:endParaRPr>
          </a:p>
          <a:p>
            <a:pPr indent="0" lvl="0" marL="0" rtl="0" algn="l">
              <a:lnSpc>
                <a:spcPct val="100000"/>
              </a:lnSpc>
              <a:spcBef>
                <a:spcPts val="1200"/>
              </a:spcBef>
              <a:spcAft>
                <a:spcPts val="0"/>
              </a:spcAft>
              <a:buNone/>
            </a:pPr>
            <a:r>
              <a:rPr lang="en" sz="700" u="sng">
                <a:solidFill>
                  <a:schemeClr val="accent5"/>
                </a:solidFill>
                <a:latin typeface="Lato"/>
                <a:ea typeface="Lato"/>
                <a:cs typeface="Lato"/>
                <a:sym typeface="Lato"/>
                <a:hlinkClick r:id="rId3">
                  <a:extLst>
                    <a:ext uri="{A12FA001-AC4F-418D-AE19-62706E023703}">
                      <ahyp:hlinkClr val="tx"/>
                    </a:ext>
                  </a:extLst>
                </a:hlinkClick>
              </a:rPr>
              <a:t>https://www.liquidweb.com/dedicated-server/how-much-ram/</a:t>
            </a:r>
            <a:r>
              <a:rPr lang="en" sz="700">
                <a:solidFill>
                  <a:schemeClr val="lt1"/>
                </a:solidFill>
                <a:latin typeface="Lato"/>
                <a:ea typeface="Lato"/>
                <a:cs typeface="Lato"/>
                <a:sym typeface="Lato"/>
              </a:rPr>
              <a:t>, https://www.servermonkey.com/blog/servers-101-how-much-ram-do-you-need.html</a:t>
            </a:r>
            <a:endParaRPr sz="700">
              <a:solidFill>
                <a:schemeClr val="lt1"/>
              </a:solidFill>
              <a:latin typeface="Lato"/>
              <a:ea typeface="Lato"/>
              <a:cs typeface="Lato"/>
              <a:sym typeface="Lato"/>
            </a:endParaRPr>
          </a:p>
          <a:p>
            <a:pPr indent="0" lvl="0" marL="0" rtl="0" algn="l">
              <a:lnSpc>
                <a:spcPct val="100000"/>
              </a:lnSpc>
              <a:spcBef>
                <a:spcPts val="1200"/>
              </a:spcBef>
              <a:spcAft>
                <a:spcPts val="0"/>
              </a:spcAft>
              <a:buNone/>
            </a:pPr>
            <a:r>
              <a:rPr lang="en" sz="700">
                <a:solidFill>
                  <a:schemeClr val="lt1"/>
                </a:solidFill>
                <a:latin typeface="Lato"/>
                <a:ea typeface="Lato"/>
                <a:cs typeface="Lato"/>
                <a:sym typeface="Lato"/>
              </a:rPr>
              <a:t>https://robots.net/tech/how-much-ram-should-a-server-have/</a:t>
            </a:r>
            <a:endParaRPr sz="700">
              <a:solidFill>
                <a:schemeClr val="lt1"/>
              </a:solidFill>
              <a:latin typeface="Lato"/>
              <a:ea typeface="Lato"/>
              <a:cs typeface="Lato"/>
              <a:sym typeface="Lato"/>
            </a:endParaRPr>
          </a:p>
          <a:p>
            <a:pPr indent="0" lvl="0" marL="0" rtl="0" algn="l">
              <a:lnSpc>
                <a:spcPct val="100000"/>
              </a:lnSpc>
              <a:spcBef>
                <a:spcPts val="1200"/>
              </a:spcBef>
              <a:spcAft>
                <a:spcPts val="0"/>
              </a:spcAft>
              <a:buNone/>
            </a:pPr>
            <a:r>
              <a:t/>
            </a:r>
            <a:endParaRPr sz="7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CPU (more research necessary)</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Raspberry Pi can have up to a quad core CPU. Each core can handle separate requests, meaning that the computer can multitask more easily through parallel computing</a:t>
            </a:r>
            <a:endParaRPr/>
          </a:p>
          <a:p>
            <a:pPr indent="-311150" lvl="0" marL="457200" rtl="0" algn="l">
              <a:spcBef>
                <a:spcPts val="0"/>
              </a:spcBef>
              <a:spcAft>
                <a:spcPts val="0"/>
              </a:spcAft>
              <a:buSzPts val="1300"/>
              <a:buChar char="-"/>
            </a:pPr>
            <a:r>
              <a:rPr lang="en"/>
              <a:t>Clock speed refers to the processing speed of the actual unit.</a:t>
            </a:r>
            <a:endParaRPr/>
          </a:p>
          <a:p>
            <a:pPr indent="0" lvl="0" marL="0" rtl="0" algn="l">
              <a:spcBef>
                <a:spcPts val="1200"/>
              </a:spcBef>
              <a:spcAft>
                <a:spcPts val="0"/>
              </a:spcAft>
              <a:buNone/>
            </a:pPr>
            <a:r>
              <a:rPr lang="en"/>
              <a:t>This one is a little more difficult to calculate, since it depends on what will be hosted on the server. We will need to collaborate with the Firmware/Web dev team to figure out how much processing power they will need. </a:t>
            </a:r>
            <a:endParaRPr/>
          </a:p>
          <a:p>
            <a:pPr indent="0" lvl="0" marL="0" rtl="0" algn="l">
              <a:spcBef>
                <a:spcPts val="1200"/>
              </a:spcBef>
              <a:spcAft>
                <a:spcPts val="1200"/>
              </a:spcAft>
              <a:buNone/>
            </a:pPr>
            <a:r>
              <a:rPr lang="en"/>
              <a:t>The most powerful processor available to a Raspberry Pi is a 2.4 GHz quad core processor. I am unable to find sources with specific numbers for server requirements, but this should be more than enough.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Storage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Storage in a Raspberry Pi can be handled by a micro SD card, but an NVMe drive can provide more consistency and sustained performance. </a:t>
            </a:r>
            <a:endParaRPr/>
          </a:p>
          <a:p>
            <a:pPr indent="-311150" lvl="0" marL="457200" rtl="0" algn="l">
              <a:spcBef>
                <a:spcPts val="1200"/>
              </a:spcBef>
              <a:spcAft>
                <a:spcPts val="0"/>
              </a:spcAft>
              <a:buSzPts val="1300"/>
              <a:buChar char="-"/>
            </a:pPr>
            <a:r>
              <a:rPr lang="en"/>
              <a:t>Micro SD pros: cheaper, portable, lower power consumptions, higher compatibility with more devices</a:t>
            </a:r>
            <a:endParaRPr/>
          </a:p>
          <a:p>
            <a:pPr indent="-311150" lvl="0" marL="457200" rtl="0" algn="l">
              <a:spcBef>
                <a:spcPts val="0"/>
              </a:spcBef>
              <a:spcAft>
                <a:spcPts val="0"/>
              </a:spcAft>
              <a:buSzPts val="1300"/>
              <a:buChar char="-"/>
            </a:pPr>
            <a:r>
              <a:rPr lang="en"/>
              <a:t>Cons: Slower speeds, limited lifespan, not as powerful</a:t>
            </a:r>
            <a:endParaRPr/>
          </a:p>
          <a:p>
            <a:pPr indent="-311150" lvl="0" marL="457200" rtl="0" algn="l">
              <a:spcBef>
                <a:spcPts val="0"/>
              </a:spcBef>
              <a:spcAft>
                <a:spcPts val="0"/>
              </a:spcAft>
              <a:buSzPts val="1300"/>
              <a:buChar char="-"/>
            </a:pPr>
            <a:r>
              <a:rPr lang="en"/>
              <a:t>NVMe Drive pros: High speeds, better performance, more storage, high durability</a:t>
            </a:r>
            <a:endParaRPr/>
          </a:p>
          <a:p>
            <a:pPr indent="-311150" lvl="0" marL="457200" rtl="0" algn="l">
              <a:spcBef>
                <a:spcPts val="0"/>
              </a:spcBef>
              <a:spcAft>
                <a:spcPts val="0"/>
              </a:spcAft>
              <a:buSzPts val="1300"/>
              <a:buChar char="-"/>
            </a:pPr>
            <a:r>
              <a:rPr lang="en"/>
              <a:t>Cons: Expensive, higher power consumption (more heat), only compatible with Raspberry Pi 5 (certain types)</a:t>
            </a:r>
            <a:endParaRPr/>
          </a:p>
          <a:p>
            <a:pPr indent="0" lvl="0" marL="0" rtl="0" algn="l">
              <a:spcBef>
                <a:spcPts val="1200"/>
              </a:spcBef>
              <a:spcAft>
                <a:spcPts val="1200"/>
              </a:spcAft>
              <a:buNone/>
            </a:pPr>
            <a:r>
              <a:rPr lang="en"/>
              <a:t>The amount of storage shouldn’t be a huge issue, since it can upscale to even terabytes without too much extra cost.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Cooling</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few options for cooling. Generally, a Raspberry Pi has a built in throttling system (slows down when at a certain temperature) to self regulate, which is sufficient for ordinary purposes. For a server, we may need a better solution. </a:t>
            </a:r>
            <a:endParaRPr/>
          </a:p>
          <a:p>
            <a:pPr indent="0" lvl="0" marL="0" rtl="0" algn="l">
              <a:spcBef>
                <a:spcPts val="1200"/>
              </a:spcBef>
              <a:spcAft>
                <a:spcPts val="0"/>
              </a:spcAft>
              <a:buNone/>
            </a:pPr>
            <a:r>
              <a:rPr lang="en"/>
              <a:t>One option would be to leave it alone, which will probably? </a:t>
            </a:r>
            <a:r>
              <a:rPr lang="en"/>
              <a:t>b</a:t>
            </a:r>
            <a:r>
              <a:rPr lang="en"/>
              <a:t>e fine. Not recommended but cheapest option</a:t>
            </a:r>
            <a:endParaRPr/>
          </a:p>
          <a:p>
            <a:pPr indent="0" lvl="0" marL="0" rtl="0" algn="l">
              <a:spcBef>
                <a:spcPts val="1200"/>
              </a:spcBef>
              <a:spcAft>
                <a:spcPts val="0"/>
              </a:spcAft>
              <a:buNone/>
            </a:pPr>
            <a:r>
              <a:rPr lang="en"/>
              <a:t>The second option would be to build a fan/heatsink system, which will be the most expensive but also able to handle more heat</a:t>
            </a:r>
            <a:endParaRPr/>
          </a:p>
          <a:p>
            <a:pPr indent="0" lvl="0" marL="0" rtl="0" algn="l">
              <a:spcBef>
                <a:spcPts val="1200"/>
              </a:spcBef>
              <a:spcAft>
                <a:spcPts val="0"/>
              </a:spcAft>
              <a:buNone/>
            </a:pPr>
            <a:r>
              <a:rPr lang="en"/>
              <a:t>The third option would be to use a case with a built in cooling system</a:t>
            </a:r>
            <a:endParaRPr/>
          </a:p>
          <a:p>
            <a:pPr indent="0" lvl="0" marL="0" rtl="0" algn="l">
              <a:spcBef>
                <a:spcPts val="1200"/>
              </a:spcBef>
              <a:spcAft>
                <a:spcPts val="1200"/>
              </a:spcAft>
              <a:buNone/>
            </a:pPr>
            <a:r>
              <a:rPr lang="en"/>
              <a:t>The fourth </a:t>
            </a:r>
            <a:r>
              <a:rPr lang="en"/>
              <a:t>option would be to buy a specialized cooling system for a specific model (easiest)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Bandwidth (TBD)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believe we’ll be using the University of Washington wifi (or Eduroam), which will essentially render this concern null. If not, further research is necessary.</a:t>
            </a:r>
            <a:endParaRPr/>
          </a:p>
          <a:p>
            <a:pPr indent="0" lvl="0" marL="0" rtl="0" algn="l">
              <a:spcBef>
                <a:spcPts val="1200"/>
              </a:spcBef>
              <a:spcAft>
                <a:spcPts val="0"/>
              </a:spcAft>
              <a:buNone/>
            </a:pPr>
            <a:r>
              <a:rPr lang="en"/>
              <a:t>It is worth noting that Raspberry Pi can access ethernet, which may be a more reliable source. If we choose to  go through with this, we will need an ethernet cable.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900"/>
              <a:t>https://www.learninternetgrow.com/measuring-bandwidth-explained-comprehensive-guide/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Power (TBD)</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will need more information, since I’m not sure where we’ll be keeping the server. The easiest way to do this would be to keep it powered by an outlet in a room which we have consistent access to, but I don’t know if the Boring Club has its own personal place to do that.</a:t>
            </a:r>
            <a:endParaRPr/>
          </a:p>
          <a:p>
            <a:pPr indent="0" lvl="0" marL="0" rtl="0" algn="l">
              <a:spcBef>
                <a:spcPts val="1200"/>
              </a:spcBef>
              <a:spcAft>
                <a:spcPts val="1200"/>
              </a:spcAft>
              <a:buNone/>
            </a:pPr>
            <a:r>
              <a:rPr lang="en"/>
              <a:t>The Raspberry Pi generally runs on a USB-C, though it can depend on the model.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Raspberry Pi</a:t>
            </a:r>
            <a:endParaRPr/>
          </a:p>
        </p:txBody>
      </p:sp>
      <p:sp>
        <p:nvSpPr>
          <p:cNvPr id="178" name="Google Shape;178;p20"/>
          <p:cNvSpPr txBox="1"/>
          <p:nvPr>
            <p:ph idx="1" type="body"/>
          </p:nvPr>
        </p:nvSpPr>
        <p:spPr>
          <a:xfrm>
            <a:off x="988725" y="985950"/>
            <a:ext cx="7738500" cy="4077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Detailed information is on the raspberry pi website, such as datasheets.</a:t>
            </a:r>
            <a:endParaRPr/>
          </a:p>
          <a:p>
            <a:pPr indent="0" lvl="0" marL="0" rtl="0" algn="l">
              <a:spcBef>
                <a:spcPts val="1200"/>
              </a:spcBef>
              <a:spcAft>
                <a:spcPts val="0"/>
              </a:spcAft>
              <a:buNone/>
            </a:pPr>
            <a:r>
              <a:rPr lang="en"/>
              <a:t>I would recommend using the Raspberry Pi 5, since it is by far the most powerful. It’s more expensive and likely  overkill for our needs, but it will provide some wiggle room. Specs below from their website (up to 16GB RAM):</a:t>
            </a:r>
            <a:endParaRPr/>
          </a:p>
          <a:p>
            <a:pPr indent="-301466" lvl="0" marL="457200" rtl="0" algn="l">
              <a:spcBef>
                <a:spcPts val="120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Broadcom BCM2712 2.4GHz quad-core 64-bit Arm Cortex-A76 CPU, with cryptography extensions, 512KB per-core L2 caches and a 2MB shared L3 cache</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VideoCore VII GPU, supporting OpenGL ES 3.1, Vulkan 1.2</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Dual 4Kp60 HDMI® display output with HDR support</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4Kp60 HEVC decoder</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LPDDR4X-4267 SDRAM (2GB, 4GB, 8GB, and 16GB)</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Dual-band 802.11ac Wi-Fi®</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Bluetooth 5.0 / Bluetooth Low Energy (BLE)</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microSD card slot, with support for high-speed SDR104 mode</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2 × USB 3.0 ports, supporting simultaneous 5Gbps operation</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2 × USB 2.0 ports</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Gigabit Ethernet, with PoE+ support (requires separate PoE+ HAT)</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2 × 4-lane MIPI camera/display transceivers</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PCIe 2.0 x1 interface for fast peripherals (requires separate M.2 HAT or other adapter)</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5V/5A DC power via USB-C, with Power Delivery support</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Raspberry Pi standard 40-pin header</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Real-time clock (RTC), powered from external battery</a:t>
            </a:r>
            <a:endParaRPr sz="1350">
              <a:solidFill>
                <a:srgbClr val="FFFFFF"/>
              </a:solidFill>
              <a:highlight>
                <a:srgbClr val="333333"/>
              </a:highlight>
              <a:latin typeface="Roboto"/>
              <a:ea typeface="Roboto"/>
              <a:cs typeface="Roboto"/>
              <a:sym typeface="Roboto"/>
            </a:endParaRPr>
          </a:p>
          <a:p>
            <a:pPr indent="-301466" lvl="0" marL="457200" rtl="0" algn="l">
              <a:spcBef>
                <a:spcPts val="0"/>
              </a:spcBef>
              <a:spcAft>
                <a:spcPts val="0"/>
              </a:spcAft>
              <a:buClr>
                <a:srgbClr val="FFFFFF"/>
              </a:buClr>
              <a:buSzPct val="100000"/>
              <a:buFont typeface="Roboto"/>
              <a:buChar char="●"/>
            </a:pPr>
            <a:r>
              <a:rPr lang="en" sz="1350">
                <a:solidFill>
                  <a:srgbClr val="FFFFFF"/>
                </a:solidFill>
                <a:highlight>
                  <a:srgbClr val="333333"/>
                </a:highlight>
                <a:latin typeface="Roboto"/>
                <a:ea typeface="Roboto"/>
                <a:cs typeface="Roboto"/>
                <a:sym typeface="Roboto"/>
              </a:rPr>
              <a:t>Power button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Rough Estimate of Expenses</a:t>
            </a:r>
            <a:endParaRPr/>
          </a:p>
        </p:txBody>
      </p:sp>
      <p:sp>
        <p:nvSpPr>
          <p:cNvPr id="184" name="Google Shape;184;p21"/>
          <p:cNvSpPr txBox="1"/>
          <p:nvPr>
            <p:ph idx="1" type="body"/>
          </p:nvPr>
        </p:nvSpPr>
        <p:spPr>
          <a:xfrm>
            <a:off x="1297500" y="1307850"/>
            <a:ext cx="7038900" cy="359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Raspberry Pi 5: $120 for 16 GB RAM (covered by grant)</a:t>
            </a:r>
            <a:endParaRPr/>
          </a:p>
          <a:p>
            <a:pPr indent="0" lvl="0" marL="0" rtl="0" algn="l">
              <a:spcBef>
                <a:spcPts val="1200"/>
              </a:spcBef>
              <a:spcAft>
                <a:spcPts val="0"/>
              </a:spcAft>
              <a:buNone/>
            </a:pPr>
            <a:r>
              <a:rPr lang="en"/>
              <a:t>Heat sink: ~$6</a:t>
            </a:r>
            <a:endParaRPr/>
          </a:p>
          <a:p>
            <a:pPr indent="0" lvl="0" marL="0" rtl="0" algn="l">
              <a:spcBef>
                <a:spcPts val="1200"/>
              </a:spcBef>
              <a:spcAft>
                <a:spcPts val="0"/>
              </a:spcAft>
              <a:buNone/>
            </a:pPr>
            <a:r>
              <a:rPr lang="en"/>
              <a:t>Fans: ~$12 (Alternatively, can buy a dedicated cooling system for ~$6)</a:t>
            </a:r>
            <a:endParaRPr/>
          </a:p>
          <a:p>
            <a:pPr indent="0" lvl="0" marL="0" rtl="0" algn="l">
              <a:spcBef>
                <a:spcPts val="1200"/>
              </a:spcBef>
              <a:spcAft>
                <a:spcPts val="0"/>
              </a:spcAft>
              <a:buNone/>
            </a:pPr>
            <a:r>
              <a:rPr lang="en"/>
              <a:t>Metal case: $~13 (Can buy more expensive one with built in cooling systems)</a:t>
            </a:r>
            <a:endParaRPr/>
          </a:p>
          <a:p>
            <a:pPr indent="0" lvl="0" marL="0" rtl="0" algn="l">
              <a:spcBef>
                <a:spcPts val="1200"/>
              </a:spcBef>
              <a:spcAft>
                <a:spcPts val="0"/>
              </a:spcAft>
              <a:buNone/>
            </a:pPr>
            <a:r>
              <a:rPr lang="en"/>
              <a:t>NVMe Drive: ~$65 for 1 TB storage</a:t>
            </a:r>
            <a:endParaRPr/>
          </a:p>
          <a:p>
            <a:pPr indent="0" lvl="0" marL="0" rtl="0" algn="l">
              <a:spcBef>
                <a:spcPts val="1200"/>
              </a:spcBef>
              <a:spcAft>
                <a:spcPts val="0"/>
              </a:spcAft>
              <a:buNone/>
            </a:pPr>
            <a:r>
              <a:rPr lang="en"/>
              <a:t>NVMe Drive Adapter: $12</a:t>
            </a:r>
            <a:endParaRPr/>
          </a:p>
          <a:p>
            <a:pPr indent="0" lvl="0" marL="0" rtl="0" algn="l">
              <a:spcBef>
                <a:spcPts val="1200"/>
              </a:spcBef>
              <a:spcAft>
                <a:spcPts val="0"/>
              </a:spcAft>
              <a:buNone/>
            </a:pPr>
            <a:r>
              <a:rPr b="1" i="1" lang="en"/>
              <a:t>Alternatively</a:t>
            </a:r>
            <a:endParaRPr b="1" i="1"/>
          </a:p>
          <a:p>
            <a:pPr indent="0" lvl="0" marL="0" rtl="0" algn="l">
              <a:spcBef>
                <a:spcPts val="1200"/>
              </a:spcBef>
              <a:spcAft>
                <a:spcPts val="0"/>
              </a:spcAft>
              <a:buNone/>
            </a:pPr>
            <a:r>
              <a:rPr lang="en"/>
              <a:t>Micro SD card: $38 for 512 GB storage</a:t>
            </a:r>
            <a:endParaRPr/>
          </a:p>
          <a:p>
            <a:pPr indent="0" lvl="0" marL="0" rtl="0" algn="l">
              <a:spcBef>
                <a:spcPts val="1200"/>
              </a:spcBef>
              <a:spcAft>
                <a:spcPts val="1200"/>
              </a:spcAft>
              <a:buNone/>
            </a:pPr>
            <a:r>
              <a:rPr lang="en"/>
              <a:t>Estimated total: $160 - $210. If budget is an issue, we can look into other options (cheaper components, etc). This would not include output components like monitors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