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oboto"/>
      <p:regular r:id="rId16"/>
      <p:bold r:id="rId17"/>
      <p:italic r:id="rId18"/>
      <p:boldItalic r:id="rId19"/>
    </p:embeddedFont>
    <p:embeddedFont>
      <p:font typeface="Encode Sans"/>
      <p:regular r:id="rId20"/>
      <p:bold r:id="rId21"/>
    </p:embeddedFont>
    <p:embeddedFont>
      <p:font typeface="Montserrat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ncodeSans-regular.fntdata"/><Relationship Id="rId22" Type="http://schemas.openxmlformats.org/officeDocument/2006/relationships/font" Target="fonts/Montserrat-regular.fntdata"/><Relationship Id="rId21" Type="http://schemas.openxmlformats.org/officeDocument/2006/relationships/font" Target="fonts/EncodeSans-bold.fntdata"/><Relationship Id="rId24" Type="http://schemas.openxmlformats.org/officeDocument/2006/relationships/font" Target="fonts/Montserrat-italic.fntdata"/><Relationship Id="rId23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regular.fntdata"/><Relationship Id="rId25" Type="http://schemas.openxmlformats.org/officeDocument/2006/relationships/font" Target="fonts/Montserrat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a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401b1069b6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401b1069b6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01b1069b6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401b1069b6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01b1069b6_0_3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01b1069b6_0_3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bd9ca0b76fbe18f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bd9ca0b76fbe18f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bd9ca0b76fbe18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bd9ca0b76fbe18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01b1069b6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01b1069b6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01b1069b6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01b1069b6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8da1e26b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8da1e26b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8da1e26b3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8da1e26b3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8da1e26b3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8da1e26b3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Requirement Development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Image Classification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2"/>
          <p:cNvSpPr txBox="1"/>
          <p:nvPr/>
        </p:nvSpPr>
        <p:spPr>
          <a:xfrm>
            <a:off x="1202975" y="680200"/>
            <a:ext cx="861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Encode Sans"/>
                <a:ea typeface="Encode Sans"/>
                <a:cs typeface="Encode Sans"/>
                <a:sym typeface="Encode Sans"/>
              </a:rPr>
              <a:t>Timeline TBD</a:t>
            </a:r>
            <a:endParaRPr b="1" sz="2600">
              <a:latin typeface="Encode Sans"/>
              <a:ea typeface="Encode Sans"/>
              <a:cs typeface="Encode Sans"/>
              <a:sym typeface="Encode Sans"/>
            </a:endParaRPr>
          </a:p>
        </p:txBody>
      </p:sp>
      <p:grpSp>
        <p:nvGrpSpPr>
          <p:cNvPr id="189" name="Google Shape;189;p22"/>
          <p:cNvGrpSpPr/>
          <p:nvPr/>
        </p:nvGrpSpPr>
        <p:grpSpPr>
          <a:xfrm>
            <a:off x="354072" y="1591465"/>
            <a:ext cx="1589811" cy="3221969"/>
            <a:chOff x="618820" y="1574030"/>
            <a:chExt cx="1418334" cy="2483787"/>
          </a:xfrm>
        </p:grpSpPr>
        <p:cxnSp>
          <p:nvCxnSpPr>
            <p:cNvPr id="190" name="Google Shape;190;p22"/>
            <p:cNvCxnSpPr/>
            <p:nvPr/>
          </p:nvCxnSpPr>
          <p:spPr>
            <a:xfrm>
              <a:off x="1299277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4B2E8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1" name="Google Shape;191;p22"/>
            <p:cNvSpPr/>
            <p:nvPr/>
          </p:nvSpPr>
          <p:spPr>
            <a:xfrm flipH="1">
              <a:off x="618820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B2E83"/>
            </a:solidFill>
            <a:ln cap="flat" cmpd="sng" w="9525">
              <a:solidFill>
                <a:srgbClr val="4B2E8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192" name="Google Shape;192;p22"/>
            <p:cNvSpPr/>
            <p:nvPr/>
          </p:nvSpPr>
          <p:spPr>
            <a:xfrm>
              <a:off x="619055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B2E83"/>
            </a:solidFill>
            <a:ln cap="flat" cmpd="sng" w="9525">
              <a:solidFill>
                <a:srgbClr val="4B2E8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93" name="Google Shape;193;p22"/>
            <p:cNvGrpSpPr/>
            <p:nvPr/>
          </p:nvGrpSpPr>
          <p:grpSpPr>
            <a:xfrm>
              <a:off x="719069" y="1574030"/>
              <a:ext cx="1177300" cy="2483787"/>
              <a:chOff x="1314027" y="1574030"/>
              <a:chExt cx="1177300" cy="2483787"/>
            </a:xfrm>
          </p:grpSpPr>
          <p:sp>
            <p:nvSpPr>
              <p:cNvPr id="194" name="Google Shape;194;p22"/>
              <p:cNvSpPr txBox="1"/>
              <p:nvPr/>
            </p:nvSpPr>
            <p:spPr>
              <a:xfrm>
                <a:off x="1321858" y="2695025"/>
                <a:ext cx="1167300" cy="44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" sz="1000">
                    <a:solidFill>
                      <a:srgbClr val="4B2E83"/>
                    </a:solidFill>
                    <a:latin typeface="Roboto"/>
                    <a:ea typeface="Roboto"/>
                    <a:cs typeface="Roboto"/>
                    <a:sym typeface="Roboto"/>
                  </a:rPr>
                  <a:t>Understanding the Basics</a:t>
                </a:r>
                <a:endParaRPr b="1" sz="1000">
                  <a:solidFill>
                    <a:srgbClr val="4B2E8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5" name="Google Shape;195;p22"/>
              <p:cNvSpPr txBox="1"/>
              <p:nvPr/>
            </p:nvSpPr>
            <p:spPr>
              <a:xfrm>
                <a:off x="1324027" y="3151817"/>
                <a:ext cx="1167300" cy="906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800">
                    <a:solidFill>
                      <a:srgbClr val="4B2E83"/>
                    </a:solidFill>
                    <a:latin typeface="Roboto"/>
                    <a:ea typeface="Roboto"/>
                    <a:cs typeface="Roboto"/>
                    <a:sym typeface="Roboto"/>
                  </a:rPr>
                  <a:t>What components would be the best for the project?</a:t>
                </a:r>
                <a:endParaRPr sz="800">
                  <a:solidFill>
                    <a:srgbClr val="4B2E8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indent="0" lvl="0" marL="0" rtl="0" algn="l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rgbClr val="4B2E83"/>
                    </a:solidFill>
                    <a:latin typeface="Roboto"/>
                    <a:ea typeface="Roboto"/>
                    <a:cs typeface="Roboto"/>
                    <a:sym typeface="Roboto"/>
                  </a:rPr>
                  <a:t>Research the necessary specs. May be necessary to work with the other teams to figure this out. </a:t>
                </a:r>
                <a:endParaRPr sz="800">
                  <a:solidFill>
                    <a:srgbClr val="4B2E8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96" name="Google Shape;196;p22"/>
              <p:cNvSpPr txBox="1"/>
              <p:nvPr/>
            </p:nvSpPr>
            <p:spPr>
              <a:xfrm>
                <a:off x="1314027" y="1574030"/>
                <a:ext cx="624300" cy="338400"/>
              </a:xfrm>
              <a:prstGeom prst="rect">
                <a:avLst/>
              </a:prstGeom>
              <a:noFill/>
              <a:ln cap="flat" cmpd="sng" w="9525">
                <a:solidFill>
                  <a:srgbClr val="4B2E8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lnSpc>
                    <a:spcPct val="115000"/>
                  </a:lnSpc>
                  <a:spcBef>
                    <a:spcPts val="0"/>
                  </a:spcBef>
                  <a:spcAft>
                    <a:spcPts val="1600"/>
                  </a:spcAft>
                  <a:buNone/>
                </a:pPr>
                <a:r>
                  <a:rPr lang="en" sz="800">
                    <a:solidFill>
                      <a:srgbClr val="4B2E83"/>
                    </a:solidFill>
                    <a:latin typeface="Roboto"/>
                    <a:ea typeface="Roboto"/>
                    <a:cs typeface="Roboto"/>
                    <a:sym typeface="Roboto"/>
                  </a:rPr>
                  <a:t>1 week</a:t>
                </a:r>
                <a:endParaRPr sz="800">
                  <a:solidFill>
                    <a:srgbClr val="4B2E83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7" name="Google Shape;197;p22"/>
          <p:cNvGrpSpPr/>
          <p:nvPr/>
        </p:nvGrpSpPr>
        <p:grpSpPr>
          <a:xfrm>
            <a:off x="1809280" y="1591470"/>
            <a:ext cx="1589811" cy="3221967"/>
            <a:chOff x="1917073" y="1575835"/>
            <a:chExt cx="1418334" cy="2432775"/>
          </a:xfrm>
        </p:grpSpPr>
        <p:cxnSp>
          <p:nvCxnSpPr>
            <p:cNvPr id="198" name="Google Shape;198;p22"/>
            <p:cNvCxnSpPr/>
            <p:nvPr/>
          </p:nvCxnSpPr>
          <p:spPr>
            <a:xfrm>
              <a:off x="2597529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4B2E8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9" name="Google Shape;199;p22"/>
            <p:cNvSpPr/>
            <p:nvPr/>
          </p:nvSpPr>
          <p:spPr>
            <a:xfrm flipH="1">
              <a:off x="1917073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B2E83"/>
            </a:solidFill>
            <a:ln cap="flat" cmpd="sng" w="9525">
              <a:solidFill>
                <a:srgbClr val="4B2E8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00" name="Google Shape;200;p22"/>
            <p:cNvSpPr/>
            <p:nvPr/>
          </p:nvSpPr>
          <p:spPr>
            <a:xfrm>
              <a:off x="1917307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4B2E83"/>
            </a:solidFill>
            <a:ln cap="flat" cmpd="sng" w="9525">
              <a:solidFill>
                <a:srgbClr val="4B2E8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2"/>
            <p:cNvSpPr txBox="1"/>
            <p:nvPr/>
          </p:nvSpPr>
          <p:spPr>
            <a:xfrm>
              <a:off x="1975213" y="2624370"/>
              <a:ext cx="1302300" cy="46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4B2E83"/>
                  </a:solidFill>
                  <a:latin typeface="Roboto"/>
                  <a:ea typeface="Roboto"/>
                  <a:cs typeface="Roboto"/>
                  <a:sym typeface="Roboto"/>
                </a:rPr>
                <a:t>Fundraising and purchase</a:t>
              </a:r>
              <a:endParaRPr b="1" sz="1000">
                <a:solidFill>
                  <a:srgbClr val="4B2E8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2" name="Google Shape;202;p22"/>
            <p:cNvSpPr txBox="1"/>
            <p:nvPr/>
          </p:nvSpPr>
          <p:spPr>
            <a:xfrm>
              <a:off x="2023719" y="3266710"/>
              <a:ext cx="1167300" cy="74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4B2E83"/>
                  </a:solidFill>
                  <a:latin typeface="Roboto"/>
                  <a:ea typeface="Roboto"/>
                  <a:cs typeface="Roboto"/>
                  <a:sym typeface="Roboto"/>
                </a:rPr>
                <a:t>May need to run a fundraiser. Components are easy to obtain online, so purchasing shouldn’t be much work</a:t>
              </a:r>
              <a:endParaRPr sz="800">
                <a:solidFill>
                  <a:srgbClr val="4B2E8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22"/>
            <p:cNvSpPr txBox="1"/>
            <p:nvPr/>
          </p:nvSpPr>
          <p:spPr>
            <a:xfrm>
              <a:off x="2013744" y="1575835"/>
              <a:ext cx="624300" cy="334800"/>
            </a:xfrm>
            <a:prstGeom prst="rect">
              <a:avLst/>
            </a:prstGeom>
            <a:noFill/>
            <a:ln cap="flat" cmpd="sng" w="9525">
              <a:solidFill>
                <a:srgbClr val="4B2E8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4B2E83"/>
                  </a:solidFill>
                  <a:latin typeface="Roboto"/>
                  <a:ea typeface="Roboto"/>
                  <a:cs typeface="Roboto"/>
                  <a:sym typeface="Roboto"/>
                </a:rPr>
                <a:t>2 weeks</a:t>
              </a:r>
              <a:endParaRPr sz="800">
                <a:solidFill>
                  <a:srgbClr val="4B2E8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04" name="Google Shape;204;p22"/>
          <p:cNvGrpSpPr/>
          <p:nvPr/>
        </p:nvGrpSpPr>
        <p:grpSpPr>
          <a:xfrm>
            <a:off x="3263138" y="1591464"/>
            <a:ext cx="1589811" cy="3066251"/>
            <a:chOff x="3214118" y="1575830"/>
            <a:chExt cx="1418334" cy="2315200"/>
          </a:xfrm>
        </p:grpSpPr>
        <p:cxnSp>
          <p:nvCxnSpPr>
            <p:cNvPr id="205" name="Google Shape;205;p22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6" name="Google Shape;206;p22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07" name="Google Shape;207;p22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2"/>
            <p:cNvSpPr txBox="1"/>
            <p:nvPr/>
          </p:nvSpPr>
          <p:spPr>
            <a:xfrm>
              <a:off x="332492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Prototyping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9" name="Google Shape;209;p22"/>
            <p:cNvSpPr txBox="1"/>
            <p:nvPr/>
          </p:nvSpPr>
          <p:spPr>
            <a:xfrm>
              <a:off x="332708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The rest of this should only take about  a week to set up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" name="Google Shape;210;p22"/>
            <p:cNvSpPr txBox="1"/>
            <p:nvPr/>
          </p:nvSpPr>
          <p:spPr>
            <a:xfrm>
              <a:off x="331710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1 week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1" name="Google Shape;211;p22"/>
          <p:cNvGrpSpPr/>
          <p:nvPr/>
        </p:nvGrpSpPr>
        <p:grpSpPr>
          <a:xfrm>
            <a:off x="4717423" y="1591464"/>
            <a:ext cx="1589811" cy="3066251"/>
            <a:chOff x="4511544" y="1575830"/>
            <a:chExt cx="1418334" cy="2315200"/>
          </a:xfrm>
        </p:grpSpPr>
        <p:cxnSp>
          <p:nvCxnSpPr>
            <p:cNvPr id="212" name="Google Shape;212;p22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3" name="Google Shape;213;p22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14" name="Google Shape;214;p22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2"/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Detailed Requirements Drafting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" name="Google Shape;216;p22"/>
            <p:cNvSpPr txBox="1"/>
            <p:nvPr/>
          </p:nvSpPr>
          <p:spPr>
            <a:xfrm>
              <a:off x="462174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Time to document specifically what the project is going to require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7" name="Google Shape;217;p22"/>
            <p:cNvSpPr txBox="1"/>
            <p:nvPr/>
          </p:nvSpPr>
          <p:spPr>
            <a:xfrm>
              <a:off x="4611761" y="1575830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1 week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" name="Google Shape;218;p22"/>
          <p:cNvGrpSpPr/>
          <p:nvPr/>
        </p:nvGrpSpPr>
        <p:grpSpPr>
          <a:xfrm>
            <a:off x="6171491" y="1591457"/>
            <a:ext cx="1589811" cy="3066258"/>
            <a:chOff x="3214118" y="1575825"/>
            <a:chExt cx="1418334" cy="2315205"/>
          </a:xfrm>
        </p:grpSpPr>
        <p:cxnSp>
          <p:nvCxnSpPr>
            <p:cNvPr id="219" name="Google Shape;219;p22"/>
            <p:cNvCxnSpPr/>
            <p:nvPr/>
          </p:nvCxnSpPr>
          <p:spPr>
            <a:xfrm>
              <a:off x="3894575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0" name="Google Shape;220;p22"/>
            <p:cNvSpPr/>
            <p:nvPr/>
          </p:nvSpPr>
          <p:spPr>
            <a:xfrm flipH="1">
              <a:off x="3214118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21" name="Google Shape;221;p22"/>
            <p:cNvSpPr/>
            <p:nvPr/>
          </p:nvSpPr>
          <p:spPr>
            <a:xfrm>
              <a:off x="3214352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22"/>
            <p:cNvSpPr txBox="1"/>
            <p:nvPr/>
          </p:nvSpPr>
          <p:spPr>
            <a:xfrm>
              <a:off x="3324916" y="2696823"/>
              <a:ext cx="1167300" cy="57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Development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3" name="Google Shape;223;p22"/>
            <p:cNvSpPr txBox="1"/>
            <p:nvPr/>
          </p:nvSpPr>
          <p:spPr>
            <a:xfrm>
              <a:off x="332708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Design, validate, build, verify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" name="Google Shape;224;p22"/>
            <p:cNvSpPr txBox="1"/>
            <p:nvPr/>
          </p:nvSpPr>
          <p:spPr>
            <a:xfrm>
              <a:off x="3222890" y="1575825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1 week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5" name="Google Shape;225;p22"/>
          <p:cNvGrpSpPr/>
          <p:nvPr/>
        </p:nvGrpSpPr>
        <p:grpSpPr>
          <a:xfrm>
            <a:off x="7583094" y="1591457"/>
            <a:ext cx="1632493" cy="3066258"/>
            <a:chOff x="4473466" y="1575825"/>
            <a:chExt cx="1456412" cy="2315205"/>
          </a:xfrm>
        </p:grpSpPr>
        <p:cxnSp>
          <p:nvCxnSpPr>
            <p:cNvPr id="226" name="Google Shape;226;p22"/>
            <p:cNvCxnSpPr/>
            <p:nvPr/>
          </p:nvCxnSpPr>
          <p:spPr>
            <a:xfrm>
              <a:off x="5192001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C2C2C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7" name="Google Shape;227;p22"/>
            <p:cNvSpPr/>
            <p:nvPr/>
          </p:nvSpPr>
          <p:spPr>
            <a:xfrm flipH="1">
              <a:off x="4511544" y="2306625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C2C2C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228" name="Google Shape;228;p22"/>
            <p:cNvSpPr/>
            <p:nvPr/>
          </p:nvSpPr>
          <p:spPr>
            <a:xfrm>
              <a:off x="4511779" y="2460450"/>
              <a:ext cx="1418100" cy="143400"/>
            </a:xfrm>
            <a:prstGeom prst="parallelogram">
              <a:avLst>
                <a:gd fmla="val 96952" name="adj"/>
              </a:avLst>
            </a:prstGeom>
            <a:solidFill>
              <a:srgbClr val="85858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22"/>
            <p:cNvSpPr txBox="1"/>
            <p:nvPr/>
          </p:nvSpPr>
          <p:spPr>
            <a:xfrm>
              <a:off x="4619580" y="2696830"/>
              <a:ext cx="11673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Document and Present</a:t>
              </a:r>
              <a:endParaRPr b="1" sz="10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" name="Google Shape;230;p22"/>
            <p:cNvSpPr txBox="1"/>
            <p:nvPr/>
          </p:nvSpPr>
          <p:spPr>
            <a:xfrm>
              <a:off x="4621740" y="3153630"/>
              <a:ext cx="11673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Document lessons learned, accomplishments, and share your discoveries with The Boring Club and the UW community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1" name="Google Shape;231;p22"/>
            <p:cNvSpPr txBox="1"/>
            <p:nvPr/>
          </p:nvSpPr>
          <p:spPr>
            <a:xfrm>
              <a:off x="4473466" y="1575825"/>
              <a:ext cx="7185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rgbClr val="858585"/>
                  </a:solidFill>
                  <a:latin typeface="Roboto"/>
                  <a:ea typeface="Roboto"/>
                  <a:cs typeface="Roboto"/>
                  <a:sym typeface="Roboto"/>
                </a:rPr>
                <a:t>1 week</a:t>
              </a:r>
              <a:endParaRPr sz="800">
                <a:solidFill>
                  <a:srgbClr val="858585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Finalizing the goal of the project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Developing requirements 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Four tiers of development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</a:t>
            </a:r>
            <a:r>
              <a:rPr lang="en"/>
              <a:t>do we need requirements?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556200" y="1533683"/>
            <a:ext cx="80316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Unlike school, in real life we do not have a professor giving us assignments and a grader to tell us if </a:t>
            </a:r>
            <a:r>
              <a:rPr lang="en" sz="1700"/>
              <a:t>we are correct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We have to create that for ourselves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/>
              <a:t>What this looks like in practice::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Requirements development: what is our problem and how will we solve it?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Validation: do my requirements/design actually capture what I want?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Verification: does my design meet the requirements EXACTLY as written?</a:t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a Requirement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052550" y="1666483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Be precise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Be </a:t>
            </a:r>
            <a:r>
              <a:rPr lang="en" sz="2200"/>
              <a:t>concise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Action word: </a:t>
            </a:r>
            <a:r>
              <a:rPr b="1" lang="en" sz="2200" u="sng"/>
              <a:t>shall</a:t>
            </a:r>
            <a:r>
              <a:rPr lang="en" sz="2200"/>
              <a:t> (not should, not will)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200"/>
              <a:t>Practice: Write a requirement for a basketball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Tier 0: Objective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525075"/>
            <a:ext cx="7038900" cy="33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700"/>
              <a:t>What is the main goal of this project?</a:t>
            </a:r>
            <a:endParaRPr sz="1700"/>
          </a:p>
          <a:p>
            <a:pPr indent="-3111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" sz="1700"/>
              <a:t>Current Topic: Human Facial Recognition</a:t>
            </a:r>
            <a:endParaRPr sz="1700"/>
          </a:p>
          <a:p>
            <a:pPr indent="-3365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-"/>
            </a:pPr>
            <a:r>
              <a:rPr lang="en" sz="1700"/>
              <a:t>What can we use a facial recognition system for?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Tier 1: Product Requirements?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What shall the product as a whole do?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On a general level, what shall be the functions of the AI Image Classification project? 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Tier 2: System Requirements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What systems shall this project contain? 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How will they work together to create the final product?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(sensor system, classification system, etc)</a:t>
            </a:r>
            <a:endParaRPr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Tier 3: Subsystem Requirements </a:t>
            </a:r>
            <a:endParaRPr/>
          </a:p>
        </p:txBody>
      </p:sp>
      <p:sp>
        <p:nvSpPr>
          <p:cNvPr id="177" name="Google Shape;17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For each system, what components shall they require?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(camera, speaker, individual pieces of software, etc)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Tier 4: Coding Requirements and Implementation</a:t>
            </a:r>
            <a:endParaRPr/>
          </a:p>
        </p:txBody>
      </p:sp>
      <p:sp>
        <p:nvSpPr>
          <p:cNvPr id="183" name="Google Shape;18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What software and firmware are needed?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z="1800"/>
              <a:t>How shall we import and run the software on the hardware? (Jetson module)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