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Encode Sans Black"/>
      <p:bold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ncodeSansBlack-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305e8c0d52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 name="Google Shape;46;g305e8c0d5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Intro to our project. We’ll flesh out the details and get to work on learning about the technical details.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9aa83b48e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9aa83b48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Preprocessing would be processing the images beforehand to make data scaled/normalized, ensuring fair “treatment” for every image. </a:t>
            </a:r>
            <a:endParaRPr/>
          </a:p>
          <a:p>
            <a:pPr indent="0" lvl="0" marL="0" rtl="0" algn="l">
              <a:spcBef>
                <a:spcPts val="0"/>
              </a:spcBef>
              <a:spcAft>
                <a:spcPts val="0"/>
              </a:spcAft>
              <a:buNone/>
            </a:pPr>
            <a:r>
              <a:rPr lang="en-US"/>
              <a:t>Feature extraction is converting raw images to processable data. One common approach might be to flatten an image into a 1D array. </a:t>
            </a:r>
            <a:endParaRPr/>
          </a:p>
          <a:p>
            <a:pPr indent="0" lvl="0" marL="0" rtl="0" algn="l">
              <a:spcBef>
                <a:spcPts val="0"/>
              </a:spcBef>
              <a:spcAft>
                <a:spcPts val="0"/>
              </a:spcAft>
              <a:buNone/>
            </a:pPr>
            <a:r>
              <a:rPr lang="en-US"/>
              <a:t>There are multiple classification approaches that can be used, such as the following: </a:t>
            </a:r>
            <a:r>
              <a:rPr lang="en-US">
                <a:solidFill>
                  <a:schemeClr val="dk1"/>
                </a:solidFill>
              </a:rPr>
              <a:t>Support Vector Machines (SVM), Logistic Regression, Random Forest, K-Nearest Neighbors (KNN), MLPClassifier. Don’t need to mention all of these, just that there are options. </a:t>
            </a:r>
            <a:endParaRPr>
              <a:solidFill>
                <a:schemeClr val="dk1"/>
              </a:solidFill>
            </a:endParaRPr>
          </a:p>
          <a:p>
            <a:pPr indent="0" lvl="0" marL="0" rtl="0" algn="l">
              <a:spcBef>
                <a:spcPts val="0"/>
              </a:spcBef>
              <a:spcAft>
                <a:spcPts val="0"/>
              </a:spcAft>
              <a:buNone/>
            </a:pPr>
            <a:r>
              <a:rPr lang="en-US">
                <a:solidFill>
                  <a:schemeClr val="dk1"/>
                </a:solidFill>
              </a:rPr>
              <a:t>Model selection and tuning can basically evaluate models and help “tune” it to be more effective. It can split into test and training data, evaluate a model across multiple parameters, etc. </a:t>
            </a:r>
            <a:endParaRPr>
              <a:solidFill>
                <a:schemeClr val="dk1"/>
              </a:solidFill>
            </a:endParaRPr>
          </a:p>
          <a:p>
            <a:pPr indent="0" lvl="0" marL="0" rtl="0" algn="l">
              <a:spcBef>
                <a:spcPts val="0"/>
              </a:spcBef>
              <a:spcAft>
                <a:spcPts val="0"/>
              </a:spcAft>
              <a:buNone/>
            </a:pPr>
            <a:r>
              <a:rPr lang="en-US">
                <a:solidFill>
                  <a:schemeClr val="dk1"/>
                </a:solidFill>
              </a:rPr>
              <a:t>Evaluation metrics shows how effective the model is overall, such as % correct, prediction </a:t>
            </a:r>
            <a:r>
              <a:rPr lang="en-US">
                <a:solidFill>
                  <a:schemeClr val="dk1"/>
                </a:solidFill>
              </a:rPr>
              <a:t>errors, and so on.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9458afc9e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9458afc9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9458afc9ec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9458afc9e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9458afc9ec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9458afc9e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9458afc9ec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9458afc9e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9458afc9e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9458afc9e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89aa83b48e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9aa83b48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5ea9ff522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5ea9ff52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Please fill out the when2meet; we will potentially schedule a second meeting time depending on availability.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d2aa6f32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d2aa6f32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38d2aa6f32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38d2aa6f3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Get the project details finalized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5e8c0d52d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5e8c0d5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89aa83b48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89aa83b4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 thinking we can hold a vote to see what people want to do. We’ll also take suggestions about other possible topics. Basically write each idea on the board, then have people raise their hands for what they want.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9aa83b48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9aa83b48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If everyone knows Python already, we can skip this.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5ea9ff522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5ea9ff52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Ask how many people in the audience have experience with Python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d0bb14543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d0bb1454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9aa83b48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9aa83b48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can pitch this tonight, and if enough people think this would be helpful, we can hold an introductory/refresher course. Basically, if we get enough hands, we can set a workshop for next week where we’ll go over the basics of Python and libraries and stuff.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9aa83b48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9aa83b4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6.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p:cSld name="1_Custom Layout">
    <p:spTree>
      <p:nvGrpSpPr>
        <p:cNvPr id="6" name="Shape 6"/>
        <p:cNvGrpSpPr/>
        <p:nvPr/>
      </p:nvGrpSpPr>
      <p:grpSpPr>
        <a:xfrm>
          <a:off x="0" y="0"/>
          <a:ext cx="0" cy="0"/>
          <a:chOff x="0" y="0"/>
          <a:chExt cx="0" cy="0"/>
        </a:xfrm>
      </p:grpSpPr>
      <p:sp>
        <p:nvSpPr>
          <p:cNvPr id="7" name="Google Shape;7;p2"/>
          <p:cNvSpPr txBox="1"/>
          <p:nvPr>
            <p:ph idx="1" type="body"/>
          </p:nvPr>
        </p:nvSpPr>
        <p:spPr>
          <a:xfrm>
            <a:off x="447923" y="1730667"/>
            <a:ext cx="8197114" cy="236590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descr="W Logo_Purple_2685_HEX.png" id="8" name="Google Shape;8;p2"/>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9" name="Google Shape;9;p2"/>
          <p:cNvPicPr preferRelativeResize="0"/>
          <p:nvPr/>
        </p:nvPicPr>
        <p:blipFill rotWithShape="1">
          <a:blip r:embed="rId3">
            <a:alphaModFix/>
          </a:blip>
          <a:srcRect b="0" l="0" r="0" t="0"/>
          <a:stretch/>
        </p:blipFill>
        <p:spPr>
          <a:xfrm>
            <a:off x="555874" y="1363508"/>
            <a:ext cx="1090095" cy="96362"/>
          </a:xfrm>
          <a:prstGeom prst="rect">
            <a:avLst/>
          </a:prstGeom>
          <a:noFill/>
          <a:ln>
            <a:noFill/>
          </a:ln>
        </p:spPr>
      </p:pic>
      <p:sp>
        <p:nvSpPr>
          <p:cNvPr id="10" name="Google Shape;10;p2"/>
          <p:cNvSpPr txBox="1"/>
          <p:nvPr>
            <p:ph type="title"/>
          </p:nvPr>
        </p:nvSpPr>
        <p:spPr>
          <a:xfrm>
            <a:off x="460375" y="369733"/>
            <a:ext cx="8184662"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undless">
  <p:cSld name="1_Title Only">
    <p:spTree>
      <p:nvGrpSpPr>
        <p:cNvPr id="11" name="Shape 11"/>
        <p:cNvGrpSpPr/>
        <p:nvPr/>
      </p:nvGrpSpPr>
      <p:grpSpPr>
        <a:xfrm>
          <a:off x="0" y="0"/>
          <a:ext cx="0" cy="0"/>
          <a:chOff x="0" y="0"/>
          <a:chExt cx="0" cy="0"/>
        </a:xfrm>
      </p:grpSpPr>
      <p:pic>
        <p:nvPicPr>
          <p:cNvPr id="12" name="Google Shape;12;p3"/>
          <p:cNvPicPr preferRelativeResize="0"/>
          <p:nvPr/>
        </p:nvPicPr>
        <p:blipFill rotWithShape="1">
          <a:blip r:embed="rId2">
            <a:alphaModFix/>
          </a:blip>
          <a:srcRect b="0" l="0" r="0" t="0"/>
          <a:stretch/>
        </p:blipFill>
        <p:spPr>
          <a:xfrm>
            <a:off x="569461" y="3426449"/>
            <a:ext cx="1597439" cy="139700"/>
          </a:xfrm>
          <a:prstGeom prst="rect">
            <a:avLst/>
          </a:prstGeom>
          <a:noFill/>
          <a:ln>
            <a:noFill/>
          </a:ln>
        </p:spPr>
      </p:pic>
      <p:pic>
        <p:nvPicPr>
          <p:cNvPr id="13" name="Google Shape;13;p3"/>
          <p:cNvPicPr preferRelativeResize="0"/>
          <p:nvPr/>
        </p:nvPicPr>
        <p:blipFill rotWithShape="1">
          <a:blip r:embed="rId3">
            <a:alphaModFix/>
          </a:blip>
          <a:srcRect b="0" l="0" r="0" t="0"/>
          <a:stretch/>
        </p:blipFill>
        <p:spPr>
          <a:xfrm>
            <a:off x="568081" y="4599107"/>
            <a:ext cx="2416273" cy="212486"/>
          </a:xfrm>
          <a:prstGeom prst="rect">
            <a:avLst/>
          </a:prstGeom>
          <a:noFill/>
          <a:ln>
            <a:noFill/>
          </a:ln>
        </p:spPr>
      </p:pic>
      <p:pic>
        <p:nvPicPr>
          <p:cNvPr descr="W Logo_Purple_2685_HEX.png" id="14" name="Google Shape;14;p3"/>
          <p:cNvPicPr preferRelativeResize="0"/>
          <p:nvPr/>
        </p:nvPicPr>
        <p:blipFill rotWithShape="1">
          <a:blip r:embed="rId4">
            <a:alphaModFix/>
          </a:blip>
          <a:srcRect b="0" l="0" r="0" t="0"/>
          <a:stretch/>
        </p:blipFill>
        <p:spPr>
          <a:xfrm>
            <a:off x="7483915" y="4219956"/>
            <a:ext cx="1371600" cy="923544"/>
          </a:xfrm>
          <a:prstGeom prst="rect">
            <a:avLst/>
          </a:prstGeom>
          <a:noFill/>
          <a:ln>
            <a:noFill/>
          </a:ln>
        </p:spPr>
      </p:pic>
      <p:sp>
        <p:nvSpPr>
          <p:cNvPr id="15" name="Google Shape;15;p3"/>
          <p:cNvSpPr txBox="1"/>
          <p:nvPr>
            <p:ph type="title"/>
          </p:nvPr>
        </p:nvSpPr>
        <p:spPr>
          <a:xfrm>
            <a:off x="460375" y="644993"/>
            <a:ext cx="702354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p:cSld name="Title Only">
    <p:spTree>
      <p:nvGrpSpPr>
        <p:cNvPr id="16" name="Shape 16"/>
        <p:cNvGrpSpPr/>
        <p:nvPr/>
      </p:nvGrpSpPr>
      <p:grpSpPr>
        <a:xfrm>
          <a:off x="0" y="0"/>
          <a:ext cx="0" cy="0"/>
          <a:chOff x="0" y="0"/>
          <a:chExt cx="0" cy="0"/>
        </a:xfrm>
      </p:grpSpPr>
      <p:pic>
        <p:nvPicPr>
          <p:cNvPr descr="W Logo_Purple_2685_HEX.png" id="17" name="Google Shape;17;p4"/>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18" name="Google Shape;18;p4"/>
          <p:cNvPicPr preferRelativeResize="0"/>
          <p:nvPr/>
        </p:nvPicPr>
        <p:blipFill rotWithShape="1">
          <a:blip r:embed="rId3">
            <a:alphaModFix/>
          </a:blip>
          <a:srcRect b="0" l="0" r="0" t="0"/>
          <a:stretch/>
        </p:blipFill>
        <p:spPr>
          <a:xfrm>
            <a:off x="569461" y="3426449"/>
            <a:ext cx="1597439" cy="139700"/>
          </a:xfrm>
          <a:prstGeom prst="rect">
            <a:avLst/>
          </a:prstGeom>
          <a:noFill/>
          <a:ln>
            <a:noFill/>
          </a:ln>
        </p:spPr>
      </p:pic>
      <p:pic>
        <p:nvPicPr>
          <p:cNvPr id="19" name="Google Shape;19;p4"/>
          <p:cNvPicPr preferRelativeResize="0"/>
          <p:nvPr/>
        </p:nvPicPr>
        <p:blipFill rotWithShape="1">
          <a:blip r:embed="rId4">
            <a:alphaModFix/>
          </a:blip>
          <a:srcRect b="0" l="0" r="0" t="0"/>
          <a:stretch/>
        </p:blipFill>
        <p:spPr>
          <a:xfrm>
            <a:off x="568085" y="4675530"/>
            <a:ext cx="2539991" cy="172311"/>
          </a:xfrm>
          <a:prstGeom prst="rect">
            <a:avLst/>
          </a:prstGeom>
          <a:noFill/>
          <a:ln>
            <a:noFill/>
          </a:ln>
        </p:spPr>
      </p:pic>
      <p:sp>
        <p:nvSpPr>
          <p:cNvPr id="20" name="Google Shape;20;p4"/>
          <p:cNvSpPr txBox="1"/>
          <p:nvPr>
            <p:ph type="title"/>
          </p:nvPr>
        </p:nvSpPr>
        <p:spPr>
          <a:xfrm>
            <a:off x="460375" y="644993"/>
            <a:ext cx="6972300" cy="264175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5000"/>
              <a:buFont typeface="Encode Sans Black"/>
              <a:buNone/>
              <a:defRPr b="1" i="0" sz="5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p:cSld name="Custom Layout">
    <p:spTree>
      <p:nvGrpSpPr>
        <p:cNvPr id="21" name="Shape 21"/>
        <p:cNvGrpSpPr/>
        <p:nvPr/>
      </p:nvGrpSpPr>
      <p:grpSpPr>
        <a:xfrm>
          <a:off x="0" y="0"/>
          <a:ext cx="0" cy="0"/>
          <a:chOff x="0" y="0"/>
          <a:chExt cx="0" cy="0"/>
        </a:xfrm>
      </p:grpSpPr>
      <p:sp>
        <p:nvSpPr>
          <p:cNvPr id="22" name="Google Shape;22;p5"/>
          <p:cNvSpPr txBox="1"/>
          <p:nvPr>
            <p:ph idx="1" type="body"/>
          </p:nvPr>
        </p:nvSpPr>
        <p:spPr>
          <a:xfrm>
            <a:off x="447923" y="2320239"/>
            <a:ext cx="8197114" cy="2251761"/>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rtl="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rtl="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rtl="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rtl="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5"/>
          <p:cNvSpPr txBox="1"/>
          <p:nvPr>
            <p:ph idx="2" type="body"/>
          </p:nvPr>
        </p:nvSpPr>
        <p:spPr>
          <a:xfrm>
            <a:off x="460375" y="1730667"/>
            <a:ext cx="8184662" cy="41117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
              </a:spcBef>
              <a:spcAft>
                <a:spcPts val="0"/>
              </a:spcAft>
              <a:buClr>
                <a:schemeClr val="dk2"/>
              </a:buClr>
              <a:buSzPts val="2400"/>
              <a:buFont typeface="Open Sans"/>
              <a:buNone/>
              <a:defRPr i="0" sz="2400" u="none" cap="none" strike="noStrike">
                <a:solidFill>
                  <a:schemeClr val="dk2"/>
                </a:solidFill>
                <a:latin typeface="Open Sans"/>
                <a:ea typeface="Open Sans"/>
                <a:cs typeface="Open Sans"/>
                <a:sym typeface="Open Sans"/>
              </a:defRPr>
            </a:lvl1pPr>
            <a:lvl2pPr indent="-228600" lvl="1" marL="914400" marR="0" rtl="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rtl="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rtl="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6pPr>
            <a:lvl7pPr indent="-355600" lvl="6" marL="32004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7pPr>
            <a:lvl8pPr indent="-355600" lvl="7" marL="36576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8pPr>
            <a:lvl9pPr indent="-355600" lvl="8" marL="4114800" marR="0" rtl="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9pPr>
          </a:lstStyle>
          <a:p/>
        </p:txBody>
      </p:sp>
      <p:pic>
        <p:nvPicPr>
          <p:cNvPr id="24" name="Google Shape;24;p5"/>
          <p:cNvPicPr preferRelativeResize="0"/>
          <p:nvPr/>
        </p:nvPicPr>
        <p:blipFill rotWithShape="1">
          <a:blip r:embed="rId2">
            <a:alphaModFix/>
          </a:blip>
          <a:srcRect b="0" l="0" r="0" t="0"/>
          <a:stretch/>
        </p:blipFill>
        <p:spPr>
          <a:xfrm>
            <a:off x="555874" y="1363508"/>
            <a:ext cx="1090095" cy="96362"/>
          </a:xfrm>
          <a:prstGeom prst="rect">
            <a:avLst/>
          </a:prstGeom>
          <a:noFill/>
          <a:ln>
            <a:noFill/>
          </a:ln>
        </p:spPr>
      </p:pic>
      <p:pic>
        <p:nvPicPr>
          <p:cNvPr id="25" name="Google Shape;25;p5"/>
          <p:cNvPicPr preferRelativeResize="0"/>
          <p:nvPr/>
        </p:nvPicPr>
        <p:blipFill rotWithShape="1">
          <a:blip r:embed="rId3">
            <a:alphaModFix/>
          </a:blip>
          <a:srcRect b="0" l="0" r="0" t="0"/>
          <a:stretch/>
        </p:blipFill>
        <p:spPr>
          <a:xfrm>
            <a:off x="6105041" y="4675530"/>
            <a:ext cx="2539991" cy="172311"/>
          </a:xfrm>
          <a:prstGeom prst="rect">
            <a:avLst/>
          </a:prstGeom>
          <a:noFill/>
          <a:ln>
            <a:noFill/>
          </a:ln>
        </p:spPr>
      </p:pic>
      <p:sp>
        <p:nvSpPr>
          <p:cNvPr id="26" name="Google Shape;26;p5"/>
          <p:cNvSpPr txBox="1"/>
          <p:nvPr>
            <p:ph type="title"/>
          </p:nvPr>
        </p:nvSpPr>
        <p:spPr>
          <a:xfrm>
            <a:off x="460374" y="369733"/>
            <a:ext cx="8184657" cy="9937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UW 1">
  <p:cSld name="1_Title Slide">
    <p:bg>
      <p:bgPr>
        <a:solidFill>
          <a:schemeClr val="dk1"/>
        </a:solidFill>
      </p:bgPr>
    </p:bg>
    <p:spTree>
      <p:nvGrpSpPr>
        <p:cNvPr id="27" name="Shape 27"/>
        <p:cNvGrpSpPr/>
        <p:nvPr/>
      </p:nvGrpSpPr>
      <p:grpSpPr>
        <a:xfrm>
          <a:off x="0" y="0"/>
          <a:ext cx="0" cy="0"/>
          <a:chOff x="0" y="0"/>
          <a:chExt cx="0" cy="0"/>
        </a:xfrm>
      </p:grpSpPr>
      <p:pic>
        <p:nvPicPr>
          <p:cNvPr descr="UW_W Logo_White.png" id="28" name="Google Shape;28;p6"/>
          <p:cNvPicPr preferRelativeResize="0"/>
          <p:nvPr/>
        </p:nvPicPr>
        <p:blipFill rotWithShape="1">
          <a:blip r:embed="rId2">
            <a:alphaModFix/>
          </a:blip>
          <a:srcRect b="0" l="0" r="0" t="0"/>
          <a:stretch/>
        </p:blipFill>
        <p:spPr>
          <a:xfrm>
            <a:off x="7483915" y="4219956"/>
            <a:ext cx="1371600" cy="923544"/>
          </a:xfrm>
          <a:prstGeom prst="rect">
            <a:avLst/>
          </a:prstGeom>
          <a:noFill/>
          <a:ln>
            <a:noFill/>
          </a:ln>
        </p:spPr>
      </p:pic>
      <p:pic>
        <p:nvPicPr>
          <p:cNvPr id="29" name="Google Shape;29;p6"/>
          <p:cNvPicPr preferRelativeResize="0"/>
          <p:nvPr/>
        </p:nvPicPr>
        <p:blipFill rotWithShape="1">
          <a:blip r:embed="rId3">
            <a:alphaModFix/>
          </a:blip>
          <a:srcRect b="0" l="0" r="0" t="0"/>
          <a:stretch/>
        </p:blipFill>
        <p:spPr>
          <a:xfrm>
            <a:off x="568081" y="4675530"/>
            <a:ext cx="2540000" cy="172311"/>
          </a:xfrm>
          <a:prstGeom prst="rect">
            <a:avLst/>
          </a:prstGeom>
          <a:noFill/>
          <a:ln>
            <a:noFill/>
          </a:ln>
        </p:spPr>
      </p:pic>
      <p:pic>
        <p:nvPicPr>
          <p:cNvPr id="30" name="Google Shape;30;p6"/>
          <p:cNvPicPr preferRelativeResize="0"/>
          <p:nvPr/>
        </p:nvPicPr>
        <p:blipFill rotWithShape="1">
          <a:blip r:embed="rId4">
            <a:alphaModFix/>
          </a:blip>
          <a:srcRect b="0" l="0" r="0" t="0"/>
          <a:stretch/>
        </p:blipFill>
        <p:spPr>
          <a:xfrm>
            <a:off x="568081" y="3426449"/>
            <a:ext cx="1600198" cy="139700"/>
          </a:xfrm>
          <a:prstGeom prst="rect">
            <a:avLst/>
          </a:prstGeom>
          <a:noFill/>
          <a:ln>
            <a:noFill/>
          </a:ln>
        </p:spPr>
      </p:pic>
      <p:sp>
        <p:nvSpPr>
          <p:cNvPr id="31" name="Google Shape;31;p6"/>
          <p:cNvSpPr txBox="1"/>
          <p:nvPr>
            <p:ph type="title"/>
          </p:nvPr>
        </p:nvSpPr>
        <p:spPr>
          <a:xfrm>
            <a:off x="460375" y="644993"/>
            <a:ext cx="7023600" cy="2641800"/>
          </a:xfrm>
          <a:prstGeom prst="rect">
            <a:avLst/>
          </a:prstGeom>
          <a:noFill/>
          <a:ln>
            <a:noFill/>
          </a:ln>
        </p:spPr>
        <p:txBody>
          <a:bodyPr anchorCtr="0" anchor="b" bIns="45700" lIns="91425" spcFirstLastPara="1" rIns="91425" wrap="square" tIns="45700">
            <a:noAutofit/>
          </a:bodyPr>
          <a:lstStyle>
            <a:lvl1pPr lvl="0" marR="0" algn="l">
              <a:spcBef>
                <a:spcPts val="0"/>
              </a:spcBef>
              <a:spcAft>
                <a:spcPts val="0"/>
              </a:spcAft>
              <a:buClr>
                <a:schemeClr val="lt2"/>
              </a:buClr>
              <a:buSzPts val="5000"/>
              <a:buFont typeface="Encode Sans Black"/>
              <a:buNone/>
              <a:defRPr b="1" i="0" sz="5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Content 1">
  <p:cSld name="Header + Content">
    <p:bg>
      <p:bgPr>
        <a:solidFill>
          <a:schemeClr val="dk1"/>
        </a:solidFill>
      </p:bgPr>
    </p:bg>
    <p:spTree>
      <p:nvGrpSpPr>
        <p:cNvPr id="32" name="Shape 32"/>
        <p:cNvGrpSpPr/>
        <p:nvPr/>
      </p:nvGrpSpPr>
      <p:grpSpPr>
        <a:xfrm>
          <a:off x="0" y="0"/>
          <a:ext cx="0" cy="0"/>
          <a:chOff x="0" y="0"/>
          <a:chExt cx="0" cy="0"/>
        </a:xfrm>
      </p:grpSpPr>
      <p:sp>
        <p:nvSpPr>
          <p:cNvPr id="33" name="Google Shape;33;p7"/>
          <p:cNvSpPr txBox="1"/>
          <p:nvPr>
            <p:ph idx="1" type="body"/>
          </p:nvPr>
        </p:nvSpPr>
        <p:spPr>
          <a:xfrm>
            <a:off x="447923" y="1730667"/>
            <a:ext cx="8197200" cy="2365800"/>
          </a:xfrm>
          <a:prstGeom prst="rect">
            <a:avLst/>
          </a:prstGeom>
          <a:noFill/>
          <a:ln>
            <a:noFill/>
          </a:ln>
        </p:spPr>
        <p:txBody>
          <a:bodyPr anchorCtr="0" anchor="t" bIns="45700" lIns="91425" spcFirstLastPara="1" rIns="91425" wrap="square" tIns="45700">
            <a:noAutofit/>
          </a:bodyPr>
          <a:lstStyle>
            <a:lvl1pPr indent="-381000" lvl="0" marL="457200" marR="0" algn="l">
              <a:spcBef>
                <a:spcPts val="480"/>
              </a:spcBef>
              <a:spcAft>
                <a:spcPts val="0"/>
              </a:spcAft>
              <a:buClr>
                <a:schemeClr val="lt2"/>
              </a:buClr>
              <a:buSzPts val="2400"/>
              <a:buFont typeface="Merriweather Sans"/>
              <a:buChar char="&gt;"/>
              <a:defRPr b="1" i="0" sz="2400" u="none" cap="none" strike="noStrike">
                <a:solidFill>
                  <a:schemeClr val="lt2"/>
                </a:solidFill>
                <a:latin typeface="Open Sans"/>
                <a:ea typeface="Open Sans"/>
                <a:cs typeface="Open Sans"/>
                <a:sym typeface="Open Sans"/>
              </a:defRPr>
            </a:lvl1pPr>
            <a:lvl2pPr indent="-355600" lvl="1" marL="914400" marR="0" algn="l">
              <a:spcBef>
                <a:spcPts val="400"/>
              </a:spcBef>
              <a:spcAft>
                <a:spcPts val="0"/>
              </a:spcAft>
              <a:buClr>
                <a:schemeClr val="lt2"/>
              </a:buClr>
              <a:buSzPts val="2000"/>
              <a:buFont typeface="Arial"/>
              <a:buChar char="–"/>
              <a:defRPr b="1" i="0" sz="2000" u="none" cap="none" strike="noStrike">
                <a:solidFill>
                  <a:schemeClr val="lt2"/>
                </a:solidFill>
                <a:latin typeface="Open Sans"/>
                <a:ea typeface="Open Sans"/>
                <a:cs typeface="Open Sans"/>
                <a:sym typeface="Open Sans"/>
              </a:defRPr>
            </a:lvl2pPr>
            <a:lvl3pPr indent="-342900" lvl="2" marL="1371600" marR="0" algn="l">
              <a:spcBef>
                <a:spcPts val="360"/>
              </a:spcBef>
              <a:spcAft>
                <a:spcPts val="0"/>
              </a:spcAft>
              <a:buClr>
                <a:schemeClr val="lt2"/>
              </a:buClr>
              <a:buSzPts val="1800"/>
              <a:buFont typeface="Merriweather Sans"/>
              <a:buChar char="&gt;"/>
              <a:defRPr b="1" i="0" sz="1800" u="none" cap="none" strike="noStrike">
                <a:solidFill>
                  <a:schemeClr val="lt2"/>
                </a:solidFill>
                <a:latin typeface="Open Sans"/>
                <a:ea typeface="Open Sans"/>
                <a:cs typeface="Open Sans"/>
                <a:sym typeface="Open Sans"/>
              </a:defRPr>
            </a:lvl3pPr>
            <a:lvl4pPr indent="-330200" lvl="3" marL="1828800" marR="0" algn="l">
              <a:spcBef>
                <a:spcPts val="320"/>
              </a:spcBef>
              <a:spcAft>
                <a:spcPts val="0"/>
              </a:spcAft>
              <a:buClr>
                <a:schemeClr val="lt2"/>
              </a:buClr>
              <a:buSzPts val="1600"/>
              <a:buFont typeface="Arial"/>
              <a:buChar char="–"/>
              <a:defRPr b="1" i="0" sz="1600" u="none" cap="none" strike="noStrike">
                <a:solidFill>
                  <a:schemeClr val="lt2"/>
                </a:solidFill>
                <a:latin typeface="Open Sans"/>
                <a:ea typeface="Open Sans"/>
                <a:cs typeface="Open Sans"/>
                <a:sym typeface="Open Sans"/>
              </a:defRPr>
            </a:lvl4pPr>
            <a:lvl5pPr indent="-317500" lvl="4" marL="2286000" marR="0" algn="l">
              <a:spcBef>
                <a:spcPts val="280"/>
              </a:spcBef>
              <a:spcAft>
                <a:spcPts val="0"/>
              </a:spcAft>
              <a:buClr>
                <a:schemeClr val="lt2"/>
              </a:buClr>
              <a:buSzPts val="1400"/>
              <a:buFont typeface="Merriweather Sans"/>
              <a:buChar char="&gt;"/>
              <a:defRPr b="1" i="0" sz="1400" u="none" cap="none" strike="noStrike">
                <a:solidFill>
                  <a:schemeClr val="lt2"/>
                </a:solidFill>
                <a:latin typeface="Open Sans"/>
                <a:ea typeface="Open Sans"/>
                <a:cs typeface="Open Sans"/>
                <a:sym typeface="Open Sans"/>
              </a:defRPr>
            </a:lvl5pPr>
            <a:lvl6pPr indent="-355600" lvl="5" marL="2743200" marR="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algn="l">
              <a:spcBef>
                <a:spcPts val="4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pic>
        <p:nvPicPr>
          <p:cNvPr id="34" name="Google Shape;34;p7"/>
          <p:cNvPicPr preferRelativeResize="0"/>
          <p:nvPr/>
        </p:nvPicPr>
        <p:blipFill rotWithShape="1">
          <a:blip r:embed="rId2">
            <a:alphaModFix/>
          </a:blip>
          <a:srcRect b="0" l="0" r="0" t="0"/>
          <a:stretch/>
        </p:blipFill>
        <p:spPr>
          <a:xfrm>
            <a:off x="549031" y="1363508"/>
            <a:ext cx="1103785" cy="96362"/>
          </a:xfrm>
          <a:prstGeom prst="rect">
            <a:avLst/>
          </a:prstGeom>
          <a:noFill/>
          <a:ln>
            <a:noFill/>
          </a:ln>
        </p:spPr>
      </p:pic>
      <p:pic>
        <p:nvPicPr>
          <p:cNvPr descr="UW_W Logo_White.png" id="35" name="Google Shape;35;p7"/>
          <p:cNvPicPr preferRelativeResize="0"/>
          <p:nvPr/>
        </p:nvPicPr>
        <p:blipFill rotWithShape="1">
          <a:blip r:embed="rId3">
            <a:alphaModFix/>
          </a:blip>
          <a:srcRect b="0" l="0" r="0" t="0"/>
          <a:stretch/>
        </p:blipFill>
        <p:spPr>
          <a:xfrm>
            <a:off x="7483915" y="4219956"/>
            <a:ext cx="1371600" cy="923544"/>
          </a:xfrm>
          <a:prstGeom prst="rect">
            <a:avLst/>
          </a:prstGeom>
          <a:noFill/>
          <a:ln>
            <a:noFill/>
          </a:ln>
        </p:spPr>
      </p:pic>
      <p:sp>
        <p:nvSpPr>
          <p:cNvPr id="36" name="Google Shape;36;p7"/>
          <p:cNvSpPr txBox="1"/>
          <p:nvPr>
            <p:ph type="title"/>
          </p:nvPr>
        </p:nvSpPr>
        <p:spPr>
          <a:xfrm>
            <a:off x="447923" y="369733"/>
            <a:ext cx="8197200" cy="993900"/>
          </a:xfrm>
          <a:prstGeom prst="rect">
            <a:avLst/>
          </a:prstGeom>
          <a:noFill/>
          <a:ln>
            <a:noFill/>
          </a:ln>
        </p:spPr>
        <p:txBody>
          <a:bodyPr anchorCtr="0" anchor="b" bIns="45700" lIns="91425" spcFirstLastPara="1" rIns="91425" wrap="square" tIns="45700">
            <a:noAutofit/>
          </a:bodyPr>
          <a:lstStyle>
            <a:lvl1pPr lvl="0" marR="0" algn="l">
              <a:spcBef>
                <a:spcPts val="0"/>
              </a:spcBef>
              <a:spcAft>
                <a:spcPts val="0"/>
              </a:spcAft>
              <a:buClr>
                <a:schemeClr val="lt2"/>
              </a:buClr>
              <a:buSzPts val="3000"/>
              <a:buFont typeface="Encode Sans Black"/>
              <a:buNone/>
              <a:defRPr b="1" i="0" sz="3000" u="none" cap="none" strike="noStrike">
                <a:solidFill>
                  <a:schemeClr val="lt2"/>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 Subheader + Content 1">
  <p:cSld name="Header + Subheader + Content">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0" l="0" r="0" t="0"/>
          <a:stretch/>
        </p:blipFill>
        <p:spPr>
          <a:xfrm>
            <a:off x="555381" y="1364403"/>
            <a:ext cx="1103785" cy="96361"/>
          </a:xfrm>
          <a:prstGeom prst="rect">
            <a:avLst/>
          </a:prstGeom>
          <a:noFill/>
          <a:ln>
            <a:noFill/>
          </a:ln>
        </p:spPr>
      </p:pic>
      <p:pic>
        <p:nvPicPr>
          <p:cNvPr id="39" name="Google Shape;39;p8"/>
          <p:cNvPicPr preferRelativeResize="0"/>
          <p:nvPr/>
        </p:nvPicPr>
        <p:blipFill rotWithShape="1">
          <a:blip r:embed="rId3">
            <a:alphaModFix/>
          </a:blip>
          <a:srcRect b="0" l="0" r="0" t="0"/>
          <a:stretch/>
        </p:blipFill>
        <p:spPr>
          <a:xfrm>
            <a:off x="549031" y="1363508"/>
            <a:ext cx="1103785" cy="96362"/>
          </a:xfrm>
          <a:prstGeom prst="rect">
            <a:avLst/>
          </a:prstGeom>
          <a:noFill/>
          <a:ln>
            <a:noFill/>
          </a:ln>
        </p:spPr>
      </p:pic>
      <p:sp>
        <p:nvSpPr>
          <p:cNvPr id="40" name="Google Shape;40;p8"/>
          <p:cNvSpPr txBox="1"/>
          <p:nvPr>
            <p:ph idx="1" type="body"/>
          </p:nvPr>
        </p:nvSpPr>
        <p:spPr>
          <a:xfrm>
            <a:off x="447923" y="2320239"/>
            <a:ext cx="8197200" cy="2251800"/>
          </a:xfrm>
          <a:prstGeom prst="rect">
            <a:avLst/>
          </a:prstGeom>
          <a:noFill/>
          <a:ln>
            <a:noFill/>
          </a:ln>
        </p:spPr>
        <p:txBody>
          <a:bodyPr anchorCtr="0" anchor="t" bIns="45700" lIns="91425" spcFirstLastPara="1" rIns="91425" wrap="square" tIns="45700">
            <a:noAutofit/>
          </a:bodyPr>
          <a:lstStyle>
            <a:lvl1pPr indent="-381000" lvl="0" marL="457200" marR="0" algn="l">
              <a:spcBef>
                <a:spcPts val="480"/>
              </a:spcBef>
              <a:spcAft>
                <a:spcPts val="0"/>
              </a:spcAft>
              <a:buClr>
                <a:schemeClr val="dk2"/>
              </a:buClr>
              <a:buSzPts val="2400"/>
              <a:buFont typeface="Merriweather Sans"/>
              <a:buChar char="&gt;"/>
              <a:defRPr b="1" i="0" sz="2400" u="none" cap="none" strike="noStrike">
                <a:solidFill>
                  <a:schemeClr val="dk2"/>
                </a:solidFill>
                <a:latin typeface="Open Sans"/>
                <a:ea typeface="Open Sans"/>
                <a:cs typeface="Open Sans"/>
                <a:sym typeface="Open Sans"/>
              </a:defRPr>
            </a:lvl1pPr>
            <a:lvl2pPr indent="-355600" lvl="1" marL="914400" marR="0" algn="l">
              <a:spcBef>
                <a:spcPts val="400"/>
              </a:spcBef>
              <a:spcAft>
                <a:spcPts val="0"/>
              </a:spcAft>
              <a:buClr>
                <a:schemeClr val="dk2"/>
              </a:buClr>
              <a:buSzPts val="2000"/>
              <a:buFont typeface="Arial"/>
              <a:buChar char="–"/>
              <a:defRPr b="1" i="0" sz="2000" u="none" cap="none" strike="noStrike">
                <a:solidFill>
                  <a:schemeClr val="dk2"/>
                </a:solidFill>
                <a:latin typeface="Open Sans"/>
                <a:ea typeface="Open Sans"/>
                <a:cs typeface="Open Sans"/>
                <a:sym typeface="Open Sans"/>
              </a:defRPr>
            </a:lvl2pPr>
            <a:lvl3pPr indent="-342900" lvl="2" marL="1371600" marR="0" algn="l">
              <a:spcBef>
                <a:spcPts val="360"/>
              </a:spcBef>
              <a:spcAft>
                <a:spcPts val="0"/>
              </a:spcAft>
              <a:buClr>
                <a:schemeClr val="dk2"/>
              </a:buClr>
              <a:buSzPts val="1800"/>
              <a:buFont typeface="Merriweather Sans"/>
              <a:buChar char="&gt;"/>
              <a:defRPr b="1" i="0" sz="1800" u="none" cap="none" strike="noStrike">
                <a:solidFill>
                  <a:schemeClr val="dk2"/>
                </a:solidFill>
                <a:latin typeface="Open Sans"/>
                <a:ea typeface="Open Sans"/>
                <a:cs typeface="Open Sans"/>
                <a:sym typeface="Open Sans"/>
              </a:defRPr>
            </a:lvl3pPr>
            <a:lvl4pPr indent="-330200" lvl="3" marL="1828800" marR="0" algn="l">
              <a:spcBef>
                <a:spcPts val="320"/>
              </a:spcBef>
              <a:spcAft>
                <a:spcPts val="0"/>
              </a:spcAft>
              <a:buClr>
                <a:schemeClr val="dk2"/>
              </a:buClr>
              <a:buSzPts val="1600"/>
              <a:buFont typeface="Arial"/>
              <a:buChar char="–"/>
              <a:defRPr b="1" i="0" sz="1600" u="none" cap="none" strike="noStrike">
                <a:solidFill>
                  <a:schemeClr val="dk2"/>
                </a:solidFill>
                <a:latin typeface="Open Sans"/>
                <a:ea typeface="Open Sans"/>
                <a:cs typeface="Open Sans"/>
                <a:sym typeface="Open Sans"/>
              </a:defRPr>
            </a:lvl4pPr>
            <a:lvl5pPr indent="-317500" lvl="4" marL="2286000" marR="0" algn="l">
              <a:spcBef>
                <a:spcPts val="280"/>
              </a:spcBef>
              <a:spcAft>
                <a:spcPts val="0"/>
              </a:spcAft>
              <a:buClr>
                <a:schemeClr val="dk2"/>
              </a:buClr>
              <a:buSzPts val="1400"/>
              <a:buFont typeface="Merriweather Sans"/>
              <a:buChar char="&gt;"/>
              <a:defRPr b="1" i="0" sz="1400" u="none" cap="none" strike="noStrike">
                <a:solidFill>
                  <a:schemeClr val="dk2"/>
                </a:solidFill>
                <a:latin typeface="Open Sans"/>
                <a:ea typeface="Open Sans"/>
                <a:cs typeface="Open Sans"/>
                <a:sym typeface="Open Sans"/>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1" name="Google Shape;41;p8"/>
          <p:cNvSpPr txBox="1"/>
          <p:nvPr>
            <p:ph idx="2" type="body"/>
          </p:nvPr>
        </p:nvSpPr>
        <p:spPr>
          <a:xfrm>
            <a:off x="460375" y="1730667"/>
            <a:ext cx="8184600" cy="4113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480"/>
              </a:spcBef>
              <a:spcAft>
                <a:spcPts val="0"/>
              </a:spcAft>
              <a:buClr>
                <a:schemeClr val="dk2"/>
              </a:buClr>
              <a:buSzPts val="2400"/>
              <a:buFont typeface="Open Sans"/>
              <a:buNone/>
              <a:defRPr i="0" sz="2400" u="none" cap="none" strike="noStrike">
                <a:solidFill>
                  <a:schemeClr val="dk2"/>
                </a:solidFill>
                <a:latin typeface="Open Sans"/>
                <a:ea typeface="Open Sans"/>
                <a:cs typeface="Open Sans"/>
                <a:sym typeface="Open Sans"/>
              </a:defRPr>
            </a:lvl1pPr>
            <a:lvl2pPr indent="-228600" lvl="1" marL="914400" marR="0" algn="l">
              <a:spcBef>
                <a:spcPts val="560"/>
              </a:spcBef>
              <a:spcAft>
                <a:spcPts val="0"/>
              </a:spcAft>
              <a:buClr>
                <a:srgbClr val="E8D3A2"/>
              </a:buClr>
              <a:buSzPts val="2800"/>
              <a:buFont typeface="Open Sans"/>
              <a:buNone/>
              <a:defRPr i="0" sz="2800" u="none" cap="none" strike="noStrike">
                <a:solidFill>
                  <a:srgbClr val="E8D3A2"/>
                </a:solidFill>
                <a:latin typeface="Open Sans"/>
                <a:ea typeface="Open Sans"/>
                <a:cs typeface="Open Sans"/>
                <a:sym typeface="Open Sans"/>
              </a:defRPr>
            </a:lvl2pPr>
            <a:lvl3pPr indent="-228600" lvl="2" marL="1371600" marR="0" algn="l">
              <a:spcBef>
                <a:spcPts val="480"/>
              </a:spcBef>
              <a:spcAft>
                <a:spcPts val="0"/>
              </a:spcAft>
              <a:buClr>
                <a:srgbClr val="E8D3A2"/>
              </a:buClr>
              <a:buSzPts val="2400"/>
              <a:buFont typeface="Open Sans"/>
              <a:buNone/>
              <a:defRPr i="0" sz="2400" u="none" cap="none" strike="noStrike">
                <a:solidFill>
                  <a:srgbClr val="E8D3A2"/>
                </a:solidFill>
                <a:latin typeface="Open Sans"/>
                <a:ea typeface="Open Sans"/>
                <a:cs typeface="Open Sans"/>
                <a:sym typeface="Open Sans"/>
              </a:defRPr>
            </a:lvl3pPr>
            <a:lvl4pPr indent="-228600" lvl="3" marL="1828800" marR="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4pPr>
            <a:lvl5pPr indent="-228600" lvl="4" marL="2286000" marR="0" algn="l">
              <a:spcBef>
                <a:spcPts val="400"/>
              </a:spcBef>
              <a:spcAft>
                <a:spcPts val="0"/>
              </a:spcAft>
              <a:buClr>
                <a:srgbClr val="E8D3A2"/>
              </a:buClr>
              <a:buSzPts val="2000"/>
              <a:buFont typeface="Open Sans"/>
              <a:buNone/>
              <a:defRPr i="0" sz="2000" u="none" cap="none" strike="noStrike">
                <a:solidFill>
                  <a:srgbClr val="E8D3A2"/>
                </a:solidFill>
                <a:latin typeface="Open Sans"/>
                <a:ea typeface="Open Sans"/>
                <a:cs typeface="Open Sans"/>
                <a:sym typeface="Open Sans"/>
              </a:defRPr>
            </a:lvl5pPr>
            <a:lvl6pPr indent="-355600" lvl="5" marL="2743200" marR="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6pPr>
            <a:lvl7pPr indent="-355600" lvl="6" marL="3200400" marR="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7pPr>
            <a:lvl8pPr indent="-355600" lvl="7" marL="3657600" marR="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8pPr>
            <a:lvl9pPr indent="-355600" lvl="8" marL="4114800" marR="0" algn="l">
              <a:spcBef>
                <a:spcPts val="400"/>
              </a:spcBef>
              <a:spcAft>
                <a:spcPts val="0"/>
              </a:spcAft>
              <a:buClr>
                <a:schemeClr val="dk1"/>
              </a:buClr>
              <a:buSzPts val="2000"/>
              <a:buFont typeface="Open Sans"/>
              <a:buChar char="•"/>
              <a:defRPr i="0" sz="2000" u="none" cap="none" strike="noStrike">
                <a:solidFill>
                  <a:schemeClr val="dk1"/>
                </a:solidFill>
                <a:latin typeface="Open Sans"/>
                <a:ea typeface="Open Sans"/>
                <a:cs typeface="Open Sans"/>
                <a:sym typeface="Open Sans"/>
              </a:defRPr>
            </a:lvl9pPr>
          </a:lstStyle>
          <a:p/>
        </p:txBody>
      </p:sp>
      <p:pic>
        <p:nvPicPr>
          <p:cNvPr id="42" name="Google Shape;42;p8"/>
          <p:cNvPicPr preferRelativeResize="0"/>
          <p:nvPr/>
        </p:nvPicPr>
        <p:blipFill rotWithShape="1">
          <a:blip r:embed="rId4">
            <a:alphaModFix/>
          </a:blip>
          <a:srcRect b="0" l="0" r="0" t="0"/>
          <a:stretch/>
        </p:blipFill>
        <p:spPr>
          <a:xfrm>
            <a:off x="6105041" y="4675530"/>
            <a:ext cx="2539991" cy="172311"/>
          </a:xfrm>
          <a:prstGeom prst="rect">
            <a:avLst/>
          </a:prstGeom>
          <a:noFill/>
          <a:ln>
            <a:noFill/>
          </a:ln>
        </p:spPr>
      </p:pic>
      <p:sp>
        <p:nvSpPr>
          <p:cNvPr id="43" name="Google Shape;43;p8"/>
          <p:cNvSpPr txBox="1"/>
          <p:nvPr>
            <p:ph type="title"/>
          </p:nvPr>
        </p:nvSpPr>
        <p:spPr>
          <a:xfrm>
            <a:off x="447922" y="369285"/>
            <a:ext cx="8197200" cy="993900"/>
          </a:xfrm>
          <a:prstGeom prst="rect">
            <a:avLst/>
          </a:prstGeom>
          <a:noFill/>
          <a:ln>
            <a:noFill/>
          </a:ln>
        </p:spPr>
        <p:txBody>
          <a:bodyPr anchorCtr="0" anchor="b" bIns="45700" lIns="91425" spcFirstLastPara="1" rIns="91425" wrap="square" tIns="45700">
            <a:noAutofit/>
          </a:bodyPr>
          <a:lstStyle>
            <a:lvl1pPr lvl="0" marR="0" algn="l">
              <a:spcBef>
                <a:spcPts val="0"/>
              </a:spcBef>
              <a:spcAft>
                <a:spcPts val="0"/>
              </a:spcAft>
              <a:buClr>
                <a:schemeClr val="dk1"/>
              </a:buClr>
              <a:buSzPts val="3000"/>
              <a:buFont typeface="Encode Sans Black"/>
              <a:buNone/>
              <a:defRPr b="1" i="0" sz="3000" u="none" cap="none" strike="noStrike">
                <a:solidFill>
                  <a:schemeClr val="dk1"/>
                </a:solidFill>
                <a:latin typeface="Encode Sans Black"/>
                <a:ea typeface="Encode Sans Black"/>
                <a:cs typeface="Encode Sans Black"/>
                <a:sym typeface="Encode Sans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2CA9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jpg"/><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www.when2meet.com/?32863424-FaB1k" TargetMode="Externa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9"/>
          <p:cNvSpPr txBox="1"/>
          <p:nvPr>
            <p:ph type="title"/>
          </p:nvPr>
        </p:nvSpPr>
        <p:spPr>
          <a:xfrm>
            <a:off x="460375" y="644993"/>
            <a:ext cx="70236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AI ML Project Kickoff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idx="1" type="body"/>
          </p:nvPr>
        </p:nvSpPr>
        <p:spPr>
          <a:xfrm>
            <a:off x="447925" y="1730675"/>
            <a:ext cx="5183100" cy="236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Preprocessing (sklearn.preprocessing)</a:t>
            </a:r>
            <a:endParaRPr/>
          </a:p>
          <a:p>
            <a:pPr indent="-381000" lvl="0" marL="457200" rtl="0" algn="l">
              <a:spcBef>
                <a:spcPts val="0"/>
              </a:spcBef>
              <a:spcAft>
                <a:spcPts val="0"/>
              </a:spcAft>
              <a:buSzPts val="2400"/>
              <a:buChar char="-"/>
            </a:pPr>
            <a:r>
              <a:rPr lang="en-US"/>
              <a:t>Feature Extraction </a:t>
            </a:r>
            <a:endParaRPr/>
          </a:p>
          <a:p>
            <a:pPr indent="-381000" lvl="0" marL="457200" rtl="0" algn="l">
              <a:spcBef>
                <a:spcPts val="0"/>
              </a:spcBef>
              <a:spcAft>
                <a:spcPts val="0"/>
              </a:spcAft>
              <a:buSzPts val="2400"/>
              <a:buChar char="-"/>
            </a:pPr>
            <a:r>
              <a:rPr lang="en-US"/>
              <a:t>Classification Models (sklearn.linear_model, etc)</a:t>
            </a:r>
            <a:endParaRPr/>
          </a:p>
          <a:p>
            <a:pPr indent="-381000" lvl="0" marL="457200" rtl="0" algn="l">
              <a:spcBef>
                <a:spcPts val="0"/>
              </a:spcBef>
              <a:spcAft>
                <a:spcPts val="0"/>
              </a:spcAft>
              <a:buSzPts val="2400"/>
              <a:buChar char="-"/>
            </a:pPr>
            <a:r>
              <a:rPr lang="en-US"/>
              <a:t>Model Selection and Tuning (sklearn.model_selection)</a:t>
            </a:r>
            <a:endParaRPr/>
          </a:p>
          <a:p>
            <a:pPr indent="-381000" lvl="0" marL="457200" rtl="0" algn="l">
              <a:spcBef>
                <a:spcPts val="0"/>
              </a:spcBef>
              <a:spcAft>
                <a:spcPts val="0"/>
              </a:spcAft>
              <a:buSzPts val="2400"/>
              <a:buChar char="-"/>
            </a:pPr>
            <a:r>
              <a:rPr lang="en-US"/>
              <a:t>Evaluation Metrics</a:t>
            </a:r>
            <a:endParaRPr/>
          </a:p>
        </p:txBody>
      </p:sp>
      <p:sp>
        <p:nvSpPr>
          <p:cNvPr id="105" name="Google Shape;105;p18"/>
          <p:cNvSpPr txBox="1"/>
          <p:nvPr>
            <p:ph type="title"/>
          </p:nvPr>
        </p:nvSpPr>
        <p:spPr>
          <a:xfrm>
            <a:off x="447923" y="369733"/>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Relevant Steps/Modules</a:t>
            </a:r>
            <a:endParaRPr/>
          </a:p>
        </p:txBody>
      </p:sp>
      <p:pic>
        <p:nvPicPr>
          <p:cNvPr id="106" name="Google Shape;106;p18"/>
          <p:cNvPicPr preferRelativeResize="0"/>
          <p:nvPr/>
        </p:nvPicPr>
        <p:blipFill>
          <a:blip r:embed="rId3">
            <a:alphaModFix/>
          </a:blip>
          <a:stretch>
            <a:fillRect/>
          </a:stretch>
        </p:blipFill>
        <p:spPr>
          <a:xfrm>
            <a:off x="5631025" y="647658"/>
            <a:ext cx="3208175" cy="3208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60375" y="644993"/>
            <a:ext cx="70236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Embedded Systems Hardware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6523" y="-201117"/>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Peripherals</a:t>
            </a:r>
            <a:endParaRPr/>
          </a:p>
        </p:txBody>
      </p:sp>
      <p:sp>
        <p:nvSpPr>
          <p:cNvPr id="117" name="Google Shape;117;p20"/>
          <p:cNvSpPr txBox="1"/>
          <p:nvPr>
            <p:ph idx="1" type="body"/>
          </p:nvPr>
        </p:nvSpPr>
        <p:spPr>
          <a:xfrm>
            <a:off x="215500" y="4096475"/>
            <a:ext cx="7328100" cy="2365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We need: Carrier Board, Power Supply, Cooling Fan, User Interface (Display, speaker, etc)</a:t>
            </a:r>
            <a:endParaRPr/>
          </a:p>
        </p:txBody>
      </p:sp>
      <p:pic>
        <p:nvPicPr>
          <p:cNvPr id="118" name="Google Shape;118;p20"/>
          <p:cNvPicPr preferRelativeResize="0"/>
          <p:nvPr/>
        </p:nvPicPr>
        <p:blipFill>
          <a:blip r:embed="rId3">
            <a:alphaModFix/>
          </a:blip>
          <a:stretch>
            <a:fillRect/>
          </a:stretch>
        </p:blipFill>
        <p:spPr>
          <a:xfrm>
            <a:off x="215500" y="1568900"/>
            <a:ext cx="3370102" cy="2527576"/>
          </a:xfrm>
          <a:prstGeom prst="rect">
            <a:avLst/>
          </a:prstGeom>
          <a:noFill/>
          <a:ln>
            <a:noFill/>
          </a:ln>
        </p:spPr>
      </p:pic>
      <p:pic>
        <p:nvPicPr>
          <p:cNvPr id="119" name="Google Shape;119;p20"/>
          <p:cNvPicPr preferRelativeResize="0"/>
          <p:nvPr/>
        </p:nvPicPr>
        <p:blipFill>
          <a:blip r:embed="rId4">
            <a:alphaModFix/>
          </a:blip>
          <a:stretch>
            <a:fillRect/>
          </a:stretch>
        </p:blipFill>
        <p:spPr>
          <a:xfrm>
            <a:off x="5745675" y="898300"/>
            <a:ext cx="3016024" cy="3016024"/>
          </a:xfrm>
          <a:prstGeom prst="rect">
            <a:avLst/>
          </a:prstGeom>
          <a:noFill/>
          <a:ln>
            <a:noFill/>
          </a:ln>
        </p:spPr>
      </p:pic>
      <p:cxnSp>
        <p:nvCxnSpPr>
          <p:cNvPr id="120" name="Google Shape;120;p20"/>
          <p:cNvCxnSpPr/>
          <p:nvPr/>
        </p:nvCxnSpPr>
        <p:spPr>
          <a:xfrm>
            <a:off x="3809700" y="2886650"/>
            <a:ext cx="1558800" cy="18600"/>
          </a:xfrm>
          <a:prstGeom prst="straightConnector1">
            <a:avLst/>
          </a:prstGeom>
          <a:noFill/>
          <a:ln cap="flat" cmpd="sng" w="114300">
            <a:solidFill>
              <a:schemeClr val="accent2"/>
            </a:solidFill>
            <a:prstDash val="solid"/>
            <a:round/>
            <a:headEnd len="med" w="med" type="none"/>
            <a:tailEnd len="med" w="med" type="triangle"/>
          </a:ln>
        </p:spPr>
      </p:cxnSp>
      <p:sp>
        <p:nvSpPr>
          <p:cNvPr id="121" name="Google Shape;121;p20"/>
          <p:cNvSpPr txBox="1"/>
          <p:nvPr>
            <p:ph idx="1" type="body"/>
          </p:nvPr>
        </p:nvSpPr>
        <p:spPr>
          <a:xfrm>
            <a:off x="87850" y="701625"/>
            <a:ext cx="7328100" cy="2365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We have: module (chip), webcam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30600" y="1505100"/>
            <a:ext cx="9082800" cy="3267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1"/>
          <p:cNvSpPr txBox="1"/>
          <p:nvPr>
            <p:ph idx="1" type="body"/>
          </p:nvPr>
        </p:nvSpPr>
        <p:spPr>
          <a:xfrm>
            <a:off x="2650948" y="78392"/>
            <a:ext cx="8197200" cy="2365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We will be running JetPack 7</a:t>
            </a:r>
            <a:endParaRPr/>
          </a:p>
          <a:p>
            <a:pPr indent="0" lvl="0" marL="0" rtl="0" algn="l">
              <a:spcBef>
                <a:spcPts val="480"/>
              </a:spcBef>
              <a:spcAft>
                <a:spcPts val="0"/>
              </a:spcAft>
              <a:buNone/>
            </a:pPr>
            <a:r>
              <a:rPr lang="en-US"/>
              <a:t>Nvidia’s RTOS built on Ubuntu LTS Linux</a:t>
            </a:r>
            <a:endParaRPr/>
          </a:p>
          <a:p>
            <a:pPr indent="0" lvl="0" marL="0" rtl="0" algn="l">
              <a:spcBef>
                <a:spcPts val="480"/>
              </a:spcBef>
              <a:spcAft>
                <a:spcPts val="0"/>
              </a:spcAft>
              <a:buNone/>
            </a:pPr>
            <a:r>
              <a:rPr lang="en-US"/>
              <a:t>We will teach you how to work with Linux</a:t>
            </a:r>
            <a:endParaRPr/>
          </a:p>
        </p:txBody>
      </p:sp>
      <p:sp>
        <p:nvSpPr>
          <p:cNvPr id="128" name="Google Shape;128;p21"/>
          <p:cNvSpPr txBox="1"/>
          <p:nvPr>
            <p:ph type="title"/>
          </p:nvPr>
        </p:nvSpPr>
        <p:spPr>
          <a:xfrm>
            <a:off x="447923" y="369733"/>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Firmware</a:t>
            </a:r>
            <a:endParaRPr/>
          </a:p>
        </p:txBody>
      </p:sp>
      <p:pic>
        <p:nvPicPr>
          <p:cNvPr id="129" name="Google Shape;129;p21"/>
          <p:cNvPicPr preferRelativeResize="0"/>
          <p:nvPr/>
        </p:nvPicPr>
        <p:blipFill>
          <a:blip r:embed="rId3">
            <a:alphaModFix/>
          </a:blip>
          <a:stretch>
            <a:fillRect/>
          </a:stretch>
        </p:blipFill>
        <p:spPr>
          <a:xfrm>
            <a:off x="0" y="1505107"/>
            <a:ext cx="9144001" cy="3396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idx="1" type="body"/>
          </p:nvPr>
        </p:nvSpPr>
        <p:spPr>
          <a:xfrm>
            <a:off x="186500" y="871850"/>
            <a:ext cx="9000000" cy="2365800"/>
          </a:xfrm>
          <a:prstGeom prst="rect">
            <a:avLst/>
          </a:prstGeom>
        </p:spPr>
        <p:txBody>
          <a:bodyPr anchorCtr="0" anchor="t" bIns="45700" lIns="91425" spcFirstLastPara="1" rIns="91425" wrap="square" tIns="45700">
            <a:noAutofit/>
          </a:bodyPr>
          <a:lstStyle/>
          <a:p>
            <a:pPr indent="0" lvl="0" marL="0" rtl="0" algn="r">
              <a:spcBef>
                <a:spcPts val="480"/>
              </a:spcBef>
              <a:spcAft>
                <a:spcPts val="0"/>
              </a:spcAft>
              <a:buNone/>
            </a:pPr>
            <a:r>
              <a:rPr lang="en-US"/>
              <a:t>We will look at frameworks like OpenCV to get the webcam to work with the Jetson Orin Nano</a:t>
            </a:r>
            <a:endParaRPr/>
          </a:p>
          <a:p>
            <a:pPr indent="0" lvl="0" marL="0" rtl="0" algn="l">
              <a:spcBef>
                <a:spcPts val="480"/>
              </a:spcBef>
              <a:spcAft>
                <a:spcPts val="0"/>
              </a:spcAft>
              <a:buNone/>
            </a:pPr>
            <a:r>
              <a:t/>
            </a:r>
            <a:endParaRPr/>
          </a:p>
        </p:txBody>
      </p:sp>
      <p:sp>
        <p:nvSpPr>
          <p:cNvPr id="135" name="Google Shape;135;p22"/>
          <p:cNvSpPr txBox="1"/>
          <p:nvPr>
            <p:ph type="title"/>
          </p:nvPr>
        </p:nvSpPr>
        <p:spPr>
          <a:xfrm>
            <a:off x="121198" y="8"/>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Hardware Integration</a:t>
            </a:r>
            <a:endParaRPr/>
          </a:p>
        </p:txBody>
      </p:sp>
      <p:pic>
        <p:nvPicPr>
          <p:cNvPr id="136" name="Google Shape;136;p22"/>
          <p:cNvPicPr preferRelativeResize="0"/>
          <p:nvPr/>
        </p:nvPicPr>
        <p:blipFill>
          <a:blip r:embed="rId3">
            <a:alphaModFix/>
          </a:blip>
          <a:stretch>
            <a:fillRect/>
          </a:stretch>
        </p:blipFill>
        <p:spPr>
          <a:xfrm>
            <a:off x="0" y="1893098"/>
            <a:ext cx="6327625" cy="325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447923" y="1730667"/>
            <a:ext cx="8197200" cy="2365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Get</a:t>
            </a:r>
            <a:r>
              <a:rPr lang="en-US"/>
              <a:t> our ML algorithms to run on the hardware!</a:t>
            </a:r>
            <a:endParaRPr/>
          </a:p>
          <a:p>
            <a:pPr indent="0" lvl="0" marL="0" rtl="0" algn="l">
              <a:spcBef>
                <a:spcPts val="480"/>
              </a:spcBef>
              <a:spcAft>
                <a:spcPts val="0"/>
              </a:spcAft>
              <a:buNone/>
            </a:pPr>
            <a:r>
              <a:rPr lang="en-US"/>
              <a:t>Everyone’s work comes together here!</a:t>
            </a:r>
            <a:endParaRPr/>
          </a:p>
        </p:txBody>
      </p:sp>
      <p:sp>
        <p:nvSpPr>
          <p:cNvPr id="142" name="Google Shape;142;p23"/>
          <p:cNvSpPr txBox="1"/>
          <p:nvPr>
            <p:ph type="title"/>
          </p:nvPr>
        </p:nvSpPr>
        <p:spPr>
          <a:xfrm>
            <a:off x="447923" y="369733"/>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Software Integration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447924" y="1730675"/>
            <a:ext cx="6018300" cy="236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Review Python and scikit-learn</a:t>
            </a:r>
            <a:endParaRPr/>
          </a:p>
          <a:p>
            <a:pPr indent="-381000" lvl="0" marL="457200" rtl="0" algn="l">
              <a:spcBef>
                <a:spcPts val="0"/>
              </a:spcBef>
              <a:spcAft>
                <a:spcPts val="0"/>
              </a:spcAft>
              <a:buSzPts val="2400"/>
              <a:buChar char="-"/>
            </a:pPr>
            <a:r>
              <a:rPr lang="en-US"/>
              <a:t>Prepare a possible Python workshop</a:t>
            </a:r>
            <a:endParaRPr/>
          </a:p>
          <a:p>
            <a:pPr indent="-381000" lvl="0" marL="457200" rtl="0" algn="l">
              <a:spcBef>
                <a:spcPts val="0"/>
              </a:spcBef>
              <a:spcAft>
                <a:spcPts val="0"/>
              </a:spcAft>
              <a:buSzPts val="2400"/>
              <a:buChar char="-"/>
            </a:pPr>
            <a:r>
              <a:rPr lang="en-US"/>
              <a:t>Review the Github (no need to go in depth)</a:t>
            </a:r>
            <a:endParaRPr/>
          </a:p>
          <a:p>
            <a:pPr indent="-381000" lvl="0" marL="457200" rtl="0" algn="l">
              <a:spcBef>
                <a:spcPts val="0"/>
              </a:spcBef>
              <a:spcAft>
                <a:spcPts val="0"/>
              </a:spcAft>
              <a:buSzPts val="2400"/>
              <a:buChar char="-"/>
            </a:pPr>
            <a:r>
              <a:rPr lang="en-US"/>
              <a:t>Set up groups and assign tasks</a:t>
            </a:r>
            <a:endParaRPr/>
          </a:p>
          <a:p>
            <a:pPr indent="-381000" lvl="0" marL="457200" rtl="0" algn="l">
              <a:spcBef>
                <a:spcPts val="0"/>
              </a:spcBef>
              <a:spcAft>
                <a:spcPts val="0"/>
              </a:spcAft>
              <a:buSzPts val="2400"/>
              <a:buChar char="-"/>
            </a:pPr>
            <a:r>
              <a:rPr lang="en-US"/>
              <a:t>https://github.com/scikit-learn/scikit-learn/tree/main</a:t>
            </a:r>
            <a:endParaRPr/>
          </a:p>
        </p:txBody>
      </p:sp>
      <p:sp>
        <p:nvSpPr>
          <p:cNvPr id="148" name="Google Shape;148;p24"/>
          <p:cNvSpPr txBox="1"/>
          <p:nvPr>
            <p:ph type="title"/>
          </p:nvPr>
        </p:nvSpPr>
        <p:spPr>
          <a:xfrm>
            <a:off x="447923" y="369733"/>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Next Steps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47923" y="1730667"/>
            <a:ext cx="8197200" cy="236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Clr>
                <a:schemeClr val="dk1"/>
              </a:buClr>
              <a:buSzPts val="2400"/>
              <a:buChar char="-"/>
            </a:pPr>
            <a:r>
              <a:rPr lang="en-US" u="sng">
                <a:solidFill>
                  <a:schemeClr val="dk1"/>
                </a:solidFill>
                <a:hlinkClick r:id="rId3">
                  <a:extLst>
                    <a:ext uri="{A12FA001-AC4F-418D-AE19-62706E023703}">
                      <ahyp:hlinkClr val="tx"/>
                    </a:ext>
                  </a:extLst>
                </a:hlinkClick>
              </a:rPr>
              <a:t>https://www.when2meet.com/?32863424-FaB1k</a:t>
            </a:r>
            <a:endParaRPr>
              <a:solidFill>
                <a:schemeClr val="dk1"/>
              </a:solidFill>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US"/>
              <a:t>We may meet twice a week depending on availability</a:t>
            </a:r>
            <a:endParaRPr/>
          </a:p>
          <a:p>
            <a:pPr indent="0" lvl="0" marL="0" rtl="0" algn="l">
              <a:spcBef>
                <a:spcPts val="480"/>
              </a:spcBef>
              <a:spcAft>
                <a:spcPts val="0"/>
              </a:spcAft>
              <a:buNone/>
            </a:pPr>
            <a:r>
              <a:t/>
            </a:r>
            <a:endParaRPr/>
          </a:p>
          <a:p>
            <a:pPr indent="-381000" lvl="0" marL="457200" rtl="0" algn="l">
              <a:spcBef>
                <a:spcPts val="480"/>
              </a:spcBef>
              <a:spcAft>
                <a:spcPts val="0"/>
              </a:spcAft>
              <a:buSzPts val="2400"/>
              <a:buChar char="-"/>
            </a:pPr>
            <a:r>
              <a:rPr lang="en-US"/>
              <a:t>Questions? </a:t>
            </a:r>
            <a:endParaRPr/>
          </a:p>
        </p:txBody>
      </p:sp>
      <p:sp>
        <p:nvSpPr>
          <p:cNvPr id="154" name="Google Shape;154;p25"/>
          <p:cNvSpPr txBox="1"/>
          <p:nvPr>
            <p:ph type="title"/>
          </p:nvPr>
        </p:nvSpPr>
        <p:spPr>
          <a:xfrm>
            <a:off x="460375" y="369733"/>
            <a:ext cx="81846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Meeting Times </a:t>
            </a:r>
            <a:endParaRPr/>
          </a:p>
        </p:txBody>
      </p:sp>
      <p:pic>
        <p:nvPicPr>
          <p:cNvPr id="155" name="Google Shape;155;p25"/>
          <p:cNvPicPr preferRelativeResize="0"/>
          <p:nvPr/>
        </p:nvPicPr>
        <p:blipFill>
          <a:blip r:embed="rId4">
            <a:alphaModFix/>
          </a:blip>
          <a:stretch>
            <a:fillRect/>
          </a:stretch>
        </p:blipFill>
        <p:spPr>
          <a:xfrm>
            <a:off x="4054825" y="3086925"/>
            <a:ext cx="2552700" cy="2000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60375" y="644993"/>
            <a:ext cx="70236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Thanks for coming!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idx="1" type="body"/>
          </p:nvPr>
        </p:nvSpPr>
        <p:spPr>
          <a:xfrm>
            <a:off x="420850" y="1695875"/>
            <a:ext cx="8434500" cy="2323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US" sz="2000"/>
              <a:t>Discuss/vote on the overarching goal of the machine learning project</a:t>
            </a:r>
            <a:endParaRPr sz="2000"/>
          </a:p>
          <a:p>
            <a:pPr indent="-355600" lvl="0" marL="457200" rtl="0" algn="l">
              <a:spcBef>
                <a:spcPts val="0"/>
              </a:spcBef>
              <a:spcAft>
                <a:spcPts val="0"/>
              </a:spcAft>
              <a:buSzPts val="2000"/>
              <a:buChar char="-"/>
            </a:pPr>
            <a:r>
              <a:rPr lang="en-US" sz="2000"/>
              <a:t>Software details (programming language and library)</a:t>
            </a:r>
            <a:endParaRPr sz="2000"/>
          </a:p>
          <a:p>
            <a:pPr indent="-355600" lvl="0" marL="457200" rtl="0" algn="l">
              <a:spcBef>
                <a:spcPts val="0"/>
              </a:spcBef>
              <a:spcAft>
                <a:spcPts val="0"/>
              </a:spcAft>
              <a:buSzPts val="2000"/>
              <a:buChar char="-"/>
            </a:pPr>
            <a:r>
              <a:rPr lang="en-US" sz="2000"/>
              <a:t>Tentative Python session planning</a:t>
            </a:r>
            <a:endParaRPr sz="2000"/>
          </a:p>
          <a:p>
            <a:pPr indent="-355600" lvl="0" marL="457200" rtl="0" algn="l">
              <a:spcBef>
                <a:spcPts val="0"/>
              </a:spcBef>
              <a:spcAft>
                <a:spcPts val="0"/>
              </a:spcAft>
              <a:buSzPts val="2000"/>
              <a:buChar char="-"/>
            </a:pPr>
            <a:r>
              <a:rPr lang="en-US" sz="2000"/>
              <a:t>Hardware implementation</a:t>
            </a:r>
            <a:endParaRPr sz="2000"/>
          </a:p>
          <a:p>
            <a:pPr indent="-355600" lvl="0" marL="457200" rtl="0" algn="l">
              <a:spcBef>
                <a:spcPts val="0"/>
              </a:spcBef>
              <a:spcAft>
                <a:spcPts val="0"/>
              </a:spcAft>
              <a:buSzPts val="2000"/>
              <a:buChar char="-"/>
            </a:pPr>
            <a:r>
              <a:rPr lang="en-US" sz="2000">
                <a:solidFill>
                  <a:schemeClr val="dk1"/>
                </a:solidFill>
              </a:rPr>
              <a:t>Talk about meeting schedule</a:t>
            </a:r>
            <a:endParaRPr sz="2000"/>
          </a:p>
        </p:txBody>
      </p:sp>
      <p:sp>
        <p:nvSpPr>
          <p:cNvPr id="54" name="Google Shape;54;p10"/>
          <p:cNvSpPr txBox="1"/>
          <p:nvPr>
            <p:ph type="title"/>
          </p:nvPr>
        </p:nvSpPr>
        <p:spPr>
          <a:xfrm>
            <a:off x="460375" y="369733"/>
            <a:ext cx="81846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Today’s Agenda</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1"/>
          <p:cNvSpPr txBox="1"/>
          <p:nvPr>
            <p:ph type="title"/>
          </p:nvPr>
        </p:nvSpPr>
        <p:spPr>
          <a:xfrm>
            <a:off x="460375" y="644993"/>
            <a:ext cx="69723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AI Image Goals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2"/>
          <p:cNvSpPr txBox="1"/>
          <p:nvPr>
            <p:ph idx="1" type="body"/>
          </p:nvPr>
        </p:nvSpPr>
        <p:spPr>
          <a:xfrm>
            <a:off x="420850" y="1695875"/>
            <a:ext cx="4325100" cy="2323500"/>
          </a:xfrm>
          <a:prstGeom prst="rect">
            <a:avLst/>
          </a:prstGeom>
        </p:spPr>
        <p:txBody>
          <a:bodyPr anchorCtr="0" anchor="t" bIns="45700" lIns="91425" spcFirstLastPara="1" rIns="91425" wrap="square" tIns="45700">
            <a:noAutofit/>
          </a:bodyPr>
          <a:lstStyle/>
          <a:p>
            <a:pPr indent="-355600" lvl="0" marL="457200" rtl="0" algn="l">
              <a:spcBef>
                <a:spcPts val="480"/>
              </a:spcBef>
              <a:spcAft>
                <a:spcPts val="0"/>
              </a:spcAft>
              <a:buSzPts val="2000"/>
              <a:buChar char="-"/>
            </a:pPr>
            <a:r>
              <a:rPr lang="en-US" sz="2000"/>
              <a:t>Fruit Ripeness</a:t>
            </a:r>
            <a:endParaRPr sz="2000"/>
          </a:p>
          <a:p>
            <a:pPr indent="-355600" lvl="0" marL="457200" rtl="0" algn="l">
              <a:spcBef>
                <a:spcPts val="0"/>
              </a:spcBef>
              <a:spcAft>
                <a:spcPts val="0"/>
              </a:spcAft>
              <a:buSzPts val="2000"/>
              <a:buChar char="-"/>
            </a:pPr>
            <a:r>
              <a:rPr lang="en-US" sz="2000"/>
              <a:t>Skin Conditions</a:t>
            </a:r>
            <a:endParaRPr sz="2000"/>
          </a:p>
          <a:p>
            <a:pPr indent="-355600" lvl="0" marL="457200" rtl="0" algn="l">
              <a:spcBef>
                <a:spcPts val="0"/>
              </a:spcBef>
              <a:spcAft>
                <a:spcPts val="0"/>
              </a:spcAft>
              <a:buSzPts val="2000"/>
              <a:buChar char="-"/>
            </a:pPr>
            <a:r>
              <a:rPr lang="en-US" sz="2000"/>
              <a:t>Human Faces</a:t>
            </a:r>
            <a:endParaRPr sz="2000"/>
          </a:p>
          <a:p>
            <a:pPr indent="-355600" lvl="0" marL="457200" rtl="0" algn="l">
              <a:spcBef>
                <a:spcPts val="0"/>
              </a:spcBef>
              <a:spcAft>
                <a:spcPts val="0"/>
              </a:spcAft>
              <a:buSzPts val="2000"/>
              <a:buChar char="-"/>
            </a:pPr>
            <a:r>
              <a:rPr lang="en-US" sz="2000"/>
              <a:t>Object Tracking</a:t>
            </a:r>
            <a:endParaRPr sz="2000"/>
          </a:p>
          <a:p>
            <a:pPr indent="-355600" lvl="0" marL="457200" rtl="0" algn="l">
              <a:spcBef>
                <a:spcPts val="0"/>
              </a:spcBef>
              <a:spcAft>
                <a:spcPts val="0"/>
              </a:spcAft>
              <a:buSzPts val="2000"/>
              <a:buChar char="-"/>
            </a:pPr>
            <a:r>
              <a:rPr lang="en-US" sz="2000"/>
              <a:t>Other Suggestions</a:t>
            </a:r>
            <a:endParaRPr sz="2000"/>
          </a:p>
          <a:p>
            <a:pPr indent="0" lvl="0" marL="0" rtl="0" algn="l">
              <a:spcBef>
                <a:spcPts val="480"/>
              </a:spcBef>
              <a:spcAft>
                <a:spcPts val="0"/>
              </a:spcAft>
              <a:buNone/>
            </a:pPr>
            <a:r>
              <a:t/>
            </a:r>
            <a:endParaRPr sz="1500"/>
          </a:p>
        </p:txBody>
      </p:sp>
      <p:sp>
        <p:nvSpPr>
          <p:cNvPr id="65" name="Google Shape;65;p12"/>
          <p:cNvSpPr txBox="1"/>
          <p:nvPr>
            <p:ph type="title"/>
          </p:nvPr>
        </p:nvSpPr>
        <p:spPr>
          <a:xfrm>
            <a:off x="460375" y="369733"/>
            <a:ext cx="81846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Possible Goals</a:t>
            </a:r>
            <a:endParaRPr>
              <a:solidFill>
                <a:schemeClr val="dk2"/>
              </a:solidFill>
            </a:endParaRPr>
          </a:p>
        </p:txBody>
      </p:sp>
      <p:sp>
        <p:nvSpPr>
          <p:cNvPr id="66" name="Google Shape;66;p12"/>
          <p:cNvSpPr txBox="1"/>
          <p:nvPr/>
        </p:nvSpPr>
        <p:spPr>
          <a:xfrm>
            <a:off x="3085425" y="2310075"/>
            <a:ext cx="22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7" name="Google Shape;67;p12"/>
          <p:cNvPicPr preferRelativeResize="0"/>
          <p:nvPr/>
        </p:nvPicPr>
        <p:blipFill>
          <a:blip r:embed="rId3">
            <a:alphaModFix/>
          </a:blip>
          <a:stretch>
            <a:fillRect/>
          </a:stretch>
        </p:blipFill>
        <p:spPr>
          <a:xfrm>
            <a:off x="3879675" y="820625"/>
            <a:ext cx="5014551" cy="296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idx="1" type="body"/>
          </p:nvPr>
        </p:nvSpPr>
        <p:spPr>
          <a:xfrm>
            <a:off x="447925" y="1480175"/>
            <a:ext cx="7304100" cy="236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Python is a high-level, general purpose programming language</a:t>
            </a:r>
            <a:endParaRPr/>
          </a:p>
          <a:p>
            <a:pPr indent="-381000" lvl="0" marL="457200" rtl="0" algn="l">
              <a:spcBef>
                <a:spcPts val="0"/>
              </a:spcBef>
              <a:spcAft>
                <a:spcPts val="0"/>
              </a:spcAft>
              <a:buSzPts val="2400"/>
              <a:buChar char="-"/>
            </a:pPr>
            <a:r>
              <a:rPr lang="en-US"/>
              <a:t>Widely taught as an introductory language and used commonly with machine learning</a:t>
            </a:r>
            <a:endParaRPr/>
          </a:p>
          <a:p>
            <a:pPr indent="-381000" lvl="0" marL="457200" rtl="0" algn="l">
              <a:spcBef>
                <a:spcPts val="0"/>
              </a:spcBef>
              <a:spcAft>
                <a:spcPts val="0"/>
              </a:spcAft>
              <a:buSzPts val="2400"/>
              <a:buChar char="-"/>
            </a:pPr>
            <a:r>
              <a:rPr lang="en-US"/>
              <a:t>In particular, the libraries (collection of resources and tools that can be imported) are quite helpful</a:t>
            </a:r>
            <a:endParaRPr/>
          </a:p>
          <a:p>
            <a:pPr indent="-381000" lvl="0" marL="457200" rtl="0" algn="l">
              <a:spcBef>
                <a:spcPts val="0"/>
              </a:spcBef>
              <a:spcAft>
                <a:spcPts val="0"/>
              </a:spcAft>
              <a:buSzPts val="2400"/>
              <a:buChar char="-"/>
            </a:pPr>
            <a:r>
              <a:rPr lang="en-US"/>
              <a:t>The library that we will focus on is scikit-learn</a:t>
            </a:r>
            <a:endParaRPr/>
          </a:p>
        </p:txBody>
      </p:sp>
      <p:sp>
        <p:nvSpPr>
          <p:cNvPr id="73" name="Google Shape;73;p13"/>
          <p:cNvSpPr txBox="1"/>
          <p:nvPr>
            <p:ph type="title"/>
          </p:nvPr>
        </p:nvSpPr>
        <p:spPr>
          <a:xfrm>
            <a:off x="447923" y="369725"/>
            <a:ext cx="17097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Python</a:t>
            </a:r>
            <a:endParaRPr/>
          </a:p>
        </p:txBody>
      </p:sp>
      <p:pic>
        <p:nvPicPr>
          <p:cNvPr id="74" name="Google Shape;74;p13"/>
          <p:cNvPicPr preferRelativeResize="0"/>
          <p:nvPr/>
        </p:nvPicPr>
        <p:blipFill>
          <a:blip r:embed="rId3">
            <a:alphaModFix/>
          </a:blip>
          <a:stretch>
            <a:fillRect/>
          </a:stretch>
        </p:blipFill>
        <p:spPr>
          <a:xfrm>
            <a:off x="4392389" y="-71550"/>
            <a:ext cx="2955523" cy="18764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type="title"/>
          </p:nvPr>
        </p:nvSpPr>
        <p:spPr>
          <a:xfrm>
            <a:off x="460375" y="644993"/>
            <a:ext cx="70236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scikit-learn (Python) </a:t>
            </a:r>
            <a:endParaRPr/>
          </a:p>
        </p:txBody>
      </p:sp>
      <p:pic>
        <p:nvPicPr>
          <p:cNvPr id="80" name="Google Shape;80;p14"/>
          <p:cNvPicPr preferRelativeResize="0"/>
          <p:nvPr/>
        </p:nvPicPr>
        <p:blipFill>
          <a:blip r:embed="rId3">
            <a:alphaModFix/>
          </a:blip>
          <a:stretch>
            <a:fillRect/>
          </a:stretch>
        </p:blipFill>
        <p:spPr>
          <a:xfrm>
            <a:off x="4064150" y="478475"/>
            <a:ext cx="3320448" cy="2210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314150" y="1611750"/>
            <a:ext cx="6898800" cy="3255300"/>
          </a:xfrm>
          <a:prstGeom prst="rect">
            <a:avLst/>
          </a:prstGeom>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US" sz="1900"/>
              <a:t>Free open-source machine learning library for Python</a:t>
            </a:r>
            <a:endParaRPr sz="1900"/>
          </a:p>
          <a:p>
            <a:pPr indent="-349250" lvl="0" marL="457200" rtl="0" algn="l">
              <a:spcBef>
                <a:spcPts val="0"/>
              </a:spcBef>
              <a:spcAft>
                <a:spcPts val="0"/>
              </a:spcAft>
              <a:buSzPts val="1900"/>
              <a:buChar char="-"/>
            </a:pPr>
            <a:r>
              <a:rPr lang="en-US" sz="1900"/>
              <a:t>Designed to operate with the numpy and scipy libraries</a:t>
            </a:r>
            <a:endParaRPr sz="1900"/>
          </a:p>
          <a:p>
            <a:pPr indent="-349250" lvl="0" marL="457200" rtl="0" algn="l">
              <a:spcBef>
                <a:spcPts val="0"/>
              </a:spcBef>
              <a:spcAft>
                <a:spcPts val="0"/>
              </a:spcAft>
              <a:buSzPts val="1900"/>
              <a:buChar char="-"/>
            </a:pPr>
            <a:r>
              <a:rPr lang="en-US" sz="1900"/>
              <a:t>Features </a:t>
            </a:r>
            <a:r>
              <a:rPr lang="en-US" sz="1900"/>
              <a:t>various</a:t>
            </a:r>
            <a:r>
              <a:rPr lang="en-US" sz="1900"/>
              <a:t> algorithms including classification, regression, and clustering</a:t>
            </a:r>
            <a:endParaRPr sz="1900"/>
          </a:p>
          <a:p>
            <a:pPr indent="-349250" lvl="0" marL="457200" rtl="0" algn="l">
              <a:spcBef>
                <a:spcPts val="0"/>
              </a:spcBef>
              <a:spcAft>
                <a:spcPts val="0"/>
              </a:spcAft>
              <a:buSzPts val="1900"/>
              <a:buChar char="-"/>
            </a:pPr>
            <a:r>
              <a:rPr lang="en-US" sz="1900"/>
              <a:t>Operates on a simpler level; no deep learning</a:t>
            </a:r>
            <a:endParaRPr sz="1900"/>
          </a:p>
          <a:p>
            <a:pPr indent="-349250" lvl="0" marL="457200" rtl="0" algn="l">
              <a:spcBef>
                <a:spcPts val="0"/>
              </a:spcBef>
              <a:spcAft>
                <a:spcPts val="0"/>
              </a:spcAft>
              <a:buSzPts val="1900"/>
              <a:buChar char="-"/>
            </a:pPr>
            <a:r>
              <a:rPr lang="en-US" sz="1900"/>
              <a:t>https://scikit-learn.org/stable/supervised_learning.html</a:t>
            </a:r>
            <a:endParaRPr sz="1900"/>
          </a:p>
          <a:p>
            <a:pPr indent="0" lvl="0" marL="0" rtl="0" algn="l">
              <a:spcBef>
                <a:spcPts val="480"/>
              </a:spcBef>
              <a:spcAft>
                <a:spcPts val="0"/>
              </a:spcAft>
              <a:buNone/>
            </a:pPr>
            <a:r>
              <a:t/>
            </a:r>
            <a:endParaRPr sz="1900"/>
          </a:p>
        </p:txBody>
      </p:sp>
      <p:sp>
        <p:nvSpPr>
          <p:cNvPr id="86" name="Google Shape;86;p15"/>
          <p:cNvSpPr txBox="1"/>
          <p:nvPr>
            <p:ph type="title"/>
          </p:nvPr>
        </p:nvSpPr>
        <p:spPr>
          <a:xfrm>
            <a:off x="447925" y="369725"/>
            <a:ext cx="56796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What is scikit-learn?</a:t>
            </a:r>
            <a:endParaRPr/>
          </a:p>
        </p:txBody>
      </p:sp>
      <p:pic>
        <p:nvPicPr>
          <p:cNvPr id="87" name="Google Shape;87;p15"/>
          <p:cNvPicPr preferRelativeResize="0"/>
          <p:nvPr/>
        </p:nvPicPr>
        <p:blipFill>
          <a:blip r:embed="rId3">
            <a:alphaModFix/>
          </a:blip>
          <a:stretch>
            <a:fillRect/>
          </a:stretch>
        </p:blipFill>
        <p:spPr>
          <a:xfrm>
            <a:off x="6747475" y="920600"/>
            <a:ext cx="1626249" cy="23058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460375" y="644993"/>
            <a:ext cx="7023600" cy="26418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Potential Python </a:t>
            </a:r>
            <a:r>
              <a:rPr lang="en-US"/>
              <a:t>Workshop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idx="1" type="body"/>
          </p:nvPr>
        </p:nvSpPr>
        <p:spPr>
          <a:xfrm>
            <a:off x="447923" y="1626617"/>
            <a:ext cx="8197200" cy="2365800"/>
          </a:xfrm>
          <a:prstGeom prst="rect">
            <a:avLst/>
          </a:prstGeom>
        </p:spPr>
        <p:txBody>
          <a:bodyPr anchorCtr="0" anchor="t" bIns="45700" lIns="91425" spcFirstLastPara="1" rIns="91425" wrap="square" tIns="45700">
            <a:noAutofit/>
          </a:bodyPr>
          <a:lstStyle/>
          <a:p>
            <a:pPr indent="-381000" lvl="0" marL="457200" rtl="0" algn="l">
              <a:spcBef>
                <a:spcPts val="480"/>
              </a:spcBef>
              <a:spcAft>
                <a:spcPts val="0"/>
              </a:spcAft>
              <a:buSzPts val="2400"/>
              <a:buChar char="-"/>
            </a:pPr>
            <a:r>
              <a:rPr lang="en-US"/>
              <a:t>In regards to image processing, scikit-learn functions by first turning images into a processable format (arrays, graphs, etc)</a:t>
            </a:r>
            <a:endParaRPr/>
          </a:p>
          <a:p>
            <a:pPr indent="-381000" lvl="0" marL="457200" rtl="0" algn="l">
              <a:spcBef>
                <a:spcPts val="0"/>
              </a:spcBef>
              <a:spcAft>
                <a:spcPts val="0"/>
              </a:spcAft>
              <a:buSzPts val="2400"/>
              <a:buChar char="-"/>
            </a:pPr>
            <a:r>
              <a:rPr lang="en-US"/>
              <a:t>After processing, it can feed the data into an algorithm and begin training</a:t>
            </a:r>
            <a:endParaRPr/>
          </a:p>
          <a:p>
            <a:pPr indent="-381000" lvl="0" marL="457200" rtl="0" algn="l">
              <a:spcBef>
                <a:spcPts val="0"/>
              </a:spcBef>
              <a:spcAft>
                <a:spcPts val="0"/>
              </a:spcAft>
              <a:buSzPts val="2400"/>
              <a:buChar char="-"/>
            </a:pPr>
            <a:r>
              <a:rPr lang="en-US"/>
              <a:t>Sample here: https://kapernikov.com/tutorial-image-classification-with-scikit-learn/</a:t>
            </a:r>
            <a:endParaRPr/>
          </a:p>
        </p:txBody>
      </p:sp>
      <p:sp>
        <p:nvSpPr>
          <p:cNvPr id="98" name="Google Shape;98;p17"/>
          <p:cNvSpPr txBox="1"/>
          <p:nvPr>
            <p:ph type="title"/>
          </p:nvPr>
        </p:nvSpPr>
        <p:spPr>
          <a:xfrm>
            <a:off x="447923" y="369733"/>
            <a:ext cx="8197200" cy="9939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Image processing</a:t>
            </a:r>
            <a:endParaRPr/>
          </a:p>
        </p:txBody>
      </p:sp>
      <p:pic>
        <p:nvPicPr>
          <p:cNvPr id="99" name="Google Shape;99;p17"/>
          <p:cNvPicPr preferRelativeResize="0"/>
          <p:nvPr/>
        </p:nvPicPr>
        <p:blipFill>
          <a:blip r:embed="rId3">
            <a:alphaModFix/>
          </a:blip>
          <a:stretch>
            <a:fillRect/>
          </a:stretch>
        </p:blipFill>
        <p:spPr>
          <a:xfrm>
            <a:off x="5690625" y="105050"/>
            <a:ext cx="1523250" cy="152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W Gold">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