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Encode Sans"/>
      <p:regular r:id="rId16"/>
      <p:bold r:id="rId17"/>
    </p:embeddedFont>
    <p:embeddedFont>
      <p:font typeface="Encode Sans Black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EncodeSans-bold.fntdata"/><Relationship Id="rId16" Type="http://schemas.openxmlformats.org/officeDocument/2006/relationships/font" Target="fonts/EncodeSans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EncodeSansBlack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05e8c0d52d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05e8c0d5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Intros to officers. OFFICERS ARRIVE 15 MINS EARLY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d2aa6f326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d2aa6f3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Josh talk about Bot if finished?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9d987ccb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9d987ccb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987ccb54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d987ccb5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e5cba0f0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9e5cba0f0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d2aa6f326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d2aa6f32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1_Custom Layout"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/>
          <p:nvPr>
            <p:ph idx="1" type="body"/>
          </p:nvPr>
        </p:nvSpPr>
        <p:spPr>
          <a:xfrm>
            <a:off x="447923" y="1730667"/>
            <a:ext cx="8197114" cy="2365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W Logo_Purple_2685_HEX.png" id="8" name="Google Shape;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title"/>
          </p:nvPr>
        </p:nvSpPr>
        <p:spPr>
          <a:xfrm>
            <a:off x="460375" y="369733"/>
            <a:ext cx="8184662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Boundless">
  <p:cSld name="1_Title 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599107"/>
            <a:ext cx="2416273" cy="2124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W Logo_Purple_2685_HEX.png" id="14" name="Google Shape;1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 txBox="1"/>
          <p:nvPr>
            <p:ph type="title"/>
          </p:nvPr>
        </p:nvSpPr>
        <p:spPr>
          <a:xfrm>
            <a:off x="460375" y="644993"/>
            <a:ext cx="702354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">
  <p:cSld name="Title 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 Logo_Purple_2685_HEX.png" id="17" name="Google Shape;1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9461" y="3426449"/>
            <a:ext cx="1597439" cy="1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5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>
            <p:ph type="title"/>
          </p:nvPr>
        </p:nvSpPr>
        <p:spPr>
          <a:xfrm>
            <a:off x="460375" y="644993"/>
            <a:ext cx="6972300" cy="26417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47923" y="2320239"/>
            <a:ext cx="8197114" cy="22517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60375" y="1730667"/>
            <a:ext cx="8184662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4" name="Google Shape;2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874" y="1363508"/>
            <a:ext cx="109009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 txBox="1"/>
          <p:nvPr>
            <p:ph type="title"/>
          </p:nvPr>
        </p:nvSpPr>
        <p:spPr>
          <a:xfrm>
            <a:off x="460374" y="369733"/>
            <a:ext cx="8184657" cy="9937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UW 1">
  <p:cSld name="1_Title Slide">
    <p:bg>
      <p:bgPr>
        <a:solidFill>
          <a:schemeClr val="dk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W_W Logo_White.png" id="28" name="Google Shape;2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8081" y="4675530"/>
            <a:ext cx="2540000" cy="172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8081" y="3426449"/>
            <a:ext cx="1600198" cy="139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Encode Sans Black"/>
              <a:buNone/>
              <a:defRPr b="1" i="0" sz="5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 1">
  <p:cSld name="Header + Content">
    <p:bg>
      <p:bgPr>
        <a:solidFill>
          <a:schemeClr val="dk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34" name="Google Shape;34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W_W Logo_White.png" id="35" name="Google Shape;3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83915" y="4219956"/>
            <a:ext cx="1371600" cy="9235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7"/>
          <p:cNvSpPr txBox="1"/>
          <p:nvPr>
            <p:ph type="title"/>
          </p:nvPr>
        </p:nvSpPr>
        <p:spPr>
          <a:xfrm>
            <a:off x="447923" y="369733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 1">
  <p:cSld name="Header + Subheader +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5381" y="1364403"/>
            <a:ext cx="1103785" cy="96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31" y="1363508"/>
            <a:ext cx="1103785" cy="96362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8"/>
          <p:cNvSpPr txBox="1"/>
          <p:nvPr>
            <p:ph idx="1" type="body"/>
          </p:nvPr>
        </p:nvSpPr>
        <p:spPr>
          <a:xfrm>
            <a:off x="447923" y="2320239"/>
            <a:ext cx="8197200" cy="22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Merriweather Sans"/>
              <a:buChar char="&gt;"/>
              <a:defRPr b="1"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55600" lvl="1" marL="914400" marR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–"/>
              <a:defRPr b="1" i="0" sz="2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 Sans"/>
              <a:buChar char="&gt;"/>
              <a:defRPr b="1" i="0" sz="18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30200" lvl="3" marL="1828800" marR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–"/>
              <a:defRPr b="1" i="0" sz="16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marR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 Sans"/>
              <a:buChar char="&gt;"/>
              <a:defRPr b="1" i="0" sz="1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460375" y="1730667"/>
            <a:ext cx="81846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Open Sans"/>
              <a:buNone/>
              <a:defRPr i="0" sz="24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Open Sans"/>
              <a:buNone/>
              <a:defRPr i="0" sz="28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Open Sans"/>
              <a:buNone/>
              <a:defRPr i="0" sz="24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Open Sans"/>
              <a:buNone/>
              <a:defRPr i="0" sz="2000" u="none" cap="none" strike="noStrike">
                <a:solidFill>
                  <a:srgbClr val="E8D3A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Char char="•"/>
              <a:defRPr i="0" sz="2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42" name="Google Shape;42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05041" y="4675530"/>
            <a:ext cx="2539991" cy="17231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8"/>
          <p:cNvSpPr txBox="1"/>
          <p:nvPr>
            <p:ph type="title"/>
          </p:nvPr>
        </p:nvSpPr>
        <p:spPr>
          <a:xfrm>
            <a:off x="447922" y="369285"/>
            <a:ext cx="81972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ncode Sans Black"/>
              <a:buNone/>
              <a:defRPr b="1" i="0" sz="3000" u="none" cap="none" strike="noStrike">
                <a:solidFill>
                  <a:schemeClr val="dk1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" name="Google Shape;46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7" name="Google Shape;47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9" name="Google Shape;49;p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Char char="●"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Char char="○"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Char char="■"/>
              <a:defRPr sz="2600"/>
            </a:lvl9pPr>
          </a:lstStyle>
          <a:p/>
        </p:txBody>
      </p:sp>
      <p:sp>
        <p:nvSpPr>
          <p:cNvPr id="50" name="Google Shape;50;p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2CA9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Science/Engineering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420850" y="1695875"/>
            <a:ext cx="8434500" cy="2323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465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Source and refine training data for the project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Build data pipelines for storing, aggregating, and processing data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Transform raw data into usable formats (images into processable structures)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Coordinate with other teams to ensure access and efficacy of data</a:t>
            </a:r>
            <a:endParaRPr sz="2300">
              <a:solidFill>
                <a:schemeClr val="dk1"/>
              </a:solidFill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&gt;"/>
            </a:pPr>
            <a:r>
              <a:rPr lang="en-US" sz="2300">
                <a:solidFill>
                  <a:schemeClr val="dk1"/>
                </a:solidFill>
              </a:rPr>
              <a:t>Validate the efficacy of the model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62" name="Google Shape;62;p11"/>
          <p:cNvSpPr txBox="1"/>
          <p:nvPr>
            <p:ph type="title"/>
          </p:nvPr>
        </p:nvSpPr>
        <p:spPr>
          <a:xfrm>
            <a:off x="420850" y="3251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3085425" y="2310075"/>
            <a:ext cx="222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/>
          <p:nvPr>
            <p:ph type="title"/>
          </p:nvPr>
        </p:nvSpPr>
        <p:spPr>
          <a:xfrm>
            <a:off x="45250" y="560100"/>
            <a:ext cx="8618700" cy="53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latin typeface="Encode Sans"/>
                <a:ea typeface="Encode Sans"/>
                <a:cs typeface="Encode Sans"/>
                <a:sym typeface="Encode Sans"/>
              </a:rPr>
              <a:t>Timeline</a:t>
            </a:r>
            <a:endParaRPr b="1"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69" name="Google Shape;69;p12"/>
          <p:cNvGrpSpPr/>
          <p:nvPr/>
        </p:nvGrpSpPr>
        <p:grpSpPr>
          <a:xfrm>
            <a:off x="201672" y="1439065"/>
            <a:ext cx="1589811" cy="3221969"/>
            <a:chOff x="618820" y="1574030"/>
            <a:chExt cx="1418334" cy="2483787"/>
          </a:xfrm>
        </p:grpSpPr>
        <p:cxnSp>
          <p:nvCxnSpPr>
            <p:cNvPr id="70" name="Google Shape;70;p1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" name="Google Shape;71;p1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72" name="Google Shape;72;p1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" name="Google Shape;73;p12"/>
            <p:cNvGrpSpPr/>
            <p:nvPr/>
          </p:nvGrpSpPr>
          <p:grpSpPr>
            <a:xfrm>
              <a:off x="719069" y="1574030"/>
              <a:ext cx="1177300" cy="2483787"/>
              <a:chOff x="1314027" y="1574030"/>
              <a:chExt cx="1177300" cy="2483787"/>
            </a:xfrm>
          </p:grpSpPr>
          <p:sp>
            <p:nvSpPr>
              <p:cNvPr id="74" name="Google Shape;74;p12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000">
                    <a:solidFill>
                      <a:schemeClr val="dk2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the Basics</a:t>
                </a:r>
                <a:endParaRPr b="1" sz="10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5" name="Google Shape;75;p12"/>
              <p:cNvSpPr txBox="1"/>
              <p:nvPr/>
            </p:nvSpPr>
            <p:spPr>
              <a:xfrm>
                <a:off x="1324027" y="3151817"/>
                <a:ext cx="1167300" cy="9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What core knowledge do you need to cover?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6" name="Google Shape;76;p12"/>
              <p:cNvSpPr txBox="1"/>
              <p:nvPr/>
            </p:nvSpPr>
            <p:spPr>
              <a:xfrm>
                <a:off x="1314027" y="1574030"/>
                <a:ext cx="624300" cy="338400"/>
              </a:xfrm>
              <a:prstGeom prst="rect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r>
                  <a:rPr lang="en-US" sz="8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 weeks</a:t>
                </a:r>
                <a:endParaRPr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77" name="Google Shape;77;p12"/>
          <p:cNvGrpSpPr/>
          <p:nvPr/>
        </p:nvGrpSpPr>
        <p:grpSpPr>
          <a:xfrm>
            <a:off x="1656880" y="1439070"/>
            <a:ext cx="1589811" cy="3221967"/>
            <a:chOff x="1917073" y="1575835"/>
            <a:chExt cx="1418334" cy="2432775"/>
          </a:xfrm>
        </p:grpSpPr>
        <p:cxnSp>
          <p:nvCxnSpPr>
            <p:cNvPr id="78" name="Google Shape;78;p1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" name="Google Shape;79;p1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80" name="Google Shape;80;p1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2"/>
            <p:cNvSpPr txBox="1"/>
            <p:nvPr/>
          </p:nvSpPr>
          <p:spPr>
            <a:xfrm>
              <a:off x="1975213" y="2740914"/>
              <a:ext cx="13023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Building on our knowledge</a:t>
              </a:r>
              <a:endParaRPr b="1"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2" name="Google Shape;82;p12"/>
            <p:cNvSpPr txBox="1"/>
            <p:nvPr/>
          </p:nvSpPr>
          <p:spPr>
            <a:xfrm>
              <a:off x="2023719" y="3266710"/>
              <a:ext cx="1167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How can this knowledge start being applied to the pipeline/data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" name="Google Shape;83;p12"/>
            <p:cNvSpPr txBox="1"/>
            <p:nvPr/>
          </p:nvSpPr>
          <p:spPr>
            <a:xfrm>
              <a:off x="2013744" y="1575835"/>
              <a:ext cx="624300" cy="334800"/>
            </a:xfrm>
            <a:prstGeom prst="rect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8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weeks</a:t>
              </a:r>
              <a:endParaRPr sz="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4" name="Google Shape;84;p12"/>
          <p:cNvGrpSpPr/>
          <p:nvPr/>
        </p:nvGrpSpPr>
        <p:grpSpPr>
          <a:xfrm>
            <a:off x="3110738" y="1439064"/>
            <a:ext cx="1589811" cy="3066251"/>
            <a:chOff x="3214118" y="1575830"/>
            <a:chExt cx="1418334" cy="2315200"/>
          </a:xfrm>
        </p:grpSpPr>
        <p:cxnSp>
          <p:nvCxnSpPr>
            <p:cNvPr id="85" name="Google Shape;85;p1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6" name="Google Shape;86;p1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9" name="Google Shape;89;p1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Create an actionable plan for the “how.” How will the images be processed, aggregated, etc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0" name="Google Shape;90;p1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" name="Google Shape;91;p12"/>
          <p:cNvGrpSpPr/>
          <p:nvPr/>
        </p:nvGrpSpPr>
        <p:grpSpPr>
          <a:xfrm>
            <a:off x="4565023" y="1439064"/>
            <a:ext cx="1589811" cy="3175626"/>
            <a:chOff x="4511544" y="1575830"/>
            <a:chExt cx="1418334" cy="2397785"/>
          </a:xfrm>
        </p:grpSpPr>
        <p:cxnSp>
          <p:nvCxnSpPr>
            <p:cNvPr id="92" name="Google Shape;92;p1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3" name="Google Shape;93;p1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94" name="Google Shape;94;p1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2"/>
            <p:cNvSpPr txBox="1"/>
            <p:nvPr/>
          </p:nvSpPr>
          <p:spPr>
            <a:xfrm>
              <a:off x="4618119" y="2816469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Detailed Requirements Drafting and Prototyping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6" name="Google Shape;96;p12"/>
            <p:cNvSpPr txBox="1"/>
            <p:nvPr/>
          </p:nvSpPr>
          <p:spPr>
            <a:xfrm>
              <a:off x="4618115" y="3236215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What will be the exact role of this subteam? Start collecting data and prototyping the pipeline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7" name="Google Shape;97;p1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8" name="Google Shape;98;p12"/>
          <p:cNvGrpSpPr/>
          <p:nvPr/>
        </p:nvGrpSpPr>
        <p:grpSpPr>
          <a:xfrm>
            <a:off x="6019091" y="1439057"/>
            <a:ext cx="1589811" cy="3066258"/>
            <a:chOff x="3214118" y="1575825"/>
            <a:chExt cx="1418334" cy="2315205"/>
          </a:xfrm>
        </p:grpSpPr>
        <p:cxnSp>
          <p:nvCxnSpPr>
            <p:cNvPr id="99" name="Google Shape;99;p1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0" name="Google Shape;100;p1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01" name="Google Shape;101;p1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2"/>
            <p:cNvSpPr txBox="1"/>
            <p:nvPr/>
          </p:nvSpPr>
          <p:spPr>
            <a:xfrm>
              <a:off x="3324916" y="2696823"/>
              <a:ext cx="1167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" name="Google Shape;103;p1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Design, validate, build, verify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4" name="Google Shape;104;p12"/>
            <p:cNvSpPr txBox="1"/>
            <p:nvPr/>
          </p:nvSpPr>
          <p:spPr>
            <a:xfrm>
              <a:off x="3222890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4 weeks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5" name="Google Shape;105;p12"/>
          <p:cNvGrpSpPr/>
          <p:nvPr/>
        </p:nvGrpSpPr>
        <p:grpSpPr>
          <a:xfrm>
            <a:off x="7430694" y="1439057"/>
            <a:ext cx="1632493" cy="3066258"/>
            <a:chOff x="4473466" y="1575825"/>
            <a:chExt cx="1456412" cy="2315205"/>
          </a:xfrm>
        </p:grpSpPr>
        <p:cxnSp>
          <p:nvCxnSpPr>
            <p:cNvPr id="106" name="Google Shape;106;p1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7" name="Google Shape;107;p1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/>
                <a:t>  </a:t>
              </a:r>
              <a:endParaRPr/>
            </a:p>
          </p:txBody>
        </p:sp>
        <p:sp>
          <p:nvSpPr>
            <p:cNvPr id="108" name="Google Shape;108;p1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and Present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0" name="Google Shape;110;p1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lessons learned, accomplishments, and share your discoveries with The Boring Club and the UW community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1" name="Google Shape;111;p12"/>
            <p:cNvSpPr txBox="1"/>
            <p:nvPr/>
          </p:nvSpPr>
          <p:spPr>
            <a:xfrm>
              <a:off x="4473466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-US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pic>
        <p:nvPicPr>
          <p:cNvPr id="112" name="Google Shape;11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9" cy="5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rtl="0" algn="l">
              <a:spcBef>
                <a:spcPts val="48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Make a copy of the Google doc and use the prompts as a stepping stone for further research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Try to find reliable sources to provide answers for the prompts and other questions and paste them in your copy of the Google doc. </a:t>
            </a:r>
            <a:endParaRPr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Feel free to add questions as you go</a:t>
            </a:r>
            <a:endParaRPr/>
          </a:p>
        </p:txBody>
      </p:sp>
      <p:sp>
        <p:nvSpPr>
          <p:cNvPr id="118" name="Google Shape;118;p13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Next Steps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>
            <p:ph idx="1" type="body"/>
          </p:nvPr>
        </p:nvSpPr>
        <p:spPr>
          <a:xfrm>
            <a:off x="447923" y="1730667"/>
            <a:ext cx="8197200" cy="2365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4"/>
          <p:cNvSpPr txBox="1"/>
          <p:nvPr>
            <p:ph type="title"/>
          </p:nvPr>
        </p:nvSpPr>
        <p:spPr>
          <a:xfrm>
            <a:off x="460375" y="369733"/>
            <a:ext cx="8184600" cy="99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5475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>
            <p:ph type="title"/>
          </p:nvPr>
        </p:nvSpPr>
        <p:spPr>
          <a:xfrm>
            <a:off x="460375" y="644993"/>
            <a:ext cx="7023600" cy="2641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Thanks for coming!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W Gold">
  <a:themeElements>
    <a:clrScheme name="4b2e83">
      <a:dk1>
        <a:srgbClr val="4B2E83"/>
      </a:dk1>
      <a:lt1>
        <a:srgbClr val="E8D3A2"/>
      </a:lt1>
      <a:dk2>
        <a:srgbClr val="4B2E83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D8D9DA"/>
      </a:accent4>
      <a:accent5>
        <a:srgbClr val="999999"/>
      </a:accent5>
      <a:accent6>
        <a:srgbClr val="917B4C"/>
      </a:accent6>
      <a:hlink>
        <a:srgbClr val="D8D9DA"/>
      </a:hlink>
      <a:folHlink>
        <a:srgbClr val="9999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