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  <p:embeddedFont>
      <p:font typeface="Maven Pro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Thomas Kephart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avenPro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MavenPr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3-01T13:21:42.694">
    <p:pos x="6000" y="0"/>
    <p:text>This shows that the data is more consistent and desirable as registration #s increased. A strong certification rate is correlated with a high registration #.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4-03-01T13:23:53.914">
    <p:pos x="6000" y="0"/>
    <p:text>Maybe don't show this one? Sororities had better registration #s than frats.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bd523bc804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bd523bc804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bc84f3214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bc84f3214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bd523bc804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bd523bc804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bd523bc804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bd523bc804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bc84f3214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bc84f3214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bea6d41f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bea6d41f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bea6d41fb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bea6d41fb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bd8d78993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bd8d78993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beb0d1caa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beb0d1caa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bdcd6c66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bdcd6c66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bd2c35314b_1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bd2c35314b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bc50336d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bc50336d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bda274fa40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bda274fa4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bd2c35314b_1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bd2c35314b_1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 box when program committee started, Red box when program launched for students.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bd523bc804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bd523bc804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bd523bc80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bd523bc80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bd523bc804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bd523bc804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bda274fa4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bda274fa4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bd523bc804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bd523bc804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2.xml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26.png"/><Relationship Id="rId6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st.github.com/eveninglily/34f7875ad0e302cbba8615f60460cdcb" TargetMode="External"/><Relationship Id="rId4" Type="http://schemas.openxmlformats.org/officeDocument/2006/relationships/hyperlink" Target="https://sustainingprogress.umd.edu/progress-commitments/climate-action-plan" TargetMode="External"/><Relationship Id="rId11" Type="http://schemas.openxmlformats.org/officeDocument/2006/relationships/hyperlink" Target="https://academiccatalog.umd.edu/undergraduate/requirements-application-procedures/freshman-admission/#:~:text=We%20typically%20receive%20over%2058%2C000,academically%20successful%20at%20the%20university" TargetMode="External"/><Relationship Id="rId10" Type="http://schemas.openxmlformats.org/officeDocument/2006/relationships/hyperlink" Target="https://stackoverflow.com/questions/32589829/how-to-get-value-counts-for-multiple-columns-at-once-in-pandas-dataframe" TargetMode="External"/><Relationship Id="rId9" Type="http://schemas.openxmlformats.org/officeDocument/2006/relationships/hyperlink" Target="https://sustainability.umd.edu/get-involved/students/green-chapter" TargetMode="External"/><Relationship Id="rId5" Type="http://schemas.openxmlformats.org/officeDocument/2006/relationships/hyperlink" Target="https://sites.google.com/umd.edu/greenterp/about" TargetMode="External"/><Relationship Id="rId6" Type="http://schemas.openxmlformats.org/officeDocument/2006/relationships/hyperlink" Target="https://www.epa.gov/sites/default/files/2016-12/documents/social_cost_of_carbon_fact_sheet.pdf" TargetMode="External"/><Relationship Id="rId7" Type="http://schemas.openxmlformats.org/officeDocument/2006/relationships/hyperlink" Target="https://campusvisitorguides.com/umd/life-on-campus/" TargetMode="External"/><Relationship Id="rId8" Type="http://schemas.openxmlformats.org/officeDocument/2006/relationships/hyperlink" Target="https://www.usnews.com/best-colleges/university-of-maryland-2103/student-lif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8021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 Challenge 2024: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UMD Sustainable Practices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802100" cy="11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Leon Battle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Travis Hockin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Conrad Jones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Kephart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0"/>
            <a:ext cx="82295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Participation by Greek Life</a:t>
            </a:r>
            <a:endParaRPr/>
          </a:p>
        </p:txBody>
      </p:sp>
      <p:pic>
        <p:nvPicPr>
          <p:cNvPr id="342" name="Google Shape;342;p23"/>
          <p:cNvPicPr preferRelativeResize="0"/>
          <p:nvPr/>
        </p:nvPicPr>
        <p:blipFill rotWithShape="1">
          <a:blip r:embed="rId3">
            <a:alphaModFix/>
          </a:blip>
          <a:srcRect b="0" l="23428" r="16651" t="0"/>
          <a:stretch/>
        </p:blipFill>
        <p:spPr>
          <a:xfrm>
            <a:off x="203500" y="1673825"/>
            <a:ext cx="3935634" cy="316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3"/>
          <p:cNvPicPr preferRelativeResize="0"/>
          <p:nvPr/>
        </p:nvPicPr>
        <p:blipFill rotWithShape="1">
          <a:blip r:embed="rId4">
            <a:alphaModFix/>
          </a:blip>
          <a:srcRect b="0" l="25926" r="12314" t="0"/>
          <a:stretch/>
        </p:blipFill>
        <p:spPr>
          <a:xfrm>
            <a:off x="4995225" y="1673824"/>
            <a:ext cx="4056250" cy="3162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Forward: </a:t>
            </a:r>
            <a:r>
              <a:rPr b="0" lang="en"/>
              <a:t>Focus of Efforts</a:t>
            </a:r>
            <a:endParaRPr b="0"/>
          </a:p>
        </p:txBody>
      </p:sp>
      <p:sp>
        <p:nvSpPr>
          <p:cNvPr id="349" name="Google Shape;349;p24"/>
          <p:cNvSpPr txBox="1"/>
          <p:nvPr>
            <p:ph idx="1" type="subTitle"/>
          </p:nvPr>
        </p:nvSpPr>
        <p:spPr>
          <a:xfrm>
            <a:off x="1303800" y="2743200"/>
            <a:ext cx="3430500" cy="12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595"/>
              <a:t>Greek Life may be seeing higher rates of success in the Green Terp Program due to better unit cohesion and cultural buy-in.</a:t>
            </a:r>
            <a:endParaRPr sz="1779"/>
          </a:p>
        </p:txBody>
      </p:sp>
      <p:sp>
        <p:nvSpPr>
          <p:cNvPr id="350" name="Google Shape;350;p24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Green Terp Program leadership can choose to either focus on maximizing impact via Greek Life, or improving participation in other subgroups.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A focus on increasing ‘esprit de corps’ within on-campus res halls may be the key to exponential growth.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Fun and engaging competitions between resident halls with </a:t>
            </a:r>
            <a:r>
              <a:rPr lang="en" sz="1500"/>
              <a:t>desirable</a:t>
            </a:r>
            <a:r>
              <a:rPr lang="en" sz="1500"/>
              <a:t> rewards or recognition are one possible route.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/>
          <p:nvPr>
            <p:ph type="title"/>
          </p:nvPr>
        </p:nvSpPr>
        <p:spPr>
          <a:xfrm>
            <a:off x="365600" y="107875"/>
            <a:ext cx="8428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Analysis of Increased Res Hall Involvement</a:t>
            </a:r>
            <a:endParaRPr/>
          </a:p>
        </p:txBody>
      </p:sp>
      <p:sp>
        <p:nvSpPr>
          <p:cNvPr id="356" name="Google Shape;356;p25"/>
          <p:cNvSpPr txBox="1"/>
          <p:nvPr>
            <p:ph idx="1" type="body"/>
          </p:nvPr>
        </p:nvSpPr>
        <p:spPr>
          <a:xfrm>
            <a:off x="437775" y="3444400"/>
            <a:ext cx="3305100" cy="16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AY20 (Pre-Covid) saw 966 total Green Terp certifications.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Only 5% of students living in dorms certified as Green Terps.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This leaves the other 95% as an untapped potential source of growth.</a:t>
            </a:r>
            <a:endParaRPr/>
          </a:p>
        </p:txBody>
      </p:sp>
      <p:sp>
        <p:nvSpPr>
          <p:cNvPr id="357" name="Google Shape;357;p25"/>
          <p:cNvSpPr txBox="1"/>
          <p:nvPr>
            <p:ph idx="2" type="body"/>
          </p:nvPr>
        </p:nvSpPr>
        <p:spPr>
          <a:xfrm>
            <a:off x="4903650" y="3357800"/>
            <a:ext cx="4149900" cy="17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This is a projection of if res halls saw a participation level equivalent to the target participation level of Greek Institutions.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 projection sees a total of 3466, an increase of 259% in participation.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Using this projection, we recommend focusing efforts of the Green Terp Program on res halls.</a:t>
            </a:r>
            <a:endParaRPr/>
          </a:p>
        </p:txBody>
      </p:sp>
      <p:pic>
        <p:nvPicPr>
          <p:cNvPr id="358" name="Google Shape;358;p25"/>
          <p:cNvPicPr preferRelativeResize="0"/>
          <p:nvPr/>
        </p:nvPicPr>
        <p:blipFill rotWithShape="1">
          <a:blip r:embed="rId3">
            <a:alphaModFix/>
          </a:blip>
          <a:srcRect b="0" l="29567" r="0" t="0"/>
          <a:stretch/>
        </p:blipFill>
        <p:spPr>
          <a:xfrm>
            <a:off x="1173925" y="548925"/>
            <a:ext cx="4235126" cy="2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5"/>
          <p:cNvPicPr preferRelativeResize="0"/>
          <p:nvPr/>
        </p:nvPicPr>
        <p:blipFill rotWithShape="1">
          <a:blip r:embed="rId4">
            <a:alphaModFix/>
          </a:blip>
          <a:srcRect b="0" l="28304" r="29093" t="0"/>
          <a:stretch/>
        </p:blipFill>
        <p:spPr>
          <a:xfrm>
            <a:off x="5423875" y="548925"/>
            <a:ext cx="2561726" cy="2895476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5"/>
          <p:cNvSpPr txBox="1"/>
          <p:nvPr/>
        </p:nvSpPr>
        <p:spPr>
          <a:xfrm>
            <a:off x="163550" y="1755875"/>
            <a:ext cx="1082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Total: 966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1" name="Google Shape;361;p25"/>
          <p:cNvSpPr txBox="1"/>
          <p:nvPr/>
        </p:nvSpPr>
        <p:spPr>
          <a:xfrm>
            <a:off x="7985600" y="1804200"/>
            <a:ext cx="1423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Total: 3466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Participation &amp; Retention</a:t>
            </a:r>
            <a:endParaRPr/>
          </a:p>
        </p:txBody>
      </p:sp>
      <p:pic>
        <p:nvPicPr>
          <p:cNvPr id="367" name="Google Shape;3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250" y="1324384"/>
            <a:ext cx="3430500" cy="2853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2260" y="1324375"/>
            <a:ext cx="137160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2700" y="1324375"/>
            <a:ext cx="3324489" cy="2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16125" y="1597875"/>
            <a:ext cx="886875" cy="118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6"/>
          <p:cNvSpPr txBox="1"/>
          <p:nvPr/>
        </p:nvSpPr>
        <p:spPr>
          <a:xfrm>
            <a:off x="5558700" y="4178100"/>
            <a:ext cx="25125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How Many Years Students Participated</a:t>
            </a:r>
            <a:endParaRPr b="1" sz="15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2" name="Google Shape;372;p26"/>
          <p:cNvSpPr txBox="1"/>
          <p:nvPr/>
        </p:nvSpPr>
        <p:spPr>
          <a:xfrm>
            <a:off x="1303800" y="4178100"/>
            <a:ext cx="25125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Student Participation By Grade Level</a:t>
            </a:r>
            <a:endParaRPr b="1" sz="15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Overall Participation and 1st Year Participation</a:t>
            </a:r>
            <a:endParaRPr sz="2320"/>
          </a:p>
        </p:txBody>
      </p:sp>
      <p:sp>
        <p:nvSpPr>
          <p:cNvPr id="378" name="Google Shape;378;p2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9" name="Google Shape;3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5275"/>
            <a:ext cx="9144000" cy="379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28271"/>
            <a:ext cx="9144000" cy="3928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Suggestions to Improve Participation</a:t>
            </a:r>
            <a:endParaRPr/>
          </a:p>
        </p:txBody>
      </p:sp>
      <p:sp>
        <p:nvSpPr>
          <p:cNvPr id="386" name="Google Shape;386;p28"/>
          <p:cNvSpPr txBox="1"/>
          <p:nvPr>
            <p:ph idx="1" type="body"/>
          </p:nvPr>
        </p:nvSpPr>
        <p:spPr>
          <a:xfrm>
            <a:off x="302275" y="1378925"/>
            <a:ext cx="3430500" cy="3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Maintain the Grade 1 Enrollment AVG</a:t>
            </a:r>
            <a:endParaRPr b="1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b="1" lang="en" sz="1300"/>
              <a:t>The given years have had an average of, roughly </a:t>
            </a:r>
            <a:r>
              <a:rPr b="1" lang="en" sz="1300" u="sng"/>
              <a:t>20.5% </a:t>
            </a:r>
            <a:r>
              <a:rPr b="1" lang="en" sz="1300"/>
              <a:t>of each incoming class participating in the program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Increase retention (at least increasing the number of students who participate for 2 years) to </a:t>
            </a:r>
            <a:r>
              <a:rPr b="1" lang="en" u="sng"/>
              <a:t>50%</a:t>
            </a:r>
            <a:endParaRPr b="1" u="sng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b="1" lang="en" sz="1300"/>
              <a:t>Seems daunting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b="1" lang="en" sz="1300"/>
              <a:t>Offer bigger incentives for consecutive AC Year certifications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b="1" lang="en" sz="1300"/>
              <a:t>Leads to more stable program participation</a:t>
            </a:r>
            <a:endParaRPr b="1" sz="1300"/>
          </a:p>
        </p:txBody>
      </p:sp>
      <p:sp>
        <p:nvSpPr>
          <p:cNvPr id="387" name="Google Shape;387;p28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8" name="Google Shape;3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700" y="1324375"/>
            <a:ext cx="3324489" cy="2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6125" y="1597875"/>
            <a:ext cx="886875" cy="118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8"/>
          <p:cNvSpPr txBox="1"/>
          <p:nvPr/>
        </p:nvSpPr>
        <p:spPr>
          <a:xfrm>
            <a:off x="5558700" y="4178100"/>
            <a:ext cx="25125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How Many Years Students Participated</a:t>
            </a:r>
            <a:endParaRPr b="1" sz="15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1" name="Google Shape;39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2580" y="1324375"/>
            <a:ext cx="2844745" cy="2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28"/>
          <p:cNvPicPr preferRelativeResize="0"/>
          <p:nvPr/>
        </p:nvPicPr>
        <p:blipFill rotWithShape="1">
          <a:blip r:embed="rId6">
            <a:alphaModFix/>
          </a:blip>
          <a:srcRect b="0" l="0" r="7295" t="0"/>
          <a:stretch/>
        </p:blipFill>
        <p:spPr>
          <a:xfrm>
            <a:off x="333400" y="1324375"/>
            <a:ext cx="8477199" cy="378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8"/>
          <p:cNvSpPr txBox="1"/>
          <p:nvPr/>
        </p:nvSpPr>
        <p:spPr>
          <a:xfrm>
            <a:off x="5810600" y="13336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Without Suggestions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394" name="Google Shape;394;p28"/>
          <p:cNvSpPr txBox="1"/>
          <p:nvPr/>
        </p:nvSpPr>
        <p:spPr>
          <a:xfrm>
            <a:off x="517525" y="13336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With Suggestions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3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3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3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3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3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3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Participation in Pledge Categories</a:t>
            </a:r>
            <a:endParaRPr/>
          </a:p>
        </p:txBody>
      </p:sp>
      <p:pic>
        <p:nvPicPr>
          <p:cNvPr id="400" name="Google Shape;4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88825"/>
            <a:ext cx="8839199" cy="1997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 </a:t>
            </a:r>
            <a:r>
              <a:rPr lang="en"/>
              <a:t>Participation in Pledge Categories</a:t>
            </a:r>
            <a:endParaRPr/>
          </a:p>
        </p:txBody>
      </p:sp>
      <p:pic>
        <p:nvPicPr>
          <p:cNvPr id="406" name="Google Shape;4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50" y="1597875"/>
            <a:ext cx="8822245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364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3708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 Terp Program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581875"/>
            <a:ext cx="3708000" cy="33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tarted fall of 2015, with the charge of investigating, researching and developing a residential sustainability program for UMD. 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Recognize and reward leadership in sustainability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Educate participants about how and why to take action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Encourage and support action to conserve water, energy, waste, resources, and </a:t>
            </a:r>
            <a:r>
              <a:rPr lang="en"/>
              <a:t>emissions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Promote campus policies and programs that advance sustainability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Engage the community in activities to strengthen UMD as a leader in sustainability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Support the University’s Climate Action Plan, Strategic Plan, and our contributions to UN Sustainable Development Goals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Further integrate sustainability into campus culture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5750" y="1581875"/>
            <a:ext cx="3827401" cy="2624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417" name="Google Shape;417;p32"/>
          <p:cNvSpPr txBox="1"/>
          <p:nvPr>
            <p:ph idx="1" type="body"/>
          </p:nvPr>
        </p:nvSpPr>
        <p:spPr>
          <a:xfrm>
            <a:off x="277250" y="1182950"/>
            <a:ext cx="8057100" cy="37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https://gist.github.com/eveninglily/34f7875ad0e302cbba8615f60460cdcb</a:t>
            </a:r>
            <a:r>
              <a:rPr lang="en"/>
              <a:t> - building locations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https://sustainingprogress.umd.edu/progress-commitments/climate-action-plan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https://sites.google.com/umd.edu/greenterp/about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https://www.epa.gov/sites/default/files/2016-12/documents/social_cost_of_carbon_fact_sheet.pdf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https://campusvisitorguides.com/umd/life-on-campus/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https://www.usnews.com/best-colleges/university-of-maryland-2103/student-life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https://sustainability.umd.edu/get-involved/students/green-chapter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https://stackoverflow.com/questions/32589829/how-to-get-value-counts-for-multiple-columns-at-once-in-pandas-dataframe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1"/>
              </a:rPr>
              <a:t>https://academiccatalog.umd.edu/undergraduate/requirements-application-procedures/freshman-admission/#:~:text=We%20typically%20receive%20over%2058%2C000,academically%20successful%20at%20the%20university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ChatGPT was used to help create certain visualizations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Questions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Why does sustainability matter to UMD?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Who participates in the Green Terp Program?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How do we increase participation and retention in the Green Terp Program?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477925" y="669900"/>
            <a:ext cx="2889600" cy="38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“The US Federal Government occasionally uses the </a:t>
            </a:r>
            <a:r>
              <a:rPr b="0" lang="en" sz="1350">
                <a:solidFill>
                  <a:srgbClr val="E21833"/>
                </a:solidFill>
                <a:latin typeface="Arial"/>
                <a:ea typeface="Arial"/>
                <a:cs typeface="Arial"/>
                <a:sym typeface="Arial"/>
              </a:rPr>
              <a:t>Social Cost of Carbon</a:t>
            </a:r>
            <a:r>
              <a:rPr b="0"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estimate economic damages associated with an increase in carbon dioxide emissions in a given year. Damages include </a:t>
            </a:r>
            <a:r>
              <a:rPr b="0" lang="en" sz="1350">
                <a:solidFill>
                  <a:srgbClr val="E21833"/>
                </a:solidFill>
                <a:latin typeface="Arial"/>
                <a:ea typeface="Arial"/>
                <a:cs typeface="Arial"/>
                <a:sym typeface="Arial"/>
              </a:rPr>
              <a:t>decreased agricultural productivity, impacts on human health, property damages from increased flood risk, etc.</a:t>
            </a:r>
            <a:r>
              <a:rPr b="0"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Based on these government estimates, the University of Maryland has reduced its carbon liability and </a:t>
            </a:r>
            <a:r>
              <a:rPr b="0" lang="en" sz="1350">
                <a:solidFill>
                  <a:srgbClr val="E21833"/>
                </a:solidFill>
                <a:latin typeface="Arial"/>
                <a:ea typeface="Arial"/>
                <a:cs typeface="Arial"/>
                <a:sym typeface="Arial"/>
              </a:rPr>
              <a:t>benefited the economy by $64.7 million</a:t>
            </a:r>
            <a:r>
              <a:rPr b="0"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preventing approximately 1,243,222 metric tons of carbon dioxide equivalent (MTCO2e) from entering the atmosphere since 2005.”</a:t>
            </a:r>
            <a:endParaRPr b="0"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UMD Climate Action Plan</a:t>
            </a:r>
            <a:endParaRPr b="0"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9675" y="152400"/>
            <a:ext cx="520246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6"/>
          <p:cNvSpPr/>
          <p:nvPr/>
        </p:nvSpPr>
        <p:spPr>
          <a:xfrm>
            <a:off x="6751100" y="3753950"/>
            <a:ext cx="2021100" cy="2052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" name="Google Shape;299;p16"/>
          <p:cNvSpPr/>
          <p:nvPr/>
        </p:nvSpPr>
        <p:spPr>
          <a:xfrm>
            <a:off x="7620000" y="3753950"/>
            <a:ext cx="1152000" cy="205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9100"/>
            <a:ext cx="9144000" cy="4665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151175" y="659525"/>
            <a:ext cx="7840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/>
              <a:t>UMD Student Body vs Green Terp Program</a:t>
            </a:r>
            <a:endParaRPr sz="2920"/>
          </a:p>
        </p:txBody>
      </p:sp>
      <p:pic>
        <p:nvPicPr>
          <p:cNvPr id="310" name="Google Shape;310;p18"/>
          <p:cNvPicPr preferRelativeResize="0"/>
          <p:nvPr/>
        </p:nvPicPr>
        <p:blipFill rotWithShape="1">
          <a:blip r:embed="rId3">
            <a:alphaModFix/>
          </a:blip>
          <a:srcRect b="0" l="23213" r="14651" t="0"/>
          <a:stretch/>
        </p:blipFill>
        <p:spPr>
          <a:xfrm>
            <a:off x="81400" y="1509500"/>
            <a:ext cx="4571412" cy="3542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8"/>
          <p:cNvPicPr preferRelativeResize="0"/>
          <p:nvPr/>
        </p:nvPicPr>
        <p:blipFill rotWithShape="1">
          <a:blip r:embed="rId4">
            <a:alphaModFix/>
          </a:blip>
          <a:srcRect b="0" l="23496" r="10631" t="0"/>
          <a:stretch/>
        </p:blipFill>
        <p:spPr>
          <a:xfrm>
            <a:off x="4263350" y="1509488"/>
            <a:ext cx="4950249" cy="3618863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8"/>
          <p:cNvSpPr txBox="1"/>
          <p:nvPr/>
        </p:nvSpPr>
        <p:spPr>
          <a:xfrm>
            <a:off x="6369575" y="3367950"/>
            <a:ext cx="289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idx="4294967295" type="title"/>
          </p:nvPr>
        </p:nvSpPr>
        <p:spPr>
          <a:xfrm>
            <a:off x="762000" y="0"/>
            <a:ext cx="7620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Comparison of housing and involvement in the Green Terp program</a:t>
            </a:r>
            <a:endParaRPr sz="26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pic>
        <p:nvPicPr>
          <p:cNvPr id="318" name="Google Shape;318;p19"/>
          <p:cNvPicPr preferRelativeResize="0"/>
          <p:nvPr/>
        </p:nvPicPr>
        <p:blipFill rotWithShape="1">
          <a:blip r:embed="rId3">
            <a:alphaModFix/>
          </a:blip>
          <a:srcRect b="0" l="20519" r="17396" t="0"/>
          <a:stretch/>
        </p:blipFill>
        <p:spPr>
          <a:xfrm>
            <a:off x="2559250" y="2172750"/>
            <a:ext cx="3723509" cy="288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9"/>
          <p:cNvPicPr preferRelativeResize="0"/>
          <p:nvPr/>
        </p:nvPicPr>
        <p:blipFill rotWithShape="1">
          <a:blip r:embed="rId4">
            <a:alphaModFix/>
          </a:blip>
          <a:srcRect b="0" l="27597" r="17655" t="0"/>
          <a:stretch/>
        </p:blipFill>
        <p:spPr>
          <a:xfrm>
            <a:off x="57750" y="999300"/>
            <a:ext cx="3490526" cy="30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9"/>
          <p:cNvPicPr preferRelativeResize="0"/>
          <p:nvPr/>
        </p:nvPicPr>
        <p:blipFill rotWithShape="1">
          <a:blip r:embed="rId5">
            <a:alphaModFix/>
          </a:blip>
          <a:srcRect b="0" l="24675" r="18351" t="0"/>
          <a:stretch/>
        </p:blipFill>
        <p:spPr>
          <a:xfrm>
            <a:off x="5727050" y="912725"/>
            <a:ext cx="3416949" cy="28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1303800" y="598575"/>
            <a:ext cx="3708900" cy="42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 living in fraternity or sorority housing saw higher certification rates than those living in dorms or off campus.</a:t>
            </a:r>
            <a:endParaRPr/>
          </a:p>
        </p:txBody>
      </p:sp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350" y="0"/>
            <a:ext cx="4104525" cy="527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075" y="0"/>
            <a:ext cx="7863840" cy="49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