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handoutMasterIdLst>
    <p:handoutMasterId r:id="rId60"/>
  </p:handoutMasterIdLst>
  <p:sldIdLst>
    <p:sldId id="1732" r:id="rId2"/>
    <p:sldId id="1739" r:id="rId3"/>
    <p:sldId id="1821" r:id="rId4"/>
    <p:sldId id="1778" r:id="rId5"/>
    <p:sldId id="1756" r:id="rId6"/>
    <p:sldId id="1822" r:id="rId7"/>
    <p:sldId id="1757" r:id="rId8"/>
    <p:sldId id="1773" r:id="rId9"/>
    <p:sldId id="1785" r:id="rId10"/>
    <p:sldId id="1758" r:id="rId11"/>
    <p:sldId id="1814" r:id="rId12"/>
    <p:sldId id="1771" r:id="rId13"/>
    <p:sldId id="1784" r:id="rId14"/>
    <p:sldId id="1817" r:id="rId15"/>
    <p:sldId id="1761" r:id="rId16"/>
    <p:sldId id="1762" r:id="rId17"/>
    <p:sldId id="1796" r:id="rId18"/>
    <p:sldId id="1797" r:id="rId19"/>
    <p:sldId id="1764" r:id="rId20"/>
    <p:sldId id="1818" r:id="rId21"/>
    <p:sldId id="1774" r:id="rId22"/>
    <p:sldId id="1798" r:id="rId23"/>
    <p:sldId id="1799" r:id="rId24"/>
    <p:sldId id="1801" r:id="rId25"/>
    <p:sldId id="1819" r:id="rId26"/>
    <p:sldId id="1779" r:id="rId27"/>
    <p:sldId id="1781" r:id="rId28"/>
    <p:sldId id="1792" r:id="rId29"/>
    <p:sldId id="1780" r:id="rId30"/>
    <p:sldId id="1820" r:id="rId31"/>
    <p:sldId id="1786" r:id="rId32"/>
    <p:sldId id="1791" r:id="rId33"/>
    <p:sldId id="1816" r:id="rId34"/>
    <p:sldId id="1787" r:id="rId35"/>
    <p:sldId id="1788" r:id="rId36"/>
    <p:sldId id="1789" r:id="rId37"/>
    <p:sldId id="1793" r:id="rId38"/>
    <p:sldId id="1809" r:id="rId39"/>
    <p:sldId id="1813" r:id="rId40"/>
    <p:sldId id="1815" r:id="rId41"/>
    <p:sldId id="1810" r:id="rId42"/>
    <p:sldId id="1811" r:id="rId43"/>
    <p:sldId id="1812" r:id="rId44"/>
    <p:sldId id="1769" r:id="rId45"/>
    <p:sldId id="1765" r:id="rId46"/>
    <p:sldId id="1777" r:id="rId47"/>
    <p:sldId id="1783" r:id="rId48"/>
    <p:sldId id="1770" r:id="rId49"/>
    <p:sldId id="1768" r:id="rId50"/>
    <p:sldId id="1782" r:id="rId51"/>
    <p:sldId id="1754" r:id="rId52"/>
    <p:sldId id="1755" r:id="rId53"/>
    <p:sldId id="1794" r:id="rId54"/>
    <p:sldId id="1795" r:id="rId55"/>
    <p:sldId id="1767" r:id="rId56"/>
    <p:sldId id="310" r:id="rId57"/>
    <p:sldId id="176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CD3E6BB-F411-67C8-6EAB-E5756ED2B33F}" name="Chasalow, Scott" initials="CS" userId="S::scott.chasalow@bms.com::1aa43bdc-655a-477c-86e6-d5eb07e5af2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AFD8959-9B3F-4D47-BAAB-44C6AA61CEA2}">
  <a:tblStyle styleId="{7AFD8959-9B3F-4D47-BAAB-44C6AA61CEA2}" styleName="BMS Table Gray">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fill>
          <a:noFill/>
        </a:fill>
      </a:tcStyle>
    </a:band1H>
    <a:band2H>
      <a:tcStyle>
        <a:tcBdr>
          <a:top>
            <a:ln>
              <a:noFill/>
            </a:ln>
          </a:top>
          <a:bottom>
            <a:ln>
              <a:noFill/>
            </a:ln>
          </a:bottom>
        </a:tcBdr>
        <a:fill>
          <a:solidFill>
            <a:srgbClr val="EEE7E7"/>
          </a:solidFill>
        </a:fill>
      </a:tcStyle>
    </a:band2H>
    <a:band1V>
      <a:tcStyle>
        <a:tcBdr/>
        <a:fill>
          <a:solidFill>
            <a:srgbClr val="EEE7E7"/>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w="19050">
              <a:solidFill>
                <a:schemeClr val="tx1"/>
              </a:solidFill>
            </a:ln>
          </a:bottom>
        </a:tcBdr>
        <a:fill>
          <a:noFill/>
        </a:fill>
      </a:tcStyle>
    </a:lastRow>
    <a:firstRow>
      <a:tcTxStyle b="on">
        <a:fontRef idx="minor"/>
        <a:schemeClr val="bg1"/>
      </a:tcTxStyle>
      <a:tcStyle>
        <a:tcBdr>
          <a:top>
            <a:ln>
              <a:noFill/>
            </a:ln>
          </a:top>
          <a:bottom>
            <a:ln>
              <a:noFill/>
            </a:ln>
          </a:bottom>
        </a:tcBdr>
        <a:fill>
          <a:solidFill>
            <a:schemeClr val="tx1"/>
          </a:solidFill>
        </a:fill>
      </a:tcStyle>
    </a:firstRow>
  </a:tblStyle>
  <a:tblStyle styleId="{AB131486-7932-478D-BA04-5426E13E8524}" styleName="BMS Table Amber">
    <a:wholeTbl>
      <a:tcTxStyle>
        <a:fontRef idx="minor"/>
        <a:schemeClr val="tx1"/>
      </a:tcTxStyle>
      <a:tcStyle>
        <a:tcBdr>
          <a:left>
            <a:ln>
              <a:noFill/>
            </a:ln>
          </a:left>
          <a:right>
            <a:ln>
              <a:noFill/>
            </a:ln>
          </a:right>
          <a:top>
            <a:ln w="6350">
              <a:solidFill>
                <a:srgbClr val="FFD186"/>
              </a:solidFill>
            </a:ln>
          </a:top>
          <a:bottom>
            <a:ln w="6350">
              <a:solidFill>
                <a:srgbClr val="FFD186"/>
              </a:solidFill>
            </a:ln>
          </a:bottom>
          <a:insideH>
            <a:ln w="6350">
              <a:solidFill>
                <a:srgbClr val="FFD186"/>
              </a:solidFill>
            </a:ln>
          </a:insideH>
          <a:insideV>
            <a:ln>
              <a:noFill/>
            </a:ln>
          </a:insideV>
        </a:tcBdr>
        <a:fill>
          <a:noFill/>
        </a:fill>
      </a:tcStyle>
    </a:wholeTbl>
    <a:band1H>
      <a:tcStyle>
        <a:tcBdr/>
        <a:fill>
          <a:noFill/>
        </a:fill>
      </a:tcStyle>
    </a:band1H>
    <a:band2H>
      <a:tcStyle>
        <a:tcBdr>
          <a:top>
            <a:ln>
              <a:noFill/>
            </a:ln>
          </a:top>
          <a:bottom>
            <a:ln>
              <a:noFill/>
            </a:ln>
          </a:bottom>
        </a:tcBdr>
        <a:fill>
          <a:solidFill>
            <a:srgbClr val="FFECCD"/>
          </a:solidFill>
        </a:fill>
      </a:tcStyle>
    </a:band2H>
    <a:band1V>
      <a:tcStyle>
        <a:tcBdr/>
        <a:fill>
          <a:solidFill>
            <a:srgbClr val="FFECCD"/>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rgbClr val="FFD186"/>
              </a:solidFill>
            </a:ln>
          </a:top>
          <a:bottom>
            <a:ln w="19050">
              <a:solidFill>
                <a:srgbClr val="FFD186"/>
              </a:solidFill>
            </a:ln>
          </a:bottom>
        </a:tcBdr>
        <a:fill>
          <a:noFill/>
        </a:fill>
      </a:tcStyle>
    </a:lastRow>
    <a:firstRow>
      <a:tcTxStyle b="on">
        <a:fontRef idx="minor"/>
        <a:schemeClr val="tx1"/>
      </a:tcTxStyle>
      <a:tcStyle>
        <a:tcBdr>
          <a:top>
            <a:ln>
              <a:noFill/>
            </a:ln>
          </a:top>
          <a:bottom>
            <a:ln>
              <a:noFill/>
            </a:ln>
          </a:bottom>
        </a:tcBdr>
        <a:fill>
          <a:solidFill>
            <a:srgbClr val="FFD186"/>
          </a:solidFill>
        </a:fill>
      </a:tcStyle>
    </a:firstRow>
  </a:tblStyle>
  <a:tblStyle styleId="{17987A09-FBC6-4D12-BA78-BE2ACF4811F2}" styleName="BMS Table Peach">
    <a:wholeTbl>
      <a:tcTxStyle>
        <a:fontRef idx="minor"/>
        <a:schemeClr val="tx1"/>
      </a:tcTxStyle>
      <a:tcStyle>
        <a:tcBdr>
          <a:left>
            <a:ln>
              <a:noFill/>
            </a:ln>
          </a:left>
          <a:right>
            <a:ln>
              <a:noFill/>
            </a:ln>
          </a:right>
          <a:top>
            <a:ln w="6350">
              <a:solidFill>
                <a:srgbClr val="FDA97D"/>
              </a:solidFill>
            </a:ln>
          </a:top>
          <a:bottom>
            <a:ln w="6350">
              <a:solidFill>
                <a:srgbClr val="FDA97D"/>
              </a:solidFill>
            </a:ln>
          </a:bottom>
          <a:insideH>
            <a:ln w="6350">
              <a:solidFill>
                <a:srgbClr val="FDA97D"/>
              </a:solidFill>
            </a:ln>
          </a:insideH>
          <a:insideV>
            <a:ln>
              <a:noFill/>
            </a:ln>
          </a:insideV>
        </a:tcBdr>
        <a:fill>
          <a:noFill/>
        </a:fill>
      </a:tcStyle>
    </a:wholeTbl>
    <a:band1H>
      <a:tcStyle>
        <a:tcBdr/>
        <a:fill>
          <a:noFill/>
        </a:fill>
      </a:tcStyle>
    </a:band1H>
    <a:band2H>
      <a:tcStyle>
        <a:tcBdr>
          <a:top>
            <a:ln>
              <a:noFill/>
            </a:ln>
          </a:top>
          <a:bottom>
            <a:ln>
              <a:noFill/>
            </a:ln>
          </a:bottom>
        </a:tcBdr>
        <a:fill>
          <a:solidFill>
            <a:srgbClr val="FEDCCA"/>
          </a:solidFill>
        </a:fill>
      </a:tcStyle>
    </a:band2H>
    <a:band1V>
      <a:tcStyle>
        <a:tcBdr/>
        <a:fill>
          <a:solidFill>
            <a:srgbClr val="FEDCCA"/>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rgbClr val="FDA97D"/>
              </a:solidFill>
            </a:ln>
          </a:top>
          <a:bottom>
            <a:ln w="19050">
              <a:solidFill>
                <a:srgbClr val="FDA97D"/>
              </a:solidFill>
            </a:ln>
          </a:bottom>
        </a:tcBdr>
        <a:fill>
          <a:noFill/>
        </a:fill>
      </a:tcStyle>
    </a:lastRow>
    <a:firstRow>
      <a:tcTxStyle b="on">
        <a:fontRef idx="minor"/>
        <a:schemeClr val="tx1"/>
      </a:tcTxStyle>
      <a:tcStyle>
        <a:tcBdr>
          <a:top>
            <a:ln>
              <a:noFill/>
            </a:ln>
          </a:top>
          <a:bottom>
            <a:ln>
              <a:noFill/>
            </a:ln>
          </a:bottom>
        </a:tcBdr>
        <a:fill>
          <a:solidFill>
            <a:srgbClr val="FDA97D"/>
          </a:solidFill>
        </a:fill>
      </a:tcStyle>
    </a:firstRow>
  </a:tblStyle>
  <a:tblStyle styleId="{3FB51E2C-7BFB-4B95-B8AA-B85EA3A58659}" styleName="BMS Table Sienna">
    <a:wholeTbl>
      <a:tcTxStyle>
        <a:fontRef idx="minor"/>
        <a:schemeClr val="tx1"/>
      </a:tcTxStyle>
      <a:tcStyle>
        <a:tcBdr>
          <a:left>
            <a:ln>
              <a:noFill/>
            </a:ln>
          </a:left>
          <a:right>
            <a:ln>
              <a:noFill/>
            </a:ln>
          </a:right>
          <a:top>
            <a:ln w="6350">
              <a:solidFill>
                <a:srgbClr val="CB7C78"/>
              </a:solidFill>
            </a:ln>
          </a:top>
          <a:bottom>
            <a:ln w="6350">
              <a:solidFill>
                <a:srgbClr val="CB7C78"/>
              </a:solidFill>
            </a:ln>
          </a:bottom>
          <a:insideH>
            <a:ln w="6350">
              <a:solidFill>
                <a:srgbClr val="CB7C78"/>
              </a:solidFill>
            </a:ln>
          </a:insideH>
          <a:insideV>
            <a:ln>
              <a:noFill/>
            </a:ln>
          </a:insideV>
        </a:tcBdr>
        <a:fill>
          <a:noFill/>
        </a:fill>
      </a:tcStyle>
    </a:wholeTbl>
    <a:band1H>
      <a:tcStyle>
        <a:tcBdr/>
        <a:fill>
          <a:noFill/>
        </a:fill>
      </a:tcStyle>
    </a:band1H>
    <a:band2H>
      <a:tcStyle>
        <a:tcBdr>
          <a:top>
            <a:ln>
              <a:noFill/>
            </a:ln>
          </a:top>
          <a:bottom>
            <a:ln>
              <a:noFill/>
            </a:ln>
          </a:bottom>
        </a:tcBdr>
        <a:fill>
          <a:solidFill>
            <a:srgbClr val="DAC5C5"/>
          </a:solidFill>
        </a:fill>
      </a:tcStyle>
    </a:band2H>
    <a:band1V>
      <a:tcStyle>
        <a:tcBdr/>
        <a:fill>
          <a:solidFill>
            <a:srgbClr val="DAC5C5"/>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rgbClr val="CB7C78"/>
              </a:solidFill>
            </a:ln>
          </a:top>
          <a:bottom>
            <a:ln w="19050">
              <a:solidFill>
                <a:srgbClr val="CB7C78"/>
              </a:solidFill>
            </a:ln>
          </a:bottom>
        </a:tcBdr>
        <a:fill>
          <a:noFill/>
        </a:fill>
      </a:tcStyle>
    </a:lastRow>
    <a:firstRow>
      <a:tcTxStyle b="on">
        <a:fontRef idx="minor"/>
        <a:schemeClr val="bg1"/>
      </a:tcTxStyle>
      <a:tcStyle>
        <a:tcBdr>
          <a:top>
            <a:ln>
              <a:noFill/>
            </a:ln>
          </a:top>
          <a:bottom>
            <a:ln>
              <a:noFill/>
            </a:ln>
          </a:bottom>
        </a:tcBdr>
        <a:fill>
          <a:solidFill>
            <a:srgbClr val="CB7C78"/>
          </a:solidFill>
        </a:fill>
      </a:tcStyle>
    </a:firstRow>
  </a:tblStyle>
  <a:tblStyle styleId="{341639D1-FA1C-4AE1-8705-CAF77B6581E0}" styleName="BMS Table Mint">
    <a:wholeTbl>
      <a:tcTxStyle>
        <a:fontRef idx="minor"/>
        <a:schemeClr val="tx1"/>
      </a:tcTxStyle>
      <a:tcStyle>
        <a:tcBdr>
          <a:left>
            <a:ln>
              <a:noFill/>
            </a:ln>
          </a:left>
          <a:right>
            <a:ln>
              <a:noFill/>
            </a:ln>
          </a:right>
          <a:top>
            <a:ln w="6350">
              <a:solidFill>
                <a:srgbClr val="59FFB9"/>
              </a:solidFill>
            </a:ln>
          </a:top>
          <a:bottom>
            <a:ln w="6350">
              <a:solidFill>
                <a:srgbClr val="59FFB9"/>
              </a:solidFill>
            </a:ln>
          </a:bottom>
          <a:insideH>
            <a:ln w="6350">
              <a:solidFill>
                <a:srgbClr val="59FFB9"/>
              </a:solidFill>
            </a:ln>
          </a:insideH>
          <a:insideV>
            <a:ln>
              <a:noFill/>
            </a:ln>
          </a:insideV>
        </a:tcBdr>
        <a:fill>
          <a:noFill/>
        </a:fill>
      </a:tcStyle>
    </a:wholeTbl>
    <a:band1H>
      <a:tcStyle>
        <a:tcBdr/>
        <a:fill>
          <a:noFill/>
        </a:fill>
      </a:tcStyle>
    </a:band1H>
    <a:band2H>
      <a:tcStyle>
        <a:tcBdr>
          <a:top>
            <a:ln>
              <a:noFill/>
            </a:ln>
          </a:top>
          <a:bottom>
            <a:ln>
              <a:noFill/>
            </a:ln>
          </a:bottom>
        </a:tcBdr>
        <a:fill>
          <a:solidFill>
            <a:srgbClr val="C5FFE6"/>
          </a:solidFill>
        </a:fill>
      </a:tcStyle>
    </a:band2H>
    <a:band1V>
      <a:tcStyle>
        <a:tcBdr/>
        <a:fill>
          <a:solidFill>
            <a:srgbClr val="C5FFE6"/>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rgbClr val="59FFB9"/>
              </a:solidFill>
            </a:ln>
          </a:top>
          <a:bottom>
            <a:ln w="19050">
              <a:solidFill>
                <a:srgbClr val="59FFB9"/>
              </a:solidFill>
            </a:ln>
          </a:bottom>
        </a:tcBdr>
        <a:fill>
          <a:noFill/>
        </a:fill>
      </a:tcStyle>
    </a:lastRow>
    <a:firstRow>
      <a:tcTxStyle b="on">
        <a:fontRef idx="minor"/>
        <a:schemeClr val="tx1"/>
      </a:tcTxStyle>
      <a:tcStyle>
        <a:tcBdr>
          <a:top>
            <a:ln>
              <a:noFill/>
            </a:ln>
          </a:top>
          <a:bottom>
            <a:ln>
              <a:noFill/>
            </a:ln>
          </a:bottom>
        </a:tcBdr>
        <a:fill>
          <a:solidFill>
            <a:srgbClr val="59FFB9"/>
          </a:solidFill>
        </a:fill>
      </a:tcStyle>
    </a:firstRow>
  </a:tblStyle>
  <a:tblStyle styleId="{634F3CDC-9E1D-4E82-9B7D-985DE547036D}" styleName="BMS Table Aqua">
    <a:wholeTbl>
      <a:tcTxStyle>
        <a:fontRef idx="minor"/>
        <a:schemeClr val="tx1"/>
      </a:tcTxStyle>
      <a:tcStyle>
        <a:tcBdr>
          <a:left>
            <a:ln>
              <a:noFill/>
            </a:ln>
          </a:left>
          <a:right>
            <a:ln>
              <a:noFill/>
            </a:ln>
          </a:right>
          <a:top>
            <a:ln w="6350">
              <a:solidFill>
                <a:srgbClr val="33D6F1"/>
              </a:solidFill>
            </a:ln>
          </a:top>
          <a:bottom>
            <a:ln w="6350">
              <a:solidFill>
                <a:srgbClr val="33D6F1"/>
              </a:solidFill>
            </a:ln>
          </a:bottom>
          <a:insideH>
            <a:ln w="6350">
              <a:solidFill>
                <a:srgbClr val="33D6F1"/>
              </a:solidFill>
            </a:ln>
          </a:insideH>
          <a:insideV>
            <a:ln>
              <a:noFill/>
            </a:ln>
          </a:insideV>
        </a:tcBdr>
        <a:fill>
          <a:noFill/>
        </a:fill>
      </a:tcStyle>
    </a:wholeTbl>
    <a:band1H>
      <a:tcStyle>
        <a:tcBdr/>
        <a:fill>
          <a:noFill/>
        </a:fill>
      </a:tcStyle>
    </a:band1H>
    <a:band2H>
      <a:tcStyle>
        <a:tcBdr>
          <a:top>
            <a:ln>
              <a:noFill/>
            </a:ln>
          </a:top>
          <a:bottom>
            <a:ln>
              <a:noFill/>
            </a:ln>
          </a:bottom>
        </a:tcBdr>
        <a:fill>
          <a:solidFill>
            <a:srgbClr val="C0F2FB"/>
          </a:solidFill>
        </a:fill>
      </a:tcStyle>
    </a:band2H>
    <a:band1V>
      <a:tcStyle>
        <a:tcBdr/>
        <a:fill>
          <a:solidFill>
            <a:srgbClr val="C0F2FB"/>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rgbClr val="33D6F1"/>
              </a:solidFill>
            </a:ln>
          </a:top>
          <a:bottom>
            <a:ln w="19050">
              <a:solidFill>
                <a:srgbClr val="33D6F1"/>
              </a:solidFill>
            </a:ln>
          </a:bottom>
        </a:tcBdr>
        <a:fill>
          <a:noFill/>
        </a:fill>
      </a:tcStyle>
    </a:lastRow>
    <a:firstRow>
      <a:tcTxStyle b="on">
        <a:fontRef idx="minor"/>
        <a:schemeClr val="tx1"/>
      </a:tcTxStyle>
      <a:tcStyle>
        <a:tcBdr>
          <a:top>
            <a:ln>
              <a:noFill/>
            </a:ln>
          </a:top>
          <a:bottom>
            <a:ln>
              <a:noFill/>
            </a:ln>
          </a:bottom>
        </a:tcBdr>
        <a:fill>
          <a:solidFill>
            <a:srgbClr val="33D6F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15" autoAdjust="0"/>
    <p:restoredTop sz="94590"/>
  </p:normalViewPr>
  <p:slideViewPr>
    <p:cSldViewPr snapToGrid="0" showGuides="1">
      <p:cViewPr varScale="1">
        <p:scale>
          <a:sx n="127" d="100"/>
          <a:sy n="127" d="100"/>
        </p:scale>
        <p:origin x="200" y="2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166" d="100"/>
          <a:sy n="166" d="100"/>
        </p:scale>
        <p:origin x="5464"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12/15/23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12/15/23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Trebuchet MS" panose="020B0603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Trebuchet MS" panose="020B0603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Trebuchet MS" panose="020B0603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Trebuchet MS" panose="020B0603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Trebuchet MS" panose="020B0603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Trebuchet MS" panose="020B0603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Trebuchet MS" panose="020B0603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Trebuchet MS" panose="020B0603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Trebuchet MS" panose="020B0603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692E5CDC-3F8F-AF4C-BDBB-F6335CB85FE8}"/>
              </a:ext>
            </a:extLst>
          </p:cNvPr>
          <p:cNvSpPr>
            <a:spLocks noGrp="1"/>
          </p:cNvSpPr>
          <p:nvPr>
            <p:ph type="body" sz="quarter" idx="10" hasCustomPrompt="1"/>
          </p:nvPr>
        </p:nvSpPr>
        <p:spPr>
          <a:xfrm>
            <a:off x="365760" y="365760"/>
            <a:ext cx="7543165" cy="457200"/>
          </a:xfrm>
        </p:spPr>
        <p:txBody>
          <a:bodyPr/>
          <a:lstStyle>
            <a:lvl1pPr marL="0" marR="0" indent="0" algn="l" defTabSz="914400" rtl="0" eaLnBrk="1" fontAlgn="auto" latinLnBrk="0" hangingPunct="1">
              <a:lnSpc>
                <a:spcPct val="100000"/>
              </a:lnSpc>
              <a:spcBef>
                <a:spcPts val="0"/>
              </a:spcBef>
              <a:spcAft>
                <a:spcPts val="0"/>
              </a:spcAft>
              <a:buClrTx/>
              <a:buSzTx/>
              <a:buFont typeface="Trebuchet MS" panose="020B0603020202020204" pitchFamily="34" charset="0"/>
              <a:buNone/>
              <a:tabLst/>
              <a:defRPr b="1"/>
            </a:lvl1pPr>
            <a:lvl2pPr marL="0" indent="0">
              <a:spcBef>
                <a:spcPts val="0"/>
              </a:spcBef>
              <a:buNone/>
              <a:defRPr b="1"/>
            </a:lvl2pPr>
            <a:lvl3pPr marL="0" indent="0">
              <a:spcBef>
                <a:spcPts val="0"/>
              </a:spcBef>
              <a:buNone/>
              <a:defRPr b="1"/>
            </a:lvl3pPr>
            <a:lvl4pPr marL="0" indent="0">
              <a:spcBef>
                <a:spcPts val="0"/>
              </a:spcBef>
              <a:buNone/>
              <a:defRPr b="1"/>
            </a:lvl4pPr>
            <a:lvl5pPr marL="0" indent="0">
              <a:spcBef>
                <a:spcPts val="0"/>
              </a:spcBef>
              <a:buNone/>
              <a:defRPr b="1"/>
            </a:lvl5pPr>
            <a:lvl6pPr marL="0" indent="0">
              <a:spcBef>
                <a:spcPts val="0"/>
              </a:spcBef>
              <a:buNone/>
              <a:defRPr b="1"/>
            </a:lvl6pPr>
            <a:lvl7pPr marL="0" indent="0">
              <a:spcBef>
                <a:spcPts val="0"/>
              </a:spcBef>
              <a:buNone/>
              <a:defRPr b="1"/>
            </a:lvl7pPr>
            <a:lvl8pPr marL="0" indent="0">
              <a:spcBef>
                <a:spcPts val="0"/>
              </a:spcBef>
              <a:buNone/>
              <a:defRPr b="1"/>
            </a:lvl8pPr>
            <a:lvl9pPr marL="0" indent="0">
              <a:spcBef>
                <a:spcPts val="0"/>
              </a:spcBef>
              <a:buNone/>
              <a:defRPr b="1"/>
            </a:lvl9pPr>
          </a:lstStyle>
          <a:p>
            <a:pPr lvl="0"/>
            <a:r>
              <a:rPr lang="en-US" dirty="0"/>
              <a:t>Division/Therapeutic Area [Edit here]</a:t>
            </a:r>
          </a:p>
        </p:txBody>
      </p:sp>
      <p:sp>
        <p:nvSpPr>
          <p:cNvPr id="2" name="Title 2">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365760" y="1554480"/>
            <a:ext cx="7543165" cy="2560320"/>
          </a:xfrm>
        </p:spPr>
        <p:txBody>
          <a:bodyPr anchor="t" anchorCtr="0"/>
          <a:lstStyle>
            <a:lvl1pPr algn="l">
              <a:defRPr sz="6000" b="0" spc="0" baseline="0"/>
            </a:lvl1pPr>
          </a:lstStyle>
          <a:p>
            <a:r>
              <a:rPr lang="en-US" dirty="0"/>
              <a:t>[Presentation title]</a:t>
            </a:r>
          </a:p>
        </p:txBody>
      </p:sp>
      <p:sp>
        <p:nvSpPr>
          <p:cNvPr id="3" name="Subtitle 3">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365758" y="4343400"/>
            <a:ext cx="7543800" cy="457200"/>
          </a:xfrm>
        </p:spPr>
        <p:txBody>
          <a:bodyPr>
            <a:noAutofit/>
          </a:bodyPr>
          <a:lstStyle>
            <a:lvl1pPr marL="0" indent="0" algn="l">
              <a:spcBef>
                <a:spcPts val="0"/>
              </a:spcBef>
              <a:buNone/>
              <a:defRPr sz="2000" b="1"/>
            </a:lvl1pPr>
            <a:lvl2pPr marL="0" indent="0" algn="l">
              <a:spcBef>
                <a:spcPts val="0"/>
              </a:spcBef>
              <a:buNone/>
              <a:defRPr sz="2000"/>
            </a:lvl2pPr>
            <a:lvl3pPr marL="0" indent="0" algn="l">
              <a:spcBef>
                <a:spcPts val="0"/>
              </a:spcBef>
              <a:buNone/>
              <a:defRPr sz="2000"/>
            </a:lvl3pPr>
            <a:lvl4pPr marL="0" indent="0" algn="l">
              <a:spcBef>
                <a:spcPts val="0"/>
              </a:spcBef>
              <a:buNone/>
              <a:defRPr sz="2000"/>
            </a:lvl4pPr>
            <a:lvl5pPr marL="0" indent="0" algn="l">
              <a:spcBef>
                <a:spcPts val="0"/>
              </a:spcBef>
              <a:buNone/>
              <a:defRPr sz="2000"/>
            </a:lvl5pPr>
            <a:lvl6pPr marL="0" indent="0" algn="l">
              <a:spcBef>
                <a:spcPts val="0"/>
              </a:spcBef>
              <a:buNone/>
              <a:defRPr sz="2000"/>
            </a:lvl6pPr>
            <a:lvl7pPr marL="0" indent="0" algn="l">
              <a:spcBef>
                <a:spcPts val="0"/>
              </a:spcBef>
              <a:buNone/>
              <a:defRPr sz="2000"/>
            </a:lvl7pPr>
            <a:lvl8pPr marL="0" indent="0" algn="l">
              <a:spcBef>
                <a:spcPts val="0"/>
              </a:spcBef>
              <a:buNone/>
              <a:defRPr sz="2000"/>
            </a:lvl8pPr>
            <a:lvl9pPr marL="0" indent="0" algn="l">
              <a:spcBef>
                <a:spcPts val="0"/>
              </a:spcBef>
              <a:buNone/>
              <a:defRPr sz="2000"/>
            </a:lvl9pPr>
          </a:lstStyle>
          <a:p>
            <a:r>
              <a:rPr lang="en-US" dirty="0"/>
              <a:t>[Month 00, 0000]</a:t>
            </a:r>
          </a:p>
        </p:txBody>
      </p:sp>
      <p:sp>
        <p:nvSpPr>
          <p:cNvPr id="5" name="Text Placeholder 4">
            <a:extLst>
              <a:ext uri="{FF2B5EF4-FFF2-40B4-BE49-F238E27FC236}">
                <a16:creationId xmlns:a16="http://schemas.microsoft.com/office/drawing/2014/main" id="{C7CE39BE-06F7-7349-BF12-45D065ED872B}"/>
              </a:ext>
            </a:extLst>
          </p:cNvPr>
          <p:cNvSpPr>
            <a:spLocks noGrp="1"/>
          </p:cNvSpPr>
          <p:nvPr>
            <p:ph type="body" sz="quarter" idx="11" hasCustomPrompt="1"/>
          </p:nvPr>
        </p:nvSpPr>
        <p:spPr>
          <a:xfrm>
            <a:off x="365757" y="4937760"/>
            <a:ext cx="7543167" cy="685800"/>
          </a:xfrm>
        </p:spPr>
        <p:txBody>
          <a:bodyPr/>
          <a:lstStyle>
            <a:lvl1pPr marL="0" indent="0">
              <a:spcBef>
                <a:spcPts val="0"/>
              </a:spcBef>
              <a:buNone/>
              <a:defRPr b="0"/>
            </a:lvl1pPr>
            <a:lvl2pPr marL="0" indent="0">
              <a:spcBef>
                <a:spcPts val="0"/>
              </a:spcBef>
              <a:buNone/>
              <a:defRPr b="0"/>
            </a:lvl2pPr>
            <a:lvl3pPr marL="0" indent="0">
              <a:spcBef>
                <a:spcPts val="0"/>
              </a:spcBef>
              <a:buNone/>
              <a:defRPr b="0"/>
            </a:lvl3pPr>
            <a:lvl4pPr marL="0" indent="0">
              <a:spcBef>
                <a:spcPts val="0"/>
              </a:spcBef>
              <a:buNone/>
              <a:defRPr b="0"/>
            </a:lvl4pPr>
            <a:lvl5pPr marL="0" indent="0">
              <a:spcBef>
                <a:spcPts val="0"/>
              </a:spcBef>
              <a:buNone/>
              <a:defRPr b="0"/>
            </a:lvl5pPr>
            <a:lvl6pPr marL="0" indent="0">
              <a:spcBef>
                <a:spcPts val="0"/>
              </a:spcBef>
              <a:buNone/>
              <a:defRPr b="0"/>
            </a:lvl6pPr>
            <a:lvl7pPr marL="0" indent="0">
              <a:spcBef>
                <a:spcPts val="0"/>
              </a:spcBef>
              <a:buNone/>
              <a:defRPr b="0"/>
            </a:lvl7pPr>
            <a:lvl8pPr marL="0" indent="0">
              <a:spcBef>
                <a:spcPts val="0"/>
              </a:spcBef>
              <a:buNone/>
              <a:defRPr b="0"/>
            </a:lvl8pPr>
            <a:lvl9pPr marL="0" indent="0">
              <a:spcBef>
                <a:spcPts val="0"/>
              </a:spcBef>
              <a:buNone/>
              <a:defRPr b="0"/>
            </a:lvl9pPr>
          </a:lstStyle>
          <a:p>
            <a:pPr lvl="0"/>
            <a:r>
              <a:rPr lang="en-US" dirty="0"/>
              <a:t>[Presenter Name]</a:t>
            </a:r>
            <a:br>
              <a:rPr lang="en-US" dirty="0"/>
            </a:br>
            <a:r>
              <a:rPr lang="en-US" dirty="0"/>
              <a:t>[Title]</a:t>
            </a:r>
          </a:p>
        </p:txBody>
      </p:sp>
      <p:pic>
        <p:nvPicPr>
          <p:cNvPr id="7" name="Bristol Myers Squibb" descr="Bristol Myers Squibb">
            <a:extLst>
              <a:ext uri="{FF2B5EF4-FFF2-40B4-BE49-F238E27FC236}">
                <a16:creationId xmlns:a16="http://schemas.microsoft.com/office/drawing/2014/main" id="{91000A19-9025-2C4A-9321-625720905BF5}"/>
              </a:ext>
            </a:extLst>
          </p:cNvPr>
          <p:cNvPicPr>
            <a:picLocks noChangeAspect="1"/>
          </p:cNvPicPr>
          <p:nvPr userDrawn="1"/>
        </p:nvPicPr>
        <p:blipFill>
          <a:blip r:embed="rId2"/>
          <a:stretch>
            <a:fillRect/>
          </a:stretch>
        </p:blipFill>
        <p:spPr bwMode="black">
          <a:xfrm>
            <a:off x="150688" y="5913096"/>
            <a:ext cx="3260486" cy="822960"/>
          </a:xfrm>
          <a:prstGeom prst="rect">
            <a:avLst/>
          </a:prstGeom>
          <a:noFill/>
        </p:spPr>
      </p:pic>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98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g 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44BE-F5F5-DB40-B805-09B59F695DCE}"/>
              </a:ext>
            </a:extLst>
          </p:cNvPr>
          <p:cNvSpPr>
            <a:spLocks noGrp="1"/>
          </p:cNvSpPr>
          <p:nvPr>
            <p:ph type="title" hasCustomPrompt="1"/>
          </p:nvPr>
        </p:nvSpPr>
        <p:spPr/>
        <p:txBody>
          <a:bodyPr/>
          <a:lstStyle/>
          <a:p>
            <a:r>
              <a:rPr lang="en-US" dirty="0"/>
              <a:t>[Optional 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a:xfrm>
            <a:off x="365760" y="1554479"/>
            <a:ext cx="8524240" cy="4572000"/>
          </a:xfrm>
        </p:spPr>
        <p:txBody>
          <a:bodyPr>
            <a:noAutofit/>
          </a:bodyPr>
          <a:lstStyle>
            <a:lvl1pPr marL="0" indent="0">
              <a:lnSpc>
                <a:spcPct val="90000"/>
              </a:lnSpc>
              <a:spcBef>
                <a:spcPts val="0"/>
              </a:spcBef>
              <a:buFontTx/>
              <a:buNone/>
              <a:defRPr sz="6000" b="0" spc="0" baseline="0">
                <a:solidFill>
                  <a:schemeClr val="tx1"/>
                </a:solidFill>
                <a:latin typeface="+mn-lt"/>
              </a:defRPr>
            </a:lvl1pPr>
            <a:lvl2pPr marL="228600">
              <a:spcBef>
                <a:spcPts val="1200"/>
              </a:spcBef>
              <a:defRPr/>
            </a:lvl2pPr>
            <a:lvl3pPr marL="457200">
              <a:defRPr/>
            </a:lvl3pPr>
            <a:lvl4pPr marL="685800">
              <a:defRPr/>
            </a:lvl4pPr>
            <a:lvl5pPr marL="914400">
              <a:defRPr/>
            </a:lvl5pPr>
            <a:lvl6pPr marL="1143000">
              <a:defRPr/>
            </a:lvl6pPr>
            <a:lvl7pPr marL="1371600">
              <a:defRPr/>
            </a:lvl7pPr>
            <a:lvl8pPr marL="1600200">
              <a:defRPr/>
            </a:lvl8pPr>
            <a:lvl9pPr marL="1828800">
              <a:defRPr/>
            </a:lvl9pPr>
          </a:lstStyle>
          <a:p>
            <a:pPr lvl="0"/>
            <a:r>
              <a:rPr lang="en-US" dirty="0"/>
              <a:t>[Big statement]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1642462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60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ig Statement - A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44BE-F5F5-DB40-B805-09B59F695DCE}"/>
              </a:ext>
            </a:extLst>
          </p:cNvPr>
          <p:cNvSpPr>
            <a:spLocks noGrp="1"/>
          </p:cNvSpPr>
          <p:nvPr>
            <p:ph type="title" hasCustomPrompt="1"/>
          </p:nvPr>
        </p:nvSpPr>
        <p:spPr>
          <a:xfrm>
            <a:off x="365760" y="365760"/>
            <a:ext cx="11460480" cy="914400"/>
          </a:xfrm>
        </p:spPr>
        <p:txBody>
          <a:bodyPr/>
          <a:lstStyle/>
          <a:p>
            <a:r>
              <a:rPr lang="en-US" dirty="0"/>
              <a:t>[Optional 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a:xfrm>
            <a:off x="365760" y="1554479"/>
            <a:ext cx="8524240" cy="4572000"/>
          </a:xfrm>
        </p:spPr>
        <p:txBody>
          <a:bodyPr>
            <a:noAutofit/>
          </a:bodyPr>
          <a:lstStyle>
            <a:lvl1pPr marL="0" indent="0">
              <a:lnSpc>
                <a:spcPct val="90000"/>
              </a:lnSpc>
              <a:spcBef>
                <a:spcPts val="0"/>
              </a:spcBef>
              <a:buFontTx/>
              <a:buNone/>
              <a:defRPr sz="6000" b="0" spc="0" baseline="0">
                <a:solidFill>
                  <a:schemeClr val="tx1"/>
                </a:solidFill>
                <a:latin typeface="+mn-lt"/>
              </a:defRPr>
            </a:lvl1pPr>
            <a:lvl2pPr marL="228600">
              <a:spcBef>
                <a:spcPts val="1200"/>
              </a:spcBef>
              <a:defRPr/>
            </a:lvl2pPr>
            <a:lvl3pPr marL="457200">
              <a:defRPr/>
            </a:lvl3pPr>
            <a:lvl4pPr marL="685800">
              <a:defRPr/>
            </a:lvl4pPr>
            <a:lvl5pPr marL="914400">
              <a:defRPr/>
            </a:lvl5pPr>
            <a:lvl6pPr marL="1143000">
              <a:defRPr/>
            </a:lvl6pPr>
            <a:lvl7pPr marL="1371600">
              <a:defRPr/>
            </a:lvl7pPr>
            <a:lvl8pPr marL="1600200">
              <a:defRPr/>
            </a:lvl8pPr>
            <a:lvl9pPr marL="1828800">
              <a:defRPr/>
            </a:lvl9pPr>
          </a:lstStyle>
          <a:p>
            <a:pPr lvl="0"/>
            <a:r>
              <a:rPr lang="en-US" dirty="0"/>
              <a:t>[Big statement]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1436197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60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ig Statement - P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44BE-F5F5-DB40-B805-09B59F695DCE}"/>
              </a:ext>
            </a:extLst>
          </p:cNvPr>
          <p:cNvSpPr>
            <a:spLocks noGrp="1"/>
          </p:cNvSpPr>
          <p:nvPr>
            <p:ph type="title" hasCustomPrompt="1"/>
          </p:nvPr>
        </p:nvSpPr>
        <p:spPr>
          <a:xfrm>
            <a:off x="365760" y="365760"/>
            <a:ext cx="11460480" cy="914400"/>
          </a:xfrm>
        </p:spPr>
        <p:txBody>
          <a:bodyPr/>
          <a:lstStyle/>
          <a:p>
            <a:r>
              <a:rPr lang="en-US" dirty="0"/>
              <a:t>[Optional 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a:xfrm>
            <a:off x="365760" y="1554479"/>
            <a:ext cx="8524240" cy="4572000"/>
          </a:xfrm>
        </p:spPr>
        <p:txBody>
          <a:bodyPr>
            <a:noAutofit/>
          </a:bodyPr>
          <a:lstStyle>
            <a:lvl1pPr marL="0" indent="0">
              <a:lnSpc>
                <a:spcPct val="90000"/>
              </a:lnSpc>
              <a:spcBef>
                <a:spcPts val="0"/>
              </a:spcBef>
              <a:buFontTx/>
              <a:buNone/>
              <a:defRPr sz="6000" b="0" spc="0" baseline="0">
                <a:solidFill>
                  <a:schemeClr val="tx1"/>
                </a:solidFill>
                <a:latin typeface="+mn-lt"/>
              </a:defRPr>
            </a:lvl1pPr>
            <a:lvl2pPr marL="228600">
              <a:spcBef>
                <a:spcPts val="1200"/>
              </a:spcBef>
              <a:defRPr/>
            </a:lvl2pPr>
            <a:lvl3pPr marL="457200">
              <a:defRPr/>
            </a:lvl3pPr>
            <a:lvl4pPr marL="685800">
              <a:defRPr/>
            </a:lvl4pPr>
            <a:lvl5pPr marL="914400">
              <a:defRPr/>
            </a:lvl5pPr>
            <a:lvl6pPr marL="1143000">
              <a:defRPr/>
            </a:lvl6pPr>
            <a:lvl7pPr marL="1371600">
              <a:defRPr/>
            </a:lvl7pPr>
            <a:lvl8pPr marL="1600200">
              <a:defRPr/>
            </a:lvl8pPr>
            <a:lvl9pPr marL="1828800">
              <a:defRPr/>
            </a:lvl9pPr>
          </a:lstStyle>
          <a:p>
            <a:pPr lvl="0"/>
            <a:r>
              <a:rPr lang="en-US" dirty="0"/>
              <a:t>[Big statement]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2706347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60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ig Statement - Ol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44BE-F5F5-DB40-B805-09B59F695DCE}"/>
              </a:ext>
            </a:extLst>
          </p:cNvPr>
          <p:cNvSpPr>
            <a:spLocks noGrp="1"/>
          </p:cNvSpPr>
          <p:nvPr>
            <p:ph type="title" hasCustomPrompt="1"/>
          </p:nvPr>
        </p:nvSpPr>
        <p:spPr>
          <a:xfrm>
            <a:off x="365760" y="365760"/>
            <a:ext cx="11460480" cy="914400"/>
          </a:xfrm>
        </p:spPr>
        <p:txBody>
          <a:bodyPr/>
          <a:lstStyle/>
          <a:p>
            <a:r>
              <a:rPr lang="en-US" dirty="0"/>
              <a:t>[Optional 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a:xfrm>
            <a:off x="365760" y="1554479"/>
            <a:ext cx="8524240" cy="4572000"/>
          </a:xfrm>
        </p:spPr>
        <p:txBody>
          <a:bodyPr>
            <a:noAutofit/>
          </a:bodyPr>
          <a:lstStyle>
            <a:lvl1pPr marL="0" indent="0">
              <a:lnSpc>
                <a:spcPct val="90000"/>
              </a:lnSpc>
              <a:spcBef>
                <a:spcPts val="0"/>
              </a:spcBef>
              <a:buFontTx/>
              <a:buNone/>
              <a:defRPr sz="6000" b="0" spc="0" baseline="0">
                <a:solidFill>
                  <a:schemeClr val="tx1"/>
                </a:solidFill>
                <a:latin typeface="+mn-lt"/>
              </a:defRPr>
            </a:lvl1pPr>
            <a:lvl2pPr marL="228600">
              <a:spcBef>
                <a:spcPts val="1200"/>
              </a:spcBef>
              <a:defRPr/>
            </a:lvl2pPr>
            <a:lvl3pPr marL="457200">
              <a:defRPr/>
            </a:lvl3pPr>
            <a:lvl4pPr marL="685800">
              <a:defRPr/>
            </a:lvl4pPr>
            <a:lvl5pPr marL="914400">
              <a:defRPr/>
            </a:lvl5pPr>
            <a:lvl6pPr marL="1143000">
              <a:defRPr/>
            </a:lvl6pPr>
            <a:lvl7pPr marL="1371600">
              <a:defRPr/>
            </a:lvl7pPr>
            <a:lvl8pPr marL="1600200">
              <a:defRPr/>
            </a:lvl8pPr>
            <a:lvl9pPr marL="1828800">
              <a:defRPr/>
            </a:lvl9pPr>
          </a:lstStyle>
          <a:p>
            <a:pPr lvl="0"/>
            <a:r>
              <a:rPr lang="en-US" dirty="0"/>
              <a:t>[Big statement]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592498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60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g Statement - Almo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44BE-F5F5-DB40-B805-09B59F695DCE}"/>
              </a:ext>
            </a:extLst>
          </p:cNvPr>
          <p:cNvSpPr>
            <a:spLocks noGrp="1"/>
          </p:cNvSpPr>
          <p:nvPr>
            <p:ph type="title" hasCustomPrompt="1"/>
          </p:nvPr>
        </p:nvSpPr>
        <p:spPr>
          <a:xfrm>
            <a:off x="365760" y="365760"/>
            <a:ext cx="11460480" cy="914400"/>
          </a:xfrm>
        </p:spPr>
        <p:txBody>
          <a:bodyPr/>
          <a:lstStyle/>
          <a:p>
            <a:r>
              <a:rPr lang="en-US" dirty="0"/>
              <a:t>[Optional 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a:xfrm>
            <a:off x="365760" y="1554479"/>
            <a:ext cx="8524240" cy="4572000"/>
          </a:xfrm>
        </p:spPr>
        <p:txBody>
          <a:bodyPr>
            <a:noAutofit/>
          </a:bodyPr>
          <a:lstStyle>
            <a:lvl1pPr marL="0" indent="0">
              <a:lnSpc>
                <a:spcPct val="90000"/>
              </a:lnSpc>
              <a:spcBef>
                <a:spcPts val="0"/>
              </a:spcBef>
              <a:buFontTx/>
              <a:buNone/>
              <a:defRPr sz="6000" b="0" spc="0" baseline="0">
                <a:solidFill>
                  <a:schemeClr val="tx1"/>
                </a:solidFill>
                <a:latin typeface="+mn-lt"/>
              </a:defRPr>
            </a:lvl1pPr>
            <a:lvl2pPr marL="228600">
              <a:spcBef>
                <a:spcPts val="1200"/>
              </a:spcBef>
              <a:defRPr/>
            </a:lvl2pPr>
            <a:lvl3pPr marL="457200">
              <a:defRPr/>
            </a:lvl3pPr>
            <a:lvl4pPr marL="685800">
              <a:defRPr/>
            </a:lvl4pPr>
            <a:lvl5pPr marL="914400">
              <a:defRPr/>
            </a:lvl5pPr>
            <a:lvl6pPr marL="1143000">
              <a:defRPr/>
            </a:lvl6pPr>
            <a:lvl7pPr marL="1371600">
              <a:defRPr/>
            </a:lvl7pPr>
            <a:lvl8pPr marL="1600200">
              <a:defRPr/>
            </a:lvl8pPr>
            <a:lvl9pPr marL="1828800">
              <a:defRPr/>
            </a:lvl9pPr>
          </a:lstStyle>
          <a:p>
            <a:pPr lvl="0"/>
            <a:r>
              <a:rPr lang="en-US" dirty="0"/>
              <a:t>[Big statement]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61279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60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ig Statement - Sienn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44BE-F5F5-DB40-B805-09B59F695DCE}"/>
              </a:ext>
            </a:extLst>
          </p:cNvPr>
          <p:cNvSpPr>
            <a:spLocks noGrp="1"/>
          </p:cNvSpPr>
          <p:nvPr>
            <p:ph type="title" hasCustomPrompt="1"/>
          </p:nvPr>
        </p:nvSpPr>
        <p:spPr>
          <a:xfrm>
            <a:off x="365760" y="365760"/>
            <a:ext cx="11460480" cy="914400"/>
          </a:xfrm>
        </p:spPr>
        <p:txBody>
          <a:bodyPr/>
          <a:lstStyle/>
          <a:p>
            <a:r>
              <a:rPr lang="en-US" dirty="0"/>
              <a:t>[Optional 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a:xfrm>
            <a:off x="365760" y="1554479"/>
            <a:ext cx="8524240" cy="4572000"/>
          </a:xfrm>
        </p:spPr>
        <p:txBody>
          <a:bodyPr>
            <a:noAutofit/>
          </a:bodyPr>
          <a:lstStyle>
            <a:lvl1pPr marL="0" indent="0">
              <a:lnSpc>
                <a:spcPct val="90000"/>
              </a:lnSpc>
              <a:spcBef>
                <a:spcPts val="0"/>
              </a:spcBef>
              <a:buFontTx/>
              <a:buNone/>
              <a:defRPr sz="6000" b="0" spc="0" baseline="0">
                <a:solidFill>
                  <a:schemeClr val="tx1"/>
                </a:solidFill>
                <a:latin typeface="+mn-lt"/>
              </a:defRPr>
            </a:lvl1pPr>
            <a:lvl2pPr marL="228600">
              <a:spcBef>
                <a:spcPts val="1200"/>
              </a:spcBef>
              <a:defRPr/>
            </a:lvl2pPr>
            <a:lvl3pPr marL="457200">
              <a:defRPr/>
            </a:lvl3pPr>
            <a:lvl4pPr marL="685800">
              <a:defRPr/>
            </a:lvl4pPr>
            <a:lvl5pPr marL="914400">
              <a:defRPr/>
            </a:lvl5pPr>
            <a:lvl6pPr marL="1143000">
              <a:defRPr/>
            </a:lvl6pPr>
            <a:lvl7pPr marL="1371600">
              <a:defRPr/>
            </a:lvl7pPr>
            <a:lvl8pPr marL="1600200">
              <a:defRPr/>
            </a:lvl8pPr>
            <a:lvl9pPr marL="1828800">
              <a:defRPr/>
            </a:lvl9pPr>
          </a:lstStyle>
          <a:p>
            <a:pPr lvl="0"/>
            <a:r>
              <a:rPr lang="en-US" dirty="0"/>
              <a:t>[Big statement]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3901893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60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g Statement - Chocola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44BE-F5F5-DB40-B805-09B59F695DCE}"/>
              </a:ext>
            </a:extLst>
          </p:cNvPr>
          <p:cNvSpPr>
            <a:spLocks noGrp="1"/>
          </p:cNvSpPr>
          <p:nvPr>
            <p:ph type="title" hasCustomPrompt="1"/>
          </p:nvPr>
        </p:nvSpPr>
        <p:spPr>
          <a:xfrm>
            <a:off x="365760" y="365760"/>
            <a:ext cx="11460480" cy="914400"/>
          </a:xfrm>
        </p:spPr>
        <p:txBody>
          <a:bodyPr/>
          <a:lstStyle/>
          <a:p>
            <a:r>
              <a:rPr lang="en-US" dirty="0"/>
              <a:t>[Optional 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a:xfrm>
            <a:off x="365760" y="1554479"/>
            <a:ext cx="8524240" cy="4572000"/>
          </a:xfrm>
        </p:spPr>
        <p:txBody>
          <a:bodyPr>
            <a:noAutofit/>
          </a:bodyPr>
          <a:lstStyle>
            <a:lvl1pPr marL="0" indent="0">
              <a:lnSpc>
                <a:spcPct val="90000"/>
              </a:lnSpc>
              <a:spcBef>
                <a:spcPts val="0"/>
              </a:spcBef>
              <a:buFontTx/>
              <a:buNone/>
              <a:defRPr sz="6000" b="0" spc="0" baseline="0">
                <a:solidFill>
                  <a:schemeClr val="tx1"/>
                </a:solidFill>
                <a:latin typeface="+mn-lt"/>
              </a:defRPr>
            </a:lvl1pPr>
            <a:lvl2pPr marL="228600">
              <a:spcBef>
                <a:spcPts val="1200"/>
              </a:spcBef>
              <a:defRPr/>
            </a:lvl2pPr>
            <a:lvl3pPr marL="457200">
              <a:defRPr/>
            </a:lvl3pPr>
            <a:lvl4pPr marL="685800">
              <a:defRPr/>
            </a:lvl4pPr>
            <a:lvl5pPr marL="914400">
              <a:defRPr/>
            </a:lvl5pPr>
            <a:lvl6pPr marL="1143000">
              <a:defRPr/>
            </a:lvl6pPr>
            <a:lvl7pPr marL="1371600">
              <a:defRPr/>
            </a:lvl7pPr>
            <a:lvl8pPr marL="1600200">
              <a:defRPr/>
            </a:lvl8pPr>
            <a:lvl9pPr marL="1828800">
              <a:defRPr/>
            </a:lvl9pPr>
          </a:lstStyle>
          <a:p>
            <a:pPr lvl="0"/>
            <a:r>
              <a:rPr lang="en-US" dirty="0"/>
              <a:t>[Big statement]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419470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60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g Statement - Mi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44BE-F5F5-DB40-B805-09B59F695DCE}"/>
              </a:ext>
            </a:extLst>
          </p:cNvPr>
          <p:cNvSpPr>
            <a:spLocks noGrp="1"/>
          </p:cNvSpPr>
          <p:nvPr>
            <p:ph type="title" hasCustomPrompt="1"/>
          </p:nvPr>
        </p:nvSpPr>
        <p:spPr>
          <a:xfrm>
            <a:off x="365760" y="365760"/>
            <a:ext cx="11460480" cy="914400"/>
          </a:xfrm>
        </p:spPr>
        <p:txBody>
          <a:bodyPr/>
          <a:lstStyle/>
          <a:p>
            <a:r>
              <a:rPr lang="en-US" dirty="0"/>
              <a:t>[Optional 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a:xfrm>
            <a:off x="365760" y="1554479"/>
            <a:ext cx="8524240" cy="4572000"/>
          </a:xfrm>
        </p:spPr>
        <p:txBody>
          <a:bodyPr>
            <a:noAutofit/>
          </a:bodyPr>
          <a:lstStyle>
            <a:lvl1pPr marL="0" indent="0">
              <a:lnSpc>
                <a:spcPct val="90000"/>
              </a:lnSpc>
              <a:spcBef>
                <a:spcPts val="0"/>
              </a:spcBef>
              <a:buFontTx/>
              <a:buNone/>
              <a:defRPr sz="6000" b="0" spc="0" baseline="0">
                <a:solidFill>
                  <a:schemeClr val="tx1"/>
                </a:solidFill>
                <a:latin typeface="+mn-lt"/>
              </a:defRPr>
            </a:lvl1pPr>
            <a:lvl2pPr marL="228600">
              <a:spcBef>
                <a:spcPts val="1200"/>
              </a:spcBef>
              <a:defRPr/>
            </a:lvl2pPr>
            <a:lvl3pPr marL="457200">
              <a:defRPr/>
            </a:lvl3pPr>
            <a:lvl4pPr marL="685800">
              <a:defRPr/>
            </a:lvl4pPr>
            <a:lvl5pPr marL="914400">
              <a:defRPr/>
            </a:lvl5pPr>
            <a:lvl6pPr marL="1143000">
              <a:defRPr/>
            </a:lvl6pPr>
            <a:lvl7pPr marL="1371600">
              <a:defRPr/>
            </a:lvl7pPr>
            <a:lvl8pPr marL="1600200">
              <a:defRPr/>
            </a:lvl8pPr>
            <a:lvl9pPr marL="1828800">
              <a:defRPr/>
            </a:lvl9pPr>
          </a:lstStyle>
          <a:p>
            <a:pPr lvl="0"/>
            <a:r>
              <a:rPr lang="en-US" dirty="0"/>
              <a:t>[Big statement]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5739913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60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Statement - Aqu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44BE-F5F5-DB40-B805-09B59F695DCE}"/>
              </a:ext>
            </a:extLst>
          </p:cNvPr>
          <p:cNvSpPr>
            <a:spLocks noGrp="1"/>
          </p:cNvSpPr>
          <p:nvPr>
            <p:ph type="title" hasCustomPrompt="1"/>
          </p:nvPr>
        </p:nvSpPr>
        <p:spPr>
          <a:xfrm>
            <a:off x="365760" y="365760"/>
            <a:ext cx="11460480" cy="914400"/>
          </a:xfrm>
        </p:spPr>
        <p:txBody>
          <a:bodyPr/>
          <a:lstStyle/>
          <a:p>
            <a:r>
              <a:rPr lang="en-US" dirty="0"/>
              <a:t>[Optional 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a:xfrm>
            <a:off x="365760" y="1554479"/>
            <a:ext cx="8524240" cy="4572000"/>
          </a:xfrm>
        </p:spPr>
        <p:txBody>
          <a:bodyPr>
            <a:noAutofit/>
          </a:bodyPr>
          <a:lstStyle>
            <a:lvl1pPr marL="0" indent="0">
              <a:lnSpc>
                <a:spcPct val="90000"/>
              </a:lnSpc>
              <a:spcBef>
                <a:spcPts val="0"/>
              </a:spcBef>
              <a:buFontTx/>
              <a:buNone/>
              <a:defRPr sz="6000" b="0" spc="0" baseline="0">
                <a:solidFill>
                  <a:schemeClr val="tx1"/>
                </a:solidFill>
                <a:latin typeface="+mn-lt"/>
              </a:defRPr>
            </a:lvl1pPr>
            <a:lvl2pPr marL="228600">
              <a:spcBef>
                <a:spcPts val="1200"/>
              </a:spcBef>
              <a:defRPr/>
            </a:lvl2pPr>
            <a:lvl3pPr marL="457200">
              <a:defRPr/>
            </a:lvl3pPr>
            <a:lvl4pPr marL="685800">
              <a:defRPr/>
            </a:lvl4pPr>
            <a:lvl5pPr marL="914400">
              <a:defRPr/>
            </a:lvl5pPr>
            <a:lvl6pPr marL="1143000">
              <a:defRPr/>
            </a:lvl6pPr>
            <a:lvl7pPr marL="1371600">
              <a:defRPr/>
            </a:lvl7pPr>
            <a:lvl8pPr marL="1600200">
              <a:defRPr/>
            </a:lvl8pPr>
            <a:lvl9pPr marL="1828800">
              <a:defRPr/>
            </a:lvl9pPr>
          </a:lstStyle>
          <a:p>
            <a:pPr lvl="0"/>
            <a:r>
              <a:rPr lang="en-US" dirty="0"/>
              <a:t>[Big statement]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0629085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60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emnent - Light Gr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44BE-F5F5-DB40-B805-09B59F695DCE}"/>
              </a:ext>
            </a:extLst>
          </p:cNvPr>
          <p:cNvSpPr>
            <a:spLocks noGrp="1"/>
          </p:cNvSpPr>
          <p:nvPr>
            <p:ph type="title" hasCustomPrompt="1"/>
          </p:nvPr>
        </p:nvSpPr>
        <p:spPr>
          <a:xfrm>
            <a:off x="365760" y="365760"/>
            <a:ext cx="11460480" cy="914400"/>
          </a:xfrm>
        </p:spPr>
        <p:txBody>
          <a:bodyPr/>
          <a:lstStyle/>
          <a:p>
            <a:r>
              <a:rPr lang="en-US" dirty="0"/>
              <a:t>[Optional 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a:xfrm>
            <a:off x="365760" y="1554479"/>
            <a:ext cx="8524240" cy="4572000"/>
          </a:xfrm>
        </p:spPr>
        <p:txBody>
          <a:bodyPr>
            <a:noAutofit/>
          </a:bodyPr>
          <a:lstStyle>
            <a:lvl1pPr marL="0" indent="0">
              <a:lnSpc>
                <a:spcPct val="90000"/>
              </a:lnSpc>
              <a:spcBef>
                <a:spcPts val="0"/>
              </a:spcBef>
              <a:buFontTx/>
              <a:buNone/>
              <a:defRPr sz="6000" b="0" spc="0" baseline="0">
                <a:solidFill>
                  <a:schemeClr val="tx1"/>
                </a:solidFill>
                <a:latin typeface="+mn-lt"/>
              </a:defRPr>
            </a:lvl1pPr>
            <a:lvl2pPr marL="228600">
              <a:spcBef>
                <a:spcPts val="1200"/>
              </a:spcBef>
              <a:defRPr/>
            </a:lvl2pPr>
            <a:lvl3pPr marL="457200">
              <a:defRPr/>
            </a:lvl3pPr>
            <a:lvl4pPr marL="685800">
              <a:defRPr/>
            </a:lvl4pPr>
            <a:lvl5pPr marL="914400">
              <a:defRPr/>
            </a:lvl5pPr>
            <a:lvl6pPr marL="1143000">
              <a:defRPr/>
            </a:lvl6pPr>
            <a:lvl7pPr marL="1371600">
              <a:defRPr/>
            </a:lvl7pPr>
            <a:lvl8pPr marL="1600200">
              <a:defRPr/>
            </a:lvl8pPr>
            <a:lvl9pPr marL="1828800">
              <a:defRPr/>
            </a:lvl9pPr>
          </a:lstStyle>
          <a:p>
            <a:pPr lvl="0"/>
            <a:r>
              <a:rPr lang="en-US" dirty="0"/>
              <a:t>[Big statement]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9573142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Light Gray">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692E5CDC-3F8F-AF4C-BDBB-F6335CB85FE8}"/>
              </a:ext>
            </a:extLst>
          </p:cNvPr>
          <p:cNvSpPr>
            <a:spLocks noGrp="1"/>
          </p:cNvSpPr>
          <p:nvPr>
            <p:ph type="body" sz="quarter" idx="10" hasCustomPrompt="1"/>
          </p:nvPr>
        </p:nvSpPr>
        <p:spPr>
          <a:xfrm>
            <a:off x="365760" y="365760"/>
            <a:ext cx="7543165" cy="457200"/>
          </a:xfrm>
        </p:spPr>
        <p:txBody>
          <a:bodyPr/>
          <a:lstStyle>
            <a:lvl1pPr marL="0" marR="0" indent="0" algn="l" defTabSz="914400" rtl="0" eaLnBrk="1" fontAlgn="auto" latinLnBrk="0" hangingPunct="1">
              <a:lnSpc>
                <a:spcPct val="100000"/>
              </a:lnSpc>
              <a:spcBef>
                <a:spcPts val="0"/>
              </a:spcBef>
              <a:spcAft>
                <a:spcPts val="0"/>
              </a:spcAft>
              <a:buClrTx/>
              <a:buSzTx/>
              <a:buFont typeface="Trebuchet MS" panose="020B0603020202020204" pitchFamily="34" charset="0"/>
              <a:buNone/>
              <a:tabLst/>
              <a:defRPr b="1"/>
            </a:lvl1pPr>
            <a:lvl2pPr marL="0" indent="0">
              <a:spcBef>
                <a:spcPts val="0"/>
              </a:spcBef>
              <a:buNone/>
              <a:defRPr b="1"/>
            </a:lvl2pPr>
            <a:lvl3pPr marL="0" indent="0">
              <a:spcBef>
                <a:spcPts val="0"/>
              </a:spcBef>
              <a:buNone/>
              <a:defRPr b="1"/>
            </a:lvl3pPr>
            <a:lvl4pPr marL="0" indent="0">
              <a:spcBef>
                <a:spcPts val="0"/>
              </a:spcBef>
              <a:buNone/>
              <a:defRPr b="1"/>
            </a:lvl4pPr>
            <a:lvl5pPr marL="0" indent="0">
              <a:spcBef>
                <a:spcPts val="0"/>
              </a:spcBef>
              <a:buNone/>
              <a:defRPr b="1"/>
            </a:lvl5pPr>
            <a:lvl6pPr marL="0" indent="0">
              <a:spcBef>
                <a:spcPts val="0"/>
              </a:spcBef>
              <a:buNone/>
              <a:defRPr b="1"/>
            </a:lvl6pPr>
            <a:lvl7pPr marL="0" indent="0">
              <a:spcBef>
                <a:spcPts val="0"/>
              </a:spcBef>
              <a:buNone/>
              <a:defRPr b="1"/>
            </a:lvl7pPr>
            <a:lvl8pPr marL="0" indent="0">
              <a:spcBef>
                <a:spcPts val="0"/>
              </a:spcBef>
              <a:buNone/>
              <a:defRPr b="1"/>
            </a:lvl8pPr>
            <a:lvl9pPr marL="0" indent="0">
              <a:spcBef>
                <a:spcPts val="0"/>
              </a:spcBef>
              <a:buNone/>
              <a:defRPr b="1"/>
            </a:lvl9pPr>
          </a:lstStyle>
          <a:p>
            <a:pPr lvl="0"/>
            <a:r>
              <a:rPr lang="en-US" dirty="0"/>
              <a:t>Division/Therapeutic Area [Edit here]</a:t>
            </a:r>
          </a:p>
        </p:txBody>
      </p:sp>
      <p:sp>
        <p:nvSpPr>
          <p:cNvPr id="2" name="Title 2">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365760" y="1554480"/>
            <a:ext cx="7543165" cy="2560320"/>
          </a:xfrm>
        </p:spPr>
        <p:txBody>
          <a:bodyPr anchor="t" anchorCtr="0"/>
          <a:lstStyle>
            <a:lvl1pPr algn="l">
              <a:defRPr sz="6000" b="0" spc="0" baseline="0"/>
            </a:lvl1pPr>
          </a:lstStyle>
          <a:p>
            <a:r>
              <a:rPr lang="en-US" dirty="0"/>
              <a:t>[Presentation title]</a:t>
            </a:r>
          </a:p>
        </p:txBody>
      </p:sp>
      <p:sp>
        <p:nvSpPr>
          <p:cNvPr id="3" name="Subtitle 3">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365758" y="4343400"/>
            <a:ext cx="7543800" cy="457200"/>
          </a:xfrm>
        </p:spPr>
        <p:txBody>
          <a:bodyPr>
            <a:noAutofit/>
          </a:bodyPr>
          <a:lstStyle>
            <a:lvl1pPr marL="0" indent="0" algn="l">
              <a:spcBef>
                <a:spcPts val="0"/>
              </a:spcBef>
              <a:buNone/>
              <a:defRPr sz="2000" b="1"/>
            </a:lvl1pPr>
            <a:lvl2pPr marL="0" indent="0" algn="l">
              <a:spcBef>
                <a:spcPts val="0"/>
              </a:spcBef>
              <a:buNone/>
              <a:defRPr sz="2000"/>
            </a:lvl2pPr>
            <a:lvl3pPr marL="0" indent="0" algn="l">
              <a:spcBef>
                <a:spcPts val="0"/>
              </a:spcBef>
              <a:buNone/>
              <a:defRPr sz="2000"/>
            </a:lvl3pPr>
            <a:lvl4pPr marL="0" indent="0" algn="l">
              <a:spcBef>
                <a:spcPts val="0"/>
              </a:spcBef>
              <a:buNone/>
              <a:defRPr sz="2000"/>
            </a:lvl4pPr>
            <a:lvl5pPr marL="0" indent="0" algn="l">
              <a:spcBef>
                <a:spcPts val="0"/>
              </a:spcBef>
              <a:buNone/>
              <a:defRPr sz="2000"/>
            </a:lvl5pPr>
            <a:lvl6pPr marL="0" indent="0" algn="l">
              <a:spcBef>
                <a:spcPts val="0"/>
              </a:spcBef>
              <a:buNone/>
              <a:defRPr sz="2000"/>
            </a:lvl6pPr>
            <a:lvl7pPr marL="0" indent="0" algn="l">
              <a:spcBef>
                <a:spcPts val="0"/>
              </a:spcBef>
              <a:buNone/>
              <a:defRPr sz="2000"/>
            </a:lvl7pPr>
            <a:lvl8pPr marL="0" indent="0" algn="l">
              <a:spcBef>
                <a:spcPts val="0"/>
              </a:spcBef>
              <a:buNone/>
              <a:defRPr sz="2000"/>
            </a:lvl8pPr>
            <a:lvl9pPr marL="0" indent="0" algn="l">
              <a:spcBef>
                <a:spcPts val="0"/>
              </a:spcBef>
              <a:buNone/>
              <a:defRPr sz="2000"/>
            </a:lvl9pPr>
          </a:lstStyle>
          <a:p>
            <a:r>
              <a:rPr lang="en-US" dirty="0"/>
              <a:t>[Month 00, 0000]</a:t>
            </a:r>
          </a:p>
        </p:txBody>
      </p:sp>
      <p:sp>
        <p:nvSpPr>
          <p:cNvPr id="6" name="Text Placeholder 4">
            <a:extLst>
              <a:ext uri="{FF2B5EF4-FFF2-40B4-BE49-F238E27FC236}">
                <a16:creationId xmlns:a16="http://schemas.microsoft.com/office/drawing/2014/main" id="{F1E892DE-B840-A64B-91A1-1B18F6037C3F}"/>
              </a:ext>
            </a:extLst>
          </p:cNvPr>
          <p:cNvSpPr>
            <a:spLocks noGrp="1"/>
          </p:cNvSpPr>
          <p:nvPr>
            <p:ph type="body" sz="quarter" idx="11" hasCustomPrompt="1"/>
          </p:nvPr>
        </p:nvSpPr>
        <p:spPr>
          <a:xfrm>
            <a:off x="365757" y="4937760"/>
            <a:ext cx="7543167" cy="685800"/>
          </a:xfrm>
        </p:spPr>
        <p:txBody>
          <a:bodyPr/>
          <a:lstStyle>
            <a:lvl1pPr marL="0" indent="0">
              <a:spcBef>
                <a:spcPts val="0"/>
              </a:spcBef>
              <a:buNone/>
              <a:defRPr b="0"/>
            </a:lvl1pPr>
            <a:lvl2pPr marL="0" indent="0">
              <a:spcBef>
                <a:spcPts val="0"/>
              </a:spcBef>
              <a:buNone/>
              <a:defRPr b="0"/>
            </a:lvl2pPr>
            <a:lvl3pPr marL="0" indent="0">
              <a:spcBef>
                <a:spcPts val="0"/>
              </a:spcBef>
              <a:buNone/>
              <a:defRPr b="0"/>
            </a:lvl3pPr>
            <a:lvl4pPr marL="0" indent="0">
              <a:spcBef>
                <a:spcPts val="0"/>
              </a:spcBef>
              <a:buNone/>
              <a:defRPr b="0"/>
            </a:lvl4pPr>
            <a:lvl5pPr marL="0" indent="0">
              <a:spcBef>
                <a:spcPts val="0"/>
              </a:spcBef>
              <a:buNone/>
              <a:defRPr b="0"/>
            </a:lvl5pPr>
            <a:lvl6pPr marL="0" indent="0">
              <a:spcBef>
                <a:spcPts val="0"/>
              </a:spcBef>
              <a:buNone/>
              <a:defRPr b="0"/>
            </a:lvl6pPr>
            <a:lvl7pPr marL="0" indent="0">
              <a:spcBef>
                <a:spcPts val="0"/>
              </a:spcBef>
              <a:buNone/>
              <a:defRPr b="0"/>
            </a:lvl7pPr>
            <a:lvl8pPr marL="0" indent="0">
              <a:spcBef>
                <a:spcPts val="0"/>
              </a:spcBef>
              <a:buNone/>
              <a:defRPr b="0"/>
            </a:lvl8pPr>
            <a:lvl9pPr marL="0" indent="0">
              <a:spcBef>
                <a:spcPts val="0"/>
              </a:spcBef>
              <a:buNone/>
              <a:defRPr b="0"/>
            </a:lvl9pPr>
          </a:lstStyle>
          <a:p>
            <a:pPr lvl="0"/>
            <a:r>
              <a:rPr lang="en-US" dirty="0"/>
              <a:t>[Presenter Name]</a:t>
            </a:r>
            <a:br>
              <a:rPr lang="en-US" dirty="0"/>
            </a:br>
            <a:r>
              <a:rPr lang="en-US" dirty="0"/>
              <a:t>[Title]</a:t>
            </a:r>
          </a:p>
        </p:txBody>
      </p:sp>
      <p:pic>
        <p:nvPicPr>
          <p:cNvPr id="7" name="Bristol Myers Squibb" descr="Bristol Myers Squibb">
            <a:extLst>
              <a:ext uri="{FF2B5EF4-FFF2-40B4-BE49-F238E27FC236}">
                <a16:creationId xmlns:a16="http://schemas.microsoft.com/office/drawing/2014/main" id="{91000A19-9025-2C4A-9321-625720905BF5}"/>
              </a:ext>
            </a:extLst>
          </p:cNvPr>
          <p:cNvPicPr>
            <a:picLocks noChangeAspect="1"/>
          </p:cNvPicPr>
          <p:nvPr userDrawn="1"/>
        </p:nvPicPr>
        <p:blipFill>
          <a:blip r:embed="rId2"/>
          <a:stretch>
            <a:fillRect/>
          </a:stretch>
        </p:blipFill>
        <p:spPr bwMode="black">
          <a:xfrm>
            <a:off x="150688" y="5913096"/>
            <a:ext cx="3260486" cy="822960"/>
          </a:xfrm>
          <a:prstGeom prst="rect">
            <a:avLst/>
          </a:prstGeom>
          <a:noFill/>
        </p:spPr>
      </p:pic>
      <p:sp>
        <p:nvSpPr>
          <p:cNvPr id="8" name="Disclaimer">
            <a:extLst>
              <a:ext uri="{FF2B5EF4-FFF2-40B4-BE49-F238E27FC236}">
                <a16:creationId xmlns:a16="http://schemas.microsoft.com/office/drawing/2014/main" id="{F95EDC5C-ABEE-824D-9A00-482457322324}"/>
              </a:ext>
            </a:extLst>
          </p:cNvPr>
          <p:cNvSpPr txBox="1"/>
          <p:nvPr userDrawn="1"/>
        </p:nvSpPr>
        <p:spPr>
          <a:xfrm>
            <a:off x="8205215" y="6257290"/>
            <a:ext cx="3621659" cy="228600"/>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800" b="0" dirty="0"/>
              <a:t>Highly Confidential</a:t>
            </a:r>
          </a:p>
        </p:txBody>
      </p:sp>
    </p:spTree>
    <p:extLst>
      <p:ext uri="{BB962C8B-B14F-4D97-AF65-F5344CB8AC3E}">
        <p14:creationId xmlns:p14="http://schemas.microsoft.com/office/powerpoint/2010/main" val="3896294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98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ent and One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5428488" cy="914400"/>
          </a:xfrm>
        </p:spPr>
        <p:txBody>
          <a:bodyPr/>
          <a:lstStyle>
            <a:lvl1pPr>
              <a:defRPr/>
            </a:lvl1pPr>
          </a:lstStyle>
          <a:p>
            <a:r>
              <a:rPr lang="en-US" dirty="0"/>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554480"/>
            <a:ext cx="5428488"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3">
            <a:extLst>
              <a:ext uri="{FF2B5EF4-FFF2-40B4-BE49-F238E27FC236}">
                <a16:creationId xmlns:a16="http://schemas.microsoft.com/office/drawing/2014/main" id="{FB768959-B468-B74C-99C1-89889E5B1ED7}"/>
              </a:ext>
            </a:extLst>
          </p:cNvPr>
          <p:cNvSpPr>
            <a:spLocks noGrp="1"/>
          </p:cNvSpPr>
          <p:nvPr>
            <p:ph type="pic" sz="quarter" idx="13"/>
          </p:nvPr>
        </p:nvSpPr>
        <p:spPr>
          <a:xfrm>
            <a:off x="6096000" y="0"/>
            <a:ext cx="6096000" cy="6858000"/>
          </a:xfrm>
          <a:solidFill>
            <a:srgbClr val="F2F2F2"/>
          </a:solidFill>
        </p:spPr>
        <p:txBody>
          <a:bodyPr anchor="ctr" anchorCtr="0">
            <a:normAutofit/>
          </a:bodyPr>
          <a:lstStyle>
            <a:lvl1pPr marL="0" indent="0" algn="ctr">
              <a:spcBef>
                <a:spcPts val="0"/>
              </a:spcBef>
              <a:buFontTx/>
              <a:buNone/>
              <a:defRPr sz="1200"/>
            </a:lvl1pPr>
          </a:lstStyle>
          <a:p>
            <a:r>
              <a:rPr lang="en-US"/>
              <a:t>Click icon to add picture</a:t>
            </a:r>
          </a:p>
        </p:txBody>
      </p:sp>
      <p:sp>
        <p:nvSpPr>
          <p:cNvPr id="6" name="Slide Number Placeholder 4">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06418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ent and Two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5428488" cy="914400"/>
          </a:xfrm>
        </p:spPr>
        <p:txBody>
          <a:bodyPr/>
          <a:lstStyle>
            <a:lvl1pPr>
              <a:defRPr/>
            </a:lvl1pPr>
          </a:lstStyle>
          <a:p>
            <a:r>
              <a:rPr lang="en-US" dirty="0"/>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554480"/>
            <a:ext cx="5428488"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3">
            <a:extLst>
              <a:ext uri="{FF2B5EF4-FFF2-40B4-BE49-F238E27FC236}">
                <a16:creationId xmlns:a16="http://schemas.microsoft.com/office/drawing/2014/main" id="{FB768959-B468-B74C-99C1-89889E5B1ED7}"/>
              </a:ext>
            </a:extLst>
          </p:cNvPr>
          <p:cNvSpPr>
            <a:spLocks noGrp="1"/>
          </p:cNvSpPr>
          <p:nvPr>
            <p:ph type="pic" sz="quarter" idx="13"/>
          </p:nvPr>
        </p:nvSpPr>
        <p:spPr>
          <a:xfrm>
            <a:off x="6096000" y="0"/>
            <a:ext cx="6096000" cy="3429000"/>
          </a:xfrm>
          <a:solidFill>
            <a:srgbClr val="F2F2F2"/>
          </a:solidFill>
        </p:spPr>
        <p:txBody>
          <a:bodyPr anchor="ctr" anchorCtr="0">
            <a:normAutofit/>
          </a:bodyPr>
          <a:lstStyle>
            <a:lvl1pPr marL="0" indent="0" algn="ctr">
              <a:spcBef>
                <a:spcPts val="0"/>
              </a:spcBef>
              <a:buFontTx/>
              <a:buNone/>
              <a:defRPr sz="1200"/>
            </a:lvl1pPr>
          </a:lstStyle>
          <a:p>
            <a:r>
              <a:rPr lang="en-US"/>
              <a:t>Click icon to add picture</a:t>
            </a:r>
          </a:p>
        </p:txBody>
      </p:sp>
      <p:sp>
        <p:nvSpPr>
          <p:cNvPr id="7" name="Picture Placeholder 4">
            <a:extLst>
              <a:ext uri="{FF2B5EF4-FFF2-40B4-BE49-F238E27FC236}">
                <a16:creationId xmlns:a16="http://schemas.microsoft.com/office/drawing/2014/main" id="{A613A27A-887F-7D4B-BD42-C5EF05F12448}"/>
              </a:ext>
            </a:extLst>
          </p:cNvPr>
          <p:cNvSpPr>
            <a:spLocks noGrp="1"/>
          </p:cNvSpPr>
          <p:nvPr>
            <p:ph type="pic" sz="quarter" idx="14"/>
          </p:nvPr>
        </p:nvSpPr>
        <p:spPr>
          <a:xfrm>
            <a:off x="6096000" y="3429000"/>
            <a:ext cx="6096000" cy="3429000"/>
          </a:xfrm>
          <a:solidFill>
            <a:srgbClr val="D9D9D9"/>
          </a:solidFill>
        </p:spPr>
        <p:txBody>
          <a:bodyPr anchor="ctr" anchorCtr="0">
            <a:normAutofit/>
          </a:bodyPr>
          <a:lstStyle>
            <a:lvl1pPr marL="0" indent="0" algn="ctr">
              <a:spcBef>
                <a:spcPts val="0"/>
              </a:spcBef>
              <a:buFontTx/>
              <a:buNone/>
              <a:defRPr sz="1200"/>
            </a:lvl1pPr>
          </a:lstStyle>
          <a:p>
            <a:r>
              <a:rPr lang="en-US"/>
              <a:t>Click icon to add picture</a:t>
            </a:r>
          </a:p>
        </p:txBody>
      </p:sp>
      <p:sp>
        <p:nvSpPr>
          <p:cNvPr id="6" name="Slide Number Placeholder 5">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72413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ent and Three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5428488" cy="914400"/>
          </a:xfrm>
        </p:spPr>
        <p:txBody>
          <a:bodyPr/>
          <a:lstStyle>
            <a:lvl1pPr>
              <a:defRPr/>
            </a:lvl1pPr>
          </a:lstStyle>
          <a:p>
            <a:r>
              <a:rPr lang="en-US" dirty="0"/>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554480"/>
            <a:ext cx="5428488"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3">
            <a:extLst>
              <a:ext uri="{FF2B5EF4-FFF2-40B4-BE49-F238E27FC236}">
                <a16:creationId xmlns:a16="http://schemas.microsoft.com/office/drawing/2014/main" id="{FB768959-B468-B74C-99C1-89889E5B1ED7}"/>
              </a:ext>
            </a:extLst>
          </p:cNvPr>
          <p:cNvSpPr>
            <a:spLocks noGrp="1"/>
          </p:cNvSpPr>
          <p:nvPr>
            <p:ph type="pic" sz="quarter" idx="13"/>
          </p:nvPr>
        </p:nvSpPr>
        <p:spPr>
          <a:xfrm>
            <a:off x="6096000" y="0"/>
            <a:ext cx="6096000" cy="3429000"/>
          </a:xfrm>
          <a:solidFill>
            <a:srgbClr val="F2F2F2"/>
          </a:solidFill>
        </p:spPr>
        <p:txBody>
          <a:bodyPr anchor="ctr" anchorCtr="0">
            <a:normAutofit/>
          </a:bodyPr>
          <a:lstStyle>
            <a:lvl1pPr marL="0" indent="0" algn="ctr">
              <a:spcBef>
                <a:spcPts val="0"/>
              </a:spcBef>
              <a:buFontTx/>
              <a:buNone/>
              <a:defRPr sz="1200"/>
            </a:lvl1pPr>
          </a:lstStyle>
          <a:p>
            <a:r>
              <a:rPr lang="en-US"/>
              <a:t>Click icon to add picture</a:t>
            </a:r>
          </a:p>
        </p:txBody>
      </p:sp>
      <p:sp>
        <p:nvSpPr>
          <p:cNvPr id="7" name="Picture Placeholder 4">
            <a:extLst>
              <a:ext uri="{FF2B5EF4-FFF2-40B4-BE49-F238E27FC236}">
                <a16:creationId xmlns:a16="http://schemas.microsoft.com/office/drawing/2014/main" id="{A613A27A-887F-7D4B-BD42-C5EF05F12448}"/>
              </a:ext>
            </a:extLst>
          </p:cNvPr>
          <p:cNvSpPr>
            <a:spLocks noGrp="1"/>
          </p:cNvSpPr>
          <p:nvPr>
            <p:ph type="pic" sz="quarter" idx="14"/>
          </p:nvPr>
        </p:nvSpPr>
        <p:spPr>
          <a:xfrm>
            <a:off x="6096000" y="3429000"/>
            <a:ext cx="3044952" cy="3429000"/>
          </a:xfrm>
          <a:solidFill>
            <a:srgbClr val="D9D9D9"/>
          </a:solidFill>
        </p:spPr>
        <p:txBody>
          <a:bodyPr anchor="ctr" anchorCtr="0">
            <a:normAutofit/>
          </a:bodyPr>
          <a:lstStyle>
            <a:lvl1pPr marL="0" indent="0" algn="ctr">
              <a:spcBef>
                <a:spcPts val="0"/>
              </a:spcBef>
              <a:buFontTx/>
              <a:buNone/>
              <a:defRPr sz="1200"/>
            </a:lvl1pPr>
          </a:lstStyle>
          <a:p>
            <a:r>
              <a:rPr lang="en-US"/>
              <a:t>Click icon to add picture</a:t>
            </a:r>
          </a:p>
        </p:txBody>
      </p:sp>
      <p:sp>
        <p:nvSpPr>
          <p:cNvPr id="8" name="Picture Placeholder 5">
            <a:extLst>
              <a:ext uri="{FF2B5EF4-FFF2-40B4-BE49-F238E27FC236}">
                <a16:creationId xmlns:a16="http://schemas.microsoft.com/office/drawing/2014/main" id="{C2AB3B13-24B5-EA40-92B2-665869E4657A}"/>
              </a:ext>
            </a:extLst>
          </p:cNvPr>
          <p:cNvSpPr>
            <a:spLocks noGrp="1"/>
          </p:cNvSpPr>
          <p:nvPr>
            <p:ph type="pic" sz="quarter" idx="15"/>
          </p:nvPr>
        </p:nvSpPr>
        <p:spPr>
          <a:xfrm>
            <a:off x="9140952" y="3429000"/>
            <a:ext cx="3051048" cy="3429000"/>
          </a:xfrm>
          <a:solidFill>
            <a:srgbClr val="BFBFBF"/>
          </a:solidFill>
        </p:spPr>
        <p:txBody>
          <a:bodyPr anchor="ctr" anchorCtr="0">
            <a:normAutofit/>
          </a:bodyPr>
          <a:lstStyle>
            <a:lvl1pPr marL="0" indent="0" algn="ctr">
              <a:spcBef>
                <a:spcPts val="0"/>
              </a:spcBef>
              <a:buFontTx/>
              <a:buNone/>
              <a:defRPr sz="1200"/>
            </a:lvl1pPr>
          </a:lstStyle>
          <a:p>
            <a:r>
              <a:rPr lang="en-US"/>
              <a:t>Click icon to add picture</a:t>
            </a:r>
          </a:p>
        </p:txBody>
      </p:sp>
      <p:sp>
        <p:nvSpPr>
          <p:cNvPr id="6" name="Slide Number Placeholder 6">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880044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ent and Four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5428488" cy="914400"/>
          </a:xfrm>
        </p:spPr>
        <p:txBody>
          <a:bodyPr/>
          <a:lstStyle>
            <a:lvl1pPr>
              <a:defRPr/>
            </a:lvl1pPr>
          </a:lstStyle>
          <a:p>
            <a:r>
              <a:rPr lang="en-US" dirty="0"/>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554480"/>
            <a:ext cx="5428488"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3">
            <a:extLst>
              <a:ext uri="{FF2B5EF4-FFF2-40B4-BE49-F238E27FC236}">
                <a16:creationId xmlns:a16="http://schemas.microsoft.com/office/drawing/2014/main" id="{FB768959-B468-B74C-99C1-89889E5B1ED7}"/>
              </a:ext>
            </a:extLst>
          </p:cNvPr>
          <p:cNvSpPr>
            <a:spLocks noGrp="1"/>
          </p:cNvSpPr>
          <p:nvPr>
            <p:ph type="pic" sz="quarter" idx="13"/>
          </p:nvPr>
        </p:nvSpPr>
        <p:spPr>
          <a:xfrm>
            <a:off x="6096000" y="0"/>
            <a:ext cx="6096000" cy="3429000"/>
          </a:xfrm>
          <a:solidFill>
            <a:srgbClr val="F2F2F2"/>
          </a:solidFill>
        </p:spPr>
        <p:txBody>
          <a:bodyPr anchor="ctr" anchorCtr="0">
            <a:normAutofit/>
          </a:bodyPr>
          <a:lstStyle>
            <a:lvl1pPr marL="0" indent="0" algn="ctr">
              <a:spcBef>
                <a:spcPts val="0"/>
              </a:spcBef>
              <a:buFontTx/>
              <a:buNone/>
              <a:defRPr sz="1200"/>
            </a:lvl1pPr>
          </a:lstStyle>
          <a:p>
            <a:r>
              <a:rPr lang="en-US"/>
              <a:t>Click icon to add picture</a:t>
            </a:r>
          </a:p>
        </p:txBody>
      </p:sp>
      <p:sp>
        <p:nvSpPr>
          <p:cNvPr id="7" name="Picture Placeholder 4">
            <a:extLst>
              <a:ext uri="{FF2B5EF4-FFF2-40B4-BE49-F238E27FC236}">
                <a16:creationId xmlns:a16="http://schemas.microsoft.com/office/drawing/2014/main" id="{A613A27A-887F-7D4B-BD42-C5EF05F12448}"/>
              </a:ext>
            </a:extLst>
          </p:cNvPr>
          <p:cNvSpPr>
            <a:spLocks noGrp="1"/>
          </p:cNvSpPr>
          <p:nvPr>
            <p:ph type="pic" sz="quarter" idx="14"/>
          </p:nvPr>
        </p:nvSpPr>
        <p:spPr>
          <a:xfrm>
            <a:off x="6096000" y="3429000"/>
            <a:ext cx="3044952" cy="3429000"/>
          </a:xfrm>
          <a:solidFill>
            <a:srgbClr val="D9D9D9"/>
          </a:solidFill>
        </p:spPr>
        <p:txBody>
          <a:bodyPr anchor="ctr" anchorCtr="0">
            <a:normAutofit/>
          </a:bodyPr>
          <a:lstStyle>
            <a:lvl1pPr marL="0" indent="0" algn="ctr">
              <a:spcBef>
                <a:spcPts val="0"/>
              </a:spcBef>
              <a:buFontTx/>
              <a:buNone/>
              <a:defRPr sz="1200"/>
            </a:lvl1pPr>
          </a:lstStyle>
          <a:p>
            <a:r>
              <a:rPr lang="en-US"/>
              <a:t>Click icon to add picture</a:t>
            </a:r>
          </a:p>
        </p:txBody>
      </p:sp>
      <p:sp>
        <p:nvSpPr>
          <p:cNvPr id="8" name="Picture Placeholder 5">
            <a:extLst>
              <a:ext uri="{FF2B5EF4-FFF2-40B4-BE49-F238E27FC236}">
                <a16:creationId xmlns:a16="http://schemas.microsoft.com/office/drawing/2014/main" id="{C2AB3B13-24B5-EA40-92B2-665869E4657A}"/>
              </a:ext>
            </a:extLst>
          </p:cNvPr>
          <p:cNvSpPr>
            <a:spLocks noGrp="1"/>
          </p:cNvSpPr>
          <p:nvPr>
            <p:ph type="pic" sz="quarter" idx="15"/>
          </p:nvPr>
        </p:nvSpPr>
        <p:spPr>
          <a:xfrm>
            <a:off x="9140952" y="3429000"/>
            <a:ext cx="3051048" cy="1719072"/>
          </a:xfrm>
          <a:solidFill>
            <a:srgbClr val="BFBFBF"/>
          </a:solidFill>
        </p:spPr>
        <p:txBody>
          <a:bodyPr anchor="ctr" anchorCtr="0">
            <a:normAutofit/>
          </a:bodyPr>
          <a:lstStyle>
            <a:lvl1pPr marL="0" indent="0" algn="ctr">
              <a:buFontTx/>
              <a:buNone/>
              <a:defRPr sz="1200"/>
            </a:lvl1pPr>
          </a:lstStyle>
          <a:p>
            <a:r>
              <a:rPr lang="en-US"/>
              <a:t>Click icon to add picture</a:t>
            </a:r>
          </a:p>
        </p:txBody>
      </p:sp>
      <p:sp>
        <p:nvSpPr>
          <p:cNvPr id="9" name="Picture Placeholder 6">
            <a:extLst>
              <a:ext uri="{FF2B5EF4-FFF2-40B4-BE49-F238E27FC236}">
                <a16:creationId xmlns:a16="http://schemas.microsoft.com/office/drawing/2014/main" id="{A26BC3F3-33EB-F346-B70E-DE269C6819EE}"/>
              </a:ext>
            </a:extLst>
          </p:cNvPr>
          <p:cNvSpPr>
            <a:spLocks noGrp="1"/>
          </p:cNvSpPr>
          <p:nvPr>
            <p:ph type="pic" sz="quarter" idx="16"/>
          </p:nvPr>
        </p:nvSpPr>
        <p:spPr>
          <a:xfrm>
            <a:off x="9140952" y="5148072"/>
            <a:ext cx="3051048" cy="1709928"/>
          </a:xfrm>
          <a:solidFill>
            <a:srgbClr val="F2F2F2"/>
          </a:solidFill>
        </p:spPr>
        <p:txBody>
          <a:bodyPr anchor="ctr" anchorCtr="0">
            <a:normAutofit/>
          </a:bodyPr>
          <a:lstStyle>
            <a:lvl1pPr marL="0" indent="0" algn="ctr">
              <a:spcBef>
                <a:spcPts val="0"/>
              </a:spcBef>
              <a:buFontTx/>
              <a:buNone/>
              <a:defRPr sz="1200"/>
            </a:lvl1pPr>
          </a:lstStyle>
          <a:p>
            <a:r>
              <a:rPr lang="en-US"/>
              <a:t>Click icon to add picture</a:t>
            </a:r>
          </a:p>
        </p:txBody>
      </p:sp>
      <p:sp>
        <p:nvSpPr>
          <p:cNvPr id="6" name="Slide Number Placeholder 7">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40268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Four Pictures and Tex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60480" cy="914400"/>
          </a:xfrm>
        </p:spPr>
        <p:txBody>
          <a:bodyPr/>
          <a:lstStyle/>
          <a:p>
            <a:r>
              <a:rPr lang="en-US" dirty="0"/>
              <a:t>[Slide title]</a:t>
            </a:r>
          </a:p>
        </p:txBody>
      </p:sp>
      <p:sp>
        <p:nvSpPr>
          <p:cNvPr id="9" name="Picture Placeholder 2">
            <a:extLst>
              <a:ext uri="{FF2B5EF4-FFF2-40B4-BE49-F238E27FC236}">
                <a16:creationId xmlns:a16="http://schemas.microsoft.com/office/drawing/2014/main" id="{6B9E9C5D-8364-0D47-AF90-417652D3C169}"/>
              </a:ext>
            </a:extLst>
          </p:cNvPr>
          <p:cNvSpPr>
            <a:spLocks noGrp="1"/>
          </p:cNvSpPr>
          <p:nvPr>
            <p:ph type="pic" sz="quarter" idx="16"/>
          </p:nvPr>
        </p:nvSpPr>
        <p:spPr>
          <a:xfrm>
            <a:off x="365126" y="1552575"/>
            <a:ext cx="2642616" cy="1737358"/>
          </a:xfrm>
          <a:solidFill>
            <a:srgbClr val="F2F2F2"/>
          </a:solidFill>
        </p:spPr>
        <p:txBody>
          <a:bodyPr anchor="ctr" anchorCtr="0">
            <a:normAutofit/>
          </a:bodyPr>
          <a:lstStyle>
            <a:lvl1pPr marL="0" indent="0" algn="ctr">
              <a:spcBef>
                <a:spcPts val="0"/>
              </a:spcBef>
              <a:buNone/>
              <a:defRPr sz="1200"/>
            </a:lvl1pPr>
          </a:lstStyle>
          <a:p>
            <a:r>
              <a:rPr lang="en-US"/>
              <a:t>Click icon to add picture</a:t>
            </a:r>
          </a:p>
        </p:txBody>
      </p:sp>
      <p:sp>
        <p:nvSpPr>
          <p:cNvPr id="17" name="Text Placeholder 3">
            <a:extLst>
              <a:ext uri="{FF2B5EF4-FFF2-40B4-BE49-F238E27FC236}">
                <a16:creationId xmlns:a16="http://schemas.microsoft.com/office/drawing/2014/main" id="{D8A87F8F-2D9A-B243-A5FB-6E555C2704C5}"/>
              </a:ext>
            </a:extLst>
          </p:cNvPr>
          <p:cNvSpPr>
            <a:spLocks noGrp="1"/>
          </p:cNvSpPr>
          <p:nvPr>
            <p:ph type="body" sz="quarter" idx="17"/>
          </p:nvPr>
        </p:nvSpPr>
        <p:spPr>
          <a:xfrm>
            <a:off x="365760" y="3474720"/>
            <a:ext cx="2642616" cy="2651760"/>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Picture Placeholder 4">
            <a:extLst>
              <a:ext uri="{FF2B5EF4-FFF2-40B4-BE49-F238E27FC236}">
                <a16:creationId xmlns:a16="http://schemas.microsoft.com/office/drawing/2014/main" id="{5797D6E4-4FD3-FB41-AC2F-B0BC44660939}"/>
              </a:ext>
            </a:extLst>
          </p:cNvPr>
          <p:cNvSpPr>
            <a:spLocks noGrp="1"/>
          </p:cNvSpPr>
          <p:nvPr>
            <p:ph type="pic" sz="quarter" idx="18"/>
          </p:nvPr>
        </p:nvSpPr>
        <p:spPr>
          <a:xfrm>
            <a:off x="3301999" y="1552575"/>
            <a:ext cx="2642616" cy="1737358"/>
          </a:xfrm>
          <a:solidFill>
            <a:srgbClr val="F2F2F2"/>
          </a:solidFill>
        </p:spPr>
        <p:txBody>
          <a:bodyPr anchor="ctr" anchorCtr="0">
            <a:normAutofit/>
          </a:bodyPr>
          <a:lstStyle>
            <a:lvl1pPr marL="0" indent="0" algn="ctr">
              <a:spcBef>
                <a:spcPts val="0"/>
              </a:spcBef>
              <a:buNone/>
              <a:defRPr sz="1200"/>
            </a:lvl1pPr>
          </a:lstStyle>
          <a:p>
            <a:r>
              <a:rPr lang="en-US"/>
              <a:t>Click icon to add picture</a:t>
            </a:r>
            <a:endParaRPr lang="en-US" dirty="0"/>
          </a:p>
        </p:txBody>
      </p:sp>
      <p:sp>
        <p:nvSpPr>
          <p:cNvPr id="25" name="Text Placeholder 5">
            <a:extLst>
              <a:ext uri="{FF2B5EF4-FFF2-40B4-BE49-F238E27FC236}">
                <a16:creationId xmlns:a16="http://schemas.microsoft.com/office/drawing/2014/main" id="{A8504504-7E85-584D-A20B-448D0D56BBE5}"/>
              </a:ext>
            </a:extLst>
          </p:cNvPr>
          <p:cNvSpPr>
            <a:spLocks noGrp="1"/>
          </p:cNvSpPr>
          <p:nvPr>
            <p:ph type="body" sz="quarter" idx="21"/>
          </p:nvPr>
        </p:nvSpPr>
        <p:spPr>
          <a:xfrm>
            <a:off x="3302000" y="3474720"/>
            <a:ext cx="2642616" cy="2651760"/>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Picture Placeholder 6">
            <a:extLst>
              <a:ext uri="{FF2B5EF4-FFF2-40B4-BE49-F238E27FC236}">
                <a16:creationId xmlns:a16="http://schemas.microsoft.com/office/drawing/2014/main" id="{8B42205D-9591-3C43-8A71-9811FC49A762}"/>
              </a:ext>
            </a:extLst>
          </p:cNvPr>
          <p:cNvSpPr>
            <a:spLocks noGrp="1"/>
          </p:cNvSpPr>
          <p:nvPr>
            <p:ph type="pic" sz="quarter" idx="19"/>
          </p:nvPr>
        </p:nvSpPr>
        <p:spPr>
          <a:xfrm>
            <a:off x="6248400" y="1552575"/>
            <a:ext cx="2642616" cy="1737358"/>
          </a:xfrm>
          <a:solidFill>
            <a:srgbClr val="F2F2F2"/>
          </a:solidFill>
        </p:spPr>
        <p:txBody>
          <a:bodyPr anchor="ctr" anchorCtr="0">
            <a:normAutofit/>
          </a:bodyPr>
          <a:lstStyle>
            <a:lvl1pPr marL="0" indent="0" algn="ctr">
              <a:spcBef>
                <a:spcPts val="0"/>
              </a:spcBef>
              <a:buNone/>
              <a:defRPr sz="1200"/>
            </a:lvl1pPr>
          </a:lstStyle>
          <a:p>
            <a:r>
              <a:rPr lang="en-US"/>
              <a:t>Click icon to add picture</a:t>
            </a:r>
          </a:p>
        </p:txBody>
      </p:sp>
      <p:sp>
        <p:nvSpPr>
          <p:cNvPr id="27" name="Text Placeholder 7">
            <a:extLst>
              <a:ext uri="{FF2B5EF4-FFF2-40B4-BE49-F238E27FC236}">
                <a16:creationId xmlns:a16="http://schemas.microsoft.com/office/drawing/2014/main" id="{0BC915BB-BDF2-BD44-8C3A-2C34D2A9A632}"/>
              </a:ext>
            </a:extLst>
          </p:cNvPr>
          <p:cNvSpPr>
            <a:spLocks noGrp="1"/>
          </p:cNvSpPr>
          <p:nvPr>
            <p:ph type="body" sz="quarter" idx="22"/>
          </p:nvPr>
        </p:nvSpPr>
        <p:spPr>
          <a:xfrm>
            <a:off x="6248400" y="3474720"/>
            <a:ext cx="2642616" cy="2651760"/>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Picture Placeholder 8">
            <a:extLst>
              <a:ext uri="{FF2B5EF4-FFF2-40B4-BE49-F238E27FC236}">
                <a16:creationId xmlns:a16="http://schemas.microsoft.com/office/drawing/2014/main" id="{DD93C7F7-3C80-DA48-9BC2-95DD73DF8782}"/>
              </a:ext>
            </a:extLst>
          </p:cNvPr>
          <p:cNvSpPr>
            <a:spLocks noGrp="1"/>
          </p:cNvSpPr>
          <p:nvPr>
            <p:ph type="pic" sz="quarter" idx="20"/>
          </p:nvPr>
        </p:nvSpPr>
        <p:spPr>
          <a:xfrm>
            <a:off x="9183624" y="1552575"/>
            <a:ext cx="2642616" cy="1737358"/>
          </a:xfrm>
          <a:solidFill>
            <a:srgbClr val="F2F2F2"/>
          </a:solidFill>
        </p:spPr>
        <p:txBody>
          <a:bodyPr anchor="ctr" anchorCtr="0">
            <a:normAutofit/>
          </a:bodyPr>
          <a:lstStyle>
            <a:lvl1pPr marL="0" indent="0" algn="ctr">
              <a:spcBef>
                <a:spcPts val="0"/>
              </a:spcBef>
              <a:buNone/>
              <a:defRPr sz="1200"/>
            </a:lvl1pPr>
          </a:lstStyle>
          <a:p>
            <a:r>
              <a:rPr lang="en-US"/>
              <a:t>Click icon to add picture</a:t>
            </a:r>
          </a:p>
        </p:txBody>
      </p:sp>
      <p:sp>
        <p:nvSpPr>
          <p:cNvPr id="29" name="Text Placeholder 9">
            <a:extLst>
              <a:ext uri="{FF2B5EF4-FFF2-40B4-BE49-F238E27FC236}">
                <a16:creationId xmlns:a16="http://schemas.microsoft.com/office/drawing/2014/main" id="{0A585D99-3BCE-844A-8969-7E2EFD217B54}"/>
              </a:ext>
            </a:extLst>
          </p:cNvPr>
          <p:cNvSpPr>
            <a:spLocks noGrp="1"/>
          </p:cNvSpPr>
          <p:nvPr>
            <p:ph type="body" sz="quarter" idx="23"/>
          </p:nvPr>
        </p:nvSpPr>
        <p:spPr>
          <a:xfrm>
            <a:off x="9182100" y="3474720"/>
            <a:ext cx="2642616" cy="2651760"/>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10">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345364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0">
          <p15:clr>
            <a:srgbClr val="FBAE40"/>
          </p15:clr>
        </p15:guide>
        <p15:guide id="2" pos="1896">
          <p15:clr>
            <a:srgbClr val="FBAE40"/>
          </p15:clr>
        </p15:guide>
        <p15:guide id="3" pos="5600">
          <p15:clr>
            <a:srgbClr val="FBAE40"/>
          </p15:clr>
        </p15:guide>
        <p15:guide id="4" pos="5784">
          <p15:clr>
            <a:srgbClr val="FBAE40"/>
          </p15:clr>
        </p15:guide>
        <p15:guide id="5" pos="3744">
          <p15:clr>
            <a:srgbClr val="FBAE40"/>
          </p15:clr>
        </p15:guide>
        <p15:guide id="6" pos="3936">
          <p15:clr>
            <a:srgbClr val="FBAE40"/>
          </p15:clr>
        </p15:guide>
        <p15:guide id="7" orient="horz" pos="2074" userDrawn="1">
          <p15:clr>
            <a:srgbClr val="FBAE40"/>
          </p15:clr>
        </p15:guide>
        <p15:guide id="8" orient="horz" pos="218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nd One Picture">
    <p:spTree>
      <p:nvGrpSpPr>
        <p:cNvPr id="1" name=""/>
        <p:cNvGrpSpPr/>
        <p:nvPr/>
      </p:nvGrpSpPr>
      <p:grpSpPr>
        <a:xfrm>
          <a:off x="0" y="0"/>
          <a:ext cx="0" cy="0"/>
          <a:chOff x="0" y="0"/>
          <a:chExt cx="0" cy="0"/>
        </a:xfrm>
      </p:grpSpPr>
      <p:sp>
        <p:nvSpPr>
          <p:cNvPr id="4" name="Picture Placeholder 1">
            <a:extLst>
              <a:ext uri="{FF2B5EF4-FFF2-40B4-BE49-F238E27FC236}">
                <a16:creationId xmlns:a16="http://schemas.microsoft.com/office/drawing/2014/main" id="{3F25E4DD-7BAF-CF43-9AF5-512CC54177DD}"/>
              </a:ext>
            </a:extLst>
          </p:cNvPr>
          <p:cNvSpPr>
            <a:spLocks noGrp="1"/>
          </p:cNvSpPr>
          <p:nvPr>
            <p:ph type="pic" sz="quarter" idx="13"/>
          </p:nvPr>
        </p:nvSpPr>
        <p:spPr>
          <a:xfrm>
            <a:off x="0" y="0"/>
            <a:ext cx="12192000" cy="6858000"/>
          </a:xfrm>
          <a:solidFill>
            <a:srgbClr val="F2F2F2"/>
          </a:solidFill>
        </p:spPr>
        <p:txBody>
          <a:bodyPr anchor="ctr" anchorCtr="0">
            <a:normAutofit/>
          </a:bodyPr>
          <a:lstStyle>
            <a:lvl1pPr marL="0" indent="0" algn="ctr">
              <a:spcBef>
                <a:spcPts val="0"/>
              </a:spcBef>
              <a:buFontTx/>
              <a:buNone/>
              <a:defRPr sz="1200"/>
            </a:lvl1pPr>
          </a:lstStyle>
          <a:p>
            <a:r>
              <a:rPr lang="en-US"/>
              <a:t>Click icon to add picture</a:t>
            </a:r>
          </a:p>
        </p:txBody>
      </p:sp>
      <p:sp>
        <p:nvSpPr>
          <p:cNvPr id="2" name="Title 2">
            <a:extLst>
              <a:ext uri="{FF2B5EF4-FFF2-40B4-BE49-F238E27FC236}">
                <a16:creationId xmlns:a16="http://schemas.microsoft.com/office/drawing/2014/main" id="{ADC9E62E-3AF4-C24D-8B08-8A7FCB7EDCE0}"/>
              </a:ext>
            </a:extLst>
          </p:cNvPr>
          <p:cNvSpPr>
            <a:spLocks noGrp="1"/>
          </p:cNvSpPr>
          <p:nvPr>
            <p:ph type="title" hasCustomPrompt="1"/>
          </p:nvPr>
        </p:nvSpPr>
        <p:spPr/>
        <p:txBody>
          <a:bodyPr/>
          <a:lstStyle/>
          <a:p>
            <a:r>
              <a:rPr lang="en-US" dirty="0"/>
              <a:t>[Slide title]</a:t>
            </a:r>
          </a:p>
        </p:txBody>
      </p:sp>
      <p:sp>
        <p:nvSpPr>
          <p:cNvPr id="3" name="Slide Number Placeholder 3">
            <a:extLst>
              <a:ext uri="{FF2B5EF4-FFF2-40B4-BE49-F238E27FC236}">
                <a16:creationId xmlns:a16="http://schemas.microsoft.com/office/drawing/2014/main" id="{EE3D7CA1-C89E-E24C-B557-52A1F9AEBF30}"/>
              </a:ext>
            </a:extLst>
          </p:cNvPr>
          <p:cNvSpPr>
            <a:spLocks noGrp="1"/>
          </p:cNvSpPr>
          <p:nvPr>
            <p:ph type="sldNum" sz="quarter" idx="10"/>
          </p:nvPr>
        </p:nvSpPr>
        <p:spPr/>
        <p:txBody>
          <a:body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295360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3036AABB-FB6C-2340-8AFB-DFFA0E13AE08}"/>
              </a:ext>
            </a:extLst>
          </p:cNvPr>
          <p:cNvSpPr>
            <a:spLocks noGrp="1"/>
          </p:cNvSpPr>
          <p:nvPr>
            <p:ph type="subTitle" idx="1" hasCustomPrompt="1"/>
          </p:nvPr>
        </p:nvSpPr>
        <p:spPr>
          <a:xfrm>
            <a:off x="365758" y="365125"/>
            <a:ext cx="7539992" cy="914400"/>
          </a:xfrm>
        </p:spPr>
        <p:txBody>
          <a:bodyPr>
            <a:noAutofit/>
          </a:bodyPr>
          <a:lstStyle>
            <a:lvl1pPr marL="0" indent="0" algn="l">
              <a:lnSpc>
                <a:spcPct val="90000"/>
              </a:lnSpc>
              <a:spcBef>
                <a:spcPts val="0"/>
              </a:spcBef>
              <a:buNone/>
              <a:defRPr sz="3200" b="1">
                <a:latin typeface="+mj-lt"/>
              </a:defRPr>
            </a:lvl1pPr>
            <a:lvl2pPr marL="0" indent="0" algn="l">
              <a:lnSpc>
                <a:spcPct val="90000"/>
              </a:lnSpc>
              <a:spcBef>
                <a:spcPts val="0"/>
              </a:spcBef>
              <a:buNone/>
              <a:defRPr sz="3200" b="1">
                <a:latin typeface="+mj-lt"/>
              </a:defRPr>
            </a:lvl2pPr>
            <a:lvl3pPr marL="0" indent="0" algn="l">
              <a:lnSpc>
                <a:spcPct val="90000"/>
              </a:lnSpc>
              <a:spcBef>
                <a:spcPts val="0"/>
              </a:spcBef>
              <a:buNone/>
              <a:defRPr sz="3200" b="1">
                <a:latin typeface="+mj-lt"/>
              </a:defRPr>
            </a:lvl3pPr>
            <a:lvl4pPr marL="0" indent="0" algn="l">
              <a:lnSpc>
                <a:spcPct val="90000"/>
              </a:lnSpc>
              <a:spcBef>
                <a:spcPts val="0"/>
              </a:spcBef>
              <a:buNone/>
              <a:defRPr sz="3200" b="1">
                <a:latin typeface="+mj-lt"/>
              </a:defRPr>
            </a:lvl4pPr>
            <a:lvl5pPr marL="0" indent="0" algn="l">
              <a:lnSpc>
                <a:spcPct val="90000"/>
              </a:lnSpc>
              <a:spcBef>
                <a:spcPts val="0"/>
              </a:spcBef>
              <a:buNone/>
              <a:defRPr sz="3200" b="1">
                <a:latin typeface="+mj-lt"/>
              </a:defRPr>
            </a:lvl5pPr>
            <a:lvl6pPr marL="0" indent="0" algn="l">
              <a:lnSpc>
                <a:spcPct val="90000"/>
              </a:lnSpc>
              <a:spcBef>
                <a:spcPts val="0"/>
              </a:spcBef>
              <a:buNone/>
              <a:defRPr sz="3200" b="1">
                <a:latin typeface="+mj-lt"/>
              </a:defRPr>
            </a:lvl6pPr>
            <a:lvl7pPr marL="0" indent="0" algn="l">
              <a:lnSpc>
                <a:spcPct val="90000"/>
              </a:lnSpc>
              <a:spcBef>
                <a:spcPts val="0"/>
              </a:spcBef>
              <a:buNone/>
              <a:defRPr sz="3200" b="1">
                <a:latin typeface="+mj-lt"/>
              </a:defRPr>
            </a:lvl7pPr>
            <a:lvl8pPr marL="0" indent="0" algn="l">
              <a:lnSpc>
                <a:spcPct val="90000"/>
              </a:lnSpc>
              <a:spcBef>
                <a:spcPts val="0"/>
              </a:spcBef>
              <a:buNone/>
              <a:defRPr sz="3200" b="1">
                <a:latin typeface="+mj-lt"/>
              </a:defRPr>
            </a:lvl8pPr>
            <a:lvl9pPr marL="0" indent="0" algn="l">
              <a:lnSpc>
                <a:spcPct val="90000"/>
              </a:lnSpc>
              <a:spcBef>
                <a:spcPts val="0"/>
              </a:spcBef>
              <a:buNone/>
              <a:defRPr sz="3200" b="1">
                <a:latin typeface="+mj-lt"/>
              </a:defRPr>
            </a:lvl9pPr>
          </a:lstStyle>
          <a:p>
            <a:r>
              <a:rPr lang="en-US" dirty="0"/>
              <a:t>[Optional section subtitle/lead-in]</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125" y="1554480"/>
            <a:ext cx="7540371" cy="2743200"/>
          </a:xfrm>
        </p:spPr>
        <p:txBody>
          <a:bodyPr anchor="t" anchorCtr="0"/>
          <a:lstStyle>
            <a:lvl1pPr>
              <a:defRPr sz="6000" b="0" spc="0" baseline="0"/>
            </a:lvl1pPr>
          </a:lstStyle>
          <a:p>
            <a:r>
              <a:rPr lang="en-US" dirty="0"/>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858165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98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ction Header - Amber">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3036AABB-FB6C-2340-8AFB-DFFA0E13AE08}"/>
              </a:ext>
            </a:extLst>
          </p:cNvPr>
          <p:cNvSpPr>
            <a:spLocks noGrp="1"/>
          </p:cNvSpPr>
          <p:nvPr>
            <p:ph type="subTitle" idx="1" hasCustomPrompt="1"/>
          </p:nvPr>
        </p:nvSpPr>
        <p:spPr>
          <a:xfrm>
            <a:off x="365758" y="365125"/>
            <a:ext cx="7539992" cy="914400"/>
          </a:xfrm>
        </p:spPr>
        <p:txBody>
          <a:bodyPr>
            <a:noAutofit/>
          </a:bodyPr>
          <a:lstStyle>
            <a:lvl1pPr marL="0" indent="0" algn="l">
              <a:lnSpc>
                <a:spcPct val="90000"/>
              </a:lnSpc>
              <a:spcBef>
                <a:spcPts val="0"/>
              </a:spcBef>
              <a:buNone/>
              <a:defRPr sz="3200" b="1">
                <a:latin typeface="+mj-lt"/>
              </a:defRPr>
            </a:lvl1pPr>
            <a:lvl2pPr marL="0" indent="0" algn="l">
              <a:lnSpc>
                <a:spcPct val="90000"/>
              </a:lnSpc>
              <a:spcBef>
                <a:spcPts val="0"/>
              </a:spcBef>
              <a:buNone/>
              <a:defRPr sz="3200" b="1">
                <a:latin typeface="+mj-lt"/>
              </a:defRPr>
            </a:lvl2pPr>
            <a:lvl3pPr marL="0" indent="0" algn="l">
              <a:lnSpc>
                <a:spcPct val="90000"/>
              </a:lnSpc>
              <a:spcBef>
                <a:spcPts val="0"/>
              </a:spcBef>
              <a:buNone/>
              <a:defRPr sz="3200" b="1">
                <a:latin typeface="+mj-lt"/>
              </a:defRPr>
            </a:lvl3pPr>
            <a:lvl4pPr marL="0" indent="0" algn="l">
              <a:lnSpc>
                <a:spcPct val="90000"/>
              </a:lnSpc>
              <a:spcBef>
                <a:spcPts val="0"/>
              </a:spcBef>
              <a:buNone/>
              <a:defRPr sz="3200" b="1">
                <a:latin typeface="+mj-lt"/>
              </a:defRPr>
            </a:lvl4pPr>
            <a:lvl5pPr marL="0" indent="0" algn="l">
              <a:lnSpc>
                <a:spcPct val="90000"/>
              </a:lnSpc>
              <a:spcBef>
                <a:spcPts val="0"/>
              </a:spcBef>
              <a:buNone/>
              <a:defRPr sz="3200" b="1">
                <a:latin typeface="+mj-lt"/>
              </a:defRPr>
            </a:lvl5pPr>
            <a:lvl6pPr marL="0" indent="0" algn="l">
              <a:lnSpc>
                <a:spcPct val="90000"/>
              </a:lnSpc>
              <a:spcBef>
                <a:spcPts val="0"/>
              </a:spcBef>
              <a:buNone/>
              <a:defRPr sz="3200" b="1">
                <a:latin typeface="+mj-lt"/>
              </a:defRPr>
            </a:lvl6pPr>
            <a:lvl7pPr marL="0" indent="0" algn="l">
              <a:lnSpc>
                <a:spcPct val="90000"/>
              </a:lnSpc>
              <a:spcBef>
                <a:spcPts val="0"/>
              </a:spcBef>
              <a:buNone/>
              <a:defRPr sz="3200" b="1">
                <a:latin typeface="+mj-lt"/>
              </a:defRPr>
            </a:lvl7pPr>
            <a:lvl8pPr marL="0" indent="0" algn="l">
              <a:lnSpc>
                <a:spcPct val="90000"/>
              </a:lnSpc>
              <a:spcBef>
                <a:spcPts val="0"/>
              </a:spcBef>
              <a:buNone/>
              <a:defRPr sz="3200" b="1">
                <a:latin typeface="+mj-lt"/>
              </a:defRPr>
            </a:lvl8pPr>
            <a:lvl9pPr marL="0" indent="0" algn="l">
              <a:lnSpc>
                <a:spcPct val="90000"/>
              </a:lnSpc>
              <a:spcBef>
                <a:spcPts val="0"/>
              </a:spcBef>
              <a:buNone/>
              <a:defRPr sz="3200" b="1">
                <a:latin typeface="+mj-lt"/>
              </a:defRPr>
            </a:lvl9pPr>
          </a:lstStyle>
          <a:p>
            <a:r>
              <a:rPr lang="en-US" dirty="0"/>
              <a:t>[Optional section subtitle/lead-in]</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125" y="1554480"/>
            <a:ext cx="7540371" cy="2743200"/>
          </a:xfrm>
        </p:spPr>
        <p:txBody>
          <a:bodyPr anchor="t" anchorCtr="0"/>
          <a:lstStyle>
            <a:lvl1pPr>
              <a:defRPr sz="6000" b="0" spc="0" baseline="0"/>
            </a:lvl1pPr>
          </a:lstStyle>
          <a:p>
            <a:r>
              <a:rPr lang="en-US" dirty="0"/>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8317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9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Header - Peach">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3036AABB-FB6C-2340-8AFB-DFFA0E13AE08}"/>
              </a:ext>
            </a:extLst>
          </p:cNvPr>
          <p:cNvSpPr>
            <a:spLocks noGrp="1"/>
          </p:cNvSpPr>
          <p:nvPr>
            <p:ph type="subTitle" idx="1" hasCustomPrompt="1"/>
          </p:nvPr>
        </p:nvSpPr>
        <p:spPr>
          <a:xfrm>
            <a:off x="365758" y="365125"/>
            <a:ext cx="7539992" cy="914400"/>
          </a:xfrm>
        </p:spPr>
        <p:txBody>
          <a:bodyPr>
            <a:noAutofit/>
          </a:bodyPr>
          <a:lstStyle>
            <a:lvl1pPr marL="0" indent="0" algn="l">
              <a:lnSpc>
                <a:spcPct val="90000"/>
              </a:lnSpc>
              <a:spcBef>
                <a:spcPts val="0"/>
              </a:spcBef>
              <a:buNone/>
              <a:defRPr sz="3200" b="1">
                <a:latin typeface="+mj-lt"/>
              </a:defRPr>
            </a:lvl1pPr>
            <a:lvl2pPr marL="0" indent="0" algn="l">
              <a:lnSpc>
                <a:spcPct val="90000"/>
              </a:lnSpc>
              <a:spcBef>
                <a:spcPts val="0"/>
              </a:spcBef>
              <a:buNone/>
              <a:defRPr sz="3200" b="1">
                <a:latin typeface="+mj-lt"/>
              </a:defRPr>
            </a:lvl2pPr>
            <a:lvl3pPr marL="0" indent="0" algn="l">
              <a:lnSpc>
                <a:spcPct val="90000"/>
              </a:lnSpc>
              <a:spcBef>
                <a:spcPts val="0"/>
              </a:spcBef>
              <a:buNone/>
              <a:defRPr sz="3200" b="1">
                <a:latin typeface="+mj-lt"/>
              </a:defRPr>
            </a:lvl3pPr>
            <a:lvl4pPr marL="0" indent="0" algn="l">
              <a:lnSpc>
                <a:spcPct val="90000"/>
              </a:lnSpc>
              <a:spcBef>
                <a:spcPts val="0"/>
              </a:spcBef>
              <a:buNone/>
              <a:defRPr sz="3200" b="1">
                <a:latin typeface="+mj-lt"/>
              </a:defRPr>
            </a:lvl4pPr>
            <a:lvl5pPr marL="0" indent="0" algn="l">
              <a:lnSpc>
                <a:spcPct val="90000"/>
              </a:lnSpc>
              <a:spcBef>
                <a:spcPts val="0"/>
              </a:spcBef>
              <a:buNone/>
              <a:defRPr sz="3200" b="1">
                <a:latin typeface="+mj-lt"/>
              </a:defRPr>
            </a:lvl5pPr>
            <a:lvl6pPr marL="0" indent="0" algn="l">
              <a:lnSpc>
                <a:spcPct val="90000"/>
              </a:lnSpc>
              <a:spcBef>
                <a:spcPts val="0"/>
              </a:spcBef>
              <a:buNone/>
              <a:defRPr sz="3200" b="1">
                <a:latin typeface="+mj-lt"/>
              </a:defRPr>
            </a:lvl6pPr>
            <a:lvl7pPr marL="0" indent="0" algn="l">
              <a:lnSpc>
                <a:spcPct val="90000"/>
              </a:lnSpc>
              <a:spcBef>
                <a:spcPts val="0"/>
              </a:spcBef>
              <a:buNone/>
              <a:defRPr sz="3200" b="1">
                <a:latin typeface="+mj-lt"/>
              </a:defRPr>
            </a:lvl7pPr>
            <a:lvl8pPr marL="0" indent="0" algn="l">
              <a:lnSpc>
                <a:spcPct val="90000"/>
              </a:lnSpc>
              <a:spcBef>
                <a:spcPts val="0"/>
              </a:spcBef>
              <a:buNone/>
              <a:defRPr sz="3200" b="1">
                <a:latin typeface="+mj-lt"/>
              </a:defRPr>
            </a:lvl8pPr>
            <a:lvl9pPr marL="0" indent="0" algn="l">
              <a:lnSpc>
                <a:spcPct val="90000"/>
              </a:lnSpc>
              <a:spcBef>
                <a:spcPts val="0"/>
              </a:spcBef>
              <a:buNone/>
              <a:defRPr sz="3200" b="1">
                <a:latin typeface="+mj-lt"/>
              </a:defRPr>
            </a:lvl9pPr>
          </a:lstStyle>
          <a:p>
            <a:r>
              <a:rPr lang="en-US" dirty="0"/>
              <a:t>[Optional section subtitle/lead-in]</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125" y="1554480"/>
            <a:ext cx="7540371" cy="2743200"/>
          </a:xfrm>
        </p:spPr>
        <p:txBody>
          <a:bodyPr anchor="t" anchorCtr="0"/>
          <a:lstStyle>
            <a:lvl1pPr>
              <a:defRPr sz="6000" b="0" spc="0" baseline="0"/>
            </a:lvl1pPr>
          </a:lstStyle>
          <a:p>
            <a:r>
              <a:rPr lang="en-US" dirty="0"/>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85190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9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ction Header - Olive">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3036AABB-FB6C-2340-8AFB-DFFA0E13AE08}"/>
              </a:ext>
            </a:extLst>
          </p:cNvPr>
          <p:cNvSpPr>
            <a:spLocks noGrp="1"/>
          </p:cNvSpPr>
          <p:nvPr>
            <p:ph type="subTitle" idx="1" hasCustomPrompt="1"/>
          </p:nvPr>
        </p:nvSpPr>
        <p:spPr>
          <a:xfrm>
            <a:off x="365758" y="365125"/>
            <a:ext cx="7539992" cy="914400"/>
          </a:xfrm>
        </p:spPr>
        <p:txBody>
          <a:bodyPr>
            <a:noAutofit/>
          </a:bodyPr>
          <a:lstStyle>
            <a:lvl1pPr marL="0" indent="0" algn="l">
              <a:lnSpc>
                <a:spcPct val="90000"/>
              </a:lnSpc>
              <a:spcBef>
                <a:spcPts val="0"/>
              </a:spcBef>
              <a:buNone/>
              <a:defRPr sz="3200" b="1">
                <a:latin typeface="+mj-lt"/>
              </a:defRPr>
            </a:lvl1pPr>
            <a:lvl2pPr marL="0" indent="0" algn="l">
              <a:lnSpc>
                <a:spcPct val="90000"/>
              </a:lnSpc>
              <a:spcBef>
                <a:spcPts val="0"/>
              </a:spcBef>
              <a:buNone/>
              <a:defRPr sz="3200" b="1">
                <a:latin typeface="+mj-lt"/>
              </a:defRPr>
            </a:lvl2pPr>
            <a:lvl3pPr marL="0" indent="0" algn="l">
              <a:lnSpc>
                <a:spcPct val="90000"/>
              </a:lnSpc>
              <a:spcBef>
                <a:spcPts val="0"/>
              </a:spcBef>
              <a:buNone/>
              <a:defRPr sz="3200" b="1">
                <a:latin typeface="+mj-lt"/>
              </a:defRPr>
            </a:lvl3pPr>
            <a:lvl4pPr marL="0" indent="0" algn="l">
              <a:lnSpc>
                <a:spcPct val="90000"/>
              </a:lnSpc>
              <a:spcBef>
                <a:spcPts val="0"/>
              </a:spcBef>
              <a:buNone/>
              <a:defRPr sz="3200" b="1">
                <a:latin typeface="+mj-lt"/>
              </a:defRPr>
            </a:lvl4pPr>
            <a:lvl5pPr marL="0" indent="0" algn="l">
              <a:lnSpc>
                <a:spcPct val="90000"/>
              </a:lnSpc>
              <a:spcBef>
                <a:spcPts val="0"/>
              </a:spcBef>
              <a:buNone/>
              <a:defRPr sz="3200" b="1">
                <a:latin typeface="+mj-lt"/>
              </a:defRPr>
            </a:lvl5pPr>
            <a:lvl6pPr marL="0" indent="0" algn="l">
              <a:lnSpc>
                <a:spcPct val="90000"/>
              </a:lnSpc>
              <a:spcBef>
                <a:spcPts val="0"/>
              </a:spcBef>
              <a:buNone/>
              <a:defRPr sz="3200" b="1">
                <a:latin typeface="+mj-lt"/>
              </a:defRPr>
            </a:lvl6pPr>
            <a:lvl7pPr marL="0" indent="0" algn="l">
              <a:lnSpc>
                <a:spcPct val="90000"/>
              </a:lnSpc>
              <a:spcBef>
                <a:spcPts val="0"/>
              </a:spcBef>
              <a:buNone/>
              <a:defRPr sz="3200" b="1">
                <a:latin typeface="+mj-lt"/>
              </a:defRPr>
            </a:lvl7pPr>
            <a:lvl8pPr marL="0" indent="0" algn="l">
              <a:lnSpc>
                <a:spcPct val="90000"/>
              </a:lnSpc>
              <a:spcBef>
                <a:spcPts val="0"/>
              </a:spcBef>
              <a:buNone/>
              <a:defRPr sz="3200" b="1">
                <a:latin typeface="+mj-lt"/>
              </a:defRPr>
            </a:lvl8pPr>
            <a:lvl9pPr marL="0" indent="0" algn="l">
              <a:lnSpc>
                <a:spcPct val="90000"/>
              </a:lnSpc>
              <a:spcBef>
                <a:spcPts val="0"/>
              </a:spcBef>
              <a:buNone/>
              <a:defRPr sz="3200" b="1">
                <a:latin typeface="+mj-lt"/>
              </a:defRPr>
            </a:lvl9pPr>
          </a:lstStyle>
          <a:p>
            <a:r>
              <a:rPr lang="en-US" dirty="0"/>
              <a:t>[Optional section subtitle/lead-in]</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125" y="1554480"/>
            <a:ext cx="7540371" cy="2743200"/>
          </a:xfrm>
        </p:spPr>
        <p:txBody>
          <a:bodyPr anchor="t" anchorCtr="0"/>
          <a:lstStyle>
            <a:lvl1pPr>
              <a:defRPr sz="6000" b="0" spc="0" baseline="0"/>
            </a:lvl1pPr>
          </a:lstStyle>
          <a:p>
            <a:r>
              <a:rPr lang="en-US" dirty="0"/>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371277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9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rIns="0" numCol="2" spcCol="301752"/>
          <a:lstStyle>
            <a:lvl1pPr marL="411480" indent="-411480">
              <a:buFont typeface="+mj-lt"/>
              <a:buAutoNum type="arabicPeriod"/>
              <a:tabLst/>
              <a:defRPr/>
            </a:lvl1pPr>
            <a:lvl2pPr marL="640080" indent="-228600">
              <a:tabLst/>
              <a:defRPr/>
            </a:lvl2pPr>
            <a:lvl3pPr marL="868680" indent="-228600">
              <a:tabLst/>
              <a:defRPr/>
            </a:lvl3pPr>
            <a:lvl4pPr marL="1097280" indent="-228600">
              <a:tabLst/>
              <a:defRPr/>
            </a:lvl4pPr>
            <a:lvl5pPr marL="1325880" indent="-228600">
              <a:tabLst/>
              <a:defRPr/>
            </a:lvl5pPr>
            <a:lvl6pPr marL="1554480" indent="-228600">
              <a:tabLst/>
              <a:defRPr/>
            </a:lvl6pPr>
            <a:lvl7pPr marL="1783080" indent="-228600">
              <a:tabLst/>
              <a:defRPr/>
            </a:lvl7pPr>
            <a:lvl8pPr marL="2011680" indent="-228600">
              <a:tabLst/>
              <a:defRPr/>
            </a:lvl8pPr>
            <a:lvl9pPr marL="2240280" indent="-228600">
              <a:tabLst/>
              <a:defRPr/>
            </a:lvl9pPr>
          </a:lstStyle>
          <a:p>
            <a:pPr lvl="0"/>
            <a:r>
              <a:rPr lang="en-US" dirty="0"/>
              <a:t>[Agenda item]</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4" name="TextBox 3">
            <a:extLst>
              <a:ext uri="{FF2B5EF4-FFF2-40B4-BE49-F238E27FC236}">
                <a16:creationId xmlns:a16="http://schemas.microsoft.com/office/drawing/2014/main" id="{5A621222-21B4-8651-6A93-FBE150CD9144}"/>
              </a:ext>
            </a:extLst>
          </p:cNvPr>
          <p:cNvSpPr txBox="1"/>
          <p:nvPr userDrawn="1"/>
        </p:nvSpPr>
        <p:spPr>
          <a:xfrm>
            <a:off x="10801978" y="6571622"/>
            <a:ext cx="0" cy="0"/>
          </a:xfrm>
          <a:prstGeom prst="rect">
            <a:avLst/>
          </a:prstGeom>
          <a:noFill/>
        </p:spPr>
        <p:txBody>
          <a:bodyPr wrap="none" lIns="0" tIns="0" rIns="0" bIns="0" rtlCol="0">
            <a:noAutofit/>
          </a:bodyPr>
          <a:lstStyle/>
          <a:p>
            <a:pPr marL="228600" indent="-228600">
              <a:lnSpc>
                <a:spcPct val="100000"/>
              </a:lnSpc>
              <a:spcBef>
                <a:spcPts val="1200"/>
              </a:spcBef>
              <a:buSzPct val="100000"/>
              <a:buFont typeface="Trebuchet MS"/>
              <a:buChar char="•"/>
            </a:pPr>
            <a:endParaRPr lang="en-US" sz="2000" dirty="0"/>
          </a:p>
        </p:txBody>
      </p:sp>
    </p:spTree>
    <p:extLst>
      <p:ext uri="{BB962C8B-B14F-4D97-AF65-F5344CB8AC3E}">
        <p14:creationId xmlns:p14="http://schemas.microsoft.com/office/powerpoint/2010/main" val="278675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6"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ection Header - Almond">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3036AABB-FB6C-2340-8AFB-DFFA0E13AE08}"/>
              </a:ext>
            </a:extLst>
          </p:cNvPr>
          <p:cNvSpPr>
            <a:spLocks noGrp="1"/>
          </p:cNvSpPr>
          <p:nvPr>
            <p:ph type="subTitle" idx="1" hasCustomPrompt="1"/>
          </p:nvPr>
        </p:nvSpPr>
        <p:spPr>
          <a:xfrm>
            <a:off x="365758" y="365125"/>
            <a:ext cx="7539992" cy="914400"/>
          </a:xfrm>
        </p:spPr>
        <p:txBody>
          <a:bodyPr>
            <a:noAutofit/>
          </a:bodyPr>
          <a:lstStyle>
            <a:lvl1pPr marL="0" indent="0" algn="l">
              <a:lnSpc>
                <a:spcPct val="90000"/>
              </a:lnSpc>
              <a:spcBef>
                <a:spcPts val="0"/>
              </a:spcBef>
              <a:buNone/>
              <a:defRPr sz="3200" b="1">
                <a:latin typeface="+mj-lt"/>
              </a:defRPr>
            </a:lvl1pPr>
            <a:lvl2pPr marL="0" indent="0" algn="l">
              <a:lnSpc>
                <a:spcPct val="90000"/>
              </a:lnSpc>
              <a:spcBef>
                <a:spcPts val="0"/>
              </a:spcBef>
              <a:buNone/>
              <a:defRPr sz="3200" b="1">
                <a:latin typeface="+mj-lt"/>
              </a:defRPr>
            </a:lvl2pPr>
            <a:lvl3pPr marL="0" indent="0" algn="l">
              <a:lnSpc>
                <a:spcPct val="90000"/>
              </a:lnSpc>
              <a:spcBef>
                <a:spcPts val="0"/>
              </a:spcBef>
              <a:buNone/>
              <a:defRPr sz="3200" b="1">
                <a:latin typeface="+mj-lt"/>
              </a:defRPr>
            </a:lvl3pPr>
            <a:lvl4pPr marL="0" indent="0" algn="l">
              <a:lnSpc>
                <a:spcPct val="90000"/>
              </a:lnSpc>
              <a:spcBef>
                <a:spcPts val="0"/>
              </a:spcBef>
              <a:buNone/>
              <a:defRPr sz="3200" b="1">
                <a:latin typeface="+mj-lt"/>
              </a:defRPr>
            </a:lvl4pPr>
            <a:lvl5pPr marL="0" indent="0" algn="l">
              <a:lnSpc>
                <a:spcPct val="90000"/>
              </a:lnSpc>
              <a:spcBef>
                <a:spcPts val="0"/>
              </a:spcBef>
              <a:buNone/>
              <a:defRPr sz="3200" b="1">
                <a:latin typeface="+mj-lt"/>
              </a:defRPr>
            </a:lvl5pPr>
            <a:lvl6pPr marL="0" indent="0" algn="l">
              <a:lnSpc>
                <a:spcPct val="90000"/>
              </a:lnSpc>
              <a:spcBef>
                <a:spcPts val="0"/>
              </a:spcBef>
              <a:buNone/>
              <a:defRPr sz="3200" b="1">
                <a:latin typeface="+mj-lt"/>
              </a:defRPr>
            </a:lvl6pPr>
            <a:lvl7pPr marL="0" indent="0" algn="l">
              <a:lnSpc>
                <a:spcPct val="90000"/>
              </a:lnSpc>
              <a:spcBef>
                <a:spcPts val="0"/>
              </a:spcBef>
              <a:buNone/>
              <a:defRPr sz="3200" b="1">
                <a:latin typeface="+mj-lt"/>
              </a:defRPr>
            </a:lvl7pPr>
            <a:lvl8pPr marL="0" indent="0" algn="l">
              <a:lnSpc>
                <a:spcPct val="90000"/>
              </a:lnSpc>
              <a:spcBef>
                <a:spcPts val="0"/>
              </a:spcBef>
              <a:buNone/>
              <a:defRPr sz="3200" b="1">
                <a:latin typeface="+mj-lt"/>
              </a:defRPr>
            </a:lvl8pPr>
            <a:lvl9pPr marL="0" indent="0" algn="l">
              <a:lnSpc>
                <a:spcPct val="90000"/>
              </a:lnSpc>
              <a:spcBef>
                <a:spcPts val="0"/>
              </a:spcBef>
              <a:buNone/>
              <a:defRPr sz="3200" b="1">
                <a:latin typeface="+mj-lt"/>
              </a:defRPr>
            </a:lvl9pPr>
          </a:lstStyle>
          <a:p>
            <a:r>
              <a:rPr lang="en-US" dirty="0"/>
              <a:t>[Optional section subtitle/lead-in]</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125" y="1554480"/>
            <a:ext cx="7540371" cy="2743200"/>
          </a:xfrm>
        </p:spPr>
        <p:txBody>
          <a:bodyPr anchor="t" anchorCtr="0"/>
          <a:lstStyle>
            <a:lvl1pPr>
              <a:defRPr sz="6000" b="0" spc="0" baseline="0"/>
            </a:lvl1pPr>
          </a:lstStyle>
          <a:p>
            <a:r>
              <a:rPr lang="en-US" dirty="0"/>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07464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9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Header - Sienna">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3036AABB-FB6C-2340-8AFB-DFFA0E13AE08}"/>
              </a:ext>
            </a:extLst>
          </p:cNvPr>
          <p:cNvSpPr>
            <a:spLocks noGrp="1"/>
          </p:cNvSpPr>
          <p:nvPr>
            <p:ph type="subTitle" idx="1" hasCustomPrompt="1"/>
          </p:nvPr>
        </p:nvSpPr>
        <p:spPr>
          <a:xfrm>
            <a:off x="365758" y="365125"/>
            <a:ext cx="7539992" cy="914400"/>
          </a:xfrm>
        </p:spPr>
        <p:txBody>
          <a:bodyPr>
            <a:noAutofit/>
          </a:bodyPr>
          <a:lstStyle>
            <a:lvl1pPr marL="0" indent="0" algn="l">
              <a:lnSpc>
                <a:spcPct val="90000"/>
              </a:lnSpc>
              <a:spcBef>
                <a:spcPts val="0"/>
              </a:spcBef>
              <a:buNone/>
              <a:defRPr sz="3200" b="1">
                <a:latin typeface="+mj-lt"/>
              </a:defRPr>
            </a:lvl1pPr>
            <a:lvl2pPr marL="0" indent="0" algn="l">
              <a:lnSpc>
                <a:spcPct val="90000"/>
              </a:lnSpc>
              <a:spcBef>
                <a:spcPts val="0"/>
              </a:spcBef>
              <a:buNone/>
              <a:defRPr sz="3200" b="1">
                <a:latin typeface="+mj-lt"/>
              </a:defRPr>
            </a:lvl2pPr>
            <a:lvl3pPr marL="0" indent="0" algn="l">
              <a:lnSpc>
                <a:spcPct val="90000"/>
              </a:lnSpc>
              <a:spcBef>
                <a:spcPts val="0"/>
              </a:spcBef>
              <a:buNone/>
              <a:defRPr sz="3200" b="1">
                <a:latin typeface="+mj-lt"/>
              </a:defRPr>
            </a:lvl3pPr>
            <a:lvl4pPr marL="0" indent="0" algn="l">
              <a:lnSpc>
                <a:spcPct val="90000"/>
              </a:lnSpc>
              <a:spcBef>
                <a:spcPts val="0"/>
              </a:spcBef>
              <a:buNone/>
              <a:defRPr sz="3200" b="1">
                <a:latin typeface="+mj-lt"/>
              </a:defRPr>
            </a:lvl4pPr>
            <a:lvl5pPr marL="0" indent="0" algn="l">
              <a:lnSpc>
                <a:spcPct val="90000"/>
              </a:lnSpc>
              <a:spcBef>
                <a:spcPts val="0"/>
              </a:spcBef>
              <a:buNone/>
              <a:defRPr sz="3200" b="1">
                <a:latin typeface="+mj-lt"/>
              </a:defRPr>
            </a:lvl5pPr>
            <a:lvl6pPr marL="0" indent="0" algn="l">
              <a:lnSpc>
                <a:spcPct val="90000"/>
              </a:lnSpc>
              <a:spcBef>
                <a:spcPts val="0"/>
              </a:spcBef>
              <a:buNone/>
              <a:defRPr sz="3200" b="1">
                <a:latin typeface="+mj-lt"/>
              </a:defRPr>
            </a:lvl6pPr>
            <a:lvl7pPr marL="0" indent="0" algn="l">
              <a:lnSpc>
                <a:spcPct val="90000"/>
              </a:lnSpc>
              <a:spcBef>
                <a:spcPts val="0"/>
              </a:spcBef>
              <a:buNone/>
              <a:defRPr sz="3200" b="1">
                <a:latin typeface="+mj-lt"/>
              </a:defRPr>
            </a:lvl7pPr>
            <a:lvl8pPr marL="0" indent="0" algn="l">
              <a:lnSpc>
                <a:spcPct val="90000"/>
              </a:lnSpc>
              <a:spcBef>
                <a:spcPts val="0"/>
              </a:spcBef>
              <a:buNone/>
              <a:defRPr sz="3200" b="1">
                <a:latin typeface="+mj-lt"/>
              </a:defRPr>
            </a:lvl8pPr>
            <a:lvl9pPr marL="0" indent="0" algn="l">
              <a:lnSpc>
                <a:spcPct val="90000"/>
              </a:lnSpc>
              <a:spcBef>
                <a:spcPts val="0"/>
              </a:spcBef>
              <a:buNone/>
              <a:defRPr sz="3200" b="1">
                <a:latin typeface="+mj-lt"/>
              </a:defRPr>
            </a:lvl9pPr>
          </a:lstStyle>
          <a:p>
            <a:r>
              <a:rPr lang="en-US" dirty="0"/>
              <a:t>[Optional section subtitle/lead-in]</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125" y="1554480"/>
            <a:ext cx="7540371" cy="2743200"/>
          </a:xfrm>
        </p:spPr>
        <p:txBody>
          <a:bodyPr anchor="t" anchorCtr="0"/>
          <a:lstStyle>
            <a:lvl1pPr>
              <a:defRPr sz="6000" b="0" spc="0" baseline="0"/>
            </a:lvl1pPr>
          </a:lstStyle>
          <a:p>
            <a:r>
              <a:rPr lang="en-US" dirty="0"/>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108406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9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on Header - Chocolate">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3036AABB-FB6C-2340-8AFB-DFFA0E13AE08}"/>
              </a:ext>
            </a:extLst>
          </p:cNvPr>
          <p:cNvSpPr>
            <a:spLocks noGrp="1"/>
          </p:cNvSpPr>
          <p:nvPr>
            <p:ph type="subTitle" idx="1" hasCustomPrompt="1"/>
          </p:nvPr>
        </p:nvSpPr>
        <p:spPr>
          <a:xfrm>
            <a:off x="365758" y="365125"/>
            <a:ext cx="7539992" cy="914400"/>
          </a:xfrm>
        </p:spPr>
        <p:txBody>
          <a:bodyPr>
            <a:noAutofit/>
          </a:bodyPr>
          <a:lstStyle>
            <a:lvl1pPr marL="0" indent="0" algn="l">
              <a:lnSpc>
                <a:spcPct val="90000"/>
              </a:lnSpc>
              <a:spcBef>
                <a:spcPts val="0"/>
              </a:spcBef>
              <a:buNone/>
              <a:defRPr sz="3200" b="1">
                <a:latin typeface="+mj-lt"/>
              </a:defRPr>
            </a:lvl1pPr>
            <a:lvl2pPr marL="0" indent="0" algn="l">
              <a:lnSpc>
                <a:spcPct val="90000"/>
              </a:lnSpc>
              <a:spcBef>
                <a:spcPts val="0"/>
              </a:spcBef>
              <a:buNone/>
              <a:defRPr sz="3200" b="1">
                <a:latin typeface="+mj-lt"/>
              </a:defRPr>
            </a:lvl2pPr>
            <a:lvl3pPr marL="0" indent="0" algn="l">
              <a:lnSpc>
                <a:spcPct val="90000"/>
              </a:lnSpc>
              <a:spcBef>
                <a:spcPts val="0"/>
              </a:spcBef>
              <a:buNone/>
              <a:defRPr sz="3200" b="1">
                <a:latin typeface="+mj-lt"/>
              </a:defRPr>
            </a:lvl3pPr>
            <a:lvl4pPr marL="0" indent="0" algn="l">
              <a:lnSpc>
                <a:spcPct val="90000"/>
              </a:lnSpc>
              <a:spcBef>
                <a:spcPts val="0"/>
              </a:spcBef>
              <a:buNone/>
              <a:defRPr sz="3200" b="1">
                <a:latin typeface="+mj-lt"/>
              </a:defRPr>
            </a:lvl4pPr>
            <a:lvl5pPr marL="0" indent="0" algn="l">
              <a:lnSpc>
                <a:spcPct val="90000"/>
              </a:lnSpc>
              <a:spcBef>
                <a:spcPts val="0"/>
              </a:spcBef>
              <a:buNone/>
              <a:defRPr sz="3200" b="1">
                <a:latin typeface="+mj-lt"/>
              </a:defRPr>
            </a:lvl5pPr>
            <a:lvl6pPr marL="0" indent="0" algn="l">
              <a:lnSpc>
                <a:spcPct val="90000"/>
              </a:lnSpc>
              <a:spcBef>
                <a:spcPts val="0"/>
              </a:spcBef>
              <a:buNone/>
              <a:defRPr sz="3200" b="1">
                <a:latin typeface="+mj-lt"/>
              </a:defRPr>
            </a:lvl6pPr>
            <a:lvl7pPr marL="0" indent="0" algn="l">
              <a:lnSpc>
                <a:spcPct val="90000"/>
              </a:lnSpc>
              <a:spcBef>
                <a:spcPts val="0"/>
              </a:spcBef>
              <a:buNone/>
              <a:defRPr sz="3200" b="1">
                <a:latin typeface="+mj-lt"/>
              </a:defRPr>
            </a:lvl7pPr>
            <a:lvl8pPr marL="0" indent="0" algn="l">
              <a:lnSpc>
                <a:spcPct val="90000"/>
              </a:lnSpc>
              <a:spcBef>
                <a:spcPts val="0"/>
              </a:spcBef>
              <a:buNone/>
              <a:defRPr sz="3200" b="1">
                <a:latin typeface="+mj-lt"/>
              </a:defRPr>
            </a:lvl8pPr>
            <a:lvl9pPr marL="0" indent="0" algn="l">
              <a:lnSpc>
                <a:spcPct val="90000"/>
              </a:lnSpc>
              <a:spcBef>
                <a:spcPts val="0"/>
              </a:spcBef>
              <a:buNone/>
              <a:defRPr sz="3200" b="1">
                <a:latin typeface="+mj-lt"/>
              </a:defRPr>
            </a:lvl9pPr>
          </a:lstStyle>
          <a:p>
            <a:r>
              <a:rPr lang="en-US" dirty="0"/>
              <a:t>[Optional section subtitle/lead-in]</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125" y="1554480"/>
            <a:ext cx="7540371" cy="2743200"/>
          </a:xfrm>
        </p:spPr>
        <p:txBody>
          <a:bodyPr anchor="t" anchorCtr="0"/>
          <a:lstStyle>
            <a:lvl1pPr>
              <a:defRPr sz="6000" b="0" spc="0" baseline="0"/>
            </a:lvl1pPr>
          </a:lstStyle>
          <a:p>
            <a:r>
              <a:rPr lang="en-US" dirty="0"/>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06702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9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ection Header - Mint">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3036AABB-FB6C-2340-8AFB-DFFA0E13AE08}"/>
              </a:ext>
            </a:extLst>
          </p:cNvPr>
          <p:cNvSpPr>
            <a:spLocks noGrp="1"/>
          </p:cNvSpPr>
          <p:nvPr>
            <p:ph type="subTitle" idx="1" hasCustomPrompt="1"/>
          </p:nvPr>
        </p:nvSpPr>
        <p:spPr>
          <a:xfrm>
            <a:off x="365758" y="365125"/>
            <a:ext cx="7539992" cy="914400"/>
          </a:xfrm>
        </p:spPr>
        <p:txBody>
          <a:bodyPr>
            <a:noAutofit/>
          </a:bodyPr>
          <a:lstStyle>
            <a:lvl1pPr marL="0" indent="0" algn="l">
              <a:lnSpc>
                <a:spcPct val="90000"/>
              </a:lnSpc>
              <a:spcBef>
                <a:spcPts val="0"/>
              </a:spcBef>
              <a:buNone/>
              <a:defRPr sz="3200" b="1">
                <a:latin typeface="+mj-lt"/>
              </a:defRPr>
            </a:lvl1pPr>
            <a:lvl2pPr marL="0" indent="0" algn="l">
              <a:lnSpc>
                <a:spcPct val="90000"/>
              </a:lnSpc>
              <a:spcBef>
                <a:spcPts val="0"/>
              </a:spcBef>
              <a:buNone/>
              <a:defRPr sz="3200" b="1">
                <a:latin typeface="+mj-lt"/>
              </a:defRPr>
            </a:lvl2pPr>
            <a:lvl3pPr marL="0" indent="0" algn="l">
              <a:lnSpc>
                <a:spcPct val="90000"/>
              </a:lnSpc>
              <a:spcBef>
                <a:spcPts val="0"/>
              </a:spcBef>
              <a:buNone/>
              <a:defRPr sz="3200" b="1">
                <a:latin typeface="+mj-lt"/>
              </a:defRPr>
            </a:lvl3pPr>
            <a:lvl4pPr marL="0" indent="0" algn="l">
              <a:lnSpc>
                <a:spcPct val="90000"/>
              </a:lnSpc>
              <a:spcBef>
                <a:spcPts val="0"/>
              </a:spcBef>
              <a:buNone/>
              <a:defRPr sz="3200" b="1">
                <a:latin typeface="+mj-lt"/>
              </a:defRPr>
            </a:lvl4pPr>
            <a:lvl5pPr marL="0" indent="0" algn="l">
              <a:lnSpc>
                <a:spcPct val="90000"/>
              </a:lnSpc>
              <a:spcBef>
                <a:spcPts val="0"/>
              </a:spcBef>
              <a:buNone/>
              <a:defRPr sz="3200" b="1">
                <a:latin typeface="+mj-lt"/>
              </a:defRPr>
            </a:lvl5pPr>
            <a:lvl6pPr marL="0" indent="0" algn="l">
              <a:lnSpc>
                <a:spcPct val="90000"/>
              </a:lnSpc>
              <a:spcBef>
                <a:spcPts val="0"/>
              </a:spcBef>
              <a:buNone/>
              <a:defRPr sz="3200" b="1">
                <a:latin typeface="+mj-lt"/>
              </a:defRPr>
            </a:lvl6pPr>
            <a:lvl7pPr marL="0" indent="0" algn="l">
              <a:lnSpc>
                <a:spcPct val="90000"/>
              </a:lnSpc>
              <a:spcBef>
                <a:spcPts val="0"/>
              </a:spcBef>
              <a:buNone/>
              <a:defRPr sz="3200" b="1">
                <a:latin typeface="+mj-lt"/>
              </a:defRPr>
            </a:lvl7pPr>
            <a:lvl8pPr marL="0" indent="0" algn="l">
              <a:lnSpc>
                <a:spcPct val="90000"/>
              </a:lnSpc>
              <a:spcBef>
                <a:spcPts val="0"/>
              </a:spcBef>
              <a:buNone/>
              <a:defRPr sz="3200" b="1">
                <a:latin typeface="+mj-lt"/>
              </a:defRPr>
            </a:lvl8pPr>
            <a:lvl9pPr marL="0" indent="0" algn="l">
              <a:lnSpc>
                <a:spcPct val="90000"/>
              </a:lnSpc>
              <a:spcBef>
                <a:spcPts val="0"/>
              </a:spcBef>
              <a:buNone/>
              <a:defRPr sz="3200" b="1">
                <a:latin typeface="+mj-lt"/>
              </a:defRPr>
            </a:lvl9pPr>
          </a:lstStyle>
          <a:p>
            <a:r>
              <a:rPr lang="en-US" dirty="0"/>
              <a:t>[Optional section subtitle/lead-in]</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125" y="1554480"/>
            <a:ext cx="7540371" cy="2743200"/>
          </a:xfrm>
        </p:spPr>
        <p:txBody>
          <a:bodyPr anchor="t" anchorCtr="0"/>
          <a:lstStyle>
            <a:lvl1pPr>
              <a:defRPr sz="6000" b="0" spc="0" baseline="0"/>
            </a:lvl1pPr>
          </a:lstStyle>
          <a:p>
            <a:r>
              <a:rPr lang="en-US" dirty="0"/>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65343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9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 Aqua">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3036AABB-FB6C-2340-8AFB-DFFA0E13AE08}"/>
              </a:ext>
            </a:extLst>
          </p:cNvPr>
          <p:cNvSpPr>
            <a:spLocks noGrp="1"/>
          </p:cNvSpPr>
          <p:nvPr>
            <p:ph type="subTitle" idx="1" hasCustomPrompt="1"/>
          </p:nvPr>
        </p:nvSpPr>
        <p:spPr>
          <a:xfrm>
            <a:off x="365758" y="365125"/>
            <a:ext cx="7539992" cy="914400"/>
          </a:xfrm>
        </p:spPr>
        <p:txBody>
          <a:bodyPr>
            <a:noAutofit/>
          </a:bodyPr>
          <a:lstStyle>
            <a:lvl1pPr marL="0" indent="0" algn="l">
              <a:lnSpc>
                <a:spcPct val="90000"/>
              </a:lnSpc>
              <a:spcBef>
                <a:spcPts val="0"/>
              </a:spcBef>
              <a:buNone/>
              <a:defRPr sz="3200" b="1">
                <a:latin typeface="+mj-lt"/>
              </a:defRPr>
            </a:lvl1pPr>
            <a:lvl2pPr marL="0" indent="0" algn="l">
              <a:lnSpc>
                <a:spcPct val="90000"/>
              </a:lnSpc>
              <a:spcBef>
                <a:spcPts val="0"/>
              </a:spcBef>
              <a:buNone/>
              <a:defRPr sz="3200" b="1">
                <a:latin typeface="+mj-lt"/>
              </a:defRPr>
            </a:lvl2pPr>
            <a:lvl3pPr marL="0" indent="0" algn="l">
              <a:lnSpc>
                <a:spcPct val="90000"/>
              </a:lnSpc>
              <a:spcBef>
                <a:spcPts val="0"/>
              </a:spcBef>
              <a:buNone/>
              <a:defRPr sz="3200" b="1">
                <a:latin typeface="+mj-lt"/>
              </a:defRPr>
            </a:lvl3pPr>
            <a:lvl4pPr marL="0" indent="0" algn="l">
              <a:lnSpc>
                <a:spcPct val="90000"/>
              </a:lnSpc>
              <a:spcBef>
                <a:spcPts val="0"/>
              </a:spcBef>
              <a:buNone/>
              <a:defRPr sz="3200" b="1">
                <a:latin typeface="+mj-lt"/>
              </a:defRPr>
            </a:lvl4pPr>
            <a:lvl5pPr marL="0" indent="0" algn="l">
              <a:lnSpc>
                <a:spcPct val="90000"/>
              </a:lnSpc>
              <a:spcBef>
                <a:spcPts val="0"/>
              </a:spcBef>
              <a:buNone/>
              <a:defRPr sz="3200" b="1">
                <a:latin typeface="+mj-lt"/>
              </a:defRPr>
            </a:lvl5pPr>
            <a:lvl6pPr marL="0" indent="0" algn="l">
              <a:lnSpc>
                <a:spcPct val="90000"/>
              </a:lnSpc>
              <a:spcBef>
                <a:spcPts val="0"/>
              </a:spcBef>
              <a:buNone/>
              <a:defRPr sz="3200" b="1">
                <a:latin typeface="+mj-lt"/>
              </a:defRPr>
            </a:lvl6pPr>
            <a:lvl7pPr marL="0" indent="0" algn="l">
              <a:lnSpc>
                <a:spcPct val="90000"/>
              </a:lnSpc>
              <a:spcBef>
                <a:spcPts val="0"/>
              </a:spcBef>
              <a:buNone/>
              <a:defRPr sz="3200" b="1">
                <a:latin typeface="+mj-lt"/>
              </a:defRPr>
            </a:lvl7pPr>
            <a:lvl8pPr marL="0" indent="0" algn="l">
              <a:lnSpc>
                <a:spcPct val="90000"/>
              </a:lnSpc>
              <a:spcBef>
                <a:spcPts val="0"/>
              </a:spcBef>
              <a:buNone/>
              <a:defRPr sz="3200" b="1">
                <a:latin typeface="+mj-lt"/>
              </a:defRPr>
            </a:lvl8pPr>
            <a:lvl9pPr marL="0" indent="0" algn="l">
              <a:lnSpc>
                <a:spcPct val="90000"/>
              </a:lnSpc>
              <a:spcBef>
                <a:spcPts val="0"/>
              </a:spcBef>
              <a:buNone/>
              <a:defRPr sz="3200" b="1">
                <a:latin typeface="+mj-lt"/>
              </a:defRPr>
            </a:lvl9pPr>
          </a:lstStyle>
          <a:p>
            <a:r>
              <a:rPr lang="en-US" dirty="0"/>
              <a:t>[Optional section subtitle/lead-in]</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125" y="1554480"/>
            <a:ext cx="7540371" cy="2743200"/>
          </a:xfrm>
        </p:spPr>
        <p:txBody>
          <a:bodyPr anchor="t" anchorCtr="0"/>
          <a:lstStyle>
            <a:lvl1pPr>
              <a:defRPr sz="6000" b="0" spc="0" baseline="0"/>
            </a:lvl1pPr>
          </a:lstStyle>
          <a:p>
            <a:r>
              <a:rPr lang="en-US" dirty="0"/>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65947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9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 Light Gray">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3036AABB-FB6C-2340-8AFB-DFFA0E13AE08}"/>
              </a:ext>
            </a:extLst>
          </p:cNvPr>
          <p:cNvSpPr>
            <a:spLocks noGrp="1"/>
          </p:cNvSpPr>
          <p:nvPr>
            <p:ph type="subTitle" idx="1" hasCustomPrompt="1"/>
          </p:nvPr>
        </p:nvSpPr>
        <p:spPr>
          <a:xfrm>
            <a:off x="365758" y="365125"/>
            <a:ext cx="7539992" cy="914400"/>
          </a:xfrm>
        </p:spPr>
        <p:txBody>
          <a:bodyPr>
            <a:noAutofit/>
          </a:bodyPr>
          <a:lstStyle>
            <a:lvl1pPr marL="0" indent="0" algn="l">
              <a:lnSpc>
                <a:spcPct val="90000"/>
              </a:lnSpc>
              <a:spcBef>
                <a:spcPts val="0"/>
              </a:spcBef>
              <a:buNone/>
              <a:defRPr sz="3200" b="1">
                <a:latin typeface="+mj-lt"/>
              </a:defRPr>
            </a:lvl1pPr>
            <a:lvl2pPr marL="0" indent="0" algn="l">
              <a:lnSpc>
                <a:spcPct val="90000"/>
              </a:lnSpc>
              <a:spcBef>
                <a:spcPts val="0"/>
              </a:spcBef>
              <a:buNone/>
              <a:defRPr sz="3200" b="1">
                <a:latin typeface="+mj-lt"/>
              </a:defRPr>
            </a:lvl2pPr>
            <a:lvl3pPr marL="0" indent="0" algn="l">
              <a:lnSpc>
                <a:spcPct val="90000"/>
              </a:lnSpc>
              <a:spcBef>
                <a:spcPts val="0"/>
              </a:spcBef>
              <a:buNone/>
              <a:defRPr sz="3200" b="1">
                <a:latin typeface="+mj-lt"/>
              </a:defRPr>
            </a:lvl3pPr>
            <a:lvl4pPr marL="0" indent="0" algn="l">
              <a:lnSpc>
                <a:spcPct val="90000"/>
              </a:lnSpc>
              <a:spcBef>
                <a:spcPts val="0"/>
              </a:spcBef>
              <a:buNone/>
              <a:defRPr sz="3200" b="1">
                <a:latin typeface="+mj-lt"/>
              </a:defRPr>
            </a:lvl4pPr>
            <a:lvl5pPr marL="0" indent="0" algn="l">
              <a:lnSpc>
                <a:spcPct val="90000"/>
              </a:lnSpc>
              <a:spcBef>
                <a:spcPts val="0"/>
              </a:spcBef>
              <a:buNone/>
              <a:defRPr sz="3200" b="1">
                <a:latin typeface="+mj-lt"/>
              </a:defRPr>
            </a:lvl5pPr>
            <a:lvl6pPr marL="0" indent="0" algn="l">
              <a:lnSpc>
                <a:spcPct val="90000"/>
              </a:lnSpc>
              <a:spcBef>
                <a:spcPts val="0"/>
              </a:spcBef>
              <a:buNone/>
              <a:defRPr sz="3200" b="1">
                <a:latin typeface="+mj-lt"/>
              </a:defRPr>
            </a:lvl6pPr>
            <a:lvl7pPr marL="0" indent="0" algn="l">
              <a:lnSpc>
                <a:spcPct val="90000"/>
              </a:lnSpc>
              <a:spcBef>
                <a:spcPts val="0"/>
              </a:spcBef>
              <a:buNone/>
              <a:defRPr sz="3200" b="1">
                <a:latin typeface="+mj-lt"/>
              </a:defRPr>
            </a:lvl7pPr>
            <a:lvl8pPr marL="0" indent="0" algn="l">
              <a:lnSpc>
                <a:spcPct val="90000"/>
              </a:lnSpc>
              <a:spcBef>
                <a:spcPts val="0"/>
              </a:spcBef>
              <a:buNone/>
              <a:defRPr sz="3200" b="1">
                <a:latin typeface="+mj-lt"/>
              </a:defRPr>
            </a:lvl8pPr>
            <a:lvl9pPr marL="0" indent="0" algn="l">
              <a:lnSpc>
                <a:spcPct val="90000"/>
              </a:lnSpc>
              <a:spcBef>
                <a:spcPts val="0"/>
              </a:spcBef>
              <a:buNone/>
              <a:defRPr sz="3200" b="1">
                <a:latin typeface="+mj-lt"/>
              </a:defRPr>
            </a:lvl9pPr>
          </a:lstStyle>
          <a:p>
            <a:r>
              <a:rPr lang="en-US" dirty="0"/>
              <a:t>[Optional section subtitle/lead-in]</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125" y="1554480"/>
            <a:ext cx="7540371" cy="2743200"/>
          </a:xfrm>
        </p:spPr>
        <p:txBody>
          <a:bodyPr anchor="t" anchorCtr="0"/>
          <a:lstStyle>
            <a:lvl1pPr>
              <a:defRPr sz="6000" b="0" spc="0" baseline="0"/>
            </a:lvl1pPr>
          </a:lstStyle>
          <a:p>
            <a:r>
              <a:rPr lang="en-US" dirty="0"/>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55713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9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D8B1-1581-4488-A1A4-886D01EEFD4F}"/>
              </a:ext>
            </a:extLst>
          </p:cNvPr>
          <p:cNvSpPr>
            <a:spLocks noGrp="1"/>
          </p:cNvSpPr>
          <p:nvPr>
            <p:ph type="title" hasCustomPrompt="1"/>
          </p:nvPr>
        </p:nvSpPr>
        <p:spPr/>
        <p:txBody>
          <a:bodyPr/>
          <a:lstStyle>
            <a:lvl1pPr>
              <a:defRPr/>
            </a:lvl1pPr>
          </a:lstStyle>
          <a:p>
            <a:r>
              <a:rPr lang="en-US" dirty="0"/>
              <a:t>[Slide title]</a:t>
            </a:r>
          </a:p>
        </p:txBody>
      </p:sp>
      <p:sp>
        <p:nvSpPr>
          <p:cNvPr id="5" name="Slide Number Placeholder 2">
            <a:extLst>
              <a:ext uri="{FF2B5EF4-FFF2-40B4-BE49-F238E27FC236}">
                <a16:creationId xmlns:a16="http://schemas.microsoft.com/office/drawing/2014/main" id="{6CF9CDAC-EC28-4BA6-9827-D58133E18874}"/>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450968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45BF3E53-7A3D-40D5-AE68-3CE44909F1CF}"/>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94099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Logo">
    <p:spTree>
      <p:nvGrpSpPr>
        <p:cNvPr id="1" name=""/>
        <p:cNvGrpSpPr/>
        <p:nvPr/>
      </p:nvGrpSpPr>
      <p:grpSpPr>
        <a:xfrm>
          <a:off x="0" y="0"/>
          <a:ext cx="0" cy="0"/>
          <a:chOff x="0" y="0"/>
          <a:chExt cx="0" cy="0"/>
        </a:xfrm>
      </p:grpSpPr>
      <p:pic>
        <p:nvPicPr>
          <p:cNvPr id="4" name="Bristol Myers Squibb" descr="Bristol Myers Squibb">
            <a:extLst>
              <a:ext uri="{FF2B5EF4-FFF2-40B4-BE49-F238E27FC236}">
                <a16:creationId xmlns:a16="http://schemas.microsoft.com/office/drawing/2014/main" id="{B50985CD-7333-F343-85B8-C4893E81FC91}"/>
              </a:ext>
            </a:extLst>
          </p:cNvPr>
          <p:cNvPicPr>
            <a:picLocks noChangeAspect="1"/>
          </p:cNvPicPr>
          <p:nvPr userDrawn="1"/>
        </p:nvPicPr>
        <p:blipFill>
          <a:blip r:embed="rId2"/>
          <a:stretch>
            <a:fillRect/>
          </a:stretch>
        </p:blipFill>
        <p:spPr bwMode="black">
          <a:xfrm>
            <a:off x="1645920" y="2194560"/>
            <a:ext cx="9056906" cy="2286000"/>
          </a:xfrm>
          <a:prstGeom prst="rect">
            <a:avLst/>
          </a:prstGeom>
          <a:noFill/>
        </p:spPr>
      </p:pic>
    </p:spTree>
    <p:extLst>
      <p:ext uri="{BB962C8B-B14F-4D97-AF65-F5344CB8AC3E}">
        <p14:creationId xmlns:p14="http://schemas.microsoft.com/office/powerpoint/2010/main" val="344445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7" name="Bristol Myers Squibb" descr="Bristol Myers Squibb">
            <a:extLst>
              <a:ext uri="{FF2B5EF4-FFF2-40B4-BE49-F238E27FC236}">
                <a16:creationId xmlns:a16="http://schemas.microsoft.com/office/drawing/2014/main" id="{91000A19-9025-2C4A-9321-625720905BF5}"/>
              </a:ext>
            </a:extLst>
          </p:cNvPr>
          <p:cNvPicPr>
            <a:picLocks noChangeAspect="1"/>
          </p:cNvPicPr>
          <p:nvPr userDrawn="1"/>
        </p:nvPicPr>
        <p:blipFill>
          <a:blip r:embed="rId2"/>
          <a:stretch>
            <a:fillRect/>
          </a:stretch>
        </p:blipFill>
        <p:spPr bwMode="black">
          <a:xfrm>
            <a:off x="150688" y="5913096"/>
            <a:ext cx="3260484" cy="822960"/>
          </a:xfrm>
          <a:prstGeom prst="rect">
            <a:avLst/>
          </a:prstGeom>
          <a:noFill/>
        </p:spPr>
      </p:pic>
      <p:sp>
        <p:nvSpPr>
          <p:cNvPr id="8" name="Thank You">
            <a:extLst>
              <a:ext uri="{FF2B5EF4-FFF2-40B4-BE49-F238E27FC236}">
                <a16:creationId xmlns:a16="http://schemas.microsoft.com/office/drawing/2014/main" id="{2DF7BC51-D766-5D44-8D23-2A1F0BF208B3}"/>
              </a:ext>
            </a:extLst>
          </p:cNvPr>
          <p:cNvSpPr txBox="1">
            <a:spLocks/>
          </p:cNvSpPr>
          <p:nvPr userDrawn="1"/>
        </p:nvSpPr>
        <p:spPr>
          <a:xfrm>
            <a:off x="365760" y="1554480"/>
            <a:ext cx="7543165" cy="18288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6000" b="0" kern="1200" spc="0" baseline="0">
                <a:solidFill>
                  <a:schemeClr val="tx1"/>
                </a:solidFill>
                <a:latin typeface="+mj-lt"/>
                <a:ea typeface="+mj-ea"/>
                <a:cs typeface="+mj-cs"/>
              </a:defRPr>
            </a:lvl1pPr>
          </a:lstStyle>
          <a:p>
            <a:r>
              <a:rPr lang="en-US" dirty="0"/>
              <a:t>Thank you</a:t>
            </a:r>
          </a:p>
        </p:txBody>
      </p:sp>
      <p:sp>
        <p:nvSpPr>
          <p:cNvPr id="5" name="Text Placeholder 1">
            <a:extLst>
              <a:ext uri="{FF2B5EF4-FFF2-40B4-BE49-F238E27FC236}">
                <a16:creationId xmlns:a16="http://schemas.microsoft.com/office/drawing/2014/main" id="{03D75AF2-C99D-9247-B7AF-B859D95DB41A}"/>
              </a:ext>
            </a:extLst>
          </p:cNvPr>
          <p:cNvSpPr>
            <a:spLocks noGrp="1"/>
          </p:cNvSpPr>
          <p:nvPr>
            <p:ph type="body" sz="quarter" idx="10" hasCustomPrompt="1"/>
          </p:nvPr>
        </p:nvSpPr>
        <p:spPr>
          <a:xfrm>
            <a:off x="365760" y="4434840"/>
            <a:ext cx="7543165" cy="1371600"/>
          </a:xfrm>
        </p:spPr>
        <p:txBody>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[Optional contact information]</a:t>
            </a:r>
          </a:p>
        </p:txBody>
      </p:sp>
    </p:spTree>
    <p:extLst>
      <p:ext uri="{BB962C8B-B14F-4D97-AF65-F5344CB8AC3E}">
        <p14:creationId xmlns:p14="http://schemas.microsoft.com/office/powerpoint/2010/main" val="62417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98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60480"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58" y="1554480"/>
            <a:ext cx="557784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8400" y="1554480"/>
            <a:ext cx="557784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60480"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554480"/>
            <a:ext cx="3621024"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5488" y="1554480"/>
            <a:ext cx="3621024"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05216" y="1554480"/>
            <a:ext cx="3621024"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698" userDrawn="1">
          <p15:clr>
            <a:srgbClr val="FBAE40"/>
          </p15:clr>
        </p15:guide>
        <p15:guide id="2" pos="2512" userDrawn="1">
          <p15:clr>
            <a:srgbClr val="FBAE40"/>
          </p15:clr>
        </p15:guide>
        <p15:guide id="3" pos="4982" userDrawn="1">
          <p15:clr>
            <a:srgbClr val="FBAE40"/>
          </p15:clr>
        </p15:guide>
        <p15:guide id="4" pos="516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60480"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554480"/>
            <a:ext cx="2642616" cy="457200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02001" y="1554480"/>
            <a:ext cx="2641598" cy="457200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8400" y="1554480"/>
            <a:ext cx="2641600" cy="457200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3624" y="1554480"/>
            <a:ext cx="2642616" cy="457200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0" userDrawn="1">
          <p15:clr>
            <a:srgbClr val="FBAE40"/>
          </p15:clr>
        </p15:guide>
        <p15:guide id="2" pos="1896" userDrawn="1">
          <p15:clr>
            <a:srgbClr val="FBAE40"/>
          </p15:clr>
        </p15:guide>
        <p15:guide id="3" pos="5600" userDrawn="1">
          <p15:clr>
            <a:srgbClr val="FBAE40"/>
          </p15:clr>
        </p15:guide>
        <p15:guide id="4" pos="5784" userDrawn="1">
          <p15:clr>
            <a:srgbClr val="FBAE40"/>
          </p15:clr>
        </p15:guide>
        <p15:guide id="5" pos="3744" userDrawn="1">
          <p15:clr>
            <a:srgbClr val="FBAE40"/>
          </p15:clr>
        </p15:guide>
        <p15:guide id="6" pos="393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60480"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554480"/>
            <a:ext cx="3618992"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6504" y="1554480"/>
            <a:ext cx="7539736"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1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60480"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554480"/>
            <a:ext cx="7539736"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07248" y="1554480"/>
            <a:ext cx="3618992"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4">
            <a:extLst>
              <a:ext uri="{FF2B5EF4-FFF2-40B4-BE49-F238E27FC236}">
                <a16:creationId xmlns:a16="http://schemas.microsoft.com/office/drawing/2014/main" id="{67FB1D32-3E1C-554A-A887-047CEBF6A063}"/>
              </a:ext>
            </a:extLst>
          </p:cNvPr>
          <p:cNvSpPr>
            <a:spLocks noGrp="1"/>
          </p:cNvSpPr>
          <p:nvPr>
            <p:ph type="sldNum" sz="quarter" idx="12"/>
          </p:nvPr>
        </p:nvSpPr>
        <p:spPr/>
        <p:txBody>
          <a:bodyPr/>
          <a:lstStyle/>
          <a:p>
            <a:fld id="{B58DE5F1-E0F9-4CCA-92B7-7A6FC4DFEE14}" type="slidenum">
              <a:rPr lang="en-US" smtClean="0"/>
              <a:pPr/>
              <a:t>‹#›</a:t>
            </a:fld>
            <a:endParaRPr lang="en-US" dirty="0"/>
          </a:p>
        </p:txBody>
      </p:sp>
      <p:sp>
        <p:nvSpPr>
          <p:cNvPr id="5" name="TextBox 4">
            <a:extLst>
              <a:ext uri="{FF2B5EF4-FFF2-40B4-BE49-F238E27FC236}">
                <a16:creationId xmlns:a16="http://schemas.microsoft.com/office/drawing/2014/main" id="{E7F8DD3A-9DA7-C446-972B-70DC4A468371}"/>
              </a:ext>
            </a:extLst>
          </p:cNvPr>
          <p:cNvSpPr txBox="1"/>
          <p:nvPr userDrawn="1"/>
        </p:nvSpPr>
        <p:spPr>
          <a:xfrm>
            <a:off x="2329314" y="6593305"/>
            <a:ext cx="0" cy="0"/>
          </a:xfrm>
          <a:prstGeom prst="rect">
            <a:avLst/>
          </a:prstGeom>
          <a:noFill/>
        </p:spPr>
        <p:txBody>
          <a:bodyPr wrap="none" lIns="0" tIns="0" rIns="0" bIns="0" rtlCol="0">
            <a:noAutofit/>
          </a:bodyPr>
          <a:lstStyle/>
          <a:p>
            <a:pPr marL="228600" indent="-228600">
              <a:lnSpc>
                <a:spcPct val="100000"/>
              </a:lnSpc>
              <a:spcBef>
                <a:spcPts val="1200"/>
              </a:spcBef>
              <a:buSzPct val="100000"/>
              <a:buFont typeface="Trebuchet MS"/>
              <a:buChar char="•"/>
            </a:pPr>
            <a:endParaRPr lang="en-US" sz="2000" dirty="0"/>
          </a:p>
        </p:txBody>
      </p:sp>
      <p:sp>
        <p:nvSpPr>
          <p:cNvPr id="6" name="TextBox 5">
            <a:extLst>
              <a:ext uri="{FF2B5EF4-FFF2-40B4-BE49-F238E27FC236}">
                <a16:creationId xmlns:a16="http://schemas.microsoft.com/office/drawing/2014/main" id="{FAA48078-F9B9-CF42-992E-5E356731A8B3}"/>
              </a:ext>
            </a:extLst>
          </p:cNvPr>
          <p:cNvSpPr txBox="1"/>
          <p:nvPr userDrawn="1"/>
        </p:nvSpPr>
        <p:spPr>
          <a:xfrm>
            <a:off x="2492943" y="6574055"/>
            <a:ext cx="0" cy="0"/>
          </a:xfrm>
          <a:prstGeom prst="rect">
            <a:avLst/>
          </a:prstGeom>
          <a:noFill/>
        </p:spPr>
        <p:txBody>
          <a:bodyPr wrap="none" lIns="0" tIns="0" rIns="0" bIns="0" rtlCol="0">
            <a:noAutofit/>
          </a:bodyPr>
          <a:lstStyle/>
          <a:p>
            <a:pPr marL="228600" indent="-228600">
              <a:lnSpc>
                <a:spcPct val="100000"/>
              </a:lnSpc>
              <a:spcBef>
                <a:spcPts val="1200"/>
              </a:spcBef>
              <a:buSzPct val="100000"/>
              <a:buFont typeface="Trebuchet MS"/>
              <a:buChar char="•"/>
            </a:pPr>
            <a:endParaRPr lang="en-US" sz="2000" dirty="0"/>
          </a:p>
        </p:txBody>
      </p:sp>
      <p:sp>
        <p:nvSpPr>
          <p:cNvPr id="7" name="TextBox 6">
            <a:extLst>
              <a:ext uri="{FF2B5EF4-FFF2-40B4-BE49-F238E27FC236}">
                <a16:creationId xmlns:a16="http://schemas.microsoft.com/office/drawing/2014/main" id="{21EB17DB-9748-404C-8BB1-4D6AB1A2F36D}"/>
              </a:ext>
            </a:extLst>
          </p:cNvPr>
          <p:cNvSpPr txBox="1"/>
          <p:nvPr userDrawn="1"/>
        </p:nvSpPr>
        <p:spPr>
          <a:xfrm>
            <a:off x="3108960" y="6583680"/>
            <a:ext cx="0" cy="0"/>
          </a:xfrm>
          <a:prstGeom prst="rect">
            <a:avLst/>
          </a:prstGeom>
          <a:noFill/>
        </p:spPr>
        <p:txBody>
          <a:bodyPr wrap="none" lIns="0" tIns="0" rIns="0" bIns="0" rtlCol="0">
            <a:noAutofit/>
          </a:bodyPr>
          <a:lstStyle/>
          <a:p>
            <a:pPr marL="228600" indent="-228600">
              <a:lnSpc>
                <a:spcPct val="100000"/>
              </a:lnSpc>
              <a:spcBef>
                <a:spcPts val="1200"/>
              </a:spcBef>
              <a:buSzPct val="100000"/>
              <a:buFont typeface="Trebuchet MS"/>
              <a:buChar char="•"/>
            </a:pPr>
            <a:endParaRPr lang="en-US" sz="2000" dirty="0"/>
          </a:p>
        </p:txBody>
      </p:sp>
      <p:sp>
        <p:nvSpPr>
          <p:cNvPr id="8" name="TextBox 7">
            <a:extLst>
              <a:ext uri="{FF2B5EF4-FFF2-40B4-BE49-F238E27FC236}">
                <a16:creationId xmlns:a16="http://schemas.microsoft.com/office/drawing/2014/main" id="{A8ACBBA7-31CD-924E-9D56-6EC0EFE361D7}"/>
              </a:ext>
            </a:extLst>
          </p:cNvPr>
          <p:cNvSpPr txBox="1"/>
          <p:nvPr userDrawn="1"/>
        </p:nvSpPr>
        <p:spPr>
          <a:xfrm>
            <a:off x="2127183" y="6458552"/>
            <a:ext cx="0" cy="0"/>
          </a:xfrm>
          <a:prstGeom prst="rect">
            <a:avLst/>
          </a:prstGeom>
          <a:noFill/>
        </p:spPr>
        <p:txBody>
          <a:bodyPr wrap="none" lIns="0" tIns="0" rIns="0" bIns="0" rtlCol="0">
            <a:noAutofit/>
          </a:bodyPr>
          <a:lstStyle/>
          <a:p>
            <a:pPr marL="228600" indent="-228600">
              <a:lnSpc>
                <a:spcPct val="100000"/>
              </a:lnSpc>
              <a:spcBef>
                <a:spcPts val="1200"/>
              </a:spcBef>
              <a:buSzPct val="100000"/>
              <a:buFont typeface="Trebuchet MS"/>
              <a:buChar char="•"/>
            </a:pPr>
            <a:endParaRPr lang="en-US" sz="2000" dirty="0"/>
          </a:p>
        </p:txBody>
      </p:sp>
      <p:sp>
        <p:nvSpPr>
          <p:cNvPr id="9" name="TextBox 8">
            <a:extLst>
              <a:ext uri="{FF2B5EF4-FFF2-40B4-BE49-F238E27FC236}">
                <a16:creationId xmlns:a16="http://schemas.microsoft.com/office/drawing/2014/main" id="{44AC1FB6-5B70-E945-8057-81827C175ABF}"/>
              </a:ext>
            </a:extLst>
          </p:cNvPr>
          <p:cNvSpPr txBox="1"/>
          <p:nvPr userDrawn="1"/>
        </p:nvSpPr>
        <p:spPr>
          <a:xfrm>
            <a:off x="1876926" y="6535554"/>
            <a:ext cx="0" cy="0"/>
          </a:xfrm>
          <a:prstGeom prst="rect">
            <a:avLst/>
          </a:prstGeom>
          <a:noFill/>
        </p:spPr>
        <p:txBody>
          <a:bodyPr wrap="none" lIns="0" tIns="0" rIns="0" bIns="0" rtlCol="0">
            <a:noAutofit/>
          </a:bodyPr>
          <a:lstStyle/>
          <a:p>
            <a:pPr marL="0" indent="0">
              <a:lnSpc>
                <a:spcPct val="100000"/>
              </a:lnSpc>
              <a:spcBef>
                <a:spcPts val="1200"/>
              </a:spcBef>
              <a:buSzPct val="100000"/>
              <a:buFont typeface="Trebuchet MS"/>
              <a:buNone/>
            </a:pPr>
            <a:endParaRPr lang="en-US" sz="2000" dirty="0"/>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80" userDrawn="1">
          <p15:clr>
            <a:srgbClr val="FBAE40"/>
          </p15:clr>
        </p15:guide>
        <p15:guide id="4" pos="516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60480" cy="914400"/>
          </a:xfrm>
          <a:prstGeom prst="rect">
            <a:avLst/>
          </a:prstGeom>
        </p:spPr>
        <p:txBody>
          <a:bodyPr vert="horz" lIns="0" tIns="0" rIns="0" bIns="0" rtlCol="0" anchor="t" anchorCtr="0">
            <a:noAutofit/>
          </a:bodyPr>
          <a:lstStyle/>
          <a:p>
            <a:r>
              <a:rPr lang="en-US" dirty="0"/>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554480"/>
            <a:ext cx="11460480" cy="4572000"/>
          </a:xfrm>
          <a:prstGeom prst="rect">
            <a:avLst/>
          </a:prstGeom>
        </p:spPr>
        <p:txBody>
          <a:bodyPr vert="horz" lIns="0" tIns="0" rIns="0" bIns="0" spcCol="301752"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cxnSp>
        <p:nvCxnSpPr>
          <p:cNvPr id="12" name="Line">
            <a:extLst>
              <a:ext uri="{FF2B5EF4-FFF2-40B4-BE49-F238E27FC236}">
                <a16:creationId xmlns:a16="http://schemas.microsoft.com/office/drawing/2014/main" id="{B202EDA2-849C-5746-B520-4E5047A70604}"/>
              </a:ext>
              <a:ext uri="{C183D7F6-B498-43B3-948B-1728B52AA6E4}">
                <adec:decorative xmlns:adec="http://schemas.microsoft.com/office/drawing/2017/decorative" val="1"/>
              </a:ext>
            </a:extLst>
          </p:cNvPr>
          <p:cNvCxnSpPr>
            <a:cxnSpLocks/>
          </p:cNvCxnSpPr>
          <p:nvPr userDrawn="1"/>
        </p:nvCxnSpPr>
        <p:spPr bwMode="black">
          <a:xfrm>
            <a:off x="365760" y="6355080"/>
            <a:ext cx="11460480" cy="0"/>
          </a:xfrm>
          <a:prstGeom prst="line">
            <a:avLst/>
          </a:prstGeom>
          <a:ln w="6350" cap="rnd">
            <a:solidFill>
              <a:schemeClr val="tx1"/>
            </a:solidFill>
          </a:ln>
        </p:spPr>
        <p:style>
          <a:lnRef idx="1">
            <a:schemeClr val="accent1"/>
          </a:lnRef>
          <a:fillRef idx="0">
            <a:schemeClr val="accent1"/>
          </a:fillRef>
          <a:effectRef idx="0">
            <a:srgbClr val="000000"/>
          </a:effectRef>
          <a:fontRef idx="minor">
            <a:schemeClr val="lt1"/>
          </a:fontRef>
        </p:style>
      </p:cxnSp>
      <p:pic>
        <p:nvPicPr>
          <p:cNvPr id="5" name="Bristol Myers Squibb" descr="Bristol Myers Squibb">
            <a:extLst>
              <a:ext uri="{FF2B5EF4-FFF2-40B4-BE49-F238E27FC236}">
                <a16:creationId xmlns:a16="http://schemas.microsoft.com/office/drawing/2014/main" id="{B7697988-37C6-7C4A-AA57-C36971D11EEC}"/>
              </a:ext>
            </a:extLst>
          </p:cNvPr>
          <p:cNvPicPr>
            <a:picLocks noChangeAspect="1"/>
          </p:cNvPicPr>
          <p:nvPr userDrawn="1"/>
        </p:nvPicPr>
        <p:blipFill>
          <a:blip r:embed="rId41"/>
          <a:stretch>
            <a:fillRect/>
          </a:stretch>
        </p:blipFill>
        <p:spPr bwMode="black">
          <a:xfrm>
            <a:off x="258318" y="6355080"/>
            <a:ext cx="1627632" cy="410821"/>
          </a:xfrm>
          <a:prstGeom prst="rect">
            <a:avLst/>
          </a:prstGeom>
          <a:noFill/>
        </p:spPr>
      </p:pic>
      <p:grpSp>
        <p:nvGrpSpPr>
          <p:cNvPr id="4" name="Group">
            <a:extLst>
              <a:ext uri="{FF2B5EF4-FFF2-40B4-BE49-F238E27FC236}">
                <a16:creationId xmlns:a16="http://schemas.microsoft.com/office/drawing/2014/main" id="{D7F0AB66-B862-4C4F-8DBC-7443BBC9E0C7}"/>
              </a:ext>
            </a:extLst>
          </p:cNvPr>
          <p:cNvGrpSpPr/>
          <p:nvPr userDrawn="1"/>
        </p:nvGrpSpPr>
        <p:grpSpPr>
          <a:xfrm>
            <a:off x="1874520" y="6458891"/>
            <a:ext cx="3919729" cy="231734"/>
            <a:chOff x="1874520" y="6458891"/>
            <a:chExt cx="3919729" cy="231734"/>
          </a:xfrm>
        </p:grpSpPr>
        <p:cxnSp>
          <p:nvCxnSpPr>
            <p:cNvPr id="25" name="Line">
              <a:extLst>
                <a:ext uri="{FF2B5EF4-FFF2-40B4-BE49-F238E27FC236}">
                  <a16:creationId xmlns:a16="http://schemas.microsoft.com/office/drawing/2014/main" id="{DA9532AD-0553-FF47-B676-11BE658B2BBD}"/>
                </a:ext>
                <a:ext uri="{C183D7F6-B498-43B3-948B-1728B52AA6E4}">
                  <adec:decorative xmlns:adec="http://schemas.microsoft.com/office/drawing/2017/decorative" val="1"/>
                </a:ext>
              </a:extLst>
            </p:cNvPr>
            <p:cNvCxnSpPr/>
            <p:nvPr userDrawn="1"/>
          </p:nvCxnSpPr>
          <p:spPr bwMode="black">
            <a:xfrm>
              <a:off x="1874520" y="6458891"/>
              <a:ext cx="0" cy="228600"/>
            </a:xfrm>
            <a:prstGeom prst="line">
              <a:avLst/>
            </a:prstGeom>
            <a:ln w="6350" cap="rnd">
              <a:solidFill>
                <a:schemeClr val="tx1"/>
              </a:solidFill>
            </a:ln>
          </p:spPr>
          <p:style>
            <a:lnRef idx="1">
              <a:schemeClr val="accent1"/>
            </a:lnRef>
            <a:fillRef idx="0">
              <a:schemeClr val="accent1"/>
            </a:fillRef>
            <a:effectRef idx="0">
              <a:srgbClr val="000000"/>
            </a:effectRef>
            <a:fontRef idx="minor">
              <a:schemeClr val="lt1"/>
            </a:fontRef>
          </p:style>
        </p:cxnSp>
        <p:sp>
          <p:nvSpPr>
            <p:cNvPr id="24" name="Division/Therapeutic Area">
              <a:extLst>
                <a:ext uri="{FF2B5EF4-FFF2-40B4-BE49-F238E27FC236}">
                  <a16:creationId xmlns:a16="http://schemas.microsoft.com/office/drawing/2014/main" id="{7F2981F2-EF0F-2349-8B4D-9E148ABFE89B}"/>
                </a:ext>
              </a:extLst>
            </p:cNvPr>
            <p:cNvSpPr txBox="1"/>
            <p:nvPr userDrawn="1"/>
          </p:nvSpPr>
          <p:spPr>
            <a:xfrm>
              <a:off x="2011680" y="6462065"/>
              <a:ext cx="3782569" cy="228560"/>
            </a:xfrm>
            <a:prstGeom prst="rect">
              <a:avLst/>
            </a:prstGeom>
            <a:noFill/>
          </p:spPr>
          <p:txBody>
            <a:bodyPr wrap="none" lIns="0" tIns="0" rIns="0" bIns="0" rtlCol="0" anchor="ctr" anchorCtr="0">
              <a:noAutofit/>
            </a:bodyPr>
            <a:lstStyle/>
            <a:p>
              <a:pPr marL="0" indent="0" algn="l">
                <a:lnSpc>
                  <a:spcPct val="100000"/>
                </a:lnSpc>
                <a:spcBef>
                  <a:spcPts val="0"/>
                </a:spcBef>
                <a:buSzPct val="100000"/>
                <a:buFontTx/>
                <a:buNone/>
              </a:pPr>
              <a:r>
                <a:rPr lang="en-US" sz="1100" b="0" dirty="0">
                  <a:solidFill>
                    <a:schemeClr val="tx1"/>
                  </a:solidFill>
                </a:rPr>
                <a:t>IPS/Computational Genomics</a:t>
              </a:r>
            </a:p>
          </p:txBody>
        </p:sp>
      </p:grpSp>
      <p:sp>
        <p:nvSpPr>
          <p:cNvPr id="16" name="Disclaimer">
            <a:extLst>
              <a:ext uri="{FF2B5EF4-FFF2-40B4-BE49-F238E27FC236}">
                <a16:creationId xmlns:a16="http://schemas.microsoft.com/office/drawing/2014/main" id="{A785335B-16F9-6F4B-9AC7-614641E447A6}"/>
              </a:ext>
            </a:extLst>
          </p:cNvPr>
          <p:cNvSpPr txBox="1"/>
          <p:nvPr userDrawn="1"/>
        </p:nvSpPr>
        <p:spPr>
          <a:xfrm>
            <a:off x="8205216" y="6429375"/>
            <a:ext cx="3209544" cy="228600"/>
          </a:xfrm>
          <a:prstGeom prst="rect">
            <a:avLst/>
          </a:prstGeom>
          <a:noFill/>
        </p:spPr>
        <p:txBody>
          <a:bodyPr wrap="square" lIns="0" tIns="0" rIns="0" bIns="9144" rtlCol="0" anchor="b" anchorCtr="0">
            <a:noAutofit/>
          </a:bodyPr>
          <a:lstStyle/>
          <a:p>
            <a:pPr marL="0" indent="0" algn="r">
              <a:lnSpc>
                <a:spcPct val="100000"/>
              </a:lnSpc>
              <a:spcBef>
                <a:spcPts val="0"/>
              </a:spcBef>
              <a:buSzPct val="100000"/>
              <a:buFontTx/>
              <a:buNone/>
            </a:pPr>
            <a:r>
              <a:rPr lang="en-US" sz="800" b="0" dirty="0"/>
              <a:t>BMS Highly Confidential</a:t>
            </a:r>
          </a:p>
        </p:txBody>
      </p:sp>
      <p:sp>
        <p:nvSpPr>
          <p:cNvPr id="6" name="Slide Number Placeholder 3">
            <a:extLst>
              <a:ext uri="{FF2B5EF4-FFF2-40B4-BE49-F238E27FC236}">
                <a16:creationId xmlns:a16="http://schemas.microsoft.com/office/drawing/2014/main" id="{79012A93-F35D-41B8-A960-2FAFDF3C47A5}"/>
              </a:ext>
            </a:extLst>
          </p:cNvPr>
          <p:cNvSpPr>
            <a:spLocks noGrp="1"/>
          </p:cNvSpPr>
          <p:nvPr userDrawn="1">
            <p:ph type="sldNum" sz="quarter" idx="4"/>
          </p:nvPr>
        </p:nvSpPr>
        <p:spPr>
          <a:xfrm>
            <a:off x="11506200" y="6429375"/>
            <a:ext cx="320040" cy="228600"/>
          </a:xfrm>
          <a:prstGeom prst="rect">
            <a:avLst/>
          </a:prstGeom>
        </p:spPr>
        <p:txBody>
          <a:bodyPr vert="horz" wrap="none" lIns="0" tIns="0" rIns="0" bIns="0" rtlCol="0" anchor="b" anchorCtr="0"/>
          <a:lstStyle>
            <a:lvl1pPr algn="r">
              <a:defRPr sz="1000" b="1">
                <a:solidFill>
                  <a:schemeClr val="tx1"/>
                </a:solidFill>
              </a:defRPr>
            </a:lvl1p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99" r:id="rId2"/>
    <p:sldLayoutId id="2147483662" r:id="rId3"/>
    <p:sldLayoutId id="2147483650" r:id="rId4"/>
    <p:sldLayoutId id="2147483652" r:id="rId5"/>
    <p:sldLayoutId id="2147483656" r:id="rId6"/>
    <p:sldLayoutId id="2147483657" r:id="rId7"/>
    <p:sldLayoutId id="2147483660" r:id="rId8"/>
    <p:sldLayoutId id="2147483661" r:id="rId9"/>
    <p:sldLayoutId id="2147483694" r:id="rId10"/>
    <p:sldLayoutId id="2147483703" r:id="rId11"/>
    <p:sldLayoutId id="2147483704" r:id="rId12"/>
    <p:sldLayoutId id="2147483705" r:id="rId13"/>
    <p:sldLayoutId id="2147483706" r:id="rId14"/>
    <p:sldLayoutId id="2147483707" r:id="rId15"/>
    <p:sldLayoutId id="2147483708" r:id="rId16"/>
    <p:sldLayoutId id="2147483702" r:id="rId17"/>
    <p:sldLayoutId id="2147483709" r:id="rId18"/>
    <p:sldLayoutId id="2147483710" r:id="rId19"/>
    <p:sldLayoutId id="2147483690" r:id="rId20"/>
    <p:sldLayoutId id="2147483691" r:id="rId21"/>
    <p:sldLayoutId id="2147483692" r:id="rId22"/>
    <p:sldLayoutId id="2147483693" r:id="rId23"/>
    <p:sldLayoutId id="2147483698" r:id="rId24"/>
    <p:sldLayoutId id="2147483695" r:id="rId25"/>
    <p:sldLayoutId id="2147483651" r:id="rId26"/>
    <p:sldLayoutId id="2147483682" r:id="rId27"/>
    <p:sldLayoutId id="2147483683" r:id="rId28"/>
    <p:sldLayoutId id="2147483684" r:id="rId29"/>
    <p:sldLayoutId id="2147483685" r:id="rId30"/>
    <p:sldLayoutId id="2147483686" r:id="rId31"/>
    <p:sldLayoutId id="2147483687" r:id="rId32"/>
    <p:sldLayoutId id="2147483688" r:id="rId33"/>
    <p:sldLayoutId id="2147483689" r:id="rId34"/>
    <p:sldLayoutId id="2147483700" r:id="rId35"/>
    <p:sldLayoutId id="2147483654" r:id="rId36"/>
    <p:sldLayoutId id="2147483655" r:id="rId37"/>
    <p:sldLayoutId id="2147483696" r:id="rId38"/>
    <p:sldLayoutId id="2147483697" r:id="rId3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Font typeface="Trebuchet MS" panose="020B0603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2pPr>
      <a:lvl3pPr marL="6858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3pPr>
      <a:lvl4pPr marL="9144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4pPr>
      <a:lvl5pPr marL="11430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5pPr>
      <a:lvl6pPr marL="13716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6pPr>
      <a:lvl7pPr marL="16002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7pPr>
      <a:lvl8pPr marL="18288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8pPr>
      <a:lvl9pPr marL="2057400" indent="-228600" algn="l" defTabSz="914400" rtl="0" eaLnBrk="1" latinLnBrk="0" hangingPunct="1">
        <a:lnSpc>
          <a:spcPct val="100000"/>
        </a:lnSpc>
        <a:spcBef>
          <a:spcPts val="400"/>
        </a:spcBef>
        <a:buFont typeface="Trebuchet MS" panose="020B0603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2000" kern="1200">
          <a:solidFill>
            <a:schemeClr val="tx1"/>
          </a:solidFill>
          <a:latin typeface="+mn-lt"/>
          <a:ea typeface="+mn-ea"/>
          <a:cs typeface="+mn-cs"/>
        </a:defRPr>
      </a:lvl1pPr>
      <a:lvl2pPr marL="457200" algn="l" defTabSz="914400" rtl="0" eaLnBrk="1" latinLnBrk="0" hangingPunct="1">
        <a:defRPr sz="2000" kern="1200">
          <a:solidFill>
            <a:schemeClr val="tx1"/>
          </a:solidFill>
          <a:latin typeface="+mn-lt"/>
          <a:ea typeface="+mn-ea"/>
          <a:cs typeface="+mn-cs"/>
        </a:defRPr>
      </a:lvl2pPr>
      <a:lvl3pPr marL="914400" algn="l" defTabSz="914400" rtl="0" eaLnBrk="1" latinLnBrk="0" hangingPunct="1">
        <a:defRPr sz="2000" kern="1200">
          <a:solidFill>
            <a:schemeClr val="tx1"/>
          </a:solidFill>
          <a:latin typeface="+mn-lt"/>
          <a:ea typeface="+mn-ea"/>
          <a:cs typeface="+mn-cs"/>
        </a:defRPr>
      </a:lvl3pPr>
      <a:lvl4pPr marL="1371600" algn="l" defTabSz="914400" rtl="0" eaLnBrk="1" latinLnBrk="0" hangingPunct="1">
        <a:defRPr sz="2000" kern="1200">
          <a:solidFill>
            <a:schemeClr val="tx1"/>
          </a:solidFill>
          <a:latin typeface="+mn-lt"/>
          <a:ea typeface="+mn-ea"/>
          <a:cs typeface="+mn-cs"/>
        </a:defRPr>
      </a:lvl4pPr>
      <a:lvl5pPr marL="1828800" algn="l" defTabSz="914400" rtl="0" eaLnBrk="1" latinLnBrk="0" hangingPunct="1">
        <a:defRPr sz="2000" kern="1200">
          <a:solidFill>
            <a:schemeClr val="tx1"/>
          </a:solidFill>
          <a:latin typeface="+mn-lt"/>
          <a:ea typeface="+mn-ea"/>
          <a:cs typeface="+mn-cs"/>
        </a:defRPr>
      </a:lvl5pPr>
      <a:lvl6pPr marL="2286000" algn="l" defTabSz="914400" rtl="0" eaLnBrk="1" latinLnBrk="0" hangingPunct="1">
        <a:defRPr sz="2000" kern="1200">
          <a:solidFill>
            <a:schemeClr val="tx1"/>
          </a:solidFill>
          <a:latin typeface="+mn-lt"/>
          <a:ea typeface="+mn-ea"/>
          <a:cs typeface="+mn-cs"/>
        </a:defRPr>
      </a:lvl6pPr>
      <a:lvl7pPr marL="2743200" algn="l" defTabSz="914400" rtl="0" eaLnBrk="1" latinLnBrk="0" hangingPunct="1">
        <a:defRPr sz="2000" kern="1200">
          <a:solidFill>
            <a:schemeClr val="tx1"/>
          </a:solidFill>
          <a:latin typeface="+mn-lt"/>
          <a:ea typeface="+mn-ea"/>
          <a:cs typeface="+mn-cs"/>
        </a:defRPr>
      </a:lvl7pPr>
      <a:lvl8pPr marL="3200400" algn="l" defTabSz="914400" rtl="0" eaLnBrk="1" latinLnBrk="0" hangingPunct="1">
        <a:defRPr sz="2000" kern="1200">
          <a:solidFill>
            <a:schemeClr val="tx1"/>
          </a:solidFill>
          <a:latin typeface="+mn-lt"/>
          <a:ea typeface="+mn-ea"/>
          <a:cs typeface="+mn-cs"/>
        </a:defRPr>
      </a:lvl8pPr>
      <a:lvl9pPr marL="3657600" algn="l" defTabSz="914400" rtl="0" eaLnBrk="1" latinLnBrk="0" hangingPunct="1">
        <a:defRPr sz="20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50" userDrawn="1">
          <p15:clr>
            <a:srgbClr val="F26B43"/>
          </p15:clr>
        </p15:guide>
        <p15:guide id="5" orient="horz" pos="978" userDrawn="1">
          <p15:clr>
            <a:srgbClr val="F26B43"/>
          </p15:clr>
        </p15:guide>
        <p15:guide id="6" orient="horz" pos="38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andrew.smith1@bms.com" TargetMode="Externa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tif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hub.docker.com/" TargetMode="Externa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4.tiff"/><Relationship Id="rId2" Type="http://schemas.openxmlformats.org/officeDocument/2006/relationships/image" Target="../media/image43.png"/><Relationship Id="rId1" Type="http://schemas.openxmlformats.org/officeDocument/2006/relationships/slideLayout" Target="../slideLayouts/slideLayout4.xml"/><Relationship Id="rId5" Type="http://schemas.openxmlformats.org/officeDocument/2006/relationships/image" Target="../media/image46.png"/><Relationship Id="rId4" Type="http://schemas.openxmlformats.org/officeDocument/2006/relationships/image" Target="../media/image45.tiff"/></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hyperlink" Target="https://tbio-prd.rdcloud.bms.com/locker/LockerVideoDemoOct_24_2020.mov" TargetMode="Externa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hyperlink" Target="mailto:support@dominodatalab.com" TargetMode="Externa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7.xml.rels><?xml version="1.0" encoding="UTF-8" standalone="yes"?>
<Relationships xmlns="http://schemas.openxmlformats.org/package/2006/relationships"><Relationship Id="rId3" Type="http://schemas.openxmlformats.org/officeDocument/2006/relationships/hyperlink" Target="https://tbio-prd.rdcloud.bms.com/cgi-bin/domrep/locker/locker.cgi" TargetMode="External"/><Relationship Id="rId2" Type="http://schemas.openxmlformats.org/officeDocument/2006/relationships/hyperlink" Target="https://tbio-prd.rdcloud.bms.com/locker/"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medium.com/@andreacolangelo/sibling-docker-container-2e664858f87a" TargetMode="External"/><Relationship Id="rId2" Type="http://schemas.openxmlformats.org/officeDocument/2006/relationships/hyperlink" Target="https://docs.docker.com/get-docker/" TargetMode="External"/><Relationship Id="rId1" Type="http://schemas.openxmlformats.org/officeDocument/2006/relationships/slideLayout" Target="../slideLayouts/slideLayout4.xml"/><Relationship Id="rId4" Type="http://schemas.openxmlformats.org/officeDocument/2006/relationships/hyperlink" Target="https://docker-py.readthedocs.io/en/stabl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D71907-9A18-8D43-B4EA-8F42C5F0CF31}"/>
              </a:ext>
            </a:extLst>
          </p:cNvPr>
          <p:cNvSpPr>
            <a:spLocks noGrp="1"/>
          </p:cNvSpPr>
          <p:nvPr>
            <p:ph type="ctrTitle"/>
          </p:nvPr>
        </p:nvSpPr>
        <p:spPr>
          <a:xfrm>
            <a:off x="1627936" y="2227830"/>
            <a:ext cx="9128436" cy="1643512"/>
          </a:xfrm>
        </p:spPr>
        <p:txBody>
          <a:bodyPr/>
          <a:lstStyle/>
          <a:p>
            <a:br>
              <a:rPr lang="en-US" sz="3200" dirty="0"/>
            </a:br>
            <a:r>
              <a:rPr lang="en-US" sz="3200" dirty="0"/>
              <a:t>Locker: a Simple Tool to Run and Manage Interactive Docker Containers Supporting Reproducible Research</a:t>
            </a:r>
            <a:br>
              <a:rPr lang="en-US" sz="3200" dirty="0"/>
            </a:br>
            <a:endParaRPr lang="en-US" sz="1400" dirty="0"/>
          </a:p>
        </p:txBody>
      </p:sp>
      <p:sp>
        <p:nvSpPr>
          <p:cNvPr id="6" name="Subtitle 5">
            <a:extLst>
              <a:ext uri="{FF2B5EF4-FFF2-40B4-BE49-F238E27FC236}">
                <a16:creationId xmlns:a16="http://schemas.microsoft.com/office/drawing/2014/main" id="{D9F461DD-7774-7E4A-91E7-894232DF184A}"/>
              </a:ext>
            </a:extLst>
          </p:cNvPr>
          <p:cNvSpPr>
            <a:spLocks noGrp="1"/>
          </p:cNvSpPr>
          <p:nvPr>
            <p:ph type="subTitle" idx="1"/>
          </p:nvPr>
        </p:nvSpPr>
        <p:spPr>
          <a:xfrm>
            <a:off x="365756" y="5367443"/>
            <a:ext cx="7543800" cy="457200"/>
          </a:xfrm>
        </p:spPr>
        <p:txBody>
          <a:bodyPr/>
          <a:lstStyle/>
          <a:p>
            <a:r>
              <a:rPr lang="en-US" dirty="0"/>
              <a:t>December 2023</a:t>
            </a:r>
          </a:p>
          <a:p>
            <a:endParaRPr lang="en-US" dirty="0"/>
          </a:p>
        </p:txBody>
      </p:sp>
      <p:sp>
        <p:nvSpPr>
          <p:cNvPr id="8" name="Text Placeholder 7">
            <a:extLst>
              <a:ext uri="{FF2B5EF4-FFF2-40B4-BE49-F238E27FC236}">
                <a16:creationId xmlns:a16="http://schemas.microsoft.com/office/drawing/2014/main" id="{04E487B0-BBAF-944B-A334-0284C5146D39}"/>
              </a:ext>
            </a:extLst>
          </p:cNvPr>
          <p:cNvSpPr>
            <a:spLocks noGrp="1"/>
          </p:cNvSpPr>
          <p:nvPr>
            <p:ph type="body" sz="quarter" idx="11"/>
          </p:nvPr>
        </p:nvSpPr>
        <p:spPr>
          <a:xfrm>
            <a:off x="365756" y="4401463"/>
            <a:ext cx="7543167" cy="796179"/>
          </a:xfrm>
        </p:spPr>
        <p:txBody>
          <a:bodyPr/>
          <a:lstStyle/>
          <a:p>
            <a:endParaRPr lang="en-US" dirty="0"/>
          </a:p>
          <a:p>
            <a:r>
              <a:rPr lang="en-US" dirty="0"/>
              <a:t>Andrew Smith (</a:t>
            </a:r>
            <a:r>
              <a:rPr lang="en-US" dirty="0">
                <a:hlinkClick r:id="rId2"/>
              </a:rPr>
              <a:t>andrew.smith1@bms.com</a:t>
            </a:r>
            <a:r>
              <a:rPr lang="en-US" dirty="0"/>
              <a:t>)</a:t>
            </a:r>
          </a:p>
          <a:p>
            <a:endParaRPr lang="en-US" dirty="0"/>
          </a:p>
        </p:txBody>
      </p:sp>
      <p:sp>
        <p:nvSpPr>
          <p:cNvPr id="4" name="Slide Number Placeholder 3">
            <a:extLst>
              <a:ext uri="{FF2B5EF4-FFF2-40B4-BE49-F238E27FC236}">
                <a16:creationId xmlns:a16="http://schemas.microsoft.com/office/drawing/2014/main" id="{E80F1778-3F2C-0C44-AEC6-1BC8515DADC6}"/>
              </a:ext>
            </a:extLst>
          </p:cNvPr>
          <p:cNvSpPr>
            <a:spLocks noGrp="1"/>
          </p:cNvSpPr>
          <p:nvPr>
            <p:ph type="sldNum" sz="quarter" idx="4294967295"/>
          </p:nvPr>
        </p:nvSpPr>
        <p:spPr>
          <a:xfrm>
            <a:off x="11871325" y="6429375"/>
            <a:ext cx="320675" cy="228600"/>
          </a:xfrm>
        </p:spPr>
        <p:txBody>
          <a:bodyPr/>
          <a:lstStyle/>
          <a:p>
            <a:fld id="{B58DE5F1-E0F9-4CCA-92B7-7A6FC4DFEE14}" type="slidenum">
              <a:rPr lang="en-US" smtClean="0"/>
              <a:t>1</a:t>
            </a:fld>
            <a:endParaRPr lang="en-US"/>
          </a:p>
        </p:txBody>
      </p:sp>
      <p:pic>
        <p:nvPicPr>
          <p:cNvPr id="3" name="Picture 2">
            <a:extLst>
              <a:ext uri="{FF2B5EF4-FFF2-40B4-BE49-F238E27FC236}">
                <a16:creationId xmlns:a16="http://schemas.microsoft.com/office/drawing/2014/main" id="{C326731E-CD49-504F-87F4-48AE26FF8C11}"/>
              </a:ext>
            </a:extLst>
          </p:cNvPr>
          <p:cNvPicPr>
            <a:picLocks noChangeAspect="1"/>
          </p:cNvPicPr>
          <p:nvPr/>
        </p:nvPicPr>
        <p:blipFill>
          <a:blip r:embed="rId3"/>
          <a:stretch>
            <a:fillRect/>
          </a:stretch>
        </p:blipFill>
        <p:spPr>
          <a:xfrm>
            <a:off x="365756" y="974667"/>
            <a:ext cx="1745146" cy="1253163"/>
          </a:xfrm>
          <a:prstGeom prst="rect">
            <a:avLst/>
          </a:prstGeom>
        </p:spPr>
      </p:pic>
      <p:pic>
        <p:nvPicPr>
          <p:cNvPr id="10" name="Picture 2" descr="Locker Services">
            <a:extLst>
              <a:ext uri="{FF2B5EF4-FFF2-40B4-BE49-F238E27FC236}">
                <a16:creationId xmlns:a16="http://schemas.microsoft.com/office/drawing/2014/main" id="{A716941F-7455-9929-9EBD-A529E94E2B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9469" y="968584"/>
            <a:ext cx="1677870" cy="125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22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3C152-C0FD-744D-94D7-8A5AA311640B}"/>
              </a:ext>
            </a:extLst>
          </p:cNvPr>
          <p:cNvSpPr>
            <a:spLocks noGrp="1"/>
          </p:cNvSpPr>
          <p:nvPr>
            <p:ph type="title"/>
          </p:nvPr>
        </p:nvSpPr>
        <p:spPr/>
        <p:txBody>
          <a:bodyPr/>
          <a:lstStyle/>
          <a:p>
            <a:r>
              <a:rPr lang="en-US" dirty="0"/>
              <a:t>Two Modes of Running Locker Application: Local or Remote</a:t>
            </a:r>
          </a:p>
        </p:txBody>
      </p:sp>
      <p:sp>
        <p:nvSpPr>
          <p:cNvPr id="3" name="Content Placeholder 2">
            <a:extLst>
              <a:ext uri="{FF2B5EF4-FFF2-40B4-BE49-F238E27FC236}">
                <a16:creationId xmlns:a16="http://schemas.microsoft.com/office/drawing/2014/main" id="{D0CD9D57-D90C-5A49-9F90-0DCDDFF00240}"/>
              </a:ext>
            </a:extLst>
          </p:cNvPr>
          <p:cNvSpPr>
            <a:spLocks noGrp="1"/>
          </p:cNvSpPr>
          <p:nvPr>
            <p:ph idx="1"/>
          </p:nvPr>
        </p:nvSpPr>
        <p:spPr>
          <a:xfrm>
            <a:off x="85834" y="961470"/>
            <a:ext cx="6174719" cy="5077097"/>
          </a:xfrm>
        </p:spPr>
        <p:txBody>
          <a:bodyPr/>
          <a:lstStyle/>
          <a:p>
            <a:r>
              <a:rPr lang="en-US" dirty="0"/>
              <a:t>Local</a:t>
            </a:r>
          </a:p>
          <a:p>
            <a:pPr lvl="1"/>
            <a:r>
              <a:rPr lang="en-US" i="1" u="sng" dirty="0"/>
              <a:t>Accessible only on the local computer</a:t>
            </a:r>
          </a:p>
          <a:p>
            <a:pPr lvl="2"/>
            <a:r>
              <a:rPr lang="en-US" sz="1800" dirty="0"/>
              <a:t>The app (and started containers’ services </a:t>
            </a:r>
            <a:r>
              <a:rPr lang="en-US" sz="1800" dirty="0" err="1"/>
              <a:t>RStudio</a:t>
            </a:r>
            <a:r>
              <a:rPr lang="en-US" sz="1800" dirty="0"/>
              <a:t>, </a:t>
            </a:r>
            <a:r>
              <a:rPr lang="en-US" sz="1800" dirty="0" err="1"/>
              <a:t>Jupyter</a:t>
            </a:r>
            <a:r>
              <a:rPr lang="en-US" sz="1800" dirty="0"/>
              <a:t>, etc.) will accept localhost connections only (no connections over the network)</a:t>
            </a:r>
          </a:p>
          <a:p>
            <a:pPr lvl="2"/>
            <a:r>
              <a:rPr lang="en-US" sz="1800" dirty="0"/>
              <a:t>No access control, since assumed only the computer owner will have direct access to their Win/Mac/Linux laptop or computer</a:t>
            </a:r>
          </a:p>
          <a:p>
            <a:r>
              <a:rPr lang="en-US" dirty="0"/>
              <a:t>Remote</a:t>
            </a:r>
          </a:p>
          <a:p>
            <a:pPr lvl="1"/>
            <a:r>
              <a:rPr lang="en-US" i="1" u="sng" dirty="0"/>
              <a:t>Accessible over the network (and locally)</a:t>
            </a:r>
          </a:p>
          <a:p>
            <a:pPr lvl="2"/>
            <a:r>
              <a:rPr lang="en-US" sz="1800" dirty="0"/>
              <a:t>The app (and containers’ services RStudio, </a:t>
            </a:r>
            <a:r>
              <a:rPr lang="en-US" sz="1800" dirty="0" err="1"/>
              <a:t>Jupyter</a:t>
            </a:r>
            <a:r>
              <a:rPr lang="en-US" sz="1800" dirty="0"/>
              <a:t>, etc.) accept connections over the internet (and locally as well)</a:t>
            </a:r>
          </a:p>
          <a:p>
            <a:pPr lvl="2"/>
            <a:r>
              <a:rPr lang="en-US" sz="1800" dirty="0"/>
              <a:t>Thus, access control required for security</a:t>
            </a:r>
          </a:p>
          <a:p>
            <a:pPr lvl="3"/>
            <a:r>
              <a:rPr lang="en-US" sz="1800" dirty="0"/>
              <a:t>SSO (e.g. SiteMinder) authenticate</a:t>
            </a:r>
          </a:p>
          <a:p>
            <a:pPr lvl="3"/>
            <a:r>
              <a:rPr lang="en-US" sz="1800" dirty="0"/>
              <a:t>Only the user who started Locker can access </a:t>
            </a:r>
          </a:p>
        </p:txBody>
      </p:sp>
      <p:sp>
        <p:nvSpPr>
          <p:cNvPr id="4" name="Slide Number Placeholder 3">
            <a:extLst>
              <a:ext uri="{FF2B5EF4-FFF2-40B4-BE49-F238E27FC236}">
                <a16:creationId xmlns:a16="http://schemas.microsoft.com/office/drawing/2014/main" id="{CA5D8931-C5B7-4840-B311-F2B0DBE10D58}"/>
              </a:ext>
            </a:extLst>
          </p:cNvPr>
          <p:cNvSpPr>
            <a:spLocks noGrp="1"/>
          </p:cNvSpPr>
          <p:nvPr>
            <p:ph type="sldNum" sz="quarter" idx="12"/>
          </p:nvPr>
        </p:nvSpPr>
        <p:spPr/>
        <p:txBody>
          <a:bodyPr/>
          <a:lstStyle/>
          <a:p>
            <a:fld id="{B58DE5F1-E0F9-4CCA-92B7-7A6FC4DFEE14}" type="slidenum">
              <a:rPr lang="en-US" smtClean="0"/>
              <a:t>10</a:t>
            </a:fld>
            <a:endParaRPr lang="en-US"/>
          </a:p>
        </p:txBody>
      </p:sp>
      <p:sp>
        <p:nvSpPr>
          <p:cNvPr id="6" name="Rounded Rectangle 5"/>
          <p:cNvSpPr/>
          <p:nvPr/>
        </p:nvSpPr>
        <p:spPr>
          <a:xfrm>
            <a:off x="6420675" y="4050802"/>
            <a:ext cx="2449952" cy="2090058"/>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S" sz="2000"/>
          </a:p>
        </p:txBody>
      </p:sp>
      <p:grpSp>
        <p:nvGrpSpPr>
          <p:cNvPr id="10" name="Group 9"/>
          <p:cNvGrpSpPr/>
          <p:nvPr/>
        </p:nvGrpSpPr>
        <p:grpSpPr>
          <a:xfrm>
            <a:off x="6554147" y="4181431"/>
            <a:ext cx="2203269" cy="1880699"/>
            <a:chOff x="7715793" y="3849893"/>
            <a:chExt cx="2719647" cy="2106769"/>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5793" y="3849893"/>
              <a:ext cx="2719647" cy="2106769"/>
            </a:xfrm>
            <a:prstGeom prst="rect">
              <a:avLst/>
            </a:prstGeom>
          </p:spPr>
        </p:pic>
        <p:pic>
          <p:nvPicPr>
            <p:cNvPr id="9" name="Picture 8">
              <a:extLst>
                <a:ext uri="{FF2B5EF4-FFF2-40B4-BE49-F238E27FC236}">
                  <a16:creationId xmlns:a16="http://schemas.microsoft.com/office/drawing/2014/main" id="{C1E4D80B-1800-6E45-8FF3-850A91FAED3D}"/>
                </a:ext>
              </a:extLst>
            </p:cNvPr>
            <p:cNvPicPr>
              <a:picLocks noChangeAspect="1"/>
            </p:cNvPicPr>
            <p:nvPr/>
          </p:nvPicPr>
          <p:blipFill>
            <a:blip r:embed="rId3"/>
            <a:stretch>
              <a:fillRect/>
            </a:stretch>
          </p:blipFill>
          <p:spPr>
            <a:xfrm>
              <a:off x="7895829" y="4197531"/>
              <a:ext cx="2382691" cy="1062446"/>
            </a:xfrm>
            <a:prstGeom prst="rect">
              <a:avLst/>
            </a:prstGeom>
          </p:spPr>
        </p:pic>
      </p:grpSp>
      <p:sp>
        <p:nvSpPr>
          <p:cNvPr id="12" name="Rounded Rectangle 11"/>
          <p:cNvSpPr/>
          <p:nvPr/>
        </p:nvSpPr>
        <p:spPr>
          <a:xfrm>
            <a:off x="9376288" y="4050803"/>
            <a:ext cx="2449952" cy="2090058"/>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b"/>
          <a:lstStyle/>
          <a:p>
            <a:pPr algn="ctr">
              <a:lnSpc>
                <a:spcPct val="100000"/>
              </a:lnSpc>
            </a:pPr>
            <a:r>
              <a:rPr lang="en-US" sz="2000" dirty="0"/>
              <a:t>Locker Server</a:t>
            </a:r>
          </a:p>
        </p:txBody>
      </p:sp>
      <p:sp>
        <p:nvSpPr>
          <p:cNvPr id="13" name="TextBox 12"/>
          <p:cNvSpPr txBox="1"/>
          <p:nvPr/>
        </p:nvSpPr>
        <p:spPr>
          <a:xfrm>
            <a:off x="9575158" y="3719050"/>
            <a:ext cx="1930291" cy="397067"/>
          </a:xfrm>
          <a:prstGeom prst="rect">
            <a:avLst/>
          </a:prstGeom>
          <a:noFill/>
        </p:spPr>
        <p:txBody>
          <a:bodyPr wrap="none" lIns="0" tIns="0" rIns="0" bIns="0" rtlCol="0">
            <a:noAutofit/>
          </a:bodyPr>
          <a:lstStyle/>
          <a:p>
            <a:pPr algn="ctr">
              <a:lnSpc>
                <a:spcPct val="100000"/>
              </a:lnSpc>
              <a:spcBef>
                <a:spcPts val="1200"/>
              </a:spcBef>
              <a:buSzPct val="100000"/>
            </a:pPr>
            <a:r>
              <a:rPr lang="en-US" sz="2000" dirty="0"/>
              <a:t>Remote Workstation</a:t>
            </a:r>
          </a:p>
        </p:txBody>
      </p:sp>
      <p:sp>
        <p:nvSpPr>
          <p:cNvPr id="14" name="TextBox 13"/>
          <p:cNvSpPr txBox="1"/>
          <p:nvPr/>
        </p:nvSpPr>
        <p:spPr>
          <a:xfrm>
            <a:off x="6619546" y="5526839"/>
            <a:ext cx="1930291" cy="397067"/>
          </a:xfrm>
          <a:prstGeom prst="rect">
            <a:avLst/>
          </a:prstGeom>
          <a:noFill/>
        </p:spPr>
        <p:txBody>
          <a:bodyPr wrap="none" lIns="0" tIns="0" rIns="0" bIns="0" rtlCol="0">
            <a:noAutofit/>
          </a:bodyPr>
          <a:lstStyle/>
          <a:p>
            <a:pPr algn="ctr">
              <a:lnSpc>
                <a:spcPct val="100000"/>
              </a:lnSpc>
              <a:spcBef>
                <a:spcPts val="1200"/>
              </a:spcBef>
              <a:buSzPct val="100000"/>
            </a:pPr>
            <a:r>
              <a:rPr lang="en-US" sz="2000" dirty="0"/>
              <a:t>Locker Client</a:t>
            </a:r>
          </a:p>
        </p:txBody>
      </p:sp>
      <p:sp>
        <p:nvSpPr>
          <p:cNvPr id="15" name="TextBox 14"/>
          <p:cNvSpPr txBox="1"/>
          <p:nvPr/>
        </p:nvSpPr>
        <p:spPr>
          <a:xfrm>
            <a:off x="6689081" y="3740998"/>
            <a:ext cx="1930291" cy="397067"/>
          </a:xfrm>
          <a:prstGeom prst="rect">
            <a:avLst/>
          </a:prstGeom>
          <a:noFill/>
        </p:spPr>
        <p:txBody>
          <a:bodyPr wrap="none" lIns="0" tIns="0" rIns="0" bIns="0" rtlCol="0">
            <a:noAutofit/>
          </a:bodyPr>
          <a:lstStyle/>
          <a:p>
            <a:pPr algn="ctr">
              <a:lnSpc>
                <a:spcPct val="100000"/>
              </a:lnSpc>
              <a:spcBef>
                <a:spcPts val="1200"/>
              </a:spcBef>
              <a:buSzPct val="100000"/>
            </a:pPr>
            <a:r>
              <a:rPr lang="en-US" sz="2000" dirty="0"/>
              <a:t>Local Computer</a:t>
            </a:r>
          </a:p>
        </p:txBody>
      </p:sp>
      <p:cxnSp>
        <p:nvCxnSpPr>
          <p:cNvPr id="17" name="Straight Arrow Connector 16"/>
          <p:cNvCxnSpPr/>
          <p:nvPr/>
        </p:nvCxnSpPr>
        <p:spPr>
          <a:xfrm>
            <a:off x="8758782" y="4978114"/>
            <a:ext cx="617506" cy="0"/>
          </a:xfrm>
          <a:prstGeom prst="straightConnector1">
            <a:avLst/>
          </a:prstGeom>
          <a:ln w="38100" cap="sq">
            <a:tailEnd type="triangle"/>
          </a:ln>
        </p:spPr>
        <p:style>
          <a:lnRef idx="1">
            <a:schemeClr val="accent1"/>
          </a:lnRef>
          <a:fillRef idx="0">
            <a:schemeClr val="accent1"/>
          </a:fillRef>
          <a:effectRef idx="0">
            <a:srgbClr val="000000"/>
          </a:effectRef>
          <a:fontRef idx="minor">
            <a:schemeClr val="lt1"/>
          </a:fontRef>
        </p:style>
      </p:cxnSp>
      <p:cxnSp>
        <p:nvCxnSpPr>
          <p:cNvPr id="18" name="Straight Arrow Connector 17"/>
          <p:cNvCxnSpPr/>
          <p:nvPr/>
        </p:nvCxnSpPr>
        <p:spPr>
          <a:xfrm>
            <a:off x="8870627" y="5165348"/>
            <a:ext cx="505661" cy="0"/>
          </a:xfrm>
          <a:prstGeom prst="straightConnector1">
            <a:avLst/>
          </a:prstGeom>
          <a:ln w="38100" cap="sq">
            <a:headEnd type="triangle" w="med" len="med"/>
            <a:tailEnd type="none" w="med" len="med"/>
          </a:ln>
        </p:spPr>
        <p:style>
          <a:lnRef idx="1">
            <a:schemeClr val="accent1"/>
          </a:lnRef>
          <a:fillRef idx="0">
            <a:schemeClr val="accent1"/>
          </a:fillRef>
          <a:effectRef idx="0">
            <a:srgbClr val="000000"/>
          </a:effectRef>
          <a:fontRef idx="minor">
            <a:schemeClr val="lt1"/>
          </a:fontRef>
        </p:style>
      </p:cxnSp>
      <p:sp>
        <p:nvSpPr>
          <p:cNvPr id="22" name="Arc 21"/>
          <p:cNvSpPr/>
          <p:nvPr/>
        </p:nvSpPr>
        <p:spPr>
          <a:xfrm>
            <a:off x="9944769" y="4355156"/>
            <a:ext cx="1286544" cy="1245916"/>
          </a:xfrm>
          <a:prstGeom prst="arc">
            <a:avLst>
              <a:gd name="adj1" fmla="val 16200000"/>
              <a:gd name="adj2" fmla="val 13748678"/>
            </a:avLst>
          </a:prstGeom>
          <a:ln w="76200" cap="sq">
            <a:solidFill>
              <a:schemeClr val="bg1"/>
            </a:solidFill>
            <a:headEnd type="none" w="med" len="med"/>
            <a:tailEnd type="triangle" w="med" len="med"/>
          </a:ln>
        </p:spPr>
        <p:style>
          <a:lnRef idx="1">
            <a:schemeClr val="accent1"/>
          </a:lnRef>
          <a:fillRef idx="0">
            <a:schemeClr val="accent1"/>
          </a:fillRef>
          <a:effectRef idx="0">
            <a:srgbClr val="000000"/>
          </a:effectRef>
          <a:fontRef idx="minor">
            <a:schemeClr val="lt1"/>
          </a:fontRef>
        </p:style>
        <p:txBody>
          <a:bodyPr rtlCol="0" anchor="ctr"/>
          <a:lstStyle/>
          <a:p>
            <a:pPr algn="ctr"/>
            <a:endParaRPr lang="en-US"/>
          </a:p>
        </p:txBody>
      </p:sp>
      <p:sp>
        <p:nvSpPr>
          <p:cNvPr id="25" name="Oval 24"/>
          <p:cNvSpPr/>
          <p:nvPr/>
        </p:nvSpPr>
        <p:spPr>
          <a:xfrm>
            <a:off x="9944769" y="4355156"/>
            <a:ext cx="1286544" cy="1245916"/>
          </a:xfrm>
          <a:prstGeom prst="ellipse">
            <a:avLst/>
          </a:prstGeom>
          <a:solidFill>
            <a:schemeClr val="bg1"/>
          </a:solidFill>
          <a:ln>
            <a:noFill/>
          </a:ln>
          <a:effectLst>
            <a:softEdge rad="127000"/>
          </a:effectLst>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S" sz="2000"/>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4295" y="4610917"/>
            <a:ext cx="793938" cy="710133"/>
          </a:xfrm>
          <a:prstGeom prst="rect">
            <a:avLst/>
          </a:prstGeom>
        </p:spPr>
      </p:pic>
      <p:sp>
        <p:nvSpPr>
          <p:cNvPr id="26" name="Rounded Rectangle 25"/>
          <p:cNvSpPr/>
          <p:nvPr/>
        </p:nvSpPr>
        <p:spPr>
          <a:xfrm>
            <a:off x="6420675" y="1468683"/>
            <a:ext cx="5412760" cy="2090058"/>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S" sz="2000"/>
          </a:p>
        </p:txBody>
      </p:sp>
      <p:grpSp>
        <p:nvGrpSpPr>
          <p:cNvPr id="27" name="Group 26"/>
          <p:cNvGrpSpPr/>
          <p:nvPr/>
        </p:nvGrpSpPr>
        <p:grpSpPr>
          <a:xfrm>
            <a:off x="6554147" y="1599312"/>
            <a:ext cx="2203269" cy="1880699"/>
            <a:chOff x="7715793" y="3849893"/>
            <a:chExt cx="2719647" cy="2106769"/>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5793" y="3849893"/>
              <a:ext cx="2719647" cy="2106769"/>
            </a:xfrm>
            <a:prstGeom prst="rect">
              <a:avLst/>
            </a:prstGeom>
          </p:spPr>
        </p:pic>
        <p:pic>
          <p:nvPicPr>
            <p:cNvPr id="29" name="Picture 28">
              <a:extLst>
                <a:ext uri="{FF2B5EF4-FFF2-40B4-BE49-F238E27FC236}">
                  <a16:creationId xmlns:a16="http://schemas.microsoft.com/office/drawing/2014/main" id="{C1E4D80B-1800-6E45-8FF3-850A91FAED3D}"/>
                </a:ext>
              </a:extLst>
            </p:cNvPr>
            <p:cNvPicPr>
              <a:picLocks noChangeAspect="1"/>
            </p:cNvPicPr>
            <p:nvPr/>
          </p:nvPicPr>
          <p:blipFill>
            <a:blip r:embed="rId3"/>
            <a:stretch>
              <a:fillRect/>
            </a:stretch>
          </p:blipFill>
          <p:spPr>
            <a:xfrm>
              <a:off x="7895829" y="4197531"/>
              <a:ext cx="2382691" cy="1062446"/>
            </a:xfrm>
            <a:prstGeom prst="rect">
              <a:avLst/>
            </a:prstGeom>
          </p:spPr>
        </p:pic>
      </p:grpSp>
      <p:sp>
        <p:nvSpPr>
          <p:cNvPr id="30" name="TextBox 29"/>
          <p:cNvSpPr txBox="1"/>
          <p:nvPr/>
        </p:nvSpPr>
        <p:spPr>
          <a:xfrm>
            <a:off x="6619546" y="2944720"/>
            <a:ext cx="1930291" cy="397067"/>
          </a:xfrm>
          <a:prstGeom prst="rect">
            <a:avLst/>
          </a:prstGeom>
          <a:noFill/>
        </p:spPr>
        <p:txBody>
          <a:bodyPr wrap="none" lIns="0" tIns="0" rIns="0" bIns="0" rtlCol="0">
            <a:noAutofit/>
          </a:bodyPr>
          <a:lstStyle/>
          <a:p>
            <a:pPr algn="ctr">
              <a:lnSpc>
                <a:spcPct val="100000"/>
              </a:lnSpc>
              <a:spcBef>
                <a:spcPts val="1200"/>
              </a:spcBef>
              <a:buSzPct val="100000"/>
            </a:pPr>
            <a:r>
              <a:rPr lang="en-US" sz="2000" dirty="0"/>
              <a:t>Locker Client</a:t>
            </a:r>
          </a:p>
        </p:txBody>
      </p:sp>
      <p:sp>
        <p:nvSpPr>
          <p:cNvPr id="31" name="TextBox 30"/>
          <p:cNvSpPr txBox="1"/>
          <p:nvPr/>
        </p:nvSpPr>
        <p:spPr>
          <a:xfrm>
            <a:off x="8163634" y="1130888"/>
            <a:ext cx="1930291" cy="397067"/>
          </a:xfrm>
          <a:prstGeom prst="rect">
            <a:avLst/>
          </a:prstGeom>
          <a:noFill/>
        </p:spPr>
        <p:txBody>
          <a:bodyPr wrap="none" lIns="0" tIns="0" rIns="0" bIns="0" rtlCol="0">
            <a:noAutofit/>
          </a:bodyPr>
          <a:lstStyle/>
          <a:p>
            <a:pPr algn="ctr">
              <a:lnSpc>
                <a:spcPct val="100000"/>
              </a:lnSpc>
              <a:spcBef>
                <a:spcPts val="1200"/>
              </a:spcBef>
              <a:buSzPct val="100000"/>
            </a:pPr>
            <a:r>
              <a:rPr lang="en-US" sz="2000" dirty="0"/>
              <a:t>Local Computer</a:t>
            </a:r>
          </a:p>
        </p:txBody>
      </p:sp>
      <p:sp>
        <p:nvSpPr>
          <p:cNvPr id="32" name="Arc 31"/>
          <p:cNvSpPr/>
          <p:nvPr/>
        </p:nvSpPr>
        <p:spPr>
          <a:xfrm>
            <a:off x="9834399" y="1851897"/>
            <a:ext cx="1286544" cy="1245916"/>
          </a:xfrm>
          <a:prstGeom prst="arc">
            <a:avLst>
              <a:gd name="adj1" fmla="val 16200000"/>
              <a:gd name="adj2" fmla="val 13748678"/>
            </a:avLst>
          </a:prstGeom>
          <a:ln w="76200" cap="sq">
            <a:solidFill>
              <a:schemeClr val="bg1"/>
            </a:solidFill>
            <a:headEnd type="none" w="med" len="med"/>
            <a:tailEnd type="triangle" w="med" len="med"/>
          </a:ln>
        </p:spPr>
        <p:style>
          <a:lnRef idx="1">
            <a:schemeClr val="accent1"/>
          </a:lnRef>
          <a:fillRef idx="0">
            <a:schemeClr val="accent1"/>
          </a:fillRef>
          <a:effectRef idx="0">
            <a:srgbClr val="000000"/>
          </a:effectRef>
          <a:fontRef idx="minor">
            <a:schemeClr val="lt1"/>
          </a:fontRef>
        </p:style>
        <p:txBody>
          <a:bodyPr rtlCol="0" anchor="ctr"/>
          <a:lstStyle/>
          <a:p>
            <a:pPr algn="ctr"/>
            <a:endParaRPr lang="en-US"/>
          </a:p>
        </p:txBody>
      </p:sp>
      <p:sp>
        <p:nvSpPr>
          <p:cNvPr id="33" name="Oval 32"/>
          <p:cNvSpPr/>
          <p:nvPr/>
        </p:nvSpPr>
        <p:spPr>
          <a:xfrm>
            <a:off x="9834399" y="1851897"/>
            <a:ext cx="1286544" cy="1245916"/>
          </a:xfrm>
          <a:prstGeom prst="ellipse">
            <a:avLst/>
          </a:prstGeom>
          <a:solidFill>
            <a:schemeClr val="bg1"/>
          </a:solidFill>
          <a:ln>
            <a:noFill/>
          </a:ln>
          <a:effectLst>
            <a:softEdge rad="127000"/>
          </a:effectLst>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S" sz="2000"/>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3925" y="2107658"/>
            <a:ext cx="793938" cy="710133"/>
          </a:xfrm>
          <a:prstGeom prst="rect">
            <a:avLst/>
          </a:prstGeom>
        </p:spPr>
      </p:pic>
      <p:sp>
        <p:nvSpPr>
          <p:cNvPr id="35" name="Rectangle 34"/>
          <p:cNvSpPr/>
          <p:nvPr/>
        </p:nvSpPr>
        <p:spPr>
          <a:xfrm>
            <a:off x="9582353" y="3116340"/>
            <a:ext cx="1750800" cy="400110"/>
          </a:xfrm>
          <a:prstGeom prst="rect">
            <a:avLst/>
          </a:prstGeom>
        </p:spPr>
        <p:txBody>
          <a:bodyPr wrap="none">
            <a:spAutoFit/>
          </a:bodyPr>
          <a:lstStyle/>
          <a:p>
            <a:pPr algn="ctr">
              <a:lnSpc>
                <a:spcPct val="100000"/>
              </a:lnSpc>
            </a:pPr>
            <a:r>
              <a:rPr lang="en-US" sz="2000" dirty="0">
                <a:solidFill>
                  <a:schemeClr val="bg1"/>
                </a:solidFill>
              </a:rPr>
              <a:t>Locker Server</a:t>
            </a:r>
          </a:p>
        </p:txBody>
      </p:sp>
      <p:cxnSp>
        <p:nvCxnSpPr>
          <p:cNvPr id="36" name="Straight Arrow Connector 35"/>
          <p:cNvCxnSpPr/>
          <p:nvPr/>
        </p:nvCxnSpPr>
        <p:spPr>
          <a:xfrm>
            <a:off x="8637486" y="2383865"/>
            <a:ext cx="1118388" cy="19"/>
          </a:xfrm>
          <a:prstGeom prst="straightConnector1">
            <a:avLst/>
          </a:prstGeom>
          <a:ln w="38100" cap="sq">
            <a:solidFill>
              <a:schemeClr val="bg1"/>
            </a:solidFill>
            <a:tailEnd type="triangle"/>
          </a:ln>
        </p:spPr>
        <p:style>
          <a:lnRef idx="1">
            <a:schemeClr val="accent1"/>
          </a:lnRef>
          <a:fillRef idx="0">
            <a:schemeClr val="accent1"/>
          </a:fillRef>
          <a:effectRef idx="0">
            <a:srgbClr val="000000"/>
          </a:effectRef>
          <a:fontRef idx="minor">
            <a:schemeClr val="lt1"/>
          </a:fontRef>
        </p:style>
      </p:cxnSp>
      <p:cxnSp>
        <p:nvCxnSpPr>
          <p:cNvPr id="37" name="Straight Arrow Connector 36"/>
          <p:cNvCxnSpPr/>
          <p:nvPr/>
        </p:nvCxnSpPr>
        <p:spPr>
          <a:xfrm flipV="1">
            <a:off x="8649885" y="2570494"/>
            <a:ext cx="1077638" cy="4980"/>
          </a:xfrm>
          <a:prstGeom prst="straightConnector1">
            <a:avLst/>
          </a:prstGeom>
          <a:ln w="38100" cap="sq">
            <a:solidFill>
              <a:schemeClr val="bg1"/>
            </a:solidFill>
            <a:headEnd type="triangle" w="med" len="med"/>
            <a:tailEnd type="none" w="med" len="med"/>
          </a:ln>
        </p:spPr>
        <p:style>
          <a:lnRef idx="1">
            <a:schemeClr val="accent1"/>
          </a:lnRef>
          <a:fillRef idx="0">
            <a:schemeClr val="accent1"/>
          </a:fillRef>
          <a:effectRef idx="0">
            <a:srgbClr val="000000"/>
          </a:effectRef>
          <a:fontRef idx="minor">
            <a:schemeClr val="lt1"/>
          </a:fontRef>
        </p:style>
      </p:cxnSp>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22687" t="40529" r="22687" b="39877"/>
          <a:stretch/>
        </p:blipFill>
        <p:spPr>
          <a:xfrm rot="16200000">
            <a:off x="11139589" y="654556"/>
            <a:ext cx="1602378" cy="391886"/>
          </a:xfrm>
          <a:prstGeom prst="rect">
            <a:avLst/>
          </a:prstGeom>
        </p:spPr>
      </p:pic>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l="11038" r="12228"/>
          <a:stretch/>
        </p:blipFill>
        <p:spPr>
          <a:xfrm>
            <a:off x="9225399" y="4751609"/>
            <a:ext cx="801354" cy="6418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9706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077E-F073-9EFD-6604-CC23B175E96A}"/>
              </a:ext>
            </a:extLst>
          </p:cNvPr>
          <p:cNvSpPr>
            <a:spLocks noGrp="1"/>
          </p:cNvSpPr>
          <p:nvPr>
            <p:ph type="title"/>
          </p:nvPr>
        </p:nvSpPr>
        <p:spPr/>
        <p:txBody>
          <a:bodyPr/>
          <a:lstStyle/>
          <a:p>
            <a:r>
              <a:rPr lang="en-US" dirty="0"/>
              <a:t>Running Locker</a:t>
            </a:r>
          </a:p>
        </p:txBody>
      </p:sp>
      <p:sp>
        <p:nvSpPr>
          <p:cNvPr id="3" name="Content Placeholder 2">
            <a:extLst>
              <a:ext uri="{FF2B5EF4-FFF2-40B4-BE49-F238E27FC236}">
                <a16:creationId xmlns:a16="http://schemas.microsoft.com/office/drawing/2014/main" id="{7116990D-71D1-CF7C-0DDD-C515CC9484AE}"/>
              </a:ext>
            </a:extLst>
          </p:cNvPr>
          <p:cNvSpPr>
            <a:spLocks noGrp="1"/>
          </p:cNvSpPr>
          <p:nvPr>
            <p:ph idx="1"/>
          </p:nvPr>
        </p:nvSpPr>
        <p:spPr/>
        <p:txBody>
          <a:bodyPr/>
          <a:lstStyle/>
          <a:p>
            <a:r>
              <a:rPr lang="en-US" dirty="0"/>
              <a:t>2 options </a:t>
            </a:r>
          </a:p>
          <a:p>
            <a:pPr lvl="1"/>
            <a:r>
              <a:rPr lang="en-US" dirty="0"/>
              <a:t>Execute </a:t>
            </a:r>
            <a:r>
              <a:rPr lang="en-US" dirty="0" err="1"/>
              <a:t>start_locker</a:t>
            </a:r>
            <a:r>
              <a:rPr lang="en-US" dirty="0"/>
              <a:t> script on command line (next couple slides) to directly start on a computer</a:t>
            </a:r>
            <a:br>
              <a:rPr lang="en-US" dirty="0"/>
            </a:br>
            <a:endParaRPr lang="en-US" dirty="0"/>
          </a:p>
          <a:p>
            <a:pPr lvl="1"/>
            <a:r>
              <a:rPr lang="en-US" dirty="0"/>
              <a:t>Use Locker Services web UI (this is easier, see later in presentation) for remote computers</a:t>
            </a:r>
          </a:p>
        </p:txBody>
      </p:sp>
      <p:sp>
        <p:nvSpPr>
          <p:cNvPr id="4" name="Slide Number Placeholder 3">
            <a:extLst>
              <a:ext uri="{FF2B5EF4-FFF2-40B4-BE49-F238E27FC236}">
                <a16:creationId xmlns:a16="http://schemas.microsoft.com/office/drawing/2014/main" id="{40A14EF4-2E3D-03C3-A943-1EB0A31A8357}"/>
              </a:ext>
            </a:extLst>
          </p:cNvPr>
          <p:cNvSpPr>
            <a:spLocks noGrp="1"/>
          </p:cNvSpPr>
          <p:nvPr>
            <p:ph type="sldNum" sz="quarter" idx="12"/>
          </p:nvPr>
        </p:nvSpPr>
        <p:spPr/>
        <p:txBody>
          <a:bodyPr/>
          <a:lstStyle/>
          <a:p>
            <a:fld id="{B58DE5F1-E0F9-4CCA-92B7-7A6FC4DFEE14}" type="slidenum">
              <a:rPr lang="en-US" smtClean="0"/>
              <a:t>11</a:t>
            </a:fld>
            <a:endParaRPr lang="en-US"/>
          </a:p>
        </p:txBody>
      </p:sp>
    </p:spTree>
    <p:extLst>
      <p:ext uri="{BB962C8B-B14F-4D97-AF65-F5344CB8AC3E}">
        <p14:creationId xmlns:p14="http://schemas.microsoft.com/office/powerpoint/2010/main" val="105167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0D16A-24F2-FA4C-90A0-2FFFB321F39F}"/>
              </a:ext>
            </a:extLst>
          </p:cNvPr>
          <p:cNvSpPr>
            <a:spLocks noGrp="1"/>
          </p:cNvSpPr>
          <p:nvPr>
            <p:ph type="title"/>
          </p:nvPr>
        </p:nvSpPr>
        <p:spPr>
          <a:xfrm>
            <a:off x="199175" y="200025"/>
            <a:ext cx="11742345" cy="914400"/>
          </a:xfrm>
        </p:spPr>
        <p:txBody>
          <a:bodyPr/>
          <a:lstStyle/>
          <a:p>
            <a:r>
              <a:rPr lang="en-US" dirty="0"/>
              <a:t>Getting and Running the Locker app locally (e.g. on Win/Mac)</a:t>
            </a:r>
          </a:p>
        </p:txBody>
      </p:sp>
      <p:sp>
        <p:nvSpPr>
          <p:cNvPr id="3" name="Content Placeholder 2">
            <a:extLst>
              <a:ext uri="{FF2B5EF4-FFF2-40B4-BE49-F238E27FC236}">
                <a16:creationId xmlns:a16="http://schemas.microsoft.com/office/drawing/2014/main" id="{6ABACD6A-1B52-8C4D-A007-3CDAE37A20DE}"/>
              </a:ext>
            </a:extLst>
          </p:cNvPr>
          <p:cNvSpPr>
            <a:spLocks noGrp="1"/>
          </p:cNvSpPr>
          <p:nvPr>
            <p:ph idx="1"/>
          </p:nvPr>
        </p:nvSpPr>
        <p:spPr>
          <a:xfrm>
            <a:off x="365760" y="822960"/>
            <a:ext cx="11460480" cy="4572000"/>
          </a:xfrm>
        </p:spPr>
        <p:txBody>
          <a:bodyPr/>
          <a:lstStyle/>
          <a:p>
            <a:r>
              <a:rPr lang="en-US" dirty="0"/>
              <a:t>If you have setup Locker Services, you can download from there; otherwise generate by executing </a:t>
            </a:r>
            <a:r>
              <a:rPr lang="en-US" dirty="0" err="1"/>
              <a:t>Makefile</a:t>
            </a:r>
            <a:endParaRPr lang="en-US" dirty="0"/>
          </a:p>
          <a:p>
            <a:pPr lvl="1"/>
            <a:r>
              <a:rPr lang="en-US" dirty="0"/>
              <a:t>Mac/Linux: </a:t>
            </a:r>
            <a:r>
              <a:rPr lang="en-US" dirty="0">
                <a:latin typeface="Courier" pitchFamily="2" charset="0"/>
              </a:rPr>
              <a:t>start_locker.sh</a:t>
            </a:r>
          </a:p>
          <a:p>
            <a:pPr lvl="1"/>
            <a:r>
              <a:rPr lang="en-US" dirty="0"/>
              <a:t>Windows: </a:t>
            </a:r>
            <a:r>
              <a:rPr lang="en-US" dirty="0" err="1">
                <a:latin typeface="Courier" pitchFamily="2" charset="0"/>
              </a:rPr>
              <a:t>start_locker_win.bat</a:t>
            </a:r>
            <a:endParaRPr lang="en-US" dirty="0">
              <a:latin typeface="Courier" pitchFamily="2" charset="0"/>
            </a:endParaRPr>
          </a:p>
          <a:p>
            <a:r>
              <a:rPr lang="en-US" dirty="0"/>
              <a:t>Running the app</a:t>
            </a:r>
          </a:p>
          <a:p>
            <a:pPr lvl="1"/>
            <a:r>
              <a:rPr lang="en-US" dirty="0"/>
              <a:t>Mac and Linux</a:t>
            </a:r>
          </a:p>
          <a:p>
            <a:pPr lvl="2"/>
            <a:r>
              <a:rPr lang="en-US" dirty="0"/>
              <a:t>First, inside terminal window make the downloaded file executable using </a:t>
            </a:r>
            <a:r>
              <a:rPr lang="en-US" dirty="0" err="1">
                <a:latin typeface="Courier" pitchFamily="2" charset="0"/>
              </a:rPr>
              <a:t>chmod</a:t>
            </a:r>
            <a:r>
              <a:rPr lang="en-US" dirty="0"/>
              <a:t> command:</a:t>
            </a:r>
            <a:br>
              <a:rPr lang="en-US" dirty="0"/>
            </a:br>
            <a:r>
              <a:rPr lang="en-US" dirty="0" err="1">
                <a:latin typeface="Courier" pitchFamily="2" charset="0"/>
              </a:rPr>
              <a:t>chmod</a:t>
            </a:r>
            <a:r>
              <a:rPr lang="en-US" dirty="0">
                <a:latin typeface="Courier" pitchFamily="2" charset="0"/>
              </a:rPr>
              <a:t> +x start_locker.sh</a:t>
            </a:r>
          </a:p>
          <a:p>
            <a:pPr lvl="2"/>
            <a:r>
              <a:rPr lang="en-US" dirty="0"/>
              <a:t>Execute the app in a terminal window:</a:t>
            </a:r>
            <a:br>
              <a:rPr lang="en-US" dirty="0"/>
            </a:br>
            <a:r>
              <a:rPr lang="en-US" dirty="0">
                <a:latin typeface="Courier" pitchFamily="2" charset="0"/>
              </a:rPr>
              <a:t>./start_locker.sh</a:t>
            </a:r>
          </a:p>
          <a:p>
            <a:pPr lvl="1"/>
            <a:r>
              <a:rPr lang="en-US" dirty="0"/>
              <a:t>Windows is similar, download and execute </a:t>
            </a:r>
            <a:r>
              <a:rPr lang="en-US" dirty="0" err="1">
                <a:latin typeface="Courier" pitchFamily="2" charset="0"/>
              </a:rPr>
              <a:t>start_locker_win.bat</a:t>
            </a:r>
            <a:endParaRPr lang="en-US" dirty="0"/>
          </a:p>
        </p:txBody>
      </p:sp>
      <p:sp>
        <p:nvSpPr>
          <p:cNvPr id="4" name="Slide Number Placeholder 3">
            <a:extLst>
              <a:ext uri="{FF2B5EF4-FFF2-40B4-BE49-F238E27FC236}">
                <a16:creationId xmlns:a16="http://schemas.microsoft.com/office/drawing/2014/main" id="{58F012A1-D9C1-CF46-BD7E-EB34FF9140B5}"/>
              </a:ext>
            </a:extLst>
          </p:cNvPr>
          <p:cNvSpPr>
            <a:spLocks noGrp="1"/>
          </p:cNvSpPr>
          <p:nvPr>
            <p:ph type="sldNum" sz="quarter" idx="12"/>
          </p:nvPr>
        </p:nvSpPr>
        <p:spPr/>
        <p:txBody>
          <a:bodyPr/>
          <a:lstStyle/>
          <a:p>
            <a:fld id="{B58DE5F1-E0F9-4CCA-92B7-7A6FC4DFEE14}" type="slidenum">
              <a:rPr lang="en-US" smtClean="0"/>
              <a:t>12</a:t>
            </a:fld>
            <a:endParaRPr lang="en-US"/>
          </a:p>
        </p:txBody>
      </p:sp>
    </p:spTree>
    <p:extLst>
      <p:ext uri="{BB962C8B-B14F-4D97-AF65-F5344CB8AC3E}">
        <p14:creationId xmlns:p14="http://schemas.microsoft.com/office/powerpoint/2010/main" val="108022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0453-5F37-9F4A-9F12-BB8216BA1606}"/>
              </a:ext>
            </a:extLst>
          </p:cNvPr>
          <p:cNvSpPr>
            <a:spLocks noGrp="1"/>
          </p:cNvSpPr>
          <p:nvPr>
            <p:ph type="title"/>
          </p:nvPr>
        </p:nvSpPr>
        <p:spPr>
          <a:xfrm>
            <a:off x="355369" y="127520"/>
            <a:ext cx="11460480" cy="914400"/>
          </a:xfrm>
        </p:spPr>
        <p:txBody>
          <a:bodyPr/>
          <a:lstStyle/>
          <a:p>
            <a:r>
              <a:rPr lang="en-US" dirty="0"/>
              <a:t>Starting the Locker Application</a:t>
            </a:r>
          </a:p>
        </p:txBody>
      </p:sp>
      <p:sp>
        <p:nvSpPr>
          <p:cNvPr id="3" name="Content Placeholder 2">
            <a:extLst>
              <a:ext uri="{FF2B5EF4-FFF2-40B4-BE49-F238E27FC236}">
                <a16:creationId xmlns:a16="http://schemas.microsoft.com/office/drawing/2014/main" id="{082ECED7-8FE2-8C43-A82D-0DEC475A4BB2}"/>
              </a:ext>
            </a:extLst>
          </p:cNvPr>
          <p:cNvSpPr>
            <a:spLocks noGrp="1"/>
          </p:cNvSpPr>
          <p:nvPr>
            <p:ph idx="1"/>
          </p:nvPr>
        </p:nvSpPr>
        <p:spPr>
          <a:xfrm>
            <a:off x="365760" y="914401"/>
            <a:ext cx="11460480" cy="4572000"/>
          </a:xfrm>
        </p:spPr>
        <p:txBody>
          <a:bodyPr/>
          <a:lstStyle/>
          <a:p>
            <a:r>
              <a:rPr lang="en-US" dirty="0"/>
              <a:t>You will be asked some questions about how you want to run Locker:</a:t>
            </a:r>
          </a:p>
        </p:txBody>
      </p:sp>
      <p:sp>
        <p:nvSpPr>
          <p:cNvPr id="4" name="Slide Number Placeholder 3">
            <a:extLst>
              <a:ext uri="{FF2B5EF4-FFF2-40B4-BE49-F238E27FC236}">
                <a16:creationId xmlns:a16="http://schemas.microsoft.com/office/drawing/2014/main" id="{18F3774E-BE82-7E4F-A6CC-6720FD9130EA}"/>
              </a:ext>
            </a:extLst>
          </p:cNvPr>
          <p:cNvSpPr>
            <a:spLocks noGrp="1"/>
          </p:cNvSpPr>
          <p:nvPr>
            <p:ph type="sldNum" sz="quarter" idx="12"/>
          </p:nvPr>
        </p:nvSpPr>
        <p:spPr/>
        <p:txBody>
          <a:bodyPr/>
          <a:lstStyle/>
          <a:p>
            <a:fld id="{B58DE5F1-E0F9-4CCA-92B7-7A6FC4DFEE14}" type="slidenum">
              <a:rPr lang="en-US" smtClean="0"/>
              <a:t>13</a:t>
            </a:fld>
            <a:endParaRPr lang="en-US"/>
          </a:p>
        </p:txBody>
      </p:sp>
      <p:sp>
        <p:nvSpPr>
          <p:cNvPr id="18" name="TextBox 17">
            <a:extLst>
              <a:ext uri="{FF2B5EF4-FFF2-40B4-BE49-F238E27FC236}">
                <a16:creationId xmlns:a16="http://schemas.microsoft.com/office/drawing/2014/main" id="{9A4B72DE-36B3-164B-83BA-B924A87643A3}"/>
              </a:ext>
            </a:extLst>
          </p:cNvPr>
          <p:cNvSpPr txBox="1"/>
          <p:nvPr/>
        </p:nvSpPr>
        <p:spPr>
          <a:xfrm>
            <a:off x="9654736" y="3851185"/>
            <a:ext cx="2341418" cy="762378"/>
          </a:xfrm>
          <a:prstGeom prst="rect">
            <a:avLst/>
          </a:prstGeom>
          <a:noFill/>
        </p:spPr>
        <p:txBody>
          <a:bodyPr wrap="square" lIns="0" tIns="0" rIns="0" bIns="0" rtlCol="0">
            <a:noAutofit/>
          </a:bodyPr>
          <a:lstStyle/>
          <a:p>
            <a:pPr>
              <a:lnSpc>
                <a:spcPct val="100000"/>
              </a:lnSpc>
              <a:spcBef>
                <a:spcPts val="1200"/>
              </a:spcBef>
              <a:buSzPct val="100000"/>
            </a:pPr>
            <a:r>
              <a:rPr lang="en-US" sz="1050" b="1" dirty="0">
                <a:solidFill>
                  <a:srgbClr val="00B050"/>
                </a:solidFill>
              </a:rPr>
              <a:t>The actual ‘docker run’ command run to start Locker, the resulting container ID, and the URL where you can access Locker in a web browser</a:t>
            </a:r>
          </a:p>
        </p:txBody>
      </p:sp>
      <p:sp>
        <p:nvSpPr>
          <p:cNvPr id="30" name="TextBox 29">
            <a:extLst>
              <a:ext uri="{FF2B5EF4-FFF2-40B4-BE49-F238E27FC236}">
                <a16:creationId xmlns:a16="http://schemas.microsoft.com/office/drawing/2014/main" id="{5D338153-B608-924D-8ED9-1A677582843F}"/>
              </a:ext>
            </a:extLst>
          </p:cNvPr>
          <p:cNvSpPr txBox="1"/>
          <p:nvPr/>
        </p:nvSpPr>
        <p:spPr>
          <a:xfrm>
            <a:off x="113145" y="4444817"/>
            <a:ext cx="4954386" cy="386547"/>
          </a:xfrm>
          <a:prstGeom prst="rect">
            <a:avLst/>
          </a:prstGeom>
          <a:noFill/>
        </p:spPr>
        <p:txBody>
          <a:bodyPr wrap="square" lIns="0" tIns="0" rIns="0" bIns="0" rtlCol="0">
            <a:noAutofit/>
          </a:bodyPr>
          <a:lstStyle/>
          <a:p>
            <a:pPr>
              <a:lnSpc>
                <a:spcPct val="100000"/>
              </a:lnSpc>
              <a:spcBef>
                <a:spcPts val="1200"/>
              </a:spcBef>
              <a:buSzPct val="100000"/>
            </a:pPr>
            <a:r>
              <a:rPr lang="en-US" sz="1050" b="1" dirty="0">
                <a:solidFill>
                  <a:srgbClr val="00B050"/>
                </a:solidFill>
              </a:rPr>
              <a:t>You can also just pass values directly on the command line when executing the </a:t>
            </a:r>
            <a:r>
              <a:rPr lang="en-US" sz="1050" b="1" dirty="0" err="1">
                <a:solidFill>
                  <a:srgbClr val="00B050"/>
                </a:solidFill>
              </a:rPr>
              <a:t>start_locker.sh</a:t>
            </a:r>
            <a:r>
              <a:rPr lang="en-US" sz="1050" b="1" dirty="0">
                <a:solidFill>
                  <a:srgbClr val="00B050"/>
                </a:solidFill>
              </a:rPr>
              <a:t> script:</a:t>
            </a:r>
          </a:p>
        </p:txBody>
      </p:sp>
      <p:pic>
        <p:nvPicPr>
          <p:cNvPr id="7" name="Picture 6">
            <a:extLst>
              <a:ext uri="{FF2B5EF4-FFF2-40B4-BE49-F238E27FC236}">
                <a16:creationId xmlns:a16="http://schemas.microsoft.com/office/drawing/2014/main" id="{2A735BEC-80B9-0333-4DF4-B28781B21B11}"/>
              </a:ext>
            </a:extLst>
          </p:cNvPr>
          <p:cNvPicPr>
            <a:picLocks noChangeAspect="1"/>
          </p:cNvPicPr>
          <p:nvPr/>
        </p:nvPicPr>
        <p:blipFill>
          <a:blip r:embed="rId2"/>
          <a:stretch>
            <a:fillRect/>
          </a:stretch>
        </p:blipFill>
        <p:spPr>
          <a:xfrm>
            <a:off x="195846" y="1403662"/>
            <a:ext cx="11800308" cy="2404514"/>
          </a:xfrm>
          <a:prstGeom prst="rect">
            <a:avLst/>
          </a:prstGeom>
        </p:spPr>
      </p:pic>
      <p:sp>
        <p:nvSpPr>
          <p:cNvPr id="6" name="TextBox 5">
            <a:extLst>
              <a:ext uri="{FF2B5EF4-FFF2-40B4-BE49-F238E27FC236}">
                <a16:creationId xmlns:a16="http://schemas.microsoft.com/office/drawing/2014/main" id="{AAE0EC66-D056-F842-B86F-E228FD807230}"/>
              </a:ext>
            </a:extLst>
          </p:cNvPr>
          <p:cNvSpPr txBox="1"/>
          <p:nvPr/>
        </p:nvSpPr>
        <p:spPr>
          <a:xfrm>
            <a:off x="6085609" y="1360653"/>
            <a:ext cx="4627243" cy="604446"/>
          </a:xfrm>
          <a:prstGeom prst="rect">
            <a:avLst/>
          </a:prstGeom>
          <a:noFill/>
        </p:spPr>
        <p:txBody>
          <a:bodyPr wrap="square" lIns="0" tIns="0" rIns="0" bIns="0" rtlCol="0">
            <a:noAutofit/>
          </a:bodyPr>
          <a:lstStyle/>
          <a:p>
            <a:pPr>
              <a:lnSpc>
                <a:spcPct val="100000"/>
              </a:lnSpc>
              <a:spcBef>
                <a:spcPts val="1200"/>
              </a:spcBef>
              <a:buSzPct val="100000"/>
            </a:pPr>
            <a:r>
              <a:rPr lang="en-US" sz="1050" b="1" dirty="0">
                <a:ln>
                  <a:solidFill>
                    <a:srgbClr val="00B050"/>
                  </a:solidFill>
                </a:ln>
              </a:rPr>
              <a:t>Do you want to pull an updated image for Locker if available (if first time, image will automatically be pulled)?</a:t>
            </a:r>
            <a:br>
              <a:rPr lang="en-US" sz="1050" b="1" dirty="0">
                <a:ln>
                  <a:solidFill>
                    <a:srgbClr val="00B050"/>
                  </a:solidFill>
                </a:ln>
              </a:rPr>
            </a:br>
            <a:br>
              <a:rPr lang="en-US" sz="1050" b="1" dirty="0">
                <a:ln>
                  <a:solidFill>
                    <a:srgbClr val="00B050"/>
                  </a:solidFill>
                </a:ln>
              </a:rPr>
            </a:br>
            <a:r>
              <a:rPr lang="en-US" sz="1050" b="1" dirty="0">
                <a:ln>
                  <a:solidFill>
                    <a:srgbClr val="00B050"/>
                  </a:solidFill>
                </a:ln>
              </a:rPr>
              <a:t>The user to run Locker as (only this user will be able to access, if running remote) and the user’s local home directory. Values inside brackets are the default if you simply hit enter without providing values.</a:t>
            </a:r>
            <a:br>
              <a:rPr lang="en-US" sz="1050" b="1" dirty="0">
                <a:ln>
                  <a:solidFill>
                    <a:srgbClr val="00B050"/>
                  </a:solidFill>
                </a:ln>
              </a:rPr>
            </a:br>
            <a:br>
              <a:rPr lang="en-US" sz="1050" b="1" dirty="0">
                <a:ln>
                  <a:solidFill>
                    <a:srgbClr val="00B050"/>
                  </a:solidFill>
                </a:ln>
              </a:rPr>
            </a:br>
            <a:r>
              <a:rPr lang="en-US" sz="1050" b="1" dirty="0">
                <a:ln>
                  <a:solidFill>
                    <a:srgbClr val="00B050"/>
                  </a:solidFill>
                </a:ln>
              </a:rPr>
              <a:t>Run the app </a:t>
            </a:r>
            <a:r>
              <a:rPr lang="en-US" sz="1050" b="1" u="sng" dirty="0">
                <a:ln>
                  <a:solidFill>
                    <a:srgbClr val="00B050"/>
                  </a:solidFill>
                </a:ln>
              </a:rPr>
              <a:t>local</a:t>
            </a:r>
            <a:r>
              <a:rPr lang="en-US" sz="1050" b="1" dirty="0">
                <a:ln>
                  <a:solidFill>
                    <a:srgbClr val="00B050"/>
                  </a:solidFill>
                </a:ln>
              </a:rPr>
              <a:t> (no access control) or </a:t>
            </a:r>
            <a:r>
              <a:rPr lang="en-US" sz="1050" b="1" u="sng" dirty="0">
                <a:ln>
                  <a:solidFill>
                    <a:srgbClr val="00B050"/>
                  </a:solidFill>
                </a:ln>
              </a:rPr>
              <a:t>remote</a:t>
            </a:r>
            <a:r>
              <a:rPr lang="en-US" sz="1050" b="1" dirty="0">
                <a:ln>
                  <a:solidFill>
                    <a:srgbClr val="00B050"/>
                  </a:solidFill>
                </a:ln>
              </a:rPr>
              <a:t> (only specified user can access via SSO e.g. SiteMinder authentication)?</a:t>
            </a:r>
          </a:p>
        </p:txBody>
      </p:sp>
      <p:cxnSp>
        <p:nvCxnSpPr>
          <p:cNvPr id="11" name="Straight Arrow Connector 10">
            <a:extLst>
              <a:ext uri="{FF2B5EF4-FFF2-40B4-BE49-F238E27FC236}">
                <a16:creationId xmlns:a16="http://schemas.microsoft.com/office/drawing/2014/main" id="{36ADC40D-8551-5080-6082-48192DB87C90}"/>
              </a:ext>
            </a:extLst>
          </p:cNvPr>
          <p:cNvCxnSpPr/>
          <p:nvPr/>
        </p:nvCxnSpPr>
        <p:spPr>
          <a:xfrm flipH="1">
            <a:off x="4863060" y="1468850"/>
            <a:ext cx="1136189" cy="135527"/>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cxnSp>
        <p:nvCxnSpPr>
          <p:cNvPr id="13" name="Straight Arrow Connector 12">
            <a:extLst>
              <a:ext uri="{FF2B5EF4-FFF2-40B4-BE49-F238E27FC236}">
                <a16:creationId xmlns:a16="http://schemas.microsoft.com/office/drawing/2014/main" id="{10BB2EDD-3423-3124-9C57-E96BC0C9BCD5}"/>
              </a:ext>
            </a:extLst>
          </p:cNvPr>
          <p:cNvCxnSpPr>
            <a:cxnSpLocks/>
          </p:cNvCxnSpPr>
          <p:nvPr/>
        </p:nvCxnSpPr>
        <p:spPr>
          <a:xfrm flipH="1" flipV="1">
            <a:off x="2924070" y="1858945"/>
            <a:ext cx="3085570" cy="190919"/>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cxnSp>
        <p:nvCxnSpPr>
          <p:cNvPr id="16" name="Straight Arrow Connector 15">
            <a:extLst>
              <a:ext uri="{FF2B5EF4-FFF2-40B4-BE49-F238E27FC236}">
                <a16:creationId xmlns:a16="http://schemas.microsoft.com/office/drawing/2014/main" id="{35CBC462-918D-EEAB-7D1E-9D78C4CD876A}"/>
              </a:ext>
            </a:extLst>
          </p:cNvPr>
          <p:cNvCxnSpPr/>
          <p:nvPr/>
        </p:nvCxnSpPr>
        <p:spPr>
          <a:xfrm flipH="1" flipV="1">
            <a:off x="1004835" y="2291024"/>
            <a:ext cx="4994414" cy="314895"/>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cxnSp>
        <p:nvCxnSpPr>
          <p:cNvPr id="20" name="Straight Arrow Connector 19">
            <a:extLst>
              <a:ext uri="{FF2B5EF4-FFF2-40B4-BE49-F238E27FC236}">
                <a16:creationId xmlns:a16="http://schemas.microsoft.com/office/drawing/2014/main" id="{D0822215-EDB0-CD48-9C21-64BA94AD9F3D}"/>
              </a:ext>
            </a:extLst>
          </p:cNvPr>
          <p:cNvCxnSpPr>
            <a:cxnSpLocks/>
          </p:cNvCxnSpPr>
          <p:nvPr/>
        </p:nvCxnSpPr>
        <p:spPr>
          <a:xfrm flipH="1" flipV="1">
            <a:off x="8772211" y="3429000"/>
            <a:ext cx="783771" cy="422185"/>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cxnSp>
        <p:nvCxnSpPr>
          <p:cNvPr id="25" name="Straight Arrow Connector 24">
            <a:extLst>
              <a:ext uri="{FF2B5EF4-FFF2-40B4-BE49-F238E27FC236}">
                <a16:creationId xmlns:a16="http://schemas.microsoft.com/office/drawing/2014/main" id="{2EC13987-5A1D-D9DC-5DBF-AD994DBDCE0D}"/>
              </a:ext>
            </a:extLst>
          </p:cNvPr>
          <p:cNvCxnSpPr/>
          <p:nvPr/>
        </p:nvCxnSpPr>
        <p:spPr>
          <a:xfrm flipH="1" flipV="1">
            <a:off x="3074796" y="3808176"/>
            <a:ext cx="6481186" cy="636641"/>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pic>
        <p:nvPicPr>
          <p:cNvPr id="26" name="Picture 25">
            <a:extLst>
              <a:ext uri="{FF2B5EF4-FFF2-40B4-BE49-F238E27FC236}">
                <a16:creationId xmlns:a16="http://schemas.microsoft.com/office/drawing/2014/main" id="{0494C937-124B-C174-22B3-1C8E9A71FE13}"/>
              </a:ext>
            </a:extLst>
          </p:cNvPr>
          <p:cNvPicPr>
            <a:picLocks noChangeAspect="1"/>
          </p:cNvPicPr>
          <p:nvPr/>
        </p:nvPicPr>
        <p:blipFill>
          <a:blip r:embed="rId3"/>
          <a:stretch>
            <a:fillRect/>
          </a:stretch>
        </p:blipFill>
        <p:spPr>
          <a:xfrm>
            <a:off x="195845" y="4841474"/>
            <a:ext cx="10517007" cy="1134187"/>
          </a:xfrm>
          <a:prstGeom prst="rect">
            <a:avLst/>
          </a:prstGeom>
        </p:spPr>
      </p:pic>
      <p:cxnSp>
        <p:nvCxnSpPr>
          <p:cNvPr id="31" name="Straight Arrow Connector 30">
            <a:extLst>
              <a:ext uri="{FF2B5EF4-FFF2-40B4-BE49-F238E27FC236}">
                <a16:creationId xmlns:a16="http://schemas.microsoft.com/office/drawing/2014/main" id="{9F7EE130-456D-44C4-728D-053A3380ED8D}"/>
              </a:ext>
            </a:extLst>
          </p:cNvPr>
          <p:cNvCxnSpPr/>
          <p:nvPr/>
        </p:nvCxnSpPr>
        <p:spPr>
          <a:xfrm flipH="1" flipV="1">
            <a:off x="8320035" y="3697793"/>
            <a:ext cx="1235947" cy="432080"/>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spTree>
    <p:extLst>
      <p:ext uri="{BB962C8B-B14F-4D97-AF65-F5344CB8AC3E}">
        <p14:creationId xmlns:p14="http://schemas.microsoft.com/office/powerpoint/2010/main" val="1819386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4F164-DCA4-8143-8FEE-06E79DF26E10}"/>
              </a:ext>
            </a:extLst>
          </p:cNvPr>
          <p:cNvSpPr>
            <a:spLocks noGrp="1"/>
          </p:cNvSpPr>
          <p:nvPr>
            <p:ph type="title"/>
          </p:nvPr>
        </p:nvSpPr>
        <p:spPr>
          <a:xfrm>
            <a:off x="731520" y="2514600"/>
            <a:ext cx="11460480" cy="1351722"/>
          </a:xfrm>
        </p:spPr>
        <p:txBody>
          <a:bodyPr/>
          <a:lstStyle/>
          <a:p>
            <a:r>
              <a:rPr lang="en-US" dirty="0"/>
              <a:t>	User Interface Overview</a:t>
            </a:r>
          </a:p>
        </p:txBody>
      </p:sp>
      <p:sp>
        <p:nvSpPr>
          <p:cNvPr id="4" name="Slide Number Placeholder 3">
            <a:extLst>
              <a:ext uri="{FF2B5EF4-FFF2-40B4-BE49-F238E27FC236}">
                <a16:creationId xmlns:a16="http://schemas.microsoft.com/office/drawing/2014/main" id="{71B6572C-ED93-5B47-97CF-9B1D90B08D16}"/>
              </a:ext>
            </a:extLst>
          </p:cNvPr>
          <p:cNvSpPr>
            <a:spLocks noGrp="1"/>
          </p:cNvSpPr>
          <p:nvPr>
            <p:ph type="sldNum" sz="quarter" idx="12"/>
          </p:nvPr>
        </p:nvSpPr>
        <p:spPr/>
        <p:txBody>
          <a:bodyPr/>
          <a:lstStyle/>
          <a:p>
            <a:fld id="{B58DE5F1-E0F9-4CCA-92B7-7A6FC4DFEE14}" type="slidenum">
              <a:rPr lang="en-US" smtClean="0"/>
              <a:t>14</a:t>
            </a:fld>
            <a:endParaRPr lang="en-US"/>
          </a:p>
        </p:txBody>
      </p:sp>
      <p:sp>
        <p:nvSpPr>
          <p:cNvPr id="3" name="TextBox 2">
            <a:extLst>
              <a:ext uri="{FF2B5EF4-FFF2-40B4-BE49-F238E27FC236}">
                <a16:creationId xmlns:a16="http://schemas.microsoft.com/office/drawing/2014/main" id="{22C6A0A7-C629-8D48-8ABA-8F713890B1BA}"/>
              </a:ext>
            </a:extLst>
          </p:cNvPr>
          <p:cNvSpPr txBox="1"/>
          <p:nvPr/>
        </p:nvSpPr>
        <p:spPr>
          <a:xfrm>
            <a:off x="7285383" y="2802835"/>
            <a:ext cx="0" cy="0"/>
          </a:xfrm>
          <a:prstGeom prst="rect">
            <a:avLst/>
          </a:prstGeom>
          <a:noFill/>
        </p:spPr>
        <p:txBody>
          <a:bodyPr wrap="none" lIns="0" tIns="0" rIns="0" bIns="0" rtlCol="0">
            <a:noAutofit/>
          </a:bodyPr>
          <a:lstStyle/>
          <a:p>
            <a:pPr marL="228600" indent="-228600">
              <a:lnSpc>
                <a:spcPct val="100000"/>
              </a:lnSpc>
              <a:spcBef>
                <a:spcPts val="1200"/>
              </a:spcBef>
              <a:buSzPct val="100000"/>
              <a:buFont typeface="Trebuchet MS"/>
              <a:buChar char="•"/>
            </a:pPr>
            <a:endParaRPr lang="en-US" sz="2000" dirty="0"/>
          </a:p>
        </p:txBody>
      </p:sp>
      <p:pic>
        <p:nvPicPr>
          <p:cNvPr id="5" name="Picture 4">
            <a:extLst>
              <a:ext uri="{FF2B5EF4-FFF2-40B4-BE49-F238E27FC236}">
                <a16:creationId xmlns:a16="http://schemas.microsoft.com/office/drawing/2014/main" id="{41E0EB3C-CB04-FCF7-7A0F-48D002D79042}"/>
              </a:ext>
            </a:extLst>
          </p:cNvPr>
          <p:cNvPicPr>
            <a:picLocks noChangeAspect="1"/>
          </p:cNvPicPr>
          <p:nvPr/>
        </p:nvPicPr>
        <p:blipFill>
          <a:blip r:embed="rId2"/>
          <a:stretch>
            <a:fillRect/>
          </a:stretch>
        </p:blipFill>
        <p:spPr>
          <a:xfrm>
            <a:off x="888269" y="2444260"/>
            <a:ext cx="682173" cy="489858"/>
          </a:xfrm>
          <a:prstGeom prst="rect">
            <a:avLst/>
          </a:prstGeom>
        </p:spPr>
      </p:pic>
    </p:spTree>
    <p:extLst>
      <p:ext uri="{BB962C8B-B14F-4D97-AF65-F5344CB8AC3E}">
        <p14:creationId xmlns:p14="http://schemas.microsoft.com/office/powerpoint/2010/main" val="3890407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54878-13F9-EE43-BF69-0DD7940BB9A1}"/>
              </a:ext>
            </a:extLst>
          </p:cNvPr>
          <p:cNvSpPr>
            <a:spLocks noGrp="1"/>
          </p:cNvSpPr>
          <p:nvPr>
            <p:ph type="title"/>
          </p:nvPr>
        </p:nvSpPr>
        <p:spPr>
          <a:xfrm>
            <a:off x="365760" y="21318"/>
            <a:ext cx="11460480" cy="914400"/>
          </a:xfrm>
        </p:spPr>
        <p:txBody>
          <a:bodyPr/>
          <a:lstStyle/>
          <a:p>
            <a:r>
              <a:rPr lang="en-US" dirty="0"/>
              <a:t>Locker UI - Configuration</a:t>
            </a:r>
          </a:p>
        </p:txBody>
      </p:sp>
      <p:sp>
        <p:nvSpPr>
          <p:cNvPr id="4" name="Slide Number Placeholder 3">
            <a:extLst>
              <a:ext uri="{FF2B5EF4-FFF2-40B4-BE49-F238E27FC236}">
                <a16:creationId xmlns:a16="http://schemas.microsoft.com/office/drawing/2014/main" id="{753A260D-BD8A-F04B-906E-47D28C491385}"/>
              </a:ext>
            </a:extLst>
          </p:cNvPr>
          <p:cNvSpPr>
            <a:spLocks noGrp="1"/>
          </p:cNvSpPr>
          <p:nvPr>
            <p:ph type="sldNum" sz="quarter" idx="12"/>
          </p:nvPr>
        </p:nvSpPr>
        <p:spPr/>
        <p:txBody>
          <a:bodyPr/>
          <a:lstStyle/>
          <a:p>
            <a:fld id="{B58DE5F1-E0F9-4CCA-92B7-7A6FC4DFEE14}" type="slidenum">
              <a:rPr lang="en-US" smtClean="0"/>
              <a:t>15</a:t>
            </a:fld>
            <a:endParaRPr lang="en-US"/>
          </a:p>
        </p:txBody>
      </p:sp>
      <p:sp>
        <p:nvSpPr>
          <p:cNvPr id="9" name="TextBox 8">
            <a:extLst>
              <a:ext uri="{FF2B5EF4-FFF2-40B4-BE49-F238E27FC236}">
                <a16:creationId xmlns:a16="http://schemas.microsoft.com/office/drawing/2014/main" id="{820A6377-2308-8D4F-AA9F-B8F2606370BC}"/>
              </a:ext>
            </a:extLst>
          </p:cNvPr>
          <p:cNvSpPr txBox="1"/>
          <p:nvPr/>
        </p:nvSpPr>
        <p:spPr>
          <a:xfrm>
            <a:off x="3908152" y="5368993"/>
            <a:ext cx="2372069" cy="626461"/>
          </a:xfrm>
          <a:prstGeom prst="rect">
            <a:avLst/>
          </a:prstGeom>
          <a:noFill/>
        </p:spPr>
        <p:txBody>
          <a:bodyPr wrap="square" lIns="0" tIns="0" rIns="0" bIns="0" rtlCol="0">
            <a:noAutofit/>
          </a:bodyPr>
          <a:lstStyle/>
          <a:p>
            <a:pPr>
              <a:lnSpc>
                <a:spcPct val="100000"/>
              </a:lnSpc>
              <a:spcBef>
                <a:spcPts val="1200"/>
              </a:spcBef>
              <a:buSzPct val="100000"/>
            </a:pPr>
            <a:r>
              <a:rPr lang="en-US" sz="1600" b="1" i="1" dirty="0"/>
              <a:t>Autocomplete and navigation of file hierarchy supported in all fields</a:t>
            </a:r>
          </a:p>
        </p:txBody>
      </p:sp>
      <p:sp>
        <p:nvSpPr>
          <p:cNvPr id="6" name="TextBox 5">
            <a:extLst>
              <a:ext uri="{FF2B5EF4-FFF2-40B4-BE49-F238E27FC236}">
                <a16:creationId xmlns:a16="http://schemas.microsoft.com/office/drawing/2014/main" id="{C87C10FE-1307-A944-87D3-6983D77186BB}"/>
              </a:ext>
            </a:extLst>
          </p:cNvPr>
          <p:cNvSpPr txBox="1"/>
          <p:nvPr/>
        </p:nvSpPr>
        <p:spPr>
          <a:xfrm>
            <a:off x="8500904" y="848493"/>
            <a:ext cx="3575178" cy="1946429"/>
          </a:xfrm>
          <a:prstGeom prst="rect">
            <a:avLst/>
          </a:prstGeom>
          <a:noFill/>
        </p:spPr>
        <p:txBody>
          <a:bodyPr wrap="square" lIns="0" tIns="0" rIns="0" bIns="0" rtlCol="0">
            <a:noAutofit/>
          </a:bodyPr>
          <a:lstStyle/>
          <a:p>
            <a:pPr marL="228600" indent="-228600">
              <a:lnSpc>
                <a:spcPct val="100000"/>
              </a:lnSpc>
              <a:spcBef>
                <a:spcPts val="1200"/>
              </a:spcBef>
              <a:buSzPct val="100000"/>
              <a:buFont typeface="Trebuchet MS"/>
              <a:buChar char="•"/>
            </a:pPr>
            <a:r>
              <a:rPr lang="en-US" sz="1600" dirty="0"/>
              <a:t>Provide your SSH keys: enable network drives to be automatically mounted, ability to SSH into containers (password not supported)</a:t>
            </a:r>
          </a:p>
          <a:p>
            <a:pPr marL="228600" indent="-228600">
              <a:spcBef>
                <a:spcPts val="1200"/>
              </a:spcBef>
              <a:buSzPct val="100000"/>
              <a:buFont typeface="Trebuchet MS"/>
              <a:buChar char="•"/>
            </a:pPr>
            <a:r>
              <a:rPr lang="en-US" sz="1600" dirty="0"/>
              <a:t>Specify Locker host locations for network drive and repos storage, to enable offline usage</a:t>
            </a:r>
          </a:p>
          <a:p>
            <a:pPr marL="228600" indent="-228600">
              <a:spcBef>
                <a:spcPts val="1200"/>
              </a:spcBef>
              <a:buSzPct val="100000"/>
              <a:buFont typeface="Trebuchet MS"/>
              <a:buChar char="•"/>
            </a:pPr>
            <a:r>
              <a:rPr lang="en-US" sz="1600" dirty="0"/>
              <a:t>Specify environment variable file, to be set in all started containers and services (</a:t>
            </a:r>
            <a:r>
              <a:rPr lang="en-US" sz="1600" dirty="0" err="1"/>
              <a:t>Rstudio</a:t>
            </a:r>
            <a:r>
              <a:rPr lang="en-US" sz="1600" dirty="0"/>
              <a:t>, </a:t>
            </a:r>
            <a:r>
              <a:rPr lang="en-US" sz="1600" dirty="0" err="1"/>
              <a:t>Jupyter</a:t>
            </a:r>
            <a:r>
              <a:rPr lang="en-US" sz="1600" dirty="0"/>
              <a:t>, etc.)</a:t>
            </a:r>
          </a:p>
          <a:p>
            <a:pPr marL="228600" indent="-228600">
              <a:spcBef>
                <a:spcPts val="1200"/>
              </a:spcBef>
              <a:buSzPct val="100000"/>
              <a:buFont typeface="Trebuchet MS"/>
              <a:buChar char="•"/>
            </a:pPr>
            <a:r>
              <a:rPr lang="en-US" sz="1600" dirty="0"/>
              <a:t>Specify startup script (e.g. bash script) to be executed at container startup for all containers</a:t>
            </a:r>
          </a:p>
          <a:p>
            <a:pPr marL="228600" indent="-228600">
              <a:spcBef>
                <a:spcPts val="1200"/>
              </a:spcBef>
              <a:buSzPct val="100000"/>
              <a:buFont typeface="Trebuchet MS"/>
              <a:buChar char="•"/>
            </a:pPr>
            <a:r>
              <a:rPr lang="en-US" sz="1600" dirty="0"/>
              <a:t>Configuration info stored in </a:t>
            </a:r>
            <a:r>
              <a:rPr lang="en-US" sz="1600" dirty="0" err="1"/>
              <a:t>config.json</a:t>
            </a:r>
            <a:r>
              <a:rPr lang="en-US" sz="1600" dirty="0"/>
              <a:t> file inside .locker </a:t>
            </a:r>
            <a:r>
              <a:rPr lang="en-US" sz="1600" dirty="0" err="1"/>
              <a:t>dir</a:t>
            </a:r>
            <a:r>
              <a:rPr lang="en-US" sz="1600" dirty="0"/>
              <a:t> in your Locker host home </a:t>
            </a:r>
            <a:r>
              <a:rPr lang="en-US" sz="1600" dirty="0" err="1"/>
              <a:t>dir</a:t>
            </a:r>
            <a:r>
              <a:rPr lang="en-US" sz="1600" dirty="0"/>
              <a:t>; example/template environment variable file and startup script also are provided there</a:t>
            </a:r>
          </a:p>
        </p:txBody>
      </p:sp>
      <p:sp>
        <p:nvSpPr>
          <p:cNvPr id="21" name="TextBox 20">
            <a:extLst>
              <a:ext uri="{FF2B5EF4-FFF2-40B4-BE49-F238E27FC236}">
                <a16:creationId xmlns:a16="http://schemas.microsoft.com/office/drawing/2014/main" id="{3E5EE25D-789C-E24C-1ABC-5D23179FE092}"/>
              </a:ext>
            </a:extLst>
          </p:cNvPr>
          <p:cNvSpPr txBox="1"/>
          <p:nvPr/>
        </p:nvSpPr>
        <p:spPr>
          <a:xfrm>
            <a:off x="6385726" y="157357"/>
            <a:ext cx="4230356" cy="361740"/>
          </a:xfrm>
          <a:prstGeom prst="rect">
            <a:avLst/>
          </a:prstGeom>
          <a:noFill/>
        </p:spPr>
        <p:txBody>
          <a:bodyPr wrap="square" lIns="0" tIns="0" rIns="0" bIns="0" rtlCol="0">
            <a:noAutofit/>
          </a:bodyPr>
          <a:lstStyle/>
          <a:p>
            <a:pPr>
              <a:lnSpc>
                <a:spcPct val="100000"/>
              </a:lnSpc>
              <a:spcBef>
                <a:spcPts val="1200"/>
              </a:spcBef>
              <a:buSzPct val="100000"/>
            </a:pPr>
            <a:r>
              <a:rPr lang="en-US" sz="1600" b="1" i="1" dirty="0"/>
              <a:t>Basic Locker info shown on all Locker pages</a:t>
            </a:r>
          </a:p>
        </p:txBody>
      </p:sp>
      <p:cxnSp>
        <p:nvCxnSpPr>
          <p:cNvPr id="23" name="Straight Arrow Connector 22">
            <a:extLst>
              <a:ext uri="{FF2B5EF4-FFF2-40B4-BE49-F238E27FC236}">
                <a16:creationId xmlns:a16="http://schemas.microsoft.com/office/drawing/2014/main" id="{D5CEE183-BC3C-A469-5FDF-1862EB199836}"/>
              </a:ext>
            </a:extLst>
          </p:cNvPr>
          <p:cNvCxnSpPr>
            <a:cxnSpLocks/>
          </p:cNvCxnSpPr>
          <p:nvPr/>
        </p:nvCxnSpPr>
        <p:spPr>
          <a:xfrm flipH="1">
            <a:off x="5981808" y="431343"/>
            <a:ext cx="395235" cy="175507"/>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sp>
        <p:nvSpPr>
          <p:cNvPr id="25" name="TextBox 24">
            <a:extLst>
              <a:ext uri="{FF2B5EF4-FFF2-40B4-BE49-F238E27FC236}">
                <a16:creationId xmlns:a16="http://schemas.microsoft.com/office/drawing/2014/main" id="{0B6AD347-4EE9-E8C8-E944-C47619705F94}"/>
              </a:ext>
            </a:extLst>
          </p:cNvPr>
          <p:cNvSpPr txBox="1"/>
          <p:nvPr/>
        </p:nvSpPr>
        <p:spPr>
          <a:xfrm>
            <a:off x="365760" y="5368993"/>
            <a:ext cx="3241598" cy="1011677"/>
          </a:xfrm>
          <a:prstGeom prst="rect">
            <a:avLst/>
          </a:prstGeom>
          <a:noFill/>
        </p:spPr>
        <p:txBody>
          <a:bodyPr wrap="square" lIns="0" tIns="0" rIns="0" bIns="0" rtlCol="0">
            <a:noAutofit/>
          </a:bodyPr>
          <a:lstStyle/>
          <a:p>
            <a:pPr>
              <a:lnSpc>
                <a:spcPct val="100000"/>
              </a:lnSpc>
              <a:spcBef>
                <a:spcPts val="1200"/>
              </a:spcBef>
              <a:buSzPct val="100000"/>
            </a:pPr>
            <a:r>
              <a:rPr lang="en-US" sz="1600" b="1" i="1" dirty="0"/>
              <a:t>Ability to copy/cache parts of network drive content (e.g. network home directory, etc.) locally for offline usage of Locker</a:t>
            </a:r>
          </a:p>
        </p:txBody>
      </p:sp>
      <p:pic>
        <p:nvPicPr>
          <p:cNvPr id="7" name="Picture 6">
            <a:extLst>
              <a:ext uri="{FF2B5EF4-FFF2-40B4-BE49-F238E27FC236}">
                <a16:creationId xmlns:a16="http://schemas.microsoft.com/office/drawing/2014/main" id="{BDF374BA-7B9A-73B6-DD4F-E499810510A6}"/>
              </a:ext>
            </a:extLst>
          </p:cNvPr>
          <p:cNvPicPr>
            <a:picLocks noChangeAspect="1"/>
          </p:cNvPicPr>
          <p:nvPr/>
        </p:nvPicPr>
        <p:blipFill>
          <a:blip r:embed="rId2"/>
          <a:stretch>
            <a:fillRect/>
          </a:stretch>
        </p:blipFill>
        <p:spPr>
          <a:xfrm>
            <a:off x="270789" y="620529"/>
            <a:ext cx="8230115" cy="4600208"/>
          </a:xfrm>
          <a:prstGeom prst="rect">
            <a:avLst/>
          </a:prstGeom>
        </p:spPr>
      </p:pic>
      <p:cxnSp>
        <p:nvCxnSpPr>
          <p:cNvPr id="10" name="Straight Arrow Connector 9">
            <a:extLst>
              <a:ext uri="{FF2B5EF4-FFF2-40B4-BE49-F238E27FC236}">
                <a16:creationId xmlns:a16="http://schemas.microsoft.com/office/drawing/2014/main" id="{947E1D97-A05E-75D1-5111-10072B2A2495}"/>
              </a:ext>
            </a:extLst>
          </p:cNvPr>
          <p:cNvCxnSpPr>
            <a:cxnSpLocks/>
          </p:cNvCxnSpPr>
          <p:nvPr/>
        </p:nvCxnSpPr>
        <p:spPr>
          <a:xfrm flipH="1" flipV="1">
            <a:off x="954593" y="5182747"/>
            <a:ext cx="170822" cy="186246"/>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cxnSp>
        <p:nvCxnSpPr>
          <p:cNvPr id="13" name="Straight Arrow Connector 12">
            <a:extLst>
              <a:ext uri="{FF2B5EF4-FFF2-40B4-BE49-F238E27FC236}">
                <a16:creationId xmlns:a16="http://schemas.microsoft.com/office/drawing/2014/main" id="{FC090480-007A-A96A-CEA9-7F9522A9CDD6}"/>
              </a:ext>
            </a:extLst>
          </p:cNvPr>
          <p:cNvCxnSpPr>
            <a:cxnSpLocks/>
          </p:cNvCxnSpPr>
          <p:nvPr/>
        </p:nvCxnSpPr>
        <p:spPr>
          <a:xfrm flipH="1">
            <a:off x="1467059" y="1155560"/>
            <a:ext cx="7194620" cy="793901"/>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cxnSp>
        <p:nvCxnSpPr>
          <p:cNvPr id="20" name="Straight Arrow Connector 19">
            <a:extLst>
              <a:ext uri="{FF2B5EF4-FFF2-40B4-BE49-F238E27FC236}">
                <a16:creationId xmlns:a16="http://schemas.microsoft.com/office/drawing/2014/main" id="{9F504818-0F46-EC4C-2029-9346299139A2}"/>
              </a:ext>
            </a:extLst>
          </p:cNvPr>
          <p:cNvCxnSpPr>
            <a:cxnSpLocks/>
          </p:cNvCxnSpPr>
          <p:nvPr/>
        </p:nvCxnSpPr>
        <p:spPr>
          <a:xfrm flipH="1">
            <a:off x="1729725" y="2371411"/>
            <a:ext cx="6931954" cy="549222"/>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cxnSp>
        <p:nvCxnSpPr>
          <p:cNvPr id="24" name="Straight Arrow Connector 23">
            <a:extLst>
              <a:ext uri="{FF2B5EF4-FFF2-40B4-BE49-F238E27FC236}">
                <a16:creationId xmlns:a16="http://schemas.microsoft.com/office/drawing/2014/main" id="{69340F49-9B9A-812A-A998-631AA2B24C47}"/>
              </a:ext>
            </a:extLst>
          </p:cNvPr>
          <p:cNvCxnSpPr>
            <a:cxnSpLocks/>
          </p:cNvCxnSpPr>
          <p:nvPr/>
        </p:nvCxnSpPr>
        <p:spPr>
          <a:xfrm flipH="1">
            <a:off x="1729725" y="3265714"/>
            <a:ext cx="6931954" cy="472273"/>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cxnSp>
        <p:nvCxnSpPr>
          <p:cNvPr id="28" name="Straight Arrow Connector 27">
            <a:extLst>
              <a:ext uri="{FF2B5EF4-FFF2-40B4-BE49-F238E27FC236}">
                <a16:creationId xmlns:a16="http://schemas.microsoft.com/office/drawing/2014/main" id="{69DA0706-7345-B7E9-9F0E-210E57BC6C38}"/>
              </a:ext>
            </a:extLst>
          </p:cNvPr>
          <p:cNvCxnSpPr>
            <a:cxnSpLocks/>
          </p:cNvCxnSpPr>
          <p:nvPr/>
        </p:nvCxnSpPr>
        <p:spPr>
          <a:xfrm flipH="1">
            <a:off x="1296237" y="4160018"/>
            <a:ext cx="7365442" cy="120580"/>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spTree>
    <p:extLst>
      <p:ext uri="{BB962C8B-B14F-4D97-AF65-F5344CB8AC3E}">
        <p14:creationId xmlns:p14="http://schemas.microsoft.com/office/powerpoint/2010/main" val="382815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B1A1-14F4-C94E-9333-94B2B26AB45B}"/>
              </a:ext>
            </a:extLst>
          </p:cNvPr>
          <p:cNvSpPr>
            <a:spLocks noGrp="1"/>
          </p:cNvSpPr>
          <p:nvPr>
            <p:ph type="title"/>
          </p:nvPr>
        </p:nvSpPr>
        <p:spPr>
          <a:xfrm>
            <a:off x="365760" y="212088"/>
            <a:ext cx="11460480" cy="914400"/>
          </a:xfrm>
        </p:spPr>
        <p:txBody>
          <a:bodyPr/>
          <a:lstStyle/>
          <a:p>
            <a:r>
              <a:rPr lang="en-US" dirty="0"/>
              <a:t>Locker UI - Images</a:t>
            </a:r>
          </a:p>
        </p:txBody>
      </p:sp>
      <p:sp>
        <p:nvSpPr>
          <p:cNvPr id="4" name="Slide Number Placeholder 3">
            <a:extLst>
              <a:ext uri="{FF2B5EF4-FFF2-40B4-BE49-F238E27FC236}">
                <a16:creationId xmlns:a16="http://schemas.microsoft.com/office/drawing/2014/main" id="{99B393DD-CE5C-8D42-9E7C-E51801A22C58}"/>
              </a:ext>
            </a:extLst>
          </p:cNvPr>
          <p:cNvSpPr>
            <a:spLocks noGrp="1"/>
          </p:cNvSpPr>
          <p:nvPr>
            <p:ph type="sldNum" sz="quarter" idx="12"/>
          </p:nvPr>
        </p:nvSpPr>
        <p:spPr/>
        <p:txBody>
          <a:bodyPr/>
          <a:lstStyle/>
          <a:p>
            <a:fld id="{B58DE5F1-E0F9-4CCA-92B7-7A6FC4DFEE14}" type="slidenum">
              <a:rPr lang="en-US" smtClean="0"/>
              <a:t>16</a:t>
            </a:fld>
            <a:endParaRPr lang="en-US"/>
          </a:p>
        </p:txBody>
      </p:sp>
      <p:sp>
        <p:nvSpPr>
          <p:cNvPr id="10" name="TextBox 9">
            <a:extLst>
              <a:ext uri="{FF2B5EF4-FFF2-40B4-BE49-F238E27FC236}">
                <a16:creationId xmlns:a16="http://schemas.microsoft.com/office/drawing/2014/main" id="{8F98481A-4962-9746-A2B7-C5805B3BEB8C}"/>
              </a:ext>
            </a:extLst>
          </p:cNvPr>
          <p:cNvSpPr txBox="1"/>
          <p:nvPr/>
        </p:nvSpPr>
        <p:spPr>
          <a:xfrm>
            <a:off x="3570488" y="5644372"/>
            <a:ext cx="3874826" cy="607623"/>
          </a:xfrm>
          <a:prstGeom prst="rect">
            <a:avLst/>
          </a:prstGeom>
          <a:noFill/>
        </p:spPr>
        <p:txBody>
          <a:bodyPr wrap="square" lIns="0" tIns="0" rIns="0" bIns="0" rtlCol="0">
            <a:noAutofit/>
          </a:bodyPr>
          <a:lstStyle/>
          <a:p>
            <a:pPr>
              <a:lnSpc>
                <a:spcPct val="100000"/>
              </a:lnSpc>
              <a:spcBef>
                <a:spcPts val="1200"/>
              </a:spcBef>
              <a:buSzPct val="100000"/>
            </a:pPr>
            <a:r>
              <a:rPr lang="en-US" sz="2000" dirty="0"/>
              <a:t>Click to pull from Docker registry</a:t>
            </a:r>
          </a:p>
        </p:txBody>
      </p:sp>
      <p:sp>
        <p:nvSpPr>
          <p:cNvPr id="14" name="TextBox 13">
            <a:extLst>
              <a:ext uri="{FF2B5EF4-FFF2-40B4-BE49-F238E27FC236}">
                <a16:creationId xmlns:a16="http://schemas.microsoft.com/office/drawing/2014/main" id="{93A9836C-F751-EC4A-B161-AA5B80B0623A}"/>
              </a:ext>
            </a:extLst>
          </p:cNvPr>
          <p:cNvSpPr txBox="1"/>
          <p:nvPr/>
        </p:nvSpPr>
        <p:spPr>
          <a:xfrm>
            <a:off x="7420364" y="472921"/>
            <a:ext cx="3456280" cy="481057"/>
          </a:xfrm>
          <a:prstGeom prst="rect">
            <a:avLst/>
          </a:prstGeom>
          <a:noFill/>
        </p:spPr>
        <p:txBody>
          <a:bodyPr wrap="square" lIns="0" tIns="0" rIns="0" bIns="0" rtlCol="0">
            <a:noAutofit/>
          </a:bodyPr>
          <a:lstStyle/>
          <a:p>
            <a:pPr>
              <a:lnSpc>
                <a:spcPct val="100000"/>
              </a:lnSpc>
              <a:spcBef>
                <a:spcPts val="1200"/>
              </a:spcBef>
              <a:buSzPct val="100000"/>
            </a:pPr>
            <a:r>
              <a:rPr lang="en-US" sz="1600" dirty="0"/>
              <a:t>Click to start container from image once image has been pulled</a:t>
            </a:r>
          </a:p>
        </p:txBody>
      </p:sp>
      <p:sp>
        <p:nvSpPr>
          <p:cNvPr id="29" name="TextBox 28">
            <a:extLst>
              <a:ext uri="{FF2B5EF4-FFF2-40B4-BE49-F238E27FC236}">
                <a16:creationId xmlns:a16="http://schemas.microsoft.com/office/drawing/2014/main" id="{E15B6D83-6280-344A-98D9-700A3D55D562}"/>
              </a:ext>
            </a:extLst>
          </p:cNvPr>
          <p:cNvSpPr txBox="1"/>
          <p:nvPr/>
        </p:nvSpPr>
        <p:spPr>
          <a:xfrm>
            <a:off x="8519822" y="5644372"/>
            <a:ext cx="3306418" cy="653567"/>
          </a:xfrm>
          <a:prstGeom prst="rect">
            <a:avLst/>
          </a:prstGeom>
          <a:noFill/>
        </p:spPr>
        <p:txBody>
          <a:bodyPr wrap="none" lIns="0" tIns="0" rIns="0" bIns="0" rtlCol="0">
            <a:noAutofit/>
          </a:bodyPr>
          <a:lstStyle/>
          <a:p>
            <a:pPr>
              <a:lnSpc>
                <a:spcPct val="100000"/>
              </a:lnSpc>
              <a:spcBef>
                <a:spcPts val="1200"/>
              </a:spcBef>
              <a:buSzPct val="100000"/>
            </a:pPr>
            <a:r>
              <a:rPr lang="en-US" sz="2000" dirty="0"/>
              <a:t>Click to remove image (from</a:t>
            </a:r>
            <a:br>
              <a:rPr lang="en-US" sz="2000" dirty="0"/>
            </a:br>
            <a:r>
              <a:rPr lang="en-US" sz="2000" dirty="0"/>
              <a:t>your local Docker)</a:t>
            </a:r>
          </a:p>
        </p:txBody>
      </p:sp>
      <p:pic>
        <p:nvPicPr>
          <p:cNvPr id="3" name="Picture 2">
            <a:extLst>
              <a:ext uri="{FF2B5EF4-FFF2-40B4-BE49-F238E27FC236}">
                <a16:creationId xmlns:a16="http://schemas.microsoft.com/office/drawing/2014/main" id="{E89219E9-D49E-28BA-E151-5A40DB81CE5C}"/>
              </a:ext>
            </a:extLst>
          </p:cNvPr>
          <p:cNvPicPr>
            <a:picLocks noChangeAspect="1"/>
          </p:cNvPicPr>
          <p:nvPr/>
        </p:nvPicPr>
        <p:blipFill>
          <a:blip r:embed="rId2"/>
          <a:stretch>
            <a:fillRect/>
          </a:stretch>
        </p:blipFill>
        <p:spPr>
          <a:xfrm>
            <a:off x="2529790" y="1213628"/>
            <a:ext cx="7772400" cy="4344369"/>
          </a:xfrm>
          <a:prstGeom prst="rect">
            <a:avLst/>
          </a:prstGeom>
        </p:spPr>
      </p:pic>
      <p:sp>
        <p:nvSpPr>
          <p:cNvPr id="13" name="Left Brace 12">
            <a:extLst>
              <a:ext uri="{FF2B5EF4-FFF2-40B4-BE49-F238E27FC236}">
                <a16:creationId xmlns:a16="http://schemas.microsoft.com/office/drawing/2014/main" id="{D4DEA5A1-3F52-2545-8824-8A768956784D}"/>
              </a:ext>
            </a:extLst>
          </p:cNvPr>
          <p:cNvSpPr/>
          <p:nvPr/>
        </p:nvSpPr>
        <p:spPr>
          <a:xfrm rot="5400000">
            <a:off x="4037182" y="766191"/>
            <a:ext cx="442420" cy="3457205"/>
          </a:xfrm>
          <a:prstGeom prst="leftBrace">
            <a:avLst/>
          </a:prstGeom>
          <a:ln w="12700" cap="sq"/>
        </p:spPr>
        <p:style>
          <a:lnRef idx="1">
            <a:schemeClr val="accent1"/>
          </a:lnRef>
          <a:fillRef idx="0">
            <a:schemeClr val="accent1"/>
          </a:fillRef>
          <a:effectRef idx="0">
            <a:srgbClr val="000000"/>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8D1F691-77BE-4C4D-96F5-ACE874413942}"/>
              </a:ext>
            </a:extLst>
          </p:cNvPr>
          <p:cNvSpPr txBox="1"/>
          <p:nvPr/>
        </p:nvSpPr>
        <p:spPr>
          <a:xfrm>
            <a:off x="3300218" y="2039158"/>
            <a:ext cx="3229583" cy="338884"/>
          </a:xfrm>
          <a:prstGeom prst="rect">
            <a:avLst/>
          </a:prstGeom>
          <a:noFill/>
        </p:spPr>
        <p:txBody>
          <a:bodyPr wrap="square" lIns="0" tIns="0" rIns="0" bIns="0" rtlCol="0">
            <a:noAutofit/>
          </a:bodyPr>
          <a:lstStyle/>
          <a:p>
            <a:pPr>
              <a:lnSpc>
                <a:spcPct val="100000"/>
              </a:lnSpc>
              <a:spcBef>
                <a:spcPts val="1200"/>
              </a:spcBef>
              <a:buSzPct val="100000"/>
            </a:pPr>
            <a:r>
              <a:rPr lang="en-US" sz="2000" dirty="0"/>
              <a:t>Basic info about images</a:t>
            </a:r>
          </a:p>
        </p:txBody>
      </p:sp>
      <p:cxnSp>
        <p:nvCxnSpPr>
          <p:cNvPr id="7" name="Straight Arrow Connector 6">
            <a:extLst>
              <a:ext uri="{FF2B5EF4-FFF2-40B4-BE49-F238E27FC236}">
                <a16:creationId xmlns:a16="http://schemas.microsoft.com/office/drawing/2014/main" id="{97C2F7C5-8D0E-9871-DB40-BDD29C4A055A}"/>
              </a:ext>
            </a:extLst>
          </p:cNvPr>
          <p:cNvCxnSpPr>
            <a:cxnSpLocks/>
          </p:cNvCxnSpPr>
          <p:nvPr/>
        </p:nvCxnSpPr>
        <p:spPr>
          <a:xfrm flipH="1">
            <a:off x="7420364" y="1126488"/>
            <a:ext cx="1371944" cy="1787534"/>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cxnSp>
        <p:nvCxnSpPr>
          <p:cNvPr id="15" name="Straight Arrow Connector 14">
            <a:extLst>
              <a:ext uri="{FF2B5EF4-FFF2-40B4-BE49-F238E27FC236}">
                <a16:creationId xmlns:a16="http://schemas.microsoft.com/office/drawing/2014/main" id="{AAD456FC-8E43-A7C4-1F47-CF8EA3B2403E}"/>
              </a:ext>
            </a:extLst>
          </p:cNvPr>
          <p:cNvCxnSpPr/>
          <p:nvPr/>
        </p:nvCxnSpPr>
        <p:spPr>
          <a:xfrm flipH="1" flipV="1">
            <a:off x="8953081" y="3838470"/>
            <a:ext cx="1798655" cy="1805902"/>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cxnSp>
        <p:nvCxnSpPr>
          <p:cNvPr id="19" name="Straight Arrow Connector 18">
            <a:extLst>
              <a:ext uri="{FF2B5EF4-FFF2-40B4-BE49-F238E27FC236}">
                <a16:creationId xmlns:a16="http://schemas.microsoft.com/office/drawing/2014/main" id="{5E1311A2-1C17-0C2D-3D5A-62DA2E8806D7}"/>
              </a:ext>
            </a:extLst>
          </p:cNvPr>
          <p:cNvCxnSpPr/>
          <p:nvPr/>
        </p:nvCxnSpPr>
        <p:spPr>
          <a:xfrm flipV="1">
            <a:off x="5768939" y="5134708"/>
            <a:ext cx="0" cy="423289"/>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pic>
        <p:nvPicPr>
          <p:cNvPr id="5" name="Picture 4">
            <a:extLst>
              <a:ext uri="{FF2B5EF4-FFF2-40B4-BE49-F238E27FC236}">
                <a16:creationId xmlns:a16="http://schemas.microsoft.com/office/drawing/2014/main" id="{90928D04-7380-F1D9-7F86-0439E401AA95}"/>
              </a:ext>
            </a:extLst>
          </p:cNvPr>
          <p:cNvPicPr>
            <a:picLocks noChangeAspect="1"/>
          </p:cNvPicPr>
          <p:nvPr/>
        </p:nvPicPr>
        <p:blipFill>
          <a:blip r:embed="rId3"/>
          <a:stretch>
            <a:fillRect/>
          </a:stretch>
        </p:blipFill>
        <p:spPr>
          <a:xfrm>
            <a:off x="3660495" y="2914022"/>
            <a:ext cx="1763798" cy="2220686"/>
          </a:xfrm>
          <a:prstGeom prst="rect">
            <a:avLst/>
          </a:prstGeom>
        </p:spPr>
      </p:pic>
    </p:spTree>
    <p:extLst>
      <p:ext uri="{BB962C8B-B14F-4D97-AF65-F5344CB8AC3E}">
        <p14:creationId xmlns:p14="http://schemas.microsoft.com/office/powerpoint/2010/main" val="322303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67A29-4816-AC41-8EB8-F9398310371D}"/>
              </a:ext>
            </a:extLst>
          </p:cNvPr>
          <p:cNvSpPr>
            <a:spLocks noGrp="1"/>
          </p:cNvSpPr>
          <p:nvPr>
            <p:ph type="title"/>
          </p:nvPr>
        </p:nvSpPr>
        <p:spPr>
          <a:xfrm>
            <a:off x="365760" y="53454"/>
            <a:ext cx="11460480" cy="914400"/>
          </a:xfrm>
        </p:spPr>
        <p:txBody>
          <a:bodyPr/>
          <a:lstStyle/>
          <a:p>
            <a:r>
              <a:rPr lang="en-US" dirty="0"/>
              <a:t>Locker UI - Start Container</a:t>
            </a:r>
          </a:p>
        </p:txBody>
      </p:sp>
      <p:sp>
        <p:nvSpPr>
          <p:cNvPr id="4" name="Slide Number Placeholder 3">
            <a:extLst>
              <a:ext uri="{FF2B5EF4-FFF2-40B4-BE49-F238E27FC236}">
                <a16:creationId xmlns:a16="http://schemas.microsoft.com/office/drawing/2014/main" id="{BDF229A3-80C1-B54F-90BF-0E991B89B3FA}"/>
              </a:ext>
            </a:extLst>
          </p:cNvPr>
          <p:cNvSpPr>
            <a:spLocks noGrp="1"/>
          </p:cNvSpPr>
          <p:nvPr>
            <p:ph type="sldNum" sz="quarter" idx="12"/>
          </p:nvPr>
        </p:nvSpPr>
        <p:spPr/>
        <p:txBody>
          <a:bodyPr/>
          <a:lstStyle/>
          <a:p>
            <a:fld id="{B58DE5F1-E0F9-4CCA-92B7-7A6FC4DFEE14}" type="slidenum">
              <a:rPr lang="en-US" smtClean="0"/>
              <a:t>17</a:t>
            </a:fld>
            <a:endParaRPr lang="en-US"/>
          </a:p>
        </p:txBody>
      </p:sp>
      <p:grpSp>
        <p:nvGrpSpPr>
          <p:cNvPr id="14" name="Group 13">
            <a:extLst>
              <a:ext uri="{FF2B5EF4-FFF2-40B4-BE49-F238E27FC236}">
                <a16:creationId xmlns:a16="http://schemas.microsoft.com/office/drawing/2014/main" id="{70E7DC33-C97D-A2C0-8633-DEA88FBD3F0C}"/>
              </a:ext>
            </a:extLst>
          </p:cNvPr>
          <p:cNvGrpSpPr/>
          <p:nvPr/>
        </p:nvGrpSpPr>
        <p:grpSpPr>
          <a:xfrm>
            <a:off x="0" y="492544"/>
            <a:ext cx="8410470" cy="5847965"/>
            <a:chOff x="2117763" y="693512"/>
            <a:chExt cx="7772400" cy="5273327"/>
          </a:xfrm>
        </p:grpSpPr>
        <p:pic>
          <p:nvPicPr>
            <p:cNvPr id="10" name="Picture 9">
              <a:extLst>
                <a:ext uri="{FF2B5EF4-FFF2-40B4-BE49-F238E27FC236}">
                  <a16:creationId xmlns:a16="http://schemas.microsoft.com/office/drawing/2014/main" id="{02444DA7-EB14-B638-3354-7227D3408E8E}"/>
                </a:ext>
              </a:extLst>
            </p:cNvPr>
            <p:cNvPicPr>
              <a:picLocks noChangeAspect="1"/>
            </p:cNvPicPr>
            <p:nvPr/>
          </p:nvPicPr>
          <p:blipFill>
            <a:blip r:embed="rId2"/>
            <a:stretch>
              <a:fillRect/>
            </a:stretch>
          </p:blipFill>
          <p:spPr>
            <a:xfrm>
              <a:off x="2117763" y="693512"/>
              <a:ext cx="7772400" cy="4527304"/>
            </a:xfrm>
            <a:prstGeom prst="rect">
              <a:avLst/>
            </a:prstGeom>
          </p:spPr>
        </p:pic>
        <p:pic>
          <p:nvPicPr>
            <p:cNvPr id="11" name="Picture 10">
              <a:extLst>
                <a:ext uri="{FF2B5EF4-FFF2-40B4-BE49-F238E27FC236}">
                  <a16:creationId xmlns:a16="http://schemas.microsoft.com/office/drawing/2014/main" id="{05E94DC7-650D-1154-62D4-E92DC0270B58}"/>
                </a:ext>
              </a:extLst>
            </p:cNvPr>
            <p:cNvPicPr>
              <a:picLocks noChangeAspect="1"/>
            </p:cNvPicPr>
            <p:nvPr/>
          </p:nvPicPr>
          <p:blipFill>
            <a:blip r:embed="rId3"/>
            <a:stretch>
              <a:fillRect/>
            </a:stretch>
          </p:blipFill>
          <p:spPr>
            <a:xfrm>
              <a:off x="2117763" y="4474792"/>
              <a:ext cx="7772400" cy="1492047"/>
            </a:xfrm>
            <a:prstGeom prst="rect">
              <a:avLst/>
            </a:prstGeom>
          </p:spPr>
        </p:pic>
      </p:grpSp>
      <p:sp>
        <p:nvSpPr>
          <p:cNvPr id="18" name="TextBox 17">
            <a:extLst>
              <a:ext uri="{FF2B5EF4-FFF2-40B4-BE49-F238E27FC236}">
                <a16:creationId xmlns:a16="http://schemas.microsoft.com/office/drawing/2014/main" id="{06673345-EFE4-FA66-32A3-1BC96D9FA8C3}"/>
              </a:ext>
            </a:extLst>
          </p:cNvPr>
          <p:cNvSpPr txBox="1"/>
          <p:nvPr/>
        </p:nvSpPr>
        <p:spPr>
          <a:xfrm>
            <a:off x="1250142" y="828328"/>
            <a:ext cx="2470826" cy="369407"/>
          </a:xfrm>
          <a:prstGeom prst="rect">
            <a:avLst/>
          </a:prstGeom>
          <a:noFill/>
        </p:spPr>
        <p:txBody>
          <a:bodyPr wrap="square" lIns="0" tIns="0" rIns="0" bIns="0" rtlCol="0">
            <a:noAutofit/>
          </a:bodyPr>
          <a:lstStyle/>
          <a:p>
            <a:pPr>
              <a:lnSpc>
                <a:spcPct val="100000"/>
              </a:lnSpc>
              <a:spcBef>
                <a:spcPts val="1200"/>
              </a:spcBef>
              <a:buSzPct val="100000"/>
            </a:pPr>
            <a:r>
              <a:rPr lang="en-US" sz="1600" dirty="0"/>
              <a:t>Docker will name randomly if not provided </a:t>
            </a:r>
          </a:p>
        </p:txBody>
      </p:sp>
      <p:cxnSp>
        <p:nvCxnSpPr>
          <p:cNvPr id="20" name="Straight Arrow Connector 19">
            <a:extLst>
              <a:ext uri="{FF2B5EF4-FFF2-40B4-BE49-F238E27FC236}">
                <a16:creationId xmlns:a16="http://schemas.microsoft.com/office/drawing/2014/main" id="{4E39E8A8-B2EB-1AB6-D05B-C2E77E3F6313}"/>
              </a:ext>
            </a:extLst>
          </p:cNvPr>
          <p:cNvCxnSpPr/>
          <p:nvPr/>
        </p:nvCxnSpPr>
        <p:spPr>
          <a:xfrm flipH="1">
            <a:off x="1145512" y="1344809"/>
            <a:ext cx="1175657" cy="483991"/>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sp>
        <p:nvSpPr>
          <p:cNvPr id="24" name="TextBox 23">
            <a:extLst>
              <a:ext uri="{FF2B5EF4-FFF2-40B4-BE49-F238E27FC236}">
                <a16:creationId xmlns:a16="http://schemas.microsoft.com/office/drawing/2014/main" id="{89F0AB20-3F8F-C893-CC57-19E5B7651E42}"/>
              </a:ext>
            </a:extLst>
          </p:cNvPr>
          <p:cNvSpPr txBox="1"/>
          <p:nvPr/>
        </p:nvSpPr>
        <p:spPr>
          <a:xfrm>
            <a:off x="1733340" y="1926687"/>
            <a:ext cx="5010691" cy="280480"/>
          </a:xfrm>
          <a:prstGeom prst="rect">
            <a:avLst/>
          </a:prstGeom>
          <a:noFill/>
        </p:spPr>
        <p:txBody>
          <a:bodyPr wrap="square" lIns="0" tIns="0" rIns="0" bIns="0" rtlCol="0">
            <a:noAutofit/>
          </a:bodyPr>
          <a:lstStyle/>
          <a:p>
            <a:pPr>
              <a:lnSpc>
                <a:spcPct val="100000"/>
              </a:lnSpc>
              <a:spcBef>
                <a:spcPts val="1200"/>
              </a:spcBef>
              <a:buSzPct val="100000"/>
            </a:pPr>
            <a:r>
              <a:rPr lang="en-US" sz="1600" dirty="0"/>
              <a:t>Choose from </a:t>
            </a:r>
            <a:r>
              <a:rPr lang="en-US" sz="1600" dirty="0" err="1"/>
              <a:t>Rstudio</a:t>
            </a:r>
            <a:r>
              <a:rPr lang="en-US" sz="1600" dirty="0"/>
              <a:t>, </a:t>
            </a:r>
            <a:r>
              <a:rPr lang="en-US" sz="1600" dirty="0" err="1"/>
              <a:t>Jupyter</a:t>
            </a:r>
            <a:r>
              <a:rPr lang="en-US" sz="1600" dirty="0"/>
              <a:t>, </a:t>
            </a:r>
            <a:r>
              <a:rPr lang="en-US" sz="1600" dirty="0" err="1"/>
              <a:t>JupyterLab</a:t>
            </a:r>
            <a:r>
              <a:rPr lang="en-US" sz="1600" dirty="0"/>
              <a:t>, or </a:t>
            </a:r>
            <a:r>
              <a:rPr lang="en-US" sz="1600" dirty="0" err="1"/>
              <a:t>VScode</a:t>
            </a:r>
            <a:endParaRPr lang="en-US" sz="1600" dirty="0"/>
          </a:p>
        </p:txBody>
      </p:sp>
      <p:cxnSp>
        <p:nvCxnSpPr>
          <p:cNvPr id="26" name="Straight Arrow Connector 25">
            <a:extLst>
              <a:ext uri="{FF2B5EF4-FFF2-40B4-BE49-F238E27FC236}">
                <a16:creationId xmlns:a16="http://schemas.microsoft.com/office/drawing/2014/main" id="{AB45BB2D-1A12-C09E-84FE-F8C46407DFB1}"/>
              </a:ext>
            </a:extLst>
          </p:cNvPr>
          <p:cNvCxnSpPr/>
          <p:nvPr/>
        </p:nvCxnSpPr>
        <p:spPr>
          <a:xfrm flipH="1">
            <a:off x="602901" y="2066927"/>
            <a:ext cx="1130439" cy="214049"/>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sp>
        <p:nvSpPr>
          <p:cNvPr id="27" name="TextBox 26">
            <a:extLst>
              <a:ext uri="{FF2B5EF4-FFF2-40B4-BE49-F238E27FC236}">
                <a16:creationId xmlns:a16="http://schemas.microsoft.com/office/drawing/2014/main" id="{D8EAAA60-EB38-A56D-5E48-F54BF50E2964}"/>
              </a:ext>
            </a:extLst>
          </p:cNvPr>
          <p:cNvSpPr txBox="1"/>
          <p:nvPr/>
        </p:nvSpPr>
        <p:spPr>
          <a:xfrm>
            <a:off x="8380895" y="53454"/>
            <a:ext cx="3860064" cy="5327476"/>
          </a:xfrm>
          <a:prstGeom prst="rect">
            <a:avLst/>
          </a:prstGeom>
          <a:noFill/>
        </p:spPr>
        <p:txBody>
          <a:bodyPr wrap="square" lIns="0" tIns="0" rIns="0" bIns="0" rtlCol="0">
            <a:noAutofit/>
          </a:bodyPr>
          <a:lstStyle/>
          <a:p>
            <a:pPr marL="228600" indent="-228600">
              <a:lnSpc>
                <a:spcPct val="100000"/>
              </a:lnSpc>
              <a:spcBef>
                <a:spcPts val="1200"/>
              </a:spcBef>
              <a:buSzPct val="100000"/>
              <a:buFont typeface="Trebuchet MS"/>
              <a:buChar char="•"/>
            </a:pPr>
            <a:r>
              <a:rPr lang="en-US" sz="1700" dirty="0"/>
              <a:t>Check “Also Start </a:t>
            </a:r>
            <a:r>
              <a:rPr lang="en-US" sz="1700" dirty="0" err="1"/>
              <a:t>VSCode</a:t>
            </a:r>
            <a:r>
              <a:rPr lang="en-US" sz="1700" dirty="0"/>
              <a:t>” to also start </a:t>
            </a:r>
            <a:r>
              <a:rPr lang="en-US" sz="1700" dirty="0" err="1"/>
              <a:t>VScode</a:t>
            </a:r>
            <a:r>
              <a:rPr lang="en-US" sz="1700" dirty="0"/>
              <a:t> (if not primary app)</a:t>
            </a:r>
          </a:p>
          <a:p>
            <a:pPr marL="228600" indent="-228600">
              <a:lnSpc>
                <a:spcPct val="100000"/>
              </a:lnSpc>
              <a:spcBef>
                <a:spcPts val="1200"/>
              </a:spcBef>
              <a:buSzPct val="100000"/>
              <a:buFont typeface="Trebuchet MS"/>
              <a:buChar char="•"/>
            </a:pPr>
            <a:r>
              <a:rPr lang="en-US" sz="1700" dirty="0"/>
              <a:t>Check checkboxes for mounting network drive content (e.g. “Network Mount Stash” and/or “Network Mount Home Directory” )</a:t>
            </a:r>
          </a:p>
          <a:p>
            <a:pPr marL="685800" lvl="1" indent="-228600">
              <a:spcBef>
                <a:spcPts val="1200"/>
              </a:spcBef>
              <a:buSzPct val="100000"/>
              <a:buFont typeface="Trebuchet MS"/>
              <a:buChar char="•"/>
            </a:pPr>
            <a:r>
              <a:rPr lang="en-US" sz="1700" dirty="0"/>
              <a:t>If you cached locally, checkboxes for mounting of this local cache will appear</a:t>
            </a:r>
          </a:p>
          <a:p>
            <a:pPr marL="228600" indent="-228600">
              <a:lnSpc>
                <a:spcPct val="100000"/>
              </a:lnSpc>
              <a:spcBef>
                <a:spcPts val="1200"/>
              </a:spcBef>
              <a:buSzPct val="100000"/>
              <a:buFont typeface="Trebuchet MS"/>
              <a:buChar char="•"/>
            </a:pPr>
            <a:r>
              <a:rPr lang="en-US" sz="1700" dirty="0"/>
              <a:t>Check “Enable use of GPU” to be able to use the GPU (on GPU host)</a:t>
            </a:r>
          </a:p>
          <a:p>
            <a:pPr marL="228600" indent="-228600">
              <a:lnSpc>
                <a:spcPct val="100000"/>
              </a:lnSpc>
              <a:spcBef>
                <a:spcPts val="1200"/>
              </a:spcBef>
              <a:buSzPct val="100000"/>
              <a:buFont typeface="Trebuchet MS"/>
              <a:buChar char="•"/>
            </a:pPr>
            <a:r>
              <a:rPr lang="en-US" sz="1700" dirty="0"/>
              <a:t>Check “Enable ‘Sibling Docker Containers’” to be able to do Docker commands inside the container.</a:t>
            </a:r>
          </a:p>
          <a:p>
            <a:pPr marL="228600" indent="-228600">
              <a:lnSpc>
                <a:spcPct val="100000"/>
              </a:lnSpc>
              <a:spcBef>
                <a:spcPts val="1200"/>
              </a:spcBef>
              <a:buSzPct val="100000"/>
              <a:buFont typeface="Trebuchet MS"/>
              <a:buChar char="•"/>
            </a:pPr>
            <a:r>
              <a:rPr lang="en-US" sz="1700" b="1" dirty="0"/>
              <a:t>After clicking Start, the container starts, new row added to the “Containers” page and you are redirected to the “Containers” page</a:t>
            </a:r>
          </a:p>
        </p:txBody>
      </p:sp>
      <p:sp>
        <p:nvSpPr>
          <p:cNvPr id="28" name="TextBox 27">
            <a:extLst>
              <a:ext uri="{FF2B5EF4-FFF2-40B4-BE49-F238E27FC236}">
                <a16:creationId xmlns:a16="http://schemas.microsoft.com/office/drawing/2014/main" id="{3336DAB2-FF3E-56C8-0428-99B53576EB8F}"/>
              </a:ext>
            </a:extLst>
          </p:cNvPr>
          <p:cNvSpPr txBox="1"/>
          <p:nvPr/>
        </p:nvSpPr>
        <p:spPr>
          <a:xfrm>
            <a:off x="2321169" y="2749056"/>
            <a:ext cx="6089301" cy="522514"/>
          </a:xfrm>
          <a:prstGeom prst="rect">
            <a:avLst/>
          </a:prstGeom>
          <a:noFill/>
        </p:spPr>
        <p:txBody>
          <a:bodyPr wrap="square" lIns="0" tIns="0" rIns="0" bIns="0" rtlCol="0">
            <a:noAutofit/>
          </a:bodyPr>
          <a:lstStyle/>
          <a:p>
            <a:pPr>
              <a:lnSpc>
                <a:spcPct val="100000"/>
              </a:lnSpc>
              <a:spcBef>
                <a:spcPts val="1200"/>
              </a:spcBef>
              <a:buSzPct val="100000"/>
            </a:pPr>
            <a:r>
              <a:rPr lang="en-US" sz="1600" dirty="0"/>
              <a:t>If set, these replace global values from configuration page (if any)</a:t>
            </a:r>
          </a:p>
        </p:txBody>
      </p:sp>
      <p:cxnSp>
        <p:nvCxnSpPr>
          <p:cNvPr id="30" name="Straight Arrow Connector 29">
            <a:extLst>
              <a:ext uri="{FF2B5EF4-FFF2-40B4-BE49-F238E27FC236}">
                <a16:creationId xmlns:a16="http://schemas.microsoft.com/office/drawing/2014/main" id="{5B0F256F-5463-CE62-3987-D1BF9DAEA4C3}"/>
              </a:ext>
            </a:extLst>
          </p:cNvPr>
          <p:cNvCxnSpPr/>
          <p:nvPr/>
        </p:nvCxnSpPr>
        <p:spPr>
          <a:xfrm flipH="1" flipV="1">
            <a:off x="1024932" y="2672862"/>
            <a:ext cx="1215850" cy="211015"/>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cxnSp>
        <p:nvCxnSpPr>
          <p:cNvPr id="32" name="Straight Arrow Connector 31">
            <a:extLst>
              <a:ext uri="{FF2B5EF4-FFF2-40B4-BE49-F238E27FC236}">
                <a16:creationId xmlns:a16="http://schemas.microsoft.com/office/drawing/2014/main" id="{21C38DFB-B9F8-434B-4616-1242B84858C1}"/>
              </a:ext>
            </a:extLst>
          </p:cNvPr>
          <p:cNvCxnSpPr/>
          <p:nvPr/>
        </p:nvCxnSpPr>
        <p:spPr>
          <a:xfrm flipH="1">
            <a:off x="1168120" y="3002867"/>
            <a:ext cx="1153049" cy="142267"/>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sp>
        <p:nvSpPr>
          <p:cNvPr id="33" name="TextBox 32">
            <a:extLst>
              <a:ext uri="{FF2B5EF4-FFF2-40B4-BE49-F238E27FC236}">
                <a16:creationId xmlns:a16="http://schemas.microsoft.com/office/drawing/2014/main" id="{B5FD705A-1F0A-7426-E017-47E325BA5586}"/>
              </a:ext>
            </a:extLst>
          </p:cNvPr>
          <p:cNvSpPr txBox="1"/>
          <p:nvPr/>
        </p:nvSpPr>
        <p:spPr>
          <a:xfrm>
            <a:off x="3044651" y="3747906"/>
            <a:ext cx="5034224" cy="773723"/>
          </a:xfrm>
          <a:prstGeom prst="rect">
            <a:avLst/>
          </a:prstGeom>
          <a:noFill/>
        </p:spPr>
        <p:txBody>
          <a:bodyPr wrap="square" lIns="0" tIns="0" rIns="0" bIns="0" rtlCol="0">
            <a:noAutofit/>
          </a:bodyPr>
          <a:lstStyle/>
          <a:p>
            <a:pPr>
              <a:lnSpc>
                <a:spcPct val="100000"/>
              </a:lnSpc>
              <a:spcBef>
                <a:spcPts val="1200"/>
              </a:spcBef>
              <a:buSzPct val="100000"/>
            </a:pPr>
            <a:r>
              <a:rPr lang="en-US" sz="1600" dirty="0"/>
              <a:t>Clone GitHub repo and make available at /repos inside container (but stored on Locker host location, for data safety)</a:t>
            </a:r>
          </a:p>
        </p:txBody>
      </p:sp>
      <p:cxnSp>
        <p:nvCxnSpPr>
          <p:cNvPr id="35" name="Straight Arrow Connector 34">
            <a:extLst>
              <a:ext uri="{FF2B5EF4-FFF2-40B4-BE49-F238E27FC236}">
                <a16:creationId xmlns:a16="http://schemas.microsoft.com/office/drawing/2014/main" id="{E5E31A04-D1AD-5EBB-3B10-FFE14BFDCB2B}"/>
              </a:ext>
            </a:extLst>
          </p:cNvPr>
          <p:cNvCxnSpPr/>
          <p:nvPr/>
        </p:nvCxnSpPr>
        <p:spPr>
          <a:xfrm flipH="1">
            <a:off x="1250142" y="3828422"/>
            <a:ext cx="1673928" cy="70338"/>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cxnSp>
        <p:nvCxnSpPr>
          <p:cNvPr id="37" name="Straight Arrow Connector 36">
            <a:extLst>
              <a:ext uri="{FF2B5EF4-FFF2-40B4-BE49-F238E27FC236}">
                <a16:creationId xmlns:a16="http://schemas.microsoft.com/office/drawing/2014/main" id="{D0568298-16E3-6207-EF1B-37868BD343EE}"/>
              </a:ext>
            </a:extLst>
          </p:cNvPr>
          <p:cNvCxnSpPr/>
          <p:nvPr/>
        </p:nvCxnSpPr>
        <p:spPr>
          <a:xfrm flipH="1">
            <a:off x="1250142" y="4134767"/>
            <a:ext cx="1673928" cy="186024"/>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pic>
        <p:nvPicPr>
          <p:cNvPr id="3" name="Picture 2">
            <a:extLst>
              <a:ext uri="{FF2B5EF4-FFF2-40B4-BE49-F238E27FC236}">
                <a16:creationId xmlns:a16="http://schemas.microsoft.com/office/drawing/2014/main" id="{185F3244-277E-88D5-48D4-9C52F0818676}"/>
              </a:ext>
            </a:extLst>
          </p:cNvPr>
          <p:cNvPicPr>
            <a:picLocks noChangeAspect="1"/>
          </p:cNvPicPr>
          <p:nvPr/>
        </p:nvPicPr>
        <p:blipFill>
          <a:blip r:embed="rId4"/>
          <a:stretch>
            <a:fillRect/>
          </a:stretch>
        </p:blipFill>
        <p:spPr>
          <a:xfrm>
            <a:off x="0" y="4683626"/>
            <a:ext cx="6604280" cy="1656883"/>
          </a:xfrm>
          <a:prstGeom prst="rect">
            <a:avLst/>
          </a:prstGeom>
        </p:spPr>
      </p:pic>
      <p:sp>
        <p:nvSpPr>
          <p:cNvPr id="38" name="TextBox 37">
            <a:extLst>
              <a:ext uri="{FF2B5EF4-FFF2-40B4-BE49-F238E27FC236}">
                <a16:creationId xmlns:a16="http://schemas.microsoft.com/office/drawing/2014/main" id="{648B90AC-69FC-420A-67E2-8BB490DA27E6}"/>
              </a:ext>
            </a:extLst>
          </p:cNvPr>
          <p:cNvSpPr txBox="1"/>
          <p:nvPr/>
        </p:nvSpPr>
        <p:spPr>
          <a:xfrm>
            <a:off x="4455936" y="5531855"/>
            <a:ext cx="3858567" cy="442127"/>
          </a:xfrm>
          <a:prstGeom prst="rect">
            <a:avLst/>
          </a:prstGeom>
          <a:noFill/>
        </p:spPr>
        <p:txBody>
          <a:bodyPr wrap="square" lIns="0" tIns="0" rIns="0" bIns="0" rtlCol="0">
            <a:noAutofit/>
          </a:bodyPr>
          <a:lstStyle/>
          <a:p>
            <a:pPr>
              <a:lnSpc>
                <a:spcPct val="100000"/>
              </a:lnSpc>
              <a:spcBef>
                <a:spcPts val="1200"/>
              </a:spcBef>
              <a:buSzPct val="100000"/>
            </a:pPr>
            <a:r>
              <a:rPr lang="en-US" sz="1600" dirty="0"/>
              <a:t>Click to configure local caching of network drive content, same link as on configuration page</a:t>
            </a:r>
          </a:p>
        </p:txBody>
      </p:sp>
      <p:cxnSp>
        <p:nvCxnSpPr>
          <p:cNvPr id="6" name="Straight Arrow Connector 5">
            <a:extLst>
              <a:ext uri="{FF2B5EF4-FFF2-40B4-BE49-F238E27FC236}">
                <a16:creationId xmlns:a16="http://schemas.microsoft.com/office/drawing/2014/main" id="{EC5EF468-55DD-2FB6-A0D8-5531986944FA}"/>
              </a:ext>
            </a:extLst>
          </p:cNvPr>
          <p:cNvCxnSpPr/>
          <p:nvPr/>
        </p:nvCxnSpPr>
        <p:spPr>
          <a:xfrm flipH="1">
            <a:off x="3302140" y="5752918"/>
            <a:ext cx="1153796" cy="446915"/>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pic>
        <p:nvPicPr>
          <p:cNvPr id="8" name="Picture 7">
            <a:extLst>
              <a:ext uri="{FF2B5EF4-FFF2-40B4-BE49-F238E27FC236}">
                <a16:creationId xmlns:a16="http://schemas.microsoft.com/office/drawing/2014/main" id="{33D526B3-0D00-621C-51DB-F7B601CAFA07}"/>
              </a:ext>
            </a:extLst>
          </p:cNvPr>
          <p:cNvPicPr>
            <a:picLocks noChangeAspect="1"/>
          </p:cNvPicPr>
          <p:nvPr/>
        </p:nvPicPr>
        <p:blipFill>
          <a:blip r:embed="rId5"/>
          <a:stretch>
            <a:fillRect/>
          </a:stretch>
        </p:blipFill>
        <p:spPr>
          <a:xfrm>
            <a:off x="2375023" y="531835"/>
            <a:ext cx="430474" cy="113532"/>
          </a:xfrm>
          <a:prstGeom prst="rect">
            <a:avLst/>
          </a:prstGeom>
        </p:spPr>
      </p:pic>
      <p:pic>
        <p:nvPicPr>
          <p:cNvPr id="9" name="Picture 8">
            <a:extLst>
              <a:ext uri="{FF2B5EF4-FFF2-40B4-BE49-F238E27FC236}">
                <a16:creationId xmlns:a16="http://schemas.microsoft.com/office/drawing/2014/main" id="{5A714FC8-C8E5-CA9D-EA37-B76962814C98}"/>
              </a:ext>
            </a:extLst>
          </p:cNvPr>
          <p:cNvPicPr>
            <a:picLocks noChangeAspect="1"/>
          </p:cNvPicPr>
          <p:nvPr/>
        </p:nvPicPr>
        <p:blipFill>
          <a:blip r:embed="rId6"/>
          <a:stretch>
            <a:fillRect/>
          </a:stretch>
        </p:blipFill>
        <p:spPr>
          <a:xfrm>
            <a:off x="6604280" y="426483"/>
            <a:ext cx="1689390" cy="401845"/>
          </a:xfrm>
          <a:prstGeom prst="rect">
            <a:avLst/>
          </a:prstGeom>
        </p:spPr>
      </p:pic>
      <p:pic>
        <p:nvPicPr>
          <p:cNvPr id="12" name="Picture 11">
            <a:extLst>
              <a:ext uri="{FF2B5EF4-FFF2-40B4-BE49-F238E27FC236}">
                <a16:creationId xmlns:a16="http://schemas.microsoft.com/office/drawing/2014/main" id="{115DCB02-4908-4947-9DE4-899BD23CC270}"/>
              </a:ext>
            </a:extLst>
          </p:cNvPr>
          <p:cNvPicPr>
            <a:picLocks noChangeAspect="1"/>
          </p:cNvPicPr>
          <p:nvPr/>
        </p:nvPicPr>
        <p:blipFill>
          <a:blip r:embed="rId7"/>
          <a:stretch>
            <a:fillRect/>
          </a:stretch>
        </p:blipFill>
        <p:spPr>
          <a:xfrm>
            <a:off x="2375023" y="483543"/>
            <a:ext cx="3816251" cy="270976"/>
          </a:xfrm>
          <a:prstGeom prst="rect">
            <a:avLst/>
          </a:prstGeom>
        </p:spPr>
      </p:pic>
    </p:spTree>
    <p:extLst>
      <p:ext uri="{BB962C8B-B14F-4D97-AF65-F5344CB8AC3E}">
        <p14:creationId xmlns:p14="http://schemas.microsoft.com/office/powerpoint/2010/main" val="302459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92C9D-3B6B-0445-A284-02897EAE9E43}"/>
              </a:ext>
            </a:extLst>
          </p:cNvPr>
          <p:cNvSpPr>
            <a:spLocks noGrp="1"/>
          </p:cNvSpPr>
          <p:nvPr>
            <p:ph type="title"/>
          </p:nvPr>
        </p:nvSpPr>
        <p:spPr>
          <a:xfrm>
            <a:off x="365760" y="123076"/>
            <a:ext cx="11460480" cy="914400"/>
          </a:xfrm>
        </p:spPr>
        <p:txBody>
          <a:bodyPr/>
          <a:lstStyle/>
          <a:p>
            <a:r>
              <a:rPr lang="en-US" dirty="0"/>
              <a:t>Locker UI - Containers</a:t>
            </a:r>
          </a:p>
        </p:txBody>
      </p:sp>
      <p:sp>
        <p:nvSpPr>
          <p:cNvPr id="4" name="Slide Number Placeholder 3">
            <a:extLst>
              <a:ext uri="{FF2B5EF4-FFF2-40B4-BE49-F238E27FC236}">
                <a16:creationId xmlns:a16="http://schemas.microsoft.com/office/drawing/2014/main" id="{C1DE9654-5B4E-C742-8323-EB09CC178F08}"/>
              </a:ext>
            </a:extLst>
          </p:cNvPr>
          <p:cNvSpPr>
            <a:spLocks noGrp="1"/>
          </p:cNvSpPr>
          <p:nvPr>
            <p:ph type="sldNum" sz="quarter" idx="12"/>
          </p:nvPr>
        </p:nvSpPr>
        <p:spPr/>
        <p:txBody>
          <a:bodyPr/>
          <a:lstStyle/>
          <a:p>
            <a:fld id="{B58DE5F1-E0F9-4CCA-92B7-7A6FC4DFEE14}" type="slidenum">
              <a:rPr lang="en-US" smtClean="0"/>
              <a:t>18</a:t>
            </a:fld>
            <a:endParaRPr lang="en-US"/>
          </a:p>
        </p:txBody>
      </p:sp>
      <p:sp>
        <p:nvSpPr>
          <p:cNvPr id="18" name="TextBox 17">
            <a:extLst>
              <a:ext uri="{FF2B5EF4-FFF2-40B4-BE49-F238E27FC236}">
                <a16:creationId xmlns:a16="http://schemas.microsoft.com/office/drawing/2014/main" id="{0D6AA883-0133-2142-B4F3-98ED841E4616}"/>
              </a:ext>
            </a:extLst>
          </p:cNvPr>
          <p:cNvSpPr txBox="1"/>
          <p:nvPr/>
        </p:nvSpPr>
        <p:spPr>
          <a:xfrm>
            <a:off x="6275243" y="5123937"/>
            <a:ext cx="2976980" cy="945989"/>
          </a:xfrm>
          <a:prstGeom prst="rect">
            <a:avLst/>
          </a:prstGeom>
          <a:noFill/>
        </p:spPr>
        <p:txBody>
          <a:bodyPr wrap="square" lIns="0" tIns="0" rIns="0" bIns="0" rtlCol="0">
            <a:noAutofit/>
          </a:bodyPr>
          <a:lstStyle/>
          <a:p>
            <a:pPr>
              <a:lnSpc>
                <a:spcPct val="100000"/>
              </a:lnSpc>
              <a:spcBef>
                <a:spcPts val="1200"/>
              </a:spcBef>
              <a:buSzPct val="100000"/>
            </a:pPr>
            <a:r>
              <a:rPr lang="en-US" sz="1600" dirty="0"/>
              <a:t>Create a new image from the container, e.g., after having installed new programs or packages</a:t>
            </a:r>
          </a:p>
        </p:txBody>
      </p:sp>
      <p:sp>
        <p:nvSpPr>
          <p:cNvPr id="9" name="TextBox 8">
            <a:extLst>
              <a:ext uri="{FF2B5EF4-FFF2-40B4-BE49-F238E27FC236}">
                <a16:creationId xmlns:a16="http://schemas.microsoft.com/office/drawing/2014/main" id="{B0BB9FAF-9934-784A-BA77-59D617021477}"/>
              </a:ext>
            </a:extLst>
          </p:cNvPr>
          <p:cNvSpPr txBox="1"/>
          <p:nvPr/>
        </p:nvSpPr>
        <p:spPr>
          <a:xfrm>
            <a:off x="2396056" y="3237560"/>
            <a:ext cx="2354093" cy="776610"/>
          </a:xfrm>
          <a:prstGeom prst="rect">
            <a:avLst/>
          </a:prstGeom>
          <a:noFill/>
        </p:spPr>
        <p:txBody>
          <a:bodyPr wrap="square" lIns="0" tIns="0" rIns="0" bIns="0" rtlCol="0">
            <a:noAutofit/>
          </a:bodyPr>
          <a:lstStyle/>
          <a:p>
            <a:pPr>
              <a:lnSpc>
                <a:spcPct val="100000"/>
              </a:lnSpc>
              <a:spcBef>
                <a:spcPts val="1200"/>
              </a:spcBef>
              <a:buSzPct val="100000"/>
            </a:pPr>
            <a:r>
              <a:rPr lang="en-US" sz="1600" dirty="0"/>
              <a:t>Basic info about the running containers</a:t>
            </a:r>
          </a:p>
        </p:txBody>
      </p:sp>
      <p:sp>
        <p:nvSpPr>
          <p:cNvPr id="7" name="TextBox 6">
            <a:extLst>
              <a:ext uri="{FF2B5EF4-FFF2-40B4-BE49-F238E27FC236}">
                <a16:creationId xmlns:a16="http://schemas.microsoft.com/office/drawing/2014/main" id="{37711219-01B9-2C44-9BDD-A7F2C32E3702}"/>
              </a:ext>
            </a:extLst>
          </p:cNvPr>
          <p:cNvSpPr txBox="1"/>
          <p:nvPr/>
        </p:nvSpPr>
        <p:spPr>
          <a:xfrm>
            <a:off x="6459250" y="3237560"/>
            <a:ext cx="1965205" cy="865814"/>
          </a:xfrm>
          <a:prstGeom prst="rect">
            <a:avLst/>
          </a:prstGeom>
          <a:noFill/>
        </p:spPr>
        <p:txBody>
          <a:bodyPr wrap="square" lIns="0" tIns="0" rIns="0" bIns="0" rtlCol="0">
            <a:noAutofit/>
          </a:bodyPr>
          <a:lstStyle/>
          <a:p>
            <a:pPr>
              <a:lnSpc>
                <a:spcPct val="100000"/>
              </a:lnSpc>
              <a:spcBef>
                <a:spcPts val="1200"/>
              </a:spcBef>
              <a:buSzPct val="100000"/>
            </a:pPr>
            <a:r>
              <a:rPr lang="en-US" sz="1600" dirty="0"/>
              <a:t>Links to access the running services in the container</a:t>
            </a:r>
          </a:p>
        </p:txBody>
      </p:sp>
      <p:sp>
        <p:nvSpPr>
          <p:cNvPr id="22" name="TextBox 21">
            <a:extLst>
              <a:ext uri="{FF2B5EF4-FFF2-40B4-BE49-F238E27FC236}">
                <a16:creationId xmlns:a16="http://schemas.microsoft.com/office/drawing/2014/main" id="{704BF7A0-891C-5A22-B371-D2A5E49CE1CA}"/>
              </a:ext>
            </a:extLst>
          </p:cNvPr>
          <p:cNvSpPr txBox="1"/>
          <p:nvPr/>
        </p:nvSpPr>
        <p:spPr>
          <a:xfrm>
            <a:off x="2700306" y="3885841"/>
            <a:ext cx="3321912" cy="1034981"/>
          </a:xfrm>
          <a:prstGeom prst="rect">
            <a:avLst/>
          </a:prstGeom>
          <a:noFill/>
        </p:spPr>
        <p:txBody>
          <a:bodyPr wrap="square" lIns="0" tIns="0" rIns="0" bIns="0" rtlCol="0">
            <a:noAutofit/>
          </a:bodyPr>
          <a:lstStyle/>
          <a:p>
            <a:pPr>
              <a:lnSpc>
                <a:spcPct val="100000"/>
              </a:lnSpc>
              <a:spcBef>
                <a:spcPts val="1200"/>
              </a:spcBef>
              <a:buSzPct val="100000"/>
            </a:pPr>
            <a:r>
              <a:rPr lang="en-US" sz="1600" dirty="0"/>
              <a:t>Links to terminate (you will be asked to confirm), stop or restart containers. Note: ideally have only one container at a time running, to not overtax system resources. Also stop all containers before rebooting host server (</a:t>
            </a:r>
            <a:r>
              <a:rPr lang="en-US" sz="1600" b="1" dirty="0"/>
              <a:t>they persist after reboot</a:t>
            </a:r>
            <a:r>
              <a:rPr lang="en-US" sz="1600" dirty="0"/>
              <a:t>).</a:t>
            </a:r>
            <a:br>
              <a:rPr lang="en-US" sz="1600" dirty="0"/>
            </a:br>
            <a:r>
              <a:rPr lang="en-US" sz="1600" dirty="0"/>
              <a:t>Do quickly for all containers with Bulk Actions.</a:t>
            </a:r>
          </a:p>
        </p:txBody>
      </p:sp>
      <p:pic>
        <p:nvPicPr>
          <p:cNvPr id="27" name="Picture 26">
            <a:extLst>
              <a:ext uri="{FF2B5EF4-FFF2-40B4-BE49-F238E27FC236}">
                <a16:creationId xmlns:a16="http://schemas.microsoft.com/office/drawing/2014/main" id="{BB3E87F5-3DCF-4C4D-C6E4-55EF79AC1BEA}"/>
              </a:ext>
            </a:extLst>
          </p:cNvPr>
          <p:cNvPicPr>
            <a:picLocks noChangeAspect="1"/>
          </p:cNvPicPr>
          <p:nvPr/>
        </p:nvPicPr>
        <p:blipFill>
          <a:blip r:embed="rId2"/>
          <a:stretch>
            <a:fillRect/>
          </a:stretch>
        </p:blipFill>
        <p:spPr>
          <a:xfrm>
            <a:off x="13400" y="4034627"/>
            <a:ext cx="2133600" cy="1701800"/>
          </a:xfrm>
          <a:prstGeom prst="rect">
            <a:avLst/>
          </a:prstGeom>
        </p:spPr>
      </p:pic>
      <p:cxnSp>
        <p:nvCxnSpPr>
          <p:cNvPr id="30" name="Straight Arrow Connector 29">
            <a:extLst>
              <a:ext uri="{FF2B5EF4-FFF2-40B4-BE49-F238E27FC236}">
                <a16:creationId xmlns:a16="http://schemas.microsoft.com/office/drawing/2014/main" id="{FCBC0E5C-ABFB-6B68-D56C-B574EF97E6F3}"/>
              </a:ext>
            </a:extLst>
          </p:cNvPr>
          <p:cNvCxnSpPr>
            <a:cxnSpLocks/>
          </p:cNvCxnSpPr>
          <p:nvPr/>
        </p:nvCxnSpPr>
        <p:spPr>
          <a:xfrm flipH="1" flipV="1">
            <a:off x="2147000" y="5335675"/>
            <a:ext cx="511423" cy="522514"/>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pic>
        <p:nvPicPr>
          <p:cNvPr id="5" name="Picture 4">
            <a:extLst>
              <a:ext uri="{FF2B5EF4-FFF2-40B4-BE49-F238E27FC236}">
                <a16:creationId xmlns:a16="http://schemas.microsoft.com/office/drawing/2014/main" id="{7995851B-0D78-EF35-6206-0FABD2C19DAC}"/>
              </a:ext>
            </a:extLst>
          </p:cNvPr>
          <p:cNvPicPr>
            <a:picLocks noChangeAspect="1"/>
          </p:cNvPicPr>
          <p:nvPr/>
        </p:nvPicPr>
        <p:blipFill>
          <a:blip r:embed="rId3"/>
          <a:stretch>
            <a:fillRect/>
          </a:stretch>
        </p:blipFill>
        <p:spPr>
          <a:xfrm>
            <a:off x="883414" y="564162"/>
            <a:ext cx="8178015" cy="2620617"/>
          </a:xfrm>
          <a:prstGeom prst="rect">
            <a:avLst/>
          </a:prstGeom>
        </p:spPr>
      </p:pic>
      <p:sp>
        <p:nvSpPr>
          <p:cNvPr id="8" name="Left Brace 7">
            <a:extLst>
              <a:ext uri="{FF2B5EF4-FFF2-40B4-BE49-F238E27FC236}">
                <a16:creationId xmlns:a16="http://schemas.microsoft.com/office/drawing/2014/main" id="{48B29E7C-1080-3648-BA76-7B7097974F5B}"/>
              </a:ext>
            </a:extLst>
          </p:cNvPr>
          <p:cNvSpPr/>
          <p:nvPr/>
        </p:nvSpPr>
        <p:spPr>
          <a:xfrm rot="16200000">
            <a:off x="2667808" y="959588"/>
            <a:ext cx="220281" cy="3789069"/>
          </a:xfrm>
          <a:prstGeom prst="leftBrace">
            <a:avLst>
              <a:gd name="adj1" fmla="val 22388"/>
              <a:gd name="adj2" fmla="val 49754"/>
            </a:avLst>
          </a:prstGeom>
          <a:ln w="12700" cap="sq"/>
        </p:spPr>
        <p:style>
          <a:lnRef idx="1">
            <a:schemeClr val="accent1"/>
          </a:lnRef>
          <a:fillRef idx="0">
            <a:schemeClr val="accent1"/>
          </a:fillRef>
          <a:effectRef idx="0">
            <a:srgbClr val="000000"/>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1CFD54-B6BD-D7DA-0AC0-BC8EC0835B61}"/>
              </a:ext>
            </a:extLst>
          </p:cNvPr>
          <p:cNvCxnSpPr>
            <a:cxnSpLocks/>
          </p:cNvCxnSpPr>
          <p:nvPr/>
        </p:nvCxnSpPr>
        <p:spPr>
          <a:xfrm flipH="1" flipV="1">
            <a:off x="2784944" y="2964263"/>
            <a:ext cx="98933" cy="220516"/>
          </a:xfrm>
          <a:prstGeom prst="line">
            <a:avLst/>
          </a:prstGeom>
          <a:ln w="12700" cap="sq"/>
        </p:spPr>
        <p:style>
          <a:lnRef idx="1">
            <a:schemeClr val="accent1"/>
          </a:lnRef>
          <a:fillRef idx="0">
            <a:schemeClr val="accent1"/>
          </a:fillRef>
          <a:effectRef idx="0">
            <a:srgbClr val="000000"/>
          </a:effectRef>
          <a:fontRef idx="minor">
            <a:schemeClr val="lt1"/>
          </a:fontRef>
        </p:style>
      </p:cxnSp>
      <p:cxnSp>
        <p:nvCxnSpPr>
          <p:cNvPr id="12" name="Straight Arrow Connector 11">
            <a:extLst>
              <a:ext uri="{FF2B5EF4-FFF2-40B4-BE49-F238E27FC236}">
                <a16:creationId xmlns:a16="http://schemas.microsoft.com/office/drawing/2014/main" id="{2FFF8C4D-1109-086C-34C1-0B2B04552F7E}"/>
              </a:ext>
            </a:extLst>
          </p:cNvPr>
          <p:cNvCxnSpPr>
            <a:cxnSpLocks/>
          </p:cNvCxnSpPr>
          <p:nvPr/>
        </p:nvCxnSpPr>
        <p:spPr>
          <a:xfrm flipV="1">
            <a:off x="4999205" y="2743981"/>
            <a:ext cx="185744" cy="1052656"/>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sp>
        <p:nvSpPr>
          <p:cNvPr id="16" name="Left Brace 15">
            <a:extLst>
              <a:ext uri="{FF2B5EF4-FFF2-40B4-BE49-F238E27FC236}">
                <a16:creationId xmlns:a16="http://schemas.microsoft.com/office/drawing/2014/main" id="{3A0189E5-428D-5228-8E9B-7A23978852A8}"/>
              </a:ext>
            </a:extLst>
          </p:cNvPr>
          <p:cNvSpPr/>
          <p:nvPr/>
        </p:nvSpPr>
        <p:spPr>
          <a:xfrm rot="16200000">
            <a:off x="7779361" y="1659123"/>
            <a:ext cx="256778" cy="2239879"/>
          </a:xfrm>
          <a:prstGeom prst="leftBrace">
            <a:avLst>
              <a:gd name="adj1" fmla="val 22388"/>
              <a:gd name="adj2" fmla="val 49754"/>
            </a:avLst>
          </a:prstGeom>
          <a:ln w="12700" cap="sq"/>
        </p:spPr>
        <p:style>
          <a:lnRef idx="1">
            <a:schemeClr val="accent1"/>
          </a:lnRef>
          <a:fillRef idx="0">
            <a:schemeClr val="accent1"/>
          </a:fillRef>
          <a:effectRef idx="0">
            <a:srgbClr val="000000"/>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49049CCF-745B-8B23-BC32-3A451042A8C7}"/>
              </a:ext>
            </a:extLst>
          </p:cNvPr>
          <p:cNvCxnSpPr>
            <a:cxnSpLocks/>
          </p:cNvCxnSpPr>
          <p:nvPr/>
        </p:nvCxnSpPr>
        <p:spPr>
          <a:xfrm flipV="1">
            <a:off x="6865476" y="2907452"/>
            <a:ext cx="1042274" cy="362857"/>
          </a:xfrm>
          <a:prstGeom prst="line">
            <a:avLst/>
          </a:prstGeom>
          <a:ln w="12700" cap="sq"/>
        </p:spPr>
        <p:style>
          <a:lnRef idx="1">
            <a:schemeClr val="accent1"/>
          </a:lnRef>
          <a:fillRef idx="0">
            <a:schemeClr val="accent1"/>
          </a:fillRef>
          <a:effectRef idx="0">
            <a:srgbClr val="000000"/>
          </a:effectRef>
          <a:fontRef idx="minor">
            <a:schemeClr val="lt1"/>
          </a:fontRef>
        </p:style>
      </p:cxnSp>
      <p:cxnSp>
        <p:nvCxnSpPr>
          <p:cNvPr id="33" name="Straight Arrow Connector 32">
            <a:extLst>
              <a:ext uri="{FF2B5EF4-FFF2-40B4-BE49-F238E27FC236}">
                <a16:creationId xmlns:a16="http://schemas.microsoft.com/office/drawing/2014/main" id="{12CEDCD9-75BD-21FB-8796-926A091C282D}"/>
              </a:ext>
            </a:extLst>
          </p:cNvPr>
          <p:cNvCxnSpPr/>
          <p:nvPr/>
        </p:nvCxnSpPr>
        <p:spPr>
          <a:xfrm flipH="1" flipV="1">
            <a:off x="6022218" y="2779062"/>
            <a:ext cx="253025" cy="2344875"/>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pic>
        <p:nvPicPr>
          <p:cNvPr id="3" name="Picture 2">
            <a:extLst>
              <a:ext uri="{FF2B5EF4-FFF2-40B4-BE49-F238E27FC236}">
                <a16:creationId xmlns:a16="http://schemas.microsoft.com/office/drawing/2014/main" id="{467B7AD2-B25E-557F-0B53-61AC0BA029BF}"/>
              </a:ext>
            </a:extLst>
          </p:cNvPr>
          <p:cNvPicPr>
            <a:picLocks noChangeAspect="1"/>
          </p:cNvPicPr>
          <p:nvPr/>
        </p:nvPicPr>
        <p:blipFill>
          <a:blip r:embed="rId4"/>
          <a:stretch>
            <a:fillRect/>
          </a:stretch>
        </p:blipFill>
        <p:spPr>
          <a:xfrm>
            <a:off x="3510967" y="2343735"/>
            <a:ext cx="715159" cy="411758"/>
          </a:xfrm>
          <a:prstGeom prst="rect">
            <a:avLst/>
          </a:prstGeom>
        </p:spPr>
      </p:pic>
    </p:spTree>
    <p:extLst>
      <p:ext uri="{BB962C8B-B14F-4D97-AF65-F5344CB8AC3E}">
        <p14:creationId xmlns:p14="http://schemas.microsoft.com/office/powerpoint/2010/main" val="27106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64DB-7D16-234C-A1B0-173A13E8518B}"/>
              </a:ext>
            </a:extLst>
          </p:cNvPr>
          <p:cNvSpPr>
            <a:spLocks noGrp="1"/>
          </p:cNvSpPr>
          <p:nvPr>
            <p:ph type="title"/>
          </p:nvPr>
        </p:nvSpPr>
        <p:spPr/>
        <p:txBody>
          <a:bodyPr/>
          <a:lstStyle/>
          <a:p>
            <a:r>
              <a:rPr lang="en-US" dirty="0"/>
              <a:t>Locker UI - Pulling Image (follow progress of image pull)</a:t>
            </a:r>
          </a:p>
        </p:txBody>
      </p:sp>
      <p:sp>
        <p:nvSpPr>
          <p:cNvPr id="4" name="Slide Number Placeholder 3">
            <a:extLst>
              <a:ext uri="{FF2B5EF4-FFF2-40B4-BE49-F238E27FC236}">
                <a16:creationId xmlns:a16="http://schemas.microsoft.com/office/drawing/2014/main" id="{C145C0E7-7641-A54F-BA5C-15D158B366E1}"/>
              </a:ext>
            </a:extLst>
          </p:cNvPr>
          <p:cNvSpPr>
            <a:spLocks noGrp="1"/>
          </p:cNvSpPr>
          <p:nvPr>
            <p:ph type="sldNum" sz="quarter" idx="12"/>
          </p:nvPr>
        </p:nvSpPr>
        <p:spPr/>
        <p:txBody>
          <a:bodyPr/>
          <a:lstStyle/>
          <a:p>
            <a:fld id="{B58DE5F1-E0F9-4CCA-92B7-7A6FC4DFEE14}" type="slidenum">
              <a:rPr lang="en-US" smtClean="0"/>
              <a:t>19</a:t>
            </a:fld>
            <a:endParaRPr lang="en-US"/>
          </a:p>
        </p:txBody>
      </p:sp>
      <p:sp>
        <p:nvSpPr>
          <p:cNvPr id="6" name="TextBox 5">
            <a:extLst>
              <a:ext uri="{FF2B5EF4-FFF2-40B4-BE49-F238E27FC236}">
                <a16:creationId xmlns:a16="http://schemas.microsoft.com/office/drawing/2014/main" id="{8F23E614-F4D8-C14F-B960-8143E7E76279}"/>
              </a:ext>
            </a:extLst>
          </p:cNvPr>
          <p:cNvSpPr txBox="1"/>
          <p:nvPr/>
        </p:nvSpPr>
        <p:spPr>
          <a:xfrm>
            <a:off x="2917016" y="4338040"/>
            <a:ext cx="5953328" cy="1391056"/>
          </a:xfrm>
          <a:prstGeom prst="rect">
            <a:avLst/>
          </a:prstGeom>
          <a:noFill/>
        </p:spPr>
        <p:txBody>
          <a:bodyPr wrap="square" lIns="0" tIns="0" rIns="0" bIns="0" rtlCol="0">
            <a:noAutofit/>
          </a:bodyPr>
          <a:lstStyle/>
          <a:p>
            <a:pPr marL="342900" indent="-342900">
              <a:lnSpc>
                <a:spcPct val="100000"/>
              </a:lnSpc>
              <a:spcBef>
                <a:spcPts val="1200"/>
              </a:spcBef>
              <a:buSzPct val="100000"/>
              <a:buFont typeface="Arial" panose="020B0604020202020204" pitchFamily="34" charset="0"/>
              <a:buChar char="•"/>
            </a:pPr>
            <a:r>
              <a:rPr lang="en-US" sz="2000" dirty="0"/>
              <a:t>See progress of Docker image layers as they are pulled</a:t>
            </a:r>
          </a:p>
          <a:p>
            <a:pPr marL="342900" indent="-342900">
              <a:lnSpc>
                <a:spcPct val="100000"/>
              </a:lnSpc>
              <a:spcBef>
                <a:spcPts val="1200"/>
              </a:spcBef>
              <a:buSzPct val="100000"/>
              <a:buFont typeface="Arial" panose="020B0604020202020204" pitchFamily="34" charset="0"/>
              <a:buChar char="•"/>
            </a:pPr>
            <a:r>
              <a:rPr lang="en-US" sz="2000" dirty="0"/>
              <a:t>Once image is pulled, you can start containers from it. Pulling is a one-time operation per host.</a:t>
            </a:r>
          </a:p>
        </p:txBody>
      </p:sp>
      <p:pic>
        <p:nvPicPr>
          <p:cNvPr id="5" name="Picture 4">
            <a:extLst>
              <a:ext uri="{FF2B5EF4-FFF2-40B4-BE49-F238E27FC236}">
                <a16:creationId xmlns:a16="http://schemas.microsoft.com/office/drawing/2014/main" id="{AFBF9600-4974-89F4-A6DE-700ADE2BCCFB}"/>
              </a:ext>
            </a:extLst>
          </p:cNvPr>
          <p:cNvPicPr>
            <a:picLocks noChangeAspect="1"/>
          </p:cNvPicPr>
          <p:nvPr/>
        </p:nvPicPr>
        <p:blipFill>
          <a:blip r:embed="rId2"/>
          <a:stretch>
            <a:fillRect/>
          </a:stretch>
        </p:blipFill>
        <p:spPr>
          <a:xfrm>
            <a:off x="10114672" y="1071270"/>
            <a:ext cx="1845781" cy="439045"/>
          </a:xfrm>
          <a:prstGeom prst="rect">
            <a:avLst/>
          </a:prstGeom>
        </p:spPr>
      </p:pic>
      <p:grpSp>
        <p:nvGrpSpPr>
          <p:cNvPr id="14" name="Group 13">
            <a:extLst>
              <a:ext uri="{FF2B5EF4-FFF2-40B4-BE49-F238E27FC236}">
                <a16:creationId xmlns:a16="http://schemas.microsoft.com/office/drawing/2014/main" id="{C676C7AF-9B88-98F0-9A17-D01238080D07}"/>
              </a:ext>
            </a:extLst>
          </p:cNvPr>
          <p:cNvGrpSpPr/>
          <p:nvPr/>
        </p:nvGrpSpPr>
        <p:grpSpPr>
          <a:xfrm>
            <a:off x="97332" y="1126165"/>
            <a:ext cx="11997335" cy="2803271"/>
            <a:chOff x="97332" y="1126165"/>
            <a:chExt cx="11997335" cy="2803271"/>
          </a:xfrm>
        </p:grpSpPr>
        <p:grpSp>
          <p:nvGrpSpPr>
            <p:cNvPr id="13" name="Group 12">
              <a:extLst>
                <a:ext uri="{FF2B5EF4-FFF2-40B4-BE49-F238E27FC236}">
                  <a16:creationId xmlns:a16="http://schemas.microsoft.com/office/drawing/2014/main" id="{A802E8D8-8E4C-44BD-E57B-EED4EE40E7AA}"/>
                </a:ext>
              </a:extLst>
            </p:cNvPr>
            <p:cNvGrpSpPr/>
            <p:nvPr/>
          </p:nvGrpSpPr>
          <p:grpSpPr>
            <a:xfrm>
              <a:off x="97332" y="1126165"/>
              <a:ext cx="11997335" cy="2803271"/>
              <a:chOff x="97332" y="1126165"/>
              <a:chExt cx="11997335" cy="2803271"/>
            </a:xfrm>
          </p:grpSpPr>
          <p:grpSp>
            <p:nvGrpSpPr>
              <p:cNvPr id="7" name="Group 6">
                <a:extLst>
                  <a:ext uri="{FF2B5EF4-FFF2-40B4-BE49-F238E27FC236}">
                    <a16:creationId xmlns:a16="http://schemas.microsoft.com/office/drawing/2014/main" id="{19EA562E-01FE-01A3-39D0-53C969215A2C}"/>
                  </a:ext>
                </a:extLst>
              </p:cNvPr>
              <p:cNvGrpSpPr/>
              <p:nvPr/>
            </p:nvGrpSpPr>
            <p:grpSpPr>
              <a:xfrm>
                <a:off x="97332" y="1126165"/>
                <a:ext cx="11997335" cy="2803271"/>
                <a:chOff x="97332" y="1126165"/>
                <a:chExt cx="11997335" cy="2803271"/>
              </a:xfrm>
            </p:grpSpPr>
            <p:pic>
              <p:nvPicPr>
                <p:cNvPr id="8" name="Picture 7">
                  <a:extLst>
                    <a:ext uri="{FF2B5EF4-FFF2-40B4-BE49-F238E27FC236}">
                      <a16:creationId xmlns:a16="http://schemas.microsoft.com/office/drawing/2014/main" id="{6AF4CE9D-EDEB-FBA6-788D-342613169B15}"/>
                    </a:ext>
                  </a:extLst>
                </p:cNvPr>
                <p:cNvPicPr>
                  <a:picLocks noChangeAspect="1"/>
                </p:cNvPicPr>
                <p:nvPr/>
              </p:nvPicPr>
              <p:blipFill>
                <a:blip r:embed="rId3"/>
                <a:stretch>
                  <a:fillRect/>
                </a:stretch>
              </p:blipFill>
              <p:spPr>
                <a:xfrm>
                  <a:off x="97332" y="1126165"/>
                  <a:ext cx="11997335" cy="2803271"/>
                </a:xfrm>
                <a:prstGeom prst="rect">
                  <a:avLst/>
                </a:prstGeom>
              </p:spPr>
            </p:pic>
            <p:pic>
              <p:nvPicPr>
                <p:cNvPr id="3" name="Picture 2">
                  <a:extLst>
                    <a:ext uri="{FF2B5EF4-FFF2-40B4-BE49-F238E27FC236}">
                      <a16:creationId xmlns:a16="http://schemas.microsoft.com/office/drawing/2014/main" id="{079A1D95-240E-7C48-2907-25AFAC8E81C2}"/>
                    </a:ext>
                  </a:extLst>
                </p:cNvPr>
                <p:cNvPicPr>
                  <a:picLocks noChangeAspect="1"/>
                </p:cNvPicPr>
                <p:nvPr/>
              </p:nvPicPr>
              <p:blipFill>
                <a:blip r:embed="rId4"/>
                <a:stretch>
                  <a:fillRect/>
                </a:stretch>
              </p:blipFill>
              <p:spPr>
                <a:xfrm>
                  <a:off x="3520535" y="1144672"/>
                  <a:ext cx="4115748" cy="292242"/>
                </a:xfrm>
                <a:prstGeom prst="rect">
                  <a:avLst/>
                </a:prstGeom>
              </p:spPr>
            </p:pic>
          </p:grpSp>
          <p:sp>
            <p:nvSpPr>
              <p:cNvPr id="11" name="Rectangle 10">
                <a:extLst>
                  <a:ext uri="{FF2B5EF4-FFF2-40B4-BE49-F238E27FC236}">
                    <a16:creationId xmlns:a16="http://schemas.microsoft.com/office/drawing/2014/main" id="{B6E56593-69BD-07AE-67E1-7BC7BE22FBB5}"/>
                  </a:ext>
                </a:extLst>
              </p:cNvPr>
              <p:cNvSpPr/>
              <p:nvPr/>
            </p:nvSpPr>
            <p:spPr>
              <a:xfrm>
                <a:off x="4340888" y="1768510"/>
                <a:ext cx="4843305" cy="231112"/>
              </a:xfrm>
              <a:prstGeom prst="rect">
                <a:avLst/>
              </a:prstGeom>
              <a:solidFill>
                <a:schemeClr val="bg1"/>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S" sz="2000"/>
              </a:p>
            </p:txBody>
          </p:sp>
        </p:grpSp>
        <p:sp>
          <p:nvSpPr>
            <p:cNvPr id="9" name="TextBox 8">
              <a:extLst>
                <a:ext uri="{FF2B5EF4-FFF2-40B4-BE49-F238E27FC236}">
                  <a16:creationId xmlns:a16="http://schemas.microsoft.com/office/drawing/2014/main" id="{23F04EF1-E3BD-D97B-EA7F-C2418F8D4605}"/>
                </a:ext>
              </a:extLst>
            </p:cNvPr>
            <p:cNvSpPr txBox="1"/>
            <p:nvPr/>
          </p:nvSpPr>
          <p:spPr>
            <a:xfrm>
              <a:off x="4340888" y="1768510"/>
              <a:ext cx="4075285" cy="353890"/>
            </a:xfrm>
            <a:prstGeom prst="rect">
              <a:avLst/>
            </a:prstGeom>
            <a:noFill/>
          </p:spPr>
          <p:txBody>
            <a:bodyPr wrap="square" lIns="0" tIns="0" rIns="0" bIns="0" rtlCol="0">
              <a:noAutofit/>
            </a:bodyPr>
            <a:lstStyle/>
            <a:p>
              <a:pPr>
                <a:lnSpc>
                  <a:spcPct val="100000"/>
                </a:lnSpc>
                <a:spcBef>
                  <a:spcPts val="1200"/>
                </a:spcBef>
                <a:buSzPct val="100000"/>
              </a:pPr>
              <a:r>
                <a:rPr lang="en-US" sz="1600" b="1" dirty="0">
                  <a:latin typeface="Arial" panose="020B0604020202020204" pitchFamily="34" charset="0"/>
                </a:rPr>
                <a:t>‘docker.example.com:443/rr:img-2022-11’</a:t>
              </a:r>
            </a:p>
          </p:txBody>
        </p:sp>
      </p:grpSp>
    </p:spTree>
    <p:extLst>
      <p:ext uri="{BB962C8B-B14F-4D97-AF65-F5344CB8AC3E}">
        <p14:creationId xmlns:p14="http://schemas.microsoft.com/office/powerpoint/2010/main" val="17555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864DDBB-69AD-C243-9AD4-C0C001A5BEEE}"/>
              </a:ext>
            </a:extLst>
          </p:cNvPr>
          <p:cNvSpPr>
            <a:spLocks noGrp="1"/>
          </p:cNvSpPr>
          <p:nvPr>
            <p:ph type="title"/>
          </p:nvPr>
        </p:nvSpPr>
        <p:spPr>
          <a:xfrm>
            <a:off x="365760" y="144857"/>
            <a:ext cx="11460480" cy="914400"/>
          </a:xfrm>
        </p:spPr>
        <p:txBody>
          <a:bodyPr/>
          <a:lstStyle/>
          <a:p>
            <a:r>
              <a:rPr lang="en-US" dirty="0"/>
              <a:t>Overview</a:t>
            </a:r>
          </a:p>
        </p:txBody>
      </p:sp>
      <p:sp>
        <p:nvSpPr>
          <p:cNvPr id="7" name="Content Placeholder 6">
            <a:extLst>
              <a:ext uri="{FF2B5EF4-FFF2-40B4-BE49-F238E27FC236}">
                <a16:creationId xmlns:a16="http://schemas.microsoft.com/office/drawing/2014/main" id="{DF80049E-6115-B147-BEEE-A4AC6737E113}"/>
              </a:ext>
            </a:extLst>
          </p:cNvPr>
          <p:cNvSpPr>
            <a:spLocks noGrp="1"/>
          </p:cNvSpPr>
          <p:nvPr>
            <p:ph idx="1"/>
          </p:nvPr>
        </p:nvSpPr>
        <p:spPr>
          <a:xfrm>
            <a:off x="365760" y="766148"/>
            <a:ext cx="11460480" cy="5489795"/>
          </a:xfrm>
        </p:spPr>
        <p:txBody>
          <a:bodyPr/>
          <a:lstStyle/>
          <a:p>
            <a:r>
              <a:rPr lang="en-US" dirty="0"/>
              <a:t>Brief Overview of Docker and Locker</a:t>
            </a:r>
          </a:p>
          <a:p>
            <a:r>
              <a:rPr lang="en-US" dirty="0"/>
              <a:t>Overview of Locker Application</a:t>
            </a:r>
          </a:p>
          <a:p>
            <a:pPr lvl="1"/>
            <a:r>
              <a:rPr lang="en-US" dirty="0"/>
              <a:t>Prerequisites and Setup</a:t>
            </a:r>
          </a:p>
          <a:p>
            <a:pPr lvl="1"/>
            <a:r>
              <a:rPr lang="en-US" dirty="0"/>
              <a:t>How to start Locker application directly using startup scripts (e.g., on Win or Mac laptop)</a:t>
            </a:r>
          </a:p>
          <a:p>
            <a:pPr lvl="1"/>
            <a:r>
              <a:rPr lang="en-US" dirty="0"/>
              <a:t>Overview of Locker functionality and UI</a:t>
            </a:r>
          </a:p>
          <a:p>
            <a:pPr lvl="1"/>
            <a:r>
              <a:rPr lang="en-US" dirty="0"/>
              <a:t>Safe Storage Locations inside Containers</a:t>
            </a:r>
          </a:p>
          <a:p>
            <a:pPr lvl="1"/>
            <a:r>
              <a:rPr lang="en-US" dirty="0"/>
              <a:t>Checklist for using Locker</a:t>
            </a:r>
          </a:p>
          <a:p>
            <a:r>
              <a:rPr lang="en-US" dirty="0"/>
              <a:t>Locker Services to start Locker Application on remote servers</a:t>
            </a:r>
          </a:p>
          <a:p>
            <a:r>
              <a:rPr lang="en-US" dirty="0"/>
              <a:t>Step-by-step guide to starting and developing with Locker</a:t>
            </a:r>
          </a:p>
          <a:p>
            <a:r>
              <a:rPr lang="en-US" dirty="0"/>
              <a:t>Acknowledgements</a:t>
            </a:r>
          </a:p>
        </p:txBody>
      </p:sp>
      <p:sp>
        <p:nvSpPr>
          <p:cNvPr id="2" name="Slide Number Placeholder 1">
            <a:extLst>
              <a:ext uri="{FF2B5EF4-FFF2-40B4-BE49-F238E27FC236}">
                <a16:creationId xmlns:a16="http://schemas.microsoft.com/office/drawing/2014/main" id="{6A4FFD1F-E9DA-4CC5-9B09-8806961E7A71}"/>
              </a:ext>
            </a:extLst>
          </p:cNvPr>
          <p:cNvSpPr>
            <a:spLocks noGrp="1"/>
          </p:cNvSpPr>
          <p:nvPr>
            <p:ph type="sldNum" sz="quarter" idx="12"/>
          </p:nvPr>
        </p:nvSpPr>
        <p:spPr/>
        <p:txBody>
          <a:bodyPr/>
          <a:lstStyle/>
          <a:p>
            <a:fld id="{B58DE5F1-E0F9-4CCA-92B7-7A6FC4DFEE14}" type="slidenum">
              <a:rPr lang="en-US" smtClean="0"/>
              <a:t>2</a:t>
            </a:fld>
            <a:endParaRPr lang="en-US"/>
          </a:p>
        </p:txBody>
      </p:sp>
      <p:sp>
        <p:nvSpPr>
          <p:cNvPr id="3" name="TextBox 2">
            <a:extLst>
              <a:ext uri="{FF2B5EF4-FFF2-40B4-BE49-F238E27FC236}">
                <a16:creationId xmlns:a16="http://schemas.microsoft.com/office/drawing/2014/main" id="{B01D5822-58A8-62D2-DC0C-911B96CD3BCF}"/>
              </a:ext>
            </a:extLst>
          </p:cNvPr>
          <p:cNvSpPr txBox="1"/>
          <p:nvPr/>
        </p:nvSpPr>
        <p:spPr>
          <a:xfrm>
            <a:off x="3336053" y="6581670"/>
            <a:ext cx="0" cy="0"/>
          </a:xfrm>
          <a:prstGeom prst="rect">
            <a:avLst/>
          </a:prstGeom>
          <a:noFill/>
        </p:spPr>
        <p:txBody>
          <a:bodyPr wrap="none" lIns="0" tIns="0" rIns="0" bIns="0" rtlCol="0">
            <a:noAutofit/>
          </a:bodyPr>
          <a:lstStyle/>
          <a:p>
            <a:pPr marL="228600" indent="-228600">
              <a:lnSpc>
                <a:spcPct val="100000"/>
              </a:lnSpc>
              <a:spcBef>
                <a:spcPts val="1200"/>
              </a:spcBef>
              <a:buSzPct val="100000"/>
              <a:buFont typeface="Trebuchet MS"/>
              <a:buChar char="•"/>
            </a:pPr>
            <a:endParaRPr lang="en-US" sz="2000" dirty="0"/>
          </a:p>
        </p:txBody>
      </p:sp>
    </p:spTree>
    <p:extLst>
      <p:ext uri="{BB962C8B-B14F-4D97-AF65-F5344CB8AC3E}">
        <p14:creationId xmlns:p14="http://schemas.microsoft.com/office/powerpoint/2010/main" val="79768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4F164-DCA4-8143-8FEE-06E79DF26E10}"/>
              </a:ext>
            </a:extLst>
          </p:cNvPr>
          <p:cNvSpPr>
            <a:spLocks noGrp="1"/>
          </p:cNvSpPr>
          <p:nvPr>
            <p:ph type="title"/>
          </p:nvPr>
        </p:nvSpPr>
        <p:spPr>
          <a:xfrm>
            <a:off x="731520" y="2514600"/>
            <a:ext cx="11460480" cy="1351722"/>
          </a:xfrm>
        </p:spPr>
        <p:txBody>
          <a:bodyPr/>
          <a:lstStyle/>
          <a:p>
            <a:r>
              <a:rPr lang="en-US" dirty="0"/>
              <a:t>Locker Offline Usage Overview</a:t>
            </a:r>
          </a:p>
        </p:txBody>
      </p:sp>
      <p:sp>
        <p:nvSpPr>
          <p:cNvPr id="4" name="Slide Number Placeholder 3">
            <a:extLst>
              <a:ext uri="{FF2B5EF4-FFF2-40B4-BE49-F238E27FC236}">
                <a16:creationId xmlns:a16="http://schemas.microsoft.com/office/drawing/2014/main" id="{71B6572C-ED93-5B47-97CF-9B1D90B08D16}"/>
              </a:ext>
            </a:extLst>
          </p:cNvPr>
          <p:cNvSpPr>
            <a:spLocks noGrp="1"/>
          </p:cNvSpPr>
          <p:nvPr>
            <p:ph type="sldNum" sz="quarter" idx="12"/>
          </p:nvPr>
        </p:nvSpPr>
        <p:spPr/>
        <p:txBody>
          <a:bodyPr/>
          <a:lstStyle/>
          <a:p>
            <a:fld id="{B58DE5F1-E0F9-4CCA-92B7-7A6FC4DFEE14}" type="slidenum">
              <a:rPr lang="en-US" smtClean="0"/>
              <a:t>20</a:t>
            </a:fld>
            <a:endParaRPr lang="en-US"/>
          </a:p>
        </p:txBody>
      </p:sp>
      <p:sp>
        <p:nvSpPr>
          <p:cNvPr id="3" name="TextBox 2">
            <a:extLst>
              <a:ext uri="{FF2B5EF4-FFF2-40B4-BE49-F238E27FC236}">
                <a16:creationId xmlns:a16="http://schemas.microsoft.com/office/drawing/2014/main" id="{22C6A0A7-C629-8D48-8ABA-8F713890B1BA}"/>
              </a:ext>
            </a:extLst>
          </p:cNvPr>
          <p:cNvSpPr txBox="1"/>
          <p:nvPr/>
        </p:nvSpPr>
        <p:spPr>
          <a:xfrm>
            <a:off x="7285383" y="2802835"/>
            <a:ext cx="0" cy="0"/>
          </a:xfrm>
          <a:prstGeom prst="rect">
            <a:avLst/>
          </a:prstGeom>
          <a:noFill/>
        </p:spPr>
        <p:txBody>
          <a:bodyPr wrap="none" lIns="0" tIns="0" rIns="0" bIns="0" rtlCol="0">
            <a:noAutofit/>
          </a:bodyPr>
          <a:lstStyle/>
          <a:p>
            <a:pPr marL="228600" indent="-228600">
              <a:lnSpc>
                <a:spcPct val="100000"/>
              </a:lnSpc>
              <a:spcBef>
                <a:spcPts val="1200"/>
              </a:spcBef>
              <a:buSzPct val="100000"/>
              <a:buFont typeface="Trebuchet MS"/>
              <a:buChar char="•"/>
            </a:pPr>
            <a:endParaRPr lang="en-US" sz="2000" dirty="0"/>
          </a:p>
        </p:txBody>
      </p:sp>
      <p:pic>
        <p:nvPicPr>
          <p:cNvPr id="5" name="Picture 4">
            <a:extLst>
              <a:ext uri="{FF2B5EF4-FFF2-40B4-BE49-F238E27FC236}">
                <a16:creationId xmlns:a16="http://schemas.microsoft.com/office/drawing/2014/main" id="{00BE7F15-19FA-7EB6-FCE5-0F44A56016E5}"/>
              </a:ext>
            </a:extLst>
          </p:cNvPr>
          <p:cNvPicPr>
            <a:picLocks noChangeAspect="1"/>
          </p:cNvPicPr>
          <p:nvPr/>
        </p:nvPicPr>
        <p:blipFill>
          <a:blip r:embed="rId2"/>
          <a:stretch>
            <a:fillRect/>
          </a:stretch>
        </p:blipFill>
        <p:spPr>
          <a:xfrm>
            <a:off x="6861701" y="2615083"/>
            <a:ext cx="2312443" cy="1889979"/>
          </a:xfrm>
          <a:prstGeom prst="rect">
            <a:avLst/>
          </a:prstGeom>
        </p:spPr>
      </p:pic>
    </p:spTree>
    <p:extLst>
      <p:ext uri="{BB962C8B-B14F-4D97-AF65-F5344CB8AC3E}">
        <p14:creationId xmlns:p14="http://schemas.microsoft.com/office/powerpoint/2010/main" val="199164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3E5A4-F0D3-E34A-BBB7-4D00622FC073}"/>
              </a:ext>
            </a:extLst>
          </p:cNvPr>
          <p:cNvSpPr>
            <a:spLocks noGrp="1"/>
          </p:cNvSpPr>
          <p:nvPr>
            <p:ph type="title"/>
          </p:nvPr>
        </p:nvSpPr>
        <p:spPr>
          <a:xfrm>
            <a:off x="365760" y="78528"/>
            <a:ext cx="11460480" cy="914400"/>
          </a:xfrm>
        </p:spPr>
        <p:txBody>
          <a:bodyPr/>
          <a:lstStyle/>
          <a:p>
            <a:r>
              <a:rPr lang="en-US" dirty="0"/>
              <a:t>Offline Usage Overview and Rationale</a:t>
            </a:r>
          </a:p>
        </p:txBody>
      </p:sp>
      <p:sp>
        <p:nvSpPr>
          <p:cNvPr id="3" name="Content Placeholder 2">
            <a:extLst>
              <a:ext uri="{FF2B5EF4-FFF2-40B4-BE49-F238E27FC236}">
                <a16:creationId xmlns:a16="http://schemas.microsoft.com/office/drawing/2014/main" id="{C37DDB2E-B2D4-C94D-9990-EE6685EE43E4}"/>
              </a:ext>
            </a:extLst>
          </p:cNvPr>
          <p:cNvSpPr>
            <a:spLocks noGrp="1"/>
          </p:cNvSpPr>
          <p:nvPr>
            <p:ph idx="1"/>
          </p:nvPr>
        </p:nvSpPr>
        <p:spPr>
          <a:xfrm>
            <a:off x="365760" y="535727"/>
            <a:ext cx="11460480" cy="5815119"/>
          </a:xfrm>
        </p:spPr>
        <p:txBody>
          <a:bodyPr/>
          <a:lstStyle/>
          <a:p>
            <a:r>
              <a:rPr lang="en-US" dirty="0"/>
              <a:t>Normally, to be able to run containers (started from Locker Docker images) you need to be connected to the internet and possibly also VPN or organization network</a:t>
            </a:r>
          </a:p>
          <a:p>
            <a:pPr lvl="1"/>
            <a:r>
              <a:rPr lang="en-US" dirty="0"/>
              <a:t>Image content (R packages, system libraries, etc.) stored on mounted network drive (e.g. EFS)</a:t>
            </a:r>
          </a:p>
          <a:p>
            <a:pPr lvl="1"/>
            <a:r>
              <a:rPr lang="en-US" dirty="0"/>
              <a:t>Network mounted directories, e.g. network home directory</a:t>
            </a:r>
          </a:p>
          <a:p>
            <a:pPr lvl="1"/>
            <a:r>
              <a:rPr lang="en-US" dirty="0"/>
              <a:t>Connection to </a:t>
            </a:r>
            <a:r>
              <a:rPr lang="en-US" dirty="0" err="1"/>
              <a:t>github.com</a:t>
            </a:r>
            <a:r>
              <a:rPr lang="en-US" dirty="0"/>
              <a:t> to clone, pull, and push repos</a:t>
            </a:r>
          </a:p>
          <a:p>
            <a:r>
              <a:rPr lang="en-US" dirty="0"/>
              <a:t>Issues: network might be slow or get disconnected, or you simply might not have access</a:t>
            </a:r>
          </a:p>
          <a:p>
            <a:r>
              <a:rPr lang="en-US" dirty="0"/>
              <a:t>Offline usage in Locker allows you to cache necessary online content so you can efficiently work fully offline (e.g., at the beach on your Mac!)</a:t>
            </a:r>
          </a:p>
          <a:p>
            <a:r>
              <a:rPr lang="en-US" dirty="0"/>
              <a:t>To configure and enable, while you ARE connected to internet and VPN or organization network:</a:t>
            </a:r>
          </a:p>
          <a:p>
            <a:pPr lvl="1"/>
            <a:r>
              <a:rPr lang="en-US" dirty="0"/>
              <a:t>Cache necessary parts of network mounted directories to your host local drive</a:t>
            </a:r>
          </a:p>
          <a:p>
            <a:pPr lvl="1"/>
            <a:r>
              <a:rPr lang="en-US" dirty="0"/>
              <a:t>Clone GitHub repos to your host local drive during container startup</a:t>
            </a:r>
          </a:p>
          <a:p>
            <a:pPr lvl="1"/>
            <a:r>
              <a:rPr lang="en-US" dirty="0"/>
              <a:t>Pull and use special versions of the Locker Docker images that are self-contained (i.e., that do not require a network drive such as EFS to be mounted)</a:t>
            </a:r>
          </a:p>
          <a:p>
            <a:pPr lvl="1"/>
            <a:r>
              <a:rPr lang="en-US" dirty="0"/>
              <a:t>Use this cached content when starting a new container </a:t>
            </a:r>
            <a:r>
              <a:rPr lang="en-US" dirty="0">
                <a:sym typeface="Wingdings" pitchFamily="2" charset="2"/>
              </a:rPr>
              <a:t> use that container offline</a:t>
            </a:r>
          </a:p>
          <a:p>
            <a:r>
              <a:rPr lang="en-US" dirty="0">
                <a:sym typeface="Wingdings" pitchFamily="2" charset="2"/>
              </a:rPr>
              <a:t>Note: the caching is to your configured local storage locations on your computer (laptop, etc.) that gets bind mounted into started containers  persists after containers stopped (no data loss)</a:t>
            </a:r>
            <a:endParaRPr lang="en-US" dirty="0"/>
          </a:p>
        </p:txBody>
      </p:sp>
      <p:sp>
        <p:nvSpPr>
          <p:cNvPr id="4" name="Slide Number Placeholder 3">
            <a:extLst>
              <a:ext uri="{FF2B5EF4-FFF2-40B4-BE49-F238E27FC236}">
                <a16:creationId xmlns:a16="http://schemas.microsoft.com/office/drawing/2014/main" id="{75237D6E-1D44-EC4F-AF6E-475A6C45467E}"/>
              </a:ext>
            </a:extLst>
          </p:cNvPr>
          <p:cNvSpPr>
            <a:spLocks noGrp="1"/>
          </p:cNvSpPr>
          <p:nvPr>
            <p:ph type="sldNum" sz="quarter" idx="12"/>
          </p:nvPr>
        </p:nvSpPr>
        <p:spPr/>
        <p:txBody>
          <a:bodyPr/>
          <a:lstStyle/>
          <a:p>
            <a:fld id="{B58DE5F1-E0F9-4CCA-92B7-7A6FC4DFEE14}" type="slidenum">
              <a:rPr lang="en-US" smtClean="0"/>
              <a:t>21</a:t>
            </a:fld>
            <a:endParaRPr lang="en-US"/>
          </a:p>
        </p:txBody>
      </p:sp>
    </p:spTree>
    <p:extLst>
      <p:ext uri="{BB962C8B-B14F-4D97-AF65-F5344CB8AC3E}">
        <p14:creationId xmlns:p14="http://schemas.microsoft.com/office/powerpoint/2010/main" val="364042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E4446-129B-BE4A-BCA2-71C95BBC0CA6}"/>
              </a:ext>
            </a:extLst>
          </p:cNvPr>
          <p:cNvSpPr>
            <a:spLocks noGrp="1"/>
          </p:cNvSpPr>
          <p:nvPr>
            <p:ph type="title"/>
          </p:nvPr>
        </p:nvSpPr>
        <p:spPr>
          <a:xfrm>
            <a:off x="365760" y="195469"/>
            <a:ext cx="11460480" cy="914400"/>
          </a:xfrm>
        </p:spPr>
        <p:txBody>
          <a:bodyPr/>
          <a:lstStyle/>
          <a:p>
            <a:r>
              <a:rPr lang="en-US" dirty="0"/>
              <a:t>Locker UI - Configuring Local Caching of Network Drives</a:t>
            </a:r>
          </a:p>
        </p:txBody>
      </p:sp>
      <p:sp>
        <p:nvSpPr>
          <p:cNvPr id="4" name="Slide Number Placeholder 3">
            <a:extLst>
              <a:ext uri="{FF2B5EF4-FFF2-40B4-BE49-F238E27FC236}">
                <a16:creationId xmlns:a16="http://schemas.microsoft.com/office/drawing/2014/main" id="{90B1DA30-BF17-294E-9FC6-6E51707BEC82}"/>
              </a:ext>
            </a:extLst>
          </p:cNvPr>
          <p:cNvSpPr>
            <a:spLocks noGrp="1"/>
          </p:cNvSpPr>
          <p:nvPr>
            <p:ph type="sldNum" sz="quarter" idx="12"/>
          </p:nvPr>
        </p:nvSpPr>
        <p:spPr/>
        <p:txBody>
          <a:bodyPr/>
          <a:lstStyle/>
          <a:p>
            <a:fld id="{B58DE5F1-E0F9-4CCA-92B7-7A6FC4DFEE14}" type="slidenum">
              <a:rPr lang="en-US" smtClean="0"/>
              <a:t>22</a:t>
            </a:fld>
            <a:endParaRPr lang="en-US"/>
          </a:p>
        </p:txBody>
      </p:sp>
      <p:sp>
        <p:nvSpPr>
          <p:cNvPr id="10" name="TextBox 9">
            <a:extLst>
              <a:ext uri="{FF2B5EF4-FFF2-40B4-BE49-F238E27FC236}">
                <a16:creationId xmlns:a16="http://schemas.microsoft.com/office/drawing/2014/main" id="{3017D3D2-4312-8391-AAC1-6E832B3C080F}"/>
              </a:ext>
            </a:extLst>
          </p:cNvPr>
          <p:cNvSpPr txBox="1"/>
          <p:nvPr/>
        </p:nvSpPr>
        <p:spPr>
          <a:xfrm>
            <a:off x="622159" y="4248884"/>
            <a:ext cx="7386377" cy="2220685"/>
          </a:xfrm>
          <a:prstGeom prst="rect">
            <a:avLst/>
          </a:prstGeom>
          <a:noFill/>
        </p:spPr>
        <p:txBody>
          <a:bodyPr wrap="square" lIns="0" tIns="0" rIns="0" bIns="0" rtlCol="0">
            <a:noAutofit/>
          </a:bodyPr>
          <a:lstStyle/>
          <a:p>
            <a:pPr marL="228600" indent="-228600">
              <a:lnSpc>
                <a:spcPct val="100000"/>
              </a:lnSpc>
              <a:spcBef>
                <a:spcPts val="1200"/>
              </a:spcBef>
              <a:buSzPct val="100000"/>
              <a:buFont typeface="Trebuchet MS"/>
              <a:buChar char="•"/>
            </a:pPr>
            <a:r>
              <a:rPr lang="en-US" sz="2000" dirty="0"/>
              <a:t>Get to this page after clicking link on Configuration page:</a:t>
            </a:r>
          </a:p>
          <a:p>
            <a:pPr marL="228600" indent="-228600">
              <a:lnSpc>
                <a:spcPct val="100000"/>
              </a:lnSpc>
              <a:spcBef>
                <a:spcPts val="1200"/>
              </a:spcBef>
              <a:buSzPct val="100000"/>
              <a:buFont typeface="Trebuchet MS"/>
              <a:buChar char="•"/>
            </a:pPr>
            <a:r>
              <a:rPr lang="en-US" sz="2000" dirty="0"/>
              <a:t>Caching is done using a (any) Locker image, so you must have already pulled one of those</a:t>
            </a:r>
          </a:p>
          <a:p>
            <a:pPr marL="228600" indent="-228600">
              <a:lnSpc>
                <a:spcPct val="100000"/>
              </a:lnSpc>
              <a:spcBef>
                <a:spcPts val="1200"/>
              </a:spcBef>
              <a:buSzPct val="100000"/>
              <a:buFont typeface="Trebuchet MS"/>
              <a:buChar char="•"/>
            </a:pPr>
            <a:r>
              <a:rPr lang="en-US" sz="2000" dirty="0"/>
              <a:t>Then choose the image to use (probably best to use most recent one although shouldn’t matter) and click Start.</a:t>
            </a:r>
          </a:p>
        </p:txBody>
      </p:sp>
      <p:pic>
        <p:nvPicPr>
          <p:cNvPr id="3" name="Picture 2">
            <a:extLst>
              <a:ext uri="{FF2B5EF4-FFF2-40B4-BE49-F238E27FC236}">
                <a16:creationId xmlns:a16="http://schemas.microsoft.com/office/drawing/2014/main" id="{6AC943F6-0235-77B2-7DCD-5517CF00DF8C}"/>
              </a:ext>
            </a:extLst>
          </p:cNvPr>
          <p:cNvPicPr>
            <a:picLocks noChangeAspect="1"/>
          </p:cNvPicPr>
          <p:nvPr/>
        </p:nvPicPr>
        <p:blipFill>
          <a:blip r:embed="rId2"/>
          <a:stretch>
            <a:fillRect/>
          </a:stretch>
        </p:blipFill>
        <p:spPr>
          <a:xfrm>
            <a:off x="883417" y="1011935"/>
            <a:ext cx="10601666" cy="3057647"/>
          </a:xfrm>
          <a:prstGeom prst="rect">
            <a:avLst/>
          </a:prstGeom>
        </p:spPr>
      </p:pic>
      <p:pic>
        <p:nvPicPr>
          <p:cNvPr id="5" name="Picture 4">
            <a:extLst>
              <a:ext uri="{FF2B5EF4-FFF2-40B4-BE49-F238E27FC236}">
                <a16:creationId xmlns:a16="http://schemas.microsoft.com/office/drawing/2014/main" id="{88A9AD98-3642-4D46-C60D-79E13E886851}"/>
              </a:ext>
            </a:extLst>
          </p:cNvPr>
          <p:cNvPicPr>
            <a:picLocks noChangeAspect="1"/>
          </p:cNvPicPr>
          <p:nvPr/>
        </p:nvPicPr>
        <p:blipFill>
          <a:blip r:embed="rId3"/>
          <a:stretch>
            <a:fillRect/>
          </a:stretch>
        </p:blipFill>
        <p:spPr>
          <a:xfrm>
            <a:off x="7493836" y="4248884"/>
            <a:ext cx="3747181" cy="393454"/>
          </a:xfrm>
          <a:prstGeom prst="rect">
            <a:avLst/>
          </a:prstGeom>
        </p:spPr>
      </p:pic>
      <p:pic>
        <p:nvPicPr>
          <p:cNvPr id="6" name="Picture 5">
            <a:extLst>
              <a:ext uri="{FF2B5EF4-FFF2-40B4-BE49-F238E27FC236}">
                <a16:creationId xmlns:a16="http://schemas.microsoft.com/office/drawing/2014/main" id="{E89A7E43-8849-0C0B-BFB8-9CC33D9CD553}"/>
              </a:ext>
            </a:extLst>
          </p:cNvPr>
          <p:cNvPicPr>
            <a:picLocks noChangeAspect="1"/>
          </p:cNvPicPr>
          <p:nvPr/>
        </p:nvPicPr>
        <p:blipFill>
          <a:blip r:embed="rId3"/>
          <a:stretch>
            <a:fillRect/>
          </a:stretch>
        </p:blipFill>
        <p:spPr>
          <a:xfrm>
            <a:off x="7493836" y="4247315"/>
            <a:ext cx="3747181" cy="393454"/>
          </a:xfrm>
          <a:prstGeom prst="rect">
            <a:avLst/>
          </a:prstGeom>
        </p:spPr>
      </p:pic>
      <p:sp>
        <p:nvSpPr>
          <p:cNvPr id="8" name="Rectangle 7">
            <a:extLst>
              <a:ext uri="{FF2B5EF4-FFF2-40B4-BE49-F238E27FC236}">
                <a16:creationId xmlns:a16="http://schemas.microsoft.com/office/drawing/2014/main" id="{018E3D48-816A-FA19-69A7-6A9B2A4989F8}"/>
              </a:ext>
            </a:extLst>
          </p:cNvPr>
          <p:cNvSpPr/>
          <p:nvPr/>
        </p:nvSpPr>
        <p:spPr>
          <a:xfrm>
            <a:off x="1045029" y="2552281"/>
            <a:ext cx="954593" cy="211016"/>
          </a:xfrm>
          <a:prstGeom prst="rect">
            <a:avLst/>
          </a:prstGeom>
          <a:solidFill>
            <a:schemeClr val="bg1"/>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S" sz="2000"/>
          </a:p>
        </p:txBody>
      </p:sp>
      <p:sp>
        <p:nvSpPr>
          <p:cNvPr id="7" name="TextBox 6">
            <a:extLst>
              <a:ext uri="{FF2B5EF4-FFF2-40B4-BE49-F238E27FC236}">
                <a16:creationId xmlns:a16="http://schemas.microsoft.com/office/drawing/2014/main" id="{29E5B497-62B3-6717-097E-DE78760C9B93}"/>
              </a:ext>
            </a:extLst>
          </p:cNvPr>
          <p:cNvSpPr txBox="1"/>
          <p:nvPr/>
        </p:nvSpPr>
        <p:spPr>
          <a:xfrm>
            <a:off x="1115367" y="2573868"/>
            <a:ext cx="1055077" cy="211016"/>
          </a:xfrm>
          <a:prstGeom prst="rect">
            <a:avLst/>
          </a:prstGeom>
          <a:noFill/>
        </p:spPr>
        <p:txBody>
          <a:bodyPr wrap="square" lIns="0" tIns="0" rIns="0" bIns="0" rtlCol="0">
            <a:noAutofit/>
          </a:bodyPr>
          <a:lstStyle/>
          <a:p>
            <a:pPr>
              <a:lnSpc>
                <a:spcPct val="100000"/>
              </a:lnSpc>
              <a:spcBef>
                <a:spcPts val="1200"/>
              </a:spcBef>
              <a:buSzPct val="100000"/>
            </a:pPr>
            <a:r>
              <a:rPr lang="en-US" sz="1200" dirty="0">
                <a:latin typeface="Arial" panose="020B0604020202020204" pitchFamily="34" charset="0"/>
                <a:cs typeface="Arial" panose="020B0604020202020204" pitchFamily="34" charset="0"/>
              </a:rPr>
              <a:t>rr:img-2022-11</a:t>
            </a:r>
          </a:p>
        </p:txBody>
      </p:sp>
    </p:spTree>
    <p:extLst>
      <p:ext uri="{BB962C8B-B14F-4D97-AF65-F5344CB8AC3E}">
        <p14:creationId xmlns:p14="http://schemas.microsoft.com/office/powerpoint/2010/main" val="3995853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E4446-129B-BE4A-BCA2-71C95BBC0CA6}"/>
              </a:ext>
            </a:extLst>
          </p:cNvPr>
          <p:cNvSpPr>
            <a:spLocks noGrp="1"/>
          </p:cNvSpPr>
          <p:nvPr>
            <p:ph type="title"/>
          </p:nvPr>
        </p:nvSpPr>
        <p:spPr>
          <a:xfrm>
            <a:off x="365760" y="195469"/>
            <a:ext cx="11460480" cy="914400"/>
          </a:xfrm>
        </p:spPr>
        <p:txBody>
          <a:bodyPr/>
          <a:lstStyle/>
          <a:p>
            <a:r>
              <a:rPr lang="en-US" dirty="0"/>
              <a:t>Locker UI - Configuring Local Caching of Network Drives (</a:t>
            </a:r>
            <a:r>
              <a:rPr lang="en-US" dirty="0" err="1"/>
              <a:t>cont</a:t>
            </a:r>
            <a:r>
              <a:rPr lang="en-US" dirty="0"/>
              <a:t>)</a:t>
            </a:r>
          </a:p>
        </p:txBody>
      </p:sp>
      <p:sp>
        <p:nvSpPr>
          <p:cNvPr id="4" name="Slide Number Placeholder 3">
            <a:extLst>
              <a:ext uri="{FF2B5EF4-FFF2-40B4-BE49-F238E27FC236}">
                <a16:creationId xmlns:a16="http://schemas.microsoft.com/office/drawing/2014/main" id="{90B1DA30-BF17-294E-9FC6-6E51707BEC82}"/>
              </a:ext>
            </a:extLst>
          </p:cNvPr>
          <p:cNvSpPr>
            <a:spLocks noGrp="1"/>
          </p:cNvSpPr>
          <p:nvPr>
            <p:ph type="sldNum" sz="quarter" idx="12"/>
          </p:nvPr>
        </p:nvSpPr>
        <p:spPr/>
        <p:txBody>
          <a:bodyPr/>
          <a:lstStyle/>
          <a:p>
            <a:fld id="{B58DE5F1-E0F9-4CCA-92B7-7A6FC4DFEE14}" type="slidenum">
              <a:rPr lang="en-US" smtClean="0"/>
              <a:t>23</a:t>
            </a:fld>
            <a:endParaRPr lang="en-US"/>
          </a:p>
        </p:txBody>
      </p:sp>
      <p:sp>
        <p:nvSpPr>
          <p:cNvPr id="5" name="TextBox 4">
            <a:extLst>
              <a:ext uri="{FF2B5EF4-FFF2-40B4-BE49-F238E27FC236}">
                <a16:creationId xmlns:a16="http://schemas.microsoft.com/office/drawing/2014/main" id="{DB455956-7B18-ECFC-8909-EFE0011771F5}"/>
              </a:ext>
            </a:extLst>
          </p:cNvPr>
          <p:cNvSpPr txBox="1"/>
          <p:nvPr/>
        </p:nvSpPr>
        <p:spPr>
          <a:xfrm>
            <a:off x="84152" y="2292444"/>
            <a:ext cx="1690711" cy="1136556"/>
          </a:xfrm>
          <a:prstGeom prst="rect">
            <a:avLst/>
          </a:prstGeom>
          <a:noFill/>
        </p:spPr>
        <p:txBody>
          <a:bodyPr wrap="square" lIns="0" tIns="0" rIns="0" bIns="0" rtlCol="0">
            <a:noAutofit/>
          </a:bodyPr>
          <a:lstStyle/>
          <a:p>
            <a:pPr>
              <a:spcBef>
                <a:spcPts val="1200"/>
              </a:spcBef>
              <a:buSzPct val="100000"/>
            </a:pPr>
            <a:r>
              <a:rPr lang="en-US" dirty="0"/>
              <a:t>For a network drive mounted at /stash, choose /stash locations to cache to your host local drive. Autocomplete and navigation of file hierarchy supported.</a:t>
            </a:r>
          </a:p>
          <a:p>
            <a:pPr>
              <a:lnSpc>
                <a:spcPct val="100000"/>
              </a:lnSpc>
              <a:spcBef>
                <a:spcPts val="1200"/>
              </a:spcBef>
              <a:buSzPct val="100000"/>
            </a:pPr>
            <a:endParaRPr lang="en-US" dirty="0"/>
          </a:p>
        </p:txBody>
      </p:sp>
      <p:pic>
        <p:nvPicPr>
          <p:cNvPr id="7" name="Picture 6">
            <a:extLst>
              <a:ext uri="{FF2B5EF4-FFF2-40B4-BE49-F238E27FC236}">
                <a16:creationId xmlns:a16="http://schemas.microsoft.com/office/drawing/2014/main" id="{00C83F48-A906-913C-1D02-D47DE26B57B2}"/>
              </a:ext>
            </a:extLst>
          </p:cNvPr>
          <p:cNvPicPr>
            <a:picLocks noChangeAspect="1"/>
          </p:cNvPicPr>
          <p:nvPr/>
        </p:nvPicPr>
        <p:blipFill>
          <a:blip r:embed="rId2"/>
          <a:stretch>
            <a:fillRect/>
          </a:stretch>
        </p:blipFill>
        <p:spPr>
          <a:xfrm>
            <a:off x="1979525" y="1316938"/>
            <a:ext cx="10092192" cy="3184724"/>
          </a:xfrm>
          <a:prstGeom prst="rect">
            <a:avLst/>
          </a:prstGeom>
        </p:spPr>
      </p:pic>
      <p:cxnSp>
        <p:nvCxnSpPr>
          <p:cNvPr id="8" name="Straight Arrow Connector 7">
            <a:extLst>
              <a:ext uri="{FF2B5EF4-FFF2-40B4-BE49-F238E27FC236}">
                <a16:creationId xmlns:a16="http://schemas.microsoft.com/office/drawing/2014/main" id="{BA4ADD53-8789-70DE-0022-5C584E7516A9}"/>
              </a:ext>
            </a:extLst>
          </p:cNvPr>
          <p:cNvCxnSpPr>
            <a:cxnSpLocks/>
          </p:cNvCxnSpPr>
          <p:nvPr/>
        </p:nvCxnSpPr>
        <p:spPr>
          <a:xfrm flipV="1">
            <a:off x="1537398" y="3074796"/>
            <a:ext cx="612949" cy="70338"/>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spTree>
    <p:extLst>
      <p:ext uri="{BB962C8B-B14F-4D97-AF65-F5344CB8AC3E}">
        <p14:creationId xmlns:p14="http://schemas.microsoft.com/office/powerpoint/2010/main" val="258267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9725-6EA4-7540-AEC0-850113A87CDD}"/>
              </a:ext>
            </a:extLst>
          </p:cNvPr>
          <p:cNvSpPr>
            <a:spLocks noGrp="1"/>
          </p:cNvSpPr>
          <p:nvPr>
            <p:ph type="title"/>
          </p:nvPr>
        </p:nvSpPr>
        <p:spPr>
          <a:xfrm>
            <a:off x="365760" y="399288"/>
            <a:ext cx="11460480" cy="914400"/>
          </a:xfrm>
        </p:spPr>
        <p:txBody>
          <a:bodyPr/>
          <a:lstStyle/>
          <a:p>
            <a:r>
              <a:rPr lang="en-US" dirty="0"/>
              <a:t>Locker UI - View Status of Local Caching of Network Drives</a:t>
            </a:r>
          </a:p>
        </p:txBody>
      </p:sp>
      <p:sp>
        <p:nvSpPr>
          <p:cNvPr id="4" name="Slide Number Placeholder 3">
            <a:extLst>
              <a:ext uri="{FF2B5EF4-FFF2-40B4-BE49-F238E27FC236}">
                <a16:creationId xmlns:a16="http://schemas.microsoft.com/office/drawing/2014/main" id="{FAA488CC-F4B5-7D42-A35A-291818576BE7}"/>
              </a:ext>
            </a:extLst>
          </p:cNvPr>
          <p:cNvSpPr>
            <a:spLocks noGrp="1"/>
          </p:cNvSpPr>
          <p:nvPr>
            <p:ph type="sldNum" sz="quarter" idx="12"/>
          </p:nvPr>
        </p:nvSpPr>
        <p:spPr/>
        <p:txBody>
          <a:bodyPr/>
          <a:lstStyle/>
          <a:p>
            <a:fld id="{B58DE5F1-E0F9-4CCA-92B7-7A6FC4DFEE14}" type="slidenum">
              <a:rPr lang="en-US" smtClean="0"/>
              <a:t>24</a:t>
            </a:fld>
            <a:endParaRPr lang="en-US"/>
          </a:p>
        </p:txBody>
      </p:sp>
      <p:sp>
        <p:nvSpPr>
          <p:cNvPr id="14" name="TextBox 13">
            <a:extLst>
              <a:ext uri="{FF2B5EF4-FFF2-40B4-BE49-F238E27FC236}">
                <a16:creationId xmlns:a16="http://schemas.microsoft.com/office/drawing/2014/main" id="{E40CCCE9-AA13-B243-8051-0AEB87F50174}"/>
              </a:ext>
            </a:extLst>
          </p:cNvPr>
          <p:cNvSpPr txBox="1"/>
          <p:nvPr/>
        </p:nvSpPr>
        <p:spPr>
          <a:xfrm>
            <a:off x="584174" y="4322264"/>
            <a:ext cx="2867891" cy="1288741"/>
          </a:xfrm>
          <a:prstGeom prst="rect">
            <a:avLst/>
          </a:prstGeom>
          <a:noFill/>
        </p:spPr>
        <p:txBody>
          <a:bodyPr wrap="square" lIns="0" tIns="0" rIns="0" bIns="0" rtlCol="0">
            <a:noAutofit/>
          </a:bodyPr>
          <a:lstStyle/>
          <a:p>
            <a:pPr>
              <a:lnSpc>
                <a:spcPct val="100000"/>
              </a:lnSpc>
              <a:spcBef>
                <a:spcPts val="1200"/>
              </a:spcBef>
              <a:buSzPct val="100000"/>
            </a:pPr>
            <a:r>
              <a:rPr lang="en-US" sz="2000" dirty="0"/>
              <a:t>Click to stop caching to your local drive (but whatever copied so far remains)</a:t>
            </a:r>
          </a:p>
        </p:txBody>
      </p:sp>
      <p:cxnSp>
        <p:nvCxnSpPr>
          <p:cNvPr id="19" name="Straight Arrow Connector 18">
            <a:extLst>
              <a:ext uri="{FF2B5EF4-FFF2-40B4-BE49-F238E27FC236}">
                <a16:creationId xmlns:a16="http://schemas.microsoft.com/office/drawing/2014/main" id="{D7B46B8F-C4C8-762B-7FDF-6E866F952A9D}"/>
              </a:ext>
            </a:extLst>
          </p:cNvPr>
          <p:cNvCxnSpPr>
            <a:cxnSpLocks/>
          </p:cNvCxnSpPr>
          <p:nvPr/>
        </p:nvCxnSpPr>
        <p:spPr>
          <a:xfrm flipH="1" flipV="1">
            <a:off x="994787" y="3577212"/>
            <a:ext cx="70338" cy="745052"/>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sp>
        <p:nvSpPr>
          <p:cNvPr id="9" name="TextBox 8">
            <a:extLst>
              <a:ext uri="{FF2B5EF4-FFF2-40B4-BE49-F238E27FC236}">
                <a16:creationId xmlns:a16="http://schemas.microsoft.com/office/drawing/2014/main" id="{AA5AF0A7-063A-CB4E-A59A-8E7F3A270D74}"/>
              </a:ext>
            </a:extLst>
          </p:cNvPr>
          <p:cNvSpPr txBox="1"/>
          <p:nvPr/>
        </p:nvSpPr>
        <p:spPr>
          <a:xfrm>
            <a:off x="4211721" y="4871326"/>
            <a:ext cx="5209309" cy="1132610"/>
          </a:xfrm>
          <a:prstGeom prst="rect">
            <a:avLst/>
          </a:prstGeom>
          <a:noFill/>
        </p:spPr>
        <p:txBody>
          <a:bodyPr wrap="square" lIns="0" tIns="0" rIns="0" bIns="0" rtlCol="0">
            <a:noAutofit/>
          </a:bodyPr>
          <a:lstStyle/>
          <a:p>
            <a:pPr>
              <a:lnSpc>
                <a:spcPct val="100000"/>
              </a:lnSpc>
              <a:spcBef>
                <a:spcPts val="1200"/>
              </a:spcBef>
              <a:buSzPct val="100000"/>
            </a:pPr>
            <a:r>
              <a:rPr lang="en-US" sz="2000" dirty="0"/>
              <a:t>Progress on caching network drive content e.g. /stash to host local drive (specifically </a:t>
            </a:r>
            <a:r>
              <a:rPr lang="en-US" sz="2000" dirty="0" err="1"/>
              <a:t>rsync</a:t>
            </a:r>
            <a:r>
              <a:rPr lang="en-US" sz="2000" dirty="0"/>
              <a:t> status lines)</a:t>
            </a:r>
          </a:p>
        </p:txBody>
      </p:sp>
      <p:pic>
        <p:nvPicPr>
          <p:cNvPr id="3" name="Picture 2">
            <a:extLst>
              <a:ext uri="{FF2B5EF4-FFF2-40B4-BE49-F238E27FC236}">
                <a16:creationId xmlns:a16="http://schemas.microsoft.com/office/drawing/2014/main" id="{2CDD97A0-5239-2C2A-C362-C969C1CA5871}"/>
              </a:ext>
            </a:extLst>
          </p:cNvPr>
          <p:cNvPicPr>
            <a:picLocks noChangeAspect="1"/>
          </p:cNvPicPr>
          <p:nvPr/>
        </p:nvPicPr>
        <p:blipFill>
          <a:blip r:embed="rId2"/>
          <a:stretch>
            <a:fillRect/>
          </a:stretch>
        </p:blipFill>
        <p:spPr>
          <a:xfrm>
            <a:off x="597980" y="873857"/>
            <a:ext cx="10480008" cy="2703355"/>
          </a:xfrm>
          <a:prstGeom prst="rect">
            <a:avLst/>
          </a:prstGeom>
        </p:spPr>
      </p:pic>
      <p:cxnSp>
        <p:nvCxnSpPr>
          <p:cNvPr id="7" name="Straight Arrow Connector 6">
            <a:extLst>
              <a:ext uri="{FF2B5EF4-FFF2-40B4-BE49-F238E27FC236}">
                <a16:creationId xmlns:a16="http://schemas.microsoft.com/office/drawing/2014/main" id="{EB93DECF-A225-7434-EC5A-4A006540F8AD}"/>
              </a:ext>
            </a:extLst>
          </p:cNvPr>
          <p:cNvCxnSpPr/>
          <p:nvPr/>
        </p:nvCxnSpPr>
        <p:spPr>
          <a:xfrm flipH="1" flipV="1">
            <a:off x="3305908" y="2994409"/>
            <a:ext cx="1808703" cy="1876917"/>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sp>
        <p:nvSpPr>
          <p:cNvPr id="6" name="Rectangle 5">
            <a:extLst>
              <a:ext uri="{FF2B5EF4-FFF2-40B4-BE49-F238E27FC236}">
                <a16:creationId xmlns:a16="http://schemas.microsoft.com/office/drawing/2014/main" id="{96A3E16D-D3F7-D892-D04A-D665A65BA937}"/>
              </a:ext>
            </a:extLst>
          </p:cNvPr>
          <p:cNvSpPr/>
          <p:nvPr/>
        </p:nvSpPr>
        <p:spPr>
          <a:xfrm>
            <a:off x="5255288" y="1567543"/>
            <a:ext cx="4592097" cy="291402"/>
          </a:xfrm>
          <a:prstGeom prst="rect">
            <a:avLst/>
          </a:prstGeom>
          <a:solidFill>
            <a:schemeClr val="bg1"/>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S" sz="2000"/>
          </a:p>
        </p:txBody>
      </p:sp>
      <p:sp>
        <p:nvSpPr>
          <p:cNvPr id="8" name="TextBox 7">
            <a:extLst>
              <a:ext uri="{FF2B5EF4-FFF2-40B4-BE49-F238E27FC236}">
                <a16:creationId xmlns:a16="http://schemas.microsoft.com/office/drawing/2014/main" id="{7B71012A-85B2-D49C-F58C-0468725F944E}"/>
              </a:ext>
            </a:extLst>
          </p:cNvPr>
          <p:cNvSpPr txBox="1"/>
          <p:nvPr/>
        </p:nvSpPr>
        <p:spPr>
          <a:xfrm>
            <a:off x="5255288" y="1567543"/>
            <a:ext cx="4075285" cy="353890"/>
          </a:xfrm>
          <a:prstGeom prst="rect">
            <a:avLst/>
          </a:prstGeom>
          <a:noFill/>
        </p:spPr>
        <p:txBody>
          <a:bodyPr wrap="square" lIns="0" tIns="0" rIns="0" bIns="0" rtlCol="0">
            <a:noAutofit/>
          </a:bodyPr>
          <a:lstStyle/>
          <a:p>
            <a:pPr>
              <a:lnSpc>
                <a:spcPct val="100000"/>
              </a:lnSpc>
              <a:spcBef>
                <a:spcPts val="1200"/>
              </a:spcBef>
              <a:buSzPct val="100000"/>
            </a:pPr>
            <a:r>
              <a:rPr lang="en-US" sz="1600" b="1" dirty="0">
                <a:latin typeface="Arial" panose="020B0604020202020204" pitchFamily="34" charset="0"/>
              </a:rPr>
              <a:t>‘docker.example.com:443/rr:img-2022-11’</a:t>
            </a:r>
          </a:p>
        </p:txBody>
      </p:sp>
    </p:spTree>
    <p:extLst>
      <p:ext uri="{BB962C8B-B14F-4D97-AF65-F5344CB8AC3E}">
        <p14:creationId xmlns:p14="http://schemas.microsoft.com/office/powerpoint/2010/main" val="2800313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4F164-DCA4-8143-8FEE-06E79DF26E10}"/>
              </a:ext>
            </a:extLst>
          </p:cNvPr>
          <p:cNvSpPr>
            <a:spLocks noGrp="1"/>
          </p:cNvSpPr>
          <p:nvPr>
            <p:ph type="title"/>
          </p:nvPr>
        </p:nvSpPr>
        <p:spPr>
          <a:xfrm>
            <a:off x="731520" y="2514600"/>
            <a:ext cx="11460480" cy="1351722"/>
          </a:xfrm>
        </p:spPr>
        <p:txBody>
          <a:bodyPr/>
          <a:lstStyle/>
          <a:p>
            <a:r>
              <a:rPr lang="en-US" dirty="0"/>
              <a:t>Locker Safe Storage Locations, Recommendations and Checklist for use</a:t>
            </a:r>
          </a:p>
        </p:txBody>
      </p:sp>
      <p:sp>
        <p:nvSpPr>
          <p:cNvPr id="4" name="Slide Number Placeholder 3">
            <a:extLst>
              <a:ext uri="{FF2B5EF4-FFF2-40B4-BE49-F238E27FC236}">
                <a16:creationId xmlns:a16="http://schemas.microsoft.com/office/drawing/2014/main" id="{71B6572C-ED93-5B47-97CF-9B1D90B08D16}"/>
              </a:ext>
            </a:extLst>
          </p:cNvPr>
          <p:cNvSpPr>
            <a:spLocks noGrp="1"/>
          </p:cNvSpPr>
          <p:nvPr>
            <p:ph type="sldNum" sz="quarter" idx="12"/>
          </p:nvPr>
        </p:nvSpPr>
        <p:spPr/>
        <p:txBody>
          <a:bodyPr/>
          <a:lstStyle/>
          <a:p>
            <a:fld id="{B58DE5F1-E0F9-4CCA-92B7-7A6FC4DFEE14}" type="slidenum">
              <a:rPr lang="en-US" smtClean="0"/>
              <a:t>25</a:t>
            </a:fld>
            <a:endParaRPr lang="en-US"/>
          </a:p>
        </p:txBody>
      </p:sp>
      <p:sp>
        <p:nvSpPr>
          <p:cNvPr id="3" name="TextBox 2">
            <a:extLst>
              <a:ext uri="{FF2B5EF4-FFF2-40B4-BE49-F238E27FC236}">
                <a16:creationId xmlns:a16="http://schemas.microsoft.com/office/drawing/2014/main" id="{22C6A0A7-C629-8D48-8ABA-8F713890B1BA}"/>
              </a:ext>
            </a:extLst>
          </p:cNvPr>
          <p:cNvSpPr txBox="1"/>
          <p:nvPr/>
        </p:nvSpPr>
        <p:spPr>
          <a:xfrm>
            <a:off x="7285383" y="2802835"/>
            <a:ext cx="0" cy="0"/>
          </a:xfrm>
          <a:prstGeom prst="rect">
            <a:avLst/>
          </a:prstGeom>
          <a:noFill/>
        </p:spPr>
        <p:txBody>
          <a:bodyPr wrap="none" lIns="0" tIns="0" rIns="0" bIns="0" rtlCol="0">
            <a:noAutofit/>
          </a:bodyPr>
          <a:lstStyle/>
          <a:p>
            <a:pPr marL="228600" indent="-228600">
              <a:lnSpc>
                <a:spcPct val="100000"/>
              </a:lnSpc>
              <a:spcBef>
                <a:spcPts val="1200"/>
              </a:spcBef>
              <a:buSzPct val="100000"/>
              <a:buFont typeface="Trebuchet MS"/>
              <a:buChar char="•"/>
            </a:pPr>
            <a:endParaRPr lang="en-US" sz="2000" dirty="0"/>
          </a:p>
        </p:txBody>
      </p:sp>
    </p:spTree>
    <p:extLst>
      <p:ext uri="{BB962C8B-B14F-4D97-AF65-F5344CB8AC3E}">
        <p14:creationId xmlns:p14="http://schemas.microsoft.com/office/powerpoint/2010/main" val="339422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899D0-0481-4846-BE8A-46EBA3D51393}"/>
              </a:ext>
            </a:extLst>
          </p:cNvPr>
          <p:cNvSpPr>
            <a:spLocks noGrp="1"/>
          </p:cNvSpPr>
          <p:nvPr>
            <p:ph type="title"/>
          </p:nvPr>
        </p:nvSpPr>
        <p:spPr>
          <a:xfrm>
            <a:off x="365759" y="200025"/>
            <a:ext cx="11460480" cy="914400"/>
          </a:xfrm>
        </p:spPr>
        <p:txBody>
          <a:bodyPr/>
          <a:lstStyle/>
          <a:p>
            <a:r>
              <a:rPr lang="en-US" dirty="0"/>
              <a:t>Safe Storage Locations inside Running Containers</a:t>
            </a:r>
          </a:p>
        </p:txBody>
      </p:sp>
      <p:sp>
        <p:nvSpPr>
          <p:cNvPr id="3" name="Content Placeholder 2">
            <a:extLst>
              <a:ext uri="{FF2B5EF4-FFF2-40B4-BE49-F238E27FC236}">
                <a16:creationId xmlns:a16="http://schemas.microsoft.com/office/drawing/2014/main" id="{7D4D42E0-B1B0-DC4F-9F2B-FF5AE8714FB0}"/>
              </a:ext>
            </a:extLst>
          </p:cNvPr>
          <p:cNvSpPr>
            <a:spLocks noGrp="1"/>
          </p:cNvSpPr>
          <p:nvPr>
            <p:ph idx="1"/>
          </p:nvPr>
        </p:nvSpPr>
        <p:spPr>
          <a:xfrm>
            <a:off x="183572" y="820785"/>
            <a:ext cx="11824855" cy="4572000"/>
          </a:xfrm>
        </p:spPr>
        <p:txBody>
          <a:bodyPr/>
          <a:lstStyle/>
          <a:p>
            <a:r>
              <a:rPr lang="en-US" dirty="0"/>
              <a:t>After container terminates, container files are lost unless they were in safe, persistent locations</a:t>
            </a:r>
          </a:p>
          <a:p>
            <a:r>
              <a:rPr lang="en-US" dirty="0"/>
              <a:t>Some directories </a:t>
            </a:r>
            <a:r>
              <a:rPr lang="en-US" u="sng" dirty="0"/>
              <a:t>inside containers</a:t>
            </a:r>
            <a:r>
              <a:rPr lang="en-US" dirty="0"/>
              <a:t> can be either network mounted or “bind mounted” from the host machine, so any content inside them is safe and persists after container exit:</a:t>
            </a:r>
          </a:p>
          <a:p>
            <a:pPr lvl="1"/>
            <a:r>
              <a:rPr lang="en-US" b="1" dirty="0"/>
              <a:t>/repos </a:t>
            </a:r>
            <a:r>
              <a:rPr lang="en-US" dirty="0"/>
              <a:t>– for cloned </a:t>
            </a:r>
            <a:r>
              <a:rPr lang="en-US" dirty="0" err="1"/>
              <a:t>BioGit</a:t>
            </a:r>
            <a:r>
              <a:rPr lang="en-US" dirty="0"/>
              <a:t> repositories</a:t>
            </a:r>
          </a:p>
          <a:p>
            <a:pPr lvl="2"/>
            <a:r>
              <a:rPr lang="en-US" dirty="0"/>
              <a:t>Automatically bind mounted from host if user configured Git repos clone location (direct network mounting not supported, but the location could be a network drive location on your host)</a:t>
            </a:r>
          </a:p>
          <a:p>
            <a:pPr lvl="1"/>
            <a:r>
              <a:rPr lang="en-US" b="1" dirty="0"/>
              <a:t>Network Drive Mounts, e.g. /</a:t>
            </a:r>
            <a:r>
              <a:rPr lang="en-US" b="1" dirty="0" err="1"/>
              <a:t>netdrive</a:t>
            </a:r>
            <a:endParaRPr lang="en-US" b="1" dirty="0"/>
          </a:p>
          <a:p>
            <a:pPr lvl="2"/>
            <a:r>
              <a:rPr lang="en-US" dirty="0"/>
              <a:t>User can choose at container startup to either bind mount from host (if Offline Storage Location configured and exists in there) or network mount from configured host of the drive</a:t>
            </a:r>
          </a:p>
          <a:p>
            <a:pPr lvl="1"/>
            <a:r>
              <a:rPr lang="en-US" b="1" dirty="0"/>
              <a:t>/</a:t>
            </a:r>
            <a:r>
              <a:rPr lang="en-US" b="1" dirty="0" err="1"/>
              <a:t>host_root</a:t>
            </a:r>
            <a:endParaRPr lang="en-US" b="1" dirty="0"/>
          </a:p>
          <a:p>
            <a:pPr lvl="2"/>
            <a:r>
              <a:rPr lang="en-US" dirty="0">
                <a:sym typeface="Wingdings" pitchFamily="2" charset="2"/>
              </a:rPr>
              <a:t>Automatically bind mounted from host’s root directory (allows access to any host file or </a:t>
            </a:r>
            <a:r>
              <a:rPr lang="en-US" dirty="0" err="1">
                <a:sym typeface="Wingdings" pitchFamily="2" charset="2"/>
              </a:rPr>
              <a:t>dir</a:t>
            </a:r>
            <a:r>
              <a:rPr lang="en-US" dirty="0">
                <a:sym typeface="Wingdings" pitchFamily="2" charset="2"/>
              </a:rPr>
              <a:t>)</a:t>
            </a:r>
          </a:p>
          <a:p>
            <a:pPr lvl="1"/>
            <a:r>
              <a:rPr lang="en-US" dirty="0">
                <a:sym typeface="Wingdings" pitchFamily="2" charset="2"/>
              </a:rPr>
              <a:t>Note: for bind mounting from host, safety of data assumes you backup the host (e.g. your Mac or Windows laptop)</a:t>
            </a:r>
          </a:p>
          <a:p>
            <a:r>
              <a:rPr lang="en-US" dirty="0">
                <a:sym typeface="Wingdings" pitchFamily="2" charset="2"/>
              </a:rPr>
              <a:t>Next slide delineates the locations outside the container for the above in-container paths</a:t>
            </a:r>
          </a:p>
        </p:txBody>
      </p:sp>
      <p:sp>
        <p:nvSpPr>
          <p:cNvPr id="4" name="Slide Number Placeholder 3">
            <a:extLst>
              <a:ext uri="{FF2B5EF4-FFF2-40B4-BE49-F238E27FC236}">
                <a16:creationId xmlns:a16="http://schemas.microsoft.com/office/drawing/2014/main" id="{CFA15317-2EA6-A749-831E-C8C5E9250F0A}"/>
              </a:ext>
            </a:extLst>
          </p:cNvPr>
          <p:cNvSpPr>
            <a:spLocks noGrp="1"/>
          </p:cNvSpPr>
          <p:nvPr>
            <p:ph type="sldNum" sz="quarter" idx="12"/>
          </p:nvPr>
        </p:nvSpPr>
        <p:spPr/>
        <p:txBody>
          <a:bodyPr/>
          <a:lstStyle/>
          <a:p>
            <a:fld id="{B58DE5F1-E0F9-4CCA-92B7-7A6FC4DFEE14}" type="slidenum">
              <a:rPr lang="en-US" smtClean="0"/>
              <a:t>26</a:t>
            </a:fld>
            <a:endParaRPr lang="en-US"/>
          </a:p>
        </p:txBody>
      </p:sp>
    </p:spTree>
    <p:extLst>
      <p:ext uri="{BB962C8B-B14F-4D97-AF65-F5344CB8AC3E}">
        <p14:creationId xmlns:p14="http://schemas.microsoft.com/office/powerpoint/2010/main" val="226285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B3F13-6E41-B348-A067-18B62E58F266}"/>
              </a:ext>
            </a:extLst>
          </p:cNvPr>
          <p:cNvSpPr>
            <a:spLocks noGrp="1"/>
          </p:cNvSpPr>
          <p:nvPr>
            <p:ph type="title"/>
          </p:nvPr>
        </p:nvSpPr>
        <p:spPr>
          <a:xfrm>
            <a:off x="143741" y="206000"/>
            <a:ext cx="11904518" cy="914400"/>
          </a:xfrm>
        </p:spPr>
        <p:txBody>
          <a:bodyPr/>
          <a:lstStyle/>
          <a:p>
            <a:r>
              <a:rPr lang="en-US" dirty="0"/>
              <a:t>Safe Data Storage Locations Inside and Outside the Container</a:t>
            </a:r>
          </a:p>
        </p:txBody>
      </p:sp>
      <p:sp>
        <p:nvSpPr>
          <p:cNvPr id="4" name="Slide Number Placeholder 3">
            <a:extLst>
              <a:ext uri="{FF2B5EF4-FFF2-40B4-BE49-F238E27FC236}">
                <a16:creationId xmlns:a16="http://schemas.microsoft.com/office/drawing/2014/main" id="{C7AE2A16-896A-5E41-A6DD-A58E1F9A3339}"/>
              </a:ext>
            </a:extLst>
          </p:cNvPr>
          <p:cNvSpPr>
            <a:spLocks noGrp="1"/>
          </p:cNvSpPr>
          <p:nvPr>
            <p:ph type="sldNum" sz="quarter" idx="12"/>
          </p:nvPr>
        </p:nvSpPr>
        <p:spPr/>
        <p:txBody>
          <a:bodyPr/>
          <a:lstStyle/>
          <a:p>
            <a:fld id="{B58DE5F1-E0F9-4CCA-92B7-7A6FC4DFEE14}" type="slidenum">
              <a:rPr lang="en-US" smtClean="0"/>
              <a:t>27</a:t>
            </a:fld>
            <a:endParaRPr lang="en-US"/>
          </a:p>
        </p:txBody>
      </p:sp>
      <p:graphicFrame>
        <p:nvGraphicFramePr>
          <p:cNvPr id="5" name="Table 5">
            <a:extLst>
              <a:ext uri="{FF2B5EF4-FFF2-40B4-BE49-F238E27FC236}">
                <a16:creationId xmlns:a16="http://schemas.microsoft.com/office/drawing/2014/main" id="{C2F155E8-1C53-224E-97F3-0A5F8EE56351}"/>
              </a:ext>
            </a:extLst>
          </p:cNvPr>
          <p:cNvGraphicFramePr>
            <a:graphicFrameLocks noGrp="1"/>
          </p:cNvGraphicFramePr>
          <p:nvPr>
            <p:extLst>
              <p:ext uri="{D42A27DB-BD31-4B8C-83A1-F6EECF244321}">
                <p14:modId xmlns:p14="http://schemas.microsoft.com/office/powerpoint/2010/main" val="2268469121"/>
              </p:ext>
            </p:extLst>
          </p:nvPr>
        </p:nvGraphicFramePr>
        <p:xfrm>
          <a:off x="62346" y="705628"/>
          <a:ext cx="12022282" cy="5606160"/>
        </p:xfrm>
        <a:graphic>
          <a:graphicData uri="http://schemas.openxmlformats.org/drawingml/2006/table">
            <a:tbl>
              <a:tblPr firstRow="1" bandRow="1">
                <a:tableStyleId>{7AFD8959-9B3F-4D47-BAAB-44C6AA61CEA2}</a:tableStyleId>
              </a:tblPr>
              <a:tblGrid>
                <a:gridCol w="2836718">
                  <a:extLst>
                    <a:ext uri="{9D8B030D-6E8A-4147-A177-3AD203B41FA5}">
                      <a16:colId xmlns:a16="http://schemas.microsoft.com/office/drawing/2014/main" val="419241244"/>
                    </a:ext>
                  </a:extLst>
                </a:gridCol>
                <a:gridCol w="3969327">
                  <a:extLst>
                    <a:ext uri="{9D8B030D-6E8A-4147-A177-3AD203B41FA5}">
                      <a16:colId xmlns:a16="http://schemas.microsoft.com/office/drawing/2014/main" val="2756577621"/>
                    </a:ext>
                  </a:extLst>
                </a:gridCol>
                <a:gridCol w="5216237">
                  <a:extLst>
                    <a:ext uri="{9D8B030D-6E8A-4147-A177-3AD203B41FA5}">
                      <a16:colId xmlns:a16="http://schemas.microsoft.com/office/drawing/2014/main" val="979135136"/>
                    </a:ext>
                  </a:extLst>
                </a:gridCol>
              </a:tblGrid>
              <a:tr h="934360">
                <a:tc>
                  <a:txBody>
                    <a:bodyPr/>
                    <a:lstStyle/>
                    <a:p>
                      <a:endParaRPr lang="en-US" dirty="0"/>
                    </a:p>
                  </a:txBody>
                  <a:tcPr/>
                </a:tc>
                <a:tc gridSpan="2">
                  <a:txBody>
                    <a:bodyPr/>
                    <a:lstStyle/>
                    <a:p>
                      <a:pPr algn="ctr"/>
                      <a:r>
                        <a:rPr lang="en-US" dirty="0"/>
                        <a:t>Location Outside of Container</a:t>
                      </a:r>
                    </a:p>
                  </a:txBody>
                  <a:tcPr anchor="ctr"/>
                </a:tc>
                <a:tc hMerge="1">
                  <a:txBody>
                    <a:bodyPr/>
                    <a:lstStyle/>
                    <a:p>
                      <a:endParaRPr lang="en-US" dirty="0"/>
                    </a:p>
                  </a:txBody>
                  <a:tcPr/>
                </a:tc>
                <a:extLst>
                  <a:ext uri="{0D108BD9-81ED-4DB2-BD59-A6C34878D82A}">
                    <a16:rowId xmlns:a16="http://schemas.microsoft.com/office/drawing/2014/main" val="1811955396"/>
                  </a:ext>
                </a:extLst>
              </a:tr>
              <a:tr h="934360">
                <a:tc>
                  <a:txBody>
                    <a:bodyPr/>
                    <a:lstStyle/>
                    <a:p>
                      <a:pPr algn="ctr"/>
                      <a:r>
                        <a:rPr lang="en-US" b="1" u="sng" dirty="0"/>
                        <a:t>Location Inside Container (LIC)</a:t>
                      </a:r>
                    </a:p>
                  </a:txBody>
                  <a:tcPr anchor="ctr"/>
                </a:tc>
                <a:tc>
                  <a:txBody>
                    <a:bodyPr/>
                    <a:lstStyle/>
                    <a:p>
                      <a:pPr algn="ctr"/>
                      <a:r>
                        <a:rPr lang="en-US" b="1" u="sng" dirty="0"/>
                        <a:t>If LIC network mounted</a:t>
                      </a:r>
                    </a:p>
                  </a:txBody>
                  <a:tcPr anchor="ctr"/>
                </a:tc>
                <a:tc>
                  <a:txBody>
                    <a:bodyPr/>
                    <a:lstStyle/>
                    <a:p>
                      <a:pPr algn="ctr"/>
                      <a:r>
                        <a:rPr lang="en-US" b="1" u="sng" dirty="0"/>
                        <a:t>If LIC bind-mounted from host local storage</a:t>
                      </a:r>
                    </a:p>
                  </a:txBody>
                  <a:tcPr anchor="ctr"/>
                </a:tc>
                <a:extLst>
                  <a:ext uri="{0D108BD9-81ED-4DB2-BD59-A6C34878D82A}">
                    <a16:rowId xmlns:a16="http://schemas.microsoft.com/office/drawing/2014/main" val="1237304065"/>
                  </a:ext>
                </a:extLst>
              </a:tr>
              <a:tr h="934360">
                <a:tc>
                  <a:txBody>
                    <a:bodyPr/>
                    <a:lstStyle/>
                    <a:p>
                      <a:r>
                        <a:rPr lang="en-US" sz="1800" dirty="0"/>
                        <a:t>/repos</a:t>
                      </a:r>
                    </a:p>
                  </a:txBody>
                  <a:tcPr anchor="ctr"/>
                </a:tc>
                <a:tc>
                  <a:txBody>
                    <a:bodyPr/>
                    <a:lstStyle/>
                    <a:p>
                      <a:r>
                        <a:rPr lang="en-US" sz="1800" dirty="0"/>
                        <a:t>Not Possible</a:t>
                      </a:r>
                    </a:p>
                  </a:txBody>
                  <a:tcPr anchor="ctr"/>
                </a:tc>
                <a:tc>
                  <a:txBody>
                    <a:bodyPr/>
                    <a:lstStyle/>
                    <a:p>
                      <a:r>
                        <a:rPr lang="en-US" sz="1800" dirty="0"/>
                        <a:t>&lt;GIT_REPOS_CLONE_LOCATION&gt;/repos</a:t>
                      </a:r>
                    </a:p>
                  </a:txBody>
                  <a:tcPr anchor="ctr"/>
                </a:tc>
                <a:extLst>
                  <a:ext uri="{0D108BD9-81ED-4DB2-BD59-A6C34878D82A}">
                    <a16:rowId xmlns:a16="http://schemas.microsoft.com/office/drawing/2014/main" val="1406146526"/>
                  </a:ext>
                </a:extLst>
              </a:tr>
              <a:tr h="934360">
                <a:tc>
                  <a:txBody>
                    <a:bodyPr/>
                    <a:lstStyle/>
                    <a:p>
                      <a:r>
                        <a:rPr lang="en-US" sz="1800" dirty="0"/>
                        <a:t>Network drive1 mount</a:t>
                      </a:r>
                    </a:p>
                  </a:txBody>
                  <a:tcPr anchor="ctr"/>
                </a:tc>
                <a:tc>
                  <a:txBody>
                    <a:bodyPr/>
                    <a:lstStyle/>
                    <a:p>
                      <a:r>
                        <a:rPr lang="en-US" sz="1800" dirty="0"/>
                        <a:t>&lt;network_drive1_host&gt;:/&lt;network_drive1_mount_point&gt;</a:t>
                      </a:r>
                    </a:p>
                  </a:txBody>
                  <a:tcPr anchor="ctr"/>
                </a:tc>
                <a:tc>
                  <a:txBody>
                    <a:bodyPr/>
                    <a:lstStyle/>
                    <a:p>
                      <a:r>
                        <a:rPr lang="en-US" sz="1800" dirty="0"/>
                        <a:t>&lt;LOCKER_HOST_CACHE_LOCATION&gt;/&lt;network_drive1_mount_point&gt;</a:t>
                      </a:r>
                    </a:p>
                  </a:txBody>
                  <a:tcPr anchor="ctr"/>
                </a:tc>
                <a:extLst>
                  <a:ext uri="{0D108BD9-81ED-4DB2-BD59-A6C34878D82A}">
                    <a16:rowId xmlns:a16="http://schemas.microsoft.com/office/drawing/2014/main" val="2919198756"/>
                  </a:ext>
                </a:extLst>
              </a:tr>
              <a:tr h="9343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Network drive2 mount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&lt;network_drive2_host&gt;:/&lt;network_drive1_mount_point&gt;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&lt;LOCKER_HOST_CACHE_LOCATION&gt;/&lt;network_drive2_mount_point&gt;</a:t>
                      </a:r>
                    </a:p>
                  </a:txBody>
                  <a:tcPr anchor="ctr"/>
                </a:tc>
                <a:extLst>
                  <a:ext uri="{0D108BD9-81ED-4DB2-BD59-A6C34878D82A}">
                    <a16:rowId xmlns:a16="http://schemas.microsoft.com/office/drawing/2014/main" val="2868040515"/>
                  </a:ext>
                </a:extLst>
              </a:tr>
              <a:tr h="934360">
                <a:tc>
                  <a:txBody>
                    <a:bodyPr/>
                    <a:lstStyle/>
                    <a:p>
                      <a:r>
                        <a:rPr lang="en-US" sz="1800" dirty="0"/>
                        <a:t>/</a:t>
                      </a:r>
                      <a:r>
                        <a:rPr lang="en-US" sz="1800" dirty="0" err="1"/>
                        <a:t>host_root</a:t>
                      </a:r>
                      <a:endParaRPr lang="en-US" sz="1800" dirty="0"/>
                    </a:p>
                  </a:txBody>
                  <a:tcPr anchor="ctr"/>
                </a:tc>
                <a:tc>
                  <a:txBody>
                    <a:bodyPr/>
                    <a:lstStyle/>
                    <a:p>
                      <a:r>
                        <a:rPr lang="en-US" sz="1800" dirty="0"/>
                        <a:t>Not Possible</a:t>
                      </a:r>
                    </a:p>
                  </a:txBody>
                  <a:tcPr anchor="ctr"/>
                </a:tc>
                <a:tc>
                  <a:txBody>
                    <a:bodyPr/>
                    <a:lstStyle/>
                    <a:p>
                      <a:r>
                        <a:rPr lang="en-US" sz="1800" dirty="0"/>
                        <a:t>‘/’ (Mac/Linux) or ‘C:\’ (Windows)</a:t>
                      </a:r>
                    </a:p>
                  </a:txBody>
                  <a:tcPr anchor="ctr"/>
                </a:tc>
                <a:extLst>
                  <a:ext uri="{0D108BD9-81ED-4DB2-BD59-A6C34878D82A}">
                    <a16:rowId xmlns:a16="http://schemas.microsoft.com/office/drawing/2014/main" val="1501517758"/>
                  </a:ext>
                </a:extLst>
              </a:tr>
            </a:tbl>
          </a:graphicData>
        </a:graphic>
      </p:graphicFrame>
    </p:spTree>
    <p:extLst>
      <p:ext uri="{BB962C8B-B14F-4D97-AF65-F5344CB8AC3E}">
        <p14:creationId xmlns:p14="http://schemas.microsoft.com/office/powerpoint/2010/main" val="342153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B4AB-6034-B144-A5B2-90E2DE757DBC}"/>
              </a:ext>
            </a:extLst>
          </p:cNvPr>
          <p:cNvSpPr>
            <a:spLocks noGrp="1"/>
          </p:cNvSpPr>
          <p:nvPr>
            <p:ph type="title"/>
          </p:nvPr>
        </p:nvSpPr>
        <p:spPr/>
        <p:txBody>
          <a:bodyPr/>
          <a:lstStyle/>
          <a:p>
            <a:r>
              <a:rPr lang="en-US" dirty="0"/>
              <a:t>Notes and Recommendations</a:t>
            </a:r>
          </a:p>
        </p:txBody>
      </p:sp>
      <p:sp>
        <p:nvSpPr>
          <p:cNvPr id="3" name="Content Placeholder 2">
            <a:extLst>
              <a:ext uri="{FF2B5EF4-FFF2-40B4-BE49-F238E27FC236}">
                <a16:creationId xmlns:a16="http://schemas.microsoft.com/office/drawing/2014/main" id="{1AE234EB-2CFE-1548-A390-FDDD0F5A3CEF}"/>
              </a:ext>
            </a:extLst>
          </p:cNvPr>
          <p:cNvSpPr>
            <a:spLocks noGrp="1"/>
          </p:cNvSpPr>
          <p:nvPr>
            <p:ph idx="1"/>
          </p:nvPr>
        </p:nvSpPr>
        <p:spPr/>
        <p:txBody>
          <a:bodyPr/>
          <a:lstStyle/>
          <a:p>
            <a:r>
              <a:rPr lang="en-US" dirty="0"/>
              <a:t>Set a repos clone location and use it for /repos</a:t>
            </a:r>
          </a:p>
          <a:p>
            <a:r>
              <a:rPr lang="en-US" dirty="0"/>
              <a:t>Work as much as you can in your network-mounted drive locations</a:t>
            </a:r>
          </a:p>
          <a:p>
            <a:r>
              <a:rPr lang="en-US" dirty="0"/>
              <a:t>You can also store things safely under /</a:t>
            </a:r>
            <a:r>
              <a:rPr lang="en-US" dirty="0" err="1"/>
              <a:t>host_root</a:t>
            </a:r>
            <a:endParaRPr lang="en-US" dirty="0"/>
          </a:p>
          <a:p>
            <a:r>
              <a:rPr lang="en-US" dirty="0"/>
              <a:t>Don’t ever rely on storing things in /</a:t>
            </a:r>
            <a:r>
              <a:rPr lang="en-US" dirty="0" err="1"/>
              <a:t>tmp</a:t>
            </a:r>
            <a:r>
              <a:rPr lang="en-US" dirty="0"/>
              <a:t> or other directories that are only available inside the container</a:t>
            </a:r>
          </a:p>
          <a:p>
            <a:r>
              <a:rPr lang="en-US" dirty="0"/>
              <a:t>Note: to directly access the Locker host cache location from inside the container, go to: /</a:t>
            </a:r>
            <a:r>
              <a:rPr lang="en-US" dirty="0" err="1"/>
              <a:t>host_root</a:t>
            </a:r>
            <a:r>
              <a:rPr lang="en-US" dirty="0"/>
              <a:t>/&lt;LOCKER_HOST_CACHE_LOCATION&gt;</a:t>
            </a:r>
          </a:p>
          <a:p>
            <a:pPr lvl="1"/>
            <a:r>
              <a:rPr lang="en-US" dirty="0"/>
              <a:t>Similarly to access Locker repos clone location inside the container, go to:</a:t>
            </a:r>
            <a:br>
              <a:rPr lang="en-US" dirty="0"/>
            </a:br>
            <a:r>
              <a:rPr lang="en-US" dirty="0"/>
              <a:t>/</a:t>
            </a:r>
            <a:r>
              <a:rPr lang="en-US" dirty="0" err="1"/>
              <a:t>host_root</a:t>
            </a:r>
            <a:r>
              <a:rPr lang="en-US" dirty="0"/>
              <a:t>/&lt;GIT_REPOS_CLONE_LOCATION&gt;</a:t>
            </a:r>
          </a:p>
        </p:txBody>
      </p:sp>
      <p:sp>
        <p:nvSpPr>
          <p:cNvPr id="4" name="Slide Number Placeholder 3">
            <a:extLst>
              <a:ext uri="{FF2B5EF4-FFF2-40B4-BE49-F238E27FC236}">
                <a16:creationId xmlns:a16="http://schemas.microsoft.com/office/drawing/2014/main" id="{63482927-D227-2746-A661-8B23DC8A6739}"/>
              </a:ext>
            </a:extLst>
          </p:cNvPr>
          <p:cNvSpPr>
            <a:spLocks noGrp="1"/>
          </p:cNvSpPr>
          <p:nvPr>
            <p:ph type="sldNum" sz="quarter" idx="12"/>
          </p:nvPr>
        </p:nvSpPr>
        <p:spPr/>
        <p:txBody>
          <a:bodyPr/>
          <a:lstStyle/>
          <a:p>
            <a:fld id="{B58DE5F1-E0F9-4CCA-92B7-7A6FC4DFEE14}" type="slidenum">
              <a:rPr lang="en-US" smtClean="0"/>
              <a:t>28</a:t>
            </a:fld>
            <a:endParaRPr lang="en-US"/>
          </a:p>
        </p:txBody>
      </p:sp>
    </p:spTree>
    <p:extLst>
      <p:ext uri="{BB962C8B-B14F-4D97-AF65-F5344CB8AC3E}">
        <p14:creationId xmlns:p14="http://schemas.microsoft.com/office/powerpoint/2010/main" val="220831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F717-7530-644C-9075-E71E99BFEAC3}"/>
              </a:ext>
            </a:extLst>
          </p:cNvPr>
          <p:cNvSpPr>
            <a:spLocks noGrp="1"/>
          </p:cNvSpPr>
          <p:nvPr>
            <p:ph type="title"/>
          </p:nvPr>
        </p:nvSpPr>
        <p:spPr>
          <a:xfrm>
            <a:off x="365760" y="76567"/>
            <a:ext cx="11460480" cy="457507"/>
          </a:xfrm>
        </p:spPr>
        <p:txBody>
          <a:bodyPr/>
          <a:lstStyle/>
          <a:p>
            <a:r>
              <a:rPr lang="en-US" dirty="0"/>
              <a:t>Basic Checklist for using Locker</a:t>
            </a:r>
          </a:p>
        </p:txBody>
      </p:sp>
      <p:sp>
        <p:nvSpPr>
          <p:cNvPr id="3" name="Content Placeholder 2">
            <a:extLst>
              <a:ext uri="{FF2B5EF4-FFF2-40B4-BE49-F238E27FC236}">
                <a16:creationId xmlns:a16="http://schemas.microsoft.com/office/drawing/2014/main" id="{CC31AAD5-AF2A-0A41-926A-D655CD741B7F}"/>
              </a:ext>
            </a:extLst>
          </p:cNvPr>
          <p:cNvSpPr>
            <a:spLocks noGrp="1"/>
          </p:cNvSpPr>
          <p:nvPr>
            <p:ph idx="1"/>
          </p:nvPr>
        </p:nvSpPr>
        <p:spPr>
          <a:xfrm>
            <a:off x="365760" y="534074"/>
            <a:ext cx="11662117" cy="5352523"/>
          </a:xfrm>
        </p:spPr>
        <p:txBody>
          <a:bodyPr/>
          <a:lstStyle/>
          <a:p>
            <a:r>
              <a:rPr lang="en-US" b="1" dirty="0"/>
              <a:t>One Time per host machine</a:t>
            </a:r>
            <a:endParaRPr lang="en-US" b="1" u="sng" dirty="0"/>
          </a:p>
          <a:p>
            <a:pPr lvl="1"/>
            <a:r>
              <a:rPr lang="en-US" sz="1600" dirty="0"/>
              <a:t>Install Docker</a:t>
            </a:r>
          </a:p>
          <a:p>
            <a:pPr lvl="1"/>
            <a:r>
              <a:rPr lang="en-US" sz="1600" dirty="0"/>
              <a:t>Configure Docker proxies and allow Docker to bind mount host root directory</a:t>
            </a:r>
          </a:p>
          <a:p>
            <a:pPr lvl="1"/>
            <a:r>
              <a:rPr lang="en-US" sz="1600" dirty="0"/>
              <a:t>Optionally download/get Locker start script (start_locker.sh for Linux/Mac, </a:t>
            </a:r>
            <a:r>
              <a:rPr lang="en-US" sz="1600" dirty="0" err="1"/>
              <a:t>start_locker_win.bat</a:t>
            </a:r>
            <a:r>
              <a:rPr lang="en-US" sz="1600" dirty="0"/>
              <a:t> for Win)</a:t>
            </a:r>
          </a:p>
          <a:p>
            <a:pPr lvl="1"/>
            <a:r>
              <a:rPr lang="en-US" sz="1600" dirty="0"/>
              <a:t>Start Locker by executing the start script or using the Locker Services UI</a:t>
            </a:r>
          </a:p>
          <a:p>
            <a:pPr lvl="1"/>
            <a:r>
              <a:rPr lang="en-US" sz="1600" dirty="0"/>
              <a:t>Configure Locker: SSH public &amp; private keys, Locker host cache location and Git repos clone location, environment variable and startup script files</a:t>
            </a:r>
          </a:p>
          <a:p>
            <a:pPr lvl="1"/>
            <a:r>
              <a:rPr lang="en-US" sz="1600" dirty="0"/>
              <a:t>Pull Images</a:t>
            </a:r>
          </a:p>
          <a:p>
            <a:pPr lvl="1"/>
            <a:r>
              <a:rPr lang="en-US" sz="1600" dirty="0"/>
              <a:t>Optional: configure offline caching of network drive content</a:t>
            </a:r>
          </a:p>
          <a:p>
            <a:r>
              <a:rPr lang="en-US" b="1" dirty="0"/>
              <a:t>Recurring</a:t>
            </a:r>
          </a:p>
          <a:p>
            <a:pPr lvl="1"/>
            <a:r>
              <a:rPr lang="en-US" sz="1600" dirty="0"/>
              <a:t>Start containers from pulled images</a:t>
            </a:r>
          </a:p>
          <a:p>
            <a:pPr lvl="1"/>
            <a:r>
              <a:rPr lang="en-US" sz="1600" dirty="0"/>
              <a:t>Use the running containers to do your work (RStudio, </a:t>
            </a:r>
            <a:r>
              <a:rPr lang="en-US" sz="1600" dirty="0" err="1"/>
              <a:t>Jupyter</a:t>
            </a:r>
            <a:r>
              <a:rPr lang="en-US" sz="1600" dirty="0"/>
              <a:t>, </a:t>
            </a:r>
            <a:r>
              <a:rPr lang="en-US" sz="1600" dirty="0" err="1"/>
              <a:t>Jupyterlab</a:t>
            </a:r>
            <a:r>
              <a:rPr lang="en-US" sz="1600" dirty="0"/>
              <a:t>, </a:t>
            </a:r>
            <a:r>
              <a:rPr lang="en-US" sz="1600" dirty="0" err="1"/>
              <a:t>Vscode</a:t>
            </a:r>
            <a:r>
              <a:rPr lang="en-US" sz="1600" dirty="0"/>
              <a:t>, etc.)</a:t>
            </a:r>
          </a:p>
          <a:p>
            <a:pPr lvl="1"/>
            <a:r>
              <a:rPr lang="en-US" sz="1600" dirty="0"/>
              <a:t>When done, stop the containers</a:t>
            </a:r>
          </a:p>
          <a:p>
            <a:pPr lvl="1"/>
            <a:r>
              <a:rPr lang="en-US" sz="1600" dirty="0"/>
              <a:t>Optionally exit Locker (can easily restart it later)</a:t>
            </a:r>
          </a:p>
          <a:p>
            <a:r>
              <a:rPr lang="en-US" b="1" dirty="0"/>
              <a:t>Periodically, during inactive periods (e.g., overnight, on weekends, during vacations)</a:t>
            </a:r>
            <a:r>
              <a:rPr lang="en-US" dirty="0"/>
              <a:t>:</a:t>
            </a:r>
          </a:p>
          <a:p>
            <a:pPr lvl="1"/>
            <a:r>
              <a:rPr lang="en-US" sz="1600" dirty="0"/>
              <a:t>Bulk stop all containers and shut down Locker host (e.g., cloud server or Locker services started server)</a:t>
            </a:r>
          </a:p>
          <a:p>
            <a:pPr lvl="1"/>
            <a:r>
              <a:rPr lang="en-US" sz="1600" dirty="0"/>
              <a:t>After host reboot, restart Locker (as above). Any stopped (but not terminated) containers will still appear on the Locker Containers page! In this way, you can maintain a persistent list of containers, one per project, on a given host machine and start them as needed.</a:t>
            </a:r>
          </a:p>
        </p:txBody>
      </p:sp>
      <p:sp>
        <p:nvSpPr>
          <p:cNvPr id="4" name="Slide Number Placeholder 3">
            <a:extLst>
              <a:ext uri="{FF2B5EF4-FFF2-40B4-BE49-F238E27FC236}">
                <a16:creationId xmlns:a16="http://schemas.microsoft.com/office/drawing/2014/main" id="{B8BA9071-48AB-B24F-8A03-FFBE4245F551}"/>
              </a:ext>
            </a:extLst>
          </p:cNvPr>
          <p:cNvSpPr>
            <a:spLocks noGrp="1"/>
          </p:cNvSpPr>
          <p:nvPr>
            <p:ph type="sldNum" sz="quarter" idx="12"/>
          </p:nvPr>
        </p:nvSpPr>
        <p:spPr/>
        <p:txBody>
          <a:bodyPr/>
          <a:lstStyle/>
          <a:p>
            <a:fld id="{B58DE5F1-E0F9-4CCA-92B7-7A6FC4DFEE14}" type="slidenum">
              <a:rPr lang="en-US" smtClean="0"/>
              <a:t>29</a:t>
            </a:fld>
            <a:endParaRPr lang="en-US"/>
          </a:p>
        </p:txBody>
      </p:sp>
    </p:spTree>
    <p:extLst>
      <p:ext uri="{BB962C8B-B14F-4D97-AF65-F5344CB8AC3E}">
        <p14:creationId xmlns:p14="http://schemas.microsoft.com/office/powerpoint/2010/main" val="338430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4F164-DCA4-8143-8FEE-06E79DF26E10}"/>
              </a:ext>
            </a:extLst>
          </p:cNvPr>
          <p:cNvSpPr>
            <a:spLocks noGrp="1"/>
          </p:cNvSpPr>
          <p:nvPr>
            <p:ph type="title"/>
          </p:nvPr>
        </p:nvSpPr>
        <p:spPr>
          <a:xfrm>
            <a:off x="731520" y="2514600"/>
            <a:ext cx="11460480" cy="1351722"/>
          </a:xfrm>
        </p:spPr>
        <p:txBody>
          <a:bodyPr/>
          <a:lstStyle/>
          <a:p>
            <a:r>
              <a:rPr lang="en-US" dirty="0"/>
              <a:t>Overview of Docker and Locker</a:t>
            </a:r>
          </a:p>
        </p:txBody>
      </p:sp>
      <p:sp>
        <p:nvSpPr>
          <p:cNvPr id="4" name="Slide Number Placeholder 3">
            <a:extLst>
              <a:ext uri="{FF2B5EF4-FFF2-40B4-BE49-F238E27FC236}">
                <a16:creationId xmlns:a16="http://schemas.microsoft.com/office/drawing/2014/main" id="{71B6572C-ED93-5B47-97CF-9B1D90B08D16}"/>
              </a:ext>
            </a:extLst>
          </p:cNvPr>
          <p:cNvSpPr>
            <a:spLocks noGrp="1"/>
          </p:cNvSpPr>
          <p:nvPr>
            <p:ph type="sldNum" sz="quarter" idx="12"/>
          </p:nvPr>
        </p:nvSpPr>
        <p:spPr/>
        <p:txBody>
          <a:bodyPr/>
          <a:lstStyle/>
          <a:p>
            <a:fld id="{B58DE5F1-E0F9-4CCA-92B7-7A6FC4DFEE14}" type="slidenum">
              <a:rPr lang="en-US" smtClean="0"/>
              <a:t>3</a:t>
            </a:fld>
            <a:endParaRPr lang="en-US"/>
          </a:p>
        </p:txBody>
      </p:sp>
      <p:sp>
        <p:nvSpPr>
          <p:cNvPr id="3" name="TextBox 2">
            <a:extLst>
              <a:ext uri="{FF2B5EF4-FFF2-40B4-BE49-F238E27FC236}">
                <a16:creationId xmlns:a16="http://schemas.microsoft.com/office/drawing/2014/main" id="{22C6A0A7-C629-8D48-8ABA-8F713890B1BA}"/>
              </a:ext>
            </a:extLst>
          </p:cNvPr>
          <p:cNvSpPr txBox="1"/>
          <p:nvPr/>
        </p:nvSpPr>
        <p:spPr>
          <a:xfrm>
            <a:off x="7285383" y="2802835"/>
            <a:ext cx="0" cy="0"/>
          </a:xfrm>
          <a:prstGeom prst="rect">
            <a:avLst/>
          </a:prstGeom>
          <a:noFill/>
        </p:spPr>
        <p:txBody>
          <a:bodyPr wrap="none" lIns="0" tIns="0" rIns="0" bIns="0" rtlCol="0">
            <a:noAutofit/>
          </a:bodyPr>
          <a:lstStyle/>
          <a:p>
            <a:pPr marL="228600" indent="-228600">
              <a:lnSpc>
                <a:spcPct val="100000"/>
              </a:lnSpc>
              <a:spcBef>
                <a:spcPts val="1200"/>
              </a:spcBef>
              <a:buSzPct val="100000"/>
              <a:buFont typeface="Trebuchet MS"/>
              <a:buChar char="•"/>
            </a:pPr>
            <a:endParaRPr lang="en-US" sz="2000" dirty="0"/>
          </a:p>
        </p:txBody>
      </p:sp>
    </p:spTree>
    <p:extLst>
      <p:ext uri="{BB962C8B-B14F-4D97-AF65-F5344CB8AC3E}">
        <p14:creationId xmlns:p14="http://schemas.microsoft.com/office/powerpoint/2010/main" val="312914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4F164-DCA4-8143-8FEE-06E79DF26E10}"/>
              </a:ext>
            </a:extLst>
          </p:cNvPr>
          <p:cNvSpPr>
            <a:spLocks noGrp="1"/>
          </p:cNvSpPr>
          <p:nvPr>
            <p:ph type="title"/>
          </p:nvPr>
        </p:nvSpPr>
        <p:spPr>
          <a:xfrm>
            <a:off x="731520" y="2514600"/>
            <a:ext cx="11460480" cy="1351722"/>
          </a:xfrm>
        </p:spPr>
        <p:txBody>
          <a:bodyPr/>
          <a:lstStyle/>
          <a:p>
            <a:r>
              <a:rPr lang="en-US" dirty="0"/>
              <a:t>	User Interface Overview</a:t>
            </a:r>
          </a:p>
        </p:txBody>
      </p:sp>
      <p:sp>
        <p:nvSpPr>
          <p:cNvPr id="4" name="Slide Number Placeholder 3">
            <a:extLst>
              <a:ext uri="{FF2B5EF4-FFF2-40B4-BE49-F238E27FC236}">
                <a16:creationId xmlns:a16="http://schemas.microsoft.com/office/drawing/2014/main" id="{71B6572C-ED93-5B47-97CF-9B1D90B08D16}"/>
              </a:ext>
            </a:extLst>
          </p:cNvPr>
          <p:cNvSpPr>
            <a:spLocks noGrp="1"/>
          </p:cNvSpPr>
          <p:nvPr>
            <p:ph type="sldNum" sz="quarter" idx="12"/>
          </p:nvPr>
        </p:nvSpPr>
        <p:spPr/>
        <p:txBody>
          <a:bodyPr/>
          <a:lstStyle/>
          <a:p>
            <a:fld id="{B58DE5F1-E0F9-4CCA-92B7-7A6FC4DFEE14}" type="slidenum">
              <a:rPr lang="en-US" smtClean="0"/>
              <a:t>30</a:t>
            </a:fld>
            <a:endParaRPr lang="en-US"/>
          </a:p>
        </p:txBody>
      </p:sp>
      <p:sp>
        <p:nvSpPr>
          <p:cNvPr id="3" name="TextBox 2">
            <a:extLst>
              <a:ext uri="{FF2B5EF4-FFF2-40B4-BE49-F238E27FC236}">
                <a16:creationId xmlns:a16="http://schemas.microsoft.com/office/drawing/2014/main" id="{22C6A0A7-C629-8D48-8ABA-8F713890B1BA}"/>
              </a:ext>
            </a:extLst>
          </p:cNvPr>
          <p:cNvSpPr txBox="1"/>
          <p:nvPr/>
        </p:nvSpPr>
        <p:spPr>
          <a:xfrm>
            <a:off x="7285383" y="2802835"/>
            <a:ext cx="0" cy="0"/>
          </a:xfrm>
          <a:prstGeom prst="rect">
            <a:avLst/>
          </a:prstGeom>
          <a:noFill/>
        </p:spPr>
        <p:txBody>
          <a:bodyPr wrap="none" lIns="0" tIns="0" rIns="0" bIns="0" rtlCol="0">
            <a:noAutofit/>
          </a:bodyPr>
          <a:lstStyle/>
          <a:p>
            <a:pPr marL="228600" indent="-228600">
              <a:lnSpc>
                <a:spcPct val="100000"/>
              </a:lnSpc>
              <a:spcBef>
                <a:spcPts val="1200"/>
              </a:spcBef>
              <a:buSzPct val="100000"/>
              <a:buFont typeface="Trebuchet MS"/>
              <a:buChar char="•"/>
            </a:pPr>
            <a:endParaRPr lang="en-US" sz="2000" dirty="0"/>
          </a:p>
        </p:txBody>
      </p:sp>
      <p:pic>
        <p:nvPicPr>
          <p:cNvPr id="1026" name="Picture 2" descr="Locker Services">
            <a:extLst>
              <a:ext uri="{FF2B5EF4-FFF2-40B4-BE49-F238E27FC236}">
                <a16:creationId xmlns:a16="http://schemas.microsoft.com/office/drawing/2014/main" id="{4A7276E9-B207-9051-993C-70A2A58700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293" y="2394020"/>
            <a:ext cx="699664" cy="502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75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239AE-1882-E540-B486-70E277159901}"/>
              </a:ext>
            </a:extLst>
          </p:cNvPr>
          <p:cNvSpPr>
            <a:spLocks noGrp="1"/>
          </p:cNvSpPr>
          <p:nvPr>
            <p:ph type="title"/>
          </p:nvPr>
        </p:nvSpPr>
        <p:spPr>
          <a:xfrm>
            <a:off x="170822" y="200025"/>
            <a:ext cx="11897248" cy="914400"/>
          </a:xfrm>
        </p:spPr>
        <p:txBody>
          <a:bodyPr/>
          <a:lstStyle/>
          <a:p>
            <a:r>
              <a:rPr lang="en-US" dirty="0"/>
              <a:t>Locker Services to Start Locker Application Remotely</a:t>
            </a:r>
          </a:p>
        </p:txBody>
      </p:sp>
      <p:sp>
        <p:nvSpPr>
          <p:cNvPr id="3" name="Content Placeholder 2">
            <a:extLst>
              <a:ext uri="{FF2B5EF4-FFF2-40B4-BE49-F238E27FC236}">
                <a16:creationId xmlns:a16="http://schemas.microsoft.com/office/drawing/2014/main" id="{2D2BEAB8-A701-8C46-8958-3F8D57189860}"/>
              </a:ext>
            </a:extLst>
          </p:cNvPr>
          <p:cNvSpPr>
            <a:spLocks noGrp="1"/>
          </p:cNvSpPr>
          <p:nvPr>
            <p:ph idx="1"/>
          </p:nvPr>
        </p:nvSpPr>
        <p:spPr>
          <a:xfrm>
            <a:off x="170822" y="843120"/>
            <a:ext cx="11897248" cy="4572000"/>
          </a:xfrm>
        </p:spPr>
        <p:txBody>
          <a:bodyPr/>
          <a:lstStyle/>
          <a:p>
            <a:r>
              <a:rPr lang="en-US" dirty="0"/>
              <a:t>Five services (flexibly use first 3 individually as needed, fourth one combines all 3)</a:t>
            </a:r>
          </a:p>
          <a:p>
            <a:pPr lvl="1"/>
            <a:r>
              <a:rPr lang="en-US" b="1" dirty="0"/>
              <a:t>New Server</a:t>
            </a:r>
            <a:r>
              <a:rPr lang="en-US" dirty="0"/>
              <a:t>: Start new EC2/server in the Amazon AWS Cloud</a:t>
            </a:r>
          </a:p>
          <a:p>
            <a:pPr lvl="1"/>
            <a:r>
              <a:rPr lang="en-US" b="1" dirty="0"/>
              <a:t>Check/Start Docker</a:t>
            </a:r>
            <a:r>
              <a:rPr lang="en-US" dirty="0"/>
              <a:t>: Check if Docker is Installed, Running, and Accessible on a server; Optionally Install and Start it if not</a:t>
            </a:r>
          </a:p>
          <a:p>
            <a:pPr lvl="1"/>
            <a:r>
              <a:rPr lang="en-US" b="1" dirty="0"/>
              <a:t>Start Locker</a:t>
            </a:r>
            <a:r>
              <a:rPr lang="en-US" dirty="0"/>
              <a:t>: Start Locker on a Linux Server (assumes Docker already running and available)</a:t>
            </a:r>
          </a:p>
          <a:p>
            <a:pPr lvl="1"/>
            <a:r>
              <a:rPr lang="en-US" b="1" dirty="0"/>
              <a:t>Locker on New Server </a:t>
            </a:r>
            <a:r>
              <a:rPr lang="en-US" dirty="0"/>
              <a:t>– Combines all three previous services into one simple to use</a:t>
            </a:r>
          </a:p>
          <a:p>
            <a:pPr lvl="1"/>
            <a:r>
              <a:rPr lang="en-US" b="1" dirty="0"/>
              <a:t>Locker Server Portal </a:t>
            </a:r>
            <a:r>
              <a:rPr lang="en-US" dirty="0"/>
              <a:t>–View and manage all your started servers (stop/terminate/restart, etc.)</a:t>
            </a:r>
          </a:p>
          <a:p>
            <a:r>
              <a:rPr lang="en-US" dirty="0"/>
              <a:t>E.g. for an already running cloud server you could first </a:t>
            </a:r>
            <a:r>
              <a:rPr lang="en-US" b="1" dirty="0"/>
              <a:t>Check/Start Docker </a:t>
            </a:r>
            <a:r>
              <a:rPr lang="en-US" dirty="0"/>
              <a:t>then </a:t>
            </a:r>
            <a:r>
              <a:rPr lang="en-US" b="1" dirty="0"/>
              <a:t>Start Locker</a:t>
            </a:r>
            <a:r>
              <a:rPr lang="en-US" dirty="0"/>
              <a:t>. Or just </a:t>
            </a:r>
            <a:r>
              <a:rPr lang="en-US" b="1" dirty="0"/>
              <a:t>Start Locker </a:t>
            </a:r>
            <a:r>
              <a:rPr lang="en-US" dirty="0"/>
              <a:t>if you know Docker is already installed and ready.</a:t>
            </a:r>
          </a:p>
          <a:p>
            <a:r>
              <a:rPr lang="en-US" dirty="0"/>
              <a:t>E.g. If you need to run on special hardware just run </a:t>
            </a:r>
            <a:r>
              <a:rPr lang="en-US" b="1" dirty="0"/>
              <a:t>Locker on New Server</a:t>
            </a:r>
            <a:r>
              <a:rPr lang="en-US" dirty="0"/>
              <a:t>.</a:t>
            </a:r>
          </a:p>
          <a:p>
            <a:r>
              <a:rPr lang="en-US" dirty="0"/>
              <a:t>If you just want to run Locker remotely on an already running server, this is the easiest way to get it running.</a:t>
            </a:r>
          </a:p>
          <a:p>
            <a:pPr lvl="1"/>
            <a:r>
              <a:rPr lang="en-US" dirty="0"/>
              <a:t>Possible to directly use </a:t>
            </a:r>
            <a:r>
              <a:rPr lang="en-US" dirty="0" err="1">
                <a:latin typeface="Courier" pitchFamily="2" charset="0"/>
              </a:rPr>
              <a:t>start_locker.sh</a:t>
            </a:r>
            <a:r>
              <a:rPr lang="en-US" dirty="0"/>
              <a:t>, but then you’d have to handle all the low level details yourself</a:t>
            </a:r>
            <a:br>
              <a:rPr lang="en-US" dirty="0"/>
            </a:br>
            <a:endParaRPr lang="en-US" dirty="0"/>
          </a:p>
        </p:txBody>
      </p:sp>
      <p:sp>
        <p:nvSpPr>
          <p:cNvPr id="4" name="Slide Number Placeholder 3">
            <a:extLst>
              <a:ext uri="{FF2B5EF4-FFF2-40B4-BE49-F238E27FC236}">
                <a16:creationId xmlns:a16="http://schemas.microsoft.com/office/drawing/2014/main" id="{BE831F4B-F5F6-6A48-9A61-D96784CA90ED}"/>
              </a:ext>
            </a:extLst>
          </p:cNvPr>
          <p:cNvSpPr>
            <a:spLocks noGrp="1"/>
          </p:cNvSpPr>
          <p:nvPr>
            <p:ph type="sldNum" sz="quarter" idx="12"/>
          </p:nvPr>
        </p:nvSpPr>
        <p:spPr/>
        <p:txBody>
          <a:bodyPr/>
          <a:lstStyle/>
          <a:p>
            <a:fld id="{B58DE5F1-E0F9-4CCA-92B7-7A6FC4DFEE14}" type="slidenum">
              <a:rPr lang="en-US" smtClean="0"/>
              <a:t>31</a:t>
            </a:fld>
            <a:endParaRPr lang="en-US"/>
          </a:p>
        </p:txBody>
      </p:sp>
    </p:spTree>
    <p:extLst>
      <p:ext uri="{BB962C8B-B14F-4D97-AF65-F5344CB8AC3E}">
        <p14:creationId xmlns:p14="http://schemas.microsoft.com/office/powerpoint/2010/main" val="215642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7CE7-D2B1-FA44-AB4A-270D0FB35A58}"/>
              </a:ext>
            </a:extLst>
          </p:cNvPr>
          <p:cNvSpPr>
            <a:spLocks noGrp="1"/>
          </p:cNvSpPr>
          <p:nvPr>
            <p:ph type="title"/>
          </p:nvPr>
        </p:nvSpPr>
        <p:spPr/>
        <p:txBody>
          <a:bodyPr/>
          <a:lstStyle/>
          <a:p>
            <a:r>
              <a:rPr lang="en-US" dirty="0"/>
              <a:t>Locker Start Script vs Locker Services --- When To Use Each</a:t>
            </a:r>
          </a:p>
        </p:txBody>
      </p:sp>
      <p:sp>
        <p:nvSpPr>
          <p:cNvPr id="4" name="Slide Number Placeholder 3">
            <a:extLst>
              <a:ext uri="{FF2B5EF4-FFF2-40B4-BE49-F238E27FC236}">
                <a16:creationId xmlns:a16="http://schemas.microsoft.com/office/drawing/2014/main" id="{0EAB0305-A7AF-C948-A521-F8A040912A7A}"/>
              </a:ext>
            </a:extLst>
          </p:cNvPr>
          <p:cNvSpPr>
            <a:spLocks noGrp="1"/>
          </p:cNvSpPr>
          <p:nvPr>
            <p:ph type="sldNum" sz="quarter" idx="12"/>
          </p:nvPr>
        </p:nvSpPr>
        <p:spPr/>
        <p:txBody>
          <a:bodyPr/>
          <a:lstStyle/>
          <a:p>
            <a:fld id="{B58DE5F1-E0F9-4CCA-92B7-7A6FC4DFEE14}" type="slidenum">
              <a:rPr lang="en-US" smtClean="0"/>
              <a:t>32</a:t>
            </a:fld>
            <a:endParaRPr lang="en-US"/>
          </a:p>
        </p:txBody>
      </p:sp>
      <p:graphicFrame>
        <p:nvGraphicFramePr>
          <p:cNvPr id="5" name="Table 5">
            <a:extLst>
              <a:ext uri="{FF2B5EF4-FFF2-40B4-BE49-F238E27FC236}">
                <a16:creationId xmlns:a16="http://schemas.microsoft.com/office/drawing/2014/main" id="{85E3BD23-8401-465F-90F6-93AA0B7961C7}"/>
              </a:ext>
            </a:extLst>
          </p:cNvPr>
          <p:cNvGraphicFramePr>
            <a:graphicFrameLocks noGrp="1"/>
          </p:cNvGraphicFramePr>
          <p:nvPr>
            <p:extLst>
              <p:ext uri="{D42A27DB-BD31-4B8C-83A1-F6EECF244321}">
                <p14:modId xmlns:p14="http://schemas.microsoft.com/office/powerpoint/2010/main" val="3446069489"/>
              </p:ext>
            </p:extLst>
          </p:nvPr>
        </p:nvGraphicFramePr>
        <p:xfrm>
          <a:off x="1959599" y="1169983"/>
          <a:ext cx="8128000" cy="4473217"/>
        </p:xfrm>
        <a:graphic>
          <a:graphicData uri="http://schemas.openxmlformats.org/drawingml/2006/table">
            <a:tbl>
              <a:tblPr firstRow="1" bandRow="1">
                <a:tableStyleId>{7AFD8959-9B3F-4D47-BAAB-44C6AA61CEA2}</a:tableStyleId>
              </a:tblPr>
              <a:tblGrid>
                <a:gridCol w="4064000">
                  <a:extLst>
                    <a:ext uri="{9D8B030D-6E8A-4147-A177-3AD203B41FA5}">
                      <a16:colId xmlns:a16="http://schemas.microsoft.com/office/drawing/2014/main" val="4064740622"/>
                    </a:ext>
                  </a:extLst>
                </a:gridCol>
                <a:gridCol w="4064000">
                  <a:extLst>
                    <a:ext uri="{9D8B030D-6E8A-4147-A177-3AD203B41FA5}">
                      <a16:colId xmlns:a16="http://schemas.microsoft.com/office/drawing/2014/main" val="3697830026"/>
                    </a:ext>
                  </a:extLst>
                </a:gridCol>
              </a:tblGrid>
              <a:tr h="570116">
                <a:tc>
                  <a:txBody>
                    <a:bodyPr/>
                    <a:lstStyle/>
                    <a:p>
                      <a:pPr algn="ctr"/>
                      <a:r>
                        <a:rPr lang="en-US" dirty="0"/>
                        <a:t>Use Case</a:t>
                      </a:r>
                    </a:p>
                  </a:txBody>
                  <a:tcPr anchor="ctr"/>
                </a:tc>
                <a:tc>
                  <a:txBody>
                    <a:bodyPr/>
                    <a:lstStyle/>
                    <a:p>
                      <a:pPr algn="ctr"/>
                      <a:r>
                        <a:rPr lang="en-US" dirty="0"/>
                        <a:t>Locker Start Method</a:t>
                      </a:r>
                    </a:p>
                  </a:txBody>
                  <a:tcPr anchor="ctr"/>
                </a:tc>
                <a:extLst>
                  <a:ext uri="{0D108BD9-81ED-4DB2-BD59-A6C34878D82A}">
                    <a16:rowId xmlns:a16="http://schemas.microsoft.com/office/drawing/2014/main" val="1258953447"/>
                  </a:ext>
                </a:extLst>
              </a:tr>
              <a:tr h="1008667">
                <a:tc>
                  <a:txBody>
                    <a:bodyPr/>
                    <a:lstStyle/>
                    <a:p>
                      <a:r>
                        <a:rPr lang="en-US" dirty="0"/>
                        <a:t>Run and use Locker locally on a Windows or Mac laptop</a:t>
                      </a:r>
                    </a:p>
                  </a:txBody>
                  <a:tcPr anchor="ctr"/>
                </a:tc>
                <a:tc>
                  <a:txBody>
                    <a:bodyPr/>
                    <a:lstStyle/>
                    <a:p>
                      <a:r>
                        <a:rPr lang="en-US" dirty="0"/>
                        <a:t>Use the start script</a:t>
                      </a:r>
                    </a:p>
                  </a:txBody>
                  <a:tcPr anchor="ctr"/>
                </a:tc>
                <a:extLst>
                  <a:ext uri="{0D108BD9-81ED-4DB2-BD59-A6C34878D82A}">
                    <a16:rowId xmlns:a16="http://schemas.microsoft.com/office/drawing/2014/main" val="219848158"/>
                  </a:ext>
                </a:extLst>
              </a:tr>
              <a:tr h="1447217">
                <a:tc>
                  <a:txBody>
                    <a:bodyPr/>
                    <a:lstStyle/>
                    <a:p>
                      <a:r>
                        <a:rPr lang="en-US" dirty="0"/>
                        <a:t>Run and use Locker remotely on an already running server</a:t>
                      </a:r>
                    </a:p>
                  </a:txBody>
                  <a:tcPr anchor="ctr"/>
                </a:tc>
                <a:tc>
                  <a:txBody>
                    <a:bodyPr/>
                    <a:lstStyle/>
                    <a:p>
                      <a:r>
                        <a:rPr lang="en-US" dirty="0"/>
                        <a:t>Use either, but Locker Services easier</a:t>
                      </a:r>
                    </a:p>
                  </a:txBody>
                  <a:tcPr anchor="ctr"/>
                </a:tc>
                <a:extLst>
                  <a:ext uri="{0D108BD9-81ED-4DB2-BD59-A6C34878D82A}">
                    <a16:rowId xmlns:a16="http://schemas.microsoft.com/office/drawing/2014/main" val="2448682934"/>
                  </a:ext>
                </a:extLst>
              </a:tr>
              <a:tr h="1447217">
                <a:tc>
                  <a:txBody>
                    <a:bodyPr/>
                    <a:lstStyle/>
                    <a:p>
                      <a:r>
                        <a:rPr lang="en-US" dirty="0"/>
                        <a:t>Run and use Locker remotely on a new (temporary) EC2 Server</a:t>
                      </a:r>
                    </a:p>
                  </a:txBody>
                  <a:tcPr anchor="ctr"/>
                </a:tc>
                <a:tc>
                  <a:txBody>
                    <a:bodyPr/>
                    <a:lstStyle/>
                    <a:p>
                      <a:r>
                        <a:rPr lang="en-US" dirty="0"/>
                        <a:t>Use the Locker Services</a:t>
                      </a:r>
                    </a:p>
                  </a:txBody>
                  <a:tcPr anchor="ctr"/>
                </a:tc>
                <a:extLst>
                  <a:ext uri="{0D108BD9-81ED-4DB2-BD59-A6C34878D82A}">
                    <a16:rowId xmlns:a16="http://schemas.microsoft.com/office/drawing/2014/main" val="3778229271"/>
                  </a:ext>
                </a:extLst>
              </a:tr>
            </a:tbl>
          </a:graphicData>
        </a:graphic>
      </p:graphicFrame>
    </p:spTree>
    <p:extLst>
      <p:ext uri="{BB962C8B-B14F-4D97-AF65-F5344CB8AC3E}">
        <p14:creationId xmlns:p14="http://schemas.microsoft.com/office/powerpoint/2010/main" val="291249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ED80-BF15-0AB5-BDB7-C6824ED16ABD}"/>
              </a:ext>
            </a:extLst>
          </p:cNvPr>
          <p:cNvSpPr>
            <a:spLocks noGrp="1"/>
          </p:cNvSpPr>
          <p:nvPr>
            <p:ph type="title"/>
          </p:nvPr>
        </p:nvSpPr>
        <p:spPr>
          <a:xfrm>
            <a:off x="365760" y="173334"/>
            <a:ext cx="11460480" cy="914400"/>
          </a:xfrm>
        </p:spPr>
        <p:txBody>
          <a:bodyPr/>
          <a:lstStyle/>
          <a:p>
            <a:r>
              <a:rPr lang="en-US" dirty="0"/>
              <a:t>Locker Services – Locker Server Portal</a:t>
            </a:r>
          </a:p>
        </p:txBody>
      </p:sp>
      <p:sp>
        <p:nvSpPr>
          <p:cNvPr id="4" name="Slide Number Placeholder 3">
            <a:extLst>
              <a:ext uri="{FF2B5EF4-FFF2-40B4-BE49-F238E27FC236}">
                <a16:creationId xmlns:a16="http://schemas.microsoft.com/office/drawing/2014/main" id="{4A4428E3-5F40-D46B-A546-416A94330036}"/>
              </a:ext>
            </a:extLst>
          </p:cNvPr>
          <p:cNvSpPr>
            <a:spLocks noGrp="1"/>
          </p:cNvSpPr>
          <p:nvPr>
            <p:ph type="sldNum" sz="quarter" idx="12"/>
          </p:nvPr>
        </p:nvSpPr>
        <p:spPr/>
        <p:txBody>
          <a:bodyPr/>
          <a:lstStyle/>
          <a:p>
            <a:fld id="{B58DE5F1-E0F9-4CCA-92B7-7A6FC4DFEE14}" type="slidenum">
              <a:rPr lang="en-US" smtClean="0"/>
              <a:t>33</a:t>
            </a:fld>
            <a:endParaRPr lang="en-US"/>
          </a:p>
        </p:txBody>
      </p:sp>
      <p:pic>
        <p:nvPicPr>
          <p:cNvPr id="7" name="Picture 6">
            <a:extLst>
              <a:ext uri="{FF2B5EF4-FFF2-40B4-BE49-F238E27FC236}">
                <a16:creationId xmlns:a16="http://schemas.microsoft.com/office/drawing/2014/main" id="{5D4E5A75-4A42-B4F0-2067-72DAC7A58D1F}"/>
              </a:ext>
            </a:extLst>
          </p:cNvPr>
          <p:cNvPicPr>
            <a:picLocks noChangeAspect="1"/>
          </p:cNvPicPr>
          <p:nvPr/>
        </p:nvPicPr>
        <p:blipFill>
          <a:blip r:embed="rId2"/>
          <a:stretch>
            <a:fillRect/>
          </a:stretch>
        </p:blipFill>
        <p:spPr>
          <a:xfrm>
            <a:off x="762838" y="635745"/>
            <a:ext cx="10420978" cy="4060957"/>
          </a:xfrm>
          <a:prstGeom prst="rect">
            <a:avLst/>
          </a:prstGeom>
          <a:effectLst/>
        </p:spPr>
      </p:pic>
      <p:sp>
        <p:nvSpPr>
          <p:cNvPr id="3" name="TextBox 2">
            <a:extLst>
              <a:ext uri="{FF2B5EF4-FFF2-40B4-BE49-F238E27FC236}">
                <a16:creationId xmlns:a16="http://schemas.microsoft.com/office/drawing/2014/main" id="{A552D0EF-4059-B9B2-0389-A876868D79C9}"/>
              </a:ext>
            </a:extLst>
          </p:cNvPr>
          <p:cNvSpPr txBox="1"/>
          <p:nvPr/>
        </p:nvSpPr>
        <p:spPr>
          <a:xfrm>
            <a:off x="4793063" y="630534"/>
            <a:ext cx="5446207" cy="240787"/>
          </a:xfrm>
          <a:prstGeom prst="rect">
            <a:avLst/>
          </a:prstGeom>
          <a:noFill/>
        </p:spPr>
        <p:txBody>
          <a:bodyPr wrap="square" lIns="0" tIns="0" rIns="0" bIns="0" rtlCol="0">
            <a:noAutofit/>
          </a:bodyPr>
          <a:lstStyle/>
          <a:p>
            <a:pPr>
              <a:lnSpc>
                <a:spcPct val="100000"/>
              </a:lnSpc>
              <a:spcBef>
                <a:spcPts val="1200"/>
              </a:spcBef>
              <a:buSzPct val="100000"/>
            </a:pPr>
            <a:r>
              <a:rPr lang="en-US" sz="1600" dirty="0"/>
              <a:t>Click ‘+’ to see all tabs (then ‘-’ if you want to hide again)</a:t>
            </a:r>
          </a:p>
        </p:txBody>
      </p:sp>
      <p:cxnSp>
        <p:nvCxnSpPr>
          <p:cNvPr id="8" name="Straight Arrow Connector 7">
            <a:extLst>
              <a:ext uri="{FF2B5EF4-FFF2-40B4-BE49-F238E27FC236}">
                <a16:creationId xmlns:a16="http://schemas.microsoft.com/office/drawing/2014/main" id="{CB9E6512-4AD7-498F-18CF-F832E1C8E0E9}"/>
              </a:ext>
            </a:extLst>
          </p:cNvPr>
          <p:cNvCxnSpPr>
            <a:cxnSpLocks/>
          </p:cNvCxnSpPr>
          <p:nvPr/>
        </p:nvCxnSpPr>
        <p:spPr>
          <a:xfrm flipH="1">
            <a:off x="4069582" y="768325"/>
            <a:ext cx="583474" cy="102996"/>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sp>
        <p:nvSpPr>
          <p:cNvPr id="6" name="TextBox 5">
            <a:extLst>
              <a:ext uri="{FF2B5EF4-FFF2-40B4-BE49-F238E27FC236}">
                <a16:creationId xmlns:a16="http://schemas.microsoft.com/office/drawing/2014/main" id="{A35D393A-9DD1-BFF8-5B0F-9EE81D26762E}"/>
              </a:ext>
            </a:extLst>
          </p:cNvPr>
          <p:cNvSpPr txBox="1"/>
          <p:nvPr/>
        </p:nvSpPr>
        <p:spPr>
          <a:xfrm>
            <a:off x="3175279" y="4414819"/>
            <a:ext cx="7355393" cy="663191"/>
          </a:xfrm>
          <a:prstGeom prst="rect">
            <a:avLst/>
          </a:prstGeom>
          <a:noFill/>
        </p:spPr>
        <p:txBody>
          <a:bodyPr wrap="square" lIns="0" tIns="0" rIns="0" bIns="0" rtlCol="0">
            <a:noAutofit/>
          </a:bodyPr>
          <a:lstStyle/>
          <a:p>
            <a:pPr marL="228600" indent="-228600">
              <a:lnSpc>
                <a:spcPct val="100000"/>
              </a:lnSpc>
              <a:spcBef>
                <a:spcPts val="1200"/>
              </a:spcBef>
              <a:buSzPct val="100000"/>
              <a:buFont typeface="Trebuchet MS"/>
              <a:buChar char="•"/>
            </a:pPr>
            <a:r>
              <a:rPr lang="en-US" sz="1600" dirty="0"/>
              <a:t>View details of all your started servers</a:t>
            </a:r>
          </a:p>
          <a:p>
            <a:pPr marL="228600" indent="-228600">
              <a:lnSpc>
                <a:spcPct val="100000"/>
              </a:lnSpc>
              <a:spcBef>
                <a:spcPts val="1200"/>
              </a:spcBef>
              <a:buSzPct val="100000"/>
              <a:buFont typeface="Trebuchet MS"/>
              <a:buChar char="•"/>
            </a:pPr>
            <a:r>
              <a:rPr lang="en-US" sz="1600" dirty="0"/>
              <a:t>Links to </a:t>
            </a:r>
            <a:r>
              <a:rPr lang="en-US" sz="1600" b="1" dirty="0"/>
              <a:t>Terminate</a:t>
            </a:r>
            <a:r>
              <a:rPr lang="en-US" sz="1600" dirty="0"/>
              <a:t>/</a:t>
            </a:r>
            <a:r>
              <a:rPr lang="en-US" sz="1600" b="1" dirty="0"/>
              <a:t>Stop</a:t>
            </a:r>
            <a:r>
              <a:rPr lang="en-US" sz="1600" dirty="0"/>
              <a:t>/</a:t>
            </a:r>
            <a:r>
              <a:rPr lang="en-US" sz="1600" b="1" dirty="0"/>
              <a:t>Restart</a:t>
            </a:r>
          </a:p>
          <a:p>
            <a:pPr marL="685800" lvl="1" indent="-228600">
              <a:spcBef>
                <a:spcPts val="1200"/>
              </a:spcBef>
              <a:buSzPct val="100000"/>
              <a:buFont typeface="Trebuchet MS"/>
              <a:buChar char="•"/>
            </a:pPr>
            <a:r>
              <a:rPr lang="en-US" sz="1600" b="1" dirty="0"/>
              <a:t>Stop</a:t>
            </a:r>
            <a:r>
              <a:rPr lang="en-US" sz="1600" dirty="0"/>
              <a:t> will automatically exit all containers first</a:t>
            </a:r>
          </a:p>
          <a:p>
            <a:pPr marL="685800" lvl="1" indent="-228600">
              <a:spcBef>
                <a:spcPts val="1200"/>
              </a:spcBef>
              <a:buSzPct val="100000"/>
              <a:buFont typeface="Trebuchet MS"/>
              <a:buChar char="•"/>
            </a:pPr>
            <a:r>
              <a:rPr lang="en-US" sz="1600" b="1" dirty="0"/>
              <a:t>Restart</a:t>
            </a:r>
            <a:r>
              <a:rPr lang="en-US" sz="1600" dirty="0"/>
              <a:t> will automatically restart the container that runs Locker</a:t>
            </a:r>
          </a:p>
          <a:p>
            <a:pPr marL="228600" indent="-228600">
              <a:lnSpc>
                <a:spcPct val="100000"/>
              </a:lnSpc>
              <a:spcBef>
                <a:spcPts val="1200"/>
              </a:spcBef>
              <a:buSzPct val="100000"/>
              <a:buFont typeface="Trebuchet MS"/>
              <a:buChar char="•"/>
            </a:pPr>
            <a:r>
              <a:rPr lang="en-US" sz="1600" dirty="0"/>
              <a:t>Links to access running Locker on server and to SSH to it</a:t>
            </a:r>
          </a:p>
        </p:txBody>
      </p:sp>
      <p:pic>
        <p:nvPicPr>
          <p:cNvPr id="10" name="Picture 9">
            <a:extLst>
              <a:ext uri="{FF2B5EF4-FFF2-40B4-BE49-F238E27FC236}">
                <a16:creationId xmlns:a16="http://schemas.microsoft.com/office/drawing/2014/main" id="{B5C97B81-E386-CF35-016D-3ECED3AE5EEF}"/>
              </a:ext>
            </a:extLst>
          </p:cNvPr>
          <p:cNvPicPr>
            <a:picLocks noChangeAspect="1"/>
          </p:cNvPicPr>
          <p:nvPr/>
        </p:nvPicPr>
        <p:blipFill>
          <a:blip r:embed="rId3"/>
          <a:stretch>
            <a:fillRect/>
          </a:stretch>
        </p:blipFill>
        <p:spPr>
          <a:xfrm>
            <a:off x="762838" y="2192109"/>
            <a:ext cx="2132228" cy="1988005"/>
          </a:xfrm>
          <a:prstGeom prst="rect">
            <a:avLst/>
          </a:prstGeom>
        </p:spPr>
      </p:pic>
      <p:pic>
        <p:nvPicPr>
          <p:cNvPr id="5" name="Picture 4">
            <a:extLst>
              <a:ext uri="{FF2B5EF4-FFF2-40B4-BE49-F238E27FC236}">
                <a16:creationId xmlns:a16="http://schemas.microsoft.com/office/drawing/2014/main" id="{703CE9D8-5282-FA7E-2A60-E37287155BFB}"/>
              </a:ext>
            </a:extLst>
          </p:cNvPr>
          <p:cNvPicPr>
            <a:picLocks noChangeAspect="1"/>
          </p:cNvPicPr>
          <p:nvPr/>
        </p:nvPicPr>
        <p:blipFill>
          <a:blip r:embed="rId4"/>
          <a:stretch>
            <a:fillRect/>
          </a:stretch>
        </p:blipFill>
        <p:spPr>
          <a:xfrm>
            <a:off x="5435320" y="3307513"/>
            <a:ext cx="1086061" cy="995556"/>
          </a:xfrm>
          <a:prstGeom prst="rect">
            <a:avLst/>
          </a:prstGeom>
        </p:spPr>
      </p:pic>
      <p:pic>
        <p:nvPicPr>
          <p:cNvPr id="9" name="Picture 8">
            <a:extLst>
              <a:ext uri="{FF2B5EF4-FFF2-40B4-BE49-F238E27FC236}">
                <a16:creationId xmlns:a16="http://schemas.microsoft.com/office/drawing/2014/main" id="{7E50DE9A-3DA2-7AD6-B27F-36378448EE61}"/>
              </a:ext>
            </a:extLst>
          </p:cNvPr>
          <p:cNvPicPr>
            <a:picLocks noChangeAspect="1"/>
          </p:cNvPicPr>
          <p:nvPr/>
        </p:nvPicPr>
        <p:blipFill>
          <a:blip r:embed="rId4"/>
          <a:stretch>
            <a:fillRect/>
          </a:stretch>
        </p:blipFill>
        <p:spPr>
          <a:xfrm>
            <a:off x="5429674" y="3234957"/>
            <a:ext cx="1087305" cy="996696"/>
          </a:xfrm>
          <a:prstGeom prst="rect">
            <a:avLst/>
          </a:prstGeom>
        </p:spPr>
      </p:pic>
    </p:spTree>
    <p:extLst>
      <p:ext uri="{BB962C8B-B14F-4D97-AF65-F5344CB8AC3E}">
        <p14:creationId xmlns:p14="http://schemas.microsoft.com/office/powerpoint/2010/main" val="175361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3F18D-C5EF-2742-8E47-D262D0C7F64F}"/>
              </a:ext>
            </a:extLst>
          </p:cNvPr>
          <p:cNvSpPr>
            <a:spLocks noGrp="1"/>
          </p:cNvSpPr>
          <p:nvPr>
            <p:ph type="title"/>
          </p:nvPr>
        </p:nvSpPr>
        <p:spPr/>
        <p:txBody>
          <a:bodyPr/>
          <a:lstStyle/>
          <a:p>
            <a:r>
              <a:rPr lang="en-US" dirty="0"/>
              <a:t>Locker Services – New Server</a:t>
            </a:r>
          </a:p>
        </p:txBody>
      </p:sp>
      <p:sp>
        <p:nvSpPr>
          <p:cNvPr id="4" name="Slide Number Placeholder 3">
            <a:extLst>
              <a:ext uri="{FF2B5EF4-FFF2-40B4-BE49-F238E27FC236}">
                <a16:creationId xmlns:a16="http://schemas.microsoft.com/office/drawing/2014/main" id="{27A84070-C455-5749-B0F2-44B2D23CE340}"/>
              </a:ext>
            </a:extLst>
          </p:cNvPr>
          <p:cNvSpPr>
            <a:spLocks noGrp="1"/>
          </p:cNvSpPr>
          <p:nvPr>
            <p:ph type="sldNum" sz="quarter" idx="12"/>
          </p:nvPr>
        </p:nvSpPr>
        <p:spPr/>
        <p:txBody>
          <a:bodyPr/>
          <a:lstStyle/>
          <a:p>
            <a:fld id="{B58DE5F1-E0F9-4CCA-92B7-7A6FC4DFEE14}" type="slidenum">
              <a:rPr lang="en-US" smtClean="0"/>
              <a:t>34</a:t>
            </a:fld>
            <a:endParaRPr lang="en-US"/>
          </a:p>
        </p:txBody>
      </p:sp>
      <p:pic>
        <p:nvPicPr>
          <p:cNvPr id="13" name="Picture 12">
            <a:extLst>
              <a:ext uri="{FF2B5EF4-FFF2-40B4-BE49-F238E27FC236}">
                <a16:creationId xmlns:a16="http://schemas.microsoft.com/office/drawing/2014/main" id="{59A7BD81-C0A1-BC45-9514-E6F69F32FA9B}"/>
              </a:ext>
            </a:extLst>
          </p:cNvPr>
          <p:cNvPicPr>
            <a:picLocks noChangeAspect="1"/>
          </p:cNvPicPr>
          <p:nvPr/>
        </p:nvPicPr>
        <p:blipFill>
          <a:blip r:embed="rId2"/>
          <a:stretch>
            <a:fillRect/>
          </a:stretch>
        </p:blipFill>
        <p:spPr>
          <a:xfrm>
            <a:off x="7578436" y="1922286"/>
            <a:ext cx="2667000" cy="647700"/>
          </a:xfrm>
          <a:prstGeom prst="rect">
            <a:avLst/>
          </a:prstGeom>
        </p:spPr>
      </p:pic>
      <p:sp>
        <p:nvSpPr>
          <p:cNvPr id="6" name="TextBox 5">
            <a:extLst>
              <a:ext uri="{FF2B5EF4-FFF2-40B4-BE49-F238E27FC236}">
                <a16:creationId xmlns:a16="http://schemas.microsoft.com/office/drawing/2014/main" id="{782ADDB2-36D1-774B-861F-04BCDD2DEE7C}"/>
              </a:ext>
            </a:extLst>
          </p:cNvPr>
          <p:cNvSpPr txBox="1"/>
          <p:nvPr/>
        </p:nvSpPr>
        <p:spPr>
          <a:xfrm>
            <a:off x="6371289" y="18856"/>
            <a:ext cx="2495476" cy="466539"/>
          </a:xfrm>
          <a:prstGeom prst="rect">
            <a:avLst/>
          </a:prstGeom>
          <a:noFill/>
        </p:spPr>
        <p:txBody>
          <a:bodyPr wrap="square" lIns="0" tIns="0" rIns="0" bIns="0" rtlCol="0">
            <a:noAutofit/>
          </a:bodyPr>
          <a:lstStyle/>
          <a:p>
            <a:pPr>
              <a:lnSpc>
                <a:spcPct val="100000"/>
              </a:lnSpc>
              <a:spcBef>
                <a:spcPts val="1200"/>
              </a:spcBef>
              <a:buSzPct val="100000"/>
            </a:pPr>
            <a:r>
              <a:rPr lang="en-US" sz="1600" dirty="0"/>
              <a:t>Note: you can click here to download </a:t>
            </a:r>
            <a:r>
              <a:rPr lang="en-US" sz="1600" dirty="0" err="1"/>
              <a:t>start_locker.sh</a:t>
            </a:r>
            <a:r>
              <a:rPr lang="en-US" sz="1600" dirty="0"/>
              <a:t> and docs</a:t>
            </a:r>
          </a:p>
        </p:txBody>
      </p:sp>
      <p:sp>
        <p:nvSpPr>
          <p:cNvPr id="16" name="TextBox 15">
            <a:extLst>
              <a:ext uri="{FF2B5EF4-FFF2-40B4-BE49-F238E27FC236}">
                <a16:creationId xmlns:a16="http://schemas.microsoft.com/office/drawing/2014/main" id="{E4252DA0-C590-2960-EB73-AAAF2B01219F}"/>
              </a:ext>
            </a:extLst>
          </p:cNvPr>
          <p:cNvSpPr txBox="1"/>
          <p:nvPr/>
        </p:nvSpPr>
        <p:spPr>
          <a:xfrm>
            <a:off x="8987104" y="1475134"/>
            <a:ext cx="3121160" cy="1094852"/>
          </a:xfrm>
          <a:prstGeom prst="rect">
            <a:avLst/>
          </a:prstGeom>
          <a:noFill/>
        </p:spPr>
        <p:txBody>
          <a:bodyPr wrap="square" lIns="0" tIns="0" rIns="0" bIns="0" rtlCol="0">
            <a:noAutofit/>
          </a:bodyPr>
          <a:lstStyle/>
          <a:p>
            <a:pPr>
              <a:lnSpc>
                <a:spcPct val="100000"/>
              </a:lnSpc>
              <a:spcBef>
                <a:spcPts val="1200"/>
              </a:spcBef>
              <a:buSzPct val="100000"/>
            </a:pPr>
            <a:r>
              <a:rPr lang="en-US" sz="1600" dirty="0"/>
              <a:t>All the Locker services allow you to save your filled out form values to browser local storage, and then restore that later to avoid having to enter the same detailed info repetitively when you use the services often.</a:t>
            </a:r>
          </a:p>
        </p:txBody>
      </p:sp>
      <p:pic>
        <p:nvPicPr>
          <p:cNvPr id="3" name="Picture 2">
            <a:extLst>
              <a:ext uri="{FF2B5EF4-FFF2-40B4-BE49-F238E27FC236}">
                <a16:creationId xmlns:a16="http://schemas.microsoft.com/office/drawing/2014/main" id="{42ABCA76-E975-CE81-DDE4-04943E9E75E8}"/>
              </a:ext>
            </a:extLst>
          </p:cNvPr>
          <p:cNvPicPr>
            <a:picLocks noChangeAspect="1"/>
          </p:cNvPicPr>
          <p:nvPr/>
        </p:nvPicPr>
        <p:blipFill>
          <a:blip r:embed="rId3"/>
          <a:stretch>
            <a:fillRect/>
          </a:stretch>
        </p:blipFill>
        <p:spPr>
          <a:xfrm>
            <a:off x="546015" y="1076152"/>
            <a:ext cx="8190599" cy="4958888"/>
          </a:xfrm>
          <a:prstGeom prst="rect">
            <a:avLst/>
          </a:prstGeom>
        </p:spPr>
      </p:pic>
      <p:cxnSp>
        <p:nvCxnSpPr>
          <p:cNvPr id="12" name="Straight Arrow Connector 11">
            <a:extLst>
              <a:ext uri="{FF2B5EF4-FFF2-40B4-BE49-F238E27FC236}">
                <a16:creationId xmlns:a16="http://schemas.microsoft.com/office/drawing/2014/main" id="{F310CEC7-71BD-5356-73A1-BCD456C8BFC0}"/>
              </a:ext>
            </a:extLst>
          </p:cNvPr>
          <p:cNvCxnSpPr>
            <a:cxnSpLocks/>
          </p:cNvCxnSpPr>
          <p:nvPr/>
        </p:nvCxnSpPr>
        <p:spPr>
          <a:xfrm>
            <a:off x="6591719" y="822960"/>
            <a:ext cx="0" cy="253192"/>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cxnSp>
        <p:nvCxnSpPr>
          <p:cNvPr id="20" name="Straight Arrow Connector 19">
            <a:extLst>
              <a:ext uri="{FF2B5EF4-FFF2-40B4-BE49-F238E27FC236}">
                <a16:creationId xmlns:a16="http://schemas.microsoft.com/office/drawing/2014/main" id="{48F510E6-B1FA-C324-7E4C-A70D829BACED}"/>
              </a:ext>
            </a:extLst>
          </p:cNvPr>
          <p:cNvCxnSpPr/>
          <p:nvPr/>
        </p:nvCxnSpPr>
        <p:spPr>
          <a:xfrm flipH="1">
            <a:off x="1718268" y="2160396"/>
            <a:ext cx="7148497" cy="0"/>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sp>
        <p:nvSpPr>
          <p:cNvPr id="21" name="TextBox 20">
            <a:extLst>
              <a:ext uri="{FF2B5EF4-FFF2-40B4-BE49-F238E27FC236}">
                <a16:creationId xmlns:a16="http://schemas.microsoft.com/office/drawing/2014/main" id="{AED5AFFD-0DC3-C331-A64F-1E7EFC2F1D45}"/>
              </a:ext>
            </a:extLst>
          </p:cNvPr>
          <p:cNvSpPr txBox="1"/>
          <p:nvPr/>
        </p:nvSpPr>
        <p:spPr>
          <a:xfrm>
            <a:off x="9147124" y="3577213"/>
            <a:ext cx="2519096" cy="844061"/>
          </a:xfrm>
          <a:prstGeom prst="rect">
            <a:avLst/>
          </a:prstGeom>
          <a:noFill/>
        </p:spPr>
        <p:txBody>
          <a:bodyPr wrap="square" lIns="0" tIns="0" rIns="0" bIns="0" rtlCol="0">
            <a:noAutofit/>
          </a:bodyPr>
          <a:lstStyle/>
          <a:p>
            <a:pPr>
              <a:lnSpc>
                <a:spcPct val="100000"/>
              </a:lnSpc>
              <a:spcBef>
                <a:spcPts val="1200"/>
              </a:spcBef>
              <a:buSzPct val="100000"/>
            </a:pPr>
            <a:r>
              <a:rPr lang="en-US" sz="1600" dirty="0"/>
              <a:t>Optionally provide description of the server (shown in Locker server portal)</a:t>
            </a:r>
          </a:p>
        </p:txBody>
      </p:sp>
      <p:cxnSp>
        <p:nvCxnSpPr>
          <p:cNvPr id="23" name="Straight Arrow Connector 22">
            <a:extLst>
              <a:ext uri="{FF2B5EF4-FFF2-40B4-BE49-F238E27FC236}">
                <a16:creationId xmlns:a16="http://schemas.microsoft.com/office/drawing/2014/main" id="{9993EE6E-163E-1EE4-8618-F8370A62133F}"/>
              </a:ext>
            </a:extLst>
          </p:cNvPr>
          <p:cNvCxnSpPr>
            <a:cxnSpLocks/>
          </p:cNvCxnSpPr>
          <p:nvPr/>
        </p:nvCxnSpPr>
        <p:spPr>
          <a:xfrm flipH="1">
            <a:off x="8736614" y="4009291"/>
            <a:ext cx="354374" cy="0"/>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sp>
        <p:nvSpPr>
          <p:cNvPr id="27" name="TextBox 26">
            <a:extLst>
              <a:ext uri="{FF2B5EF4-FFF2-40B4-BE49-F238E27FC236}">
                <a16:creationId xmlns:a16="http://schemas.microsoft.com/office/drawing/2014/main" id="{A058F6C4-92B5-B6F3-8A1A-54046EDB7831}"/>
              </a:ext>
            </a:extLst>
          </p:cNvPr>
          <p:cNvSpPr txBox="1"/>
          <p:nvPr/>
        </p:nvSpPr>
        <p:spPr>
          <a:xfrm>
            <a:off x="3969098" y="5589083"/>
            <a:ext cx="3758084" cy="633047"/>
          </a:xfrm>
          <a:prstGeom prst="rect">
            <a:avLst/>
          </a:prstGeom>
          <a:noFill/>
        </p:spPr>
        <p:txBody>
          <a:bodyPr wrap="square" lIns="0" tIns="0" rIns="0" bIns="0" rtlCol="0">
            <a:noAutofit/>
          </a:bodyPr>
          <a:lstStyle/>
          <a:p>
            <a:pPr>
              <a:lnSpc>
                <a:spcPct val="100000"/>
              </a:lnSpc>
              <a:spcBef>
                <a:spcPts val="1200"/>
              </a:spcBef>
              <a:buSzPct val="100000"/>
            </a:pPr>
            <a:r>
              <a:rPr lang="en-US" sz="1600" dirty="0"/>
              <a:t>Optionally mount your network home directory on the started server</a:t>
            </a:r>
          </a:p>
        </p:txBody>
      </p:sp>
      <p:cxnSp>
        <p:nvCxnSpPr>
          <p:cNvPr id="29" name="Straight Arrow Connector 28">
            <a:extLst>
              <a:ext uri="{FF2B5EF4-FFF2-40B4-BE49-F238E27FC236}">
                <a16:creationId xmlns:a16="http://schemas.microsoft.com/office/drawing/2014/main" id="{07759417-B249-0D05-D29C-DB101C0FB366}"/>
              </a:ext>
            </a:extLst>
          </p:cNvPr>
          <p:cNvCxnSpPr/>
          <p:nvPr/>
        </p:nvCxnSpPr>
        <p:spPr>
          <a:xfrm flipH="1" flipV="1">
            <a:off x="3125037" y="5589083"/>
            <a:ext cx="753627" cy="148526"/>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spTree>
    <p:extLst>
      <p:ext uri="{BB962C8B-B14F-4D97-AF65-F5344CB8AC3E}">
        <p14:creationId xmlns:p14="http://schemas.microsoft.com/office/powerpoint/2010/main" val="269775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3F18D-C5EF-2742-8E47-D262D0C7F64F}"/>
              </a:ext>
            </a:extLst>
          </p:cNvPr>
          <p:cNvSpPr>
            <a:spLocks noGrp="1"/>
          </p:cNvSpPr>
          <p:nvPr>
            <p:ph type="title"/>
          </p:nvPr>
        </p:nvSpPr>
        <p:spPr/>
        <p:txBody>
          <a:bodyPr/>
          <a:lstStyle/>
          <a:p>
            <a:r>
              <a:rPr lang="en-US" dirty="0"/>
              <a:t>Locker Services – Check/Start Docker</a:t>
            </a:r>
          </a:p>
        </p:txBody>
      </p:sp>
      <p:sp>
        <p:nvSpPr>
          <p:cNvPr id="4" name="Slide Number Placeholder 3">
            <a:extLst>
              <a:ext uri="{FF2B5EF4-FFF2-40B4-BE49-F238E27FC236}">
                <a16:creationId xmlns:a16="http://schemas.microsoft.com/office/drawing/2014/main" id="{27A84070-C455-5749-B0F2-44B2D23CE340}"/>
              </a:ext>
            </a:extLst>
          </p:cNvPr>
          <p:cNvSpPr>
            <a:spLocks noGrp="1"/>
          </p:cNvSpPr>
          <p:nvPr>
            <p:ph type="sldNum" sz="quarter" idx="12"/>
          </p:nvPr>
        </p:nvSpPr>
        <p:spPr/>
        <p:txBody>
          <a:bodyPr/>
          <a:lstStyle/>
          <a:p>
            <a:fld id="{B58DE5F1-E0F9-4CCA-92B7-7A6FC4DFEE14}" type="slidenum">
              <a:rPr lang="en-US" smtClean="0"/>
              <a:t>35</a:t>
            </a:fld>
            <a:endParaRPr lang="en-US"/>
          </a:p>
        </p:txBody>
      </p:sp>
      <p:pic>
        <p:nvPicPr>
          <p:cNvPr id="8" name="Picture 7">
            <a:extLst>
              <a:ext uri="{FF2B5EF4-FFF2-40B4-BE49-F238E27FC236}">
                <a16:creationId xmlns:a16="http://schemas.microsoft.com/office/drawing/2014/main" id="{EA832600-18BB-D830-1A14-38B16EB6DC22}"/>
              </a:ext>
            </a:extLst>
          </p:cNvPr>
          <p:cNvPicPr>
            <a:picLocks noChangeAspect="1"/>
          </p:cNvPicPr>
          <p:nvPr/>
        </p:nvPicPr>
        <p:blipFill>
          <a:blip r:embed="rId2"/>
          <a:stretch>
            <a:fillRect/>
          </a:stretch>
        </p:blipFill>
        <p:spPr>
          <a:xfrm>
            <a:off x="679987" y="822960"/>
            <a:ext cx="10225203" cy="4580449"/>
          </a:xfrm>
          <a:prstGeom prst="rect">
            <a:avLst/>
          </a:prstGeom>
        </p:spPr>
      </p:pic>
      <p:sp>
        <p:nvSpPr>
          <p:cNvPr id="7" name="TextBox 6">
            <a:extLst>
              <a:ext uri="{FF2B5EF4-FFF2-40B4-BE49-F238E27FC236}">
                <a16:creationId xmlns:a16="http://schemas.microsoft.com/office/drawing/2014/main" id="{755ADA3B-F7B4-ED44-8383-40550DCC1612}"/>
              </a:ext>
            </a:extLst>
          </p:cNvPr>
          <p:cNvSpPr txBox="1"/>
          <p:nvPr/>
        </p:nvSpPr>
        <p:spPr>
          <a:xfrm>
            <a:off x="3768190" y="4790122"/>
            <a:ext cx="3587203" cy="914400"/>
          </a:xfrm>
          <a:prstGeom prst="rect">
            <a:avLst/>
          </a:prstGeom>
          <a:noFill/>
        </p:spPr>
        <p:txBody>
          <a:bodyPr wrap="square" lIns="0" tIns="0" rIns="0" bIns="0" rtlCol="0">
            <a:noAutofit/>
          </a:bodyPr>
          <a:lstStyle/>
          <a:p>
            <a:pPr>
              <a:lnSpc>
                <a:spcPct val="100000"/>
              </a:lnSpc>
              <a:spcBef>
                <a:spcPts val="1200"/>
              </a:spcBef>
              <a:buSzPct val="100000"/>
            </a:pPr>
            <a:r>
              <a:rPr lang="en-US" sz="1600" dirty="0"/>
              <a:t>Check this if you want to have Docker attempt to be installed (if it isn’t already); if not checked, Docker status on the server will be checked and reported back to you.</a:t>
            </a:r>
          </a:p>
        </p:txBody>
      </p:sp>
      <p:cxnSp>
        <p:nvCxnSpPr>
          <p:cNvPr id="10" name="Straight Arrow Connector 9">
            <a:extLst>
              <a:ext uri="{FF2B5EF4-FFF2-40B4-BE49-F238E27FC236}">
                <a16:creationId xmlns:a16="http://schemas.microsoft.com/office/drawing/2014/main" id="{3CE916D2-D6FD-F048-93E5-DD9F0725C593}"/>
              </a:ext>
            </a:extLst>
          </p:cNvPr>
          <p:cNvCxnSpPr>
            <a:cxnSpLocks/>
          </p:cNvCxnSpPr>
          <p:nvPr/>
        </p:nvCxnSpPr>
        <p:spPr>
          <a:xfrm flipH="1" flipV="1">
            <a:off x="2140299" y="4491613"/>
            <a:ext cx="1470778" cy="350463"/>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pic>
        <p:nvPicPr>
          <p:cNvPr id="3" name="Picture 2">
            <a:extLst>
              <a:ext uri="{FF2B5EF4-FFF2-40B4-BE49-F238E27FC236}">
                <a16:creationId xmlns:a16="http://schemas.microsoft.com/office/drawing/2014/main" id="{38D410A4-F3EF-C34C-C0F3-8E8C6F8EC497}"/>
              </a:ext>
            </a:extLst>
          </p:cNvPr>
          <p:cNvPicPr>
            <a:picLocks noChangeAspect="1"/>
          </p:cNvPicPr>
          <p:nvPr/>
        </p:nvPicPr>
        <p:blipFill>
          <a:blip r:embed="rId3"/>
          <a:stretch>
            <a:fillRect/>
          </a:stretch>
        </p:blipFill>
        <p:spPr>
          <a:xfrm>
            <a:off x="365760" y="5009709"/>
            <a:ext cx="3149600" cy="787400"/>
          </a:xfrm>
          <a:prstGeom prst="rect">
            <a:avLst/>
          </a:prstGeom>
        </p:spPr>
      </p:pic>
      <p:pic>
        <p:nvPicPr>
          <p:cNvPr id="5" name="Picture 4">
            <a:extLst>
              <a:ext uri="{FF2B5EF4-FFF2-40B4-BE49-F238E27FC236}">
                <a16:creationId xmlns:a16="http://schemas.microsoft.com/office/drawing/2014/main" id="{D7C0CD4C-C2BA-15F2-D80E-74708E928ECE}"/>
              </a:ext>
            </a:extLst>
          </p:cNvPr>
          <p:cNvPicPr>
            <a:picLocks noChangeAspect="1"/>
          </p:cNvPicPr>
          <p:nvPr/>
        </p:nvPicPr>
        <p:blipFill>
          <a:blip r:embed="rId4"/>
          <a:stretch>
            <a:fillRect/>
          </a:stretch>
        </p:blipFill>
        <p:spPr>
          <a:xfrm>
            <a:off x="679987" y="1589124"/>
            <a:ext cx="1375298" cy="296471"/>
          </a:xfrm>
          <a:prstGeom prst="rect">
            <a:avLst/>
          </a:prstGeom>
        </p:spPr>
      </p:pic>
      <p:pic>
        <p:nvPicPr>
          <p:cNvPr id="6" name="Picture 5">
            <a:extLst>
              <a:ext uri="{FF2B5EF4-FFF2-40B4-BE49-F238E27FC236}">
                <a16:creationId xmlns:a16="http://schemas.microsoft.com/office/drawing/2014/main" id="{AFA68D7F-924C-15D8-C8E8-9ED993D1D4D5}"/>
              </a:ext>
            </a:extLst>
          </p:cNvPr>
          <p:cNvPicPr>
            <a:picLocks noChangeAspect="1"/>
          </p:cNvPicPr>
          <p:nvPr/>
        </p:nvPicPr>
        <p:blipFill>
          <a:blip r:embed="rId5"/>
          <a:stretch>
            <a:fillRect/>
          </a:stretch>
        </p:blipFill>
        <p:spPr>
          <a:xfrm>
            <a:off x="782934" y="883002"/>
            <a:ext cx="7772400" cy="451883"/>
          </a:xfrm>
          <a:prstGeom prst="rect">
            <a:avLst/>
          </a:prstGeom>
        </p:spPr>
      </p:pic>
    </p:spTree>
    <p:extLst>
      <p:ext uri="{BB962C8B-B14F-4D97-AF65-F5344CB8AC3E}">
        <p14:creationId xmlns:p14="http://schemas.microsoft.com/office/powerpoint/2010/main" val="237759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3F18D-C5EF-2742-8E47-D262D0C7F64F}"/>
              </a:ext>
            </a:extLst>
          </p:cNvPr>
          <p:cNvSpPr>
            <a:spLocks noGrp="1"/>
          </p:cNvSpPr>
          <p:nvPr>
            <p:ph type="title"/>
          </p:nvPr>
        </p:nvSpPr>
        <p:spPr>
          <a:xfrm>
            <a:off x="365760" y="0"/>
            <a:ext cx="11460480" cy="914400"/>
          </a:xfrm>
        </p:spPr>
        <p:txBody>
          <a:bodyPr/>
          <a:lstStyle/>
          <a:p>
            <a:r>
              <a:rPr lang="en-US" dirty="0"/>
              <a:t>Locker Services – Start Locker</a:t>
            </a:r>
          </a:p>
        </p:txBody>
      </p:sp>
      <p:sp>
        <p:nvSpPr>
          <p:cNvPr id="4" name="Slide Number Placeholder 3">
            <a:extLst>
              <a:ext uri="{FF2B5EF4-FFF2-40B4-BE49-F238E27FC236}">
                <a16:creationId xmlns:a16="http://schemas.microsoft.com/office/drawing/2014/main" id="{27A84070-C455-5749-B0F2-44B2D23CE340}"/>
              </a:ext>
            </a:extLst>
          </p:cNvPr>
          <p:cNvSpPr>
            <a:spLocks noGrp="1"/>
          </p:cNvSpPr>
          <p:nvPr>
            <p:ph type="sldNum" sz="quarter" idx="12"/>
          </p:nvPr>
        </p:nvSpPr>
        <p:spPr/>
        <p:txBody>
          <a:bodyPr/>
          <a:lstStyle/>
          <a:p>
            <a:fld id="{B58DE5F1-E0F9-4CCA-92B7-7A6FC4DFEE14}" type="slidenum">
              <a:rPr lang="en-US" smtClean="0"/>
              <a:t>36</a:t>
            </a:fld>
            <a:endParaRPr lang="en-US"/>
          </a:p>
        </p:txBody>
      </p:sp>
      <p:sp>
        <p:nvSpPr>
          <p:cNvPr id="7" name="TextBox 6">
            <a:extLst>
              <a:ext uri="{FF2B5EF4-FFF2-40B4-BE49-F238E27FC236}">
                <a16:creationId xmlns:a16="http://schemas.microsoft.com/office/drawing/2014/main" id="{B2E05409-EAD9-9DD4-EFE5-26243294A5CC}"/>
              </a:ext>
            </a:extLst>
          </p:cNvPr>
          <p:cNvSpPr txBox="1"/>
          <p:nvPr/>
        </p:nvSpPr>
        <p:spPr>
          <a:xfrm>
            <a:off x="9365064" y="683288"/>
            <a:ext cx="2642716" cy="4983982"/>
          </a:xfrm>
          <a:prstGeom prst="rect">
            <a:avLst/>
          </a:prstGeom>
          <a:noFill/>
        </p:spPr>
        <p:txBody>
          <a:bodyPr wrap="square" lIns="0" tIns="0" rIns="0" bIns="0" rtlCol="0">
            <a:noAutofit/>
          </a:bodyPr>
          <a:lstStyle/>
          <a:p>
            <a:pPr marL="228600" indent="-228600">
              <a:lnSpc>
                <a:spcPct val="100000"/>
              </a:lnSpc>
              <a:spcBef>
                <a:spcPts val="1200"/>
              </a:spcBef>
              <a:buSzPct val="100000"/>
              <a:buFont typeface="Trebuchet MS"/>
              <a:buChar char="•"/>
            </a:pPr>
            <a:r>
              <a:rPr lang="en-US" sz="2000" dirty="0"/>
              <a:t>Note: Server Username and Locker Username will often be the same, but can be different if one person (e.g. admin) is starting Locker on behalf of another end user</a:t>
            </a:r>
          </a:p>
        </p:txBody>
      </p:sp>
      <p:pic>
        <p:nvPicPr>
          <p:cNvPr id="5" name="Picture 4">
            <a:extLst>
              <a:ext uri="{FF2B5EF4-FFF2-40B4-BE49-F238E27FC236}">
                <a16:creationId xmlns:a16="http://schemas.microsoft.com/office/drawing/2014/main" id="{E903CB12-48FD-396F-4E1B-AD6057B98977}"/>
              </a:ext>
            </a:extLst>
          </p:cNvPr>
          <p:cNvPicPr>
            <a:picLocks noChangeAspect="1"/>
          </p:cNvPicPr>
          <p:nvPr/>
        </p:nvPicPr>
        <p:blipFill>
          <a:blip r:embed="rId2"/>
          <a:stretch>
            <a:fillRect/>
          </a:stretch>
        </p:blipFill>
        <p:spPr>
          <a:xfrm>
            <a:off x="439950" y="605331"/>
            <a:ext cx="7772400" cy="5647337"/>
          </a:xfrm>
          <a:prstGeom prst="rect">
            <a:avLst/>
          </a:prstGeom>
        </p:spPr>
      </p:pic>
    </p:spTree>
    <p:extLst>
      <p:ext uri="{BB962C8B-B14F-4D97-AF65-F5344CB8AC3E}">
        <p14:creationId xmlns:p14="http://schemas.microsoft.com/office/powerpoint/2010/main" val="370916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25EA9-8C9D-A245-8238-3028C63A6E0D}"/>
              </a:ext>
            </a:extLst>
          </p:cNvPr>
          <p:cNvSpPr>
            <a:spLocks noGrp="1"/>
          </p:cNvSpPr>
          <p:nvPr>
            <p:ph type="title"/>
          </p:nvPr>
        </p:nvSpPr>
        <p:spPr>
          <a:xfrm>
            <a:off x="261257" y="129027"/>
            <a:ext cx="11656088" cy="914400"/>
          </a:xfrm>
        </p:spPr>
        <p:txBody>
          <a:bodyPr/>
          <a:lstStyle/>
          <a:p>
            <a:r>
              <a:rPr lang="en-US" dirty="0"/>
              <a:t>Locker Services – Locker on New Server – combines previous 3 services</a:t>
            </a:r>
          </a:p>
        </p:txBody>
      </p:sp>
      <p:sp>
        <p:nvSpPr>
          <p:cNvPr id="4" name="Slide Number Placeholder 3">
            <a:extLst>
              <a:ext uri="{FF2B5EF4-FFF2-40B4-BE49-F238E27FC236}">
                <a16:creationId xmlns:a16="http://schemas.microsoft.com/office/drawing/2014/main" id="{07A55151-E74F-0A4B-BF44-DC2C5CC128DB}"/>
              </a:ext>
            </a:extLst>
          </p:cNvPr>
          <p:cNvSpPr>
            <a:spLocks noGrp="1"/>
          </p:cNvSpPr>
          <p:nvPr>
            <p:ph type="sldNum" sz="quarter" idx="12"/>
          </p:nvPr>
        </p:nvSpPr>
        <p:spPr/>
        <p:txBody>
          <a:bodyPr/>
          <a:lstStyle/>
          <a:p>
            <a:fld id="{B58DE5F1-E0F9-4CCA-92B7-7A6FC4DFEE14}" type="slidenum">
              <a:rPr lang="en-US" smtClean="0"/>
              <a:t>37</a:t>
            </a:fld>
            <a:endParaRPr lang="en-US"/>
          </a:p>
        </p:txBody>
      </p:sp>
      <p:pic>
        <p:nvPicPr>
          <p:cNvPr id="5" name="Picture 4">
            <a:extLst>
              <a:ext uri="{FF2B5EF4-FFF2-40B4-BE49-F238E27FC236}">
                <a16:creationId xmlns:a16="http://schemas.microsoft.com/office/drawing/2014/main" id="{6F6691EA-F00B-5734-571A-EF89B9D32611}"/>
              </a:ext>
            </a:extLst>
          </p:cNvPr>
          <p:cNvPicPr>
            <a:picLocks noChangeAspect="1"/>
          </p:cNvPicPr>
          <p:nvPr/>
        </p:nvPicPr>
        <p:blipFill>
          <a:blip r:embed="rId2"/>
          <a:stretch>
            <a:fillRect/>
          </a:stretch>
        </p:blipFill>
        <p:spPr>
          <a:xfrm>
            <a:off x="2209800" y="810249"/>
            <a:ext cx="8069664" cy="5437815"/>
          </a:xfrm>
          <a:prstGeom prst="rect">
            <a:avLst/>
          </a:prstGeom>
        </p:spPr>
      </p:pic>
    </p:spTree>
    <p:extLst>
      <p:ext uri="{BB962C8B-B14F-4D97-AF65-F5344CB8AC3E}">
        <p14:creationId xmlns:p14="http://schemas.microsoft.com/office/powerpoint/2010/main" val="1031262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4F164-DCA4-8143-8FEE-06E79DF26E10}"/>
              </a:ext>
            </a:extLst>
          </p:cNvPr>
          <p:cNvSpPr>
            <a:spLocks noGrp="1"/>
          </p:cNvSpPr>
          <p:nvPr>
            <p:ph type="title"/>
          </p:nvPr>
        </p:nvSpPr>
        <p:spPr>
          <a:xfrm>
            <a:off x="731520" y="2514600"/>
            <a:ext cx="11460480" cy="1351722"/>
          </a:xfrm>
        </p:spPr>
        <p:txBody>
          <a:bodyPr/>
          <a:lstStyle/>
          <a:p>
            <a:r>
              <a:rPr lang="en-US" dirty="0"/>
              <a:t>Step-by-step Guide to Starting Locker and Developing using Locker and Locker Services</a:t>
            </a:r>
          </a:p>
        </p:txBody>
      </p:sp>
      <p:sp>
        <p:nvSpPr>
          <p:cNvPr id="4" name="Slide Number Placeholder 3">
            <a:extLst>
              <a:ext uri="{FF2B5EF4-FFF2-40B4-BE49-F238E27FC236}">
                <a16:creationId xmlns:a16="http://schemas.microsoft.com/office/drawing/2014/main" id="{71B6572C-ED93-5B47-97CF-9B1D90B08D16}"/>
              </a:ext>
            </a:extLst>
          </p:cNvPr>
          <p:cNvSpPr>
            <a:spLocks noGrp="1"/>
          </p:cNvSpPr>
          <p:nvPr>
            <p:ph type="sldNum" sz="quarter" idx="12"/>
          </p:nvPr>
        </p:nvSpPr>
        <p:spPr/>
        <p:txBody>
          <a:bodyPr/>
          <a:lstStyle/>
          <a:p>
            <a:fld id="{B58DE5F1-E0F9-4CCA-92B7-7A6FC4DFEE14}" type="slidenum">
              <a:rPr lang="en-US" smtClean="0"/>
              <a:t>38</a:t>
            </a:fld>
            <a:endParaRPr lang="en-US"/>
          </a:p>
        </p:txBody>
      </p:sp>
      <p:sp>
        <p:nvSpPr>
          <p:cNvPr id="3" name="TextBox 2">
            <a:extLst>
              <a:ext uri="{FF2B5EF4-FFF2-40B4-BE49-F238E27FC236}">
                <a16:creationId xmlns:a16="http://schemas.microsoft.com/office/drawing/2014/main" id="{22C6A0A7-C629-8D48-8ABA-8F713890B1BA}"/>
              </a:ext>
            </a:extLst>
          </p:cNvPr>
          <p:cNvSpPr txBox="1"/>
          <p:nvPr/>
        </p:nvSpPr>
        <p:spPr>
          <a:xfrm>
            <a:off x="7285383" y="2802835"/>
            <a:ext cx="0" cy="0"/>
          </a:xfrm>
          <a:prstGeom prst="rect">
            <a:avLst/>
          </a:prstGeom>
          <a:noFill/>
        </p:spPr>
        <p:txBody>
          <a:bodyPr wrap="none" lIns="0" tIns="0" rIns="0" bIns="0" rtlCol="0">
            <a:noAutofit/>
          </a:bodyPr>
          <a:lstStyle/>
          <a:p>
            <a:pPr marL="228600" indent="-228600">
              <a:lnSpc>
                <a:spcPct val="100000"/>
              </a:lnSpc>
              <a:spcBef>
                <a:spcPts val="1200"/>
              </a:spcBef>
              <a:buSzPct val="100000"/>
              <a:buFont typeface="Trebuchet MS"/>
              <a:buChar char="•"/>
            </a:pPr>
            <a:endParaRPr lang="en-US" sz="2000" dirty="0"/>
          </a:p>
        </p:txBody>
      </p:sp>
    </p:spTree>
    <p:extLst>
      <p:ext uri="{BB962C8B-B14F-4D97-AF65-F5344CB8AC3E}">
        <p14:creationId xmlns:p14="http://schemas.microsoft.com/office/powerpoint/2010/main" val="17366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4">
            <a:extLst>
              <a:ext uri="{FF2B5EF4-FFF2-40B4-BE49-F238E27FC236}">
                <a16:creationId xmlns:a16="http://schemas.microsoft.com/office/drawing/2014/main" id="{59B04075-86A6-0B48-A8F3-FBB5038D20E5}"/>
              </a:ext>
            </a:extLst>
          </p:cNvPr>
          <p:cNvSpPr>
            <a:spLocks noGrp="1"/>
          </p:cNvSpPr>
          <p:nvPr>
            <p:ph type="title"/>
          </p:nvPr>
        </p:nvSpPr>
        <p:spPr>
          <a:xfrm>
            <a:off x="565167" y="384206"/>
            <a:ext cx="10515600" cy="662608"/>
          </a:xfrm>
        </p:spPr>
        <p:txBody>
          <a:bodyPr/>
          <a:lstStyle/>
          <a:p>
            <a:pPr>
              <a:lnSpc>
                <a:spcPct val="100000"/>
              </a:lnSpc>
              <a:spcBef>
                <a:spcPts val="600"/>
              </a:spcBef>
              <a:spcAft>
                <a:spcPts val="600"/>
              </a:spcAft>
            </a:pPr>
            <a:r>
              <a:rPr lang="en-US" dirty="0"/>
              <a:t>Starting Locker on a new EC2 instance (Page 1)</a:t>
            </a:r>
          </a:p>
        </p:txBody>
      </p:sp>
      <p:sp>
        <p:nvSpPr>
          <p:cNvPr id="11" name="TextBox 10">
            <a:extLst>
              <a:ext uri="{FF2B5EF4-FFF2-40B4-BE49-F238E27FC236}">
                <a16:creationId xmlns:a16="http://schemas.microsoft.com/office/drawing/2014/main" id="{08DF3940-5E0F-834E-9B6E-945252EC708B}"/>
              </a:ext>
            </a:extLst>
          </p:cNvPr>
          <p:cNvSpPr txBox="1"/>
          <p:nvPr/>
        </p:nvSpPr>
        <p:spPr>
          <a:xfrm>
            <a:off x="482556" y="1046813"/>
            <a:ext cx="11023644" cy="5382561"/>
          </a:xfrm>
          <a:prstGeom prst="rect">
            <a:avLst/>
          </a:prstGeom>
          <a:noFill/>
        </p:spPr>
        <p:txBody>
          <a:bodyPr wrap="square" lIns="0" tIns="0" rIns="0" bIns="0" rtlCol="0">
            <a:noAutofit/>
          </a:bodyPr>
          <a:lstStyle/>
          <a:p>
            <a:pPr marL="342900" indent="-342900">
              <a:spcBef>
                <a:spcPts val="1200"/>
              </a:spcBef>
              <a:buSzPct val="100000"/>
              <a:buFont typeface="+mj-lt"/>
              <a:buAutoNum type="arabicPeriod"/>
            </a:pPr>
            <a:r>
              <a:rPr lang="en-US" dirty="0"/>
              <a:t>Choose this option when you need a new EC2 instance with Locker</a:t>
            </a:r>
          </a:p>
          <a:p>
            <a:pPr marL="342900" indent="-342900">
              <a:spcBef>
                <a:spcPts val="1200"/>
              </a:spcBef>
              <a:buSzPct val="100000"/>
              <a:buFont typeface="+mj-lt"/>
              <a:buAutoNum type="arabicPeriod"/>
            </a:pPr>
            <a:r>
              <a:rPr lang="en-US" dirty="0"/>
              <a:t>Go to ‘Locker Services’</a:t>
            </a:r>
          </a:p>
          <a:p>
            <a:pPr marL="342900" indent="-342900">
              <a:spcBef>
                <a:spcPts val="1200"/>
              </a:spcBef>
              <a:buSzPct val="100000"/>
              <a:buFont typeface="+mj-lt"/>
              <a:buAutoNum type="arabicPeriod"/>
            </a:pPr>
            <a:r>
              <a:rPr lang="en-US" dirty="0"/>
              <a:t>Click on ‘Locker on New Server’ tab</a:t>
            </a:r>
          </a:p>
          <a:p>
            <a:pPr marL="800100" lvl="1" indent="-342900">
              <a:spcBef>
                <a:spcPts val="1200"/>
              </a:spcBef>
              <a:buSzPct val="100000"/>
              <a:buFont typeface="+mj-lt"/>
              <a:buAutoNum type="arabicPeriod"/>
            </a:pPr>
            <a:r>
              <a:rPr lang="en-US" sz="1400" dirty="0"/>
              <a:t>If you have a saved form, click on ‘Restore form’ and go to step 7; otherwise continue</a:t>
            </a:r>
          </a:p>
          <a:p>
            <a:pPr marL="800100" lvl="1" indent="-342900">
              <a:spcBef>
                <a:spcPts val="1200"/>
              </a:spcBef>
              <a:buSzPct val="100000"/>
              <a:buFont typeface="+mj-lt"/>
              <a:buAutoNum type="arabicPeriod"/>
            </a:pPr>
            <a:r>
              <a:rPr lang="en-US" sz="1400" dirty="0"/>
              <a:t>Based on your project/analysis requirements,</a:t>
            </a:r>
          </a:p>
          <a:p>
            <a:pPr marL="1257300" lvl="2" indent="-342900">
              <a:spcBef>
                <a:spcPts val="600"/>
              </a:spcBef>
              <a:buSzPct val="100000"/>
              <a:buFont typeface="+mj-lt"/>
              <a:buAutoNum type="arabicPeriod"/>
            </a:pPr>
            <a:r>
              <a:rPr lang="en-US" sz="1400" dirty="0"/>
              <a:t>Enter disk size, Instance Type (or leave the default selections)</a:t>
            </a:r>
          </a:p>
          <a:p>
            <a:pPr marL="800100" lvl="1" indent="-342900">
              <a:spcBef>
                <a:spcPts val="600"/>
              </a:spcBef>
              <a:buSzPct val="100000"/>
              <a:buFont typeface="+mj-lt"/>
              <a:buAutoNum type="arabicPeriod"/>
            </a:pPr>
            <a:r>
              <a:rPr lang="en-US" sz="1400" dirty="0"/>
              <a:t>Enter ‘Description’ if desired.</a:t>
            </a:r>
          </a:p>
          <a:p>
            <a:pPr marL="800100" lvl="1" indent="-342900">
              <a:spcBef>
                <a:spcPts val="600"/>
              </a:spcBef>
              <a:buSzPct val="100000"/>
              <a:buFont typeface="+mj-lt"/>
              <a:buAutoNum type="arabicPeriod"/>
            </a:pPr>
            <a:r>
              <a:rPr lang="en-US" sz="1400" dirty="0"/>
              <a:t>Enter your LDAP username (if not auto filled, or incorrect)</a:t>
            </a:r>
          </a:p>
          <a:p>
            <a:pPr marL="800100" lvl="1" indent="-342900">
              <a:spcBef>
                <a:spcPts val="600"/>
              </a:spcBef>
              <a:buSzPct val="100000"/>
              <a:buFont typeface="+mj-lt"/>
              <a:buAutoNum type="arabicPeriod"/>
            </a:pPr>
            <a:r>
              <a:rPr lang="en-US" sz="1400" dirty="0"/>
              <a:t>Copy SSH public and private key file contents and paste the text into the corresponding fields</a:t>
            </a:r>
          </a:p>
          <a:p>
            <a:pPr marL="800100" lvl="1" indent="-342900">
              <a:spcBef>
                <a:spcPts val="600"/>
              </a:spcBef>
              <a:buSzPct val="100000"/>
              <a:buFont typeface="+mj-lt"/>
              <a:buAutoNum type="arabicPeriod"/>
            </a:pPr>
            <a:r>
              <a:rPr lang="en-US" sz="1400" dirty="0"/>
              <a:t>Click on </a:t>
            </a:r>
            <a:r>
              <a:rPr lang="en-US" sz="1400" dirty="0">
                <a:solidFill>
                  <a:srgbClr val="FF0000"/>
                </a:solidFill>
              </a:rPr>
              <a:t>‘Save form’ </a:t>
            </a:r>
            <a:r>
              <a:rPr lang="en-US" sz="1400" dirty="0">
                <a:solidFill>
                  <a:schemeClr val="tx1">
                    <a:lumMod val="50000"/>
                  </a:schemeClr>
                </a:solidFill>
              </a:rPr>
              <a:t>to save the current information entered for future use</a:t>
            </a:r>
            <a:endParaRPr lang="en-US" sz="1400" dirty="0">
              <a:solidFill>
                <a:srgbClr val="FF0000"/>
              </a:solidFill>
            </a:endParaRPr>
          </a:p>
          <a:p>
            <a:pPr marL="800100" lvl="1" indent="-342900">
              <a:spcBef>
                <a:spcPts val="600"/>
              </a:spcBef>
              <a:buSzPct val="100000"/>
              <a:buFont typeface="+mj-lt"/>
              <a:buAutoNum type="arabicPeriod"/>
            </a:pPr>
            <a:r>
              <a:rPr lang="en-US" sz="1400" dirty="0"/>
              <a:t>Click on ‘Start Locker on New Server’</a:t>
            </a:r>
          </a:p>
          <a:p>
            <a:pPr marL="1257300" lvl="2" indent="-342900">
              <a:spcBef>
                <a:spcPts val="600"/>
              </a:spcBef>
              <a:buSzPct val="100000"/>
              <a:buFont typeface="+mj-lt"/>
              <a:buAutoNum type="arabicPeriod"/>
            </a:pPr>
            <a:r>
              <a:rPr lang="en-US" sz="1400" dirty="0"/>
              <a:t>You will receive an email with a link to Locker.</a:t>
            </a:r>
          </a:p>
          <a:p>
            <a:pPr marL="1257300" lvl="2" indent="-342900">
              <a:spcBef>
                <a:spcPts val="600"/>
              </a:spcBef>
              <a:buSzPct val="100000"/>
              <a:buFont typeface="+mj-lt"/>
              <a:buAutoNum type="arabicPeriod"/>
            </a:pPr>
            <a:r>
              <a:rPr lang="en-US" sz="1400" dirty="0"/>
              <a:t>You will also see the Locker status and the link on the browser.</a:t>
            </a:r>
          </a:p>
          <a:p>
            <a:pPr marL="800100" lvl="1" indent="-342900">
              <a:spcBef>
                <a:spcPts val="600"/>
              </a:spcBef>
              <a:buSzPct val="100000"/>
              <a:buFont typeface="+mj-lt"/>
              <a:buAutoNum type="arabicPeriod"/>
            </a:pPr>
            <a:r>
              <a:rPr lang="en-US" sz="1400" dirty="0"/>
              <a:t>Click on ‘Locker Server Portal’ </a:t>
            </a:r>
          </a:p>
          <a:p>
            <a:pPr marL="1257300" lvl="2" indent="-342900">
              <a:spcBef>
                <a:spcPts val="600"/>
              </a:spcBef>
              <a:buSzPct val="100000"/>
              <a:buFont typeface="+mj-lt"/>
              <a:buAutoNum type="arabicPeriod"/>
            </a:pPr>
            <a:r>
              <a:rPr lang="en-US" sz="1400" dirty="0"/>
              <a:t>Your new EC2 instance will be listed</a:t>
            </a:r>
          </a:p>
          <a:p>
            <a:pPr marL="1257300" lvl="2" indent="-342900">
              <a:spcBef>
                <a:spcPts val="600"/>
              </a:spcBef>
              <a:buSzPct val="100000"/>
              <a:buFont typeface="+mj-lt"/>
              <a:buAutoNum type="arabicPeriod"/>
            </a:pPr>
            <a:r>
              <a:rPr lang="en-US" sz="1400" dirty="0"/>
              <a:t>You can access Locker by clicking on ‘Locker’ under ‘Open Connection’ column (You can also right click and click on Open Link in New Tab)</a:t>
            </a:r>
          </a:p>
          <a:p>
            <a:pPr marL="1257300" lvl="2" indent="-342900">
              <a:spcBef>
                <a:spcPts val="600"/>
              </a:spcBef>
              <a:buSzPct val="100000"/>
              <a:buFont typeface="+mj-lt"/>
              <a:buAutoNum type="arabicPeriod"/>
            </a:pPr>
            <a:endParaRPr lang="en-US" sz="1400" dirty="0"/>
          </a:p>
        </p:txBody>
      </p:sp>
      <p:sp>
        <p:nvSpPr>
          <p:cNvPr id="12" name="Slide Number Placeholder 3">
            <a:extLst>
              <a:ext uri="{FF2B5EF4-FFF2-40B4-BE49-F238E27FC236}">
                <a16:creationId xmlns:a16="http://schemas.microsoft.com/office/drawing/2014/main" id="{37481729-4CD7-7A49-83DC-3E43E70FA6A0}"/>
              </a:ext>
            </a:extLst>
          </p:cNvPr>
          <p:cNvSpPr>
            <a:spLocks noGrp="1"/>
          </p:cNvSpPr>
          <p:nvPr>
            <p:ph type="sldNum" sz="quarter" idx="12"/>
          </p:nvPr>
        </p:nvSpPr>
        <p:spPr>
          <a:xfrm>
            <a:off x="11506200" y="6429375"/>
            <a:ext cx="320040" cy="228600"/>
          </a:xfrm>
        </p:spPr>
        <p:txBody>
          <a:bodyPr/>
          <a:lstStyle/>
          <a:p>
            <a:fld id="{B58DE5F1-E0F9-4CCA-92B7-7A6FC4DFEE14}" type="slidenum">
              <a:rPr lang="en-US" smtClean="0"/>
              <a:t>39</a:t>
            </a:fld>
            <a:endParaRPr lang="en-US"/>
          </a:p>
        </p:txBody>
      </p:sp>
      <p:sp>
        <p:nvSpPr>
          <p:cNvPr id="2" name="TextBox 1">
            <a:extLst>
              <a:ext uri="{FF2B5EF4-FFF2-40B4-BE49-F238E27FC236}">
                <a16:creationId xmlns:a16="http://schemas.microsoft.com/office/drawing/2014/main" id="{E2A6CCD5-1978-2022-F7A5-874648224CE4}"/>
              </a:ext>
            </a:extLst>
          </p:cNvPr>
          <p:cNvSpPr txBox="1"/>
          <p:nvPr/>
        </p:nvSpPr>
        <p:spPr>
          <a:xfrm>
            <a:off x="8534400" y="735724"/>
            <a:ext cx="0" cy="0"/>
          </a:xfrm>
          <a:prstGeom prst="rect">
            <a:avLst/>
          </a:prstGeom>
          <a:noFill/>
        </p:spPr>
        <p:txBody>
          <a:bodyPr wrap="none" lIns="0" tIns="0" rIns="0" bIns="0" rtlCol="0">
            <a:noAutofit/>
          </a:bodyPr>
          <a:lstStyle/>
          <a:p>
            <a:pPr marL="228600" indent="-228600">
              <a:lnSpc>
                <a:spcPct val="100000"/>
              </a:lnSpc>
              <a:spcBef>
                <a:spcPts val="1200"/>
              </a:spcBef>
              <a:buSzPct val="100000"/>
              <a:buFont typeface="Trebuchet MS"/>
              <a:buChar char="•"/>
            </a:pPr>
            <a:endParaRPr lang="en-US" sz="2000" dirty="0"/>
          </a:p>
        </p:txBody>
      </p:sp>
    </p:spTree>
    <p:extLst>
      <p:ext uri="{BB962C8B-B14F-4D97-AF65-F5344CB8AC3E}">
        <p14:creationId xmlns:p14="http://schemas.microsoft.com/office/powerpoint/2010/main" val="387730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16FE-7B39-BC40-80B0-95F77F1D82EF}"/>
              </a:ext>
            </a:extLst>
          </p:cNvPr>
          <p:cNvSpPr>
            <a:spLocks noGrp="1"/>
          </p:cNvSpPr>
          <p:nvPr>
            <p:ph type="title"/>
          </p:nvPr>
        </p:nvSpPr>
        <p:spPr>
          <a:xfrm>
            <a:off x="502323" y="150726"/>
            <a:ext cx="10855037" cy="914400"/>
          </a:xfrm>
        </p:spPr>
        <p:txBody>
          <a:bodyPr/>
          <a:lstStyle/>
          <a:p>
            <a:r>
              <a:rPr lang="en-US" dirty="0"/>
              <a:t>Brief Overview of Docker – </a:t>
            </a:r>
            <a:r>
              <a:rPr lang="en-US" sz="2400" dirty="0"/>
              <a:t>Locker is based on and uses Docker</a:t>
            </a:r>
          </a:p>
        </p:txBody>
      </p:sp>
      <p:sp>
        <p:nvSpPr>
          <p:cNvPr id="3" name="Content Placeholder 2">
            <a:extLst>
              <a:ext uri="{FF2B5EF4-FFF2-40B4-BE49-F238E27FC236}">
                <a16:creationId xmlns:a16="http://schemas.microsoft.com/office/drawing/2014/main" id="{3AEDD17F-D858-8341-A963-7439645CFD57}"/>
              </a:ext>
            </a:extLst>
          </p:cNvPr>
          <p:cNvSpPr>
            <a:spLocks noGrp="1"/>
          </p:cNvSpPr>
          <p:nvPr>
            <p:ph idx="1"/>
          </p:nvPr>
        </p:nvSpPr>
        <p:spPr>
          <a:xfrm>
            <a:off x="401973" y="778747"/>
            <a:ext cx="11573395" cy="4572000"/>
          </a:xfrm>
        </p:spPr>
        <p:txBody>
          <a:bodyPr/>
          <a:lstStyle/>
          <a:p>
            <a:r>
              <a:rPr lang="en-US" dirty="0"/>
              <a:t>Basic idea: software virtualization of operating system and applications</a:t>
            </a:r>
          </a:p>
          <a:p>
            <a:pPr lvl="1"/>
            <a:r>
              <a:rPr lang="en-US" dirty="0"/>
              <a:t>E.g. run Ubuntu Linux and applications on a Mac or Windows machine</a:t>
            </a:r>
          </a:p>
          <a:p>
            <a:pPr lvl="1"/>
            <a:r>
              <a:rPr lang="en-US" dirty="0"/>
              <a:t>Much more space efficient than alternative virtualization solutions like VMware</a:t>
            </a:r>
          </a:p>
          <a:p>
            <a:r>
              <a:rPr lang="en-US" dirty="0"/>
              <a:t>Key Docker concepts/terms:</a:t>
            </a:r>
          </a:p>
          <a:p>
            <a:pPr lvl="1"/>
            <a:r>
              <a:rPr lang="en-US" b="1" u="sng" dirty="0"/>
              <a:t>Image</a:t>
            </a:r>
            <a:r>
              <a:rPr lang="en-US" b="1" dirty="0"/>
              <a:t>:</a:t>
            </a:r>
            <a:r>
              <a:rPr lang="en-US" dirty="0"/>
              <a:t> static, single file that encapsulates all the necessary functionality of an operating system (e.g. Ubuntu Linux) and apps, to be run on top of a </a:t>
            </a:r>
            <a:r>
              <a:rPr lang="en-US" b="1" dirty="0"/>
              <a:t>host operating system </a:t>
            </a:r>
            <a:r>
              <a:rPr lang="en-US" dirty="0"/>
              <a:t>(Win, Mac, Linux)</a:t>
            </a:r>
            <a:endParaRPr lang="en-US" i="1" dirty="0"/>
          </a:p>
          <a:p>
            <a:pPr lvl="2"/>
            <a:r>
              <a:rPr lang="en-US" dirty="0"/>
              <a:t>Built from a </a:t>
            </a:r>
            <a:r>
              <a:rPr lang="en-US" b="1" u="sng" dirty="0" err="1"/>
              <a:t>Dockerfile</a:t>
            </a:r>
            <a:r>
              <a:rPr lang="en-US" b="1" dirty="0"/>
              <a:t>: </a:t>
            </a:r>
            <a:r>
              <a:rPr lang="en-US" dirty="0"/>
              <a:t>simple text file that lists all the steps (e.g. install programs, packages, and libraries, copy files, set env vars, etc.) to be run to create an image.</a:t>
            </a:r>
            <a:endParaRPr lang="en-US" b="1" dirty="0"/>
          </a:p>
          <a:p>
            <a:pPr lvl="1"/>
            <a:r>
              <a:rPr lang="en-US" b="1" u="sng" dirty="0"/>
              <a:t>Container</a:t>
            </a:r>
            <a:r>
              <a:rPr lang="en-US" dirty="0"/>
              <a:t>: a running virtual machine, started from an image, that you can access and use like you would your own physical computer (e.g. SSH into a terminal window, run commands like ‘ls’, edit and run scripts, etc.)</a:t>
            </a:r>
            <a:endParaRPr lang="en-US" i="1" dirty="0"/>
          </a:p>
          <a:p>
            <a:pPr lvl="1"/>
            <a:r>
              <a:rPr lang="en-US" b="1" u="sng" dirty="0"/>
              <a:t>Docker Engine</a:t>
            </a:r>
            <a:r>
              <a:rPr lang="en-US" dirty="0"/>
              <a:t>: system/program that lets you create &amp; run Docker containers. Installed on host.</a:t>
            </a:r>
          </a:p>
          <a:p>
            <a:pPr lvl="1"/>
            <a:r>
              <a:rPr lang="en-US" b="1" u="sng" dirty="0"/>
              <a:t>Docker Registry</a:t>
            </a:r>
            <a:r>
              <a:rPr lang="en-US" dirty="0"/>
              <a:t>: A place (server) where images are stored (e.g. </a:t>
            </a:r>
            <a:r>
              <a:rPr lang="en-US" dirty="0">
                <a:hlinkClick r:id="rId2"/>
              </a:rPr>
              <a:t>Docker Hub</a:t>
            </a:r>
            <a:r>
              <a:rPr lang="en-US" dirty="0"/>
              <a:t>)</a:t>
            </a:r>
          </a:p>
          <a:p>
            <a:pPr lvl="1"/>
            <a:r>
              <a:rPr lang="en-US" b="1" u="sng" dirty="0"/>
              <a:t>Pull</a:t>
            </a:r>
            <a:r>
              <a:rPr lang="en-US" dirty="0"/>
              <a:t>: Download an image from a registry to local computer to start containers from it.</a:t>
            </a:r>
          </a:p>
          <a:p>
            <a:pPr lvl="1"/>
            <a:r>
              <a:rPr lang="en-US" b="1" u="sng" dirty="0"/>
              <a:t>Bind Mount</a:t>
            </a:r>
            <a:r>
              <a:rPr lang="en-US" dirty="0"/>
              <a:t>: Enable a host path to be available inside a running Docker container</a:t>
            </a:r>
          </a:p>
          <a:p>
            <a:pPr lvl="1"/>
            <a:endParaRPr lang="en-US" i="1" dirty="0"/>
          </a:p>
          <a:p>
            <a:pPr lvl="1"/>
            <a:endParaRPr lang="en-US" dirty="0"/>
          </a:p>
        </p:txBody>
      </p:sp>
      <p:sp>
        <p:nvSpPr>
          <p:cNvPr id="4" name="Slide Number Placeholder 3">
            <a:extLst>
              <a:ext uri="{FF2B5EF4-FFF2-40B4-BE49-F238E27FC236}">
                <a16:creationId xmlns:a16="http://schemas.microsoft.com/office/drawing/2014/main" id="{92F42392-C483-0545-A96F-25CC1FBF3475}"/>
              </a:ext>
            </a:extLst>
          </p:cNvPr>
          <p:cNvSpPr>
            <a:spLocks noGrp="1"/>
          </p:cNvSpPr>
          <p:nvPr>
            <p:ph type="sldNum" sz="quarter" idx="12"/>
          </p:nvPr>
        </p:nvSpPr>
        <p:spPr/>
        <p:txBody>
          <a:bodyPr/>
          <a:lstStyle/>
          <a:p>
            <a:fld id="{B58DE5F1-E0F9-4CCA-92B7-7A6FC4DFEE14}" type="slidenum">
              <a:rPr lang="en-US" smtClean="0"/>
              <a:t>4</a:t>
            </a:fld>
            <a:endParaRPr lang="en-US"/>
          </a:p>
        </p:txBody>
      </p:sp>
    </p:spTree>
    <p:extLst>
      <p:ext uri="{BB962C8B-B14F-4D97-AF65-F5344CB8AC3E}">
        <p14:creationId xmlns:p14="http://schemas.microsoft.com/office/powerpoint/2010/main" val="214623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4">
            <a:extLst>
              <a:ext uri="{FF2B5EF4-FFF2-40B4-BE49-F238E27FC236}">
                <a16:creationId xmlns:a16="http://schemas.microsoft.com/office/drawing/2014/main" id="{59B04075-86A6-0B48-A8F3-FBB5038D20E5}"/>
              </a:ext>
            </a:extLst>
          </p:cNvPr>
          <p:cNvSpPr>
            <a:spLocks noGrp="1"/>
          </p:cNvSpPr>
          <p:nvPr>
            <p:ph type="title"/>
          </p:nvPr>
        </p:nvSpPr>
        <p:spPr>
          <a:xfrm>
            <a:off x="544146" y="52902"/>
            <a:ext cx="10515600" cy="662608"/>
          </a:xfrm>
        </p:spPr>
        <p:txBody>
          <a:bodyPr/>
          <a:lstStyle/>
          <a:p>
            <a:pPr>
              <a:lnSpc>
                <a:spcPct val="100000"/>
              </a:lnSpc>
              <a:spcBef>
                <a:spcPts val="600"/>
              </a:spcBef>
              <a:spcAft>
                <a:spcPts val="600"/>
              </a:spcAft>
            </a:pPr>
            <a:r>
              <a:rPr lang="en-US" dirty="0"/>
              <a:t>Managing your EC2 Instances</a:t>
            </a:r>
          </a:p>
        </p:txBody>
      </p:sp>
      <p:sp>
        <p:nvSpPr>
          <p:cNvPr id="11" name="TextBox 10">
            <a:extLst>
              <a:ext uri="{FF2B5EF4-FFF2-40B4-BE49-F238E27FC236}">
                <a16:creationId xmlns:a16="http://schemas.microsoft.com/office/drawing/2014/main" id="{08DF3940-5E0F-834E-9B6E-945252EC708B}"/>
              </a:ext>
            </a:extLst>
          </p:cNvPr>
          <p:cNvSpPr txBox="1"/>
          <p:nvPr/>
        </p:nvSpPr>
        <p:spPr>
          <a:xfrm>
            <a:off x="482556" y="715510"/>
            <a:ext cx="11023644" cy="5426981"/>
          </a:xfrm>
          <a:prstGeom prst="rect">
            <a:avLst/>
          </a:prstGeom>
          <a:noFill/>
        </p:spPr>
        <p:txBody>
          <a:bodyPr wrap="square" lIns="0" tIns="0" rIns="0" bIns="0" rtlCol="0">
            <a:noAutofit/>
          </a:bodyPr>
          <a:lstStyle/>
          <a:p>
            <a:pPr marL="342900" indent="-342900">
              <a:spcBef>
                <a:spcPts val="600"/>
              </a:spcBef>
              <a:buSzPct val="100000"/>
              <a:buFont typeface="+mj-lt"/>
              <a:buAutoNum type="arabicPeriod"/>
            </a:pPr>
            <a:r>
              <a:rPr lang="en-US" sz="1600" dirty="0"/>
              <a:t>Go to ‘Locker Services’</a:t>
            </a:r>
          </a:p>
          <a:p>
            <a:pPr marL="342900" indent="-342900">
              <a:spcBef>
                <a:spcPts val="600"/>
              </a:spcBef>
              <a:buSzPct val="100000"/>
              <a:buFont typeface="+mj-lt"/>
              <a:buAutoNum type="arabicPeriod"/>
            </a:pPr>
            <a:r>
              <a:rPr lang="en-US" sz="1600" dirty="0"/>
              <a:t>‘Locker Server Portal’ will have all your EC2 instances that were started using Locker Services</a:t>
            </a:r>
          </a:p>
          <a:p>
            <a:pPr marL="342900" indent="-342900">
              <a:spcBef>
                <a:spcPts val="600"/>
              </a:spcBef>
              <a:buSzPct val="100000"/>
              <a:buFont typeface="+mj-lt"/>
              <a:buAutoNum type="arabicPeriod"/>
            </a:pPr>
            <a:r>
              <a:rPr lang="en-US" sz="1600" dirty="0"/>
              <a:t>Controlling your EC2</a:t>
            </a:r>
          </a:p>
          <a:p>
            <a:pPr marL="800100" lvl="1" indent="-342900">
              <a:spcBef>
                <a:spcPts val="600"/>
              </a:spcBef>
              <a:buSzPct val="100000"/>
              <a:buFont typeface="+mj-lt"/>
              <a:buAutoNum type="arabicPeriod"/>
            </a:pPr>
            <a:r>
              <a:rPr lang="en-US" sz="1600" dirty="0"/>
              <a:t>‘State’ – Possible States are ‘starting’, ‘running’, ‘stopping’, ‘stopped’</a:t>
            </a:r>
          </a:p>
          <a:p>
            <a:pPr marL="800100" lvl="1" indent="-342900">
              <a:spcBef>
                <a:spcPts val="600"/>
              </a:spcBef>
              <a:buSzPct val="100000"/>
              <a:buFont typeface="+mj-lt"/>
              <a:buAutoNum type="arabicPeriod"/>
            </a:pPr>
            <a:r>
              <a:rPr lang="en-US" sz="1600" dirty="0"/>
              <a:t>‘Open Connection’</a:t>
            </a:r>
          </a:p>
          <a:p>
            <a:pPr marL="1257300" lvl="2" indent="-342900">
              <a:spcBef>
                <a:spcPts val="600"/>
              </a:spcBef>
              <a:buSzPct val="100000"/>
              <a:buFont typeface="+mj-lt"/>
              <a:buAutoNum type="arabicPeriod"/>
            </a:pPr>
            <a:r>
              <a:rPr lang="en-US" sz="1600" dirty="0"/>
              <a:t>‘Locker’ – To open running Locker session</a:t>
            </a:r>
          </a:p>
          <a:p>
            <a:pPr marL="1257300" lvl="2" indent="-342900">
              <a:spcBef>
                <a:spcPts val="600"/>
              </a:spcBef>
              <a:buSzPct val="100000"/>
              <a:buFont typeface="+mj-lt"/>
              <a:buAutoNum type="arabicPeriod"/>
            </a:pPr>
            <a:r>
              <a:rPr lang="en-US" sz="1600" dirty="0"/>
              <a:t>‘SSH’- To open an SSH connection to the EC2 instance</a:t>
            </a:r>
          </a:p>
          <a:p>
            <a:pPr marL="1714500" lvl="3" indent="-342900">
              <a:spcBef>
                <a:spcPts val="600"/>
              </a:spcBef>
              <a:buSzPct val="100000"/>
              <a:buFont typeface="+mj-lt"/>
              <a:buAutoNum type="arabicPeriod"/>
            </a:pPr>
            <a:r>
              <a:rPr lang="en-US" sz="1600" dirty="0"/>
              <a:t>On Mac, opens a Terminal</a:t>
            </a:r>
          </a:p>
          <a:p>
            <a:pPr marL="1714500" lvl="3" indent="-342900">
              <a:spcBef>
                <a:spcPts val="600"/>
              </a:spcBef>
              <a:buSzPct val="100000"/>
              <a:buFont typeface="+mj-lt"/>
              <a:buAutoNum type="arabicPeriod"/>
            </a:pPr>
            <a:r>
              <a:rPr lang="en-US" sz="1600" dirty="0"/>
              <a:t>On Windows, displays the </a:t>
            </a:r>
            <a:r>
              <a:rPr lang="en-US" sz="1600" dirty="0" err="1"/>
              <a:t>ssh</a:t>
            </a:r>
            <a:r>
              <a:rPr lang="en-US" sz="1600" dirty="0"/>
              <a:t> command you can use to connect to the EC2 instance</a:t>
            </a:r>
            <a:endParaRPr lang="en-US" sz="1600" dirty="0">
              <a:solidFill>
                <a:srgbClr val="FF0000"/>
              </a:solidFill>
            </a:endParaRPr>
          </a:p>
          <a:p>
            <a:pPr marL="800100" lvl="1" indent="-342900">
              <a:spcBef>
                <a:spcPts val="600"/>
              </a:spcBef>
              <a:buSzPct val="100000"/>
              <a:buFont typeface="+mj-lt"/>
              <a:buAutoNum type="arabicPeriod"/>
            </a:pPr>
            <a:r>
              <a:rPr lang="en-US" sz="1600" dirty="0"/>
              <a:t>‘Change State’</a:t>
            </a:r>
          </a:p>
          <a:p>
            <a:pPr marL="1257300" lvl="2" indent="-342900">
              <a:spcBef>
                <a:spcPts val="600"/>
              </a:spcBef>
              <a:buSzPct val="100000"/>
              <a:buFont typeface="+mj-lt"/>
              <a:buAutoNum type="arabicPeriod"/>
            </a:pPr>
            <a:r>
              <a:rPr lang="en-US" sz="1600" dirty="0"/>
              <a:t>‘Terminate’ – Permanently shuts down the EC2 instance</a:t>
            </a:r>
          </a:p>
          <a:p>
            <a:pPr marL="1714500" lvl="3" indent="-342900">
              <a:spcBef>
                <a:spcPts val="600"/>
              </a:spcBef>
              <a:buSzPct val="100000"/>
              <a:buFont typeface="+mj-lt"/>
              <a:buAutoNum type="arabicPeriod"/>
            </a:pPr>
            <a:r>
              <a:rPr lang="en-US" sz="1600" dirty="0"/>
              <a:t>Any data stored directly on the EC2 instance will be lost</a:t>
            </a:r>
          </a:p>
          <a:p>
            <a:pPr marL="1257300" lvl="2" indent="-342900">
              <a:spcBef>
                <a:spcPts val="600"/>
              </a:spcBef>
              <a:buSzPct val="100000"/>
              <a:buFont typeface="+mj-lt"/>
              <a:buAutoNum type="arabicPeriod"/>
            </a:pPr>
            <a:r>
              <a:rPr lang="en-US" sz="1600" dirty="0"/>
              <a:t>‘Stop’ – Pauses the EC2 instance</a:t>
            </a:r>
          </a:p>
          <a:p>
            <a:pPr marL="1714500" lvl="3" indent="-342900">
              <a:spcBef>
                <a:spcPts val="600"/>
              </a:spcBef>
              <a:buSzPct val="100000"/>
              <a:buFont typeface="+mj-lt"/>
              <a:buAutoNum type="arabicPeriod"/>
            </a:pPr>
            <a:r>
              <a:rPr lang="en-US" sz="1600" dirty="0"/>
              <a:t>Any data stored directly on the EC2 instance will be available after restart</a:t>
            </a:r>
          </a:p>
          <a:p>
            <a:pPr marL="1257300" lvl="2" indent="-342900">
              <a:spcBef>
                <a:spcPts val="600"/>
              </a:spcBef>
              <a:buSzPct val="100000"/>
              <a:buFont typeface="+mj-lt"/>
              <a:buAutoNum type="arabicPeriod"/>
            </a:pPr>
            <a:r>
              <a:rPr lang="en-US" sz="1600" dirty="0"/>
              <a:t>‘Restart’ – Restarts a stopped EC2 instance</a:t>
            </a:r>
          </a:p>
          <a:p>
            <a:pPr marL="342900" indent="-342900">
              <a:spcBef>
                <a:spcPts val="600"/>
              </a:spcBef>
              <a:buSzPct val="100000"/>
              <a:buFont typeface="+mj-lt"/>
              <a:buAutoNum type="arabicPeriod"/>
            </a:pPr>
            <a:r>
              <a:rPr lang="en-US" sz="1600" dirty="0"/>
              <a:t>Click on the menu button on the upper right if you wish to select columns to be displayed</a:t>
            </a:r>
          </a:p>
        </p:txBody>
      </p:sp>
      <p:sp>
        <p:nvSpPr>
          <p:cNvPr id="12" name="Slide Number Placeholder 3">
            <a:extLst>
              <a:ext uri="{FF2B5EF4-FFF2-40B4-BE49-F238E27FC236}">
                <a16:creationId xmlns:a16="http://schemas.microsoft.com/office/drawing/2014/main" id="{37481729-4CD7-7A49-83DC-3E43E70FA6A0}"/>
              </a:ext>
            </a:extLst>
          </p:cNvPr>
          <p:cNvSpPr>
            <a:spLocks noGrp="1"/>
          </p:cNvSpPr>
          <p:nvPr>
            <p:ph type="sldNum" sz="quarter" idx="12"/>
          </p:nvPr>
        </p:nvSpPr>
        <p:spPr>
          <a:xfrm>
            <a:off x="11506200" y="6429375"/>
            <a:ext cx="320040" cy="228600"/>
          </a:xfrm>
        </p:spPr>
        <p:txBody>
          <a:bodyPr/>
          <a:lstStyle/>
          <a:p>
            <a:fld id="{B58DE5F1-E0F9-4CCA-92B7-7A6FC4DFEE14}" type="slidenum">
              <a:rPr lang="en-US" smtClean="0"/>
              <a:t>40</a:t>
            </a:fld>
            <a:endParaRPr lang="en-US"/>
          </a:p>
        </p:txBody>
      </p:sp>
      <p:sp>
        <p:nvSpPr>
          <p:cNvPr id="2" name="TextBox 1">
            <a:extLst>
              <a:ext uri="{FF2B5EF4-FFF2-40B4-BE49-F238E27FC236}">
                <a16:creationId xmlns:a16="http://schemas.microsoft.com/office/drawing/2014/main" id="{E2A6CCD5-1978-2022-F7A5-874648224CE4}"/>
              </a:ext>
            </a:extLst>
          </p:cNvPr>
          <p:cNvSpPr txBox="1"/>
          <p:nvPr/>
        </p:nvSpPr>
        <p:spPr>
          <a:xfrm>
            <a:off x="8534400" y="735724"/>
            <a:ext cx="0" cy="0"/>
          </a:xfrm>
          <a:prstGeom prst="rect">
            <a:avLst/>
          </a:prstGeom>
          <a:noFill/>
        </p:spPr>
        <p:txBody>
          <a:bodyPr wrap="none" lIns="0" tIns="0" rIns="0" bIns="0" rtlCol="0">
            <a:noAutofit/>
          </a:bodyPr>
          <a:lstStyle/>
          <a:p>
            <a:pPr marL="228600" indent="-228600">
              <a:lnSpc>
                <a:spcPct val="100000"/>
              </a:lnSpc>
              <a:spcBef>
                <a:spcPts val="1200"/>
              </a:spcBef>
              <a:buSzPct val="100000"/>
              <a:buFont typeface="Trebuchet MS"/>
              <a:buChar char="•"/>
            </a:pPr>
            <a:endParaRPr lang="en-US" sz="2000" dirty="0"/>
          </a:p>
        </p:txBody>
      </p:sp>
    </p:spTree>
    <p:extLst>
      <p:ext uri="{BB962C8B-B14F-4D97-AF65-F5344CB8AC3E}">
        <p14:creationId xmlns:p14="http://schemas.microsoft.com/office/powerpoint/2010/main" val="410653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4">
            <a:extLst>
              <a:ext uri="{FF2B5EF4-FFF2-40B4-BE49-F238E27FC236}">
                <a16:creationId xmlns:a16="http://schemas.microsoft.com/office/drawing/2014/main" id="{59B04075-86A6-0B48-A8F3-FBB5038D20E5}"/>
              </a:ext>
            </a:extLst>
          </p:cNvPr>
          <p:cNvSpPr>
            <a:spLocks noGrp="1"/>
          </p:cNvSpPr>
          <p:nvPr>
            <p:ph type="title"/>
          </p:nvPr>
        </p:nvSpPr>
        <p:spPr>
          <a:xfrm>
            <a:off x="544146" y="52902"/>
            <a:ext cx="10515600" cy="662608"/>
          </a:xfrm>
        </p:spPr>
        <p:txBody>
          <a:bodyPr/>
          <a:lstStyle/>
          <a:p>
            <a:pPr>
              <a:lnSpc>
                <a:spcPct val="100000"/>
              </a:lnSpc>
              <a:spcBef>
                <a:spcPts val="600"/>
              </a:spcBef>
              <a:spcAft>
                <a:spcPts val="600"/>
              </a:spcAft>
            </a:pPr>
            <a:r>
              <a:rPr lang="en-US" dirty="0"/>
              <a:t>Starting Locker on existing server</a:t>
            </a:r>
          </a:p>
        </p:txBody>
      </p:sp>
      <p:sp>
        <p:nvSpPr>
          <p:cNvPr id="11" name="TextBox 10">
            <a:extLst>
              <a:ext uri="{FF2B5EF4-FFF2-40B4-BE49-F238E27FC236}">
                <a16:creationId xmlns:a16="http://schemas.microsoft.com/office/drawing/2014/main" id="{08DF3940-5E0F-834E-9B6E-945252EC708B}"/>
              </a:ext>
            </a:extLst>
          </p:cNvPr>
          <p:cNvSpPr txBox="1"/>
          <p:nvPr/>
        </p:nvSpPr>
        <p:spPr>
          <a:xfrm>
            <a:off x="399394" y="715510"/>
            <a:ext cx="11023644" cy="5426981"/>
          </a:xfrm>
          <a:prstGeom prst="rect">
            <a:avLst/>
          </a:prstGeom>
          <a:noFill/>
        </p:spPr>
        <p:txBody>
          <a:bodyPr wrap="square" lIns="0" tIns="0" rIns="0" bIns="0" rtlCol="0">
            <a:noAutofit/>
          </a:bodyPr>
          <a:lstStyle/>
          <a:p>
            <a:pPr marL="342900" indent="-342900">
              <a:spcBef>
                <a:spcPts val="1200"/>
              </a:spcBef>
              <a:buSzPct val="100000"/>
              <a:buFont typeface="+mj-lt"/>
              <a:buAutoNum type="arabicPeriod"/>
            </a:pPr>
            <a:r>
              <a:rPr lang="en-US" dirty="0"/>
              <a:t>Choose this option if Locker is not running and not paused on your server</a:t>
            </a:r>
          </a:p>
          <a:p>
            <a:pPr marL="342900" indent="-342900">
              <a:spcBef>
                <a:spcPts val="1200"/>
              </a:spcBef>
              <a:buSzPct val="100000"/>
              <a:buFont typeface="+mj-lt"/>
              <a:buAutoNum type="arabicPeriod"/>
            </a:pPr>
            <a:r>
              <a:rPr lang="en-US" dirty="0"/>
              <a:t>Go to ‘Locker Services’</a:t>
            </a:r>
          </a:p>
          <a:p>
            <a:pPr marL="342900" indent="-342900">
              <a:spcBef>
                <a:spcPts val="1200"/>
              </a:spcBef>
              <a:buSzPct val="100000"/>
              <a:buFont typeface="+mj-lt"/>
              <a:buAutoNum type="arabicPeriod"/>
            </a:pPr>
            <a:r>
              <a:rPr lang="en-US" dirty="0"/>
              <a:t>Click on ‘+’ tab</a:t>
            </a:r>
          </a:p>
          <a:p>
            <a:pPr marL="342900" indent="-342900">
              <a:spcBef>
                <a:spcPts val="1200"/>
              </a:spcBef>
              <a:buSzPct val="100000"/>
              <a:buFont typeface="+mj-lt"/>
              <a:buAutoNum type="arabicPeriod"/>
            </a:pPr>
            <a:r>
              <a:rPr lang="en-US" dirty="0"/>
              <a:t>Click on ‘Start Locker’ tab</a:t>
            </a:r>
          </a:p>
          <a:p>
            <a:pPr marL="800100" lvl="1" indent="-342900">
              <a:spcBef>
                <a:spcPts val="600"/>
              </a:spcBef>
              <a:buSzPct val="100000"/>
              <a:buFont typeface="+mj-lt"/>
              <a:buAutoNum type="arabicPeriod"/>
            </a:pPr>
            <a:r>
              <a:rPr lang="en-US" sz="1800" dirty="0"/>
              <a:t>If you have a saved form, click on ‘Restore form’ and go to step 6; otherwise continue </a:t>
            </a:r>
          </a:p>
          <a:p>
            <a:pPr marL="800100" lvl="1" indent="-342900">
              <a:spcBef>
                <a:spcPts val="600"/>
              </a:spcBef>
              <a:buSzPct val="100000"/>
              <a:buFont typeface="+mj-lt"/>
              <a:buAutoNum type="arabicPeriod"/>
            </a:pPr>
            <a:r>
              <a:rPr lang="en-US" dirty="0"/>
              <a:t>Enter your username, server IP address, password (or the SSH private key)</a:t>
            </a:r>
          </a:p>
          <a:p>
            <a:pPr marL="800100" lvl="1" indent="-342900">
              <a:spcBef>
                <a:spcPts val="600"/>
              </a:spcBef>
              <a:buSzPct val="100000"/>
              <a:buFont typeface="+mj-lt"/>
              <a:buAutoNum type="arabicPeriod"/>
            </a:pPr>
            <a:r>
              <a:rPr lang="en-US" dirty="0"/>
              <a:t>Select checkbox for ‘Pull Latest Locker image’</a:t>
            </a:r>
          </a:p>
          <a:p>
            <a:pPr marL="800100" lvl="1" indent="-342900">
              <a:spcBef>
                <a:spcPts val="600"/>
              </a:spcBef>
              <a:buSzPct val="100000"/>
              <a:buFont typeface="+mj-lt"/>
              <a:buAutoNum type="arabicPeriod"/>
            </a:pPr>
            <a:r>
              <a:rPr lang="en-US" dirty="0"/>
              <a:t>Copy SSH public and private key content and paste the text into the corresponding fields</a:t>
            </a:r>
          </a:p>
          <a:p>
            <a:pPr marL="800100" lvl="1" indent="-342900">
              <a:spcBef>
                <a:spcPts val="600"/>
              </a:spcBef>
              <a:buSzPct val="100000"/>
              <a:buFont typeface="+mj-lt"/>
              <a:buAutoNum type="arabicPeriod"/>
            </a:pPr>
            <a:r>
              <a:rPr lang="en-US" dirty="0"/>
              <a:t>Click on </a:t>
            </a:r>
            <a:r>
              <a:rPr lang="en-US" dirty="0">
                <a:solidFill>
                  <a:srgbClr val="FF0000"/>
                </a:solidFill>
              </a:rPr>
              <a:t>‘Save form’ </a:t>
            </a:r>
            <a:r>
              <a:rPr lang="en-US" dirty="0"/>
              <a:t>to save the current information entered for future use</a:t>
            </a:r>
          </a:p>
          <a:p>
            <a:pPr marL="800100" lvl="1" indent="-342900">
              <a:spcBef>
                <a:spcPts val="600"/>
              </a:spcBef>
              <a:buSzPct val="100000"/>
              <a:buFont typeface="+mj-lt"/>
              <a:buAutoNum type="arabicPeriod"/>
            </a:pPr>
            <a:r>
              <a:rPr lang="en-US" dirty="0"/>
              <a:t>Click on ‘Start Locker’</a:t>
            </a:r>
          </a:p>
          <a:p>
            <a:pPr marL="1257300" lvl="2" indent="-342900">
              <a:spcBef>
                <a:spcPts val="600"/>
              </a:spcBef>
              <a:buSzPct val="100000"/>
              <a:buFont typeface="+mj-lt"/>
              <a:buAutoNum type="arabicPeriod"/>
            </a:pPr>
            <a:r>
              <a:rPr lang="en-US" dirty="0"/>
              <a:t>You will receive an email with a link to Locker.</a:t>
            </a:r>
          </a:p>
          <a:p>
            <a:pPr marL="1257300" lvl="2" indent="-342900">
              <a:spcBef>
                <a:spcPts val="600"/>
              </a:spcBef>
              <a:buSzPct val="100000"/>
              <a:buFont typeface="+mj-lt"/>
              <a:buAutoNum type="arabicPeriod"/>
            </a:pPr>
            <a:r>
              <a:rPr lang="en-US" dirty="0"/>
              <a:t>You will also see the Locker status and the link on the browser.</a:t>
            </a:r>
          </a:p>
          <a:p>
            <a:pPr marL="800100" lvl="1" indent="-342900">
              <a:spcBef>
                <a:spcPts val="600"/>
              </a:spcBef>
              <a:buSzPct val="100000"/>
              <a:buFont typeface="+mj-lt"/>
              <a:buAutoNum type="arabicPeriod"/>
            </a:pPr>
            <a:r>
              <a:rPr lang="en-US" dirty="0"/>
              <a:t>Click on ‘Locker Server Portal’ to find and manage your server if it was previously started by Locker Services (if not, it won’t be visible in Locker Server Portal)</a:t>
            </a:r>
          </a:p>
        </p:txBody>
      </p:sp>
      <p:sp>
        <p:nvSpPr>
          <p:cNvPr id="12" name="Slide Number Placeholder 3">
            <a:extLst>
              <a:ext uri="{FF2B5EF4-FFF2-40B4-BE49-F238E27FC236}">
                <a16:creationId xmlns:a16="http://schemas.microsoft.com/office/drawing/2014/main" id="{37481729-4CD7-7A49-83DC-3E43E70FA6A0}"/>
              </a:ext>
            </a:extLst>
          </p:cNvPr>
          <p:cNvSpPr>
            <a:spLocks noGrp="1"/>
          </p:cNvSpPr>
          <p:nvPr>
            <p:ph type="sldNum" sz="quarter" idx="12"/>
          </p:nvPr>
        </p:nvSpPr>
        <p:spPr>
          <a:xfrm>
            <a:off x="11506200" y="6429375"/>
            <a:ext cx="320040" cy="228600"/>
          </a:xfrm>
        </p:spPr>
        <p:txBody>
          <a:bodyPr/>
          <a:lstStyle/>
          <a:p>
            <a:fld id="{B58DE5F1-E0F9-4CCA-92B7-7A6FC4DFEE14}" type="slidenum">
              <a:rPr lang="en-US" smtClean="0"/>
              <a:t>41</a:t>
            </a:fld>
            <a:endParaRPr lang="en-US"/>
          </a:p>
        </p:txBody>
      </p:sp>
      <p:sp>
        <p:nvSpPr>
          <p:cNvPr id="2" name="TextBox 1">
            <a:extLst>
              <a:ext uri="{FF2B5EF4-FFF2-40B4-BE49-F238E27FC236}">
                <a16:creationId xmlns:a16="http://schemas.microsoft.com/office/drawing/2014/main" id="{E2A6CCD5-1978-2022-F7A5-874648224CE4}"/>
              </a:ext>
            </a:extLst>
          </p:cNvPr>
          <p:cNvSpPr txBox="1"/>
          <p:nvPr/>
        </p:nvSpPr>
        <p:spPr>
          <a:xfrm>
            <a:off x="8534400" y="735724"/>
            <a:ext cx="0" cy="0"/>
          </a:xfrm>
          <a:prstGeom prst="rect">
            <a:avLst/>
          </a:prstGeom>
          <a:noFill/>
        </p:spPr>
        <p:txBody>
          <a:bodyPr wrap="none" lIns="0" tIns="0" rIns="0" bIns="0" rtlCol="0">
            <a:noAutofit/>
          </a:bodyPr>
          <a:lstStyle/>
          <a:p>
            <a:pPr marL="228600" indent="-228600">
              <a:lnSpc>
                <a:spcPct val="100000"/>
              </a:lnSpc>
              <a:spcBef>
                <a:spcPts val="1200"/>
              </a:spcBef>
              <a:buSzPct val="100000"/>
              <a:buFont typeface="Trebuchet MS"/>
              <a:buChar char="•"/>
            </a:pPr>
            <a:endParaRPr lang="en-US" sz="2000" dirty="0"/>
          </a:p>
        </p:txBody>
      </p:sp>
    </p:spTree>
    <p:extLst>
      <p:ext uri="{BB962C8B-B14F-4D97-AF65-F5344CB8AC3E}">
        <p14:creationId xmlns:p14="http://schemas.microsoft.com/office/powerpoint/2010/main" val="274840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4">
            <a:extLst>
              <a:ext uri="{FF2B5EF4-FFF2-40B4-BE49-F238E27FC236}">
                <a16:creationId xmlns:a16="http://schemas.microsoft.com/office/drawing/2014/main" id="{59B04075-86A6-0B48-A8F3-FBB5038D20E5}"/>
              </a:ext>
            </a:extLst>
          </p:cNvPr>
          <p:cNvSpPr>
            <a:spLocks noGrp="1"/>
          </p:cNvSpPr>
          <p:nvPr>
            <p:ph type="title"/>
          </p:nvPr>
        </p:nvSpPr>
        <p:spPr>
          <a:xfrm>
            <a:off x="281388" y="55468"/>
            <a:ext cx="10515600" cy="488153"/>
          </a:xfrm>
        </p:spPr>
        <p:txBody>
          <a:bodyPr/>
          <a:lstStyle/>
          <a:p>
            <a:pPr>
              <a:lnSpc>
                <a:spcPct val="100000"/>
              </a:lnSpc>
              <a:spcBef>
                <a:spcPts val="600"/>
              </a:spcBef>
              <a:spcAft>
                <a:spcPts val="600"/>
              </a:spcAft>
            </a:pPr>
            <a:r>
              <a:rPr lang="en-US" dirty="0"/>
              <a:t>Using Locker for Development (Page 1)</a:t>
            </a:r>
          </a:p>
        </p:txBody>
      </p:sp>
      <p:sp>
        <p:nvSpPr>
          <p:cNvPr id="11" name="TextBox 10">
            <a:extLst>
              <a:ext uri="{FF2B5EF4-FFF2-40B4-BE49-F238E27FC236}">
                <a16:creationId xmlns:a16="http://schemas.microsoft.com/office/drawing/2014/main" id="{08DF3940-5E0F-834E-9B6E-945252EC708B}"/>
              </a:ext>
            </a:extLst>
          </p:cNvPr>
          <p:cNvSpPr txBox="1"/>
          <p:nvPr/>
        </p:nvSpPr>
        <p:spPr>
          <a:xfrm>
            <a:off x="281388" y="550444"/>
            <a:ext cx="11426908" cy="5878931"/>
          </a:xfrm>
          <a:prstGeom prst="rect">
            <a:avLst/>
          </a:prstGeom>
          <a:noFill/>
        </p:spPr>
        <p:txBody>
          <a:bodyPr wrap="square" lIns="0" tIns="0" rIns="0" bIns="0" rtlCol="0">
            <a:noAutofit/>
          </a:bodyPr>
          <a:lstStyle/>
          <a:p>
            <a:pPr marL="342900" indent="-342900">
              <a:lnSpc>
                <a:spcPct val="100000"/>
              </a:lnSpc>
              <a:spcBef>
                <a:spcPts val="600"/>
              </a:spcBef>
              <a:buSzPct val="100000"/>
              <a:buFont typeface="+mj-lt"/>
              <a:buAutoNum type="arabicPeriod"/>
            </a:pPr>
            <a:r>
              <a:rPr lang="en-US" sz="1400" dirty="0"/>
              <a:t>To access Locker:</a:t>
            </a:r>
          </a:p>
          <a:p>
            <a:pPr marL="800100" lvl="1" indent="-342900">
              <a:spcBef>
                <a:spcPts val="600"/>
              </a:spcBef>
              <a:buSzPct val="100000"/>
              <a:buFont typeface="+mj-lt"/>
              <a:buAutoNum type="arabicPeriod"/>
            </a:pPr>
            <a:r>
              <a:rPr lang="en-US" sz="1200" dirty="0"/>
              <a:t>Access the ‘Locker Server Portal’ of Locker Services and click on ‘Locker’ under the ‘Open Connection’ Column for your EC2 instance </a:t>
            </a:r>
            <a:r>
              <a:rPr lang="en-US" sz="1200" b="1" dirty="0"/>
              <a:t>or</a:t>
            </a:r>
          </a:p>
          <a:p>
            <a:pPr marL="800100" lvl="1" indent="-342900">
              <a:spcBef>
                <a:spcPts val="600"/>
              </a:spcBef>
              <a:buSzPct val="100000"/>
              <a:buFont typeface="+mj-lt"/>
              <a:buAutoNum type="arabicPeriod"/>
            </a:pPr>
            <a:r>
              <a:rPr lang="en-US" sz="1200" dirty="0"/>
              <a:t>Click the ‘Access it here’ link in the email you got after starting Locker </a:t>
            </a:r>
            <a:r>
              <a:rPr lang="en-US" sz="1200" b="1" dirty="0"/>
              <a:t>or</a:t>
            </a:r>
          </a:p>
          <a:p>
            <a:pPr marL="800100" lvl="1" indent="-342900">
              <a:spcBef>
                <a:spcPts val="600"/>
              </a:spcBef>
              <a:buSzPct val="100000"/>
              <a:buFont typeface="+mj-lt"/>
              <a:buAutoNum type="arabicPeriod"/>
            </a:pPr>
            <a:r>
              <a:rPr lang="en-US" sz="1200" dirty="0"/>
              <a:t>If you didn’t start Locker using Locker Services, go to the web link where your locker is running (e.g. as printed by </a:t>
            </a:r>
            <a:r>
              <a:rPr lang="en-US" sz="1200" dirty="0" err="1"/>
              <a:t>start_locker.sh</a:t>
            </a:r>
            <a:r>
              <a:rPr lang="en-US" sz="1200" dirty="0"/>
              <a:t>)</a:t>
            </a:r>
          </a:p>
          <a:p>
            <a:pPr marL="342900" indent="-342900">
              <a:lnSpc>
                <a:spcPct val="100000"/>
              </a:lnSpc>
              <a:spcBef>
                <a:spcPts val="600"/>
              </a:spcBef>
              <a:buSzPct val="100000"/>
              <a:buFont typeface="+mj-lt"/>
              <a:buAutoNum type="arabicPeriod"/>
            </a:pPr>
            <a:r>
              <a:rPr lang="en-US" sz="1400" dirty="0"/>
              <a:t>You will now see the Locker main page</a:t>
            </a:r>
          </a:p>
          <a:p>
            <a:pPr marL="342900" indent="-342900">
              <a:spcBef>
                <a:spcPts val="600"/>
              </a:spcBef>
              <a:buSzPct val="100000"/>
              <a:buFont typeface="+mj-lt"/>
              <a:buAutoNum type="arabicPeriod"/>
            </a:pPr>
            <a:r>
              <a:rPr lang="en-US" sz="1400" dirty="0"/>
              <a:t>Configure location for your Git repos (once per machine running locker)</a:t>
            </a:r>
          </a:p>
          <a:p>
            <a:pPr marL="800100" lvl="1" indent="-342900">
              <a:spcBef>
                <a:spcPts val="300"/>
              </a:spcBef>
              <a:buSzPct val="100000"/>
              <a:buFont typeface="+mj-lt"/>
              <a:buAutoNum type="arabicPeriod"/>
            </a:pPr>
            <a:r>
              <a:rPr lang="en-US" sz="1200" dirty="0"/>
              <a:t>On the ‘Configure’ tab, enter the location in ‘</a:t>
            </a:r>
            <a:r>
              <a:rPr lang="en-US" sz="1200" i="0" dirty="0">
                <a:solidFill>
                  <a:srgbClr val="FF0000"/>
                </a:solidFill>
                <a:effectLst/>
                <a:latin typeface="Helvetica Neue" panose="02000503000000020004" pitchFamily="2" charset="0"/>
              </a:rPr>
              <a:t>Locker Host Location for Caching Stash and Git Repos:</a:t>
            </a:r>
            <a:r>
              <a:rPr lang="en-US" sz="1200" dirty="0">
                <a:solidFill>
                  <a:srgbClr val="C00000"/>
                </a:solidFill>
              </a:rPr>
              <a:t>’ </a:t>
            </a:r>
            <a:r>
              <a:rPr lang="en-US" sz="1200" dirty="0"/>
              <a:t>(&lt;</a:t>
            </a:r>
            <a:r>
              <a:rPr lang="en-US" sz="1200" dirty="0" err="1"/>
              <a:t>lockerstorage</a:t>
            </a:r>
            <a:r>
              <a:rPr lang="en-US" sz="1200" dirty="0"/>
              <a:t>&gt;)</a:t>
            </a:r>
            <a:endParaRPr lang="en-US" sz="1200" dirty="0">
              <a:solidFill>
                <a:srgbClr val="C00000"/>
              </a:solidFill>
            </a:endParaRPr>
          </a:p>
          <a:p>
            <a:pPr marL="1257300" lvl="2" indent="-342900">
              <a:spcBef>
                <a:spcPts val="300"/>
              </a:spcBef>
              <a:buSzPct val="100000"/>
              <a:buFont typeface="+mj-lt"/>
              <a:buAutoNum type="arabicPeriod"/>
            </a:pPr>
            <a:r>
              <a:rPr lang="en-US" sz="1200" dirty="0"/>
              <a:t>Choose a path available on the machine running locker, e.g. /home/&lt;</a:t>
            </a:r>
            <a:r>
              <a:rPr lang="en-US" sz="1200" dirty="0" err="1"/>
              <a:t>userID</a:t>
            </a:r>
            <a:r>
              <a:rPr lang="en-US" sz="1200" dirty="0"/>
              <a:t>&gt;/</a:t>
            </a:r>
            <a:r>
              <a:rPr lang="en-US" sz="1200" dirty="0" err="1"/>
              <a:t>lockerstorage</a:t>
            </a:r>
            <a:r>
              <a:rPr lang="en-US" sz="1200" dirty="0"/>
              <a:t> </a:t>
            </a:r>
            <a:endParaRPr lang="en-US" sz="1200" dirty="0">
              <a:solidFill>
                <a:srgbClr val="FF0000"/>
              </a:solidFill>
            </a:endParaRPr>
          </a:p>
          <a:p>
            <a:pPr marL="800100" lvl="1" indent="-342900">
              <a:spcBef>
                <a:spcPts val="300"/>
              </a:spcBef>
              <a:buSzPct val="100000"/>
              <a:buFont typeface="+mj-lt"/>
              <a:buAutoNum type="arabicPeriod"/>
            </a:pPr>
            <a:r>
              <a:rPr lang="en-US" sz="1200" dirty="0"/>
              <a:t>By cloning repos here, even if a container stops, you will still see your changes in the selected directory</a:t>
            </a:r>
          </a:p>
          <a:p>
            <a:pPr marL="800100" lvl="1" indent="-342900">
              <a:spcBef>
                <a:spcPts val="300"/>
              </a:spcBef>
              <a:buSzPct val="100000"/>
              <a:buFont typeface="+mj-lt"/>
              <a:buAutoNum type="arabicPeriod"/>
            </a:pPr>
            <a:r>
              <a:rPr lang="en-US" sz="1200" dirty="0"/>
              <a:t>Inside a container, /repos is a </a:t>
            </a:r>
            <a:r>
              <a:rPr lang="en-US" sz="1200" dirty="0" err="1"/>
              <a:t>symlink</a:t>
            </a:r>
            <a:r>
              <a:rPr lang="en-US" sz="1200" dirty="0"/>
              <a:t> pointing to </a:t>
            </a:r>
            <a:r>
              <a:rPr lang="en-US" sz="1200" u="sng" dirty="0"/>
              <a:t>&lt;</a:t>
            </a:r>
            <a:r>
              <a:rPr lang="en-US" sz="1200" u="sng" dirty="0" err="1"/>
              <a:t>lockerstorage</a:t>
            </a:r>
            <a:r>
              <a:rPr lang="en-US" sz="1200" u="sng" dirty="0"/>
              <a:t>&gt;/repos</a:t>
            </a:r>
            <a:r>
              <a:rPr lang="en-US" sz="1200" dirty="0"/>
              <a:t>. You can access your cloned repos at /repos.</a:t>
            </a:r>
          </a:p>
          <a:p>
            <a:pPr marL="342900" indent="-342900">
              <a:lnSpc>
                <a:spcPct val="100000"/>
              </a:lnSpc>
              <a:spcBef>
                <a:spcPts val="600"/>
              </a:spcBef>
              <a:buSzPct val="100000"/>
              <a:buFont typeface="+mj-lt"/>
              <a:buAutoNum type="arabicPeriod"/>
            </a:pPr>
            <a:r>
              <a:rPr lang="en-US" sz="1400" dirty="0"/>
              <a:t>Click on Images tab</a:t>
            </a:r>
          </a:p>
          <a:p>
            <a:pPr marL="342900" indent="-342900">
              <a:lnSpc>
                <a:spcPct val="100000"/>
              </a:lnSpc>
              <a:spcBef>
                <a:spcPts val="600"/>
              </a:spcBef>
              <a:buSzPct val="100000"/>
              <a:buFont typeface="+mj-lt"/>
              <a:buAutoNum type="arabicPeriod"/>
            </a:pPr>
            <a:r>
              <a:rPr lang="en-US" sz="1400" dirty="0"/>
              <a:t>Click on ‘Pull’ for the image you want to use (if you haven’t yet pulled any images)</a:t>
            </a:r>
          </a:p>
          <a:p>
            <a:pPr marL="342900" indent="-342900">
              <a:spcBef>
                <a:spcPts val="600"/>
              </a:spcBef>
              <a:buSzPct val="100000"/>
              <a:buFont typeface="+mj-lt"/>
              <a:buAutoNum type="arabicPeriod"/>
            </a:pPr>
            <a:r>
              <a:rPr lang="en-US" sz="1400" dirty="0"/>
              <a:t>Go to GitHub and copy the SSH link for the repository you want to clone and use</a:t>
            </a:r>
          </a:p>
          <a:p>
            <a:pPr marL="342900" indent="-342900">
              <a:spcBef>
                <a:spcPts val="600"/>
              </a:spcBef>
              <a:buSzPct val="100000"/>
              <a:buFont typeface="+mj-lt"/>
              <a:buAutoNum type="arabicPeriod"/>
            </a:pPr>
            <a:r>
              <a:rPr lang="en-US" sz="1400" dirty="0"/>
              <a:t>After ‘Pull’ is complete, we can start the container</a:t>
            </a:r>
          </a:p>
          <a:p>
            <a:pPr marL="800100" lvl="1" indent="-342900">
              <a:spcBef>
                <a:spcPts val="600"/>
              </a:spcBef>
              <a:buSzPct val="100000"/>
              <a:buFont typeface="+mj-lt"/>
              <a:buAutoNum type="arabicPeriod"/>
            </a:pPr>
            <a:r>
              <a:rPr lang="en-US" sz="1200" dirty="0"/>
              <a:t>On the Images tab, click on ‘Start’ under the Start Container column for the pulled image</a:t>
            </a:r>
          </a:p>
          <a:p>
            <a:pPr marL="800100" lvl="1" indent="-342900">
              <a:spcBef>
                <a:spcPts val="600"/>
              </a:spcBef>
              <a:buSzPct val="100000"/>
              <a:buFont typeface="+mj-lt"/>
              <a:buAutoNum type="arabicPeriod"/>
            </a:pPr>
            <a:r>
              <a:rPr lang="en-US" sz="1200" dirty="0"/>
              <a:t>Enter a project name for the ‘Container Name’ field</a:t>
            </a:r>
          </a:p>
          <a:p>
            <a:pPr marL="800100" lvl="1" indent="-342900">
              <a:spcBef>
                <a:spcPts val="600"/>
              </a:spcBef>
              <a:buSzPct val="100000"/>
              <a:buFont typeface="+mj-lt"/>
              <a:buAutoNum type="arabicPeriod"/>
            </a:pPr>
            <a:r>
              <a:rPr lang="en-US" sz="1200" dirty="0"/>
              <a:t>Choose the interactive application you want to use, e.g. ‘</a:t>
            </a:r>
            <a:r>
              <a:rPr lang="en-US" sz="1200" dirty="0" err="1"/>
              <a:t>Rstudio</a:t>
            </a:r>
            <a:r>
              <a:rPr lang="en-US" sz="1200" dirty="0"/>
              <a:t>’, as your Container main application</a:t>
            </a:r>
          </a:p>
          <a:p>
            <a:pPr marL="800100" lvl="1" indent="-342900">
              <a:spcBef>
                <a:spcPts val="600"/>
              </a:spcBef>
              <a:buSzPct val="100000"/>
              <a:buFont typeface="+mj-lt"/>
              <a:buAutoNum type="arabicPeriod"/>
            </a:pPr>
            <a:r>
              <a:rPr lang="en-US" sz="1200" dirty="0"/>
              <a:t>Under ‘Repository to clone’, Paste the SSH link for your repo into the ‘Repository URL’ box</a:t>
            </a:r>
          </a:p>
          <a:p>
            <a:pPr marL="800100" lvl="1" indent="-342900">
              <a:spcBef>
                <a:spcPts val="600"/>
              </a:spcBef>
              <a:buSzPct val="100000"/>
              <a:buFont typeface="+mj-lt"/>
              <a:buAutoNum type="arabicPeriod"/>
            </a:pPr>
            <a:r>
              <a:rPr lang="en-US" sz="1200" dirty="0"/>
              <a:t>Click checkboxes to have network drive directories mounted</a:t>
            </a:r>
          </a:p>
          <a:p>
            <a:pPr marL="800100" lvl="1" indent="-342900">
              <a:spcBef>
                <a:spcPts val="600"/>
              </a:spcBef>
              <a:buSzPct val="100000"/>
              <a:buFont typeface="+mj-lt"/>
              <a:buAutoNum type="arabicPeriod"/>
            </a:pPr>
            <a:r>
              <a:rPr lang="en-US" sz="1200" dirty="0"/>
              <a:t>Click on ‘Start’</a:t>
            </a:r>
          </a:p>
        </p:txBody>
      </p:sp>
      <p:sp>
        <p:nvSpPr>
          <p:cNvPr id="12" name="Slide Number Placeholder 3">
            <a:extLst>
              <a:ext uri="{FF2B5EF4-FFF2-40B4-BE49-F238E27FC236}">
                <a16:creationId xmlns:a16="http://schemas.microsoft.com/office/drawing/2014/main" id="{37481729-4CD7-7A49-83DC-3E43E70FA6A0}"/>
              </a:ext>
            </a:extLst>
          </p:cNvPr>
          <p:cNvSpPr>
            <a:spLocks noGrp="1"/>
          </p:cNvSpPr>
          <p:nvPr>
            <p:ph type="sldNum" sz="quarter" idx="12"/>
          </p:nvPr>
        </p:nvSpPr>
        <p:spPr>
          <a:xfrm>
            <a:off x="11506200" y="6429375"/>
            <a:ext cx="320040" cy="228600"/>
          </a:xfrm>
        </p:spPr>
        <p:txBody>
          <a:bodyPr/>
          <a:lstStyle/>
          <a:p>
            <a:fld id="{B58DE5F1-E0F9-4CCA-92B7-7A6FC4DFEE14}" type="slidenum">
              <a:rPr lang="en-US" smtClean="0"/>
              <a:t>42</a:t>
            </a:fld>
            <a:endParaRPr lang="en-US"/>
          </a:p>
        </p:txBody>
      </p:sp>
      <p:sp>
        <p:nvSpPr>
          <p:cNvPr id="2" name="TextBox 1">
            <a:extLst>
              <a:ext uri="{FF2B5EF4-FFF2-40B4-BE49-F238E27FC236}">
                <a16:creationId xmlns:a16="http://schemas.microsoft.com/office/drawing/2014/main" id="{380E2B57-8F07-E9CE-0B00-5A8E0ACC8D48}"/>
              </a:ext>
            </a:extLst>
          </p:cNvPr>
          <p:cNvSpPr txBox="1"/>
          <p:nvPr/>
        </p:nvSpPr>
        <p:spPr>
          <a:xfrm>
            <a:off x="5988818" y="6672105"/>
            <a:ext cx="0" cy="0"/>
          </a:xfrm>
          <a:prstGeom prst="rect">
            <a:avLst/>
          </a:prstGeom>
          <a:noFill/>
        </p:spPr>
        <p:txBody>
          <a:bodyPr wrap="none" lIns="0" tIns="0" rIns="0" bIns="0" rtlCol="0">
            <a:noAutofit/>
          </a:bodyPr>
          <a:lstStyle/>
          <a:p>
            <a:pPr marL="228600" indent="-228600">
              <a:lnSpc>
                <a:spcPct val="100000"/>
              </a:lnSpc>
              <a:spcBef>
                <a:spcPts val="1200"/>
              </a:spcBef>
              <a:buSzPct val="100000"/>
              <a:buFont typeface="Trebuchet MS"/>
              <a:buChar char="•"/>
            </a:pPr>
            <a:endParaRPr lang="en-US" sz="2000" dirty="0"/>
          </a:p>
        </p:txBody>
      </p:sp>
    </p:spTree>
    <p:extLst>
      <p:ext uri="{BB962C8B-B14F-4D97-AF65-F5344CB8AC3E}">
        <p14:creationId xmlns:p14="http://schemas.microsoft.com/office/powerpoint/2010/main" val="334541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4">
            <a:extLst>
              <a:ext uri="{FF2B5EF4-FFF2-40B4-BE49-F238E27FC236}">
                <a16:creationId xmlns:a16="http://schemas.microsoft.com/office/drawing/2014/main" id="{59B04075-86A6-0B48-A8F3-FBB5038D20E5}"/>
              </a:ext>
            </a:extLst>
          </p:cNvPr>
          <p:cNvSpPr>
            <a:spLocks noGrp="1"/>
          </p:cNvSpPr>
          <p:nvPr>
            <p:ph type="title"/>
          </p:nvPr>
        </p:nvSpPr>
        <p:spPr>
          <a:xfrm>
            <a:off x="323429" y="110937"/>
            <a:ext cx="10515600" cy="662608"/>
          </a:xfrm>
        </p:spPr>
        <p:txBody>
          <a:bodyPr/>
          <a:lstStyle/>
          <a:p>
            <a:pPr>
              <a:lnSpc>
                <a:spcPct val="100000"/>
              </a:lnSpc>
              <a:spcBef>
                <a:spcPts val="600"/>
              </a:spcBef>
              <a:spcAft>
                <a:spcPts val="600"/>
              </a:spcAft>
            </a:pPr>
            <a:r>
              <a:rPr lang="en-US" dirty="0"/>
              <a:t>Using Locker for Development (Page 2)</a:t>
            </a:r>
          </a:p>
        </p:txBody>
      </p:sp>
      <p:sp>
        <p:nvSpPr>
          <p:cNvPr id="11" name="TextBox 10">
            <a:extLst>
              <a:ext uri="{FF2B5EF4-FFF2-40B4-BE49-F238E27FC236}">
                <a16:creationId xmlns:a16="http://schemas.microsoft.com/office/drawing/2014/main" id="{08DF3940-5E0F-834E-9B6E-945252EC708B}"/>
              </a:ext>
            </a:extLst>
          </p:cNvPr>
          <p:cNvSpPr txBox="1"/>
          <p:nvPr/>
        </p:nvSpPr>
        <p:spPr>
          <a:xfrm>
            <a:off x="323429" y="773545"/>
            <a:ext cx="11023644" cy="5417048"/>
          </a:xfrm>
          <a:prstGeom prst="rect">
            <a:avLst/>
          </a:prstGeom>
          <a:noFill/>
        </p:spPr>
        <p:txBody>
          <a:bodyPr wrap="square" lIns="0" tIns="0" rIns="0" bIns="0" rtlCol="0">
            <a:noAutofit/>
          </a:bodyPr>
          <a:lstStyle/>
          <a:p>
            <a:pPr marL="342900" indent="-342900">
              <a:lnSpc>
                <a:spcPct val="100000"/>
              </a:lnSpc>
              <a:spcBef>
                <a:spcPts val="1200"/>
              </a:spcBef>
              <a:buSzPct val="100000"/>
              <a:buFont typeface="+mj-lt"/>
              <a:buAutoNum type="arabicPeriod"/>
            </a:pPr>
            <a:r>
              <a:rPr lang="en-US" sz="1400" dirty="0"/>
              <a:t>For working on multiple projects, you have two options</a:t>
            </a:r>
          </a:p>
          <a:p>
            <a:pPr marL="800100" lvl="1" indent="-342900">
              <a:spcBef>
                <a:spcPts val="600"/>
              </a:spcBef>
              <a:buSzPct val="100000"/>
              <a:buFont typeface="+mj-lt"/>
              <a:buAutoNum type="arabicPeriod"/>
            </a:pPr>
            <a:r>
              <a:rPr lang="en-US" sz="1200" dirty="0"/>
              <a:t>Start a new container for each project (recommended, usually most convenient)</a:t>
            </a:r>
          </a:p>
          <a:p>
            <a:pPr marL="800100" lvl="1" indent="-342900">
              <a:spcBef>
                <a:spcPts val="600"/>
              </a:spcBef>
              <a:buSzPct val="100000"/>
              <a:buFont typeface="+mj-lt"/>
              <a:buAutoNum type="arabicPeriod"/>
            </a:pPr>
            <a:r>
              <a:rPr lang="en-US" sz="1200" dirty="0"/>
              <a:t>Switch repos within a single container (you may have to clone additional repos at the command line)</a:t>
            </a:r>
          </a:p>
          <a:p>
            <a:pPr marL="342900" indent="-342900">
              <a:spcBef>
                <a:spcPts val="600"/>
              </a:spcBef>
              <a:buSzPct val="100000"/>
              <a:buFont typeface="+mj-lt"/>
              <a:buAutoNum type="arabicPeriod"/>
            </a:pPr>
            <a:r>
              <a:rPr lang="en-US" sz="1400" dirty="0"/>
              <a:t>We recommend you have only one container running at a time. You can stop any existing containers before starting a new container.</a:t>
            </a:r>
          </a:p>
          <a:p>
            <a:pPr marL="800100" lvl="1" indent="-342900">
              <a:spcBef>
                <a:spcPts val="600"/>
              </a:spcBef>
              <a:buSzPct val="100000"/>
              <a:buFont typeface="+mj-lt"/>
              <a:buAutoNum type="arabicPeriod"/>
            </a:pPr>
            <a:r>
              <a:rPr lang="en-US" sz="1200" dirty="0"/>
              <a:t>A stopped container can be restarted to resume work on a project</a:t>
            </a:r>
          </a:p>
          <a:p>
            <a:pPr marL="800100" lvl="1" indent="-342900">
              <a:spcBef>
                <a:spcPts val="600"/>
              </a:spcBef>
              <a:buSzPct val="100000"/>
              <a:buFont typeface="+mj-lt"/>
              <a:buAutoNum type="arabicPeriod"/>
            </a:pPr>
            <a:r>
              <a:rPr lang="en-US" sz="1200" dirty="0"/>
              <a:t>In this way, you can maintain a list of containers, one per project. This list persists between reboots of Locker host machine.</a:t>
            </a:r>
          </a:p>
          <a:p>
            <a:pPr marL="342900" indent="-342900">
              <a:lnSpc>
                <a:spcPct val="100000"/>
              </a:lnSpc>
              <a:spcBef>
                <a:spcPts val="600"/>
              </a:spcBef>
              <a:buSzPct val="100000"/>
              <a:buFont typeface="+mj-lt"/>
              <a:buAutoNum type="arabicPeriod"/>
            </a:pPr>
            <a:r>
              <a:rPr lang="en-US" sz="1400" dirty="0"/>
              <a:t>After the container starts you will land on the ‘Containers’ tab</a:t>
            </a:r>
          </a:p>
          <a:p>
            <a:pPr marL="342900" indent="-342900">
              <a:lnSpc>
                <a:spcPct val="100000"/>
              </a:lnSpc>
              <a:spcBef>
                <a:spcPts val="600"/>
              </a:spcBef>
              <a:buSzPct val="100000"/>
              <a:buFont typeface="+mj-lt"/>
              <a:buAutoNum type="arabicPeriod"/>
            </a:pPr>
            <a:r>
              <a:rPr lang="en-US" sz="1400" dirty="0"/>
              <a:t>Right-click link under Primary Application (e.g. ‘</a:t>
            </a:r>
            <a:r>
              <a:rPr lang="en-US" sz="1400" dirty="0" err="1"/>
              <a:t>Rstudio</a:t>
            </a:r>
            <a:r>
              <a:rPr lang="en-US" sz="1400" dirty="0"/>
              <a:t>’), click on ‘Open Link in New Tab’ to open your application workspace</a:t>
            </a:r>
          </a:p>
          <a:p>
            <a:pPr marL="800100" lvl="1" indent="-342900">
              <a:spcBef>
                <a:spcPts val="600"/>
              </a:spcBef>
              <a:buSzPct val="100000"/>
              <a:buFont typeface="+mj-lt"/>
              <a:buAutoNum type="arabicPeriod"/>
            </a:pPr>
            <a:r>
              <a:rPr lang="en-US" sz="1200" dirty="0"/>
              <a:t>We recommend opening in a new tab to keep your Containers page for visiting later</a:t>
            </a:r>
          </a:p>
          <a:p>
            <a:pPr marL="800100" lvl="1" indent="-342900">
              <a:spcBef>
                <a:spcPts val="600"/>
              </a:spcBef>
              <a:buSzPct val="100000"/>
              <a:buFont typeface="+mj-lt"/>
              <a:buAutoNum type="arabicPeriod"/>
            </a:pPr>
            <a:r>
              <a:rPr lang="en-US" sz="1200" dirty="0"/>
              <a:t>You can also bookmark your containers page or access it from Locker Services</a:t>
            </a:r>
          </a:p>
          <a:p>
            <a:pPr marL="342900" indent="-342900">
              <a:spcBef>
                <a:spcPts val="600"/>
              </a:spcBef>
              <a:buSzPct val="100000"/>
              <a:buFont typeface="+mj-lt"/>
              <a:buAutoNum type="arabicPeriod"/>
            </a:pPr>
            <a:r>
              <a:rPr lang="en-US" sz="1400" dirty="0"/>
              <a:t>Access your project repo in your Locker </a:t>
            </a:r>
            <a:r>
              <a:rPr lang="en-US" sz="1400" dirty="0" err="1"/>
              <a:t>Rstudio</a:t>
            </a:r>
            <a:r>
              <a:rPr lang="en-US" sz="1400" dirty="0"/>
              <a:t> workspace</a:t>
            </a:r>
          </a:p>
          <a:p>
            <a:pPr marL="800100" lvl="1" indent="-342900">
              <a:spcBef>
                <a:spcPts val="600"/>
              </a:spcBef>
              <a:buSzPct val="100000"/>
              <a:buFont typeface="+mj-lt"/>
              <a:buAutoNum type="arabicPeriod"/>
            </a:pPr>
            <a:r>
              <a:rPr lang="en-US" sz="1200" dirty="0"/>
              <a:t>You can navigate to your repo folder under /repos in the Files explorer tab on the right.</a:t>
            </a:r>
          </a:p>
          <a:p>
            <a:pPr marL="342900" indent="-342900">
              <a:spcBef>
                <a:spcPts val="600"/>
              </a:spcBef>
              <a:buSzPct val="100000"/>
              <a:buFont typeface="+mj-lt"/>
              <a:buAutoNum type="arabicPeriod"/>
            </a:pPr>
            <a:r>
              <a:rPr lang="en-US" sz="1200" dirty="0"/>
              <a:t>If you chose to mount network drive directories, you can access them at their mount points</a:t>
            </a:r>
          </a:p>
        </p:txBody>
      </p:sp>
      <p:sp>
        <p:nvSpPr>
          <p:cNvPr id="12" name="Slide Number Placeholder 3">
            <a:extLst>
              <a:ext uri="{FF2B5EF4-FFF2-40B4-BE49-F238E27FC236}">
                <a16:creationId xmlns:a16="http://schemas.microsoft.com/office/drawing/2014/main" id="{37481729-4CD7-7A49-83DC-3E43E70FA6A0}"/>
              </a:ext>
            </a:extLst>
          </p:cNvPr>
          <p:cNvSpPr>
            <a:spLocks noGrp="1"/>
          </p:cNvSpPr>
          <p:nvPr>
            <p:ph type="sldNum" sz="quarter" idx="12"/>
          </p:nvPr>
        </p:nvSpPr>
        <p:spPr>
          <a:xfrm>
            <a:off x="11506200" y="6429375"/>
            <a:ext cx="320040" cy="228600"/>
          </a:xfrm>
        </p:spPr>
        <p:txBody>
          <a:bodyPr/>
          <a:lstStyle/>
          <a:p>
            <a:fld id="{B58DE5F1-E0F9-4CCA-92B7-7A6FC4DFEE14}" type="slidenum">
              <a:rPr lang="en-US" smtClean="0"/>
              <a:t>43</a:t>
            </a:fld>
            <a:endParaRPr lang="en-US"/>
          </a:p>
        </p:txBody>
      </p:sp>
    </p:spTree>
    <p:extLst>
      <p:ext uri="{BB962C8B-B14F-4D97-AF65-F5344CB8AC3E}">
        <p14:creationId xmlns:p14="http://schemas.microsoft.com/office/powerpoint/2010/main" val="1318026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BA19CC-17EA-0D48-AD45-6ACA161F5F67}"/>
              </a:ext>
            </a:extLst>
          </p:cNvPr>
          <p:cNvSpPr>
            <a:spLocks noGrp="1"/>
          </p:cNvSpPr>
          <p:nvPr>
            <p:ph type="title"/>
          </p:nvPr>
        </p:nvSpPr>
        <p:spPr/>
        <p:txBody>
          <a:bodyPr/>
          <a:lstStyle/>
          <a:p>
            <a:r>
              <a:rPr lang="en-US" dirty="0"/>
              <a:t>Extra/Advanced Topics</a:t>
            </a:r>
            <a:br>
              <a:rPr lang="en-US" dirty="0"/>
            </a:br>
            <a:endParaRPr lang="en-US" dirty="0"/>
          </a:p>
        </p:txBody>
      </p:sp>
      <p:sp>
        <p:nvSpPr>
          <p:cNvPr id="2" name="Slide Number Placeholder 1">
            <a:extLst>
              <a:ext uri="{FF2B5EF4-FFF2-40B4-BE49-F238E27FC236}">
                <a16:creationId xmlns:a16="http://schemas.microsoft.com/office/drawing/2014/main" id="{443C9018-6DC8-4486-A41F-23D50C74C0FA}"/>
              </a:ext>
            </a:extLst>
          </p:cNvPr>
          <p:cNvSpPr>
            <a:spLocks noGrp="1"/>
          </p:cNvSpPr>
          <p:nvPr>
            <p:ph type="sldNum" sz="quarter" idx="12"/>
          </p:nvPr>
        </p:nvSpPr>
        <p:spPr/>
        <p:txBody>
          <a:bodyPr/>
          <a:lstStyle/>
          <a:p>
            <a:fld id="{B58DE5F1-E0F9-4CCA-92B7-7A6FC4DFEE14}" type="slidenum">
              <a:rPr lang="en-US" smtClean="0"/>
              <a:t>44</a:t>
            </a:fld>
            <a:endParaRPr lang="en-US"/>
          </a:p>
        </p:txBody>
      </p:sp>
    </p:spTree>
    <p:extLst>
      <p:ext uri="{BB962C8B-B14F-4D97-AF65-F5344CB8AC3E}">
        <p14:creationId xmlns:p14="http://schemas.microsoft.com/office/powerpoint/2010/main" val="2052611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B0B09-E86C-0342-8196-52C2E005380F}"/>
              </a:ext>
            </a:extLst>
          </p:cNvPr>
          <p:cNvSpPr>
            <a:spLocks noGrp="1"/>
          </p:cNvSpPr>
          <p:nvPr>
            <p:ph type="title"/>
          </p:nvPr>
        </p:nvSpPr>
        <p:spPr/>
        <p:txBody>
          <a:bodyPr/>
          <a:lstStyle/>
          <a:p>
            <a:r>
              <a:rPr lang="en-US" dirty="0"/>
              <a:t>Commit Image Page</a:t>
            </a:r>
          </a:p>
        </p:txBody>
      </p:sp>
      <p:sp>
        <p:nvSpPr>
          <p:cNvPr id="4" name="Slide Number Placeholder 3">
            <a:extLst>
              <a:ext uri="{FF2B5EF4-FFF2-40B4-BE49-F238E27FC236}">
                <a16:creationId xmlns:a16="http://schemas.microsoft.com/office/drawing/2014/main" id="{9D48F12D-6F2A-AA4F-94F9-BC7356831691}"/>
              </a:ext>
            </a:extLst>
          </p:cNvPr>
          <p:cNvSpPr>
            <a:spLocks noGrp="1"/>
          </p:cNvSpPr>
          <p:nvPr>
            <p:ph type="sldNum" sz="quarter" idx="12"/>
          </p:nvPr>
        </p:nvSpPr>
        <p:spPr/>
        <p:txBody>
          <a:bodyPr/>
          <a:lstStyle/>
          <a:p>
            <a:fld id="{B58DE5F1-E0F9-4CCA-92B7-7A6FC4DFEE14}" type="slidenum">
              <a:rPr lang="en-US" smtClean="0"/>
              <a:t>45</a:t>
            </a:fld>
            <a:endParaRPr lang="en-US"/>
          </a:p>
        </p:txBody>
      </p:sp>
      <p:pic>
        <p:nvPicPr>
          <p:cNvPr id="5" name="Picture 4">
            <a:extLst>
              <a:ext uri="{FF2B5EF4-FFF2-40B4-BE49-F238E27FC236}">
                <a16:creationId xmlns:a16="http://schemas.microsoft.com/office/drawing/2014/main" id="{7E0392B5-0D5E-694B-A40F-9B16D8530FA0}"/>
              </a:ext>
            </a:extLst>
          </p:cNvPr>
          <p:cNvPicPr>
            <a:picLocks noChangeAspect="1"/>
          </p:cNvPicPr>
          <p:nvPr/>
        </p:nvPicPr>
        <p:blipFill>
          <a:blip r:embed="rId2"/>
          <a:stretch>
            <a:fillRect/>
          </a:stretch>
        </p:blipFill>
        <p:spPr>
          <a:xfrm>
            <a:off x="0" y="1199230"/>
            <a:ext cx="12192000" cy="3603506"/>
          </a:xfrm>
          <a:prstGeom prst="rect">
            <a:avLst/>
          </a:prstGeom>
        </p:spPr>
      </p:pic>
      <p:sp>
        <p:nvSpPr>
          <p:cNvPr id="6" name="TextBox 5">
            <a:extLst>
              <a:ext uri="{FF2B5EF4-FFF2-40B4-BE49-F238E27FC236}">
                <a16:creationId xmlns:a16="http://schemas.microsoft.com/office/drawing/2014/main" id="{267498FC-39FE-A54E-BDE7-801FC3C34DFC}"/>
              </a:ext>
            </a:extLst>
          </p:cNvPr>
          <p:cNvSpPr txBox="1"/>
          <p:nvPr/>
        </p:nvSpPr>
        <p:spPr>
          <a:xfrm>
            <a:off x="3706238" y="4143983"/>
            <a:ext cx="7645941" cy="1867710"/>
          </a:xfrm>
          <a:prstGeom prst="rect">
            <a:avLst/>
          </a:prstGeom>
          <a:noFill/>
        </p:spPr>
        <p:txBody>
          <a:bodyPr wrap="square" lIns="0" tIns="0" rIns="0" bIns="0" rtlCol="0">
            <a:noAutofit/>
          </a:bodyPr>
          <a:lstStyle/>
          <a:p>
            <a:pPr marL="228600" indent="-228600">
              <a:lnSpc>
                <a:spcPct val="100000"/>
              </a:lnSpc>
              <a:spcBef>
                <a:spcPts val="1200"/>
              </a:spcBef>
              <a:buSzPct val="100000"/>
              <a:buFont typeface="Trebuchet MS"/>
              <a:buChar char="•"/>
            </a:pPr>
            <a:r>
              <a:rPr lang="en-US" sz="2000" dirty="0"/>
              <a:t>Basic idea: you modify an existing container (install new programs, packages, etc.) and want to create a new image from it (to start new containers in the future).</a:t>
            </a:r>
          </a:p>
          <a:p>
            <a:pPr marL="228600" indent="-228600">
              <a:lnSpc>
                <a:spcPct val="100000"/>
              </a:lnSpc>
              <a:spcBef>
                <a:spcPts val="1200"/>
              </a:spcBef>
              <a:buSzPct val="100000"/>
              <a:buFont typeface="Trebuchet MS"/>
              <a:buChar char="•"/>
            </a:pPr>
            <a:r>
              <a:rPr lang="en-US" sz="2000" dirty="0"/>
              <a:t>“Anonymize” will remove your sensitive private info</a:t>
            </a:r>
          </a:p>
          <a:p>
            <a:pPr marL="685800" lvl="1" indent="-228600">
              <a:spcBef>
                <a:spcPts val="1200"/>
              </a:spcBef>
              <a:buSzPct val="100000"/>
              <a:buFont typeface="Trebuchet MS"/>
              <a:buChar char="•"/>
            </a:pPr>
            <a:r>
              <a:rPr lang="en-US" sz="2000" dirty="0"/>
              <a:t>Can then safely push such anonymized images to your Docker registry to share with others</a:t>
            </a:r>
          </a:p>
        </p:txBody>
      </p:sp>
      <p:pic>
        <p:nvPicPr>
          <p:cNvPr id="7" name="Picture 6">
            <a:extLst>
              <a:ext uri="{FF2B5EF4-FFF2-40B4-BE49-F238E27FC236}">
                <a16:creationId xmlns:a16="http://schemas.microsoft.com/office/drawing/2014/main" id="{0340F2AB-E34D-2F4F-B2CF-53FA19DFF173}"/>
              </a:ext>
            </a:extLst>
          </p:cNvPr>
          <p:cNvPicPr>
            <a:picLocks noChangeAspect="1"/>
          </p:cNvPicPr>
          <p:nvPr/>
        </p:nvPicPr>
        <p:blipFill>
          <a:blip r:embed="rId3"/>
          <a:stretch>
            <a:fillRect/>
          </a:stretch>
        </p:blipFill>
        <p:spPr>
          <a:xfrm>
            <a:off x="10474036" y="1236332"/>
            <a:ext cx="1535084" cy="336970"/>
          </a:xfrm>
          <a:prstGeom prst="rect">
            <a:avLst/>
          </a:prstGeom>
        </p:spPr>
      </p:pic>
      <p:pic>
        <p:nvPicPr>
          <p:cNvPr id="3" name="Picture 2">
            <a:extLst>
              <a:ext uri="{FF2B5EF4-FFF2-40B4-BE49-F238E27FC236}">
                <a16:creationId xmlns:a16="http://schemas.microsoft.com/office/drawing/2014/main" id="{BD434272-7F01-6241-81AA-40AF8EB84E97}"/>
              </a:ext>
            </a:extLst>
          </p:cNvPr>
          <p:cNvPicPr>
            <a:picLocks noChangeAspect="1"/>
          </p:cNvPicPr>
          <p:nvPr/>
        </p:nvPicPr>
        <p:blipFill>
          <a:blip r:embed="rId4"/>
          <a:stretch>
            <a:fillRect/>
          </a:stretch>
        </p:blipFill>
        <p:spPr>
          <a:xfrm>
            <a:off x="727363" y="1245869"/>
            <a:ext cx="2473183" cy="361724"/>
          </a:xfrm>
          <a:prstGeom prst="rect">
            <a:avLst/>
          </a:prstGeom>
        </p:spPr>
      </p:pic>
      <p:pic>
        <p:nvPicPr>
          <p:cNvPr id="8" name="Picture 7">
            <a:extLst>
              <a:ext uri="{FF2B5EF4-FFF2-40B4-BE49-F238E27FC236}">
                <a16:creationId xmlns:a16="http://schemas.microsoft.com/office/drawing/2014/main" id="{3003D7F6-B255-737F-B88F-D9980E6AC32F}"/>
              </a:ext>
            </a:extLst>
          </p:cNvPr>
          <p:cNvPicPr>
            <a:picLocks noChangeAspect="1"/>
          </p:cNvPicPr>
          <p:nvPr/>
        </p:nvPicPr>
        <p:blipFill>
          <a:blip r:embed="rId5"/>
          <a:stretch>
            <a:fillRect/>
          </a:stretch>
        </p:blipFill>
        <p:spPr>
          <a:xfrm>
            <a:off x="3525371" y="1199230"/>
            <a:ext cx="5012704" cy="361177"/>
          </a:xfrm>
          <a:prstGeom prst="rect">
            <a:avLst/>
          </a:prstGeom>
        </p:spPr>
      </p:pic>
    </p:spTree>
    <p:extLst>
      <p:ext uri="{BB962C8B-B14F-4D97-AF65-F5344CB8AC3E}">
        <p14:creationId xmlns:p14="http://schemas.microsoft.com/office/powerpoint/2010/main" val="225744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31324-948A-E249-A686-8A8F8A8CF23E}"/>
              </a:ext>
            </a:extLst>
          </p:cNvPr>
          <p:cNvSpPr>
            <a:spLocks noGrp="1"/>
          </p:cNvSpPr>
          <p:nvPr>
            <p:ph type="title"/>
          </p:nvPr>
        </p:nvSpPr>
        <p:spPr>
          <a:xfrm>
            <a:off x="365760" y="109917"/>
            <a:ext cx="11460480" cy="914400"/>
          </a:xfrm>
        </p:spPr>
        <p:txBody>
          <a:bodyPr/>
          <a:lstStyle/>
          <a:p>
            <a:r>
              <a:rPr lang="en-US" dirty="0"/>
              <a:t>Sibling Docker Containers (advanced technique)</a:t>
            </a:r>
          </a:p>
        </p:txBody>
      </p:sp>
      <p:sp>
        <p:nvSpPr>
          <p:cNvPr id="3" name="Content Placeholder 2">
            <a:extLst>
              <a:ext uri="{FF2B5EF4-FFF2-40B4-BE49-F238E27FC236}">
                <a16:creationId xmlns:a16="http://schemas.microsoft.com/office/drawing/2014/main" id="{B21AE911-8808-D841-80E5-FF86D87A2AA2}"/>
              </a:ext>
            </a:extLst>
          </p:cNvPr>
          <p:cNvSpPr>
            <a:spLocks noGrp="1"/>
          </p:cNvSpPr>
          <p:nvPr>
            <p:ph idx="1"/>
          </p:nvPr>
        </p:nvSpPr>
        <p:spPr>
          <a:xfrm>
            <a:off x="365760" y="567117"/>
            <a:ext cx="11460480" cy="4572000"/>
          </a:xfrm>
        </p:spPr>
        <p:txBody>
          <a:bodyPr/>
          <a:lstStyle/>
          <a:p>
            <a:r>
              <a:rPr lang="en-US" dirty="0"/>
              <a:t>Rationale: Needed functionality is not installed/available in container you are currently running, can’t be added easily/quickly. BUT such functionality exists already in another Docker image (e.g. from Docker Hub or public GitHub) </a:t>
            </a:r>
            <a:r>
              <a:rPr lang="en-US" dirty="0">
                <a:sym typeface="Wingdings" pitchFamily="2" charset="2"/>
              </a:rPr>
              <a:t> use this inside your currently running container.</a:t>
            </a:r>
          </a:p>
          <a:p>
            <a:r>
              <a:rPr lang="en-US" dirty="0">
                <a:sym typeface="Wingdings" pitchFamily="2" charset="2"/>
              </a:rPr>
              <a:t>Sibling Docker container support allows you to run docker commands inside your running container (‘docker images’, ‘docker pull’, ‘docker </a:t>
            </a:r>
            <a:r>
              <a:rPr lang="en-US" dirty="0" err="1">
                <a:sym typeface="Wingdings" pitchFamily="2" charset="2"/>
              </a:rPr>
              <a:t>ps</a:t>
            </a:r>
            <a:r>
              <a:rPr lang="en-US" dirty="0">
                <a:sym typeface="Wingdings" pitchFamily="2" charset="2"/>
              </a:rPr>
              <a:t> –a’, ‘docker info’, ‘docker run’, etc.)</a:t>
            </a:r>
          </a:p>
          <a:p>
            <a:pPr lvl="1"/>
            <a:r>
              <a:rPr lang="en-US" dirty="0">
                <a:sym typeface="Wingdings" pitchFamily="2" charset="2"/>
              </a:rPr>
              <a:t>The commands actually go against the Docker in the host machine of your running container (thus any containers you start this way are “siblings” of your currently running container).</a:t>
            </a:r>
            <a:endParaRPr lang="en-US" dirty="0"/>
          </a:p>
        </p:txBody>
      </p:sp>
      <p:sp>
        <p:nvSpPr>
          <p:cNvPr id="4" name="Slide Number Placeholder 3">
            <a:extLst>
              <a:ext uri="{FF2B5EF4-FFF2-40B4-BE49-F238E27FC236}">
                <a16:creationId xmlns:a16="http://schemas.microsoft.com/office/drawing/2014/main" id="{A64416DE-6B0B-384F-BF03-ECD94FB53187}"/>
              </a:ext>
            </a:extLst>
          </p:cNvPr>
          <p:cNvSpPr>
            <a:spLocks noGrp="1"/>
          </p:cNvSpPr>
          <p:nvPr>
            <p:ph type="sldNum" sz="quarter" idx="12"/>
          </p:nvPr>
        </p:nvSpPr>
        <p:spPr/>
        <p:txBody>
          <a:bodyPr/>
          <a:lstStyle/>
          <a:p>
            <a:fld id="{B58DE5F1-E0F9-4CCA-92B7-7A6FC4DFEE14}" type="slidenum">
              <a:rPr lang="en-US" smtClean="0"/>
              <a:t>46</a:t>
            </a:fld>
            <a:endParaRPr lang="en-US"/>
          </a:p>
        </p:txBody>
      </p:sp>
      <p:pic>
        <p:nvPicPr>
          <p:cNvPr id="5" name="Picture 4">
            <a:extLst>
              <a:ext uri="{FF2B5EF4-FFF2-40B4-BE49-F238E27FC236}">
                <a16:creationId xmlns:a16="http://schemas.microsoft.com/office/drawing/2014/main" id="{CEE9625B-FF73-BE48-BF65-E50F188824EC}"/>
              </a:ext>
            </a:extLst>
          </p:cNvPr>
          <p:cNvPicPr>
            <a:picLocks noChangeAspect="1"/>
          </p:cNvPicPr>
          <p:nvPr/>
        </p:nvPicPr>
        <p:blipFill>
          <a:blip r:embed="rId2"/>
          <a:stretch>
            <a:fillRect/>
          </a:stretch>
        </p:blipFill>
        <p:spPr>
          <a:xfrm>
            <a:off x="2687780" y="2934133"/>
            <a:ext cx="7256319" cy="3429183"/>
          </a:xfrm>
          <a:prstGeom prst="rect">
            <a:avLst/>
          </a:prstGeom>
        </p:spPr>
      </p:pic>
      <p:sp>
        <p:nvSpPr>
          <p:cNvPr id="6" name="TextBox 5">
            <a:extLst>
              <a:ext uri="{FF2B5EF4-FFF2-40B4-BE49-F238E27FC236}">
                <a16:creationId xmlns:a16="http://schemas.microsoft.com/office/drawing/2014/main" id="{183D9770-EC2B-A346-BAEB-DB9CABAE85D6}"/>
              </a:ext>
            </a:extLst>
          </p:cNvPr>
          <p:cNvSpPr txBox="1"/>
          <p:nvPr/>
        </p:nvSpPr>
        <p:spPr>
          <a:xfrm>
            <a:off x="187035" y="3345873"/>
            <a:ext cx="2202873" cy="945572"/>
          </a:xfrm>
          <a:prstGeom prst="rect">
            <a:avLst/>
          </a:prstGeom>
          <a:noFill/>
        </p:spPr>
        <p:txBody>
          <a:bodyPr wrap="square" lIns="0" tIns="0" rIns="0" bIns="0" rtlCol="0">
            <a:noAutofit/>
          </a:bodyPr>
          <a:lstStyle/>
          <a:p>
            <a:pPr>
              <a:lnSpc>
                <a:spcPct val="100000"/>
              </a:lnSpc>
              <a:spcBef>
                <a:spcPts val="1200"/>
              </a:spcBef>
              <a:buSzPct val="100000"/>
            </a:pPr>
            <a:r>
              <a:rPr lang="en-US" sz="2000" dirty="0"/>
              <a:t>Example (inside running container)</a:t>
            </a:r>
            <a:r>
              <a:rPr lang="en-US" sz="2000" b="1" dirty="0"/>
              <a:t>:</a:t>
            </a:r>
          </a:p>
        </p:txBody>
      </p:sp>
      <p:sp>
        <p:nvSpPr>
          <p:cNvPr id="9" name="TextBox 8">
            <a:extLst>
              <a:ext uri="{FF2B5EF4-FFF2-40B4-BE49-F238E27FC236}">
                <a16:creationId xmlns:a16="http://schemas.microsoft.com/office/drawing/2014/main" id="{1A832E3D-A37A-F84C-B32A-D3FFA696AF9D}"/>
              </a:ext>
            </a:extLst>
          </p:cNvPr>
          <p:cNvSpPr txBox="1"/>
          <p:nvPr/>
        </p:nvSpPr>
        <p:spPr>
          <a:xfrm>
            <a:off x="7367154" y="3093244"/>
            <a:ext cx="2576945" cy="671512"/>
          </a:xfrm>
          <a:prstGeom prst="rect">
            <a:avLst/>
          </a:prstGeom>
          <a:noFill/>
        </p:spPr>
        <p:txBody>
          <a:bodyPr wrap="square" lIns="0" tIns="0" rIns="0" bIns="0" rtlCol="0">
            <a:noAutofit/>
          </a:bodyPr>
          <a:lstStyle/>
          <a:p>
            <a:pPr>
              <a:lnSpc>
                <a:spcPct val="100000"/>
              </a:lnSpc>
              <a:spcBef>
                <a:spcPts val="1200"/>
              </a:spcBef>
              <a:buSzPct val="100000"/>
            </a:pPr>
            <a:r>
              <a:rPr lang="en-US" sz="2000" dirty="0"/>
              <a:t>Download needed image (here GATK)</a:t>
            </a:r>
          </a:p>
        </p:txBody>
      </p:sp>
      <p:cxnSp>
        <p:nvCxnSpPr>
          <p:cNvPr id="11" name="Straight Arrow Connector 10">
            <a:extLst>
              <a:ext uri="{FF2B5EF4-FFF2-40B4-BE49-F238E27FC236}">
                <a16:creationId xmlns:a16="http://schemas.microsoft.com/office/drawing/2014/main" id="{CAA9CC9B-5DB5-3E42-8B34-0BF0831B7559}"/>
              </a:ext>
            </a:extLst>
          </p:cNvPr>
          <p:cNvCxnSpPr/>
          <p:nvPr/>
        </p:nvCxnSpPr>
        <p:spPr>
          <a:xfrm flipH="1" flipV="1">
            <a:off x="5902036" y="3093244"/>
            <a:ext cx="1392382" cy="252629"/>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sp>
        <p:nvSpPr>
          <p:cNvPr id="12" name="TextBox 11">
            <a:extLst>
              <a:ext uri="{FF2B5EF4-FFF2-40B4-BE49-F238E27FC236}">
                <a16:creationId xmlns:a16="http://schemas.microsoft.com/office/drawing/2014/main" id="{633AEEEA-67B1-1D47-A342-84E6F423497B}"/>
              </a:ext>
            </a:extLst>
          </p:cNvPr>
          <p:cNvSpPr txBox="1"/>
          <p:nvPr/>
        </p:nvSpPr>
        <p:spPr>
          <a:xfrm>
            <a:off x="9092045" y="4291445"/>
            <a:ext cx="2815937" cy="930799"/>
          </a:xfrm>
          <a:prstGeom prst="rect">
            <a:avLst/>
          </a:prstGeom>
          <a:noFill/>
        </p:spPr>
        <p:txBody>
          <a:bodyPr wrap="square" lIns="0" tIns="0" rIns="0" bIns="0" rtlCol="0">
            <a:noAutofit/>
          </a:bodyPr>
          <a:lstStyle/>
          <a:p>
            <a:pPr>
              <a:lnSpc>
                <a:spcPct val="100000"/>
              </a:lnSpc>
              <a:spcBef>
                <a:spcPts val="1200"/>
              </a:spcBef>
              <a:buSzPct val="100000"/>
            </a:pPr>
            <a:r>
              <a:rPr lang="en-US" sz="2000" dirty="0"/>
              <a:t>Execute command using the image (here </a:t>
            </a:r>
            <a:r>
              <a:rPr lang="en-US" sz="2000" dirty="0" err="1"/>
              <a:t>HaplotypeCaller</a:t>
            </a:r>
            <a:r>
              <a:rPr lang="en-US" sz="2000" dirty="0"/>
              <a:t>)</a:t>
            </a:r>
          </a:p>
        </p:txBody>
      </p:sp>
      <p:cxnSp>
        <p:nvCxnSpPr>
          <p:cNvPr id="14" name="Straight Arrow Connector 13">
            <a:extLst>
              <a:ext uri="{FF2B5EF4-FFF2-40B4-BE49-F238E27FC236}">
                <a16:creationId xmlns:a16="http://schemas.microsoft.com/office/drawing/2014/main" id="{389CACAB-0190-0A4E-AE18-87207F188A83}"/>
              </a:ext>
            </a:extLst>
          </p:cNvPr>
          <p:cNvCxnSpPr>
            <a:cxnSpLocks/>
          </p:cNvCxnSpPr>
          <p:nvPr/>
        </p:nvCxnSpPr>
        <p:spPr>
          <a:xfrm flipH="1">
            <a:off x="8167255" y="4426527"/>
            <a:ext cx="831272" cy="0"/>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spTree>
    <p:extLst>
      <p:ext uri="{BB962C8B-B14F-4D97-AF65-F5344CB8AC3E}">
        <p14:creationId xmlns:p14="http://schemas.microsoft.com/office/powerpoint/2010/main" val="190385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4A49-9FA8-D94E-BD82-F7AB8AB88AC3}"/>
              </a:ext>
            </a:extLst>
          </p:cNvPr>
          <p:cNvSpPr>
            <a:spLocks noGrp="1"/>
          </p:cNvSpPr>
          <p:nvPr>
            <p:ph type="title"/>
          </p:nvPr>
        </p:nvSpPr>
        <p:spPr/>
        <p:txBody>
          <a:bodyPr/>
          <a:lstStyle/>
          <a:p>
            <a:r>
              <a:rPr lang="en-US" dirty="0"/>
              <a:t>Old, scraps</a:t>
            </a:r>
          </a:p>
        </p:txBody>
      </p:sp>
      <p:sp>
        <p:nvSpPr>
          <p:cNvPr id="3" name="Content Placeholder 2">
            <a:extLst>
              <a:ext uri="{FF2B5EF4-FFF2-40B4-BE49-F238E27FC236}">
                <a16:creationId xmlns:a16="http://schemas.microsoft.com/office/drawing/2014/main" id="{4D9E055B-7737-004C-87E5-853AB1CB835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0104D1C-52E4-BA4F-B4B5-71B18982F6B9}"/>
              </a:ext>
            </a:extLst>
          </p:cNvPr>
          <p:cNvSpPr>
            <a:spLocks noGrp="1"/>
          </p:cNvSpPr>
          <p:nvPr>
            <p:ph type="sldNum" sz="quarter" idx="12"/>
          </p:nvPr>
        </p:nvSpPr>
        <p:spPr/>
        <p:txBody>
          <a:bodyPr/>
          <a:lstStyle/>
          <a:p>
            <a:fld id="{B58DE5F1-E0F9-4CCA-92B7-7A6FC4DFEE14}" type="slidenum">
              <a:rPr lang="en-US" smtClean="0"/>
              <a:t>47</a:t>
            </a:fld>
            <a:endParaRPr lang="en-US"/>
          </a:p>
        </p:txBody>
      </p:sp>
    </p:spTree>
    <p:extLst>
      <p:ext uri="{BB962C8B-B14F-4D97-AF65-F5344CB8AC3E}">
        <p14:creationId xmlns:p14="http://schemas.microsoft.com/office/powerpoint/2010/main" val="256016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1E99B-D41D-F34B-9A60-1DB0ACAF2EB5}"/>
              </a:ext>
            </a:extLst>
          </p:cNvPr>
          <p:cNvSpPr>
            <a:spLocks noGrp="1"/>
          </p:cNvSpPr>
          <p:nvPr>
            <p:ph type="title"/>
          </p:nvPr>
        </p:nvSpPr>
        <p:spPr/>
        <p:txBody>
          <a:bodyPr/>
          <a:lstStyle/>
          <a:p>
            <a:r>
              <a:rPr lang="en-US" dirty="0"/>
              <a:t>Video Demo</a:t>
            </a:r>
            <a:br>
              <a:rPr lang="en-US" dirty="0"/>
            </a:br>
            <a:r>
              <a:rPr lang="en-US" dirty="0"/>
              <a:t>of Locker</a:t>
            </a:r>
          </a:p>
        </p:txBody>
      </p:sp>
      <p:sp>
        <p:nvSpPr>
          <p:cNvPr id="4" name="Slide Number Placeholder 3">
            <a:extLst>
              <a:ext uri="{FF2B5EF4-FFF2-40B4-BE49-F238E27FC236}">
                <a16:creationId xmlns:a16="http://schemas.microsoft.com/office/drawing/2014/main" id="{D983773C-48B9-DB46-A308-1D81DF3C75FA}"/>
              </a:ext>
            </a:extLst>
          </p:cNvPr>
          <p:cNvSpPr>
            <a:spLocks noGrp="1"/>
          </p:cNvSpPr>
          <p:nvPr>
            <p:ph type="sldNum" sz="quarter" idx="12"/>
          </p:nvPr>
        </p:nvSpPr>
        <p:spPr/>
        <p:txBody>
          <a:bodyPr/>
          <a:lstStyle/>
          <a:p>
            <a:fld id="{B58DE5F1-E0F9-4CCA-92B7-7A6FC4DFEE14}" type="slidenum">
              <a:rPr lang="en-US" smtClean="0"/>
              <a:t>48</a:t>
            </a:fld>
            <a:endParaRPr lang="en-US"/>
          </a:p>
        </p:txBody>
      </p:sp>
      <p:sp>
        <p:nvSpPr>
          <p:cNvPr id="3" name="TextBox 2">
            <a:extLst>
              <a:ext uri="{FF2B5EF4-FFF2-40B4-BE49-F238E27FC236}">
                <a16:creationId xmlns:a16="http://schemas.microsoft.com/office/drawing/2014/main" id="{6C165C95-E2E1-FA44-9C32-C92E71E2FD49}"/>
              </a:ext>
            </a:extLst>
          </p:cNvPr>
          <p:cNvSpPr txBox="1"/>
          <p:nvPr/>
        </p:nvSpPr>
        <p:spPr>
          <a:xfrm>
            <a:off x="810491" y="2213264"/>
            <a:ext cx="914400" cy="914400"/>
          </a:xfrm>
          <a:prstGeom prst="rect">
            <a:avLst/>
          </a:prstGeom>
          <a:noFill/>
        </p:spPr>
        <p:txBody>
          <a:bodyPr wrap="none" lIns="0" tIns="0" rIns="0" bIns="0" rtlCol="0">
            <a:noAutofit/>
          </a:bodyPr>
          <a:lstStyle/>
          <a:p>
            <a:pPr>
              <a:lnSpc>
                <a:spcPct val="100000"/>
              </a:lnSpc>
              <a:spcBef>
                <a:spcPts val="1200"/>
              </a:spcBef>
              <a:buSzPct val="100000"/>
            </a:pPr>
            <a:r>
              <a:rPr lang="en-US" sz="2000" dirty="0"/>
              <a:t>Get/See video here: </a:t>
            </a:r>
          </a:p>
        </p:txBody>
      </p:sp>
      <p:sp>
        <p:nvSpPr>
          <p:cNvPr id="6" name="Rectangle 5">
            <a:extLst>
              <a:ext uri="{FF2B5EF4-FFF2-40B4-BE49-F238E27FC236}">
                <a16:creationId xmlns:a16="http://schemas.microsoft.com/office/drawing/2014/main" id="{BAF1158A-5436-C942-BDE7-BD5C8FE762B9}"/>
              </a:ext>
            </a:extLst>
          </p:cNvPr>
          <p:cNvSpPr/>
          <p:nvPr/>
        </p:nvSpPr>
        <p:spPr>
          <a:xfrm>
            <a:off x="2029690" y="3300769"/>
            <a:ext cx="8541327" cy="369332"/>
          </a:xfrm>
          <a:prstGeom prst="rect">
            <a:avLst/>
          </a:prstGeom>
        </p:spPr>
        <p:txBody>
          <a:bodyPr wrap="square">
            <a:spAutoFit/>
          </a:bodyPr>
          <a:lstStyle/>
          <a:p>
            <a:r>
              <a:rPr lang="en-US" dirty="0">
                <a:hlinkClick r:id="rId2"/>
              </a:rPr>
              <a:t>https://</a:t>
            </a:r>
            <a:r>
              <a:rPr lang="en-US" dirty="0" err="1">
                <a:hlinkClick r:id="rId2"/>
              </a:rPr>
              <a:t>tbio-prd.rdcloud.bms.com</a:t>
            </a:r>
            <a:r>
              <a:rPr lang="en-US" dirty="0">
                <a:hlinkClick r:id="rId2"/>
              </a:rPr>
              <a:t>/locker/LockerVideoDemoOct_24_2020.mov</a:t>
            </a:r>
            <a:endParaRPr lang="en-US" dirty="0"/>
          </a:p>
        </p:txBody>
      </p:sp>
    </p:spTree>
    <p:extLst>
      <p:ext uri="{BB962C8B-B14F-4D97-AF65-F5344CB8AC3E}">
        <p14:creationId xmlns:p14="http://schemas.microsoft.com/office/powerpoint/2010/main" val="354095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630D74-0E1F-7842-B0A9-2DBBCE34E399}"/>
              </a:ext>
            </a:extLst>
          </p:cNvPr>
          <p:cNvSpPr>
            <a:spLocks noGrp="1"/>
          </p:cNvSpPr>
          <p:nvPr>
            <p:ph type="title"/>
          </p:nvPr>
        </p:nvSpPr>
        <p:spPr/>
        <p:txBody>
          <a:bodyPr/>
          <a:lstStyle/>
          <a:p>
            <a:r>
              <a:rPr lang="en-US" dirty="0"/>
              <a:t>SSH Access to container page</a:t>
            </a:r>
          </a:p>
        </p:txBody>
      </p:sp>
      <p:pic>
        <p:nvPicPr>
          <p:cNvPr id="5" name="Picture 4">
            <a:extLst>
              <a:ext uri="{FF2B5EF4-FFF2-40B4-BE49-F238E27FC236}">
                <a16:creationId xmlns:a16="http://schemas.microsoft.com/office/drawing/2014/main" id="{4B5E5159-0163-0A4B-AB11-FE10564D4A7C}"/>
              </a:ext>
            </a:extLst>
          </p:cNvPr>
          <p:cNvPicPr>
            <a:picLocks noChangeAspect="1"/>
          </p:cNvPicPr>
          <p:nvPr/>
        </p:nvPicPr>
        <p:blipFill>
          <a:blip r:embed="rId2"/>
          <a:stretch>
            <a:fillRect/>
          </a:stretch>
        </p:blipFill>
        <p:spPr>
          <a:xfrm>
            <a:off x="383270" y="1032940"/>
            <a:ext cx="11442970" cy="4648956"/>
          </a:xfrm>
          <a:prstGeom prst="rect">
            <a:avLst/>
          </a:prstGeom>
        </p:spPr>
      </p:pic>
      <p:sp>
        <p:nvSpPr>
          <p:cNvPr id="6" name="TextBox 5">
            <a:extLst>
              <a:ext uri="{FF2B5EF4-FFF2-40B4-BE49-F238E27FC236}">
                <a16:creationId xmlns:a16="http://schemas.microsoft.com/office/drawing/2014/main" id="{7BC9F66A-9ED5-8744-9627-75ABAA127502}"/>
              </a:ext>
            </a:extLst>
          </p:cNvPr>
          <p:cNvSpPr txBox="1"/>
          <p:nvPr/>
        </p:nvSpPr>
        <p:spPr>
          <a:xfrm>
            <a:off x="486383" y="5681896"/>
            <a:ext cx="4669277" cy="524351"/>
          </a:xfrm>
          <a:prstGeom prst="rect">
            <a:avLst/>
          </a:prstGeom>
          <a:noFill/>
        </p:spPr>
        <p:txBody>
          <a:bodyPr wrap="square" lIns="0" tIns="0" rIns="0" bIns="0" rtlCol="0">
            <a:noAutofit/>
          </a:bodyPr>
          <a:lstStyle/>
          <a:p>
            <a:pPr marL="228600" indent="-228600">
              <a:lnSpc>
                <a:spcPct val="100000"/>
              </a:lnSpc>
              <a:spcBef>
                <a:spcPts val="1200"/>
              </a:spcBef>
              <a:buSzPct val="100000"/>
              <a:buFont typeface="Trebuchet MS"/>
              <a:buChar char="•"/>
            </a:pPr>
            <a:r>
              <a:rPr lang="en-US" sz="2000" dirty="0"/>
              <a:t>Gives instructions to use SSH client to login to container</a:t>
            </a:r>
          </a:p>
        </p:txBody>
      </p:sp>
      <p:sp>
        <p:nvSpPr>
          <p:cNvPr id="2" name="Slide Number Placeholder 1">
            <a:extLst>
              <a:ext uri="{FF2B5EF4-FFF2-40B4-BE49-F238E27FC236}">
                <a16:creationId xmlns:a16="http://schemas.microsoft.com/office/drawing/2014/main" id="{450D6BA0-C35C-4575-B9D2-E3E1C47AD43C}"/>
              </a:ext>
            </a:extLst>
          </p:cNvPr>
          <p:cNvSpPr>
            <a:spLocks noGrp="1"/>
          </p:cNvSpPr>
          <p:nvPr>
            <p:ph type="sldNum" sz="quarter" idx="12"/>
          </p:nvPr>
        </p:nvSpPr>
        <p:spPr/>
        <p:txBody>
          <a:bodyPr/>
          <a:lstStyle/>
          <a:p>
            <a:fld id="{B58DE5F1-E0F9-4CCA-92B7-7A6FC4DFEE14}" type="slidenum">
              <a:rPr lang="en-US" smtClean="0"/>
              <a:t>49</a:t>
            </a:fld>
            <a:endParaRPr lang="en-US"/>
          </a:p>
        </p:txBody>
      </p:sp>
    </p:spTree>
    <p:extLst>
      <p:ext uri="{BB962C8B-B14F-4D97-AF65-F5344CB8AC3E}">
        <p14:creationId xmlns:p14="http://schemas.microsoft.com/office/powerpoint/2010/main" val="399772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45BE-2B0C-9F4A-932D-8A8963A20CEC}"/>
              </a:ext>
            </a:extLst>
          </p:cNvPr>
          <p:cNvSpPr>
            <a:spLocks noGrp="1"/>
          </p:cNvSpPr>
          <p:nvPr>
            <p:ph type="title"/>
          </p:nvPr>
        </p:nvSpPr>
        <p:spPr>
          <a:xfrm>
            <a:off x="365760" y="107342"/>
            <a:ext cx="11460480" cy="914400"/>
          </a:xfrm>
        </p:spPr>
        <p:txBody>
          <a:bodyPr/>
          <a:lstStyle/>
          <a:p>
            <a:r>
              <a:rPr lang="en-US" dirty="0"/>
              <a:t>Locker Key points and advantages</a:t>
            </a:r>
          </a:p>
        </p:txBody>
      </p:sp>
      <p:sp>
        <p:nvSpPr>
          <p:cNvPr id="3" name="Content Placeholder 2">
            <a:extLst>
              <a:ext uri="{FF2B5EF4-FFF2-40B4-BE49-F238E27FC236}">
                <a16:creationId xmlns:a16="http://schemas.microsoft.com/office/drawing/2014/main" id="{16648AF8-7B9A-AA4E-BB0E-27BC9B219C0A}"/>
              </a:ext>
            </a:extLst>
          </p:cNvPr>
          <p:cNvSpPr>
            <a:spLocks noGrp="1"/>
          </p:cNvSpPr>
          <p:nvPr>
            <p:ph idx="1"/>
          </p:nvPr>
        </p:nvSpPr>
        <p:spPr>
          <a:xfrm>
            <a:off x="365760" y="890083"/>
            <a:ext cx="11460480" cy="5767892"/>
          </a:xfrm>
        </p:spPr>
        <p:txBody>
          <a:bodyPr/>
          <a:lstStyle/>
          <a:p>
            <a:r>
              <a:rPr lang="en-US" dirty="0"/>
              <a:t>Developed internally at Bristol-Myers Squibb (BMS)</a:t>
            </a:r>
          </a:p>
          <a:p>
            <a:pPr lvl="1"/>
            <a:r>
              <a:rPr lang="en-US" dirty="0"/>
              <a:t>Supports the work of BMS Translational Bioinformatics Analysts</a:t>
            </a:r>
          </a:p>
          <a:p>
            <a:r>
              <a:rPr lang="en-US" dirty="0"/>
              <a:t>Can run on your Windows, Mac, or Linux machine, or on a remote/cloud server</a:t>
            </a:r>
          </a:p>
          <a:p>
            <a:pPr lvl="1"/>
            <a:r>
              <a:rPr lang="en-US" dirty="0"/>
              <a:t>Locker Services supports automatic starting of EC2s in AWS with Locker</a:t>
            </a:r>
          </a:p>
          <a:p>
            <a:r>
              <a:rPr lang="en-US" dirty="0"/>
              <a:t>Startup time fast (once server started and image is pulled)</a:t>
            </a:r>
          </a:p>
          <a:p>
            <a:r>
              <a:rPr lang="en-US" dirty="0"/>
              <a:t>Supports running analysis fully offline by enabling caching - onto your local drive - of network drive content (R packages, system libraries, etc.), network mount files, </a:t>
            </a:r>
            <a:r>
              <a:rPr lang="en-US" dirty="0" err="1"/>
              <a:t>Github</a:t>
            </a:r>
            <a:r>
              <a:rPr lang="en-US" dirty="0"/>
              <a:t> repos, etc.</a:t>
            </a:r>
          </a:p>
          <a:p>
            <a:r>
              <a:rPr lang="en-US" dirty="0"/>
              <a:t>Supports “sibling Docker containers”: ability to run other Docker images for specialized functionality, from inside your running Docker container/workspace</a:t>
            </a:r>
          </a:p>
          <a:p>
            <a:r>
              <a:rPr lang="en-US" dirty="0"/>
              <a:t>Supports GPUs (assuming computer Locker is running on supports, e.g. </a:t>
            </a:r>
            <a:r>
              <a:rPr lang="en-US" dirty="0" err="1"/>
              <a:t>nvidia-smi</a:t>
            </a:r>
            <a:r>
              <a:rPr lang="en-US" dirty="0"/>
              <a:t>, etc.)</a:t>
            </a:r>
          </a:p>
          <a:p>
            <a:r>
              <a:rPr lang="en-US" dirty="0">
                <a:sym typeface="Wingdings" pitchFamily="2" charset="2"/>
              </a:rPr>
              <a:t>Direct SSH access to started Locker containers supported</a:t>
            </a:r>
            <a:endParaRPr lang="en-US" dirty="0"/>
          </a:p>
        </p:txBody>
      </p:sp>
      <p:sp>
        <p:nvSpPr>
          <p:cNvPr id="4" name="Slide Number Placeholder 3">
            <a:extLst>
              <a:ext uri="{FF2B5EF4-FFF2-40B4-BE49-F238E27FC236}">
                <a16:creationId xmlns:a16="http://schemas.microsoft.com/office/drawing/2014/main" id="{184FC0F5-06F8-894A-B82F-6497D68FCD6B}"/>
              </a:ext>
            </a:extLst>
          </p:cNvPr>
          <p:cNvSpPr>
            <a:spLocks noGrp="1"/>
          </p:cNvSpPr>
          <p:nvPr>
            <p:ph type="sldNum" sz="quarter" idx="12"/>
          </p:nvPr>
        </p:nvSpPr>
        <p:spPr/>
        <p:txBody>
          <a:bodyPr/>
          <a:lstStyle/>
          <a:p>
            <a:fld id="{B58DE5F1-E0F9-4CCA-92B7-7A6FC4DFEE14}" type="slidenum">
              <a:rPr lang="en-US" smtClean="0"/>
              <a:t>5</a:t>
            </a:fld>
            <a:endParaRPr lang="en-US"/>
          </a:p>
        </p:txBody>
      </p:sp>
    </p:spTree>
    <p:extLst>
      <p:ext uri="{BB962C8B-B14F-4D97-AF65-F5344CB8AC3E}">
        <p14:creationId xmlns:p14="http://schemas.microsoft.com/office/powerpoint/2010/main" val="3861114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899D0-0481-4846-BE8A-46EBA3D51393}"/>
              </a:ext>
            </a:extLst>
          </p:cNvPr>
          <p:cNvSpPr>
            <a:spLocks noGrp="1"/>
          </p:cNvSpPr>
          <p:nvPr>
            <p:ph type="title"/>
          </p:nvPr>
        </p:nvSpPr>
        <p:spPr/>
        <p:txBody>
          <a:bodyPr/>
          <a:lstStyle/>
          <a:p>
            <a:r>
              <a:rPr lang="en-US" dirty="0"/>
              <a:t>Where to Safely Store Data inside Running Containers</a:t>
            </a:r>
          </a:p>
        </p:txBody>
      </p:sp>
      <p:sp>
        <p:nvSpPr>
          <p:cNvPr id="3" name="Content Placeholder 2">
            <a:extLst>
              <a:ext uri="{FF2B5EF4-FFF2-40B4-BE49-F238E27FC236}">
                <a16:creationId xmlns:a16="http://schemas.microsoft.com/office/drawing/2014/main" id="{7D4D42E0-B1B0-DC4F-9F2B-FF5AE8714FB0}"/>
              </a:ext>
            </a:extLst>
          </p:cNvPr>
          <p:cNvSpPr>
            <a:spLocks noGrp="1"/>
          </p:cNvSpPr>
          <p:nvPr>
            <p:ph idx="1"/>
          </p:nvPr>
        </p:nvSpPr>
        <p:spPr/>
        <p:txBody>
          <a:bodyPr/>
          <a:lstStyle/>
          <a:p>
            <a:r>
              <a:rPr lang="en-US" dirty="0"/>
              <a:t>After container exits, any modified files are lost unless they were in persistent locations</a:t>
            </a:r>
          </a:p>
          <a:p>
            <a:r>
              <a:rPr lang="en-US" dirty="0"/>
              <a:t>Some directories inside containers are either network mounted or “bind mounted” from the host machine (user choice), so any content inside them persists after container exit:</a:t>
            </a:r>
          </a:p>
          <a:p>
            <a:pPr lvl="1"/>
            <a:r>
              <a:rPr lang="en-US" dirty="0"/>
              <a:t>/repos – cloned </a:t>
            </a:r>
            <a:r>
              <a:rPr lang="en-US" dirty="0" err="1"/>
              <a:t>BioGit</a:t>
            </a:r>
            <a:r>
              <a:rPr lang="en-US" dirty="0"/>
              <a:t> repositories (bind mounting only)</a:t>
            </a:r>
          </a:p>
          <a:p>
            <a:pPr lvl="1"/>
            <a:r>
              <a:rPr lang="en-US" dirty="0"/>
              <a:t>/stash</a:t>
            </a:r>
          </a:p>
          <a:p>
            <a:pPr lvl="1"/>
            <a:r>
              <a:rPr lang="en-US" dirty="0"/>
              <a:t>/home/domino/&lt;USERNAME&gt; (network mounting only)</a:t>
            </a:r>
          </a:p>
          <a:p>
            <a:pPr lvl="1"/>
            <a:r>
              <a:rPr lang="en-US" dirty="0"/>
              <a:t>/</a:t>
            </a:r>
            <a:r>
              <a:rPr lang="en-US" dirty="0" err="1"/>
              <a:t>host_root</a:t>
            </a:r>
            <a:r>
              <a:rPr lang="en-US" dirty="0"/>
              <a:t> </a:t>
            </a:r>
            <a:r>
              <a:rPr lang="en-US" dirty="0">
                <a:sym typeface="Wingdings" pitchFamily="2" charset="2"/>
              </a:rPr>
              <a:t> catchall for the root directory of the host machine</a:t>
            </a:r>
          </a:p>
          <a:p>
            <a:r>
              <a:rPr lang="en-US" dirty="0">
                <a:sym typeface="Wingdings" pitchFamily="2" charset="2"/>
              </a:rPr>
              <a:t>So safe to store and modify data inside the above 4 paths</a:t>
            </a:r>
          </a:p>
          <a:p>
            <a:pPr lvl="1"/>
            <a:r>
              <a:rPr lang="en-US" dirty="0">
                <a:sym typeface="Wingdings" pitchFamily="2" charset="2"/>
              </a:rPr>
              <a:t>Note: for ”bind mounting” from host, safety of data assumes you backup the host (e.g. your Mac or Windows laptop)</a:t>
            </a:r>
          </a:p>
          <a:p>
            <a:r>
              <a:rPr lang="en-US" dirty="0">
                <a:sym typeface="Wingdings" pitchFamily="2" charset="2"/>
              </a:rPr>
              <a:t>Next slide delineates the locations outside the container for the above in-container paths</a:t>
            </a:r>
          </a:p>
        </p:txBody>
      </p:sp>
      <p:sp>
        <p:nvSpPr>
          <p:cNvPr id="4" name="Slide Number Placeholder 3">
            <a:extLst>
              <a:ext uri="{FF2B5EF4-FFF2-40B4-BE49-F238E27FC236}">
                <a16:creationId xmlns:a16="http://schemas.microsoft.com/office/drawing/2014/main" id="{CFA15317-2EA6-A749-831E-C8C5E9250F0A}"/>
              </a:ext>
            </a:extLst>
          </p:cNvPr>
          <p:cNvSpPr>
            <a:spLocks noGrp="1"/>
          </p:cNvSpPr>
          <p:nvPr>
            <p:ph type="sldNum" sz="quarter" idx="12"/>
          </p:nvPr>
        </p:nvSpPr>
        <p:spPr/>
        <p:txBody>
          <a:bodyPr/>
          <a:lstStyle/>
          <a:p>
            <a:fld id="{B58DE5F1-E0F9-4CCA-92B7-7A6FC4DFEE14}" type="slidenum">
              <a:rPr lang="en-US" smtClean="0"/>
              <a:t>50</a:t>
            </a:fld>
            <a:endParaRPr lang="en-US"/>
          </a:p>
        </p:txBody>
      </p:sp>
    </p:spTree>
    <p:extLst>
      <p:ext uri="{BB962C8B-B14F-4D97-AF65-F5344CB8AC3E}">
        <p14:creationId xmlns:p14="http://schemas.microsoft.com/office/powerpoint/2010/main" val="101194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B5AF-3AF3-CF43-B185-ED04606A1B8B}"/>
              </a:ext>
            </a:extLst>
          </p:cNvPr>
          <p:cNvSpPr>
            <a:spLocks noGrp="1"/>
          </p:cNvSpPr>
          <p:nvPr>
            <p:ph type="title"/>
          </p:nvPr>
        </p:nvSpPr>
        <p:spPr/>
        <p:txBody>
          <a:bodyPr/>
          <a:lstStyle/>
          <a:p>
            <a:r>
              <a:rPr lang="en-US" dirty="0"/>
              <a:t>Overview of Domino </a:t>
            </a:r>
          </a:p>
        </p:txBody>
      </p:sp>
      <p:sp>
        <p:nvSpPr>
          <p:cNvPr id="3" name="Content Placeholder 2">
            <a:extLst>
              <a:ext uri="{FF2B5EF4-FFF2-40B4-BE49-F238E27FC236}">
                <a16:creationId xmlns:a16="http://schemas.microsoft.com/office/drawing/2014/main" id="{D7F4A85D-13CA-3C47-A4A6-5514AE9438D5}"/>
              </a:ext>
            </a:extLst>
          </p:cNvPr>
          <p:cNvSpPr>
            <a:spLocks noGrp="1"/>
          </p:cNvSpPr>
          <p:nvPr>
            <p:ph idx="1"/>
          </p:nvPr>
        </p:nvSpPr>
        <p:spPr>
          <a:xfrm>
            <a:off x="365760" y="1019458"/>
            <a:ext cx="11460480" cy="4572000"/>
          </a:xfrm>
        </p:spPr>
        <p:txBody>
          <a:bodyPr/>
          <a:lstStyle/>
          <a:p>
            <a:r>
              <a:rPr lang="en-US" dirty="0"/>
              <a:t>Genomics Integration Group creates Docker images used by </a:t>
            </a:r>
            <a:r>
              <a:rPr lang="en-US" dirty="0" err="1"/>
              <a:t>TBio</a:t>
            </a:r>
            <a:r>
              <a:rPr lang="en-US" dirty="0"/>
              <a:t> Analysts</a:t>
            </a:r>
          </a:p>
          <a:p>
            <a:pPr lvl="1"/>
            <a:r>
              <a:rPr lang="en-US" dirty="0"/>
              <a:t>R, many R packages, </a:t>
            </a:r>
            <a:r>
              <a:rPr lang="en-US" dirty="0" err="1"/>
              <a:t>RStudio</a:t>
            </a:r>
            <a:r>
              <a:rPr lang="en-US" dirty="0"/>
              <a:t>, SSH, Python, </a:t>
            </a:r>
            <a:r>
              <a:rPr lang="en-US" dirty="0" err="1"/>
              <a:t>Jupyter</a:t>
            </a:r>
            <a:r>
              <a:rPr lang="en-US" dirty="0"/>
              <a:t>, </a:t>
            </a:r>
            <a:r>
              <a:rPr lang="en-US" dirty="0" err="1"/>
              <a:t>JupyterLab</a:t>
            </a:r>
            <a:r>
              <a:rPr lang="en-US" dirty="0"/>
              <a:t>, </a:t>
            </a:r>
            <a:r>
              <a:rPr lang="en-US" dirty="0" err="1"/>
              <a:t>VScode</a:t>
            </a:r>
            <a:r>
              <a:rPr lang="en-US" dirty="0"/>
              <a:t>, etc.</a:t>
            </a:r>
          </a:p>
          <a:p>
            <a:pPr lvl="1"/>
            <a:r>
              <a:rPr lang="en-US" dirty="0"/>
              <a:t>Supports reproducible research (archive images, can easily re-run with them later)</a:t>
            </a:r>
          </a:p>
          <a:p>
            <a:r>
              <a:rPr lang="en-US" dirty="0"/>
              <a:t>Domino provides a solution to</a:t>
            </a:r>
            <a:br>
              <a:rPr lang="en-US" dirty="0"/>
            </a:br>
            <a:r>
              <a:rPr lang="en-US" dirty="0"/>
              <a:t>run our Docker images in the</a:t>
            </a:r>
            <a:br>
              <a:rPr lang="en-US" dirty="0"/>
            </a:br>
            <a:r>
              <a:rPr lang="en-US" dirty="0"/>
              <a:t>AWS cloud.</a:t>
            </a:r>
          </a:p>
          <a:p>
            <a:pPr lvl="1"/>
            <a:r>
              <a:rPr lang="en-US" dirty="0"/>
              <a:t>We define and build the</a:t>
            </a:r>
            <a:br>
              <a:rPr lang="en-US" dirty="0"/>
            </a:br>
            <a:r>
              <a:rPr lang="en-US" dirty="0"/>
              <a:t>software environments (images)</a:t>
            </a:r>
          </a:p>
          <a:p>
            <a:pPr lvl="1"/>
            <a:r>
              <a:rPr lang="en-US" dirty="0"/>
              <a:t>Domino provides a web UI and</a:t>
            </a:r>
            <a:br>
              <a:rPr lang="en-US" dirty="0"/>
            </a:br>
            <a:r>
              <a:rPr lang="en-US" dirty="0"/>
              <a:t>the cloud EC2 computers on which</a:t>
            </a:r>
            <a:br>
              <a:rPr lang="en-US" dirty="0"/>
            </a:br>
            <a:r>
              <a:rPr lang="en-US" dirty="0"/>
              <a:t>to run our images</a:t>
            </a:r>
          </a:p>
          <a:p>
            <a:pPr lvl="2"/>
            <a:r>
              <a:rPr lang="en-US" dirty="0"/>
              <a:t>For most analysts, basically</a:t>
            </a:r>
            <a:br>
              <a:rPr lang="en-US" dirty="0"/>
            </a:br>
            <a:r>
              <a:rPr lang="en-US" dirty="0"/>
              <a:t>a way to run and use </a:t>
            </a:r>
            <a:r>
              <a:rPr lang="en-US" dirty="0" err="1"/>
              <a:t>RStudio</a:t>
            </a:r>
            <a:br>
              <a:rPr lang="en-US" dirty="0"/>
            </a:br>
            <a:r>
              <a:rPr lang="en-US" dirty="0"/>
              <a:t>and associated R packages in the</a:t>
            </a:r>
            <a:br>
              <a:rPr lang="en-US" dirty="0"/>
            </a:br>
            <a:r>
              <a:rPr lang="en-US" dirty="0"/>
              <a:t>cloud.</a:t>
            </a:r>
          </a:p>
        </p:txBody>
      </p:sp>
      <p:sp>
        <p:nvSpPr>
          <p:cNvPr id="4" name="Slide Number Placeholder 3">
            <a:extLst>
              <a:ext uri="{FF2B5EF4-FFF2-40B4-BE49-F238E27FC236}">
                <a16:creationId xmlns:a16="http://schemas.microsoft.com/office/drawing/2014/main" id="{5FF054CC-A806-4441-9FA9-86F8D9FFC4B0}"/>
              </a:ext>
            </a:extLst>
          </p:cNvPr>
          <p:cNvSpPr>
            <a:spLocks noGrp="1"/>
          </p:cNvSpPr>
          <p:nvPr>
            <p:ph type="sldNum" sz="quarter" idx="12"/>
          </p:nvPr>
        </p:nvSpPr>
        <p:spPr/>
        <p:txBody>
          <a:bodyPr/>
          <a:lstStyle/>
          <a:p>
            <a:fld id="{B58DE5F1-E0F9-4CCA-92B7-7A6FC4DFEE14}" type="slidenum">
              <a:rPr lang="en-US" smtClean="0"/>
              <a:t>51</a:t>
            </a:fld>
            <a:endParaRPr lang="en-US"/>
          </a:p>
        </p:txBody>
      </p:sp>
      <p:sp>
        <p:nvSpPr>
          <p:cNvPr id="6" name="TextBox 5">
            <a:extLst>
              <a:ext uri="{FF2B5EF4-FFF2-40B4-BE49-F238E27FC236}">
                <a16:creationId xmlns:a16="http://schemas.microsoft.com/office/drawing/2014/main" id="{C0D17035-21AD-154C-99E6-2FF5ECBB406E}"/>
              </a:ext>
            </a:extLst>
          </p:cNvPr>
          <p:cNvSpPr txBox="1"/>
          <p:nvPr/>
        </p:nvSpPr>
        <p:spPr>
          <a:xfrm>
            <a:off x="5091166" y="2098409"/>
            <a:ext cx="5077766" cy="533075"/>
          </a:xfrm>
          <a:prstGeom prst="rect">
            <a:avLst/>
          </a:prstGeom>
          <a:noFill/>
        </p:spPr>
        <p:txBody>
          <a:bodyPr wrap="square" lIns="0" tIns="0" rIns="0" bIns="0" rtlCol="0">
            <a:noAutofit/>
          </a:bodyPr>
          <a:lstStyle/>
          <a:p>
            <a:pPr>
              <a:lnSpc>
                <a:spcPct val="100000"/>
              </a:lnSpc>
              <a:spcBef>
                <a:spcPts val="1200"/>
              </a:spcBef>
              <a:buSzPct val="100000"/>
            </a:pPr>
            <a:r>
              <a:rPr lang="en-US" sz="2000" b="1" i="1" dirty="0"/>
              <a:t>This is the Docker Image used in this project (Domino calls “Environment”)</a:t>
            </a:r>
          </a:p>
        </p:txBody>
      </p:sp>
      <p:pic>
        <p:nvPicPr>
          <p:cNvPr id="7" name="Picture 6">
            <a:extLst>
              <a:ext uri="{FF2B5EF4-FFF2-40B4-BE49-F238E27FC236}">
                <a16:creationId xmlns:a16="http://schemas.microsoft.com/office/drawing/2014/main" id="{02259837-2576-22E4-4CA3-6FD477270D1C}"/>
              </a:ext>
            </a:extLst>
          </p:cNvPr>
          <p:cNvPicPr>
            <a:picLocks noChangeAspect="1"/>
          </p:cNvPicPr>
          <p:nvPr/>
        </p:nvPicPr>
        <p:blipFill>
          <a:blip r:embed="rId2"/>
          <a:stretch>
            <a:fillRect/>
          </a:stretch>
        </p:blipFill>
        <p:spPr>
          <a:xfrm>
            <a:off x="4828456" y="2815905"/>
            <a:ext cx="7213656" cy="3532101"/>
          </a:xfrm>
          <a:prstGeom prst="rect">
            <a:avLst/>
          </a:prstGeom>
        </p:spPr>
      </p:pic>
      <p:cxnSp>
        <p:nvCxnSpPr>
          <p:cNvPr id="10" name="Straight Arrow Connector 9">
            <a:extLst>
              <a:ext uri="{FF2B5EF4-FFF2-40B4-BE49-F238E27FC236}">
                <a16:creationId xmlns:a16="http://schemas.microsoft.com/office/drawing/2014/main" id="{1EA27887-E201-F5E3-6C31-EB9C19C752D4}"/>
              </a:ext>
            </a:extLst>
          </p:cNvPr>
          <p:cNvCxnSpPr/>
          <p:nvPr/>
        </p:nvCxnSpPr>
        <p:spPr>
          <a:xfrm>
            <a:off x="9304774" y="2692958"/>
            <a:ext cx="1185705" cy="1808704"/>
          </a:xfrm>
          <a:prstGeom prst="straightConnector1">
            <a:avLst/>
          </a:prstGeom>
          <a:ln w="12700" cap="sq">
            <a:tailEnd type="triangle"/>
          </a:ln>
        </p:spPr>
        <p:style>
          <a:lnRef idx="1">
            <a:schemeClr val="accent1"/>
          </a:lnRef>
          <a:fillRef idx="0">
            <a:schemeClr val="accent1"/>
          </a:fillRef>
          <a:effectRef idx="0">
            <a:srgbClr val="000000"/>
          </a:effectRef>
          <a:fontRef idx="minor">
            <a:schemeClr val="lt1"/>
          </a:fontRef>
        </p:style>
      </p:cxnSp>
    </p:spTree>
    <p:extLst>
      <p:ext uri="{BB962C8B-B14F-4D97-AF65-F5344CB8AC3E}">
        <p14:creationId xmlns:p14="http://schemas.microsoft.com/office/powerpoint/2010/main" val="330613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11460480" cy="914400"/>
          </a:xfrm>
        </p:spPr>
        <p:txBody>
          <a:bodyPr/>
          <a:lstStyle/>
          <a:p>
            <a:r>
              <a:rPr lang="en-US" dirty="0"/>
              <a:t>								</a:t>
            </a:r>
            <a:r>
              <a:rPr lang="en-US" sz="3600" dirty="0"/>
              <a:t>Domino Limitations</a:t>
            </a:r>
          </a:p>
        </p:txBody>
      </p:sp>
      <p:sp>
        <p:nvSpPr>
          <p:cNvPr id="3" name="Content Placeholder 2"/>
          <p:cNvSpPr>
            <a:spLocks noGrp="1"/>
          </p:cNvSpPr>
          <p:nvPr>
            <p:ph idx="1"/>
          </p:nvPr>
        </p:nvSpPr>
        <p:spPr>
          <a:xfrm>
            <a:off x="365760" y="137680"/>
            <a:ext cx="11140440" cy="4338536"/>
          </a:xfrm>
        </p:spPr>
        <p:txBody>
          <a:bodyPr numCol="1"/>
          <a:lstStyle/>
          <a:p>
            <a:r>
              <a:rPr lang="en-US" dirty="0"/>
              <a:t>Startup time can be slow</a:t>
            </a:r>
          </a:p>
          <a:p>
            <a:pPr lvl="1"/>
            <a:r>
              <a:rPr lang="en-US" dirty="0"/>
              <a:t>EC2 startup times can be slow, if new machine must be started (many minutes)</a:t>
            </a:r>
          </a:p>
          <a:p>
            <a:pPr lvl="1"/>
            <a:r>
              <a:rPr lang="en-US" dirty="0"/>
              <a:t>Docker image pull times can be slow, depending upon image size.</a:t>
            </a:r>
          </a:p>
          <a:p>
            <a:r>
              <a:rPr lang="en-US" dirty="0"/>
              <a:t>Lack of Control: must ask Domino Support or BMS admin</a:t>
            </a:r>
          </a:p>
          <a:p>
            <a:pPr lvl="1"/>
            <a:r>
              <a:rPr lang="en-US" dirty="0"/>
              <a:t>No permissions to set </a:t>
            </a:r>
            <a:r>
              <a:rPr lang="en-US" dirty="0">
                <a:latin typeface="Courier New" panose="02070309020205020404" pitchFamily="49" charset="0"/>
                <a:cs typeface="Courier New" panose="02070309020205020404" pitchFamily="49" charset="0"/>
              </a:rPr>
              <a:t>docker run</a:t>
            </a:r>
            <a:r>
              <a:rPr lang="en-US" dirty="0"/>
              <a:t> container flags</a:t>
            </a:r>
          </a:p>
          <a:p>
            <a:pPr lvl="1"/>
            <a:r>
              <a:rPr lang="en-US" dirty="0"/>
              <a:t>Domino is a qualified application used by other BMS groups</a:t>
            </a:r>
          </a:p>
          <a:p>
            <a:r>
              <a:rPr lang="en-US" dirty="0"/>
              <a:t>Domino provides only email support: </a:t>
            </a:r>
            <a:r>
              <a:rPr lang="en-US" dirty="0">
                <a:hlinkClick r:id="rId2"/>
              </a:rPr>
              <a:t>support@dominodatalab.com</a:t>
            </a:r>
            <a:r>
              <a:rPr lang="en-US" dirty="0"/>
              <a:t> </a:t>
            </a:r>
            <a:r>
              <a:rPr lang="en-US" sz="1800" dirty="0"/>
              <a:t>(but hours not days to reply)</a:t>
            </a:r>
          </a:p>
          <a:p>
            <a:r>
              <a:rPr lang="en-US" dirty="0"/>
              <a:t>You are not logged in with your BMS UNIX account (you are the ‘domino’ user): SSH must be used extensively</a:t>
            </a:r>
          </a:p>
          <a:p>
            <a:r>
              <a:rPr lang="en-US" dirty="0"/>
              <a:t>Domino is a separate, private company, supporting multiple customers and use cases</a:t>
            </a:r>
          </a:p>
          <a:p>
            <a:pPr lvl="1"/>
            <a:r>
              <a:rPr lang="en-US" dirty="0"/>
              <a:t>Backup plan if they can’t support us effectively, discontinue or go out of business?</a:t>
            </a:r>
          </a:p>
          <a:p>
            <a:r>
              <a:rPr lang="en-US" dirty="0"/>
              <a:t>Can only run on EC2s started by Domino; cannot run on your Win/Mac or cloud workstation </a:t>
            </a:r>
            <a:r>
              <a:rPr lang="en-US" dirty="0">
                <a:sym typeface="Wingdings" pitchFamily="2" charset="2"/>
              </a:rPr>
              <a:t> Locker can fill complementary “niche”</a:t>
            </a:r>
          </a:p>
          <a:p>
            <a:r>
              <a:rPr lang="en-US" dirty="0">
                <a:sym typeface="Wingdings" pitchFamily="2" charset="2"/>
              </a:rPr>
              <a:t>Must be connected to the internet and BMS network (cannot use when you are offline)</a:t>
            </a:r>
          </a:p>
          <a:p>
            <a:r>
              <a:rPr lang="en-US" dirty="0">
                <a:sym typeface="Wingdings" pitchFamily="2" charset="2"/>
              </a:rPr>
              <a:t>All needed functionality must be in a single Docker image (can’t use custom functionality available in additional Docker images)</a:t>
            </a:r>
            <a:endParaRPr lang="en-US" sz="1800" dirty="0"/>
          </a:p>
        </p:txBody>
      </p:sp>
      <p:sp>
        <p:nvSpPr>
          <p:cNvPr id="4" name="Slide Number Placeholder 3"/>
          <p:cNvSpPr>
            <a:spLocks noGrp="1"/>
          </p:cNvSpPr>
          <p:nvPr>
            <p:ph type="sldNum" sz="quarter" idx="12"/>
          </p:nvPr>
        </p:nvSpPr>
        <p:spPr/>
        <p:txBody>
          <a:bodyPr/>
          <a:lstStyle/>
          <a:p>
            <a:fld id="{B58DE5F1-E0F9-4CCA-92B7-7A6FC4DFEE14}" type="slidenum">
              <a:rPr lang="en-US" smtClean="0"/>
              <a:t>52</a:t>
            </a:fld>
            <a:endParaRPr lang="en-US"/>
          </a:p>
        </p:txBody>
      </p:sp>
    </p:spTree>
    <p:extLst>
      <p:ext uri="{BB962C8B-B14F-4D97-AF65-F5344CB8AC3E}">
        <p14:creationId xmlns:p14="http://schemas.microsoft.com/office/powerpoint/2010/main" val="245319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61840"/>
            <a:ext cx="11460480" cy="914400"/>
          </a:xfrm>
        </p:spPr>
        <p:txBody>
          <a:bodyPr/>
          <a:lstStyle/>
          <a:p>
            <a:r>
              <a:rPr lang="en-US" dirty="0"/>
              <a:t>						</a:t>
            </a:r>
            <a:r>
              <a:rPr lang="en-US" sz="3600" dirty="0"/>
              <a:t>Domino Limitations (</a:t>
            </a:r>
            <a:r>
              <a:rPr lang="en-US" sz="3600" dirty="0" err="1"/>
              <a:t>cont</a:t>
            </a:r>
            <a:r>
              <a:rPr lang="en-US" sz="3600" dirty="0"/>
              <a:t>)</a:t>
            </a:r>
          </a:p>
        </p:txBody>
      </p:sp>
      <p:sp>
        <p:nvSpPr>
          <p:cNvPr id="3" name="Content Placeholder 2"/>
          <p:cNvSpPr>
            <a:spLocks noGrp="1"/>
          </p:cNvSpPr>
          <p:nvPr>
            <p:ph idx="1"/>
          </p:nvPr>
        </p:nvSpPr>
        <p:spPr>
          <a:xfrm>
            <a:off x="365760" y="838948"/>
            <a:ext cx="11140440" cy="4338536"/>
          </a:xfrm>
        </p:spPr>
        <p:txBody>
          <a:bodyPr numCol="1"/>
          <a:lstStyle/>
          <a:p>
            <a:pPr>
              <a:buFont typeface="+mj-lt"/>
              <a:buAutoNum type="arabicPeriod" startAt="9"/>
            </a:pPr>
            <a:r>
              <a:rPr lang="en-US" sz="1800" dirty="0"/>
              <a:t>Increasing restrictions and limitations on use, driven by BMS cost-savings goals</a:t>
            </a:r>
          </a:p>
          <a:p>
            <a:pPr lvl="1"/>
            <a:r>
              <a:rPr lang="en-US" sz="1800" dirty="0"/>
              <a:t>Workspaces automatically stopped after 2 days of inactivity</a:t>
            </a:r>
          </a:p>
          <a:p>
            <a:pPr lvl="1"/>
            <a:r>
              <a:rPr lang="en-US" sz="1800" dirty="0"/>
              <a:t>Workspaces deleted after 2 weeks of inactivity; potential to lose your work if not careful!!</a:t>
            </a:r>
          </a:p>
          <a:p>
            <a:pPr lvl="2"/>
            <a:r>
              <a:rPr lang="en-US" sz="1800" dirty="0"/>
              <a:t>Also cases of lost work even without having workspaces deleted (frozen workspaces that couldn’t be recovered, very frustrating).</a:t>
            </a:r>
          </a:p>
          <a:p>
            <a:pPr lvl="1"/>
            <a:r>
              <a:rPr lang="en-US" sz="1800" dirty="0"/>
              <a:t>Limited machine types available (e.g., max 300 GB memory, max of 80 CPUs)</a:t>
            </a:r>
          </a:p>
          <a:p>
            <a:pPr>
              <a:buFont typeface="+mj-lt"/>
              <a:buAutoNum type="arabicPeriod" startAt="9"/>
            </a:pPr>
            <a:r>
              <a:rPr lang="en-US" sz="1800" dirty="0"/>
              <a:t>Domino environment size limitations have previously required most content (R and Python packages, etc.) to be stored and accessed over a slow network drive, slowing down your analysis</a:t>
            </a:r>
          </a:p>
          <a:p>
            <a:pPr marL="640080" lvl="2" indent="0">
              <a:buNone/>
            </a:pPr>
            <a:r>
              <a:rPr lang="en-US" sz="1800" dirty="0"/>
              <a:t>- Recently we have been able to use large self contained images, but they can be slow to start</a:t>
            </a:r>
          </a:p>
          <a:p>
            <a:pPr>
              <a:buFont typeface="+mj-lt"/>
              <a:buAutoNum type="arabicPeriod" startAt="9"/>
            </a:pPr>
            <a:r>
              <a:rPr lang="en-US" sz="1800" dirty="0"/>
              <a:t>No direct SSH access to workspaces (must use limited built-in </a:t>
            </a:r>
            <a:r>
              <a:rPr lang="en-US" sz="1800" dirty="0" err="1"/>
              <a:t>Rstudio</a:t>
            </a:r>
            <a:r>
              <a:rPr lang="en-US" sz="1800" dirty="0"/>
              <a:t>, </a:t>
            </a:r>
            <a:r>
              <a:rPr lang="en-US" sz="1800" dirty="0" err="1"/>
              <a:t>Jupyter</a:t>
            </a:r>
            <a:r>
              <a:rPr lang="en-US" sz="1800" dirty="0"/>
              <a:t>, </a:t>
            </a:r>
            <a:r>
              <a:rPr lang="en-US" sz="1800" dirty="0" err="1"/>
              <a:t>Jupyterlab</a:t>
            </a:r>
            <a:r>
              <a:rPr lang="en-US" sz="1800" dirty="0"/>
              <a:t>, or </a:t>
            </a:r>
            <a:r>
              <a:rPr lang="en-US" sz="1800" dirty="0" err="1"/>
              <a:t>VScode</a:t>
            </a:r>
            <a:r>
              <a:rPr lang="en-US" sz="1800" dirty="0"/>
              <a:t> terminals)</a:t>
            </a:r>
          </a:p>
          <a:p>
            <a:pPr>
              <a:buFont typeface="+mj-lt"/>
              <a:buAutoNum type="arabicPeriod" startAt="9"/>
            </a:pPr>
            <a:r>
              <a:rPr lang="en-US" sz="1800" dirty="0"/>
              <a:t>Many users have complained Domino can be very slow and sluggish, and look for alternatives</a:t>
            </a:r>
          </a:p>
        </p:txBody>
      </p:sp>
      <p:sp>
        <p:nvSpPr>
          <p:cNvPr id="4" name="Slide Number Placeholder 3"/>
          <p:cNvSpPr>
            <a:spLocks noGrp="1"/>
          </p:cNvSpPr>
          <p:nvPr>
            <p:ph type="sldNum" sz="quarter" idx="12"/>
          </p:nvPr>
        </p:nvSpPr>
        <p:spPr/>
        <p:txBody>
          <a:bodyPr/>
          <a:lstStyle/>
          <a:p>
            <a:fld id="{B58DE5F1-E0F9-4CCA-92B7-7A6FC4DFEE14}" type="slidenum">
              <a:rPr lang="en-US" smtClean="0"/>
              <a:t>53</a:t>
            </a:fld>
            <a:endParaRPr lang="en-US"/>
          </a:p>
        </p:txBody>
      </p:sp>
    </p:spTree>
    <p:extLst>
      <p:ext uri="{BB962C8B-B14F-4D97-AF65-F5344CB8AC3E}">
        <p14:creationId xmlns:p14="http://schemas.microsoft.com/office/powerpoint/2010/main" val="1448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45BE-2B0C-9F4A-932D-8A8963A20CEC}"/>
              </a:ext>
            </a:extLst>
          </p:cNvPr>
          <p:cNvSpPr>
            <a:spLocks noGrp="1"/>
          </p:cNvSpPr>
          <p:nvPr>
            <p:ph type="title"/>
          </p:nvPr>
        </p:nvSpPr>
        <p:spPr>
          <a:xfrm>
            <a:off x="365760" y="107342"/>
            <a:ext cx="11460480" cy="914400"/>
          </a:xfrm>
        </p:spPr>
        <p:txBody>
          <a:bodyPr/>
          <a:lstStyle/>
          <a:p>
            <a:r>
              <a:rPr lang="en-US" dirty="0"/>
              <a:t>Locker is an Attempt to Address Domino’s Limitations (</a:t>
            </a:r>
            <a:r>
              <a:rPr lang="en-US" dirty="0" err="1"/>
              <a:t>cont</a:t>
            </a:r>
            <a:r>
              <a:rPr lang="en-US" dirty="0"/>
              <a:t>)</a:t>
            </a:r>
          </a:p>
        </p:txBody>
      </p:sp>
      <p:sp>
        <p:nvSpPr>
          <p:cNvPr id="3" name="Content Placeholder 2">
            <a:extLst>
              <a:ext uri="{FF2B5EF4-FFF2-40B4-BE49-F238E27FC236}">
                <a16:creationId xmlns:a16="http://schemas.microsoft.com/office/drawing/2014/main" id="{16648AF8-7B9A-AA4E-BB0E-27BC9B219C0A}"/>
              </a:ext>
            </a:extLst>
          </p:cNvPr>
          <p:cNvSpPr>
            <a:spLocks noGrp="1"/>
          </p:cNvSpPr>
          <p:nvPr>
            <p:ph idx="1"/>
          </p:nvPr>
        </p:nvSpPr>
        <p:spPr>
          <a:xfrm>
            <a:off x="365760" y="564542"/>
            <a:ext cx="11460480" cy="5767892"/>
          </a:xfrm>
        </p:spPr>
        <p:txBody>
          <a:bodyPr/>
          <a:lstStyle/>
          <a:p>
            <a:r>
              <a:rPr lang="en-US" dirty="0"/>
              <a:t>Your Locker workspaces will never be automatically stopped or deleted</a:t>
            </a:r>
          </a:p>
          <a:p>
            <a:pPr lvl="1"/>
            <a:r>
              <a:rPr lang="en-US" dirty="0"/>
              <a:t>But cost savings are important and we do ask users to be mindful and not unnecessarily waste compute resources.</a:t>
            </a:r>
          </a:p>
          <a:p>
            <a:pPr lvl="2"/>
            <a:r>
              <a:rPr lang="en-US" dirty="0"/>
              <a:t>Terminate EC2 servers started for Locker when no longer needed; Stop when not using</a:t>
            </a:r>
          </a:p>
          <a:p>
            <a:pPr lvl="2"/>
            <a:r>
              <a:rPr lang="en-US" dirty="0"/>
              <a:t>Shutdown your cloud workstation when not in use</a:t>
            </a:r>
          </a:p>
          <a:p>
            <a:pPr lvl="1"/>
            <a:r>
              <a:rPr lang="en-US" dirty="0"/>
              <a:t>We may periodically remind Locker users about their running workspaces and ask them to shut them down if no longer needed (but never automatically stop or delete).</a:t>
            </a:r>
          </a:p>
          <a:p>
            <a:r>
              <a:rPr lang="en-US" dirty="0"/>
              <a:t>No limitations on machine types you can use for Locker (any type available in BMS’s network)</a:t>
            </a:r>
          </a:p>
          <a:p>
            <a:pPr lvl="1"/>
            <a:r>
              <a:rPr lang="en-US" dirty="0"/>
              <a:t>E.g., one user needed a terabyte of memory to execute their analysis and Domino could not meet this requirement (max 300 GB memory); the user successfully completed the analysis using Locker on a terabyte server</a:t>
            </a:r>
          </a:p>
          <a:p>
            <a:r>
              <a:rPr lang="en-US" dirty="0"/>
              <a:t>We make available special fully-contained versions of our Docker images</a:t>
            </a:r>
          </a:p>
          <a:p>
            <a:pPr lvl="1"/>
            <a:r>
              <a:rPr lang="en-US" dirty="0"/>
              <a:t>All content (R packages, Python modules, etc.) directly contained within image</a:t>
            </a:r>
          </a:p>
          <a:p>
            <a:pPr lvl="1"/>
            <a:r>
              <a:rPr lang="en-US" dirty="0"/>
              <a:t>No slow network file system access required </a:t>
            </a:r>
            <a:r>
              <a:rPr lang="en-US" dirty="0">
                <a:sym typeface="Wingdings" pitchFamily="2" charset="2"/>
              </a:rPr>
              <a:t> Better performance</a:t>
            </a:r>
          </a:p>
          <a:p>
            <a:pPr lvl="1"/>
            <a:r>
              <a:rPr lang="en-US" dirty="0">
                <a:sym typeface="Wingdings" pitchFamily="2" charset="2"/>
              </a:rPr>
              <a:t>Initial one-time pull of the image required, but fast startup once pulled</a:t>
            </a:r>
          </a:p>
        </p:txBody>
      </p:sp>
      <p:sp>
        <p:nvSpPr>
          <p:cNvPr id="4" name="Slide Number Placeholder 3">
            <a:extLst>
              <a:ext uri="{FF2B5EF4-FFF2-40B4-BE49-F238E27FC236}">
                <a16:creationId xmlns:a16="http://schemas.microsoft.com/office/drawing/2014/main" id="{184FC0F5-06F8-894A-B82F-6497D68FCD6B}"/>
              </a:ext>
            </a:extLst>
          </p:cNvPr>
          <p:cNvSpPr>
            <a:spLocks noGrp="1"/>
          </p:cNvSpPr>
          <p:nvPr>
            <p:ph type="sldNum" sz="quarter" idx="12"/>
          </p:nvPr>
        </p:nvSpPr>
        <p:spPr/>
        <p:txBody>
          <a:bodyPr/>
          <a:lstStyle/>
          <a:p>
            <a:fld id="{B58DE5F1-E0F9-4CCA-92B7-7A6FC4DFEE14}" type="slidenum">
              <a:rPr lang="en-US" smtClean="0"/>
              <a:t>54</a:t>
            </a:fld>
            <a:endParaRPr lang="en-US"/>
          </a:p>
        </p:txBody>
      </p:sp>
    </p:spTree>
    <p:extLst>
      <p:ext uri="{BB962C8B-B14F-4D97-AF65-F5344CB8AC3E}">
        <p14:creationId xmlns:p14="http://schemas.microsoft.com/office/powerpoint/2010/main" val="1850639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0BB4B-ED9B-F341-8E86-FA96DCAFAF03}"/>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DB8D835B-4C58-9A4B-9BF4-92AB5C3DB490}"/>
              </a:ext>
            </a:extLst>
          </p:cNvPr>
          <p:cNvSpPr>
            <a:spLocks noGrp="1"/>
          </p:cNvSpPr>
          <p:nvPr>
            <p:ph idx="1"/>
          </p:nvPr>
        </p:nvSpPr>
        <p:spPr/>
        <p:txBody>
          <a:bodyPr/>
          <a:lstStyle/>
          <a:p>
            <a:r>
              <a:rPr lang="en-US" dirty="0"/>
              <a:t>Acknowledgements</a:t>
            </a:r>
          </a:p>
          <a:p>
            <a:pPr lvl="1"/>
            <a:r>
              <a:rPr lang="en-US" dirty="0"/>
              <a:t>Mark Russo</a:t>
            </a:r>
          </a:p>
          <a:p>
            <a:pPr lvl="1"/>
            <a:r>
              <a:rPr lang="en-US" dirty="0"/>
              <a:t>Scott </a:t>
            </a:r>
            <a:r>
              <a:rPr lang="en-US" dirty="0" err="1"/>
              <a:t>Chasalow</a:t>
            </a:r>
            <a:endParaRPr lang="en-US" dirty="0"/>
          </a:p>
          <a:p>
            <a:pPr lvl="1"/>
            <a:r>
              <a:rPr lang="en-US" dirty="0"/>
              <a:t>Jyotsna </a:t>
            </a:r>
            <a:r>
              <a:rPr lang="en-US" dirty="0" err="1"/>
              <a:t>Pagidala</a:t>
            </a:r>
            <a:endParaRPr lang="en-US" dirty="0"/>
          </a:p>
          <a:p>
            <a:pPr lvl="1"/>
            <a:r>
              <a:rPr lang="en-US" dirty="0"/>
              <a:t>Reproducible Research Team</a:t>
            </a:r>
          </a:p>
          <a:p>
            <a:pPr lvl="1"/>
            <a:r>
              <a:rPr lang="en-US" dirty="0"/>
              <a:t>All the early Locker adopters and users</a:t>
            </a:r>
          </a:p>
        </p:txBody>
      </p:sp>
      <p:sp>
        <p:nvSpPr>
          <p:cNvPr id="4" name="Slide Number Placeholder 3">
            <a:extLst>
              <a:ext uri="{FF2B5EF4-FFF2-40B4-BE49-F238E27FC236}">
                <a16:creationId xmlns:a16="http://schemas.microsoft.com/office/drawing/2014/main" id="{D42FA286-6F94-DA45-99C7-46B2B5FD19C3}"/>
              </a:ext>
            </a:extLst>
          </p:cNvPr>
          <p:cNvSpPr>
            <a:spLocks noGrp="1"/>
          </p:cNvSpPr>
          <p:nvPr>
            <p:ph type="sldNum" sz="quarter" idx="12"/>
          </p:nvPr>
        </p:nvSpPr>
        <p:spPr/>
        <p:txBody>
          <a:bodyPr/>
          <a:lstStyle/>
          <a:p>
            <a:fld id="{B58DE5F1-E0F9-4CCA-92B7-7A6FC4DFEE14}" type="slidenum">
              <a:rPr lang="en-US" smtClean="0"/>
              <a:t>55</a:t>
            </a:fld>
            <a:endParaRPr lang="en-US"/>
          </a:p>
        </p:txBody>
      </p:sp>
    </p:spTree>
    <p:extLst>
      <p:ext uri="{BB962C8B-B14F-4D97-AF65-F5344CB8AC3E}">
        <p14:creationId xmlns:p14="http://schemas.microsoft.com/office/powerpoint/2010/main" val="73847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E9CC186B-D0AA-BF4F-B6F4-503E5D2DC244}"/>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60160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32DC-44F7-B947-9F47-CC9B1948BBFC}"/>
              </a:ext>
            </a:extLst>
          </p:cNvPr>
          <p:cNvSpPr>
            <a:spLocks noGrp="1"/>
          </p:cNvSpPr>
          <p:nvPr>
            <p:ph type="title"/>
          </p:nvPr>
        </p:nvSpPr>
        <p:spPr>
          <a:xfrm>
            <a:off x="365760" y="112841"/>
            <a:ext cx="11460480" cy="914400"/>
          </a:xfrm>
        </p:spPr>
        <p:txBody>
          <a:bodyPr/>
          <a:lstStyle/>
          <a:p>
            <a:r>
              <a:rPr lang="en-US" dirty="0"/>
              <a:t>Current Status</a:t>
            </a:r>
          </a:p>
        </p:txBody>
      </p:sp>
      <p:sp>
        <p:nvSpPr>
          <p:cNvPr id="3" name="Content Placeholder 2">
            <a:extLst>
              <a:ext uri="{FF2B5EF4-FFF2-40B4-BE49-F238E27FC236}">
                <a16:creationId xmlns:a16="http://schemas.microsoft.com/office/drawing/2014/main" id="{011BA7A3-9E16-8A4C-BF5C-B394ADE00989}"/>
              </a:ext>
            </a:extLst>
          </p:cNvPr>
          <p:cNvSpPr>
            <a:spLocks noGrp="1"/>
          </p:cNvSpPr>
          <p:nvPr>
            <p:ph idx="1"/>
          </p:nvPr>
        </p:nvSpPr>
        <p:spPr>
          <a:xfrm>
            <a:off x="365760" y="793777"/>
            <a:ext cx="11460480" cy="4572000"/>
          </a:xfrm>
        </p:spPr>
        <p:txBody>
          <a:bodyPr/>
          <a:lstStyle/>
          <a:p>
            <a:r>
              <a:rPr lang="en-US" dirty="0" err="1"/>
              <a:t>start_locker</a:t>
            </a:r>
            <a:r>
              <a:rPr lang="en-US" dirty="0"/>
              <a:t> scripts available to download: </a:t>
            </a:r>
            <a:r>
              <a:rPr lang="en-US" dirty="0">
                <a:hlinkClick r:id="rId2"/>
              </a:rPr>
              <a:t>https://tbio-prd.rdcloud.bms.com/locker/</a:t>
            </a:r>
            <a:endParaRPr lang="en-US" dirty="0"/>
          </a:p>
          <a:p>
            <a:r>
              <a:rPr lang="en-US" dirty="0"/>
              <a:t>Locker Services available at </a:t>
            </a:r>
            <a:r>
              <a:rPr lang="en-US" dirty="0">
                <a:hlinkClick r:id="rId3"/>
              </a:rPr>
              <a:t>https://tbio-prd.rdcloud.bms.com/cgi-bin/domrep/locker/locker.cgi</a:t>
            </a:r>
            <a:endParaRPr lang="en-US" dirty="0"/>
          </a:p>
          <a:p>
            <a:pPr lvl="1"/>
            <a:r>
              <a:rPr lang="en-US" dirty="0"/>
              <a:t>Or find link at purr.pri.bms.com</a:t>
            </a:r>
          </a:p>
          <a:p>
            <a:r>
              <a:rPr lang="en-US" dirty="0"/>
              <a:t>Please feel free to download and use it</a:t>
            </a:r>
          </a:p>
          <a:p>
            <a:pPr lvl="1"/>
            <a:r>
              <a:rPr lang="en-US" dirty="0"/>
              <a:t>Happy to meet and help you get started</a:t>
            </a:r>
          </a:p>
          <a:p>
            <a:r>
              <a:rPr lang="en-US" dirty="0"/>
              <a:t>Please let us know if you have questions, feedback, or suggestions for new features</a:t>
            </a:r>
          </a:p>
          <a:p>
            <a:pPr lvl="2"/>
            <a:endParaRPr lang="en-US" dirty="0"/>
          </a:p>
        </p:txBody>
      </p:sp>
      <p:sp>
        <p:nvSpPr>
          <p:cNvPr id="4" name="Slide Number Placeholder 3">
            <a:extLst>
              <a:ext uri="{FF2B5EF4-FFF2-40B4-BE49-F238E27FC236}">
                <a16:creationId xmlns:a16="http://schemas.microsoft.com/office/drawing/2014/main" id="{CDF425D0-9120-D34B-956C-57A727880567}"/>
              </a:ext>
            </a:extLst>
          </p:cNvPr>
          <p:cNvSpPr>
            <a:spLocks noGrp="1"/>
          </p:cNvSpPr>
          <p:nvPr>
            <p:ph type="sldNum" sz="quarter" idx="12"/>
          </p:nvPr>
        </p:nvSpPr>
        <p:spPr/>
        <p:txBody>
          <a:bodyPr/>
          <a:lstStyle/>
          <a:p>
            <a:fld id="{B58DE5F1-E0F9-4CCA-92B7-7A6FC4DFEE14}" type="slidenum">
              <a:rPr lang="en-US" smtClean="0"/>
              <a:t>57</a:t>
            </a:fld>
            <a:endParaRPr lang="en-US"/>
          </a:p>
        </p:txBody>
      </p:sp>
    </p:spTree>
    <p:extLst>
      <p:ext uri="{BB962C8B-B14F-4D97-AF65-F5344CB8AC3E}">
        <p14:creationId xmlns:p14="http://schemas.microsoft.com/office/powerpoint/2010/main" val="196633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4F164-DCA4-8143-8FEE-06E79DF26E10}"/>
              </a:ext>
            </a:extLst>
          </p:cNvPr>
          <p:cNvSpPr>
            <a:spLocks noGrp="1"/>
          </p:cNvSpPr>
          <p:nvPr>
            <p:ph type="title"/>
          </p:nvPr>
        </p:nvSpPr>
        <p:spPr>
          <a:xfrm>
            <a:off x="731520" y="2514600"/>
            <a:ext cx="11460480" cy="1351722"/>
          </a:xfrm>
        </p:spPr>
        <p:txBody>
          <a:bodyPr/>
          <a:lstStyle/>
          <a:p>
            <a:r>
              <a:rPr lang="en-US" dirty="0"/>
              <a:t>Locker Overview and Prerequisites, Initial Setup, Starting Locker using Startup Script</a:t>
            </a:r>
          </a:p>
        </p:txBody>
      </p:sp>
      <p:sp>
        <p:nvSpPr>
          <p:cNvPr id="4" name="Slide Number Placeholder 3">
            <a:extLst>
              <a:ext uri="{FF2B5EF4-FFF2-40B4-BE49-F238E27FC236}">
                <a16:creationId xmlns:a16="http://schemas.microsoft.com/office/drawing/2014/main" id="{71B6572C-ED93-5B47-97CF-9B1D90B08D16}"/>
              </a:ext>
            </a:extLst>
          </p:cNvPr>
          <p:cNvSpPr>
            <a:spLocks noGrp="1"/>
          </p:cNvSpPr>
          <p:nvPr>
            <p:ph type="sldNum" sz="quarter" idx="12"/>
          </p:nvPr>
        </p:nvSpPr>
        <p:spPr/>
        <p:txBody>
          <a:bodyPr/>
          <a:lstStyle/>
          <a:p>
            <a:fld id="{B58DE5F1-E0F9-4CCA-92B7-7A6FC4DFEE14}" type="slidenum">
              <a:rPr lang="en-US" smtClean="0"/>
              <a:t>6</a:t>
            </a:fld>
            <a:endParaRPr lang="en-US"/>
          </a:p>
        </p:txBody>
      </p:sp>
      <p:sp>
        <p:nvSpPr>
          <p:cNvPr id="3" name="TextBox 2">
            <a:extLst>
              <a:ext uri="{FF2B5EF4-FFF2-40B4-BE49-F238E27FC236}">
                <a16:creationId xmlns:a16="http://schemas.microsoft.com/office/drawing/2014/main" id="{22C6A0A7-C629-8D48-8ABA-8F713890B1BA}"/>
              </a:ext>
            </a:extLst>
          </p:cNvPr>
          <p:cNvSpPr txBox="1"/>
          <p:nvPr/>
        </p:nvSpPr>
        <p:spPr>
          <a:xfrm>
            <a:off x="7285383" y="2802835"/>
            <a:ext cx="0" cy="0"/>
          </a:xfrm>
          <a:prstGeom prst="rect">
            <a:avLst/>
          </a:prstGeom>
          <a:noFill/>
        </p:spPr>
        <p:txBody>
          <a:bodyPr wrap="none" lIns="0" tIns="0" rIns="0" bIns="0" rtlCol="0">
            <a:noAutofit/>
          </a:bodyPr>
          <a:lstStyle/>
          <a:p>
            <a:pPr marL="228600" indent="-228600">
              <a:lnSpc>
                <a:spcPct val="100000"/>
              </a:lnSpc>
              <a:spcBef>
                <a:spcPts val="1200"/>
              </a:spcBef>
              <a:buSzPct val="100000"/>
              <a:buFont typeface="Trebuchet MS"/>
              <a:buChar char="•"/>
            </a:pPr>
            <a:endParaRPr lang="en-US" sz="2000" dirty="0"/>
          </a:p>
        </p:txBody>
      </p:sp>
    </p:spTree>
    <p:extLst>
      <p:ext uri="{BB962C8B-B14F-4D97-AF65-F5344CB8AC3E}">
        <p14:creationId xmlns:p14="http://schemas.microsoft.com/office/powerpoint/2010/main" val="105924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117C-3D4D-4A4B-83F7-EF6342BED77A}"/>
              </a:ext>
            </a:extLst>
          </p:cNvPr>
          <p:cNvSpPr>
            <a:spLocks noGrp="1"/>
          </p:cNvSpPr>
          <p:nvPr>
            <p:ph type="title"/>
          </p:nvPr>
        </p:nvSpPr>
        <p:spPr>
          <a:xfrm>
            <a:off x="365760" y="82780"/>
            <a:ext cx="11460480" cy="914400"/>
          </a:xfrm>
        </p:spPr>
        <p:txBody>
          <a:bodyPr/>
          <a:lstStyle/>
          <a:p>
            <a:r>
              <a:rPr lang="en-US" dirty="0"/>
              <a:t>Locker Overview</a:t>
            </a:r>
          </a:p>
        </p:txBody>
      </p:sp>
      <p:sp>
        <p:nvSpPr>
          <p:cNvPr id="3" name="Content Placeholder 2">
            <a:extLst>
              <a:ext uri="{FF2B5EF4-FFF2-40B4-BE49-F238E27FC236}">
                <a16:creationId xmlns:a16="http://schemas.microsoft.com/office/drawing/2014/main" id="{B3605211-0C04-B24C-B8B7-90ADB4D67083}"/>
              </a:ext>
            </a:extLst>
          </p:cNvPr>
          <p:cNvSpPr>
            <a:spLocks noGrp="1"/>
          </p:cNvSpPr>
          <p:nvPr>
            <p:ph idx="1"/>
          </p:nvPr>
        </p:nvSpPr>
        <p:spPr>
          <a:xfrm>
            <a:off x="365760" y="653423"/>
            <a:ext cx="11460480" cy="4572000"/>
          </a:xfrm>
        </p:spPr>
        <p:txBody>
          <a:bodyPr/>
          <a:lstStyle/>
          <a:p>
            <a:r>
              <a:rPr lang="en-US" dirty="0"/>
              <a:t>Prerequisite: Docker is already installed and running on the computer where Locker will be run</a:t>
            </a:r>
          </a:p>
          <a:p>
            <a:pPr lvl="1"/>
            <a:r>
              <a:rPr lang="en-US" dirty="0"/>
              <a:t>Preinstalled and available on Locker Services-started servers, otherwise see </a:t>
            </a:r>
            <a:r>
              <a:rPr lang="en-US" dirty="0">
                <a:hlinkClick r:id="rId2"/>
              </a:rPr>
              <a:t>https://docs.docker.com/get-docker/</a:t>
            </a:r>
            <a:r>
              <a:rPr lang="en-US" dirty="0"/>
              <a:t> for instructions</a:t>
            </a:r>
          </a:p>
          <a:p>
            <a:r>
              <a:rPr lang="en-US" dirty="0"/>
              <a:t>Locker is itself a Docker image</a:t>
            </a:r>
          </a:p>
          <a:p>
            <a:pPr lvl="1"/>
            <a:r>
              <a:rPr lang="en-US" dirty="0"/>
              <a:t>Runs as Docker container using </a:t>
            </a:r>
            <a:r>
              <a:rPr lang="en-US" dirty="0">
                <a:hlinkClick r:id="rId3"/>
              </a:rPr>
              <a:t>“sibling Docker containers”</a:t>
            </a:r>
            <a:r>
              <a:rPr lang="en-US" dirty="0"/>
              <a:t> method to start other containers.</a:t>
            </a:r>
          </a:p>
          <a:p>
            <a:pPr lvl="1"/>
            <a:r>
              <a:rPr lang="en-US" dirty="0"/>
              <a:t>Download and execute Bash script (Linux/Mac) or Win batch script to pull and start Locker</a:t>
            </a:r>
          </a:p>
          <a:p>
            <a:pPr lvl="2"/>
            <a:r>
              <a:rPr lang="en-US" dirty="0"/>
              <a:t>Or use Locker Web Services UI to (1) Start new server with Locker running (2) check/start Docker on existing server (3) Start Locker on existing server (e.g., cloud EC2)</a:t>
            </a:r>
          </a:p>
          <a:p>
            <a:pPr lvl="3"/>
            <a:r>
              <a:rPr lang="en-US" dirty="0"/>
              <a:t>Also server portal that lets you view and manage your started servers</a:t>
            </a:r>
          </a:p>
          <a:p>
            <a:pPr lvl="1"/>
            <a:r>
              <a:rPr lang="en-US" dirty="0"/>
              <a:t>Locker runs Flask web server that interacts with Docker using </a:t>
            </a:r>
            <a:r>
              <a:rPr lang="en-US" dirty="0">
                <a:hlinkClick r:id="rId4"/>
              </a:rPr>
              <a:t>Docker SDK for Python</a:t>
            </a:r>
            <a:endParaRPr lang="en-US" dirty="0"/>
          </a:p>
          <a:p>
            <a:pPr lvl="2"/>
            <a:r>
              <a:rPr lang="en-US" dirty="0"/>
              <a:t>Access Locker in web browser via web UI, which communicates with Flask web server running on machine on which Docker images will be run as containers</a:t>
            </a:r>
          </a:p>
          <a:p>
            <a:pPr lvl="1"/>
            <a:r>
              <a:rPr lang="en-US" dirty="0"/>
              <a:t>Enables running Docker containers with:</a:t>
            </a:r>
          </a:p>
          <a:p>
            <a:pPr lvl="2"/>
            <a:r>
              <a:rPr lang="en-US" dirty="0"/>
              <a:t>One of: RStudio server, </a:t>
            </a:r>
            <a:r>
              <a:rPr lang="en-US" dirty="0" err="1"/>
              <a:t>Jupyter</a:t>
            </a:r>
            <a:r>
              <a:rPr lang="en-US" dirty="0"/>
              <a:t>, </a:t>
            </a:r>
            <a:r>
              <a:rPr lang="en-US" dirty="0" err="1"/>
              <a:t>Jupyterlab</a:t>
            </a:r>
            <a:endParaRPr lang="en-US" dirty="0"/>
          </a:p>
          <a:p>
            <a:pPr lvl="2"/>
            <a:r>
              <a:rPr lang="en-US" dirty="0"/>
              <a:t>SSH (for direct login/terminal access)</a:t>
            </a:r>
          </a:p>
          <a:p>
            <a:pPr lvl="2"/>
            <a:r>
              <a:rPr lang="en-US" dirty="0"/>
              <a:t>Optionally also </a:t>
            </a:r>
            <a:r>
              <a:rPr lang="en-US" dirty="0" err="1"/>
              <a:t>VSCode</a:t>
            </a:r>
            <a:endParaRPr lang="en-US" dirty="0"/>
          </a:p>
        </p:txBody>
      </p:sp>
      <p:sp>
        <p:nvSpPr>
          <p:cNvPr id="4" name="Slide Number Placeholder 3">
            <a:extLst>
              <a:ext uri="{FF2B5EF4-FFF2-40B4-BE49-F238E27FC236}">
                <a16:creationId xmlns:a16="http://schemas.microsoft.com/office/drawing/2014/main" id="{C3A82CC3-8B44-844B-B727-315C72FE3711}"/>
              </a:ext>
            </a:extLst>
          </p:cNvPr>
          <p:cNvSpPr>
            <a:spLocks noGrp="1"/>
          </p:cNvSpPr>
          <p:nvPr>
            <p:ph type="sldNum" sz="quarter" idx="12"/>
          </p:nvPr>
        </p:nvSpPr>
        <p:spPr/>
        <p:txBody>
          <a:bodyPr/>
          <a:lstStyle/>
          <a:p>
            <a:fld id="{B58DE5F1-E0F9-4CCA-92B7-7A6FC4DFEE14}" type="slidenum">
              <a:rPr lang="en-US" smtClean="0"/>
              <a:t>7</a:t>
            </a:fld>
            <a:endParaRPr lang="en-US"/>
          </a:p>
        </p:txBody>
      </p:sp>
    </p:spTree>
    <p:extLst>
      <p:ext uri="{BB962C8B-B14F-4D97-AF65-F5344CB8AC3E}">
        <p14:creationId xmlns:p14="http://schemas.microsoft.com/office/powerpoint/2010/main" val="2788492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82A4-1C2F-FD4F-9BD7-2CD2C1E7F90D}"/>
              </a:ext>
            </a:extLst>
          </p:cNvPr>
          <p:cNvSpPr>
            <a:spLocks noGrp="1"/>
          </p:cNvSpPr>
          <p:nvPr>
            <p:ph type="title"/>
          </p:nvPr>
        </p:nvSpPr>
        <p:spPr>
          <a:xfrm>
            <a:off x="365760" y="60876"/>
            <a:ext cx="11460480" cy="914400"/>
          </a:xfrm>
        </p:spPr>
        <p:txBody>
          <a:bodyPr/>
          <a:lstStyle/>
          <a:p>
            <a:r>
              <a:rPr lang="en-US" dirty="0"/>
              <a:t>Setting Docker Proxies (if needed)*</a:t>
            </a:r>
          </a:p>
        </p:txBody>
      </p:sp>
      <p:sp>
        <p:nvSpPr>
          <p:cNvPr id="3" name="Content Placeholder 2">
            <a:extLst>
              <a:ext uri="{FF2B5EF4-FFF2-40B4-BE49-F238E27FC236}">
                <a16:creationId xmlns:a16="http://schemas.microsoft.com/office/drawing/2014/main" id="{8FB55C1E-BCAE-AE42-AA09-D29BDF3CE2DC}"/>
              </a:ext>
            </a:extLst>
          </p:cNvPr>
          <p:cNvSpPr>
            <a:spLocks noGrp="1"/>
          </p:cNvSpPr>
          <p:nvPr>
            <p:ph idx="1"/>
          </p:nvPr>
        </p:nvSpPr>
        <p:spPr>
          <a:xfrm>
            <a:off x="365760" y="520559"/>
            <a:ext cx="11460480" cy="4572000"/>
          </a:xfrm>
        </p:spPr>
        <p:txBody>
          <a:bodyPr/>
          <a:lstStyle/>
          <a:p>
            <a:pPr marL="0" indent="0">
              <a:buNone/>
            </a:pPr>
            <a:r>
              <a:rPr lang="en-US" dirty="0"/>
              <a:t>Settings – Resources &gt; Proxies in Docker Desktop:</a:t>
            </a:r>
          </a:p>
        </p:txBody>
      </p:sp>
      <p:sp>
        <p:nvSpPr>
          <p:cNvPr id="4" name="Slide Number Placeholder 3">
            <a:extLst>
              <a:ext uri="{FF2B5EF4-FFF2-40B4-BE49-F238E27FC236}">
                <a16:creationId xmlns:a16="http://schemas.microsoft.com/office/drawing/2014/main" id="{9C0EA6B2-C5BA-C342-98FF-3C7812F4CAE0}"/>
              </a:ext>
            </a:extLst>
          </p:cNvPr>
          <p:cNvSpPr>
            <a:spLocks noGrp="1"/>
          </p:cNvSpPr>
          <p:nvPr>
            <p:ph type="sldNum" sz="quarter" idx="12"/>
          </p:nvPr>
        </p:nvSpPr>
        <p:spPr/>
        <p:txBody>
          <a:bodyPr/>
          <a:lstStyle/>
          <a:p>
            <a:fld id="{B58DE5F1-E0F9-4CCA-92B7-7A6FC4DFEE14}" type="slidenum">
              <a:rPr lang="en-US" smtClean="0"/>
              <a:t>8</a:t>
            </a:fld>
            <a:endParaRPr lang="en-US"/>
          </a:p>
        </p:txBody>
      </p:sp>
      <p:cxnSp>
        <p:nvCxnSpPr>
          <p:cNvPr id="9" name="Straight Arrow Connector 8">
            <a:extLst>
              <a:ext uri="{FF2B5EF4-FFF2-40B4-BE49-F238E27FC236}">
                <a16:creationId xmlns:a16="http://schemas.microsoft.com/office/drawing/2014/main" id="{893BE689-C4B6-F74D-8615-FB4EB4BBF4CB}"/>
              </a:ext>
            </a:extLst>
          </p:cNvPr>
          <p:cNvCxnSpPr/>
          <p:nvPr/>
        </p:nvCxnSpPr>
        <p:spPr>
          <a:xfrm>
            <a:off x="2847109" y="3096491"/>
            <a:ext cx="822960" cy="0"/>
          </a:xfrm>
          <a:prstGeom prst="straightConnector1">
            <a:avLst/>
          </a:prstGeom>
          <a:ln w="66675" cap="sq">
            <a:tailEnd type="triangle"/>
          </a:ln>
        </p:spPr>
        <p:style>
          <a:lnRef idx="1">
            <a:schemeClr val="accent1"/>
          </a:lnRef>
          <a:fillRef idx="0">
            <a:schemeClr val="accent1"/>
          </a:fillRef>
          <a:effectRef idx="0">
            <a:srgbClr val="000000"/>
          </a:effectRef>
          <a:fontRef idx="minor">
            <a:schemeClr val="lt1"/>
          </a:fontRef>
        </p:style>
      </p:cxnSp>
      <p:sp>
        <p:nvSpPr>
          <p:cNvPr id="5" name="TextBox 4">
            <a:extLst>
              <a:ext uri="{FF2B5EF4-FFF2-40B4-BE49-F238E27FC236}">
                <a16:creationId xmlns:a16="http://schemas.microsoft.com/office/drawing/2014/main" id="{697B4FC4-1E88-5B41-8E90-E51F56851260}"/>
              </a:ext>
            </a:extLst>
          </p:cNvPr>
          <p:cNvSpPr txBox="1"/>
          <p:nvPr/>
        </p:nvSpPr>
        <p:spPr>
          <a:xfrm>
            <a:off x="365760" y="5957659"/>
            <a:ext cx="2536466" cy="379782"/>
          </a:xfrm>
          <a:prstGeom prst="rect">
            <a:avLst/>
          </a:prstGeom>
          <a:noFill/>
        </p:spPr>
        <p:txBody>
          <a:bodyPr wrap="square" lIns="0" tIns="0" rIns="0" bIns="0" rtlCol="0">
            <a:noAutofit/>
          </a:bodyPr>
          <a:lstStyle/>
          <a:p>
            <a:pPr>
              <a:lnSpc>
                <a:spcPct val="100000"/>
              </a:lnSpc>
              <a:spcBef>
                <a:spcPts val="1200"/>
              </a:spcBef>
              <a:buSzPct val="100000"/>
            </a:pPr>
            <a:r>
              <a:rPr lang="en-US" sz="2000" b="1" dirty="0"/>
              <a:t>*</a:t>
            </a:r>
            <a:r>
              <a:rPr lang="en-US" sz="1400" dirty="0"/>
              <a:t>On Windows and Mac</a:t>
            </a:r>
          </a:p>
        </p:txBody>
      </p:sp>
      <p:pic>
        <p:nvPicPr>
          <p:cNvPr id="8" name="Picture 7">
            <a:extLst>
              <a:ext uri="{FF2B5EF4-FFF2-40B4-BE49-F238E27FC236}">
                <a16:creationId xmlns:a16="http://schemas.microsoft.com/office/drawing/2014/main" id="{D2BB36DA-F426-178E-8775-6F675D8F25E8}"/>
              </a:ext>
            </a:extLst>
          </p:cNvPr>
          <p:cNvPicPr>
            <a:picLocks noChangeAspect="1"/>
          </p:cNvPicPr>
          <p:nvPr/>
        </p:nvPicPr>
        <p:blipFill>
          <a:blip r:embed="rId2"/>
          <a:stretch>
            <a:fillRect/>
          </a:stretch>
        </p:blipFill>
        <p:spPr>
          <a:xfrm>
            <a:off x="3670069" y="1506553"/>
            <a:ext cx="7772400" cy="4509911"/>
          </a:xfrm>
          <a:prstGeom prst="rect">
            <a:avLst/>
          </a:prstGeom>
        </p:spPr>
      </p:pic>
      <p:pic>
        <p:nvPicPr>
          <p:cNvPr id="10" name="Picture 9">
            <a:extLst>
              <a:ext uri="{FF2B5EF4-FFF2-40B4-BE49-F238E27FC236}">
                <a16:creationId xmlns:a16="http://schemas.microsoft.com/office/drawing/2014/main" id="{5F9EAF10-4228-8874-7CE1-E8235D93762C}"/>
              </a:ext>
            </a:extLst>
          </p:cNvPr>
          <p:cNvPicPr>
            <a:picLocks noChangeAspect="1"/>
          </p:cNvPicPr>
          <p:nvPr/>
        </p:nvPicPr>
        <p:blipFill>
          <a:blip r:embed="rId3"/>
          <a:stretch>
            <a:fillRect/>
          </a:stretch>
        </p:blipFill>
        <p:spPr>
          <a:xfrm>
            <a:off x="277051" y="1434959"/>
            <a:ext cx="2570058" cy="4509911"/>
          </a:xfrm>
          <a:prstGeom prst="rect">
            <a:avLst/>
          </a:prstGeom>
        </p:spPr>
      </p:pic>
    </p:spTree>
    <p:extLst>
      <p:ext uri="{BB962C8B-B14F-4D97-AF65-F5344CB8AC3E}">
        <p14:creationId xmlns:p14="http://schemas.microsoft.com/office/powerpoint/2010/main" val="1727138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8B90-9E62-994A-B0EE-43CD281EE9C3}"/>
              </a:ext>
            </a:extLst>
          </p:cNvPr>
          <p:cNvSpPr>
            <a:spLocks noGrp="1"/>
          </p:cNvSpPr>
          <p:nvPr>
            <p:ph type="title"/>
          </p:nvPr>
        </p:nvSpPr>
        <p:spPr>
          <a:xfrm>
            <a:off x="365760" y="187036"/>
            <a:ext cx="11460480" cy="914400"/>
          </a:xfrm>
        </p:spPr>
        <p:txBody>
          <a:bodyPr/>
          <a:lstStyle/>
          <a:p>
            <a:r>
              <a:rPr lang="en-US" dirty="0"/>
              <a:t>Allowing host root directory to be accessible inside started containers*</a:t>
            </a:r>
          </a:p>
        </p:txBody>
      </p:sp>
      <p:sp>
        <p:nvSpPr>
          <p:cNvPr id="4" name="Slide Number Placeholder 3">
            <a:extLst>
              <a:ext uri="{FF2B5EF4-FFF2-40B4-BE49-F238E27FC236}">
                <a16:creationId xmlns:a16="http://schemas.microsoft.com/office/drawing/2014/main" id="{554AC029-8033-144E-B3D5-55D36AB4B41B}"/>
              </a:ext>
            </a:extLst>
          </p:cNvPr>
          <p:cNvSpPr>
            <a:spLocks noGrp="1"/>
          </p:cNvSpPr>
          <p:nvPr>
            <p:ph type="sldNum" sz="quarter" idx="12"/>
          </p:nvPr>
        </p:nvSpPr>
        <p:spPr/>
        <p:txBody>
          <a:bodyPr/>
          <a:lstStyle/>
          <a:p>
            <a:fld id="{B58DE5F1-E0F9-4CCA-92B7-7A6FC4DFEE14}" type="slidenum">
              <a:rPr lang="en-US" smtClean="0"/>
              <a:t>9</a:t>
            </a:fld>
            <a:endParaRPr lang="en-US"/>
          </a:p>
        </p:txBody>
      </p:sp>
      <p:cxnSp>
        <p:nvCxnSpPr>
          <p:cNvPr id="6" name="Straight Arrow Connector 5">
            <a:extLst>
              <a:ext uri="{FF2B5EF4-FFF2-40B4-BE49-F238E27FC236}">
                <a16:creationId xmlns:a16="http://schemas.microsoft.com/office/drawing/2014/main" id="{FF91E2DC-A604-A247-A5F2-3D31E4A1FA94}"/>
              </a:ext>
            </a:extLst>
          </p:cNvPr>
          <p:cNvCxnSpPr/>
          <p:nvPr/>
        </p:nvCxnSpPr>
        <p:spPr>
          <a:xfrm>
            <a:off x="2847109" y="3096491"/>
            <a:ext cx="822960" cy="0"/>
          </a:xfrm>
          <a:prstGeom prst="straightConnector1">
            <a:avLst/>
          </a:prstGeom>
          <a:ln w="66675" cap="sq">
            <a:tailEnd type="triangle"/>
          </a:ln>
        </p:spPr>
        <p:style>
          <a:lnRef idx="1">
            <a:schemeClr val="accent1"/>
          </a:lnRef>
          <a:fillRef idx="0">
            <a:schemeClr val="accent1"/>
          </a:fillRef>
          <a:effectRef idx="0">
            <a:srgbClr val="000000"/>
          </a:effectRef>
          <a:fontRef idx="minor">
            <a:schemeClr val="lt1"/>
          </a:fontRef>
        </p:style>
      </p:cxnSp>
      <p:sp>
        <p:nvSpPr>
          <p:cNvPr id="11" name="TextBox 10">
            <a:extLst>
              <a:ext uri="{FF2B5EF4-FFF2-40B4-BE49-F238E27FC236}">
                <a16:creationId xmlns:a16="http://schemas.microsoft.com/office/drawing/2014/main" id="{80E997CD-4C43-BC44-9445-AF5075321CA5}"/>
              </a:ext>
            </a:extLst>
          </p:cNvPr>
          <p:cNvSpPr txBox="1"/>
          <p:nvPr/>
        </p:nvSpPr>
        <p:spPr>
          <a:xfrm>
            <a:off x="365760" y="5957659"/>
            <a:ext cx="2536466" cy="379782"/>
          </a:xfrm>
          <a:prstGeom prst="rect">
            <a:avLst/>
          </a:prstGeom>
          <a:noFill/>
        </p:spPr>
        <p:txBody>
          <a:bodyPr wrap="square" lIns="0" tIns="0" rIns="0" bIns="0" rtlCol="0">
            <a:noAutofit/>
          </a:bodyPr>
          <a:lstStyle/>
          <a:p>
            <a:pPr>
              <a:lnSpc>
                <a:spcPct val="100000"/>
              </a:lnSpc>
              <a:spcBef>
                <a:spcPts val="1200"/>
              </a:spcBef>
              <a:buSzPct val="100000"/>
            </a:pPr>
            <a:r>
              <a:rPr lang="en-US" sz="2000" b="1" dirty="0"/>
              <a:t>*</a:t>
            </a:r>
            <a:r>
              <a:rPr lang="en-US" sz="1400" dirty="0"/>
              <a:t>On Windows and Mac</a:t>
            </a:r>
          </a:p>
        </p:txBody>
      </p:sp>
      <p:pic>
        <p:nvPicPr>
          <p:cNvPr id="3" name="Picture 2">
            <a:extLst>
              <a:ext uri="{FF2B5EF4-FFF2-40B4-BE49-F238E27FC236}">
                <a16:creationId xmlns:a16="http://schemas.microsoft.com/office/drawing/2014/main" id="{22F334C8-5BA6-72C0-2C0F-19810B4A9E5E}"/>
              </a:ext>
            </a:extLst>
          </p:cNvPr>
          <p:cNvPicPr>
            <a:picLocks noChangeAspect="1"/>
          </p:cNvPicPr>
          <p:nvPr/>
        </p:nvPicPr>
        <p:blipFill>
          <a:blip r:embed="rId2"/>
          <a:stretch>
            <a:fillRect/>
          </a:stretch>
        </p:blipFill>
        <p:spPr>
          <a:xfrm>
            <a:off x="3670069" y="1783165"/>
            <a:ext cx="7772400" cy="4174494"/>
          </a:xfrm>
          <a:prstGeom prst="rect">
            <a:avLst/>
          </a:prstGeom>
        </p:spPr>
      </p:pic>
      <p:sp>
        <p:nvSpPr>
          <p:cNvPr id="8" name="TextBox 7">
            <a:extLst>
              <a:ext uri="{FF2B5EF4-FFF2-40B4-BE49-F238E27FC236}">
                <a16:creationId xmlns:a16="http://schemas.microsoft.com/office/drawing/2014/main" id="{4BFA4F54-4799-344B-A9AB-687178E5FABA}"/>
              </a:ext>
            </a:extLst>
          </p:cNvPr>
          <p:cNvSpPr txBox="1"/>
          <p:nvPr/>
        </p:nvSpPr>
        <p:spPr>
          <a:xfrm>
            <a:off x="9229278" y="644236"/>
            <a:ext cx="1735281" cy="1226127"/>
          </a:xfrm>
          <a:prstGeom prst="rect">
            <a:avLst/>
          </a:prstGeom>
          <a:noFill/>
        </p:spPr>
        <p:txBody>
          <a:bodyPr wrap="square" lIns="0" tIns="0" rIns="0" bIns="0" rtlCol="0">
            <a:noAutofit/>
          </a:bodyPr>
          <a:lstStyle/>
          <a:p>
            <a:pPr>
              <a:lnSpc>
                <a:spcPct val="100000"/>
              </a:lnSpc>
              <a:spcBef>
                <a:spcPts val="1200"/>
              </a:spcBef>
              <a:buSzPct val="100000"/>
            </a:pPr>
            <a:r>
              <a:rPr lang="en-US" sz="1050" dirty="0">
                <a:solidFill>
                  <a:schemeClr val="bg2">
                    <a:lumMod val="10000"/>
                  </a:schemeClr>
                </a:solidFill>
              </a:rPr>
              <a:t>Here, host root (’/’) is already set, but if not click the plus icon and then select the host root to add it to the list of directories that can be bind mounted into containers</a:t>
            </a:r>
          </a:p>
        </p:txBody>
      </p:sp>
      <p:cxnSp>
        <p:nvCxnSpPr>
          <p:cNvPr id="10" name="Straight Arrow Connector 9">
            <a:extLst>
              <a:ext uri="{FF2B5EF4-FFF2-40B4-BE49-F238E27FC236}">
                <a16:creationId xmlns:a16="http://schemas.microsoft.com/office/drawing/2014/main" id="{3ADB3A9C-1879-B74F-9C91-8CE9B324ABC8}"/>
              </a:ext>
            </a:extLst>
          </p:cNvPr>
          <p:cNvCxnSpPr>
            <a:cxnSpLocks/>
          </p:cNvCxnSpPr>
          <p:nvPr/>
        </p:nvCxnSpPr>
        <p:spPr>
          <a:xfrm flipH="1">
            <a:off x="7295103" y="1086111"/>
            <a:ext cx="1867188" cy="2342889"/>
          </a:xfrm>
          <a:prstGeom prst="straightConnector1">
            <a:avLst/>
          </a:prstGeom>
          <a:ln w="12700" cap="sq">
            <a:solidFill>
              <a:srgbClr val="92D050"/>
            </a:solidFill>
            <a:tailEnd type="triangle"/>
          </a:ln>
        </p:spPr>
        <p:style>
          <a:lnRef idx="1">
            <a:schemeClr val="accent1"/>
          </a:lnRef>
          <a:fillRef idx="0">
            <a:schemeClr val="accent1"/>
          </a:fillRef>
          <a:effectRef idx="0">
            <a:srgbClr val="000000"/>
          </a:effectRef>
          <a:fontRef idx="minor">
            <a:schemeClr val="lt1"/>
          </a:fontRef>
        </p:style>
      </p:cxnSp>
      <p:cxnSp>
        <p:nvCxnSpPr>
          <p:cNvPr id="20" name="Straight Arrow Connector 19">
            <a:extLst>
              <a:ext uri="{FF2B5EF4-FFF2-40B4-BE49-F238E27FC236}">
                <a16:creationId xmlns:a16="http://schemas.microsoft.com/office/drawing/2014/main" id="{E0BD14F5-7933-2D34-49D1-84F002E08FC3}"/>
              </a:ext>
            </a:extLst>
          </p:cNvPr>
          <p:cNvCxnSpPr>
            <a:cxnSpLocks/>
          </p:cNvCxnSpPr>
          <p:nvPr/>
        </p:nvCxnSpPr>
        <p:spPr>
          <a:xfrm>
            <a:off x="9985251" y="1641766"/>
            <a:ext cx="1138274" cy="2035931"/>
          </a:xfrm>
          <a:prstGeom prst="straightConnector1">
            <a:avLst/>
          </a:prstGeom>
          <a:ln w="12700" cap="sq">
            <a:solidFill>
              <a:srgbClr val="92D050"/>
            </a:solidFill>
            <a:tailEnd type="triangle"/>
          </a:ln>
        </p:spPr>
        <p:style>
          <a:lnRef idx="1">
            <a:schemeClr val="accent1"/>
          </a:lnRef>
          <a:fillRef idx="0">
            <a:schemeClr val="accent1"/>
          </a:fillRef>
          <a:effectRef idx="0">
            <a:srgbClr val="000000"/>
          </a:effectRef>
          <a:fontRef idx="minor">
            <a:schemeClr val="lt1"/>
          </a:fontRef>
        </p:style>
      </p:cxnSp>
      <p:pic>
        <p:nvPicPr>
          <p:cNvPr id="23" name="Picture 22">
            <a:extLst>
              <a:ext uri="{FF2B5EF4-FFF2-40B4-BE49-F238E27FC236}">
                <a16:creationId xmlns:a16="http://schemas.microsoft.com/office/drawing/2014/main" id="{5611DBCB-B109-2DCC-01C8-4B9B5EFD8364}"/>
              </a:ext>
            </a:extLst>
          </p:cNvPr>
          <p:cNvPicPr>
            <a:picLocks noChangeAspect="1"/>
          </p:cNvPicPr>
          <p:nvPr/>
        </p:nvPicPr>
        <p:blipFill>
          <a:blip r:embed="rId3"/>
          <a:stretch>
            <a:fillRect/>
          </a:stretch>
        </p:blipFill>
        <p:spPr>
          <a:xfrm>
            <a:off x="210064" y="1447748"/>
            <a:ext cx="2570058" cy="4509911"/>
          </a:xfrm>
          <a:prstGeom prst="rect">
            <a:avLst/>
          </a:prstGeom>
        </p:spPr>
      </p:pic>
      <p:sp>
        <p:nvSpPr>
          <p:cNvPr id="7" name="TextBox 6">
            <a:extLst>
              <a:ext uri="{FF2B5EF4-FFF2-40B4-BE49-F238E27FC236}">
                <a16:creationId xmlns:a16="http://schemas.microsoft.com/office/drawing/2014/main" id="{6E827045-CAED-EBA6-B7CB-74592A555FB5}"/>
              </a:ext>
            </a:extLst>
          </p:cNvPr>
          <p:cNvSpPr txBox="1"/>
          <p:nvPr/>
        </p:nvSpPr>
        <p:spPr>
          <a:xfrm>
            <a:off x="2847109" y="779630"/>
            <a:ext cx="6094324" cy="369332"/>
          </a:xfrm>
          <a:prstGeom prst="rect">
            <a:avLst/>
          </a:prstGeom>
          <a:noFill/>
        </p:spPr>
        <p:txBody>
          <a:bodyPr wrap="square">
            <a:spAutoFit/>
          </a:bodyPr>
          <a:lstStyle/>
          <a:p>
            <a:pPr marL="0" indent="0">
              <a:buNone/>
            </a:pPr>
            <a:r>
              <a:rPr lang="en-US" dirty="0"/>
              <a:t>Settings – Resources &gt; File Sharing in Docker Desktop:</a:t>
            </a:r>
          </a:p>
        </p:txBody>
      </p:sp>
    </p:spTree>
    <p:extLst>
      <p:ext uri="{BB962C8B-B14F-4D97-AF65-F5344CB8AC3E}">
        <p14:creationId xmlns:p14="http://schemas.microsoft.com/office/powerpoint/2010/main" val="205183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ristol Myers Squibb">
  <a:themeElements>
    <a:clrScheme name="Bristol Myers Squibb Colors">
      <a:dk1>
        <a:srgbClr val="595454"/>
      </a:dk1>
      <a:lt1>
        <a:srgbClr val="FFFFFF"/>
      </a:lt1>
      <a:dk2>
        <a:srgbClr val="595454"/>
      </a:dk2>
      <a:lt2>
        <a:srgbClr val="EEE7E7"/>
      </a:lt2>
      <a:accent1>
        <a:srgbClr val="595454"/>
      </a:accent1>
      <a:accent2>
        <a:srgbClr val="FFD186"/>
      </a:accent2>
      <a:accent3>
        <a:srgbClr val="59FFB9"/>
      </a:accent3>
      <a:accent4>
        <a:srgbClr val="A69F9F"/>
      </a:accent4>
      <a:accent5>
        <a:srgbClr val="33D6F1"/>
      </a:accent5>
      <a:accent6>
        <a:srgbClr val="FDA97D"/>
      </a:accent6>
      <a:hlink>
        <a:srgbClr val="595454"/>
      </a:hlink>
      <a:folHlink>
        <a:srgbClr val="595454"/>
      </a:folHlink>
    </a:clrScheme>
    <a:fontScheme name="Bristol Myers Squibb Fonts">
      <a:majorFont>
        <a:latin typeface="Trebuchet MS"/>
        <a:ea typeface=""/>
        <a:cs typeface=""/>
      </a:majorFont>
      <a:minorFont>
        <a:latin typeface="Trebuchet MS"/>
        <a:ea typeface=""/>
        <a:cs typeface=""/>
      </a:minorFont>
    </a:fontScheme>
    <a:fmtScheme name="Bristol Myers Squibb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2000"/>
        </a:defPPr>
      </a:lstStyle>
      <a:style>
        <a:lnRef idx="0">
          <a:schemeClr val="accent1"/>
        </a:lnRef>
        <a:fillRef idx="1">
          <a:schemeClr val="accent1"/>
        </a:fillRef>
        <a:effectRef idx="0">
          <a:srgbClr val="000000"/>
        </a:effectRef>
        <a:fontRef idx="minor">
          <a:schemeClr val="lt1"/>
        </a:fontRef>
      </a:style>
    </a:spDef>
    <a:lnDef>
      <a:spPr>
        <a:ln w="12700" cap="sq"/>
      </a:spPr>
      <a:bodyPr/>
      <a:lstStyle/>
      <a:style>
        <a:lnRef idx="1">
          <a:schemeClr val="accent1"/>
        </a:lnRef>
        <a:fillRef idx="0">
          <a:schemeClr val="accent1"/>
        </a:fillRef>
        <a:effectRef idx="0">
          <a:srgbClr val="000000"/>
        </a:effectRef>
        <a:fontRef idx="minor">
          <a:schemeClr val="lt1"/>
        </a:fontRef>
      </a:style>
    </a:lnDef>
    <a:txDef>
      <a:spPr>
        <a:noFill/>
      </a:spPr>
      <a:bodyPr wrap="square" lIns="0" tIns="0" rIns="0" bIns="0" rtlCol="0">
        <a:noAutofit/>
      </a:bodyPr>
      <a:lstStyle>
        <a:defPPr marL="228600" indent="-228600">
          <a:lnSpc>
            <a:spcPct val="100000"/>
          </a:lnSpc>
          <a:spcBef>
            <a:spcPts val="1200"/>
          </a:spcBef>
          <a:buSzPct val="100000"/>
          <a:buFont typeface="Trebuchet MS"/>
          <a:buChar char="•"/>
          <a:defRPr sz="2000"/>
        </a:defPPr>
      </a:lstStyle>
    </a:txDef>
  </a:objectDefaults>
  <a:extraClrSchemeLst/>
  <a:custClrLst>
    <a:custClr name="Purple">
      <a:srgbClr val="BE2BBB"/>
    </a:custClr>
    <a:custClr name="Dark Gray">
      <a:srgbClr val="595454"/>
    </a:custClr>
    <a:custClr name="Gray">
      <a:srgbClr val="A69F9F"/>
    </a:custClr>
    <a:custClr name="Light Gray">
      <a:srgbClr val="EEE7E7"/>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Amber 2">
      <a:srgbClr val="FFD186"/>
    </a:custClr>
    <a:custClr name="Amber 1">
      <a:srgbClr val="FFECCD"/>
    </a:custClr>
    <a:custClr name="Peach 2">
      <a:srgbClr val="FDA97D"/>
    </a:custClr>
    <a:custClr name="Peach 1">
      <a:srgbClr val="FEDCCA"/>
    </a:custClr>
    <a:custClr name="Sienna 2">
      <a:srgbClr val="CB7C78"/>
    </a:custClr>
    <a:custClr name="Sienna 1">
      <a:srgbClr val="DAC5C5"/>
    </a:custClr>
    <a:custClr name="Mint 2">
      <a:srgbClr val="59FFB9"/>
    </a:custClr>
    <a:custClr name="Mint 1">
      <a:srgbClr val="C5FFE6"/>
    </a:custClr>
    <a:custClr name="Aqua 2">
      <a:srgbClr val="33D6F1"/>
    </a:custClr>
    <a:custClr name="Aqua 1">
      <a:srgbClr val="C0F2FB"/>
    </a:custClr>
  </a:custClrLst>
  <a:extLst>
    <a:ext uri="{05A4C25C-085E-4340-85A3-A5531E510DB2}">
      <thm15:themeFamily xmlns:thm15="http://schemas.microsoft.com/office/thememl/2012/main" name="WW_EN_PowerPoint_BMS_Template_2020[2] (Read-Only)" id="{F84FC969-D632-D345-B742-3107A578CCD3}" vid="{E7F597C9-C51B-A549-85DB-B44D295A16EC}"/>
    </a:ext>
  </a:extLst>
</a:theme>
</file>

<file path=ppt/theme/theme2.xml><?xml version="1.0" encoding="utf-8"?>
<a:theme xmlns:a="http://schemas.openxmlformats.org/drawingml/2006/main" name="Bristol Myers Squibb">
  <a:themeElements>
    <a:clrScheme name="Bristol Myers Squibb Colors">
      <a:dk1>
        <a:srgbClr val="595454"/>
      </a:dk1>
      <a:lt1>
        <a:srgbClr val="FFFFFF"/>
      </a:lt1>
      <a:dk2>
        <a:srgbClr val="595454"/>
      </a:dk2>
      <a:lt2>
        <a:srgbClr val="EEE7E7"/>
      </a:lt2>
      <a:accent1>
        <a:srgbClr val="595454"/>
      </a:accent1>
      <a:accent2>
        <a:srgbClr val="FFD186"/>
      </a:accent2>
      <a:accent3>
        <a:srgbClr val="59FFB9"/>
      </a:accent3>
      <a:accent4>
        <a:srgbClr val="A69F9F"/>
      </a:accent4>
      <a:accent5>
        <a:srgbClr val="33D6F1"/>
      </a:accent5>
      <a:accent6>
        <a:srgbClr val="FDA97D"/>
      </a:accent6>
      <a:hlink>
        <a:srgbClr val="595454"/>
      </a:hlink>
      <a:folHlink>
        <a:srgbClr val="595454"/>
      </a:folHlink>
    </a:clrScheme>
    <a:fontScheme name="Bristol Myers Squibb Fonts">
      <a:majorFont>
        <a:latin typeface="Trebuchet MS"/>
        <a:ea typeface=""/>
        <a:cs typeface=""/>
      </a:majorFont>
      <a:minorFont>
        <a:latin typeface="Trebuchet MS"/>
        <a:ea typeface=""/>
        <a:cs typeface=""/>
      </a:minorFont>
    </a:fontScheme>
    <a:fmtScheme name="Bristol Myers Squibb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2000"/>
        </a:defPPr>
      </a:lstStyle>
      <a:style>
        <a:lnRef idx="0">
          <a:schemeClr val="accent1"/>
        </a:lnRef>
        <a:fillRef idx="1">
          <a:schemeClr val="accent1"/>
        </a:fillRef>
        <a:effectRef idx="0">
          <a:srgbClr val="000000"/>
        </a:effectRef>
        <a:fontRef idx="minor">
          <a:schemeClr val="lt1"/>
        </a:fontRef>
      </a:style>
    </a:spDef>
    <a:lnDef>
      <a:spPr>
        <a:ln w="12700" cap="sq"/>
      </a:spPr>
      <a:bodyPr/>
      <a:lstStyle/>
      <a:style>
        <a:lnRef idx="1">
          <a:schemeClr val="accent1"/>
        </a:lnRef>
        <a:fillRef idx="0">
          <a:schemeClr val="accent1"/>
        </a:fillRef>
        <a:effectRef idx="0">
          <a:srgbClr val="000000"/>
        </a:effectRef>
        <a:fontRef idx="minor">
          <a:schemeClr val="lt1"/>
        </a:fontRef>
      </a:style>
    </a:lnDef>
    <a:txDef>
      <a:spPr>
        <a:noFill/>
      </a:spPr>
      <a:bodyPr wrap="square" lIns="0" tIns="0" rIns="0" bIns="0" rtlCol="0">
        <a:noAutofit/>
      </a:bodyPr>
      <a:lstStyle>
        <a:defPPr marL="228600" indent="-228600">
          <a:lnSpc>
            <a:spcPct val="100000"/>
          </a:lnSpc>
          <a:spcBef>
            <a:spcPts val="1200"/>
          </a:spcBef>
          <a:buSzPct val="100000"/>
          <a:buFont typeface="Trebuchet MS"/>
          <a:buChar char="•"/>
          <a:defRPr sz="2000"/>
        </a:defPPr>
      </a:lstStyle>
    </a:txDef>
  </a:objectDefaults>
  <a:extraClrSchemeLst/>
  <a:custClrLst>
    <a:custClr name="Purple">
      <a:srgbClr val="BE2BBB"/>
    </a:custClr>
    <a:custClr name="Dark Gray">
      <a:srgbClr val="595454"/>
    </a:custClr>
    <a:custClr name="Gray">
      <a:srgbClr val="A69F9F"/>
    </a:custClr>
    <a:custClr name="Light Gray">
      <a:srgbClr val="EEE7E7"/>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Amber 2">
      <a:srgbClr val="FFD186"/>
    </a:custClr>
    <a:custClr name="Amber 1">
      <a:srgbClr val="FFECCD"/>
    </a:custClr>
    <a:custClr name="Peach 2">
      <a:srgbClr val="FDA97D"/>
    </a:custClr>
    <a:custClr name="Peach 1">
      <a:srgbClr val="FEDCCA"/>
    </a:custClr>
    <a:custClr name="Sienna 2">
      <a:srgbClr val="CB7C78"/>
    </a:custClr>
    <a:custClr name="Sienna 1">
      <a:srgbClr val="DAC5C5"/>
    </a:custClr>
    <a:custClr name="Mint 2">
      <a:srgbClr val="59FFB9"/>
    </a:custClr>
    <a:custClr name="Mint 1">
      <a:srgbClr val="C5FFE6"/>
    </a:custClr>
    <a:custClr name="Aqua 2">
      <a:srgbClr val="33D6F1"/>
    </a:custClr>
    <a:custClr name="Aqua 1">
      <a:srgbClr val="C0F2FB"/>
    </a:custClr>
  </a:custClrLst>
</a:theme>
</file>

<file path=ppt/theme/theme3.xml><?xml version="1.0" encoding="utf-8"?>
<a:theme xmlns:a="http://schemas.openxmlformats.org/drawingml/2006/main" name="Bristol Myers Squibb">
  <a:themeElements>
    <a:clrScheme name="Bristol Myers Squibb Colors">
      <a:dk1>
        <a:srgbClr val="595454"/>
      </a:dk1>
      <a:lt1>
        <a:srgbClr val="FFFFFF"/>
      </a:lt1>
      <a:dk2>
        <a:srgbClr val="595454"/>
      </a:dk2>
      <a:lt2>
        <a:srgbClr val="EEE7E7"/>
      </a:lt2>
      <a:accent1>
        <a:srgbClr val="595454"/>
      </a:accent1>
      <a:accent2>
        <a:srgbClr val="FFD186"/>
      </a:accent2>
      <a:accent3>
        <a:srgbClr val="59FFB9"/>
      </a:accent3>
      <a:accent4>
        <a:srgbClr val="A69F9F"/>
      </a:accent4>
      <a:accent5>
        <a:srgbClr val="33D6F1"/>
      </a:accent5>
      <a:accent6>
        <a:srgbClr val="FDA97D"/>
      </a:accent6>
      <a:hlink>
        <a:srgbClr val="595454"/>
      </a:hlink>
      <a:folHlink>
        <a:srgbClr val="595454"/>
      </a:folHlink>
    </a:clrScheme>
    <a:fontScheme name="Bristol Myers Squibb Fonts">
      <a:majorFont>
        <a:latin typeface="Trebuchet MS"/>
        <a:ea typeface=""/>
        <a:cs typeface=""/>
      </a:majorFont>
      <a:minorFont>
        <a:latin typeface="Trebuchet MS"/>
        <a:ea typeface=""/>
        <a:cs typeface=""/>
      </a:minorFont>
    </a:fontScheme>
    <a:fmtScheme name="Bristol Myers Squibb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2000"/>
        </a:defPPr>
      </a:lstStyle>
      <a:style>
        <a:lnRef idx="0">
          <a:schemeClr val="accent1"/>
        </a:lnRef>
        <a:fillRef idx="1">
          <a:schemeClr val="accent1"/>
        </a:fillRef>
        <a:effectRef idx="0">
          <a:srgbClr val="000000"/>
        </a:effectRef>
        <a:fontRef idx="minor">
          <a:schemeClr val="lt1"/>
        </a:fontRef>
      </a:style>
    </a:spDef>
    <a:lnDef>
      <a:spPr>
        <a:ln w="12700" cap="sq"/>
      </a:spPr>
      <a:bodyPr/>
      <a:lstStyle/>
      <a:style>
        <a:lnRef idx="1">
          <a:schemeClr val="accent1"/>
        </a:lnRef>
        <a:fillRef idx="0">
          <a:schemeClr val="accent1"/>
        </a:fillRef>
        <a:effectRef idx="0">
          <a:srgbClr val="000000"/>
        </a:effectRef>
        <a:fontRef idx="minor">
          <a:schemeClr val="lt1"/>
        </a:fontRef>
      </a:style>
    </a:lnDef>
    <a:txDef>
      <a:spPr>
        <a:noFill/>
      </a:spPr>
      <a:bodyPr wrap="square" lIns="0" tIns="0" rIns="0" bIns="0" rtlCol="0">
        <a:noAutofit/>
      </a:bodyPr>
      <a:lstStyle>
        <a:defPPr marL="228600" indent="-228600">
          <a:lnSpc>
            <a:spcPct val="100000"/>
          </a:lnSpc>
          <a:spcBef>
            <a:spcPts val="1200"/>
          </a:spcBef>
          <a:buSzPct val="100000"/>
          <a:buFont typeface="Trebuchet MS"/>
          <a:buChar char="•"/>
          <a:defRPr sz="2000"/>
        </a:defPPr>
      </a:lstStyle>
    </a:txDef>
  </a:objectDefaults>
  <a:extraClrSchemeLst/>
  <a:custClrLst>
    <a:custClr name="Purple">
      <a:srgbClr val="BE2BBB"/>
    </a:custClr>
    <a:custClr name="Dark Gray">
      <a:srgbClr val="595454"/>
    </a:custClr>
    <a:custClr name="Gray">
      <a:srgbClr val="A69F9F"/>
    </a:custClr>
    <a:custClr name="Light Gray">
      <a:srgbClr val="EEE7E7"/>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Amber 2">
      <a:srgbClr val="FFD186"/>
    </a:custClr>
    <a:custClr name="Amber 1">
      <a:srgbClr val="FFECCD"/>
    </a:custClr>
    <a:custClr name="Peach 2">
      <a:srgbClr val="FDA97D"/>
    </a:custClr>
    <a:custClr name="Peach 1">
      <a:srgbClr val="FEDCCA"/>
    </a:custClr>
    <a:custClr name="Sienna 2">
      <a:srgbClr val="CB7C78"/>
    </a:custClr>
    <a:custClr name="Sienna 1">
      <a:srgbClr val="DAC5C5"/>
    </a:custClr>
    <a:custClr name="Mint 2">
      <a:srgbClr val="59FFB9"/>
    </a:custClr>
    <a:custClr name="Mint 1">
      <a:srgbClr val="C5FFE6"/>
    </a:custClr>
    <a:custClr name="Aqua 2">
      <a:srgbClr val="33D6F1"/>
    </a:custClr>
    <a:custClr name="Aqua 1">
      <a:srgbClr val="C0F2FB"/>
    </a:custClr>
  </a:custClrLst>
</a:theme>
</file>

<file path=docProps/app.xml><?xml version="1.0" encoding="utf-8"?>
<Properties xmlns="http://schemas.openxmlformats.org/officeDocument/2006/extended-properties" xmlns:vt="http://schemas.openxmlformats.org/officeDocument/2006/docPropsVTypes">
  <Template>Bristol Myers Squibb</Template>
  <TotalTime>3330</TotalTime>
  <Words>5883</Words>
  <Application>Microsoft Macintosh PowerPoint</Application>
  <PresentationFormat>Widescreen</PresentationFormat>
  <Paragraphs>475</Paragraphs>
  <Slides>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Courier</vt:lpstr>
      <vt:lpstr>Courier New</vt:lpstr>
      <vt:lpstr>Helvetica Neue</vt:lpstr>
      <vt:lpstr>Trebuchet MS</vt:lpstr>
      <vt:lpstr>Wingdings</vt:lpstr>
      <vt:lpstr>Bristol Myers Squibb</vt:lpstr>
      <vt:lpstr> Locker: a Simple Tool to Run and Manage Interactive Docker Containers Supporting Reproducible Research </vt:lpstr>
      <vt:lpstr>Overview</vt:lpstr>
      <vt:lpstr>Overview of Docker and Locker</vt:lpstr>
      <vt:lpstr>Brief Overview of Docker – Locker is based on and uses Docker</vt:lpstr>
      <vt:lpstr>Locker Key points and advantages</vt:lpstr>
      <vt:lpstr>Locker Overview and Prerequisites, Initial Setup, Starting Locker using Startup Script</vt:lpstr>
      <vt:lpstr>Locker Overview</vt:lpstr>
      <vt:lpstr>Setting Docker Proxies (if needed)*</vt:lpstr>
      <vt:lpstr>Allowing host root directory to be accessible inside started containers*</vt:lpstr>
      <vt:lpstr>Two Modes of Running Locker Application: Local or Remote</vt:lpstr>
      <vt:lpstr>Running Locker</vt:lpstr>
      <vt:lpstr>Getting and Running the Locker app locally (e.g. on Win/Mac)</vt:lpstr>
      <vt:lpstr>Starting the Locker Application</vt:lpstr>
      <vt:lpstr> User Interface Overview</vt:lpstr>
      <vt:lpstr>Locker UI - Configuration</vt:lpstr>
      <vt:lpstr>Locker UI - Images</vt:lpstr>
      <vt:lpstr>Locker UI - Start Container</vt:lpstr>
      <vt:lpstr>Locker UI - Containers</vt:lpstr>
      <vt:lpstr>Locker UI - Pulling Image (follow progress of image pull)</vt:lpstr>
      <vt:lpstr>Locker Offline Usage Overview</vt:lpstr>
      <vt:lpstr>Offline Usage Overview and Rationale</vt:lpstr>
      <vt:lpstr>Locker UI - Configuring Local Caching of Network Drives</vt:lpstr>
      <vt:lpstr>Locker UI - Configuring Local Caching of Network Drives (cont)</vt:lpstr>
      <vt:lpstr>Locker UI - View Status of Local Caching of Network Drives</vt:lpstr>
      <vt:lpstr>Locker Safe Storage Locations, Recommendations and Checklist for use</vt:lpstr>
      <vt:lpstr>Safe Storage Locations inside Running Containers</vt:lpstr>
      <vt:lpstr>Safe Data Storage Locations Inside and Outside the Container</vt:lpstr>
      <vt:lpstr>Notes and Recommendations</vt:lpstr>
      <vt:lpstr>Basic Checklist for using Locker</vt:lpstr>
      <vt:lpstr> User Interface Overview</vt:lpstr>
      <vt:lpstr>Locker Services to Start Locker Application Remotely</vt:lpstr>
      <vt:lpstr>Locker Start Script vs Locker Services --- When To Use Each</vt:lpstr>
      <vt:lpstr>Locker Services – Locker Server Portal</vt:lpstr>
      <vt:lpstr>Locker Services – New Server</vt:lpstr>
      <vt:lpstr>Locker Services – Check/Start Docker</vt:lpstr>
      <vt:lpstr>Locker Services – Start Locker</vt:lpstr>
      <vt:lpstr>Locker Services – Locker on New Server – combines previous 3 services</vt:lpstr>
      <vt:lpstr>Step-by-step Guide to Starting Locker and Developing using Locker and Locker Services</vt:lpstr>
      <vt:lpstr>Starting Locker on a new EC2 instance (Page 1)</vt:lpstr>
      <vt:lpstr>Managing your EC2 Instances</vt:lpstr>
      <vt:lpstr>Starting Locker on existing server</vt:lpstr>
      <vt:lpstr>Using Locker for Development (Page 1)</vt:lpstr>
      <vt:lpstr>Using Locker for Development (Page 2)</vt:lpstr>
      <vt:lpstr>Extra/Advanced Topics </vt:lpstr>
      <vt:lpstr>Commit Image Page</vt:lpstr>
      <vt:lpstr>Sibling Docker Containers (advanced technique)</vt:lpstr>
      <vt:lpstr>Old, scraps</vt:lpstr>
      <vt:lpstr>Video Demo of Locker</vt:lpstr>
      <vt:lpstr>SSH Access to container page</vt:lpstr>
      <vt:lpstr>Where to Safely Store Data inside Running Containers</vt:lpstr>
      <vt:lpstr>Overview of Domino </vt:lpstr>
      <vt:lpstr>        Domino Limitations</vt:lpstr>
      <vt:lpstr>      Domino Limitations (cont)</vt:lpstr>
      <vt:lpstr>Locker is an Attempt to Address Domino’s Limitations (cont)</vt:lpstr>
      <vt:lpstr>Acknowledgements</vt:lpstr>
      <vt:lpstr>PowerPoint Presentation</vt:lpstr>
      <vt:lpstr>Current Status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Bristol Myers Squibb  PowerPoint template</dc:title>
  <dc:subject/>
  <dc:creator>Smith (HPW), Andrew</dc:creator>
  <cp:keywords/>
  <dc:description/>
  <cp:lastModifiedBy>Smith (HPW), Andrew</cp:lastModifiedBy>
  <cp:revision>967</cp:revision>
  <cp:lastPrinted>2019-10-06T00:46:52Z</cp:lastPrinted>
  <dcterms:created xsi:type="dcterms:W3CDTF">2020-03-30T18:38:59Z</dcterms:created>
  <dcterms:modified xsi:type="dcterms:W3CDTF">2023-12-15T17:07:05Z</dcterms:modified>
  <cp:category/>
</cp:coreProperties>
</file>