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2"/>
    <p:restoredTop sz="94719"/>
  </p:normalViewPr>
  <p:slideViewPr>
    <p:cSldViewPr snapToGrid="0">
      <p:cViewPr>
        <p:scale>
          <a:sx n="91" d="100"/>
          <a:sy n="91" d="100"/>
        </p:scale>
        <p:origin x="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DABA-B53B-513F-0DF3-2448F4106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6E4AA-68F2-8433-8FA9-F12ED8C2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C616-9F32-019B-396B-2B79094A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863-C9A7-2B43-8351-0B8C6A5E6CAD}" type="datetimeFigureOut">
              <a:rPr lang="en-SA" smtClean="0"/>
              <a:t>07/09/2025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B1C8-3F5E-01DF-D63D-E6191C8A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E692-A2FE-A010-7D53-1399EF48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E3A-A1F2-B849-8CC9-7055F682A06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5736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7D71-3AEE-A242-0240-F286E4D6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454CA-67EA-29AB-1EF2-46EF46BEF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E43A1-F7C7-06FD-AF07-7573428D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863-C9A7-2B43-8351-0B8C6A5E6CAD}" type="datetimeFigureOut">
              <a:rPr lang="en-SA" smtClean="0"/>
              <a:t>07/09/2025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6ED6-DACA-F450-5C59-CB2227CC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CD6C3-46A3-5E4B-A18C-3F09C1C7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E3A-A1F2-B849-8CC9-7055F682A06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817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489AD-49BD-6927-AD1A-7E0927CED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E109B-9B73-1D30-AC6E-67BF0B55B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10C6F-1469-B77C-AD6A-D75BE76A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863-C9A7-2B43-8351-0B8C6A5E6CAD}" type="datetimeFigureOut">
              <a:rPr lang="en-SA" smtClean="0"/>
              <a:t>07/09/2025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89E86-B985-EC04-1C28-C5FF28EA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E3B5-76E2-2340-5071-5851B554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E3A-A1F2-B849-8CC9-7055F682A06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4689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D3B8-C973-22D0-6FCF-8B56576A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0092-A539-C247-4241-6668DCC6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8BD0-C5D0-BAC8-FF64-F410F871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863-C9A7-2B43-8351-0B8C6A5E6CAD}" type="datetimeFigureOut">
              <a:rPr lang="en-SA" smtClean="0"/>
              <a:t>07/09/2025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7A5CF-DAFC-7BD1-5DB6-FA0B5A45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FEF7-F425-298F-927E-18650E07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E3A-A1F2-B849-8CC9-7055F682A06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3562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E7FB-DB86-D515-D52F-AE32A314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A2A7A-5875-13A8-81DA-D9A6FC04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77287-2EED-BA00-EEED-D34B52BE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863-C9A7-2B43-8351-0B8C6A5E6CAD}" type="datetimeFigureOut">
              <a:rPr lang="en-SA" smtClean="0"/>
              <a:t>07/09/2025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EA7A6-5EC3-AF1D-D54E-2E73FAE2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58CE5-4A62-B0D4-9B7D-6BF7B7D6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E3A-A1F2-B849-8CC9-7055F682A06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3458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7976-CC92-3491-FF38-EF2AB0CA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398E-DF0A-536B-0FAF-81695B902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91846-B32D-A671-6D5C-B5BF85EBE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E26DE-D665-002F-448B-8CB16D77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863-C9A7-2B43-8351-0B8C6A5E6CAD}" type="datetimeFigureOut">
              <a:rPr lang="en-SA" smtClean="0"/>
              <a:t>07/09/2025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3A1E0-678F-5992-D10B-BC0D4CDF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A8057-056C-7673-987D-224909F4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E3A-A1F2-B849-8CC9-7055F682A06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3768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01E7-6A1B-ABF5-F39B-7DB0F54A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533D-6899-A601-484D-6E2CC5A00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68B4E-8E43-8C94-0D83-027B6BF81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BFA75-B16B-DF88-13F9-3EA07ECBB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8C658-5452-AC2D-DA50-647BFAB3F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43009-443E-0C2D-CFDC-A292D3A8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863-C9A7-2B43-8351-0B8C6A5E6CAD}" type="datetimeFigureOut">
              <a:rPr lang="en-SA" smtClean="0"/>
              <a:t>07/09/2025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40C16-9E6A-D9F4-C704-EEA83F8A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459A2-18B4-0683-843F-BDBA359F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E3A-A1F2-B849-8CC9-7055F682A06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8408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0AF0-249B-9086-D637-E0D7144B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A53EE-0ECF-04AC-02EB-F5A31022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863-C9A7-2B43-8351-0B8C6A5E6CAD}" type="datetimeFigureOut">
              <a:rPr lang="en-SA" smtClean="0"/>
              <a:t>07/09/2025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EEF79-E1E5-E70D-C0A5-036C2841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4A03B-0EB0-D41C-AD68-301CF100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E3A-A1F2-B849-8CC9-7055F682A06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9083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1E69A-0018-C06D-7CF8-E4A3A78B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863-C9A7-2B43-8351-0B8C6A5E6CAD}" type="datetimeFigureOut">
              <a:rPr lang="en-SA" smtClean="0"/>
              <a:t>07/09/2025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6B8DB-1612-74F8-F202-0890B6BE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6DB18-6A82-FB70-6B7E-D14432FF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E3A-A1F2-B849-8CC9-7055F682A06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6082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1B9A-73E5-0DBD-8694-E9CE07E2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1275-EA70-433A-D016-7C971477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B04C5-4CA5-3C02-55B3-27B2D6163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4E51F-1F16-3E42-09F4-2C39613B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863-C9A7-2B43-8351-0B8C6A5E6CAD}" type="datetimeFigureOut">
              <a:rPr lang="en-SA" smtClean="0"/>
              <a:t>07/09/2025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6E6E9-A74A-9E4A-E6DE-4444642F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A1BAA-EDD9-2D32-7DBE-1E93B10A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E3A-A1F2-B849-8CC9-7055F682A06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1312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D7FF-9A8B-74F0-F480-D10FF12B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B5047-A447-B634-1E84-0F145DE1F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D3494-79F1-9E76-8AA9-5023D692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5372C-3694-7EBB-9717-73D6F476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863-C9A7-2B43-8351-0B8C6A5E6CAD}" type="datetimeFigureOut">
              <a:rPr lang="en-SA" smtClean="0"/>
              <a:t>07/09/2025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2A6F5-85EF-E5BC-6CE7-1AFB2057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9DEC4-C8E5-4CDA-9BB1-C78FBCE0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E3A-A1F2-B849-8CC9-7055F682A06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1330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9AC64-4B7B-AB4E-DB37-DE40D5A9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5837E-2285-690E-487D-FFD1A1B1B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B8EC-7141-A49E-088D-CFF8DFD48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BB1863-C9A7-2B43-8351-0B8C6A5E6CAD}" type="datetimeFigureOut">
              <a:rPr lang="en-SA" smtClean="0"/>
              <a:t>07/09/2025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E186-70CF-0AD1-F3BB-0DAF57F62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1831-B305-D5B6-2DA4-B2804D4D1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34E3A-A1F2-B849-8CC9-7055F682A06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1673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61C8-A679-3E68-DD14-A8ECA9B25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9138"/>
            <a:ext cx="9144000" cy="2387600"/>
          </a:xfrm>
        </p:spPr>
        <p:txBody>
          <a:bodyPr/>
          <a:lstStyle/>
          <a:p>
            <a:r>
              <a:rPr lang="en-SA" dirty="0"/>
              <a:t>ANN – Assignment 1</a:t>
            </a:r>
          </a:p>
        </p:txBody>
      </p:sp>
    </p:spTree>
    <p:extLst>
      <p:ext uri="{BB962C8B-B14F-4D97-AF65-F5344CB8AC3E}">
        <p14:creationId xmlns:p14="http://schemas.microsoft.com/office/powerpoint/2010/main" val="330231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E74C-110E-2ADA-77B5-96250380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Testing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B39384-D95F-1D3C-8981-3CF5DC74D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71361"/>
              </p:ext>
            </p:extLst>
          </p:nvPr>
        </p:nvGraphicFramePr>
        <p:xfrm>
          <a:off x="1763738" y="169068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692303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932593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81740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9614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77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Mohammad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</a:t>
                      </a:r>
                      <a:r>
                        <a:rPr lang="en-SA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00885123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2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Turki Alghamdi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9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Turki Alqahtani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4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8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0.0099911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657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1ABF51-7C6D-CA82-87CA-C330CCAEF4CB}"/>
              </a:ext>
            </a:extLst>
          </p:cNvPr>
          <p:cNvSpPr txBox="1"/>
          <p:nvPr/>
        </p:nvSpPr>
        <p:spPr>
          <a:xfrm>
            <a:off x="1584653" y="4277475"/>
            <a:ext cx="848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chosen Model is Mohammad's Model since it have the highest accuracy 75%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9ADED-4EAD-12D5-E064-E203FD6F431E}"/>
              </a:ext>
            </a:extLst>
          </p:cNvPr>
          <p:cNvSpPr txBox="1"/>
          <p:nvPr/>
        </p:nvSpPr>
        <p:spPr>
          <a:xfrm>
            <a:off x="3859517" y="5535153"/>
            <a:ext cx="5218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3200" dirty="0"/>
              <a:t>Mohammad WINS !</a:t>
            </a:r>
          </a:p>
        </p:txBody>
      </p:sp>
      <p:pic>
        <p:nvPicPr>
          <p:cNvPr id="8" name="Picture 7" descr="A yellow smiley face wearing sunglasses&#10;&#10;AI-generated content may be incorrect.">
            <a:extLst>
              <a:ext uri="{FF2B5EF4-FFF2-40B4-BE49-F238E27FC236}">
                <a16:creationId xmlns:a16="http://schemas.microsoft.com/office/drawing/2014/main" id="{C48F31BB-CEEF-F8BE-0709-8E50D212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56" y="4827839"/>
            <a:ext cx="2170780" cy="199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9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261D-AE54-7ACF-4439-E5678527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A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563A1-FBB6-9536-EE50-36D9088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SA" dirty="0"/>
              <a:t>By:</a:t>
            </a:r>
          </a:p>
          <a:p>
            <a:pPr marL="0" indent="0" algn="ctr">
              <a:buNone/>
            </a:pPr>
            <a:r>
              <a:rPr lang="en-SA" dirty="0"/>
              <a:t>Turki Alqahtani</a:t>
            </a:r>
          </a:p>
          <a:p>
            <a:pPr marL="0" indent="0" algn="ctr">
              <a:buNone/>
            </a:pPr>
            <a:r>
              <a:rPr lang="en-SA" dirty="0"/>
              <a:t>Turki Alghamdi</a:t>
            </a:r>
          </a:p>
          <a:p>
            <a:pPr marL="0" indent="0" algn="ctr">
              <a:buNone/>
            </a:pPr>
            <a:r>
              <a:rPr lang="en-SA" dirty="0"/>
              <a:t>Alaa Labban</a:t>
            </a:r>
          </a:p>
          <a:p>
            <a:pPr marL="0" indent="0" algn="ctr">
              <a:buNone/>
            </a:pPr>
            <a:r>
              <a:rPr lang="en-SA" dirty="0"/>
              <a:t>Salem Eshaq</a:t>
            </a:r>
          </a:p>
          <a:p>
            <a:pPr marL="0" indent="0" algn="ctr">
              <a:buNone/>
            </a:pPr>
            <a:r>
              <a:rPr lang="en-SA" dirty="0"/>
              <a:t>Mohammad Abu-Talib</a:t>
            </a:r>
          </a:p>
        </p:txBody>
      </p:sp>
    </p:spTree>
    <p:extLst>
      <p:ext uri="{BB962C8B-B14F-4D97-AF65-F5344CB8AC3E}">
        <p14:creationId xmlns:p14="http://schemas.microsoft.com/office/powerpoint/2010/main" val="298782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ck of papers with text on them&#10;&#10;AI-generated content may be incorrect.">
            <a:extLst>
              <a:ext uri="{FF2B5EF4-FFF2-40B4-BE49-F238E27FC236}">
                <a16:creationId xmlns:a16="http://schemas.microsoft.com/office/drawing/2014/main" id="{E49A36F8-565F-53AF-31F4-0F3C6F195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95" y="195655"/>
            <a:ext cx="984963" cy="984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488877-3473-164E-DBC0-429892C4A2D9}"/>
              </a:ext>
            </a:extLst>
          </p:cNvPr>
          <p:cNvSpPr txBox="1"/>
          <p:nvPr/>
        </p:nvSpPr>
        <p:spPr>
          <a:xfrm>
            <a:off x="4923074" y="1273215"/>
            <a:ext cx="157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10000 Images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5DACBE-72A2-B10B-A722-59E7D4D5411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1843259" y="1642547"/>
            <a:ext cx="3866217" cy="2874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B9BED70-C87C-4881-4C80-F69A983F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213" y="4516901"/>
            <a:ext cx="1012092" cy="1012092"/>
          </a:xfrm>
          <a:prstGeom prst="rect">
            <a:avLst/>
          </a:prstGeom>
        </p:spPr>
      </p:pic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E093AEC-AF6B-3828-59B3-8860FE640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633" y="4516901"/>
            <a:ext cx="1012092" cy="1012092"/>
          </a:xfrm>
          <a:prstGeom prst="rect">
            <a:avLst/>
          </a:prstGeom>
        </p:spPr>
      </p:pic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EB1536A-2DA0-A237-0EFD-4DA18A405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54" y="4473526"/>
            <a:ext cx="1012092" cy="1012092"/>
          </a:xfrm>
          <a:prstGeom prst="rect">
            <a:avLst/>
          </a:prstGeom>
        </p:spPr>
      </p:pic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6808229-1A7A-9C85-2C5E-9E82DAE2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275" y="4473526"/>
            <a:ext cx="1012092" cy="1012092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604AC19-5424-9F4A-C927-A248B7A33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581" y="4473526"/>
            <a:ext cx="1012092" cy="101209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B8A7DF-61F4-DC4C-9833-8064BDC5E9D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3881679" y="1642547"/>
            <a:ext cx="1827797" cy="2874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2C65CE-0C29-4D7B-2EDC-507EA9DA1D25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5709476" y="1642547"/>
            <a:ext cx="386524" cy="2830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6175C8-F246-F6B5-359E-11A11FFFDBB1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5709476" y="1642547"/>
            <a:ext cx="2600845" cy="2830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E48F00-48CE-EFB0-701C-77A162E76F91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5709476" y="1642547"/>
            <a:ext cx="4731151" cy="2830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0E3541-A582-73A1-D092-98A4E8FFABB0}"/>
              </a:ext>
            </a:extLst>
          </p:cNvPr>
          <p:cNvCxnSpPr>
            <a:cxnSpLocks/>
            <a:stCxn id="7" idx="2"/>
            <a:endCxn id="1026" idx="1"/>
          </p:cNvCxnSpPr>
          <p:nvPr/>
        </p:nvCxnSpPr>
        <p:spPr>
          <a:xfrm flipV="1">
            <a:off x="5709476" y="1273215"/>
            <a:ext cx="4571717" cy="36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est Icons - Free SVG &amp; PNG Test Images - Noun Project">
            <a:extLst>
              <a:ext uri="{FF2B5EF4-FFF2-40B4-BE49-F238E27FC236}">
                <a16:creationId xmlns:a16="http://schemas.microsoft.com/office/drawing/2014/main" id="{68E143DA-4794-1466-D5C6-EA0492221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193" y="751610"/>
            <a:ext cx="1043210" cy="10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81490DE-D674-9560-E371-8FE7F24B1A8F}"/>
              </a:ext>
            </a:extLst>
          </p:cNvPr>
          <p:cNvSpPr txBox="1"/>
          <p:nvPr/>
        </p:nvSpPr>
        <p:spPr>
          <a:xfrm>
            <a:off x="10138118" y="19315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10x10=100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D04DD7-A1D6-499E-BDC2-7F95075CA560}"/>
              </a:ext>
            </a:extLst>
          </p:cNvPr>
          <p:cNvSpPr txBox="1"/>
          <p:nvPr/>
        </p:nvSpPr>
        <p:spPr>
          <a:xfrm>
            <a:off x="1205905" y="557724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198x10=1980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423738-1CF7-CA5F-77A4-DB127A8E2798}"/>
              </a:ext>
            </a:extLst>
          </p:cNvPr>
          <p:cNvSpPr txBox="1"/>
          <p:nvPr/>
        </p:nvSpPr>
        <p:spPr>
          <a:xfrm>
            <a:off x="3120894" y="559953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198x10=1980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D7AC85-7A6B-4033-62ED-6867A121CA8A}"/>
              </a:ext>
            </a:extLst>
          </p:cNvPr>
          <p:cNvSpPr txBox="1"/>
          <p:nvPr/>
        </p:nvSpPr>
        <p:spPr>
          <a:xfrm>
            <a:off x="5257803" y="557724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198x10=1980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522948-2219-A017-147E-D38D20C519D9}"/>
              </a:ext>
            </a:extLst>
          </p:cNvPr>
          <p:cNvSpPr txBox="1"/>
          <p:nvPr/>
        </p:nvSpPr>
        <p:spPr>
          <a:xfrm>
            <a:off x="7549536" y="5528993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198x10=1980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BCE515-F72A-006F-740C-04B18B2174ED}"/>
              </a:ext>
            </a:extLst>
          </p:cNvPr>
          <p:cNvSpPr txBox="1"/>
          <p:nvPr/>
        </p:nvSpPr>
        <p:spPr>
          <a:xfrm>
            <a:off x="9679842" y="5528993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198x10=1980</a:t>
            </a:r>
          </a:p>
        </p:txBody>
      </p:sp>
    </p:spTree>
    <p:extLst>
      <p:ext uri="{BB962C8B-B14F-4D97-AF65-F5344CB8AC3E}">
        <p14:creationId xmlns:p14="http://schemas.microsoft.com/office/powerpoint/2010/main" val="35504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2FBE-1238-0C30-D24B-66D3A949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Data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B3C69-14C9-2F54-6D5D-FE7F3268A061}"/>
              </a:ext>
            </a:extLst>
          </p:cNvPr>
          <p:cNvSpPr txBox="1"/>
          <p:nvPr/>
        </p:nvSpPr>
        <p:spPr>
          <a:xfrm>
            <a:off x="838199" y="1491175"/>
            <a:ext cx="815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E</a:t>
            </a:r>
            <a:r>
              <a:rPr lang="en-SA" dirty="0"/>
              <a:t>ach image is 28x28 pixels, and each pixel has a value from 0-255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2573D-9EE6-0D7E-C97D-0218F41F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375" y="1220022"/>
            <a:ext cx="1111152" cy="11111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F92040-60C9-473B-783B-2075DAB9B6DE}"/>
              </a:ext>
            </a:extLst>
          </p:cNvPr>
          <p:cNvSpPr txBox="1"/>
          <p:nvPr/>
        </p:nvSpPr>
        <p:spPr>
          <a:xfrm>
            <a:off x="984738" y="1969477"/>
            <a:ext cx="644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Step 1 – load the matrix with the values from 0-255 in 28x28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5C461-F554-FC43-3CA5-0F003BA962DD}"/>
              </a:ext>
            </a:extLst>
          </p:cNvPr>
          <p:cNvSpPr txBox="1"/>
          <p:nvPr/>
        </p:nvSpPr>
        <p:spPr>
          <a:xfrm>
            <a:off x="984738" y="2786186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dirty="0"/>
              <a:t>Step 2 – We used PIL (flatten) method to make the 2 dimensons matrix to a vector that has 784 (28x28 = 784).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D2C60-7B57-F0BB-6CF5-CF587A066CF3}"/>
              </a:ext>
            </a:extLst>
          </p:cNvPr>
          <p:cNvSpPr txBox="1"/>
          <p:nvPr/>
        </p:nvSpPr>
        <p:spPr>
          <a:xfrm>
            <a:off x="984738" y="3661410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dirty="0"/>
              <a:t>Step 3 – We normlized the values of the vector so each value is from 0 to 1, by dividing 255 on the value.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9004E-C3CA-7CB2-EEF8-AD3837AC2F4D}"/>
              </a:ext>
            </a:extLst>
          </p:cNvPr>
          <p:cNvSpPr txBox="1"/>
          <p:nvPr/>
        </p:nvSpPr>
        <p:spPr>
          <a:xfrm>
            <a:off x="984739" y="4536633"/>
            <a:ext cx="6318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Finally,  We’ve got (X) which is two dimention array of 1980x784. (That means we have 1980 pictures and each picture has 784 column). And (Y) is a vector label it has value from 0 to 9.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7198A2-3EB4-3C90-A17F-4C372D742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15" y="2430966"/>
            <a:ext cx="1448398" cy="14483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4F12B4-FDD9-5E2C-AC92-094AF9ADA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946" y="3429000"/>
            <a:ext cx="1855214" cy="18552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591EE5-DC75-15D3-093F-AE6E5C644CB5}"/>
              </a:ext>
            </a:extLst>
          </p:cNvPr>
          <p:cNvSpPr txBox="1"/>
          <p:nvPr/>
        </p:nvSpPr>
        <p:spPr>
          <a:xfrm>
            <a:off x="8869900" y="5748373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[0.1 , 0.5, 0 , 1 , 0.2 , …]</a:t>
            </a:r>
          </a:p>
        </p:txBody>
      </p:sp>
    </p:spTree>
    <p:extLst>
      <p:ext uri="{BB962C8B-B14F-4D97-AF65-F5344CB8AC3E}">
        <p14:creationId xmlns:p14="http://schemas.microsoft.com/office/powerpoint/2010/main" val="6061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81A7-9382-4C13-A65D-86B5F2AF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/>
          <a:lstStyle/>
          <a:p>
            <a:pPr algn="ctr"/>
            <a:r>
              <a:rPr lang="en-SA" dirty="0"/>
              <a:t>ANN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CFE0E-47FC-8C56-B5AB-C537302916D0}"/>
              </a:ext>
            </a:extLst>
          </p:cNvPr>
          <p:cNvSpPr txBox="1"/>
          <p:nvPr/>
        </p:nvSpPr>
        <p:spPr>
          <a:xfrm>
            <a:off x="280162" y="1280939"/>
            <a:ext cx="1809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800" dirty="0"/>
              <a:t>Structure: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40771-BEEE-67C7-443C-B7990EA19628}"/>
              </a:ext>
            </a:extLst>
          </p:cNvPr>
          <p:cNvGrpSpPr/>
          <p:nvPr/>
        </p:nvGrpSpPr>
        <p:grpSpPr>
          <a:xfrm>
            <a:off x="541231" y="1969477"/>
            <a:ext cx="1663083" cy="4519484"/>
            <a:chOff x="541231" y="1969477"/>
            <a:chExt cx="1663083" cy="45194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25B264-F167-3AEC-FE99-C0805512213E}"/>
                </a:ext>
              </a:extLst>
            </p:cNvPr>
            <p:cNvSpPr/>
            <p:nvPr/>
          </p:nvSpPr>
          <p:spPr>
            <a:xfrm>
              <a:off x="950742" y="1969477"/>
              <a:ext cx="844062" cy="84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CCD221-28BF-EC4E-9BAB-BA7B59AC840F}"/>
                </a:ext>
              </a:extLst>
            </p:cNvPr>
            <p:cNvSpPr/>
            <p:nvPr/>
          </p:nvSpPr>
          <p:spPr>
            <a:xfrm>
              <a:off x="950742" y="3006969"/>
              <a:ext cx="844062" cy="84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122C20-C8AB-12B5-19E1-DF299371473B}"/>
                </a:ext>
              </a:extLst>
            </p:cNvPr>
            <p:cNvSpPr/>
            <p:nvPr/>
          </p:nvSpPr>
          <p:spPr>
            <a:xfrm>
              <a:off x="950742" y="4044461"/>
              <a:ext cx="844062" cy="84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76B25E-C2D4-4741-2A4A-27FAD093B6B7}"/>
                </a:ext>
              </a:extLst>
            </p:cNvPr>
            <p:cNvSpPr txBox="1"/>
            <p:nvPr/>
          </p:nvSpPr>
          <p:spPr>
            <a:xfrm>
              <a:off x="1112926" y="4888523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A" sz="3200" dirty="0"/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6833E8-0991-3E61-44C1-623B7D5F8A74}"/>
                </a:ext>
              </a:extLst>
            </p:cNvPr>
            <p:cNvSpPr txBox="1"/>
            <p:nvPr/>
          </p:nvSpPr>
          <p:spPr>
            <a:xfrm>
              <a:off x="541231" y="5473298"/>
              <a:ext cx="16630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784 Neurons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sz="2400" dirty="0"/>
                <a:t>Input Layer</a:t>
              </a:r>
              <a:endParaRPr lang="en-SA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4045F-1844-43FB-9B61-0A1284E94D97}"/>
              </a:ext>
            </a:extLst>
          </p:cNvPr>
          <p:cNvGrpSpPr/>
          <p:nvPr/>
        </p:nvGrpSpPr>
        <p:grpSpPr>
          <a:xfrm>
            <a:off x="3127695" y="1969477"/>
            <a:ext cx="1938800" cy="4519484"/>
            <a:chOff x="403373" y="1969477"/>
            <a:chExt cx="1938800" cy="451948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C3B56A-AA27-1499-A96E-159384C5546C}"/>
                </a:ext>
              </a:extLst>
            </p:cNvPr>
            <p:cNvSpPr/>
            <p:nvPr/>
          </p:nvSpPr>
          <p:spPr>
            <a:xfrm>
              <a:off x="950742" y="1969477"/>
              <a:ext cx="844062" cy="84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3CA2891-4055-D97A-FCB8-427D6500485C}"/>
                </a:ext>
              </a:extLst>
            </p:cNvPr>
            <p:cNvSpPr/>
            <p:nvPr/>
          </p:nvSpPr>
          <p:spPr>
            <a:xfrm>
              <a:off x="950742" y="3006969"/>
              <a:ext cx="844062" cy="84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8F1152-2A4E-8F33-B8CA-45780181FE48}"/>
                </a:ext>
              </a:extLst>
            </p:cNvPr>
            <p:cNvSpPr/>
            <p:nvPr/>
          </p:nvSpPr>
          <p:spPr>
            <a:xfrm>
              <a:off x="950742" y="4044461"/>
              <a:ext cx="844062" cy="84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90EF0A-4E2C-FAF8-E7A2-5F0797E75F71}"/>
                </a:ext>
              </a:extLst>
            </p:cNvPr>
            <p:cNvSpPr txBox="1"/>
            <p:nvPr/>
          </p:nvSpPr>
          <p:spPr>
            <a:xfrm>
              <a:off x="1112926" y="4888523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A" sz="3200" dirty="0"/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10930B-17FC-DD7E-C5F3-D12D5DC2CE3F}"/>
                </a:ext>
              </a:extLst>
            </p:cNvPr>
            <p:cNvSpPr txBox="1"/>
            <p:nvPr/>
          </p:nvSpPr>
          <p:spPr>
            <a:xfrm>
              <a:off x="403373" y="5473298"/>
              <a:ext cx="19388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32 Neurons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sz="2400" dirty="0"/>
                <a:t>Hidden Layer</a:t>
              </a:r>
              <a:endParaRPr lang="en-SA" sz="2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DE4E2B-5472-5DFE-7F89-18EC473FAF72}"/>
              </a:ext>
            </a:extLst>
          </p:cNvPr>
          <p:cNvGrpSpPr/>
          <p:nvPr/>
        </p:nvGrpSpPr>
        <p:grpSpPr>
          <a:xfrm>
            <a:off x="5995342" y="1969477"/>
            <a:ext cx="1938800" cy="4519484"/>
            <a:chOff x="403373" y="1969477"/>
            <a:chExt cx="1938800" cy="451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CC5638-297D-E4D1-EAFD-1DD43261D0F6}"/>
                </a:ext>
              </a:extLst>
            </p:cNvPr>
            <p:cNvSpPr/>
            <p:nvPr/>
          </p:nvSpPr>
          <p:spPr>
            <a:xfrm>
              <a:off x="950742" y="1969477"/>
              <a:ext cx="844062" cy="84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F5DBF9-A774-B365-15AC-AC5C80B943D7}"/>
                </a:ext>
              </a:extLst>
            </p:cNvPr>
            <p:cNvSpPr/>
            <p:nvPr/>
          </p:nvSpPr>
          <p:spPr>
            <a:xfrm>
              <a:off x="950742" y="3006969"/>
              <a:ext cx="844062" cy="84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2D0FAF-262A-52D0-952C-C201461828A5}"/>
                </a:ext>
              </a:extLst>
            </p:cNvPr>
            <p:cNvSpPr/>
            <p:nvPr/>
          </p:nvSpPr>
          <p:spPr>
            <a:xfrm>
              <a:off x="950742" y="4044461"/>
              <a:ext cx="844062" cy="84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EA814C-0121-2C1E-5D1C-E109D633D0CF}"/>
                </a:ext>
              </a:extLst>
            </p:cNvPr>
            <p:cNvSpPr txBox="1"/>
            <p:nvPr/>
          </p:nvSpPr>
          <p:spPr>
            <a:xfrm>
              <a:off x="1112926" y="4888523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A" sz="3200" dirty="0"/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67E9F2-FEAF-671B-2E6A-EDC4BF943707}"/>
                </a:ext>
              </a:extLst>
            </p:cNvPr>
            <p:cNvSpPr txBox="1"/>
            <p:nvPr/>
          </p:nvSpPr>
          <p:spPr>
            <a:xfrm>
              <a:off x="403373" y="5473298"/>
              <a:ext cx="19388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16 Neurons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sz="2400" dirty="0"/>
                <a:t>Hidden Layer</a:t>
              </a:r>
              <a:endParaRPr lang="en-SA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92395C-829A-F0B1-03F7-FBE4A6339029}"/>
              </a:ext>
            </a:extLst>
          </p:cNvPr>
          <p:cNvGrpSpPr/>
          <p:nvPr/>
        </p:nvGrpSpPr>
        <p:grpSpPr>
          <a:xfrm>
            <a:off x="8831755" y="1969477"/>
            <a:ext cx="1909946" cy="4519484"/>
            <a:chOff x="417801" y="1969477"/>
            <a:chExt cx="1909946" cy="451948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0A79E3-6E5F-3CEE-19CE-951E95258E6D}"/>
                </a:ext>
              </a:extLst>
            </p:cNvPr>
            <p:cNvSpPr/>
            <p:nvPr/>
          </p:nvSpPr>
          <p:spPr>
            <a:xfrm>
              <a:off x="950742" y="1969477"/>
              <a:ext cx="844062" cy="84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AFE9549-2A8E-654B-5A3C-03FAB6B7244F}"/>
                </a:ext>
              </a:extLst>
            </p:cNvPr>
            <p:cNvSpPr/>
            <p:nvPr/>
          </p:nvSpPr>
          <p:spPr>
            <a:xfrm>
              <a:off x="950742" y="3006969"/>
              <a:ext cx="844062" cy="84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531FD7-CFCF-35B0-B036-DF3C26EC5E2A}"/>
                </a:ext>
              </a:extLst>
            </p:cNvPr>
            <p:cNvSpPr/>
            <p:nvPr/>
          </p:nvSpPr>
          <p:spPr>
            <a:xfrm>
              <a:off x="950742" y="4044461"/>
              <a:ext cx="844062" cy="84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4B60-4CA6-E616-5019-1D575CBFB62A}"/>
                </a:ext>
              </a:extLst>
            </p:cNvPr>
            <p:cNvSpPr txBox="1"/>
            <p:nvPr/>
          </p:nvSpPr>
          <p:spPr>
            <a:xfrm>
              <a:off x="1112926" y="4888523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A" sz="3200" dirty="0"/>
                <a:t>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B85897-4FCD-1215-926C-ADEDCCB9FD9A}"/>
                </a:ext>
              </a:extLst>
            </p:cNvPr>
            <p:cNvSpPr txBox="1"/>
            <p:nvPr/>
          </p:nvSpPr>
          <p:spPr>
            <a:xfrm>
              <a:off x="417801" y="5473298"/>
              <a:ext cx="190994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10 Neurons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sz="2400" dirty="0"/>
                <a:t>Output Layer</a:t>
              </a:r>
              <a:endParaRPr lang="en-SA" sz="2400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96EF3C-FBA3-247C-983B-5CB69F11B1F0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1794804" y="2391508"/>
            <a:ext cx="1880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BF59C6-D26C-3629-5E8C-519B05ADA044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1794804" y="2391508"/>
            <a:ext cx="1880260" cy="1037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BD3E22-C071-6A3C-D04D-B58C525F80F3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1794804" y="2391508"/>
            <a:ext cx="1880260" cy="2074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79241C-5C40-9F1A-F614-E724F938C34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508101" y="2360822"/>
            <a:ext cx="2034610" cy="30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0C2001A-6572-A186-2415-084170CB5F8E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519126" y="2360822"/>
            <a:ext cx="2023585" cy="106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9FD509-7757-85DF-3228-106654375FF6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508101" y="2360822"/>
            <a:ext cx="2034610" cy="2105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2190FB-28F6-F7A6-38C6-81FB6B291CA4}"/>
              </a:ext>
            </a:extLst>
          </p:cNvPr>
          <p:cNvCxnSpPr>
            <a:cxnSpLocks/>
          </p:cNvCxnSpPr>
          <p:nvPr/>
        </p:nvCxnSpPr>
        <p:spPr>
          <a:xfrm>
            <a:off x="7358430" y="2376165"/>
            <a:ext cx="2034610" cy="30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9F191A-4643-3106-E33F-076B56DBC49C}"/>
              </a:ext>
            </a:extLst>
          </p:cNvPr>
          <p:cNvCxnSpPr>
            <a:cxnSpLocks/>
          </p:cNvCxnSpPr>
          <p:nvPr/>
        </p:nvCxnSpPr>
        <p:spPr>
          <a:xfrm>
            <a:off x="7369455" y="2376165"/>
            <a:ext cx="2023585" cy="106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E16243-D5C9-3C80-C41C-DABF1C71EE34}"/>
              </a:ext>
            </a:extLst>
          </p:cNvPr>
          <p:cNvCxnSpPr>
            <a:cxnSpLocks/>
          </p:cNvCxnSpPr>
          <p:nvPr/>
        </p:nvCxnSpPr>
        <p:spPr>
          <a:xfrm>
            <a:off x="7358430" y="2376165"/>
            <a:ext cx="2034610" cy="2105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9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956A-0103-5638-59E0-C71CA2A1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11" y="365125"/>
            <a:ext cx="10515600" cy="1325563"/>
          </a:xfrm>
        </p:spPr>
        <p:txBody>
          <a:bodyPr/>
          <a:lstStyle/>
          <a:p>
            <a:r>
              <a:rPr lang="en-SA" dirty="0"/>
              <a:t>Initiating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E9BED-C124-D068-6BD3-732A54132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1" y="1690688"/>
            <a:ext cx="492955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A" dirty="0"/>
              <a:t>-Input Layer</a:t>
            </a:r>
          </a:p>
          <a:p>
            <a:pPr marL="0" indent="0">
              <a:buNone/>
            </a:pPr>
            <a:r>
              <a:rPr lang="en-SA" dirty="0"/>
              <a:t>Weight Dimenstion matrix of 784x32</a:t>
            </a:r>
          </a:p>
          <a:p>
            <a:pPr marL="0" indent="0">
              <a:buNone/>
            </a:pPr>
            <a:r>
              <a:rPr lang="en-SA" dirty="0"/>
              <a:t>Bias Dimenstion matrix of 1x32</a:t>
            </a:r>
          </a:p>
          <a:p>
            <a:pPr marL="0" indent="0">
              <a:buNone/>
            </a:pPr>
            <a:endParaRPr lang="en-SA" dirty="0"/>
          </a:p>
          <a:p>
            <a:pPr marL="0" indent="0">
              <a:buNone/>
            </a:pPr>
            <a:r>
              <a:rPr lang="en-SA" dirty="0"/>
              <a:t>-Hidden Layer 1</a:t>
            </a:r>
          </a:p>
          <a:p>
            <a:pPr marL="0" indent="0">
              <a:buNone/>
            </a:pPr>
            <a:r>
              <a:rPr lang="en-SA" dirty="0"/>
              <a:t>Weight Dimenstion matrix of 32x16</a:t>
            </a:r>
          </a:p>
          <a:p>
            <a:pPr marL="0" indent="0">
              <a:buNone/>
            </a:pPr>
            <a:r>
              <a:rPr lang="en-SA" dirty="0"/>
              <a:t>Bias Dimenstion matrix of 1x16</a:t>
            </a:r>
          </a:p>
          <a:p>
            <a:pPr marL="0" indent="0">
              <a:buNone/>
            </a:pPr>
            <a:endParaRPr lang="en-SA" dirty="0"/>
          </a:p>
          <a:p>
            <a:pPr marL="0" indent="0">
              <a:buNone/>
            </a:pPr>
            <a:r>
              <a:rPr lang="en-SA" dirty="0"/>
              <a:t>-Hidden Layer 2</a:t>
            </a:r>
          </a:p>
          <a:p>
            <a:pPr marL="0" indent="0">
              <a:buNone/>
            </a:pPr>
            <a:r>
              <a:rPr lang="en-SA" dirty="0"/>
              <a:t>Weight Dimenstion matrix of 16x10</a:t>
            </a:r>
          </a:p>
          <a:p>
            <a:pPr marL="0" indent="0">
              <a:buNone/>
            </a:pPr>
            <a:r>
              <a:rPr lang="en-SA" dirty="0"/>
              <a:t>Bias Dimenstion matrix of 1x10</a:t>
            </a:r>
          </a:p>
          <a:p>
            <a:pPr marL="0" indent="0">
              <a:buNone/>
            </a:pPr>
            <a:endParaRPr lang="en-SA" dirty="0"/>
          </a:p>
          <a:p>
            <a:pPr marL="0" indent="0">
              <a:buNone/>
            </a:pPr>
            <a:endParaRPr lang="en-S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BD884-CCB5-EC5A-53A8-CBA019240CF6}"/>
              </a:ext>
            </a:extLst>
          </p:cNvPr>
          <p:cNvCxnSpPr/>
          <p:nvPr/>
        </p:nvCxnSpPr>
        <p:spPr>
          <a:xfrm flipV="1">
            <a:off x="5795889" y="1491175"/>
            <a:ext cx="0" cy="4550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9C6DEE-EC2C-8E08-46B3-708443EDAEA7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9295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S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E841F-911E-A867-8591-C025E89698C5}"/>
              </a:ext>
            </a:extLst>
          </p:cNvPr>
          <p:cNvSpPr txBox="1"/>
          <p:nvPr/>
        </p:nvSpPr>
        <p:spPr>
          <a:xfrm>
            <a:off x="6133514" y="1690688"/>
            <a:ext cx="51921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SA" sz="2400" dirty="0"/>
              <a:t>Weight Values</a:t>
            </a:r>
          </a:p>
          <a:p>
            <a:r>
              <a:rPr lang="en-SA" sz="2400" dirty="0"/>
              <a:t>Weight = Learing rate * Random value</a:t>
            </a:r>
          </a:p>
          <a:p>
            <a:endParaRPr lang="en-SA" sz="2400" dirty="0"/>
          </a:p>
          <a:p>
            <a:r>
              <a:rPr lang="en-SA" sz="2400" dirty="0"/>
              <a:t>Random value is </a:t>
            </a:r>
            <a:r>
              <a:rPr lang="en-US" sz="2400" b="1" dirty="0"/>
              <a:t>Standard Normal</a:t>
            </a:r>
            <a:br>
              <a:rPr lang="en-US" dirty="0"/>
            </a:br>
            <a:r>
              <a:rPr lang="en-US" sz="2400" b="1" dirty="0"/>
              <a:t>Description:</a:t>
            </a:r>
          </a:p>
          <a:p>
            <a:r>
              <a:rPr lang="en-US" sz="2400" b="1" dirty="0"/>
              <a:t>68%</a:t>
            </a:r>
            <a:r>
              <a:rPr lang="en-US" sz="2400" dirty="0"/>
              <a:t> fall in –1 to 1</a:t>
            </a:r>
          </a:p>
          <a:p>
            <a:r>
              <a:rPr lang="en-US" sz="2400" b="1" dirty="0"/>
              <a:t>95%</a:t>
            </a:r>
            <a:r>
              <a:rPr lang="en-US" sz="2400" dirty="0"/>
              <a:t> fall in –2 to 2</a:t>
            </a:r>
          </a:p>
          <a:p>
            <a:r>
              <a:rPr lang="en-US" sz="2400" b="1" dirty="0"/>
              <a:t>99.7% </a:t>
            </a:r>
            <a:r>
              <a:rPr lang="en-US" sz="2400" dirty="0"/>
              <a:t>fall in –3 to 3</a:t>
            </a:r>
          </a:p>
          <a:p>
            <a:endParaRPr lang="en-SA" sz="2400" dirty="0"/>
          </a:p>
          <a:p>
            <a:r>
              <a:rPr lang="en-SA" sz="2400" dirty="0"/>
              <a:t>- Bias Values</a:t>
            </a:r>
          </a:p>
          <a:p>
            <a:r>
              <a:rPr lang="en-SA" sz="2400" dirty="0"/>
              <a:t>Started with zeros, but when training data, it changes.</a:t>
            </a:r>
          </a:p>
        </p:txBody>
      </p:sp>
    </p:spTree>
    <p:extLst>
      <p:ext uri="{BB962C8B-B14F-4D97-AF65-F5344CB8AC3E}">
        <p14:creationId xmlns:p14="http://schemas.microsoft.com/office/powerpoint/2010/main" val="287399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B936-39F1-F3F3-2C25-DCDE9159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Forwarding</a:t>
            </a:r>
          </a:p>
        </p:txBody>
      </p:sp>
      <p:pic>
        <p:nvPicPr>
          <p:cNvPr id="9" name="Content Placeholder 8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D642DB0D-94B4-B255-3572-E5C731B58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" y="1690687"/>
            <a:ext cx="6907654" cy="2923515"/>
          </a:xfrm>
        </p:spPr>
      </p:pic>
      <p:pic>
        <p:nvPicPr>
          <p:cNvPr id="11" name="Picture 10" descr="A mathematical equation with numbers and symbols&#10;&#10;AI-generated content may be incorrect.">
            <a:extLst>
              <a:ext uri="{FF2B5EF4-FFF2-40B4-BE49-F238E27FC236}">
                <a16:creationId xmlns:a16="http://schemas.microsoft.com/office/drawing/2014/main" id="{13C9B9C8-4544-7D0E-2349-38F7D26D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864" y="0"/>
            <a:ext cx="2425700" cy="1828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9325FD-BAFF-340F-CD56-3DD3D15C75A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910818" y="914400"/>
            <a:ext cx="5277046" cy="1392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BDD177-6344-F370-5ADD-31C868A85B9A}"/>
              </a:ext>
            </a:extLst>
          </p:cNvPr>
          <p:cNvCxnSpPr>
            <a:cxnSpLocks/>
          </p:cNvCxnSpPr>
          <p:nvPr/>
        </p:nvCxnSpPr>
        <p:spPr>
          <a:xfrm>
            <a:off x="3580827" y="2594206"/>
            <a:ext cx="4831653" cy="617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B05B94-E4C9-E82A-26BC-DE9BAA79C1CC}"/>
              </a:ext>
            </a:extLst>
          </p:cNvPr>
          <p:cNvSpPr txBox="1"/>
          <p:nvPr/>
        </p:nvSpPr>
        <p:spPr>
          <a:xfrm>
            <a:off x="8919308" y="2856377"/>
            <a:ext cx="3272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Make negetive values to 0 and keep positive values, </a:t>
            </a:r>
            <a:r>
              <a:rPr lang="en-US" b="1" dirty="0"/>
              <a:t>nonlinear activation function</a:t>
            </a:r>
            <a:r>
              <a:rPr lang="en-US" dirty="0"/>
              <a:t>.</a:t>
            </a:r>
            <a:endParaRPr lang="en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3361C2-F7CD-1C9A-7DA3-91D203336EC1}"/>
              </a:ext>
            </a:extLst>
          </p:cNvPr>
          <p:cNvSpPr txBox="1"/>
          <p:nvPr/>
        </p:nvSpPr>
        <p:spPr>
          <a:xfrm>
            <a:off x="4349894" y="5620434"/>
            <a:ext cx="3933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3600" dirty="0"/>
              <a:t>Softmax Next Slide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143F2E-FF14-12C6-895E-CB950A3FF20E}"/>
              </a:ext>
            </a:extLst>
          </p:cNvPr>
          <p:cNvCxnSpPr>
            <a:cxnSpLocks/>
          </p:cNvCxnSpPr>
          <p:nvPr/>
        </p:nvCxnSpPr>
        <p:spPr>
          <a:xfrm>
            <a:off x="6186568" y="4448266"/>
            <a:ext cx="0" cy="1069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AD35B235-10DB-3B56-BBC7-7FD4B8C0BEA1}"/>
              </a:ext>
            </a:extLst>
          </p:cNvPr>
          <p:cNvSpPr/>
          <p:nvPr/>
        </p:nvSpPr>
        <p:spPr>
          <a:xfrm>
            <a:off x="8581292" y="5620434"/>
            <a:ext cx="606572" cy="87884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6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0531-EBF0-3717-E084-A8EF0016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EA807E-2880-6E8C-CD5D-6998B3E55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500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A" sz="2400" dirty="0"/>
                  <a:t>Imagine we have in output layer these values</a:t>
                </a:r>
              </a:p>
              <a:p>
                <a:pPr marL="0" indent="0">
                  <a:buNone/>
                </a:pPr>
                <a:r>
                  <a:rPr lang="en-US" sz="2400" dirty="0"/>
                  <a:t>O</a:t>
                </a:r>
                <a:r>
                  <a:rPr lang="en-SA" sz="2400" dirty="0"/>
                  <a:t> = [-2 , -1.2 , 0 , 0.2 , 2]</a:t>
                </a:r>
              </a:p>
              <a:p>
                <a:pPr marL="0" indent="0">
                  <a:buNone/>
                </a:pPr>
                <a:r>
                  <a:rPr lang="en-US" sz="2400" dirty="0"/>
                  <a:t>We subtract the </a:t>
                </a:r>
                <a:r>
                  <a:rPr lang="en-US" sz="2400" b="1" dirty="0"/>
                  <a:t>maximum</a:t>
                </a:r>
                <a:r>
                  <a:rPr lang="en-US" sz="2400" dirty="0"/>
                  <a:t> value (2) from all values to simplify calculations. For example,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SA" sz="2400" dirty="0"/>
                  <a:t> is much harder to represent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−100</m:t>
                        </m:r>
                      </m:sup>
                    </m:sSup>
                  </m:oMath>
                </a14:m>
                <a:r>
                  <a:rPr lang="en-SA" sz="2400" dirty="0"/>
                  <a:t>.</a:t>
                </a:r>
              </a:p>
              <a:p>
                <a:pPr marL="0" indent="0">
                  <a:buNone/>
                </a:pPr>
                <a:r>
                  <a:rPr lang="en-SA" sz="2400" dirty="0"/>
                  <a:t>O = [-4 , -3.2 , -2 , -1.8 , 0]  APPLY SOFTMAX</a:t>
                </a:r>
              </a:p>
              <a:p>
                <a:pPr marL="0" indent="0">
                  <a:buNone/>
                </a:pPr>
                <a:endParaRPr lang="en-SA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SA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A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SA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SA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SA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SA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1.8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SA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SA" sz="2400" dirty="0"/>
                  <a:t> = 0.0135</a:t>
                </a:r>
              </a:p>
              <a:p>
                <a:pPr marL="0" indent="0">
                  <a:buNone/>
                </a:pPr>
                <a:endParaRPr lang="en-SA" sz="2400" dirty="0"/>
              </a:p>
              <a:p>
                <a:pPr marL="0" indent="0">
                  <a:buNone/>
                </a:pPr>
                <a:r>
                  <a:rPr lang="en-SA" sz="2400" dirty="0"/>
                  <a:t>O = [0.0135 , .. , ...] and the total will be 1.</a:t>
                </a:r>
              </a:p>
              <a:p>
                <a:pPr marL="0" indent="0">
                  <a:buNone/>
                </a:pPr>
                <a:r>
                  <a:rPr lang="en-US" sz="2400" dirty="0"/>
                  <a:t>(Note) </a:t>
                </a:r>
                <a:r>
                  <a:rPr lang="en-US" sz="2400" dirty="0" err="1"/>
                  <a:t>Softmax</a:t>
                </a:r>
                <a:r>
                  <a:rPr lang="en-US" sz="2400" dirty="0"/>
                  <a:t> is effective because it handles </a:t>
                </a:r>
                <a:r>
                  <a:rPr lang="en-US" sz="2400" b="1" dirty="0"/>
                  <a:t>negative</a:t>
                </a:r>
                <a:r>
                  <a:rPr lang="en-US" sz="2400" dirty="0"/>
                  <a:t> numbers and converts values into </a:t>
                </a:r>
                <a:r>
                  <a:rPr lang="en-US" sz="2400" b="1" dirty="0"/>
                  <a:t>probabilities</a:t>
                </a:r>
                <a:r>
                  <a:rPr lang="en-US" sz="2400" dirty="0"/>
                  <a:t>.</a:t>
                </a:r>
                <a:endParaRPr lang="en-SA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EA807E-2880-6E8C-CD5D-6998B3E55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500"/>
                <a:ext cx="10515600" cy="5032375"/>
              </a:xfrm>
              <a:blipFill>
                <a:blip r:embed="rId2"/>
                <a:stretch>
                  <a:fillRect l="-965" t="-1763" r="-362" b="-50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8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61B2-6AFC-A196-79AE-E750EDAD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176"/>
            <a:ext cx="10515600" cy="1325563"/>
          </a:xfrm>
        </p:spPr>
        <p:txBody>
          <a:bodyPr/>
          <a:lstStyle/>
          <a:p>
            <a:r>
              <a:rPr lang="en-US" b="1" dirty="0"/>
              <a:t>Categorical cross-entropy loss</a:t>
            </a:r>
            <a:endParaRPr lang="en-S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65A18-4F02-42EB-97D9-4346DB93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21" y="972332"/>
            <a:ext cx="6756400" cy="749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63867B-75DA-68CF-7130-6FA9EF268E7E}"/>
                  </a:ext>
                </a:extLst>
              </p:cNvPr>
              <p:cNvSpPr txBox="1"/>
              <p:nvPr/>
            </p:nvSpPr>
            <p:spPr>
              <a:xfrm>
                <a:off x="219221" y="1721632"/>
                <a:ext cx="11653911" cy="4921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A" dirty="0"/>
                  <a:t>Pred is the output of forward, lets say it’s 3x3. that means 3 pictures with 3 probiblies (that means it has 3 classes)</a:t>
                </a:r>
              </a:p>
              <a:p>
                <a:r>
                  <a:rPr lang="en-SA" dirty="0"/>
                  <a:t>Pred= [ 0.2 , 0.5 , 0.3 ] ,</a:t>
                </a:r>
              </a:p>
              <a:p>
                <a:r>
                  <a:rPr lang="en-SA" dirty="0"/>
                  <a:t>             [ 0.9 , 0.1 , 0 ] ,</a:t>
                </a:r>
              </a:p>
              <a:p>
                <a:r>
                  <a:rPr lang="en-SA" dirty="0"/>
                  <a:t>             [0.1 , 0.4 , 0.5]</a:t>
                </a:r>
              </a:p>
              <a:p>
                <a:r>
                  <a:rPr lang="en-US" b="1" dirty="0"/>
                  <a:t>y</a:t>
                </a:r>
                <a:r>
                  <a:rPr lang="en-US" dirty="0"/>
                  <a:t> is the true label for each prediction. Suppose:  </a:t>
                </a:r>
              </a:p>
              <a:p>
                <a:pPr algn="ctr"/>
                <a:r>
                  <a:rPr lang="en-US" dirty="0"/>
                  <a:t>y = [1,0,2].</a:t>
                </a:r>
              </a:p>
              <a:p>
                <a:r>
                  <a:rPr lang="en-US" dirty="0"/>
                  <a:t>From </a:t>
                </a:r>
                <a:r>
                  <a:rPr lang="en-US" b="1" dirty="0"/>
                  <a:t>Pred</a:t>
                </a:r>
                <a:r>
                  <a:rPr lang="en-US" dirty="0"/>
                  <a:t>, we take the probability of the correct class for each sample: </a:t>
                </a:r>
              </a:p>
              <a:p>
                <a:pPr algn="ctr"/>
                <a:r>
                  <a:rPr lang="en-US" dirty="0"/>
                  <a:t>(0.5, 0.9 , 0.5) &lt;- from 2d matrix to vector.</a:t>
                </a:r>
              </a:p>
              <a:p>
                <a:r>
                  <a:rPr lang="en-US" dirty="0"/>
                  <a:t>Before applying </a:t>
                </a:r>
                <a:r>
                  <a:rPr lang="en-US" b="1" dirty="0"/>
                  <a:t>log</a:t>
                </a:r>
                <a:r>
                  <a:rPr lang="en-US" dirty="0"/>
                  <a:t>, we clip the values so that: 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≤1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This ensures we never take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After applying log() :</a:t>
                </a:r>
              </a:p>
              <a:p>
                <a:pPr algn="ctr"/>
                <a:r>
                  <a:rPr lang="en-US" dirty="0"/>
                  <a:t>(-0.693 , -0.105 , -0.693) .</a:t>
                </a:r>
              </a:p>
              <a:p>
                <a:r>
                  <a:rPr lang="en-US" dirty="0"/>
                  <a:t>Now </a:t>
                </a:r>
                <a:r>
                  <a:rPr lang="en-US" dirty="0" err="1"/>
                  <a:t>Caluclate</a:t>
                </a:r>
                <a:r>
                  <a:rPr lang="en-US" dirty="0"/>
                  <a:t> the mean: 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−0.693−0.105−0.693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= -0.571 &lt;- from vector to scalar</a:t>
                </a:r>
              </a:p>
              <a:p>
                <a:r>
                  <a:rPr lang="en-US" dirty="0"/>
                  <a:t>Now apply the negative, returns 0.571</a:t>
                </a:r>
              </a:p>
              <a:p>
                <a:r>
                  <a:rPr lang="en-US" dirty="0"/>
                  <a:t> </a:t>
                </a:r>
                <a:endParaRPr lang="en-SA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63867B-75DA-68CF-7130-6FA9EF268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21" y="1721632"/>
                <a:ext cx="11653911" cy="4921347"/>
              </a:xfrm>
              <a:prstGeom prst="rect">
                <a:avLst/>
              </a:prstGeom>
              <a:blipFill>
                <a:blip r:embed="rId3"/>
                <a:stretch>
                  <a:fillRect l="-435" t="-51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2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30D4-1931-B425-86DB-2A9481F4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1708D6-0008-AE7B-2BA0-77019F7C542E}"/>
                  </a:ext>
                </a:extLst>
              </p:cNvPr>
              <p:cNvSpPr txBox="1"/>
              <p:nvPr/>
            </p:nvSpPr>
            <p:spPr>
              <a:xfrm>
                <a:off x="661182" y="1690688"/>
                <a:ext cx="10692617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During training, we run </a:t>
                </a:r>
                <a:r>
                  <a:rPr lang="en-US" b="1" dirty="0"/>
                  <a:t>5000 iterations</a:t>
                </a:r>
                <a:r>
                  <a:rPr lang="en-US" dirty="0"/>
                  <a:t>. In each iteration, the model computes the loss while updating its weights and biases.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Update rule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𝑾𝒆𝒊𝒈𝒉𝒕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SA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𝑩𝒊𝒂𝒔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S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A" dirty="0"/>
                  <a:t>The </a:t>
                </a:r>
                <a:r>
                  <a:rPr lang="en-SA" b="1" dirty="0"/>
                  <a:t>random value</a:t>
                </a:r>
                <a:r>
                  <a:rPr lang="en-SA" dirty="0"/>
                  <a:t> is drawn from a </a:t>
                </a:r>
                <a:r>
                  <a:rPr lang="en-SA" b="1" dirty="0"/>
                  <a:t>standard normal distribution</a:t>
                </a:r>
                <a:r>
                  <a:rPr lang="en-SA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~68% of values fall between −1 and 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~95% of values fall between −2 and 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~97.7% of values fall between −3 and 3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After each update, if the loss improves, we </a:t>
                </a:r>
                <a:r>
                  <a:rPr lang="en-US" b="1" dirty="0"/>
                  <a:t>save the model</a:t>
                </a:r>
                <a:r>
                  <a:rPr lang="en-US" dirty="0"/>
                  <a:t> (weights and biases), then calculate and print the accuracy.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If the loss does not improve, we </a:t>
                </a:r>
                <a:r>
                  <a:rPr lang="en-US" b="1" dirty="0"/>
                  <a:t>reload the best weights and biases</a:t>
                </a:r>
                <a:r>
                  <a:rPr lang="en-US" dirty="0"/>
                  <a:t> and try again.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SA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1708D6-0008-AE7B-2BA0-77019F7C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1690688"/>
                <a:ext cx="10692617" cy="4247317"/>
              </a:xfrm>
              <a:prstGeom prst="rect">
                <a:avLst/>
              </a:prstGeom>
              <a:blipFill>
                <a:blip r:embed="rId2"/>
                <a:stretch>
                  <a:fillRect l="-356" t="-298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09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758</Words>
  <Application>Microsoft Macintosh PowerPoint</Application>
  <PresentationFormat>Widescreen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ANN – Assignment 1</vt:lpstr>
      <vt:lpstr>PowerPoint Presentation</vt:lpstr>
      <vt:lpstr>Data Preprocessing</vt:lpstr>
      <vt:lpstr>ANN </vt:lpstr>
      <vt:lpstr>Initiating</vt:lpstr>
      <vt:lpstr>Forwarding</vt:lpstr>
      <vt:lpstr>Softmax</vt:lpstr>
      <vt:lpstr>Categorical cross-entropy loss</vt:lpstr>
      <vt:lpstr>Training</vt:lpstr>
      <vt:lpstr>Testing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TORKI KHALED YAHYA ALQAHTANI</dc:creator>
  <cp:lastModifiedBy>TORKI KHALED YAHYA ALQAHTANI</cp:lastModifiedBy>
  <cp:revision>1</cp:revision>
  <dcterms:created xsi:type="dcterms:W3CDTF">2025-09-07T12:49:27Z</dcterms:created>
  <dcterms:modified xsi:type="dcterms:W3CDTF">2025-09-07T18:33:37Z</dcterms:modified>
</cp:coreProperties>
</file>