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3"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A3A5-2375-48A9-AC25-FBA0F240C37A}" type="doc">
      <dgm:prSet loTypeId="urn:microsoft.com/office/officeart/2005/8/layout/orgChart1" loCatId="hierarchy" qsTypeId="urn:microsoft.com/office/officeart/2005/8/quickstyle/3d1" qsCatId="3D" csTypeId="urn:microsoft.com/office/officeart/2005/8/colors/accent0_3" csCatId="mainScheme" phldr="1"/>
      <dgm:spPr/>
      <dgm:t>
        <a:bodyPr/>
        <a:lstStyle/>
        <a:p>
          <a:endParaRPr lang="en-US"/>
        </a:p>
      </dgm:t>
    </dgm:pt>
    <dgm:pt modelId="{6523E61A-CE68-43CE-9D49-0BDD31F3A4EE}">
      <dgm:prSet phldrT="[Text]"/>
      <dgm:spPr/>
      <dgm:t>
        <a:bodyPr/>
        <a:lstStyle/>
        <a:p>
          <a:r>
            <a:rPr lang="en-US"/>
            <a:t>Kyle Johnson</a:t>
          </a:r>
          <a:br>
            <a:rPr lang="en-US"/>
          </a:br>
          <a:r>
            <a:rPr lang="en-US"/>
            <a:t>Owner/Team Lead</a:t>
          </a:r>
        </a:p>
      </dgm:t>
    </dgm:pt>
    <dgm:pt modelId="{7ABA15ED-9689-473D-9372-161A4DFC5978}" type="parTrans" cxnId="{CACFF9CC-59A9-4508-AD8F-3C465D69B69C}">
      <dgm:prSet/>
      <dgm:spPr/>
      <dgm:t>
        <a:bodyPr/>
        <a:lstStyle/>
        <a:p>
          <a:endParaRPr lang="en-US"/>
        </a:p>
      </dgm:t>
    </dgm:pt>
    <dgm:pt modelId="{A928EF78-2D4D-4B07-A04E-0A4ECA9995D8}" type="sibTrans" cxnId="{CACFF9CC-59A9-4508-AD8F-3C465D69B69C}">
      <dgm:prSet/>
      <dgm:spPr/>
      <dgm:t>
        <a:bodyPr/>
        <a:lstStyle/>
        <a:p>
          <a:endParaRPr lang="en-US"/>
        </a:p>
      </dgm:t>
    </dgm:pt>
    <dgm:pt modelId="{A2CF13BE-504B-4C22-ABB6-5D66A70F3966}" type="asst">
      <dgm:prSet phldrT="[Text]"/>
      <dgm:spPr/>
      <dgm:t>
        <a:bodyPr/>
        <a:lstStyle/>
        <a:p>
          <a:r>
            <a:rPr lang="en-US"/>
            <a:t>Jon O.</a:t>
          </a:r>
          <a:br>
            <a:rPr lang="en-US"/>
          </a:br>
          <a:r>
            <a:rPr lang="en-US"/>
            <a:t>Marketing &amp; Business Consultant</a:t>
          </a:r>
        </a:p>
      </dgm:t>
    </dgm:pt>
    <dgm:pt modelId="{749286CC-3282-4A21-A623-F5FBAF1C394B}" type="parTrans" cxnId="{42BD3EEE-BC75-4B0E-B539-6E189F980A21}">
      <dgm:prSet/>
      <dgm:spPr/>
      <dgm:t>
        <a:bodyPr/>
        <a:lstStyle/>
        <a:p>
          <a:endParaRPr lang="en-US"/>
        </a:p>
      </dgm:t>
    </dgm:pt>
    <dgm:pt modelId="{B33046E0-3953-41AB-A2B4-9CBDE8B4E9AC}" type="sibTrans" cxnId="{42BD3EEE-BC75-4B0E-B539-6E189F980A21}">
      <dgm:prSet/>
      <dgm:spPr/>
      <dgm:t>
        <a:bodyPr/>
        <a:lstStyle/>
        <a:p>
          <a:endParaRPr lang="en-US"/>
        </a:p>
      </dgm:t>
    </dgm:pt>
    <dgm:pt modelId="{7D124846-1ED2-4955-B716-A22248A2A696}">
      <dgm:prSet phldrT="[Text]"/>
      <dgm:spPr/>
      <dgm:t>
        <a:bodyPr/>
        <a:lstStyle/>
        <a:p>
          <a:r>
            <a:rPr lang="en-US"/>
            <a:t>Davis J.</a:t>
          </a:r>
          <a:br>
            <a:rPr lang="en-US"/>
          </a:br>
          <a:r>
            <a:rPr lang="en-US"/>
            <a:t>Team Lead</a:t>
          </a:r>
        </a:p>
      </dgm:t>
    </dgm:pt>
    <dgm:pt modelId="{A9C24C49-F567-4B57-A306-2836D91C05BF}" type="parTrans" cxnId="{21B6A282-DC94-414F-8627-1CF94B298208}">
      <dgm:prSet/>
      <dgm:spPr/>
      <dgm:t>
        <a:bodyPr/>
        <a:lstStyle/>
        <a:p>
          <a:endParaRPr lang="en-US"/>
        </a:p>
      </dgm:t>
    </dgm:pt>
    <dgm:pt modelId="{71A10626-AD0A-4217-8A9D-E50E615618A3}" type="sibTrans" cxnId="{21B6A282-DC94-414F-8627-1CF94B298208}">
      <dgm:prSet/>
      <dgm:spPr/>
      <dgm:t>
        <a:bodyPr/>
        <a:lstStyle/>
        <a:p>
          <a:endParaRPr lang="en-US"/>
        </a:p>
      </dgm:t>
    </dgm:pt>
    <dgm:pt modelId="{302E9C72-2394-4DDF-8A1E-27082AC394E0}" type="asst">
      <dgm:prSet/>
      <dgm:spPr/>
      <dgm:t>
        <a:bodyPr/>
        <a:lstStyle/>
        <a:p>
          <a:r>
            <a:rPr lang="en-US"/>
            <a:t>Matt J.</a:t>
          </a:r>
          <a:br>
            <a:rPr lang="en-US"/>
          </a:br>
          <a:r>
            <a:rPr lang="en-US"/>
            <a:t>Marketing &amp; Business-building Consultant</a:t>
          </a:r>
        </a:p>
      </dgm:t>
    </dgm:pt>
    <dgm:pt modelId="{FEA31627-30E7-48F9-8627-8B1BBE8CCC43}" type="parTrans" cxnId="{247DD56D-3D94-465E-8A5C-7120D0F4871B}">
      <dgm:prSet/>
      <dgm:spPr/>
      <dgm:t>
        <a:bodyPr/>
        <a:lstStyle/>
        <a:p>
          <a:endParaRPr lang="en-US"/>
        </a:p>
      </dgm:t>
    </dgm:pt>
    <dgm:pt modelId="{7EB211A3-DAFC-4E26-9931-867F7AECE753}" type="sibTrans" cxnId="{247DD56D-3D94-465E-8A5C-7120D0F4871B}">
      <dgm:prSet/>
      <dgm:spPr/>
      <dgm:t>
        <a:bodyPr/>
        <a:lstStyle/>
        <a:p>
          <a:endParaRPr lang="en-US"/>
        </a:p>
      </dgm:t>
    </dgm:pt>
    <dgm:pt modelId="{93F064CC-7FF1-47B7-A312-C0AAC061743A}">
      <dgm:prSet/>
      <dgm:spPr/>
      <dgm:t>
        <a:bodyPr/>
        <a:lstStyle/>
        <a:p>
          <a:r>
            <a:rPr lang="en-US"/>
            <a:t>Joseph B.</a:t>
          </a:r>
          <a:br>
            <a:rPr lang="en-US"/>
          </a:br>
          <a:r>
            <a:rPr lang="en-US"/>
            <a:t>Team Member</a:t>
          </a:r>
        </a:p>
      </dgm:t>
    </dgm:pt>
    <dgm:pt modelId="{F6FD25F2-6A9E-4D9E-B2A0-D9EC30C5BCF6}" type="parTrans" cxnId="{8A111DD4-4985-4AF9-9634-DE3A39F353EF}">
      <dgm:prSet/>
      <dgm:spPr/>
      <dgm:t>
        <a:bodyPr/>
        <a:lstStyle/>
        <a:p>
          <a:endParaRPr lang="en-US"/>
        </a:p>
      </dgm:t>
    </dgm:pt>
    <dgm:pt modelId="{7EAF6A1A-BB95-42B0-B91D-09B368793F79}" type="sibTrans" cxnId="{8A111DD4-4985-4AF9-9634-DE3A39F353EF}">
      <dgm:prSet/>
      <dgm:spPr/>
      <dgm:t>
        <a:bodyPr/>
        <a:lstStyle/>
        <a:p>
          <a:endParaRPr lang="en-US"/>
        </a:p>
      </dgm:t>
    </dgm:pt>
    <dgm:pt modelId="{14439E36-4403-437D-8706-9188DEC2A574}">
      <dgm:prSet/>
      <dgm:spPr/>
      <dgm:t>
        <a:bodyPr/>
        <a:lstStyle/>
        <a:p>
          <a:r>
            <a:rPr lang="en-US"/>
            <a:t>Rives M.</a:t>
          </a:r>
          <a:br>
            <a:rPr lang="en-US"/>
          </a:br>
          <a:r>
            <a:rPr lang="en-US"/>
            <a:t>Team Member</a:t>
          </a:r>
        </a:p>
      </dgm:t>
    </dgm:pt>
    <dgm:pt modelId="{8B8D93C4-53E8-42E2-90BF-AE41B5AE14B8}" type="parTrans" cxnId="{7E7B7478-B676-47F2-B704-8C96D44476FB}">
      <dgm:prSet/>
      <dgm:spPr/>
      <dgm:t>
        <a:bodyPr/>
        <a:lstStyle/>
        <a:p>
          <a:endParaRPr lang="en-US"/>
        </a:p>
      </dgm:t>
    </dgm:pt>
    <dgm:pt modelId="{9D6C2277-AEA9-4C5C-A317-0809BB137F5B}" type="sibTrans" cxnId="{7E7B7478-B676-47F2-B704-8C96D44476FB}">
      <dgm:prSet/>
      <dgm:spPr/>
      <dgm:t>
        <a:bodyPr/>
        <a:lstStyle/>
        <a:p>
          <a:endParaRPr lang="en-US"/>
        </a:p>
      </dgm:t>
    </dgm:pt>
    <dgm:pt modelId="{F421FA70-42AA-42B0-B253-28EF472BD123}" type="pres">
      <dgm:prSet presAssocID="{D679A3A5-2375-48A9-AC25-FBA0F240C37A}" presName="hierChild1" presStyleCnt="0">
        <dgm:presLayoutVars>
          <dgm:orgChart val="1"/>
          <dgm:chPref val="1"/>
          <dgm:dir/>
          <dgm:animOne val="branch"/>
          <dgm:animLvl val="lvl"/>
          <dgm:resizeHandles/>
        </dgm:presLayoutVars>
      </dgm:prSet>
      <dgm:spPr/>
    </dgm:pt>
    <dgm:pt modelId="{DDE8BBBF-173A-43A6-9B80-E4FDDD9DD953}" type="pres">
      <dgm:prSet presAssocID="{6523E61A-CE68-43CE-9D49-0BDD31F3A4EE}" presName="hierRoot1" presStyleCnt="0">
        <dgm:presLayoutVars>
          <dgm:hierBranch val="init"/>
        </dgm:presLayoutVars>
      </dgm:prSet>
      <dgm:spPr/>
    </dgm:pt>
    <dgm:pt modelId="{C45BDF5B-E8B1-4DF6-A6AD-1BD48AAA9EB0}" type="pres">
      <dgm:prSet presAssocID="{6523E61A-CE68-43CE-9D49-0BDD31F3A4EE}" presName="rootComposite1" presStyleCnt="0"/>
      <dgm:spPr/>
    </dgm:pt>
    <dgm:pt modelId="{17496D66-8BA7-4D2C-8CD3-010A15D5093B}" type="pres">
      <dgm:prSet presAssocID="{6523E61A-CE68-43CE-9D49-0BDD31F3A4EE}" presName="rootText1" presStyleLbl="node0" presStyleIdx="0" presStyleCnt="1">
        <dgm:presLayoutVars>
          <dgm:chPref val="3"/>
        </dgm:presLayoutVars>
      </dgm:prSet>
      <dgm:spPr/>
    </dgm:pt>
    <dgm:pt modelId="{CAF0E5DD-6391-4F57-9971-79CB606F3364}" type="pres">
      <dgm:prSet presAssocID="{6523E61A-CE68-43CE-9D49-0BDD31F3A4EE}" presName="rootConnector1" presStyleLbl="node1" presStyleIdx="0" presStyleCnt="0"/>
      <dgm:spPr/>
    </dgm:pt>
    <dgm:pt modelId="{0F3CD6E7-2EBD-4586-8DBE-FF8CF589EF45}" type="pres">
      <dgm:prSet presAssocID="{6523E61A-CE68-43CE-9D49-0BDD31F3A4EE}" presName="hierChild2" presStyleCnt="0"/>
      <dgm:spPr/>
    </dgm:pt>
    <dgm:pt modelId="{396B4128-81AF-4892-A3CC-BEC32606F5F7}" type="pres">
      <dgm:prSet presAssocID="{A9C24C49-F567-4B57-A306-2836D91C05BF}" presName="Name37" presStyleLbl="parChTrans1D2" presStyleIdx="0" presStyleCnt="3"/>
      <dgm:spPr/>
    </dgm:pt>
    <dgm:pt modelId="{65FA07C0-8A3A-4C59-B1EA-FFC1C09E6C06}" type="pres">
      <dgm:prSet presAssocID="{7D124846-1ED2-4955-B716-A22248A2A696}" presName="hierRoot2" presStyleCnt="0">
        <dgm:presLayoutVars>
          <dgm:hierBranch/>
        </dgm:presLayoutVars>
      </dgm:prSet>
      <dgm:spPr/>
    </dgm:pt>
    <dgm:pt modelId="{2DBFC05C-CA29-4D49-9F63-25B36D308BBC}" type="pres">
      <dgm:prSet presAssocID="{7D124846-1ED2-4955-B716-A22248A2A696}" presName="rootComposite" presStyleCnt="0"/>
      <dgm:spPr/>
    </dgm:pt>
    <dgm:pt modelId="{CB4DAB3E-5D46-4679-8F58-DB9F2FF5C27A}" type="pres">
      <dgm:prSet presAssocID="{7D124846-1ED2-4955-B716-A22248A2A696}" presName="rootText" presStyleLbl="node2" presStyleIdx="0" presStyleCnt="1">
        <dgm:presLayoutVars>
          <dgm:chPref val="3"/>
        </dgm:presLayoutVars>
      </dgm:prSet>
      <dgm:spPr/>
    </dgm:pt>
    <dgm:pt modelId="{97AA21F2-22CC-4736-9400-67835CA23A41}" type="pres">
      <dgm:prSet presAssocID="{7D124846-1ED2-4955-B716-A22248A2A696}" presName="rootConnector" presStyleLbl="node2" presStyleIdx="0" presStyleCnt="1"/>
      <dgm:spPr/>
    </dgm:pt>
    <dgm:pt modelId="{58EDBA06-395E-4F2A-85AE-F192F2EE3783}" type="pres">
      <dgm:prSet presAssocID="{7D124846-1ED2-4955-B716-A22248A2A696}" presName="hierChild4" presStyleCnt="0"/>
      <dgm:spPr/>
    </dgm:pt>
    <dgm:pt modelId="{2BF5774A-66A7-43B7-ADFA-DC6952A1C7F5}" type="pres">
      <dgm:prSet presAssocID="{F6FD25F2-6A9E-4D9E-B2A0-D9EC30C5BCF6}" presName="Name35" presStyleLbl="parChTrans1D3" presStyleIdx="0" presStyleCnt="2"/>
      <dgm:spPr/>
    </dgm:pt>
    <dgm:pt modelId="{F62E4515-E5DE-489C-859E-C609AE09CE12}" type="pres">
      <dgm:prSet presAssocID="{93F064CC-7FF1-47B7-A312-C0AAC061743A}" presName="hierRoot2" presStyleCnt="0">
        <dgm:presLayoutVars>
          <dgm:hierBranch val="init"/>
        </dgm:presLayoutVars>
      </dgm:prSet>
      <dgm:spPr/>
    </dgm:pt>
    <dgm:pt modelId="{33F09940-0542-4B3E-B4C1-99DC32A4015A}" type="pres">
      <dgm:prSet presAssocID="{93F064CC-7FF1-47B7-A312-C0AAC061743A}" presName="rootComposite" presStyleCnt="0"/>
      <dgm:spPr/>
    </dgm:pt>
    <dgm:pt modelId="{8BB02768-D677-492E-996C-34DF4298F3C5}" type="pres">
      <dgm:prSet presAssocID="{93F064CC-7FF1-47B7-A312-C0AAC061743A}" presName="rootText" presStyleLbl="node3" presStyleIdx="0" presStyleCnt="2">
        <dgm:presLayoutVars>
          <dgm:chPref val="3"/>
        </dgm:presLayoutVars>
      </dgm:prSet>
      <dgm:spPr/>
    </dgm:pt>
    <dgm:pt modelId="{13C864F9-4AA6-437D-9057-9D86BF0C616F}" type="pres">
      <dgm:prSet presAssocID="{93F064CC-7FF1-47B7-A312-C0AAC061743A}" presName="rootConnector" presStyleLbl="node3" presStyleIdx="0" presStyleCnt="2"/>
      <dgm:spPr/>
    </dgm:pt>
    <dgm:pt modelId="{08B3E96F-E11D-49FB-99F2-51F4D0CBC2C5}" type="pres">
      <dgm:prSet presAssocID="{93F064CC-7FF1-47B7-A312-C0AAC061743A}" presName="hierChild4" presStyleCnt="0"/>
      <dgm:spPr/>
    </dgm:pt>
    <dgm:pt modelId="{339100E7-7807-4A68-87C3-F2FD71190BD4}" type="pres">
      <dgm:prSet presAssocID="{93F064CC-7FF1-47B7-A312-C0AAC061743A}" presName="hierChild5" presStyleCnt="0"/>
      <dgm:spPr/>
    </dgm:pt>
    <dgm:pt modelId="{9033401C-8E95-47B2-A080-EEC2ED3B298D}" type="pres">
      <dgm:prSet presAssocID="{8B8D93C4-53E8-42E2-90BF-AE41B5AE14B8}" presName="Name35" presStyleLbl="parChTrans1D3" presStyleIdx="1" presStyleCnt="2"/>
      <dgm:spPr/>
    </dgm:pt>
    <dgm:pt modelId="{E820B36D-5D8E-4B70-9D90-991427FBC197}" type="pres">
      <dgm:prSet presAssocID="{14439E36-4403-437D-8706-9188DEC2A574}" presName="hierRoot2" presStyleCnt="0">
        <dgm:presLayoutVars>
          <dgm:hierBranch val="init"/>
        </dgm:presLayoutVars>
      </dgm:prSet>
      <dgm:spPr/>
    </dgm:pt>
    <dgm:pt modelId="{C45C3BCD-59B3-4021-BC67-E3C2BA31E9CD}" type="pres">
      <dgm:prSet presAssocID="{14439E36-4403-437D-8706-9188DEC2A574}" presName="rootComposite" presStyleCnt="0"/>
      <dgm:spPr/>
    </dgm:pt>
    <dgm:pt modelId="{54CBCB85-2719-432A-AD30-A49BB4CB7159}" type="pres">
      <dgm:prSet presAssocID="{14439E36-4403-437D-8706-9188DEC2A574}" presName="rootText" presStyleLbl="node3" presStyleIdx="1" presStyleCnt="2">
        <dgm:presLayoutVars>
          <dgm:chPref val="3"/>
        </dgm:presLayoutVars>
      </dgm:prSet>
      <dgm:spPr/>
    </dgm:pt>
    <dgm:pt modelId="{B3929151-31C3-4EC1-8EF5-160FD0AA2112}" type="pres">
      <dgm:prSet presAssocID="{14439E36-4403-437D-8706-9188DEC2A574}" presName="rootConnector" presStyleLbl="node3" presStyleIdx="1" presStyleCnt="2"/>
      <dgm:spPr/>
    </dgm:pt>
    <dgm:pt modelId="{9D23117B-92D5-40DA-BAC7-360BD3FB7766}" type="pres">
      <dgm:prSet presAssocID="{14439E36-4403-437D-8706-9188DEC2A574}" presName="hierChild4" presStyleCnt="0"/>
      <dgm:spPr/>
    </dgm:pt>
    <dgm:pt modelId="{A510156C-346C-463F-A1E7-CD092E8C7F89}" type="pres">
      <dgm:prSet presAssocID="{14439E36-4403-437D-8706-9188DEC2A574}" presName="hierChild5" presStyleCnt="0"/>
      <dgm:spPr/>
    </dgm:pt>
    <dgm:pt modelId="{8B59FCC7-0145-4D4D-A518-165A69EF7792}" type="pres">
      <dgm:prSet presAssocID="{7D124846-1ED2-4955-B716-A22248A2A696}" presName="hierChild5" presStyleCnt="0"/>
      <dgm:spPr/>
    </dgm:pt>
    <dgm:pt modelId="{BE035EA9-09CD-40A3-ACAE-8C2F012D5879}" type="pres">
      <dgm:prSet presAssocID="{6523E61A-CE68-43CE-9D49-0BDD31F3A4EE}" presName="hierChild3" presStyleCnt="0"/>
      <dgm:spPr/>
    </dgm:pt>
    <dgm:pt modelId="{19DBDF05-BA68-4F36-832C-DF84A4C18C76}" type="pres">
      <dgm:prSet presAssocID="{749286CC-3282-4A21-A623-F5FBAF1C394B}" presName="Name111" presStyleLbl="parChTrans1D2" presStyleIdx="1" presStyleCnt="3"/>
      <dgm:spPr/>
    </dgm:pt>
    <dgm:pt modelId="{5E7EC99D-CC34-404B-894D-A556EE0609A5}" type="pres">
      <dgm:prSet presAssocID="{A2CF13BE-504B-4C22-ABB6-5D66A70F3966}" presName="hierRoot3" presStyleCnt="0">
        <dgm:presLayoutVars>
          <dgm:hierBranch val="init"/>
        </dgm:presLayoutVars>
      </dgm:prSet>
      <dgm:spPr/>
    </dgm:pt>
    <dgm:pt modelId="{AD550617-2362-472A-9E9E-765353953DDA}" type="pres">
      <dgm:prSet presAssocID="{A2CF13BE-504B-4C22-ABB6-5D66A70F3966}" presName="rootComposite3" presStyleCnt="0"/>
      <dgm:spPr/>
    </dgm:pt>
    <dgm:pt modelId="{9BBC2777-7072-4004-A063-CC0057B2B45A}" type="pres">
      <dgm:prSet presAssocID="{A2CF13BE-504B-4C22-ABB6-5D66A70F3966}" presName="rootText3" presStyleLbl="asst1" presStyleIdx="0" presStyleCnt="2">
        <dgm:presLayoutVars>
          <dgm:chPref val="3"/>
        </dgm:presLayoutVars>
      </dgm:prSet>
      <dgm:spPr/>
    </dgm:pt>
    <dgm:pt modelId="{E478C7A1-DDD8-4329-AC03-F11136DD10F6}" type="pres">
      <dgm:prSet presAssocID="{A2CF13BE-504B-4C22-ABB6-5D66A70F3966}" presName="rootConnector3" presStyleLbl="asst1" presStyleIdx="0" presStyleCnt="2"/>
      <dgm:spPr/>
    </dgm:pt>
    <dgm:pt modelId="{B9A6E0FD-2003-415F-A0FB-707F95777EDB}" type="pres">
      <dgm:prSet presAssocID="{A2CF13BE-504B-4C22-ABB6-5D66A70F3966}" presName="hierChild6" presStyleCnt="0"/>
      <dgm:spPr/>
    </dgm:pt>
    <dgm:pt modelId="{DD271008-8056-49A1-9DE3-5F87A2160542}" type="pres">
      <dgm:prSet presAssocID="{A2CF13BE-504B-4C22-ABB6-5D66A70F3966}" presName="hierChild7" presStyleCnt="0"/>
      <dgm:spPr/>
    </dgm:pt>
    <dgm:pt modelId="{48A30BDB-5ECA-4B1E-B995-48A6ED2F2CE3}" type="pres">
      <dgm:prSet presAssocID="{FEA31627-30E7-48F9-8627-8B1BBE8CCC43}" presName="Name111" presStyleLbl="parChTrans1D2" presStyleIdx="2" presStyleCnt="3"/>
      <dgm:spPr/>
    </dgm:pt>
    <dgm:pt modelId="{977047FE-19BB-47C5-8A2D-DDC311824000}" type="pres">
      <dgm:prSet presAssocID="{302E9C72-2394-4DDF-8A1E-27082AC394E0}" presName="hierRoot3" presStyleCnt="0">
        <dgm:presLayoutVars>
          <dgm:hierBranch val="init"/>
        </dgm:presLayoutVars>
      </dgm:prSet>
      <dgm:spPr/>
    </dgm:pt>
    <dgm:pt modelId="{92B76B1E-4D1B-4F28-8B04-10A11665645F}" type="pres">
      <dgm:prSet presAssocID="{302E9C72-2394-4DDF-8A1E-27082AC394E0}" presName="rootComposite3" presStyleCnt="0"/>
      <dgm:spPr/>
    </dgm:pt>
    <dgm:pt modelId="{93370646-58C9-4760-A091-E26EFEA760E7}" type="pres">
      <dgm:prSet presAssocID="{302E9C72-2394-4DDF-8A1E-27082AC394E0}" presName="rootText3" presStyleLbl="asst1" presStyleIdx="1" presStyleCnt="2">
        <dgm:presLayoutVars>
          <dgm:chPref val="3"/>
        </dgm:presLayoutVars>
      </dgm:prSet>
      <dgm:spPr/>
    </dgm:pt>
    <dgm:pt modelId="{BA63E2C1-DE95-4CDD-943D-7B79F91D319B}" type="pres">
      <dgm:prSet presAssocID="{302E9C72-2394-4DDF-8A1E-27082AC394E0}" presName="rootConnector3" presStyleLbl="asst1" presStyleIdx="1" presStyleCnt="2"/>
      <dgm:spPr/>
    </dgm:pt>
    <dgm:pt modelId="{39669BDF-8C60-4250-9F7C-BB8502FF46F2}" type="pres">
      <dgm:prSet presAssocID="{302E9C72-2394-4DDF-8A1E-27082AC394E0}" presName="hierChild6" presStyleCnt="0"/>
      <dgm:spPr/>
    </dgm:pt>
    <dgm:pt modelId="{A1016E07-8E05-4C22-A05B-F36E38E237E9}" type="pres">
      <dgm:prSet presAssocID="{302E9C72-2394-4DDF-8A1E-27082AC394E0}" presName="hierChild7" presStyleCnt="0"/>
      <dgm:spPr/>
    </dgm:pt>
  </dgm:ptLst>
  <dgm:cxnLst>
    <dgm:cxn modelId="{F3C6840C-2E65-488E-84AD-712F082F5B86}" type="presOf" srcId="{7D124846-1ED2-4955-B716-A22248A2A696}" destId="{97AA21F2-22CC-4736-9400-67835CA23A41}" srcOrd="1" destOrd="0" presId="urn:microsoft.com/office/officeart/2005/8/layout/orgChart1"/>
    <dgm:cxn modelId="{FAECB11E-E17B-47AD-AD96-FC8470103707}" type="presOf" srcId="{D679A3A5-2375-48A9-AC25-FBA0F240C37A}" destId="{F421FA70-42AA-42B0-B253-28EF472BD123}" srcOrd="0" destOrd="0" presId="urn:microsoft.com/office/officeart/2005/8/layout/orgChart1"/>
    <dgm:cxn modelId="{B24A3826-3C8F-4466-94EF-E4A6E99C23AF}" type="presOf" srcId="{93F064CC-7FF1-47B7-A312-C0AAC061743A}" destId="{13C864F9-4AA6-437D-9057-9D86BF0C616F}" srcOrd="1" destOrd="0" presId="urn:microsoft.com/office/officeart/2005/8/layout/orgChart1"/>
    <dgm:cxn modelId="{EF32AA30-7A53-405F-B4B1-A032A7233AA7}" type="presOf" srcId="{302E9C72-2394-4DDF-8A1E-27082AC394E0}" destId="{93370646-58C9-4760-A091-E26EFEA760E7}" srcOrd="0" destOrd="0" presId="urn:microsoft.com/office/officeart/2005/8/layout/orgChart1"/>
    <dgm:cxn modelId="{EE22C440-F296-4322-A9FC-8610FF308E58}" type="presOf" srcId="{302E9C72-2394-4DDF-8A1E-27082AC394E0}" destId="{BA63E2C1-DE95-4CDD-943D-7B79F91D319B}" srcOrd="1" destOrd="0" presId="urn:microsoft.com/office/officeart/2005/8/layout/orgChart1"/>
    <dgm:cxn modelId="{247DD56D-3D94-465E-8A5C-7120D0F4871B}" srcId="{6523E61A-CE68-43CE-9D49-0BDD31F3A4EE}" destId="{302E9C72-2394-4DDF-8A1E-27082AC394E0}" srcOrd="1" destOrd="0" parTransId="{FEA31627-30E7-48F9-8627-8B1BBE8CCC43}" sibTransId="{7EB211A3-DAFC-4E26-9931-867F7AECE753}"/>
    <dgm:cxn modelId="{CE88994E-C217-45FF-8A84-B24DFF50327B}" type="presOf" srcId="{7D124846-1ED2-4955-B716-A22248A2A696}" destId="{CB4DAB3E-5D46-4679-8F58-DB9F2FF5C27A}" srcOrd="0" destOrd="0" presId="urn:microsoft.com/office/officeart/2005/8/layout/orgChart1"/>
    <dgm:cxn modelId="{FE615B70-517C-48EC-AFF4-9A95A49CD1A5}" type="presOf" srcId="{A2CF13BE-504B-4C22-ABB6-5D66A70F3966}" destId="{9BBC2777-7072-4004-A063-CC0057B2B45A}" srcOrd="0" destOrd="0" presId="urn:microsoft.com/office/officeart/2005/8/layout/orgChart1"/>
    <dgm:cxn modelId="{7E7B7478-B676-47F2-B704-8C96D44476FB}" srcId="{7D124846-1ED2-4955-B716-A22248A2A696}" destId="{14439E36-4403-437D-8706-9188DEC2A574}" srcOrd="1" destOrd="0" parTransId="{8B8D93C4-53E8-42E2-90BF-AE41B5AE14B8}" sibTransId="{9D6C2277-AEA9-4C5C-A317-0809BB137F5B}"/>
    <dgm:cxn modelId="{7CE5777D-CB2E-4DE8-AA2C-C9E4277F88D8}" type="presOf" srcId="{A2CF13BE-504B-4C22-ABB6-5D66A70F3966}" destId="{E478C7A1-DDD8-4329-AC03-F11136DD10F6}" srcOrd="1" destOrd="0" presId="urn:microsoft.com/office/officeart/2005/8/layout/orgChart1"/>
    <dgm:cxn modelId="{76E23581-9973-42CF-878F-2FE979A7367E}" type="presOf" srcId="{749286CC-3282-4A21-A623-F5FBAF1C394B}" destId="{19DBDF05-BA68-4F36-832C-DF84A4C18C76}" srcOrd="0" destOrd="0" presId="urn:microsoft.com/office/officeart/2005/8/layout/orgChart1"/>
    <dgm:cxn modelId="{21B6A282-DC94-414F-8627-1CF94B298208}" srcId="{6523E61A-CE68-43CE-9D49-0BDD31F3A4EE}" destId="{7D124846-1ED2-4955-B716-A22248A2A696}" srcOrd="2" destOrd="0" parTransId="{A9C24C49-F567-4B57-A306-2836D91C05BF}" sibTransId="{71A10626-AD0A-4217-8A9D-E50E615618A3}"/>
    <dgm:cxn modelId="{224EF88E-3A6B-405E-A61C-7BFCC40BD267}" type="presOf" srcId="{14439E36-4403-437D-8706-9188DEC2A574}" destId="{54CBCB85-2719-432A-AD30-A49BB4CB7159}" srcOrd="0" destOrd="0" presId="urn:microsoft.com/office/officeart/2005/8/layout/orgChart1"/>
    <dgm:cxn modelId="{A9195A91-BEB0-45CE-9375-BD21B5ECE8B2}" type="presOf" srcId="{A9C24C49-F567-4B57-A306-2836D91C05BF}" destId="{396B4128-81AF-4892-A3CC-BEC32606F5F7}" srcOrd="0" destOrd="0" presId="urn:microsoft.com/office/officeart/2005/8/layout/orgChart1"/>
    <dgm:cxn modelId="{93C8C999-1997-491A-929B-2495A2367A00}" type="presOf" srcId="{93F064CC-7FF1-47B7-A312-C0AAC061743A}" destId="{8BB02768-D677-492E-996C-34DF4298F3C5}" srcOrd="0" destOrd="0" presId="urn:microsoft.com/office/officeart/2005/8/layout/orgChart1"/>
    <dgm:cxn modelId="{BCA447A0-F077-4725-B24A-E51E398763F2}" type="presOf" srcId="{6523E61A-CE68-43CE-9D49-0BDD31F3A4EE}" destId="{17496D66-8BA7-4D2C-8CD3-010A15D5093B}" srcOrd="0" destOrd="0" presId="urn:microsoft.com/office/officeart/2005/8/layout/orgChart1"/>
    <dgm:cxn modelId="{3762CFA0-0157-4044-89E6-7BB5B38C3E19}" type="presOf" srcId="{6523E61A-CE68-43CE-9D49-0BDD31F3A4EE}" destId="{CAF0E5DD-6391-4F57-9971-79CB606F3364}" srcOrd="1" destOrd="0" presId="urn:microsoft.com/office/officeart/2005/8/layout/orgChart1"/>
    <dgm:cxn modelId="{E8D5FDA8-0C5B-444A-9BB4-D71DA7123166}" type="presOf" srcId="{14439E36-4403-437D-8706-9188DEC2A574}" destId="{B3929151-31C3-4EC1-8EF5-160FD0AA2112}" srcOrd="1" destOrd="0" presId="urn:microsoft.com/office/officeart/2005/8/layout/orgChart1"/>
    <dgm:cxn modelId="{65626DB3-8C35-4809-8CA4-EB0EED81AB55}" type="presOf" srcId="{FEA31627-30E7-48F9-8627-8B1BBE8CCC43}" destId="{48A30BDB-5ECA-4B1E-B995-48A6ED2F2CE3}" srcOrd="0" destOrd="0" presId="urn:microsoft.com/office/officeart/2005/8/layout/orgChart1"/>
    <dgm:cxn modelId="{41F8F3B3-5E49-4822-BB47-8546766BCC88}" type="presOf" srcId="{8B8D93C4-53E8-42E2-90BF-AE41B5AE14B8}" destId="{9033401C-8E95-47B2-A080-EEC2ED3B298D}" srcOrd="0" destOrd="0" presId="urn:microsoft.com/office/officeart/2005/8/layout/orgChart1"/>
    <dgm:cxn modelId="{CACFF9CC-59A9-4508-AD8F-3C465D69B69C}" srcId="{D679A3A5-2375-48A9-AC25-FBA0F240C37A}" destId="{6523E61A-CE68-43CE-9D49-0BDD31F3A4EE}" srcOrd="0" destOrd="0" parTransId="{7ABA15ED-9689-473D-9372-161A4DFC5978}" sibTransId="{A928EF78-2D4D-4B07-A04E-0A4ECA9995D8}"/>
    <dgm:cxn modelId="{E957AACD-BD48-42E2-8734-3197A8BECBA5}" type="presOf" srcId="{F6FD25F2-6A9E-4D9E-B2A0-D9EC30C5BCF6}" destId="{2BF5774A-66A7-43B7-ADFA-DC6952A1C7F5}" srcOrd="0" destOrd="0" presId="urn:microsoft.com/office/officeart/2005/8/layout/orgChart1"/>
    <dgm:cxn modelId="{8A111DD4-4985-4AF9-9634-DE3A39F353EF}" srcId="{7D124846-1ED2-4955-B716-A22248A2A696}" destId="{93F064CC-7FF1-47B7-A312-C0AAC061743A}" srcOrd="0" destOrd="0" parTransId="{F6FD25F2-6A9E-4D9E-B2A0-D9EC30C5BCF6}" sibTransId="{7EAF6A1A-BB95-42B0-B91D-09B368793F79}"/>
    <dgm:cxn modelId="{42BD3EEE-BC75-4B0E-B539-6E189F980A21}" srcId="{6523E61A-CE68-43CE-9D49-0BDD31F3A4EE}" destId="{A2CF13BE-504B-4C22-ABB6-5D66A70F3966}" srcOrd="0" destOrd="0" parTransId="{749286CC-3282-4A21-A623-F5FBAF1C394B}" sibTransId="{B33046E0-3953-41AB-A2B4-9CBDE8B4E9AC}"/>
    <dgm:cxn modelId="{0B44063C-3B40-41A1-8A44-A99E2A3E68EA}" type="presParOf" srcId="{F421FA70-42AA-42B0-B253-28EF472BD123}" destId="{DDE8BBBF-173A-43A6-9B80-E4FDDD9DD953}" srcOrd="0" destOrd="0" presId="urn:microsoft.com/office/officeart/2005/8/layout/orgChart1"/>
    <dgm:cxn modelId="{762CBC3A-44C8-478F-9E18-871B5B5B4A1F}" type="presParOf" srcId="{DDE8BBBF-173A-43A6-9B80-E4FDDD9DD953}" destId="{C45BDF5B-E8B1-4DF6-A6AD-1BD48AAA9EB0}" srcOrd="0" destOrd="0" presId="urn:microsoft.com/office/officeart/2005/8/layout/orgChart1"/>
    <dgm:cxn modelId="{8403DE29-CBB9-4624-9C2B-38E4654821B0}" type="presParOf" srcId="{C45BDF5B-E8B1-4DF6-A6AD-1BD48AAA9EB0}" destId="{17496D66-8BA7-4D2C-8CD3-010A15D5093B}" srcOrd="0" destOrd="0" presId="urn:microsoft.com/office/officeart/2005/8/layout/orgChart1"/>
    <dgm:cxn modelId="{615EBC17-501F-4136-A3E2-B7F3E41460BA}" type="presParOf" srcId="{C45BDF5B-E8B1-4DF6-A6AD-1BD48AAA9EB0}" destId="{CAF0E5DD-6391-4F57-9971-79CB606F3364}" srcOrd="1" destOrd="0" presId="urn:microsoft.com/office/officeart/2005/8/layout/orgChart1"/>
    <dgm:cxn modelId="{3F4C1529-6B98-4DD7-98FE-B40E3F0480A4}" type="presParOf" srcId="{DDE8BBBF-173A-43A6-9B80-E4FDDD9DD953}" destId="{0F3CD6E7-2EBD-4586-8DBE-FF8CF589EF45}" srcOrd="1" destOrd="0" presId="urn:microsoft.com/office/officeart/2005/8/layout/orgChart1"/>
    <dgm:cxn modelId="{F693DC40-4950-402A-8B29-EA6101419678}" type="presParOf" srcId="{0F3CD6E7-2EBD-4586-8DBE-FF8CF589EF45}" destId="{396B4128-81AF-4892-A3CC-BEC32606F5F7}" srcOrd="0" destOrd="0" presId="urn:microsoft.com/office/officeart/2005/8/layout/orgChart1"/>
    <dgm:cxn modelId="{0F4806E9-2199-41AD-84C1-59C5A3F69F95}" type="presParOf" srcId="{0F3CD6E7-2EBD-4586-8DBE-FF8CF589EF45}" destId="{65FA07C0-8A3A-4C59-B1EA-FFC1C09E6C06}" srcOrd="1" destOrd="0" presId="urn:microsoft.com/office/officeart/2005/8/layout/orgChart1"/>
    <dgm:cxn modelId="{3CEA7C28-1293-4D55-AE6F-D5491093B8F7}" type="presParOf" srcId="{65FA07C0-8A3A-4C59-B1EA-FFC1C09E6C06}" destId="{2DBFC05C-CA29-4D49-9F63-25B36D308BBC}" srcOrd="0" destOrd="0" presId="urn:microsoft.com/office/officeart/2005/8/layout/orgChart1"/>
    <dgm:cxn modelId="{9BC4D5A6-73AF-46A6-9D5B-81995A608FCB}" type="presParOf" srcId="{2DBFC05C-CA29-4D49-9F63-25B36D308BBC}" destId="{CB4DAB3E-5D46-4679-8F58-DB9F2FF5C27A}" srcOrd="0" destOrd="0" presId="urn:microsoft.com/office/officeart/2005/8/layout/orgChart1"/>
    <dgm:cxn modelId="{377C80F2-2CAF-4D83-A128-CF2F76EBA2E2}" type="presParOf" srcId="{2DBFC05C-CA29-4D49-9F63-25B36D308BBC}" destId="{97AA21F2-22CC-4736-9400-67835CA23A41}" srcOrd="1" destOrd="0" presId="urn:microsoft.com/office/officeart/2005/8/layout/orgChart1"/>
    <dgm:cxn modelId="{DA21C9D1-5AF2-46EF-B613-53CC6EC10C37}" type="presParOf" srcId="{65FA07C0-8A3A-4C59-B1EA-FFC1C09E6C06}" destId="{58EDBA06-395E-4F2A-85AE-F192F2EE3783}" srcOrd="1" destOrd="0" presId="urn:microsoft.com/office/officeart/2005/8/layout/orgChart1"/>
    <dgm:cxn modelId="{B7667DE7-1A2F-4E3C-A2A9-76CC93E4B8F0}" type="presParOf" srcId="{58EDBA06-395E-4F2A-85AE-F192F2EE3783}" destId="{2BF5774A-66A7-43B7-ADFA-DC6952A1C7F5}" srcOrd="0" destOrd="0" presId="urn:microsoft.com/office/officeart/2005/8/layout/orgChart1"/>
    <dgm:cxn modelId="{FB88651B-F851-4865-95C4-86FEE9A2157C}" type="presParOf" srcId="{58EDBA06-395E-4F2A-85AE-F192F2EE3783}" destId="{F62E4515-E5DE-489C-859E-C609AE09CE12}" srcOrd="1" destOrd="0" presId="urn:microsoft.com/office/officeart/2005/8/layout/orgChart1"/>
    <dgm:cxn modelId="{2BC83A5F-3325-4BC2-BE0A-E1217FACABA2}" type="presParOf" srcId="{F62E4515-E5DE-489C-859E-C609AE09CE12}" destId="{33F09940-0542-4B3E-B4C1-99DC32A4015A}" srcOrd="0" destOrd="0" presId="urn:microsoft.com/office/officeart/2005/8/layout/orgChart1"/>
    <dgm:cxn modelId="{A0A91795-0DA1-4BA1-ACD6-59794EF0BC29}" type="presParOf" srcId="{33F09940-0542-4B3E-B4C1-99DC32A4015A}" destId="{8BB02768-D677-492E-996C-34DF4298F3C5}" srcOrd="0" destOrd="0" presId="urn:microsoft.com/office/officeart/2005/8/layout/orgChart1"/>
    <dgm:cxn modelId="{742128E0-6F44-479D-B8ED-CEB6480AFCEF}" type="presParOf" srcId="{33F09940-0542-4B3E-B4C1-99DC32A4015A}" destId="{13C864F9-4AA6-437D-9057-9D86BF0C616F}" srcOrd="1" destOrd="0" presId="urn:microsoft.com/office/officeart/2005/8/layout/orgChart1"/>
    <dgm:cxn modelId="{17AA2EF4-46C0-4701-855E-6E74C4B7674A}" type="presParOf" srcId="{F62E4515-E5DE-489C-859E-C609AE09CE12}" destId="{08B3E96F-E11D-49FB-99F2-51F4D0CBC2C5}" srcOrd="1" destOrd="0" presId="urn:microsoft.com/office/officeart/2005/8/layout/orgChart1"/>
    <dgm:cxn modelId="{C5D59875-5AD6-4925-9067-311303ED8951}" type="presParOf" srcId="{F62E4515-E5DE-489C-859E-C609AE09CE12}" destId="{339100E7-7807-4A68-87C3-F2FD71190BD4}" srcOrd="2" destOrd="0" presId="urn:microsoft.com/office/officeart/2005/8/layout/orgChart1"/>
    <dgm:cxn modelId="{97D2D0B6-5814-400C-988E-3673871BF112}" type="presParOf" srcId="{58EDBA06-395E-4F2A-85AE-F192F2EE3783}" destId="{9033401C-8E95-47B2-A080-EEC2ED3B298D}" srcOrd="2" destOrd="0" presId="urn:microsoft.com/office/officeart/2005/8/layout/orgChart1"/>
    <dgm:cxn modelId="{C3276786-DB1E-47FE-93B6-C89E28DEF1B2}" type="presParOf" srcId="{58EDBA06-395E-4F2A-85AE-F192F2EE3783}" destId="{E820B36D-5D8E-4B70-9D90-991427FBC197}" srcOrd="3" destOrd="0" presId="urn:microsoft.com/office/officeart/2005/8/layout/orgChart1"/>
    <dgm:cxn modelId="{D93C81EB-8FDE-4FD6-B64F-AB35F6AB0E14}" type="presParOf" srcId="{E820B36D-5D8E-4B70-9D90-991427FBC197}" destId="{C45C3BCD-59B3-4021-BC67-E3C2BA31E9CD}" srcOrd="0" destOrd="0" presId="urn:microsoft.com/office/officeart/2005/8/layout/orgChart1"/>
    <dgm:cxn modelId="{26FC6AC9-888A-43AB-A731-CE9A3B30E7DD}" type="presParOf" srcId="{C45C3BCD-59B3-4021-BC67-E3C2BA31E9CD}" destId="{54CBCB85-2719-432A-AD30-A49BB4CB7159}" srcOrd="0" destOrd="0" presId="urn:microsoft.com/office/officeart/2005/8/layout/orgChart1"/>
    <dgm:cxn modelId="{EC5E4070-1FB7-4CE2-B13F-E5139134FF2D}" type="presParOf" srcId="{C45C3BCD-59B3-4021-BC67-E3C2BA31E9CD}" destId="{B3929151-31C3-4EC1-8EF5-160FD0AA2112}" srcOrd="1" destOrd="0" presId="urn:microsoft.com/office/officeart/2005/8/layout/orgChart1"/>
    <dgm:cxn modelId="{DCA2B38F-046C-497D-8359-E0383AA4AF60}" type="presParOf" srcId="{E820B36D-5D8E-4B70-9D90-991427FBC197}" destId="{9D23117B-92D5-40DA-BAC7-360BD3FB7766}" srcOrd="1" destOrd="0" presId="urn:microsoft.com/office/officeart/2005/8/layout/orgChart1"/>
    <dgm:cxn modelId="{5B4BEED2-DD39-4A7A-9334-98F98E8C2E67}" type="presParOf" srcId="{E820B36D-5D8E-4B70-9D90-991427FBC197}" destId="{A510156C-346C-463F-A1E7-CD092E8C7F89}" srcOrd="2" destOrd="0" presId="urn:microsoft.com/office/officeart/2005/8/layout/orgChart1"/>
    <dgm:cxn modelId="{F97C785C-E42D-4BD0-BF5B-4023BAFD0C52}" type="presParOf" srcId="{65FA07C0-8A3A-4C59-B1EA-FFC1C09E6C06}" destId="{8B59FCC7-0145-4D4D-A518-165A69EF7792}" srcOrd="2" destOrd="0" presId="urn:microsoft.com/office/officeart/2005/8/layout/orgChart1"/>
    <dgm:cxn modelId="{5F24F555-D2EB-4C6E-9819-86D84CACA9E9}" type="presParOf" srcId="{DDE8BBBF-173A-43A6-9B80-E4FDDD9DD953}" destId="{BE035EA9-09CD-40A3-ACAE-8C2F012D5879}" srcOrd="2" destOrd="0" presId="urn:microsoft.com/office/officeart/2005/8/layout/orgChart1"/>
    <dgm:cxn modelId="{0ED1F22A-3B5D-40E4-825E-9D2627385B66}" type="presParOf" srcId="{BE035EA9-09CD-40A3-ACAE-8C2F012D5879}" destId="{19DBDF05-BA68-4F36-832C-DF84A4C18C76}" srcOrd="0" destOrd="0" presId="urn:microsoft.com/office/officeart/2005/8/layout/orgChart1"/>
    <dgm:cxn modelId="{289D7001-6A2E-4AD2-B0A3-6B87A0338086}" type="presParOf" srcId="{BE035EA9-09CD-40A3-ACAE-8C2F012D5879}" destId="{5E7EC99D-CC34-404B-894D-A556EE0609A5}" srcOrd="1" destOrd="0" presId="urn:microsoft.com/office/officeart/2005/8/layout/orgChart1"/>
    <dgm:cxn modelId="{359A21DC-B219-40CB-975E-D9CBF8F31A4C}" type="presParOf" srcId="{5E7EC99D-CC34-404B-894D-A556EE0609A5}" destId="{AD550617-2362-472A-9E9E-765353953DDA}" srcOrd="0" destOrd="0" presId="urn:microsoft.com/office/officeart/2005/8/layout/orgChart1"/>
    <dgm:cxn modelId="{949CB070-2D92-4350-97C0-B47FB601A1E4}" type="presParOf" srcId="{AD550617-2362-472A-9E9E-765353953DDA}" destId="{9BBC2777-7072-4004-A063-CC0057B2B45A}" srcOrd="0" destOrd="0" presId="urn:microsoft.com/office/officeart/2005/8/layout/orgChart1"/>
    <dgm:cxn modelId="{995837DA-6CC4-4374-BEDC-37DE05B864BE}" type="presParOf" srcId="{AD550617-2362-472A-9E9E-765353953DDA}" destId="{E478C7A1-DDD8-4329-AC03-F11136DD10F6}" srcOrd="1" destOrd="0" presId="urn:microsoft.com/office/officeart/2005/8/layout/orgChart1"/>
    <dgm:cxn modelId="{5E431573-5555-4595-AA85-8C1272EC1EA0}" type="presParOf" srcId="{5E7EC99D-CC34-404B-894D-A556EE0609A5}" destId="{B9A6E0FD-2003-415F-A0FB-707F95777EDB}" srcOrd="1" destOrd="0" presId="urn:microsoft.com/office/officeart/2005/8/layout/orgChart1"/>
    <dgm:cxn modelId="{EDE5216E-C8FE-433E-9900-BF879BCFB3A3}" type="presParOf" srcId="{5E7EC99D-CC34-404B-894D-A556EE0609A5}" destId="{DD271008-8056-49A1-9DE3-5F87A2160542}" srcOrd="2" destOrd="0" presId="urn:microsoft.com/office/officeart/2005/8/layout/orgChart1"/>
    <dgm:cxn modelId="{62F27B21-5FFC-41AD-9AB1-C5039996D61F}" type="presParOf" srcId="{BE035EA9-09CD-40A3-ACAE-8C2F012D5879}" destId="{48A30BDB-5ECA-4B1E-B995-48A6ED2F2CE3}" srcOrd="2" destOrd="0" presId="urn:microsoft.com/office/officeart/2005/8/layout/orgChart1"/>
    <dgm:cxn modelId="{2244C086-F0AF-43E3-8B59-B83B4D034FC4}" type="presParOf" srcId="{BE035EA9-09CD-40A3-ACAE-8C2F012D5879}" destId="{977047FE-19BB-47C5-8A2D-DDC311824000}" srcOrd="3" destOrd="0" presId="urn:microsoft.com/office/officeart/2005/8/layout/orgChart1"/>
    <dgm:cxn modelId="{158E98F3-39C3-4FFD-B715-0DD2C8EE0BD9}" type="presParOf" srcId="{977047FE-19BB-47C5-8A2D-DDC311824000}" destId="{92B76B1E-4D1B-4F28-8B04-10A11665645F}" srcOrd="0" destOrd="0" presId="urn:microsoft.com/office/officeart/2005/8/layout/orgChart1"/>
    <dgm:cxn modelId="{5E892E11-1E34-4D3F-A3D2-CC34F1E68894}" type="presParOf" srcId="{92B76B1E-4D1B-4F28-8B04-10A11665645F}" destId="{93370646-58C9-4760-A091-E26EFEA760E7}" srcOrd="0" destOrd="0" presId="urn:microsoft.com/office/officeart/2005/8/layout/orgChart1"/>
    <dgm:cxn modelId="{92B5E063-A07C-428C-B5D7-B57714D7DA28}" type="presParOf" srcId="{92B76B1E-4D1B-4F28-8B04-10A11665645F}" destId="{BA63E2C1-DE95-4CDD-943D-7B79F91D319B}" srcOrd="1" destOrd="0" presId="urn:microsoft.com/office/officeart/2005/8/layout/orgChart1"/>
    <dgm:cxn modelId="{0451C215-304C-4EFD-89BE-B26260145A19}" type="presParOf" srcId="{977047FE-19BB-47C5-8A2D-DDC311824000}" destId="{39669BDF-8C60-4250-9F7C-BB8502FF46F2}" srcOrd="1" destOrd="0" presId="urn:microsoft.com/office/officeart/2005/8/layout/orgChart1"/>
    <dgm:cxn modelId="{36C55B59-DF11-4168-892C-CC7F65359FA9}" type="presParOf" srcId="{977047FE-19BB-47C5-8A2D-DDC311824000}" destId="{A1016E07-8E05-4C22-A05B-F36E38E237E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30BDB-5ECA-4B1E-B995-48A6ED2F2CE3}">
      <dsp:nvSpPr>
        <dsp:cNvPr id="0" name=""/>
        <dsp:cNvSpPr/>
      </dsp:nvSpPr>
      <dsp:spPr>
        <a:xfrm>
          <a:off x="3126581" y="966028"/>
          <a:ext cx="202577" cy="887480"/>
        </a:xfrm>
        <a:custGeom>
          <a:avLst/>
          <a:gdLst/>
          <a:ahLst/>
          <a:cxnLst/>
          <a:rect l="0" t="0" r="0" b="0"/>
          <a:pathLst>
            <a:path>
              <a:moveTo>
                <a:pt x="0" y="0"/>
              </a:moveTo>
              <a:lnTo>
                <a:pt x="0" y="887480"/>
              </a:lnTo>
              <a:lnTo>
                <a:pt x="202577" y="887480"/>
              </a:lnTo>
            </a:path>
          </a:pathLst>
        </a:custGeom>
        <a:noFill/>
        <a:ln w="19050" cap="rnd"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9DBDF05-BA68-4F36-832C-DF84A4C18C76}">
      <dsp:nvSpPr>
        <dsp:cNvPr id="0" name=""/>
        <dsp:cNvSpPr/>
      </dsp:nvSpPr>
      <dsp:spPr>
        <a:xfrm>
          <a:off x="2924003" y="966028"/>
          <a:ext cx="202577" cy="887480"/>
        </a:xfrm>
        <a:custGeom>
          <a:avLst/>
          <a:gdLst/>
          <a:ahLst/>
          <a:cxnLst/>
          <a:rect l="0" t="0" r="0" b="0"/>
          <a:pathLst>
            <a:path>
              <a:moveTo>
                <a:pt x="202577" y="0"/>
              </a:moveTo>
              <a:lnTo>
                <a:pt x="202577" y="887480"/>
              </a:lnTo>
              <a:lnTo>
                <a:pt x="0" y="887480"/>
              </a:lnTo>
            </a:path>
          </a:pathLst>
        </a:custGeom>
        <a:noFill/>
        <a:ln w="19050" cap="rnd"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033401C-8E95-47B2-A080-EEC2ED3B298D}">
      <dsp:nvSpPr>
        <dsp:cNvPr id="0" name=""/>
        <dsp:cNvSpPr/>
      </dsp:nvSpPr>
      <dsp:spPr>
        <a:xfrm>
          <a:off x="3126581" y="3705642"/>
          <a:ext cx="1167229" cy="405154"/>
        </a:xfrm>
        <a:custGeom>
          <a:avLst/>
          <a:gdLst/>
          <a:ahLst/>
          <a:cxnLst/>
          <a:rect l="0" t="0" r="0" b="0"/>
          <a:pathLst>
            <a:path>
              <a:moveTo>
                <a:pt x="0" y="0"/>
              </a:moveTo>
              <a:lnTo>
                <a:pt x="0" y="202577"/>
              </a:lnTo>
              <a:lnTo>
                <a:pt x="1167229" y="202577"/>
              </a:lnTo>
              <a:lnTo>
                <a:pt x="1167229" y="405154"/>
              </a:lnTo>
            </a:path>
          </a:pathLst>
        </a:custGeom>
        <a:noFill/>
        <a:ln w="19050" cap="rnd" cmpd="sng" algn="ctr">
          <a:solidFill>
            <a:schemeClr val="dk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BF5774A-66A7-43B7-ADFA-DC6952A1C7F5}">
      <dsp:nvSpPr>
        <dsp:cNvPr id="0" name=""/>
        <dsp:cNvSpPr/>
      </dsp:nvSpPr>
      <dsp:spPr>
        <a:xfrm>
          <a:off x="1959351" y="3705642"/>
          <a:ext cx="1167229" cy="405154"/>
        </a:xfrm>
        <a:custGeom>
          <a:avLst/>
          <a:gdLst/>
          <a:ahLst/>
          <a:cxnLst/>
          <a:rect l="0" t="0" r="0" b="0"/>
          <a:pathLst>
            <a:path>
              <a:moveTo>
                <a:pt x="1167229" y="0"/>
              </a:moveTo>
              <a:lnTo>
                <a:pt x="1167229" y="202577"/>
              </a:lnTo>
              <a:lnTo>
                <a:pt x="0" y="202577"/>
              </a:lnTo>
              <a:lnTo>
                <a:pt x="0" y="405154"/>
              </a:lnTo>
            </a:path>
          </a:pathLst>
        </a:custGeom>
        <a:noFill/>
        <a:ln w="19050" cap="rnd" cmpd="sng" algn="ctr">
          <a:solidFill>
            <a:schemeClr val="dk2">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96B4128-81AF-4892-A3CC-BEC32606F5F7}">
      <dsp:nvSpPr>
        <dsp:cNvPr id="0" name=""/>
        <dsp:cNvSpPr/>
      </dsp:nvSpPr>
      <dsp:spPr>
        <a:xfrm>
          <a:off x="3080861" y="966028"/>
          <a:ext cx="91440" cy="1774960"/>
        </a:xfrm>
        <a:custGeom>
          <a:avLst/>
          <a:gdLst/>
          <a:ahLst/>
          <a:cxnLst/>
          <a:rect l="0" t="0" r="0" b="0"/>
          <a:pathLst>
            <a:path>
              <a:moveTo>
                <a:pt x="45720" y="0"/>
              </a:moveTo>
              <a:lnTo>
                <a:pt x="45720" y="1774960"/>
              </a:lnTo>
            </a:path>
          </a:pathLst>
        </a:custGeom>
        <a:noFill/>
        <a:ln w="19050" cap="rnd"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7496D66-8BA7-4D2C-8CD3-010A15D5093B}">
      <dsp:nvSpPr>
        <dsp:cNvPr id="0" name=""/>
        <dsp:cNvSpPr/>
      </dsp:nvSpPr>
      <dsp:spPr>
        <a:xfrm>
          <a:off x="2161928" y="1376"/>
          <a:ext cx="1929305" cy="96465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Kyle Johnson</a:t>
          </a:r>
          <a:br>
            <a:rPr lang="en-US" sz="1600" kern="1200"/>
          </a:br>
          <a:r>
            <a:rPr lang="en-US" sz="1600" kern="1200"/>
            <a:t>Owner/Team Lead</a:t>
          </a:r>
        </a:p>
      </dsp:txBody>
      <dsp:txXfrm>
        <a:off x="2161928" y="1376"/>
        <a:ext cx="1929305" cy="964652"/>
      </dsp:txXfrm>
    </dsp:sp>
    <dsp:sp modelId="{CB4DAB3E-5D46-4679-8F58-DB9F2FF5C27A}">
      <dsp:nvSpPr>
        <dsp:cNvPr id="0" name=""/>
        <dsp:cNvSpPr/>
      </dsp:nvSpPr>
      <dsp:spPr>
        <a:xfrm>
          <a:off x="2161928" y="2740989"/>
          <a:ext cx="1929305" cy="96465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Davis J.</a:t>
          </a:r>
          <a:br>
            <a:rPr lang="en-US" sz="1600" kern="1200"/>
          </a:br>
          <a:r>
            <a:rPr lang="en-US" sz="1600" kern="1200"/>
            <a:t>Team Lead</a:t>
          </a:r>
        </a:p>
      </dsp:txBody>
      <dsp:txXfrm>
        <a:off x="2161928" y="2740989"/>
        <a:ext cx="1929305" cy="964652"/>
      </dsp:txXfrm>
    </dsp:sp>
    <dsp:sp modelId="{8BB02768-D677-492E-996C-34DF4298F3C5}">
      <dsp:nvSpPr>
        <dsp:cNvPr id="0" name=""/>
        <dsp:cNvSpPr/>
      </dsp:nvSpPr>
      <dsp:spPr>
        <a:xfrm>
          <a:off x="994698" y="4110796"/>
          <a:ext cx="1929305" cy="96465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Joseph B.</a:t>
          </a:r>
          <a:br>
            <a:rPr lang="en-US" sz="1600" kern="1200"/>
          </a:br>
          <a:r>
            <a:rPr lang="en-US" sz="1600" kern="1200"/>
            <a:t>Team Member</a:t>
          </a:r>
        </a:p>
      </dsp:txBody>
      <dsp:txXfrm>
        <a:off x="994698" y="4110796"/>
        <a:ext cx="1929305" cy="964652"/>
      </dsp:txXfrm>
    </dsp:sp>
    <dsp:sp modelId="{54CBCB85-2719-432A-AD30-A49BB4CB7159}">
      <dsp:nvSpPr>
        <dsp:cNvPr id="0" name=""/>
        <dsp:cNvSpPr/>
      </dsp:nvSpPr>
      <dsp:spPr>
        <a:xfrm>
          <a:off x="3329158" y="4110796"/>
          <a:ext cx="1929305" cy="96465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Rives M.</a:t>
          </a:r>
          <a:br>
            <a:rPr lang="en-US" sz="1600" kern="1200"/>
          </a:br>
          <a:r>
            <a:rPr lang="en-US" sz="1600" kern="1200"/>
            <a:t>Team Member</a:t>
          </a:r>
        </a:p>
      </dsp:txBody>
      <dsp:txXfrm>
        <a:off x="3329158" y="4110796"/>
        <a:ext cx="1929305" cy="964652"/>
      </dsp:txXfrm>
    </dsp:sp>
    <dsp:sp modelId="{9BBC2777-7072-4004-A063-CC0057B2B45A}">
      <dsp:nvSpPr>
        <dsp:cNvPr id="0" name=""/>
        <dsp:cNvSpPr/>
      </dsp:nvSpPr>
      <dsp:spPr>
        <a:xfrm>
          <a:off x="994698" y="1371182"/>
          <a:ext cx="1929305" cy="96465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Jon O.</a:t>
          </a:r>
          <a:br>
            <a:rPr lang="en-US" sz="1600" kern="1200"/>
          </a:br>
          <a:r>
            <a:rPr lang="en-US" sz="1600" kern="1200"/>
            <a:t>Marketing &amp; Business Consultant</a:t>
          </a:r>
        </a:p>
      </dsp:txBody>
      <dsp:txXfrm>
        <a:off x="994698" y="1371182"/>
        <a:ext cx="1929305" cy="964652"/>
      </dsp:txXfrm>
    </dsp:sp>
    <dsp:sp modelId="{93370646-58C9-4760-A091-E26EFEA760E7}">
      <dsp:nvSpPr>
        <dsp:cNvPr id="0" name=""/>
        <dsp:cNvSpPr/>
      </dsp:nvSpPr>
      <dsp:spPr>
        <a:xfrm>
          <a:off x="3329158" y="1371182"/>
          <a:ext cx="1929305" cy="964652"/>
        </a:xfrm>
        <a:prstGeom prst="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Matt J.</a:t>
          </a:r>
          <a:br>
            <a:rPr lang="en-US" sz="1600" kern="1200"/>
          </a:br>
          <a:r>
            <a:rPr lang="en-US" sz="1600" kern="1200"/>
            <a:t>Marketing &amp; Business-building Consultant</a:t>
          </a:r>
        </a:p>
      </dsp:txBody>
      <dsp:txXfrm>
        <a:off x="3329158" y="1371182"/>
        <a:ext cx="1929305" cy="9646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11800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D3D27F-25E9-482A-AC81-EED6AEFF659D}"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380618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2901676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3977629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2906503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63945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436765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2862681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179212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396557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D3D27F-25E9-482A-AC81-EED6AEFF659D}" type="datetimeFigureOut">
              <a:rPr lang="en-US" smtClean="0"/>
              <a:t>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33470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3D27F-25E9-482A-AC81-EED6AEFF659D}"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65480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3D27F-25E9-482A-AC81-EED6AEFF659D}" type="datetimeFigureOut">
              <a:rPr lang="en-US" smtClean="0"/>
              <a:t>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195170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3D27F-25E9-482A-AC81-EED6AEFF659D}" type="datetimeFigureOut">
              <a:rPr lang="en-US" smtClean="0"/>
              <a:t>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423627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3D27F-25E9-482A-AC81-EED6AEFF659D}" type="datetimeFigureOut">
              <a:rPr lang="en-US" smtClean="0"/>
              <a:t>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204688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D3D27F-25E9-482A-AC81-EED6AEFF659D}" type="datetimeFigureOut">
              <a:rPr lang="en-US" smtClean="0"/>
              <a:t>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241627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4FD3D27F-25E9-482A-AC81-EED6AEFF659D}" type="datetimeFigureOut">
              <a:rPr lang="en-US" smtClean="0"/>
              <a:t>12/1/2018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115DC45F-8DBC-4856-8D4E-2ED468E395F0}" type="slidenum">
              <a:rPr lang="en-US" smtClean="0"/>
              <a:t>‹#›</a:t>
            </a:fld>
            <a:endParaRPr lang="en-US"/>
          </a:p>
        </p:txBody>
      </p:sp>
    </p:spTree>
    <p:extLst>
      <p:ext uri="{BB962C8B-B14F-4D97-AF65-F5344CB8AC3E}">
        <p14:creationId xmlns:p14="http://schemas.microsoft.com/office/powerpoint/2010/main" val="254722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FD3D27F-25E9-482A-AC81-EED6AEFF659D}" type="datetimeFigureOut">
              <a:rPr lang="en-US" smtClean="0"/>
              <a:t>12/1/2018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15DC45F-8DBC-4856-8D4E-2ED468E395F0}" type="slidenum">
              <a:rPr lang="en-US" smtClean="0"/>
              <a:t>‹#›</a:t>
            </a:fld>
            <a:endParaRPr lang="en-US"/>
          </a:p>
        </p:txBody>
      </p:sp>
    </p:spTree>
    <p:extLst>
      <p:ext uri="{BB962C8B-B14F-4D97-AF65-F5344CB8AC3E}">
        <p14:creationId xmlns:p14="http://schemas.microsoft.com/office/powerpoint/2010/main" val="10001423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8"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AB354-8495-44D8-8880-AAF06D1A8428}"/>
              </a:ext>
            </a:extLst>
          </p:cNvPr>
          <p:cNvSpPr>
            <a:spLocks noGrp="1"/>
          </p:cNvSpPr>
          <p:nvPr>
            <p:ph type="ctrTitle"/>
          </p:nvPr>
        </p:nvSpPr>
        <p:spPr>
          <a:xfrm>
            <a:off x="1141413" y="965199"/>
            <a:ext cx="6075552" cy="4918075"/>
          </a:xfrm>
        </p:spPr>
        <p:txBody>
          <a:bodyPr anchor="ctr">
            <a:normAutofit/>
          </a:bodyPr>
          <a:lstStyle/>
          <a:p>
            <a:pPr algn="r"/>
            <a:r>
              <a:rPr lang="en-US" sz="5400" dirty="0"/>
              <a:t>Johnson Yard Service</a:t>
            </a:r>
          </a:p>
        </p:txBody>
      </p:sp>
      <p:sp>
        <p:nvSpPr>
          <p:cNvPr id="3" name="Subtitle 2">
            <a:extLst>
              <a:ext uri="{FF2B5EF4-FFF2-40B4-BE49-F238E27FC236}">
                <a16:creationId xmlns:a16="http://schemas.microsoft.com/office/drawing/2014/main" id="{CD2690D1-9B39-451E-8506-C00E7BB8CBB7}"/>
              </a:ext>
            </a:extLst>
          </p:cNvPr>
          <p:cNvSpPr>
            <a:spLocks noGrp="1"/>
          </p:cNvSpPr>
          <p:nvPr>
            <p:ph type="subTitle" idx="1"/>
          </p:nvPr>
        </p:nvSpPr>
        <p:spPr>
          <a:xfrm>
            <a:off x="7891121" y="965199"/>
            <a:ext cx="2950765" cy="4918075"/>
          </a:xfrm>
        </p:spPr>
        <p:txBody>
          <a:bodyPr anchor="ctr">
            <a:normAutofit/>
          </a:bodyPr>
          <a:lstStyle/>
          <a:p>
            <a:pPr algn="l"/>
            <a:r>
              <a:rPr lang="en-US" dirty="0"/>
              <a:t>Application Integrations</a:t>
            </a:r>
          </a:p>
          <a:p>
            <a:pPr algn="l"/>
            <a:endParaRPr lang="en-US" dirty="0"/>
          </a:p>
          <a:p>
            <a:pPr algn="l"/>
            <a:r>
              <a:rPr lang="en-US" dirty="0"/>
              <a:t>CPT-264</a:t>
            </a:r>
          </a:p>
          <a:p>
            <a:pPr algn="l"/>
            <a:endParaRPr lang="en-US" dirty="0"/>
          </a:p>
          <a:p>
            <a:pPr algn="l"/>
            <a:r>
              <a:rPr lang="en-US" dirty="0"/>
              <a:t>Group 2:</a:t>
            </a:r>
          </a:p>
          <a:p>
            <a:pPr algn="l"/>
            <a:r>
              <a:rPr lang="en-US" dirty="0"/>
              <a:t>Taylor Bailey &amp; Kelly Waldrep</a:t>
            </a:r>
          </a:p>
          <a:p>
            <a:pPr algn="l"/>
            <a:endParaRPr lang="en-US" dirty="0"/>
          </a:p>
          <a:p>
            <a:pPr algn="l"/>
            <a:r>
              <a:rPr lang="en-US" sz="1200" dirty="0"/>
              <a:t>01 Dec 2018</a:t>
            </a:r>
          </a:p>
        </p:txBody>
      </p:sp>
      <p:cxnSp>
        <p:nvCxnSpPr>
          <p:cNvPr id="10" name="Straight Connector 9">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1490778"/>
            <a:ext cx="0" cy="38764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448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Project</a:t>
            </a:r>
            <a:br>
              <a:rPr lang="en-US" dirty="0"/>
            </a:br>
            <a:r>
              <a:rPr lang="en-US" dirty="0"/>
              <a:t>Milestones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4" name="Content Placeholder 3">
            <a:extLst>
              <a:ext uri="{FF2B5EF4-FFF2-40B4-BE49-F238E27FC236}">
                <a16:creationId xmlns:a16="http://schemas.microsoft.com/office/drawing/2014/main" id="{CAD04D75-36F8-480A-AE99-695B8C395085}"/>
              </a:ext>
            </a:extLst>
          </p:cNvPr>
          <p:cNvGraphicFramePr>
            <a:graphicFrameLocks noGrp="1"/>
          </p:cNvGraphicFramePr>
          <p:nvPr>
            <p:ph idx="1"/>
            <p:extLst>
              <p:ext uri="{D42A27DB-BD31-4B8C-83A1-F6EECF244321}">
                <p14:modId xmlns:p14="http://schemas.microsoft.com/office/powerpoint/2010/main" val="3916347322"/>
              </p:ext>
            </p:extLst>
          </p:nvPr>
        </p:nvGraphicFramePr>
        <p:xfrm>
          <a:off x="6276914" y="616039"/>
          <a:ext cx="3735303" cy="5951013"/>
        </p:xfrm>
        <a:graphic>
          <a:graphicData uri="http://schemas.openxmlformats.org/drawingml/2006/table">
            <a:tbl>
              <a:tblPr firstRow="1" firstCol="1" bandRow="1">
                <a:tableStyleId>{5C22544A-7EE6-4342-B048-85BDC9FD1C3A}</a:tableStyleId>
              </a:tblPr>
              <a:tblGrid>
                <a:gridCol w="1669396">
                  <a:extLst>
                    <a:ext uri="{9D8B030D-6E8A-4147-A177-3AD203B41FA5}">
                      <a16:colId xmlns:a16="http://schemas.microsoft.com/office/drawing/2014/main" val="522400896"/>
                    </a:ext>
                  </a:extLst>
                </a:gridCol>
                <a:gridCol w="2065907">
                  <a:extLst>
                    <a:ext uri="{9D8B030D-6E8A-4147-A177-3AD203B41FA5}">
                      <a16:colId xmlns:a16="http://schemas.microsoft.com/office/drawing/2014/main" val="3621633687"/>
                    </a:ext>
                  </a:extLst>
                </a:gridCol>
              </a:tblGrid>
              <a:tr h="100375">
                <a:tc gridSpan="2">
                  <a:txBody>
                    <a:bodyPr/>
                    <a:lstStyle/>
                    <a:p>
                      <a:pPr marL="0" marR="0">
                        <a:lnSpc>
                          <a:spcPct val="107000"/>
                        </a:lnSpc>
                        <a:spcBef>
                          <a:spcPts val="0"/>
                        </a:spcBef>
                        <a:spcAft>
                          <a:spcPts val="0"/>
                        </a:spcAft>
                      </a:pPr>
                      <a:r>
                        <a:rPr lang="en-US" sz="600">
                          <a:effectLst/>
                        </a:rPr>
                        <a:t>PHASE 1 Define the problem:</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hMerge="1">
                  <a:txBody>
                    <a:bodyPr/>
                    <a:lstStyle/>
                    <a:p>
                      <a:endParaRPr lang="en-US"/>
                    </a:p>
                  </a:txBody>
                  <a:tcPr/>
                </a:tc>
                <a:extLst>
                  <a:ext uri="{0D108BD9-81ED-4DB2-BD59-A6C34878D82A}">
                    <a16:rowId xmlns:a16="http://schemas.microsoft.com/office/drawing/2014/main" val="4072013932"/>
                  </a:ext>
                </a:extLst>
              </a:tr>
              <a:tr h="205385">
                <a:tc>
                  <a:txBody>
                    <a:bodyPr/>
                    <a:lstStyle/>
                    <a:p>
                      <a:pPr marL="0" marR="0">
                        <a:lnSpc>
                          <a:spcPct val="107000"/>
                        </a:lnSpc>
                        <a:spcBef>
                          <a:spcPts val="0"/>
                        </a:spcBef>
                        <a:spcAft>
                          <a:spcPts val="0"/>
                        </a:spcAft>
                      </a:pPr>
                      <a:r>
                        <a:rPr lang="en-US" sz="600">
                          <a:effectLst/>
                        </a:rPr>
                        <a:t>MILESTONE DESCRIPTION(s)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TARGET COMPLETION DATE</a:t>
                      </a:r>
                    </a:p>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814520639"/>
                  </a:ext>
                </a:extLst>
              </a:tr>
              <a:tr h="293529">
                <a:tc>
                  <a:txBody>
                    <a:bodyPr/>
                    <a:lstStyle/>
                    <a:p>
                      <a:pPr marL="0" marR="0">
                        <a:lnSpc>
                          <a:spcPct val="107000"/>
                        </a:lnSpc>
                        <a:spcBef>
                          <a:spcPts val="0"/>
                        </a:spcBef>
                        <a:spcAft>
                          <a:spcPts val="0"/>
                        </a:spcAft>
                      </a:pPr>
                      <a:r>
                        <a:rPr lang="en-US" sz="600">
                          <a:effectLst/>
                        </a:rPr>
                        <a:t>Audit all manual forms; create data dictionary for all data the new system must capture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11/30/18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30797683"/>
                  </a:ext>
                </a:extLst>
              </a:tr>
              <a:tr h="193962">
                <a:tc>
                  <a:txBody>
                    <a:bodyPr/>
                    <a:lstStyle/>
                    <a:p>
                      <a:pPr marL="0" marR="0">
                        <a:lnSpc>
                          <a:spcPct val="107000"/>
                        </a:lnSpc>
                        <a:spcBef>
                          <a:spcPts val="0"/>
                        </a:spcBef>
                        <a:spcAft>
                          <a:spcPts val="0"/>
                        </a:spcAft>
                      </a:pPr>
                      <a:r>
                        <a:rPr lang="en-US" sz="600">
                          <a:effectLst/>
                        </a:rPr>
                        <a:t>Inventory current IT hardware, i.e. computers and mobile devices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11/30/18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3600710752"/>
                  </a:ext>
                </a:extLst>
              </a:tr>
              <a:tr h="94461">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433045500"/>
                  </a:ext>
                </a:extLst>
              </a:tr>
              <a:tr h="100375">
                <a:tc gridSpan="2">
                  <a:txBody>
                    <a:bodyPr/>
                    <a:lstStyle/>
                    <a:p>
                      <a:pPr marL="0" marR="0">
                        <a:lnSpc>
                          <a:spcPct val="107000"/>
                        </a:lnSpc>
                        <a:spcBef>
                          <a:spcPts val="0"/>
                        </a:spcBef>
                        <a:spcAft>
                          <a:spcPts val="0"/>
                        </a:spcAft>
                      </a:pPr>
                      <a:r>
                        <a:rPr lang="en-US" sz="600">
                          <a:effectLst/>
                        </a:rPr>
                        <a:t>PHASE 2 Analyze the problem and plan the way forward</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hMerge="1">
                  <a:txBody>
                    <a:bodyPr/>
                    <a:lstStyle/>
                    <a:p>
                      <a:endParaRPr lang="en-US"/>
                    </a:p>
                  </a:txBody>
                  <a:tcPr/>
                </a:tc>
                <a:extLst>
                  <a:ext uri="{0D108BD9-81ED-4DB2-BD59-A6C34878D82A}">
                    <a16:rowId xmlns:a16="http://schemas.microsoft.com/office/drawing/2014/main" val="691371587"/>
                  </a:ext>
                </a:extLst>
              </a:tr>
              <a:tr h="205385">
                <a:tc>
                  <a:txBody>
                    <a:bodyPr/>
                    <a:lstStyle/>
                    <a:p>
                      <a:pPr marL="0" marR="0">
                        <a:lnSpc>
                          <a:spcPct val="107000"/>
                        </a:lnSpc>
                        <a:spcBef>
                          <a:spcPts val="0"/>
                        </a:spcBef>
                        <a:spcAft>
                          <a:spcPts val="0"/>
                        </a:spcAft>
                      </a:pPr>
                      <a:r>
                        <a:rPr lang="en-US" sz="600">
                          <a:effectLst/>
                        </a:rPr>
                        <a:t>MILESTONE DESCRIPTION(s)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TARGET COMPLETION DATE</a:t>
                      </a:r>
                    </a:p>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170960613"/>
                  </a:ext>
                </a:extLst>
              </a:tr>
              <a:tr h="393094">
                <a:tc>
                  <a:txBody>
                    <a:bodyPr/>
                    <a:lstStyle/>
                    <a:p>
                      <a:pPr marL="0" marR="0">
                        <a:lnSpc>
                          <a:spcPct val="107000"/>
                        </a:lnSpc>
                        <a:spcBef>
                          <a:spcPts val="0"/>
                        </a:spcBef>
                        <a:spcAft>
                          <a:spcPts val="0"/>
                        </a:spcAft>
                      </a:pPr>
                      <a:r>
                        <a:rPr lang="en-US" sz="600">
                          <a:effectLst/>
                        </a:rPr>
                        <a:t>Compare the data dictionary to the features within the Homebase Enterprise application; look for alternative solution if it does not meet the requirements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12/7/18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447689753"/>
                  </a:ext>
                </a:extLst>
              </a:tr>
              <a:tr h="393094">
                <a:tc>
                  <a:txBody>
                    <a:bodyPr/>
                    <a:lstStyle/>
                    <a:p>
                      <a:pPr marL="0" marR="0">
                        <a:lnSpc>
                          <a:spcPct val="107000"/>
                        </a:lnSpc>
                        <a:spcBef>
                          <a:spcPts val="0"/>
                        </a:spcBef>
                        <a:spcAft>
                          <a:spcPts val="0"/>
                        </a:spcAft>
                      </a:pPr>
                      <a:r>
                        <a:rPr lang="en-US" sz="600">
                          <a:effectLst/>
                        </a:rPr>
                        <a:t>Compare the data dictionary to the features offered by Square and Bill &amp; Pay; select the application that meets the requirements at lower cost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12/14/18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871991092"/>
                  </a:ext>
                </a:extLst>
              </a:tr>
              <a:tr h="492660">
                <a:tc>
                  <a:txBody>
                    <a:bodyPr/>
                    <a:lstStyle/>
                    <a:p>
                      <a:pPr marL="0" marR="0">
                        <a:lnSpc>
                          <a:spcPct val="107000"/>
                        </a:lnSpc>
                        <a:spcBef>
                          <a:spcPts val="0"/>
                        </a:spcBef>
                        <a:spcAft>
                          <a:spcPts val="0"/>
                        </a:spcAft>
                      </a:pPr>
                      <a:r>
                        <a:rPr lang="en-US" sz="600">
                          <a:effectLst/>
                        </a:rPr>
                        <a:t>Prepare training presentation on the new applications, the features provided, the integration with current QuickBooks Online, cost of services and devices, and transition plan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12/31/18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15403528"/>
                  </a:ext>
                </a:extLst>
              </a:tr>
              <a:tr h="193962">
                <a:tc>
                  <a:txBody>
                    <a:bodyPr/>
                    <a:lstStyle/>
                    <a:p>
                      <a:pPr marL="0" marR="0">
                        <a:lnSpc>
                          <a:spcPct val="107000"/>
                        </a:lnSpc>
                        <a:spcBef>
                          <a:spcPts val="0"/>
                        </a:spcBef>
                        <a:spcAft>
                          <a:spcPts val="0"/>
                        </a:spcAft>
                      </a:pPr>
                      <a:r>
                        <a:rPr lang="en-US" sz="600">
                          <a:effectLst/>
                        </a:rPr>
                        <a:t>Prepare final estimate for implementation setup of the new systems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12/31/18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52092201"/>
                  </a:ext>
                </a:extLst>
              </a:tr>
              <a:tr h="100375">
                <a:tc gridSpan="2">
                  <a:txBody>
                    <a:bodyPr/>
                    <a:lstStyle/>
                    <a:p>
                      <a:pPr marL="0" marR="0">
                        <a:lnSpc>
                          <a:spcPct val="107000"/>
                        </a:lnSpc>
                        <a:spcBef>
                          <a:spcPts val="0"/>
                        </a:spcBef>
                        <a:spcAft>
                          <a:spcPts val="0"/>
                        </a:spcAft>
                      </a:pPr>
                      <a:r>
                        <a:rPr lang="en-US" sz="600">
                          <a:effectLst/>
                        </a:rPr>
                        <a:t>PHASE 3 Educate and train those affected</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hMerge="1">
                  <a:txBody>
                    <a:bodyPr/>
                    <a:lstStyle/>
                    <a:p>
                      <a:endParaRPr lang="en-US"/>
                    </a:p>
                  </a:txBody>
                  <a:tcPr/>
                </a:tc>
                <a:extLst>
                  <a:ext uri="{0D108BD9-81ED-4DB2-BD59-A6C34878D82A}">
                    <a16:rowId xmlns:a16="http://schemas.microsoft.com/office/drawing/2014/main" val="131363494"/>
                  </a:ext>
                </a:extLst>
              </a:tr>
              <a:tr h="205385">
                <a:tc>
                  <a:txBody>
                    <a:bodyPr/>
                    <a:lstStyle/>
                    <a:p>
                      <a:pPr marL="0" marR="0">
                        <a:lnSpc>
                          <a:spcPct val="107000"/>
                        </a:lnSpc>
                        <a:spcBef>
                          <a:spcPts val="0"/>
                        </a:spcBef>
                        <a:spcAft>
                          <a:spcPts val="0"/>
                        </a:spcAft>
                      </a:pPr>
                      <a:r>
                        <a:rPr lang="en-US" sz="600">
                          <a:effectLst/>
                        </a:rPr>
                        <a:t>MILESTONE DESCRIPTION(s)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TARGET COMPLETION DATE</a:t>
                      </a:r>
                    </a:p>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2083732"/>
                  </a:ext>
                </a:extLst>
              </a:tr>
              <a:tr h="193962">
                <a:tc>
                  <a:txBody>
                    <a:bodyPr/>
                    <a:lstStyle/>
                    <a:p>
                      <a:pPr marL="0" marR="0">
                        <a:lnSpc>
                          <a:spcPct val="107000"/>
                        </a:lnSpc>
                        <a:spcBef>
                          <a:spcPts val="0"/>
                        </a:spcBef>
                        <a:spcAft>
                          <a:spcPts val="0"/>
                        </a:spcAft>
                      </a:pPr>
                      <a:r>
                        <a:rPr lang="en-US" sz="600">
                          <a:effectLst/>
                        </a:rPr>
                        <a:t>Meet with the owner to review the training presentation materials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1/09/19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615983816"/>
                  </a:ext>
                </a:extLst>
              </a:tr>
              <a:tr h="94461">
                <a:tc>
                  <a:txBody>
                    <a:bodyPr/>
                    <a:lstStyle/>
                    <a:p>
                      <a:pPr marL="0" marR="0">
                        <a:lnSpc>
                          <a:spcPct val="107000"/>
                        </a:lnSpc>
                        <a:spcBef>
                          <a:spcPts val="0"/>
                        </a:spcBef>
                        <a:spcAft>
                          <a:spcPts val="0"/>
                        </a:spcAft>
                      </a:pPr>
                      <a:r>
                        <a:rPr lang="en-US" sz="600">
                          <a:effectLst/>
                        </a:rPr>
                        <a:t>Approval of final estimate for setup</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dirty="0">
                          <a:effectLst/>
                        </a:rPr>
                        <a:t>1/15/19</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2189069945"/>
                  </a:ext>
                </a:extLst>
              </a:tr>
              <a:tr h="293529">
                <a:tc>
                  <a:txBody>
                    <a:bodyPr/>
                    <a:lstStyle/>
                    <a:p>
                      <a:pPr marL="0" marR="0">
                        <a:lnSpc>
                          <a:spcPct val="107000"/>
                        </a:lnSpc>
                        <a:spcBef>
                          <a:spcPts val="0"/>
                        </a:spcBef>
                        <a:spcAft>
                          <a:spcPts val="0"/>
                        </a:spcAft>
                      </a:pPr>
                      <a:r>
                        <a:rPr lang="en-US" sz="600">
                          <a:effectLst/>
                        </a:rPr>
                        <a:t>Training session with team leads and employees; note any concerns or necessary changes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1/23/19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194443403"/>
                  </a:ext>
                </a:extLst>
              </a:tr>
              <a:tr h="100375">
                <a:tc gridSpan="2">
                  <a:txBody>
                    <a:bodyPr/>
                    <a:lstStyle/>
                    <a:p>
                      <a:pPr marL="0" marR="0">
                        <a:lnSpc>
                          <a:spcPct val="107000"/>
                        </a:lnSpc>
                        <a:spcBef>
                          <a:spcPts val="0"/>
                        </a:spcBef>
                        <a:spcAft>
                          <a:spcPts val="0"/>
                        </a:spcAft>
                      </a:pPr>
                      <a:r>
                        <a:rPr lang="en-US" sz="600">
                          <a:effectLst/>
                        </a:rPr>
                        <a:t>PHASE 4 Implementation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hMerge="1">
                  <a:txBody>
                    <a:bodyPr/>
                    <a:lstStyle/>
                    <a:p>
                      <a:endParaRPr lang="en-US"/>
                    </a:p>
                  </a:txBody>
                  <a:tcPr/>
                </a:tc>
                <a:extLst>
                  <a:ext uri="{0D108BD9-81ED-4DB2-BD59-A6C34878D82A}">
                    <a16:rowId xmlns:a16="http://schemas.microsoft.com/office/drawing/2014/main" val="273595748"/>
                  </a:ext>
                </a:extLst>
              </a:tr>
              <a:tr h="205385">
                <a:tc>
                  <a:txBody>
                    <a:bodyPr/>
                    <a:lstStyle/>
                    <a:p>
                      <a:pPr marL="0" marR="0">
                        <a:lnSpc>
                          <a:spcPct val="107000"/>
                        </a:lnSpc>
                        <a:spcBef>
                          <a:spcPts val="0"/>
                        </a:spcBef>
                        <a:spcAft>
                          <a:spcPts val="0"/>
                        </a:spcAft>
                      </a:pPr>
                      <a:r>
                        <a:rPr lang="en-US" sz="600">
                          <a:effectLst/>
                        </a:rPr>
                        <a:t>MILESTONE DESCRIPTION(s)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TARGET COMPLETION DATE</a:t>
                      </a:r>
                    </a:p>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3105148200"/>
                  </a:ext>
                </a:extLst>
              </a:tr>
              <a:tr h="293529">
                <a:tc>
                  <a:txBody>
                    <a:bodyPr/>
                    <a:lstStyle/>
                    <a:p>
                      <a:pPr marL="0" marR="0">
                        <a:lnSpc>
                          <a:spcPct val="107000"/>
                        </a:lnSpc>
                        <a:spcBef>
                          <a:spcPts val="0"/>
                        </a:spcBef>
                        <a:spcAft>
                          <a:spcPts val="0"/>
                        </a:spcAft>
                      </a:pPr>
                      <a:r>
                        <a:rPr lang="en-US" sz="600">
                          <a:effectLst/>
                        </a:rPr>
                        <a:t>Subscribe to new applications and integrate with QuickBooks Online account</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1/28/19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361753144"/>
                  </a:ext>
                </a:extLst>
              </a:tr>
              <a:tr h="193962">
                <a:tc>
                  <a:txBody>
                    <a:bodyPr/>
                    <a:lstStyle/>
                    <a:p>
                      <a:pPr marL="0" marR="0">
                        <a:lnSpc>
                          <a:spcPct val="107000"/>
                        </a:lnSpc>
                        <a:spcBef>
                          <a:spcPts val="0"/>
                        </a:spcBef>
                        <a:spcAft>
                          <a:spcPts val="0"/>
                        </a:spcAft>
                      </a:pPr>
                      <a:r>
                        <a:rPr lang="en-US" sz="600">
                          <a:effectLst/>
                        </a:rPr>
                        <a:t>Enter any remaining customer and employee data</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2/5/19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193501315"/>
                  </a:ext>
                </a:extLst>
              </a:tr>
              <a:tr h="193962">
                <a:tc>
                  <a:txBody>
                    <a:bodyPr/>
                    <a:lstStyle/>
                    <a:p>
                      <a:pPr marL="0" marR="0">
                        <a:lnSpc>
                          <a:spcPct val="107000"/>
                        </a:lnSpc>
                        <a:spcBef>
                          <a:spcPts val="0"/>
                        </a:spcBef>
                        <a:spcAft>
                          <a:spcPts val="0"/>
                        </a:spcAft>
                      </a:pPr>
                      <a:r>
                        <a:rPr lang="en-US" sz="600">
                          <a:effectLst/>
                        </a:rPr>
                        <a:t>Purchase any necessary hardware, mobile devices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2/5/19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900664706"/>
                  </a:ext>
                </a:extLst>
              </a:tr>
              <a:tr h="94461">
                <a:tc>
                  <a:txBody>
                    <a:bodyPr/>
                    <a:lstStyle/>
                    <a:p>
                      <a:pPr marL="0" marR="0">
                        <a:lnSpc>
                          <a:spcPct val="107000"/>
                        </a:lnSpc>
                        <a:spcBef>
                          <a:spcPts val="0"/>
                        </a:spcBef>
                        <a:spcAft>
                          <a:spcPts val="0"/>
                        </a:spcAft>
                      </a:pPr>
                      <a:r>
                        <a:rPr lang="en-US" sz="600">
                          <a:effectLst/>
                        </a:rPr>
                        <a:t>Install applications on all devices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2/8/19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4264856309"/>
                  </a:ext>
                </a:extLst>
              </a:tr>
              <a:tr h="193962">
                <a:tc>
                  <a:txBody>
                    <a:bodyPr/>
                    <a:lstStyle/>
                    <a:p>
                      <a:pPr marL="0" marR="0">
                        <a:lnSpc>
                          <a:spcPct val="107000"/>
                        </a:lnSpc>
                        <a:spcBef>
                          <a:spcPts val="0"/>
                        </a:spcBef>
                        <a:spcAft>
                          <a:spcPts val="0"/>
                        </a:spcAft>
                      </a:pPr>
                      <a:r>
                        <a:rPr lang="en-US" sz="600">
                          <a:effectLst/>
                        </a:rPr>
                        <a:t>Prepare user guide for the owner, team leads, and field service employee</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2/13/19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1195416827"/>
                  </a:ext>
                </a:extLst>
              </a:tr>
              <a:tr h="94461">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2712791903"/>
                  </a:ext>
                </a:extLst>
              </a:tr>
              <a:tr h="100375">
                <a:tc gridSpan="2">
                  <a:txBody>
                    <a:bodyPr/>
                    <a:lstStyle/>
                    <a:p>
                      <a:pPr marL="0" marR="0">
                        <a:lnSpc>
                          <a:spcPct val="107000"/>
                        </a:lnSpc>
                        <a:spcBef>
                          <a:spcPts val="0"/>
                        </a:spcBef>
                        <a:spcAft>
                          <a:spcPts val="0"/>
                        </a:spcAft>
                      </a:pPr>
                      <a:r>
                        <a:rPr lang="en-US" sz="600">
                          <a:effectLst/>
                        </a:rPr>
                        <a:t>PHASE 5 Evaluate against objectives &amp; ensure gains are held</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hMerge="1">
                  <a:txBody>
                    <a:bodyPr/>
                    <a:lstStyle/>
                    <a:p>
                      <a:endParaRPr lang="en-US"/>
                    </a:p>
                  </a:txBody>
                  <a:tcPr/>
                </a:tc>
                <a:extLst>
                  <a:ext uri="{0D108BD9-81ED-4DB2-BD59-A6C34878D82A}">
                    <a16:rowId xmlns:a16="http://schemas.microsoft.com/office/drawing/2014/main" val="445862119"/>
                  </a:ext>
                </a:extLst>
              </a:tr>
              <a:tr h="205385">
                <a:tc>
                  <a:txBody>
                    <a:bodyPr/>
                    <a:lstStyle/>
                    <a:p>
                      <a:pPr marL="0" marR="0">
                        <a:lnSpc>
                          <a:spcPct val="107000"/>
                        </a:lnSpc>
                        <a:spcBef>
                          <a:spcPts val="0"/>
                        </a:spcBef>
                        <a:spcAft>
                          <a:spcPts val="0"/>
                        </a:spcAft>
                      </a:pPr>
                      <a:r>
                        <a:rPr lang="en-US" sz="600">
                          <a:effectLst/>
                        </a:rPr>
                        <a:t>MILESTONE DESCRIPTION(s)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TARGET COMPLETION DATE</a:t>
                      </a:r>
                    </a:p>
                    <a:p>
                      <a:pPr marL="0" marR="0">
                        <a:lnSpc>
                          <a:spcPct val="107000"/>
                        </a:lnSpc>
                        <a:spcBef>
                          <a:spcPts val="0"/>
                        </a:spcBef>
                        <a:spcAft>
                          <a:spcPts val="0"/>
                        </a:spcAft>
                      </a:pPr>
                      <a:r>
                        <a:rPr lang="en-US" sz="600">
                          <a:effectLst/>
                        </a:rPr>
                        <a:t> </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2961567333"/>
                  </a:ext>
                </a:extLst>
              </a:tr>
              <a:tr h="415402">
                <a:tc>
                  <a:txBody>
                    <a:bodyPr/>
                    <a:lstStyle/>
                    <a:p>
                      <a:pPr marL="0" marR="0">
                        <a:lnSpc>
                          <a:spcPct val="107000"/>
                        </a:lnSpc>
                        <a:spcBef>
                          <a:spcPts val="0"/>
                        </a:spcBef>
                        <a:spcAft>
                          <a:spcPts val="0"/>
                        </a:spcAft>
                      </a:pPr>
                      <a:r>
                        <a:rPr lang="en-US" sz="600">
                          <a:effectLst/>
                        </a:rPr>
                        <a:t>Week 1 follow-up; address any training issues, note discrepancies in communication or data flow, make any required changes to the user guides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dirty="0">
                          <a:effectLst/>
                        </a:rPr>
                        <a:t>Week 1 Usage 2/18/19 – 2/23/19, Follow-up no later than 2/28/18</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3694734206"/>
                  </a:ext>
                </a:extLst>
              </a:tr>
              <a:tr h="205385">
                <a:tc>
                  <a:txBody>
                    <a:bodyPr/>
                    <a:lstStyle/>
                    <a:p>
                      <a:pPr marL="0" marR="0">
                        <a:lnSpc>
                          <a:spcPct val="107000"/>
                        </a:lnSpc>
                        <a:spcBef>
                          <a:spcPts val="0"/>
                        </a:spcBef>
                        <a:spcAft>
                          <a:spcPts val="0"/>
                        </a:spcAft>
                      </a:pPr>
                      <a:r>
                        <a:rPr lang="en-US" sz="600">
                          <a:effectLst/>
                        </a:rPr>
                        <a:t>Verify all required data is captured and flows appropriately between applications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a:effectLst/>
                        </a:rPr>
                        <a:t>2/28/19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3914432229"/>
                  </a:ext>
                </a:extLst>
              </a:tr>
              <a:tr h="100375">
                <a:tc>
                  <a:txBody>
                    <a:bodyPr/>
                    <a:lstStyle/>
                    <a:p>
                      <a:pPr marL="0" marR="0">
                        <a:lnSpc>
                          <a:spcPct val="107000"/>
                        </a:lnSpc>
                        <a:spcBef>
                          <a:spcPts val="0"/>
                        </a:spcBef>
                        <a:spcAft>
                          <a:spcPts val="0"/>
                        </a:spcAft>
                      </a:pPr>
                      <a:r>
                        <a:rPr lang="en-US" sz="600">
                          <a:effectLst/>
                        </a:rPr>
                        <a:t>Corrections/Improvements as required</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tc>
                  <a:txBody>
                    <a:bodyPr/>
                    <a:lstStyle/>
                    <a:p>
                      <a:pPr marL="0" marR="0">
                        <a:lnSpc>
                          <a:spcPct val="107000"/>
                        </a:lnSpc>
                        <a:spcBef>
                          <a:spcPts val="0"/>
                        </a:spcBef>
                        <a:spcAft>
                          <a:spcPts val="0"/>
                        </a:spcAft>
                      </a:pPr>
                      <a:r>
                        <a:rPr lang="en-US" sz="600" dirty="0">
                          <a:effectLst/>
                        </a:rPr>
                        <a:t>3/8/19</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6165" marR="36165" marT="0" marB="0"/>
                </a:tc>
                <a:extLst>
                  <a:ext uri="{0D108BD9-81ED-4DB2-BD59-A6C34878D82A}">
                    <a16:rowId xmlns:a16="http://schemas.microsoft.com/office/drawing/2014/main" val="301394153"/>
                  </a:ext>
                </a:extLst>
              </a:tr>
            </a:tbl>
          </a:graphicData>
        </a:graphic>
      </p:graphicFrame>
    </p:spTree>
    <p:extLst>
      <p:ext uri="{BB962C8B-B14F-4D97-AF65-F5344CB8AC3E}">
        <p14:creationId xmlns:p14="http://schemas.microsoft.com/office/powerpoint/2010/main" val="190368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Gantt Chart</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pic>
        <p:nvPicPr>
          <p:cNvPr id="5" name="Content Placeholder 4">
            <a:extLst>
              <a:ext uri="{FF2B5EF4-FFF2-40B4-BE49-F238E27FC236}">
                <a16:creationId xmlns:a16="http://schemas.microsoft.com/office/drawing/2014/main" id="{C9550F6D-119F-4860-B4BD-A0D6E51FCE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73637" y="1438275"/>
            <a:ext cx="6930659" cy="3657600"/>
          </a:xfrm>
        </p:spPr>
      </p:pic>
    </p:spTree>
    <p:extLst>
      <p:ext uri="{BB962C8B-B14F-4D97-AF65-F5344CB8AC3E}">
        <p14:creationId xmlns:p14="http://schemas.microsoft.com/office/powerpoint/2010/main" val="982518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Cost Benefit Analysis </a:t>
            </a:r>
            <a:br>
              <a:rPr lang="en-US" dirty="0"/>
            </a:br>
            <a:r>
              <a:rPr lang="en-US" dirty="0"/>
              <a:t>&amp;</a:t>
            </a:r>
            <a:br>
              <a:rPr lang="en-US" dirty="0"/>
            </a:br>
            <a:r>
              <a:rPr lang="en-US" dirty="0"/>
              <a:t>Return </a:t>
            </a:r>
            <a:r>
              <a:rPr lang="en-US"/>
              <a:t>on Investment</a:t>
            </a:r>
            <a:endParaRPr lang="en-US" dirty="0"/>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73046" y="714375"/>
            <a:ext cx="6253751" cy="5669647"/>
          </a:xfrm>
        </p:spPr>
        <p:txBody>
          <a:bodyPr>
            <a:normAutofit/>
          </a:bodyPr>
          <a:lstStyle/>
          <a:p>
            <a:pPr marL="0" indent="0">
              <a:buNone/>
            </a:pPr>
            <a:r>
              <a:rPr lang="en-US" sz="1600" b="1" u="sng" dirty="0">
                <a:effectLst/>
              </a:rPr>
              <a:t>Cost Benefit Analysis:</a:t>
            </a:r>
            <a:endParaRPr lang="en-US" sz="1600" dirty="0">
              <a:effectLst/>
            </a:endParaRPr>
          </a:p>
          <a:p>
            <a:r>
              <a:rPr lang="en-US" sz="1600" dirty="0">
                <a:effectLst/>
              </a:rPr>
              <a:t>Year 1</a:t>
            </a:r>
          </a:p>
          <a:p>
            <a:pPr lvl="1"/>
            <a:r>
              <a:rPr lang="en-US" sz="1400" dirty="0">
                <a:effectLst/>
              </a:rPr>
              <a:t>Non-recurring Costs: $7,800.00</a:t>
            </a:r>
          </a:p>
          <a:p>
            <a:pPr lvl="1"/>
            <a:r>
              <a:rPr lang="en-US" sz="1400" dirty="0">
                <a:effectLst/>
              </a:rPr>
              <a:t>Recurring Costs: $1,427.40</a:t>
            </a:r>
          </a:p>
          <a:p>
            <a:pPr lvl="1"/>
            <a:r>
              <a:rPr lang="en-US" sz="1400" dirty="0">
                <a:effectLst/>
              </a:rPr>
              <a:t>Expected Benefits: $29,608.00</a:t>
            </a:r>
          </a:p>
          <a:p>
            <a:pPr marL="0" indent="0">
              <a:buNone/>
            </a:pPr>
            <a:r>
              <a:rPr lang="en-US" sz="1600" b="1" u="sng" dirty="0">
                <a:effectLst/>
              </a:rPr>
              <a:t>Return on Investment:</a:t>
            </a:r>
            <a:endParaRPr lang="en-US" sz="1600" dirty="0">
              <a:effectLst/>
            </a:endParaRPr>
          </a:p>
          <a:p>
            <a:r>
              <a:rPr lang="en-US" dirty="0">
                <a:solidFill>
                  <a:schemeClr val="tx1"/>
                </a:solidFill>
              </a:rPr>
              <a:t>Begins 5/1/19</a:t>
            </a:r>
          </a:p>
          <a:p>
            <a:r>
              <a:rPr lang="en-US" dirty="0">
                <a:solidFill>
                  <a:schemeClr val="tx1"/>
                </a:solidFill>
              </a:rPr>
              <a:t>Year 1 ROI – 3.21%</a:t>
            </a:r>
          </a:p>
        </p:txBody>
      </p:sp>
    </p:spTree>
    <p:extLst>
      <p:ext uri="{BB962C8B-B14F-4D97-AF65-F5344CB8AC3E}">
        <p14:creationId xmlns:p14="http://schemas.microsoft.com/office/powerpoint/2010/main" val="140553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Service </a:t>
            </a:r>
            <a:br>
              <a:rPr lang="en-US" dirty="0"/>
            </a:br>
            <a:r>
              <a:rPr lang="en-US" dirty="0"/>
              <a:t>Request System</a:t>
            </a:r>
            <a:br>
              <a:rPr lang="en-US" dirty="0"/>
            </a:br>
            <a:r>
              <a:rPr lang="en-US" dirty="0"/>
              <a:t>Context Diagram</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pic>
        <p:nvPicPr>
          <p:cNvPr id="7" name="Content Placeholder 6">
            <a:extLst>
              <a:ext uri="{FF2B5EF4-FFF2-40B4-BE49-F238E27FC236}">
                <a16:creationId xmlns:a16="http://schemas.microsoft.com/office/drawing/2014/main" id="{AB678602-FDE1-427F-BA24-CDC2F19D700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237004" y="1252537"/>
            <a:ext cx="5726430" cy="4000500"/>
          </a:xfrm>
          <a:prstGeom prst="rect">
            <a:avLst/>
          </a:prstGeom>
        </p:spPr>
      </p:pic>
    </p:spTree>
    <p:extLst>
      <p:ext uri="{BB962C8B-B14F-4D97-AF65-F5344CB8AC3E}">
        <p14:creationId xmlns:p14="http://schemas.microsoft.com/office/powerpoint/2010/main" val="318800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Service </a:t>
            </a:r>
            <a:br>
              <a:rPr lang="en-US" dirty="0"/>
            </a:br>
            <a:r>
              <a:rPr lang="en-US" dirty="0"/>
              <a:t>Request System</a:t>
            </a:r>
            <a:br>
              <a:rPr lang="en-US" dirty="0"/>
            </a:br>
            <a:r>
              <a:rPr lang="en-US" dirty="0"/>
              <a:t>Data Flow</a:t>
            </a:r>
            <a:br>
              <a:rPr lang="en-US" dirty="0"/>
            </a:br>
            <a:r>
              <a:rPr lang="en-US" dirty="0"/>
              <a:t>Diagram 0</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pic>
        <p:nvPicPr>
          <p:cNvPr id="9" name="Content Placeholder 8">
            <a:extLst>
              <a:ext uri="{FF2B5EF4-FFF2-40B4-BE49-F238E27FC236}">
                <a16:creationId xmlns:a16="http://schemas.microsoft.com/office/drawing/2014/main" id="{03DF0188-4919-4082-A679-9940F26265F7}"/>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5108742" y="1161473"/>
            <a:ext cx="6529076" cy="4869872"/>
          </a:xfrm>
          <a:prstGeom prst="rect">
            <a:avLst/>
          </a:prstGeom>
        </p:spPr>
      </p:pic>
    </p:spTree>
    <p:extLst>
      <p:ext uri="{BB962C8B-B14F-4D97-AF65-F5344CB8AC3E}">
        <p14:creationId xmlns:p14="http://schemas.microsoft.com/office/powerpoint/2010/main" val="3387246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Data Dictionary:</a:t>
            </a:r>
            <a:br>
              <a:rPr lang="en-US" dirty="0"/>
            </a:br>
            <a:br>
              <a:rPr lang="en-US" dirty="0"/>
            </a:br>
            <a:r>
              <a:rPr lang="en-US" dirty="0"/>
              <a:t>Data Elements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7C4657E7-4FEC-40AF-A051-4F3E52AEDF21}"/>
              </a:ext>
            </a:extLst>
          </p:cNvPr>
          <p:cNvSpPr>
            <a:spLocks noGrp="1"/>
          </p:cNvSpPr>
          <p:nvPr>
            <p:ph idx="1"/>
          </p:nvPr>
        </p:nvSpPr>
        <p:spPr>
          <a:xfrm>
            <a:off x="5117721" y="67113"/>
            <a:ext cx="6987593" cy="6711192"/>
          </a:xfrm>
        </p:spPr>
        <p:txBody>
          <a:bodyPr/>
          <a:lstStyle/>
          <a:p>
            <a:pPr marL="0" indent="0">
              <a:buNone/>
            </a:pPr>
            <a:r>
              <a:rPr lang="en-US" dirty="0"/>
              <a:t>Customer Master Database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CA431C84-E493-43E6-A6F7-517676F0CB73}"/>
              </a:ext>
            </a:extLst>
          </p:cNvPr>
          <p:cNvGraphicFramePr>
            <a:graphicFrameLocks noGrp="1"/>
          </p:cNvGraphicFramePr>
          <p:nvPr>
            <p:extLst>
              <p:ext uri="{D42A27DB-BD31-4B8C-83A1-F6EECF244321}">
                <p14:modId xmlns:p14="http://schemas.microsoft.com/office/powerpoint/2010/main" val="1965653776"/>
              </p:ext>
            </p:extLst>
          </p:nvPr>
        </p:nvGraphicFramePr>
        <p:xfrm>
          <a:off x="5280571" y="714375"/>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395422378"/>
                    </a:ext>
                  </a:extLst>
                </a:gridCol>
                <a:gridCol w="2968625">
                  <a:extLst>
                    <a:ext uri="{9D8B030D-6E8A-4147-A177-3AD203B41FA5}">
                      <a16:colId xmlns:a16="http://schemas.microsoft.com/office/drawing/2014/main" val="2822837795"/>
                    </a:ext>
                  </a:extLst>
                </a:gridCol>
              </a:tblGrid>
              <a:tr h="0">
                <a:tc>
                  <a:txBody>
                    <a:bodyPr/>
                    <a:lstStyle/>
                    <a:p>
                      <a:pPr marL="0" marR="0">
                        <a:lnSpc>
                          <a:spcPct val="107000"/>
                        </a:lnSpc>
                        <a:spcBef>
                          <a:spcPts val="0"/>
                        </a:spcBef>
                        <a:spcAft>
                          <a:spcPts val="0"/>
                        </a:spcAft>
                      </a:pPr>
                      <a:r>
                        <a:rPr lang="en-US" sz="1100">
                          <a:effectLst/>
                        </a:rPr>
                        <a:t>Label: customerNumber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Type/Length: Numeric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1905468"/>
                  </a:ext>
                </a:extLst>
              </a:tr>
              <a:tr h="0">
                <a:tc>
                  <a:txBody>
                    <a:bodyPr/>
                    <a:lstStyle/>
                    <a:p>
                      <a:pPr marL="0" marR="0">
                        <a:lnSpc>
                          <a:spcPct val="107000"/>
                        </a:lnSpc>
                        <a:spcBef>
                          <a:spcPts val="0"/>
                        </a:spcBef>
                        <a:spcAft>
                          <a:spcPts val="0"/>
                        </a:spcAft>
                      </a:pPr>
                      <a:r>
                        <a:rPr lang="en-US" sz="1100">
                          <a:effectLst/>
                        </a:rPr>
                        <a:t>Source: customerMaster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5815643"/>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9492232"/>
                  </a:ext>
                </a:extLst>
              </a:tr>
              <a:tr h="0">
                <a:tc gridSpan="2">
                  <a:txBody>
                    <a:bodyPr/>
                    <a:lstStyle/>
                    <a:p>
                      <a:pPr marL="0" marR="0">
                        <a:lnSpc>
                          <a:spcPct val="107000"/>
                        </a:lnSpc>
                        <a:spcBef>
                          <a:spcPts val="0"/>
                        </a:spcBef>
                        <a:spcAft>
                          <a:spcPts val="0"/>
                        </a:spcAft>
                      </a:pPr>
                      <a:r>
                        <a:rPr lang="en-US" sz="1100" dirty="0">
                          <a:effectLst/>
                        </a:rPr>
                        <a:t>Description: Auto assigned number for each customer in </a:t>
                      </a:r>
                      <a:r>
                        <a:rPr lang="en-US" sz="1100" dirty="0" err="1">
                          <a:effectLst/>
                        </a:rPr>
                        <a:t>customerMaster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72852745"/>
                  </a:ext>
                </a:extLst>
              </a:tr>
            </a:tbl>
          </a:graphicData>
        </a:graphic>
      </p:graphicFrame>
      <p:graphicFrame>
        <p:nvGraphicFramePr>
          <p:cNvPr id="6" name="Table 5">
            <a:extLst>
              <a:ext uri="{FF2B5EF4-FFF2-40B4-BE49-F238E27FC236}">
                <a16:creationId xmlns:a16="http://schemas.microsoft.com/office/drawing/2014/main" id="{9E6346DB-E7D5-4A3E-BCBA-1156C2DF5D38}"/>
              </a:ext>
            </a:extLst>
          </p:cNvPr>
          <p:cNvGraphicFramePr>
            <a:graphicFrameLocks noGrp="1"/>
          </p:cNvGraphicFramePr>
          <p:nvPr>
            <p:extLst>
              <p:ext uri="{D42A27DB-BD31-4B8C-83A1-F6EECF244321}">
                <p14:modId xmlns:p14="http://schemas.microsoft.com/office/powerpoint/2010/main" val="3689444564"/>
              </p:ext>
            </p:extLst>
          </p:nvPr>
        </p:nvGraphicFramePr>
        <p:xfrm>
          <a:off x="5280571" y="1641215"/>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399302515"/>
                    </a:ext>
                  </a:extLst>
                </a:gridCol>
                <a:gridCol w="2968625">
                  <a:extLst>
                    <a:ext uri="{9D8B030D-6E8A-4147-A177-3AD203B41FA5}">
                      <a16:colId xmlns:a16="http://schemas.microsoft.com/office/drawing/2014/main" val="4124361655"/>
                    </a:ext>
                  </a:extLst>
                </a:gridCol>
              </a:tblGrid>
              <a:tr h="0">
                <a:tc>
                  <a:txBody>
                    <a:bodyPr/>
                    <a:lstStyle/>
                    <a:p>
                      <a:pPr marL="0" marR="0">
                        <a:lnSpc>
                          <a:spcPct val="107000"/>
                        </a:lnSpc>
                        <a:spcBef>
                          <a:spcPts val="0"/>
                        </a:spcBef>
                        <a:spcAft>
                          <a:spcPts val="0"/>
                        </a:spcAft>
                      </a:pPr>
                      <a:r>
                        <a:rPr lang="en-US" sz="1100">
                          <a:effectLst/>
                        </a:rPr>
                        <a:t>Label: customerLastName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0008449"/>
                  </a:ext>
                </a:extLst>
              </a:tr>
              <a:tr h="0">
                <a:tc>
                  <a:txBody>
                    <a:bodyPr/>
                    <a:lstStyle/>
                    <a:p>
                      <a:pPr marL="0" marR="0">
                        <a:lnSpc>
                          <a:spcPct val="107000"/>
                        </a:lnSpc>
                        <a:spcBef>
                          <a:spcPts val="0"/>
                        </a:spcBef>
                        <a:spcAft>
                          <a:spcPts val="0"/>
                        </a:spcAft>
                      </a:pPr>
                      <a:r>
                        <a:rPr lang="en-US" sz="1100" dirty="0">
                          <a:effectLst/>
                        </a:rPr>
                        <a:t>Source: </a:t>
                      </a:r>
                      <a:r>
                        <a:rPr lang="en-US" sz="1100" dirty="0" err="1">
                          <a:effectLst/>
                        </a:rPr>
                        <a:t>customerMaster</a:t>
                      </a:r>
                      <a:r>
                        <a:rPr lang="en-US" sz="1100" dirty="0">
                          <a:effectLst/>
                        </a:rPr>
                        <a:t> (</a:t>
                      </a:r>
                      <a:r>
                        <a:rPr lang="en-US" sz="1100" dirty="0" err="1">
                          <a:effectLst/>
                        </a:rPr>
                        <a:t>Quickbooks</a:t>
                      </a:r>
                      <a:r>
                        <a:rPr lang="en-US" sz="1100" dirty="0">
                          <a:effectLst/>
                        </a:rPr>
                        <a:t> Online)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7416262"/>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7002933"/>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customerMaster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09877321"/>
                  </a:ext>
                </a:extLst>
              </a:tr>
            </a:tbl>
          </a:graphicData>
        </a:graphic>
      </p:graphicFrame>
      <p:graphicFrame>
        <p:nvGraphicFramePr>
          <p:cNvPr id="7" name="Table 6">
            <a:extLst>
              <a:ext uri="{FF2B5EF4-FFF2-40B4-BE49-F238E27FC236}">
                <a16:creationId xmlns:a16="http://schemas.microsoft.com/office/drawing/2014/main" id="{746D645C-7728-4C1D-B738-1611AE5DCFFF}"/>
              </a:ext>
            </a:extLst>
          </p:cNvPr>
          <p:cNvGraphicFramePr>
            <a:graphicFrameLocks noGrp="1"/>
          </p:cNvGraphicFramePr>
          <p:nvPr>
            <p:extLst>
              <p:ext uri="{D42A27DB-BD31-4B8C-83A1-F6EECF244321}">
                <p14:modId xmlns:p14="http://schemas.microsoft.com/office/powerpoint/2010/main" val="3272361484"/>
              </p:ext>
            </p:extLst>
          </p:nvPr>
        </p:nvGraphicFramePr>
        <p:xfrm>
          <a:off x="5280571" y="2553457"/>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607563825"/>
                    </a:ext>
                  </a:extLst>
                </a:gridCol>
                <a:gridCol w="2968625">
                  <a:extLst>
                    <a:ext uri="{9D8B030D-6E8A-4147-A177-3AD203B41FA5}">
                      <a16:colId xmlns:a16="http://schemas.microsoft.com/office/drawing/2014/main" val="2339601834"/>
                    </a:ext>
                  </a:extLst>
                </a:gridCol>
              </a:tblGrid>
              <a:tr h="0">
                <a:tc>
                  <a:txBody>
                    <a:bodyPr/>
                    <a:lstStyle/>
                    <a:p>
                      <a:pPr marL="0" marR="0">
                        <a:lnSpc>
                          <a:spcPct val="107000"/>
                        </a:lnSpc>
                        <a:spcBef>
                          <a:spcPts val="0"/>
                        </a:spcBef>
                        <a:spcAft>
                          <a:spcPts val="0"/>
                        </a:spcAft>
                      </a:pPr>
                      <a:r>
                        <a:rPr lang="en-US" sz="1100">
                          <a:effectLst/>
                        </a:rPr>
                        <a:t>Label: customerFirstName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6689630"/>
                  </a:ext>
                </a:extLst>
              </a:tr>
              <a:tr h="0">
                <a:tc>
                  <a:txBody>
                    <a:bodyPr/>
                    <a:lstStyle/>
                    <a:p>
                      <a:pPr marL="0" marR="0">
                        <a:lnSpc>
                          <a:spcPct val="107000"/>
                        </a:lnSpc>
                        <a:spcBef>
                          <a:spcPts val="0"/>
                        </a:spcBef>
                        <a:spcAft>
                          <a:spcPts val="0"/>
                        </a:spcAft>
                      </a:pPr>
                      <a:r>
                        <a:rPr lang="en-US" sz="1100">
                          <a:effectLst/>
                        </a:rPr>
                        <a:t>Source: customerMaster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462659"/>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8430169"/>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customerMaster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155891618"/>
                  </a:ext>
                </a:extLst>
              </a:tr>
            </a:tbl>
          </a:graphicData>
        </a:graphic>
      </p:graphicFrame>
      <p:graphicFrame>
        <p:nvGraphicFramePr>
          <p:cNvPr id="11" name="Table 10">
            <a:extLst>
              <a:ext uri="{FF2B5EF4-FFF2-40B4-BE49-F238E27FC236}">
                <a16:creationId xmlns:a16="http://schemas.microsoft.com/office/drawing/2014/main" id="{980E6308-F119-4869-963A-1C5AD7C78456}"/>
              </a:ext>
            </a:extLst>
          </p:cNvPr>
          <p:cNvGraphicFramePr>
            <a:graphicFrameLocks noGrp="1"/>
          </p:cNvGraphicFramePr>
          <p:nvPr>
            <p:extLst>
              <p:ext uri="{D42A27DB-BD31-4B8C-83A1-F6EECF244321}">
                <p14:modId xmlns:p14="http://schemas.microsoft.com/office/powerpoint/2010/main" val="968223235"/>
              </p:ext>
            </p:extLst>
          </p:nvPr>
        </p:nvGraphicFramePr>
        <p:xfrm>
          <a:off x="5280571" y="3462330"/>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424587772"/>
                    </a:ext>
                  </a:extLst>
                </a:gridCol>
                <a:gridCol w="2968625">
                  <a:extLst>
                    <a:ext uri="{9D8B030D-6E8A-4147-A177-3AD203B41FA5}">
                      <a16:colId xmlns:a16="http://schemas.microsoft.com/office/drawing/2014/main" val="797776200"/>
                    </a:ext>
                  </a:extLst>
                </a:gridCol>
              </a:tblGrid>
              <a:tr h="0">
                <a:tc>
                  <a:txBody>
                    <a:bodyPr/>
                    <a:lstStyle/>
                    <a:p>
                      <a:pPr marL="0" marR="0">
                        <a:lnSpc>
                          <a:spcPct val="107000"/>
                        </a:lnSpc>
                        <a:spcBef>
                          <a:spcPts val="0"/>
                        </a:spcBef>
                        <a:spcAft>
                          <a:spcPts val="0"/>
                        </a:spcAft>
                      </a:pPr>
                      <a:r>
                        <a:rPr lang="en-US" sz="1100" dirty="0">
                          <a:effectLst/>
                        </a:rPr>
                        <a:t>Label: </a:t>
                      </a:r>
                      <a:r>
                        <a:rPr lang="en-US" sz="1100" dirty="0" err="1">
                          <a:effectLst/>
                        </a:rPr>
                        <a:t>customerStreet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9637778"/>
                  </a:ext>
                </a:extLst>
              </a:tr>
              <a:tr h="0">
                <a:tc>
                  <a:txBody>
                    <a:bodyPr/>
                    <a:lstStyle/>
                    <a:p>
                      <a:pPr marL="0" marR="0">
                        <a:lnSpc>
                          <a:spcPct val="107000"/>
                        </a:lnSpc>
                        <a:spcBef>
                          <a:spcPts val="0"/>
                        </a:spcBef>
                        <a:spcAft>
                          <a:spcPts val="0"/>
                        </a:spcAft>
                      </a:pPr>
                      <a:r>
                        <a:rPr lang="en-US" sz="1100">
                          <a:effectLst/>
                        </a:rPr>
                        <a:t>Source: customerMaster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3565366"/>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8961371"/>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customerMaster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24786574"/>
                  </a:ext>
                </a:extLst>
              </a:tr>
            </a:tbl>
          </a:graphicData>
        </a:graphic>
      </p:graphicFrame>
      <p:graphicFrame>
        <p:nvGraphicFramePr>
          <p:cNvPr id="13" name="Table 12">
            <a:extLst>
              <a:ext uri="{FF2B5EF4-FFF2-40B4-BE49-F238E27FC236}">
                <a16:creationId xmlns:a16="http://schemas.microsoft.com/office/drawing/2014/main" id="{62236512-CA23-42C5-A4CC-7B5956FCE0D0}"/>
              </a:ext>
            </a:extLst>
          </p:cNvPr>
          <p:cNvGraphicFramePr>
            <a:graphicFrameLocks noGrp="1"/>
          </p:cNvGraphicFramePr>
          <p:nvPr>
            <p:extLst>
              <p:ext uri="{D42A27DB-BD31-4B8C-83A1-F6EECF244321}">
                <p14:modId xmlns:p14="http://schemas.microsoft.com/office/powerpoint/2010/main" val="815142567"/>
              </p:ext>
            </p:extLst>
          </p:nvPr>
        </p:nvGraphicFramePr>
        <p:xfrm>
          <a:off x="5280571" y="4370431"/>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737560793"/>
                    </a:ext>
                  </a:extLst>
                </a:gridCol>
                <a:gridCol w="2968625">
                  <a:extLst>
                    <a:ext uri="{9D8B030D-6E8A-4147-A177-3AD203B41FA5}">
                      <a16:colId xmlns:a16="http://schemas.microsoft.com/office/drawing/2014/main" val="766174643"/>
                    </a:ext>
                  </a:extLst>
                </a:gridCol>
              </a:tblGrid>
              <a:tr h="0">
                <a:tc>
                  <a:txBody>
                    <a:bodyPr/>
                    <a:lstStyle/>
                    <a:p>
                      <a:pPr marL="0" marR="0">
                        <a:lnSpc>
                          <a:spcPct val="107000"/>
                        </a:lnSpc>
                        <a:spcBef>
                          <a:spcPts val="0"/>
                        </a:spcBef>
                        <a:spcAft>
                          <a:spcPts val="0"/>
                        </a:spcAft>
                      </a:pPr>
                      <a:r>
                        <a:rPr lang="en-US" sz="1100">
                          <a:effectLst/>
                        </a:rPr>
                        <a:t>Label: customerCity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7249830"/>
                  </a:ext>
                </a:extLst>
              </a:tr>
              <a:tr h="0">
                <a:tc>
                  <a:txBody>
                    <a:bodyPr/>
                    <a:lstStyle/>
                    <a:p>
                      <a:pPr marL="0" marR="0">
                        <a:lnSpc>
                          <a:spcPct val="107000"/>
                        </a:lnSpc>
                        <a:spcBef>
                          <a:spcPts val="0"/>
                        </a:spcBef>
                        <a:spcAft>
                          <a:spcPts val="0"/>
                        </a:spcAft>
                      </a:pPr>
                      <a:r>
                        <a:rPr lang="en-US" sz="1100">
                          <a:effectLst/>
                        </a:rPr>
                        <a:t>Source: customerMaster(Quickbooks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9461031"/>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3383962"/>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customerMaster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969940193"/>
                  </a:ext>
                </a:extLst>
              </a:tr>
            </a:tbl>
          </a:graphicData>
        </a:graphic>
      </p:graphicFrame>
      <p:graphicFrame>
        <p:nvGraphicFramePr>
          <p:cNvPr id="14" name="Table 13">
            <a:extLst>
              <a:ext uri="{FF2B5EF4-FFF2-40B4-BE49-F238E27FC236}">
                <a16:creationId xmlns:a16="http://schemas.microsoft.com/office/drawing/2014/main" id="{80B70D4F-9859-45A6-9637-FA7D34B4CCDE}"/>
              </a:ext>
            </a:extLst>
          </p:cNvPr>
          <p:cNvGraphicFramePr>
            <a:graphicFrameLocks noGrp="1"/>
          </p:cNvGraphicFramePr>
          <p:nvPr>
            <p:extLst>
              <p:ext uri="{D42A27DB-BD31-4B8C-83A1-F6EECF244321}">
                <p14:modId xmlns:p14="http://schemas.microsoft.com/office/powerpoint/2010/main" val="2100607623"/>
              </p:ext>
            </p:extLst>
          </p:nvPr>
        </p:nvGraphicFramePr>
        <p:xfrm>
          <a:off x="5280571" y="5285504"/>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926686631"/>
                    </a:ext>
                  </a:extLst>
                </a:gridCol>
                <a:gridCol w="2968625">
                  <a:extLst>
                    <a:ext uri="{9D8B030D-6E8A-4147-A177-3AD203B41FA5}">
                      <a16:colId xmlns:a16="http://schemas.microsoft.com/office/drawing/2014/main" val="2895906911"/>
                    </a:ext>
                  </a:extLst>
                </a:gridCol>
              </a:tblGrid>
              <a:tr h="0">
                <a:tc>
                  <a:txBody>
                    <a:bodyPr/>
                    <a:lstStyle/>
                    <a:p>
                      <a:pPr marL="0" marR="0">
                        <a:lnSpc>
                          <a:spcPct val="107000"/>
                        </a:lnSpc>
                        <a:spcBef>
                          <a:spcPts val="0"/>
                        </a:spcBef>
                        <a:spcAft>
                          <a:spcPts val="0"/>
                        </a:spcAft>
                      </a:pPr>
                      <a:r>
                        <a:rPr lang="en-US" sz="1100">
                          <a:effectLst/>
                        </a:rPr>
                        <a:t>Label: customerState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5036974"/>
                  </a:ext>
                </a:extLst>
              </a:tr>
              <a:tr h="0">
                <a:tc>
                  <a:txBody>
                    <a:bodyPr/>
                    <a:lstStyle/>
                    <a:p>
                      <a:pPr marL="0" marR="0">
                        <a:lnSpc>
                          <a:spcPct val="107000"/>
                        </a:lnSpc>
                        <a:spcBef>
                          <a:spcPts val="0"/>
                        </a:spcBef>
                        <a:spcAft>
                          <a:spcPts val="0"/>
                        </a:spcAft>
                      </a:pPr>
                      <a:r>
                        <a:rPr lang="en-US" sz="1100">
                          <a:effectLst/>
                        </a:rPr>
                        <a:t>Source: customerMaster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6090056"/>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6936064"/>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customerMaster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85358064"/>
                  </a:ext>
                </a:extLst>
              </a:tr>
            </a:tbl>
          </a:graphicData>
        </a:graphic>
      </p:graphicFrame>
    </p:spTree>
    <p:extLst>
      <p:ext uri="{BB962C8B-B14F-4D97-AF65-F5344CB8AC3E}">
        <p14:creationId xmlns:p14="http://schemas.microsoft.com/office/powerpoint/2010/main" val="229685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Data Dictionary:</a:t>
            </a:r>
            <a:br>
              <a:rPr lang="en-US" dirty="0"/>
            </a:br>
            <a:br>
              <a:rPr lang="en-US" dirty="0"/>
            </a:br>
            <a:r>
              <a:rPr lang="en-US" dirty="0"/>
              <a:t>Data Elements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7C4657E7-4FEC-40AF-A051-4F3E52AEDF21}"/>
              </a:ext>
            </a:extLst>
          </p:cNvPr>
          <p:cNvSpPr>
            <a:spLocks noGrp="1"/>
          </p:cNvSpPr>
          <p:nvPr>
            <p:ph idx="1"/>
          </p:nvPr>
        </p:nvSpPr>
        <p:spPr>
          <a:xfrm>
            <a:off x="5117721" y="67113"/>
            <a:ext cx="6987593" cy="6711192"/>
          </a:xfrm>
        </p:spPr>
        <p:txBody>
          <a:bodyPr/>
          <a:lstStyle/>
          <a:p>
            <a:pPr marL="0" indent="0">
              <a:buNone/>
            </a:pPr>
            <a:r>
              <a:rPr lang="en-US" dirty="0"/>
              <a:t>Customer Master Database </a:t>
            </a:r>
            <a:r>
              <a:rPr lang="en-US" sz="1100" dirty="0"/>
              <a:t>(continued)</a:t>
            </a:r>
          </a:p>
          <a:p>
            <a:endParaRPr lang="en-US" dirty="0"/>
          </a:p>
          <a:p>
            <a:endParaRPr lang="en-US" dirty="0"/>
          </a:p>
          <a:p>
            <a:endParaRPr lang="en-US" dirty="0"/>
          </a:p>
          <a:p>
            <a:endParaRPr lang="en-US" dirty="0"/>
          </a:p>
          <a:p>
            <a:endParaRPr lang="en-US" dirty="0"/>
          </a:p>
          <a:p>
            <a:pPr marL="0" indent="0">
              <a:buNone/>
            </a:pPr>
            <a:r>
              <a:rPr lang="en-US" dirty="0"/>
              <a:t>Employee Master Database</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D077B73D-07FA-46E3-AE0E-4BDF4FBCB586}"/>
              </a:ext>
            </a:extLst>
          </p:cNvPr>
          <p:cNvGraphicFramePr>
            <a:graphicFrameLocks noGrp="1"/>
          </p:cNvGraphicFramePr>
          <p:nvPr>
            <p:extLst>
              <p:ext uri="{D42A27DB-BD31-4B8C-83A1-F6EECF244321}">
                <p14:modId xmlns:p14="http://schemas.microsoft.com/office/powerpoint/2010/main" val="3252930696"/>
              </p:ext>
            </p:extLst>
          </p:nvPr>
        </p:nvGraphicFramePr>
        <p:xfrm>
          <a:off x="5108742" y="866775"/>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544109363"/>
                    </a:ext>
                  </a:extLst>
                </a:gridCol>
                <a:gridCol w="2968625">
                  <a:extLst>
                    <a:ext uri="{9D8B030D-6E8A-4147-A177-3AD203B41FA5}">
                      <a16:colId xmlns:a16="http://schemas.microsoft.com/office/drawing/2014/main" val="3273922202"/>
                    </a:ext>
                  </a:extLst>
                </a:gridCol>
              </a:tblGrid>
              <a:tr h="0">
                <a:tc>
                  <a:txBody>
                    <a:bodyPr/>
                    <a:lstStyle/>
                    <a:p>
                      <a:pPr marL="0" marR="0">
                        <a:lnSpc>
                          <a:spcPct val="107000"/>
                        </a:lnSpc>
                        <a:spcBef>
                          <a:spcPts val="0"/>
                        </a:spcBef>
                        <a:spcAft>
                          <a:spcPts val="0"/>
                        </a:spcAft>
                      </a:pPr>
                      <a:r>
                        <a:rPr lang="en-US" sz="1100">
                          <a:effectLst/>
                        </a:rPr>
                        <a:t>Label: customerZipCode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6410762"/>
                  </a:ext>
                </a:extLst>
              </a:tr>
              <a:tr h="0">
                <a:tc>
                  <a:txBody>
                    <a:bodyPr/>
                    <a:lstStyle/>
                    <a:p>
                      <a:pPr marL="0" marR="0">
                        <a:lnSpc>
                          <a:spcPct val="107000"/>
                        </a:lnSpc>
                        <a:spcBef>
                          <a:spcPts val="0"/>
                        </a:spcBef>
                        <a:spcAft>
                          <a:spcPts val="0"/>
                        </a:spcAft>
                      </a:pPr>
                      <a:r>
                        <a:rPr lang="en-US" sz="1100">
                          <a:effectLst/>
                        </a:rPr>
                        <a:t>Source: customerMaster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3187754"/>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6770363"/>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customerMaster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84358867"/>
                  </a:ext>
                </a:extLst>
              </a:tr>
            </a:tbl>
          </a:graphicData>
        </a:graphic>
      </p:graphicFrame>
      <p:graphicFrame>
        <p:nvGraphicFramePr>
          <p:cNvPr id="9" name="Table 8">
            <a:extLst>
              <a:ext uri="{FF2B5EF4-FFF2-40B4-BE49-F238E27FC236}">
                <a16:creationId xmlns:a16="http://schemas.microsoft.com/office/drawing/2014/main" id="{F14CDEF1-F73C-413A-89A2-8161AE62CF65}"/>
              </a:ext>
            </a:extLst>
          </p:cNvPr>
          <p:cNvGraphicFramePr>
            <a:graphicFrameLocks noGrp="1"/>
          </p:cNvGraphicFramePr>
          <p:nvPr>
            <p:extLst>
              <p:ext uri="{D42A27DB-BD31-4B8C-83A1-F6EECF244321}">
                <p14:modId xmlns:p14="http://schemas.microsoft.com/office/powerpoint/2010/main" val="2984785732"/>
              </p:ext>
            </p:extLst>
          </p:nvPr>
        </p:nvGraphicFramePr>
        <p:xfrm>
          <a:off x="5117721" y="1793615"/>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952060542"/>
                    </a:ext>
                  </a:extLst>
                </a:gridCol>
                <a:gridCol w="2968625">
                  <a:extLst>
                    <a:ext uri="{9D8B030D-6E8A-4147-A177-3AD203B41FA5}">
                      <a16:colId xmlns:a16="http://schemas.microsoft.com/office/drawing/2014/main" val="1844467478"/>
                    </a:ext>
                  </a:extLst>
                </a:gridCol>
              </a:tblGrid>
              <a:tr h="0">
                <a:tc>
                  <a:txBody>
                    <a:bodyPr/>
                    <a:lstStyle/>
                    <a:p>
                      <a:pPr marL="0" marR="0">
                        <a:lnSpc>
                          <a:spcPct val="107000"/>
                        </a:lnSpc>
                        <a:spcBef>
                          <a:spcPts val="0"/>
                        </a:spcBef>
                        <a:spcAft>
                          <a:spcPts val="0"/>
                        </a:spcAft>
                      </a:pPr>
                      <a:r>
                        <a:rPr lang="en-US" sz="1100">
                          <a:effectLst/>
                        </a:rPr>
                        <a:t>Label: customerLastName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7096852"/>
                  </a:ext>
                </a:extLst>
              </a:tr>
              <a:tr h="0">
                <a:tc>
                  <a:txBody>
                    <a:bodyPr/>
                    <a:lstStyle/>
                    <a:p>
                      <a:pPr marL="0" marR="0">
                        <a:lnSpc>
                          <a:spcPct val="107000"/>
                        </a:lnSpc>
                        <a:spcBef>
                          <a:spcPts val="0"/>
                        </a:spcBef>
                        <a:spcAft>
                          <a:spcPts val="0"/>
                        </a:spcAft>
                      </a:pPr>
                      <a:r>
                        <a:rPr lang="en-US" sz="1100">
                          <a:effectLst/>
                        </a:rPr>
                        <a:t>Source: customerMaster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7124380"/>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7023086"/>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customerMaster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673647431"/>
                  </a:ext>
                </a:extLst>
              </a:tr>
            </a:tbl>
          </a:graphicData>
        </a:graphic>
      </p:graphicFrame>
      <p:graphicFrame>
        <p:nvGraphicFramePr>
          <p:cNvPr id="15" name="Table 14">
            <a:extLst>
              <a:ext uri="{FF2B5EF4-FFF2-40B4-BE49-F238E27FC236}">
                <a16:creationId xmlns:a16="http://schemas.microsoft.com/office/drawing/2014/main" id="{D8AEC9D5-233B-4E0A-9CF7-74999C533E58}"/>
              </a:ext>
            </a:extLst>
          </p:cNvPr>
          <p:cNvGraphicFramePr>
            <a:graphicFrameLocks noGrp="1"/>
          </p:cNvGraphicFramePr>
          <p:nvPr>
            <p:extLst>
              <p:ext uri="{D42A27DB-BD31-4B8C-83A1-F6EECF244321}">
                <p14:modId xmlns:p14="http://schemas.microsoft.com/office/powerpoint/2010/main" val="2793243429"/>
              </p:ext>
            </p:extLst>
          </p:nvPr>
        </p:nvGraphicFramePr>
        <p:xfrm>
          <a:off x="5117721" y="3392676"/>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160889185"/>
                    </a:ext>
                  </a:extLst>
                </a:gridCol>
                <a:gridCol w="2968625">
                  <a:extLst>
                    <a:ext uri="{9D8B030D-6E8A-4147-A177-3AD203B41FA5}">
                      <a16:colId xmlns:a16="http://schemas.microsoft.com/office/drawing/2014/main" val="3658373337"/>
                    </a:ext>
                  </a:extLst>
                </a:gridCol>
              </a:tblGrid>
              <a:tr h="0">
                <a:tc>
                  <a:txBody>
                    <a:bodyPr/>
                    <a:lstStyle/>
                    <a:p>
                      <a:pPr marL="0" marR="0">
                        <a:lnSpc>
                          <a:spcPct val="107000"/>
                        </a:lnSpc>
                        <a:spcBef>
                          <a:spcPts val="0"/>
                        </a:spcBef>
                        <a:spcAft>
                          <a:spcPts val="0"/>
                        </a:spcAft>
                      </a:pPr>
                      <a:r>
                        <a:rPr lang="en-US" sz="1100">
                          <a:effectLst/>
                        </a:rPr>
                        <a:t>Label: employeeNumber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126026"/>
                  </a:ext>
                </a:extLst>
              </a:tr>
              <a:tr h="0">
                <a:tc>
                  <a:txBody>
                    <a:bodyPr/>
                    <a:lstStyle/>
                    <a:p>
                      <a:pPr marL="0" marR="0">
                        <a:lnSpc>
                          <a:spcPct val="107000"/>
                        </a:lnSpc>
                        <a:spcBef>
                          <a:spcPts val="0"/>
                        </a:spcBef>
                        <a:spcAft>
                          <a:spcPts val="0"/>
                        </a:spcAft>
                      </a:pPr>
                      <a:r>
                        <a:rPr lang="en-US" sz="1100">
                          <a:effectLst/>
                        </a:rPr>
                        <a:t>Source: employeeMaster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0902794"/>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2124734"/>
                  </a:ext>
                </a:extLst>
              </a:tr>
              <a:tr h="0">
                <a:tc gridSpan="2">
                  <a:txBody>
                    <a:bodyPr/>
                    <a:lstStyle/>
                    <a:p>
                      <a:pPr marL="0" marR="0">
                        <a:lnSpc>
                          <a:spcPct val="107000"/>
                        </a:lnSpc>
                        <a:spcBef>
                          <a:spcPts val="0"/>
                        </a:spcBef>
                        <a:spcAft>
                          <a:spcPts val="0"/>
                        </a:spcAft>
                      </a:pPr>
                      <a:r>
                        <a:rPr lang="en-US" sz="1100" dirty="0">
                          <a:effectLst/>
                        </a:rPr>
                        <a:t>Description: Social Security number of each employee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969361432"/>
                  </a:ext>
                </a:extLst>
              </a:tr>
            </a:tbl>
          </a:graphicData>
        </a:graphic>
      </p:graphicFrame>
      <p:graphicFrame>
        <p:nvGraphicFramePr>
          <p:cNvPr id="16" name="Table 15">
            <a:extLst>
              <a:ext uri="{FF2B5EF4-FFF2-40B4-BE49-F238E27FC236}">
                <a16:creationId xmlns:a16="http://schemas.microsoft.com/office/drawing/2014/main" id="{17E6A449-A504-4C2A-B6AB-D49EC8E6DC6C}"/>
              </a:ext>
            </a:extLst>
          </p:cNvPr>
          <p:cNvGraphicFramePr>
            <a:graphicFrameLocks noGrp="1"/>
          </p:cNvGraphicFramePr>
          <p:nvPr>
            <p:extLst>
              <p:ext uri="{D42A27DB-BD31-4B8C-83A1-F6EECF244321}">
                <p14:modId xmlns:p14="http://schemas.microsoft.com/office/powerpoint/2010/main" val="979006636"/>
              </p:ext>
            </p:extLst>
          </p:nvPr>
        </p:nvGraphicFramePr>
        <p:xfrm>
          <a:off x="5117721" y="4319516"/>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976349529"/>
                    </a:ext>
                  </a:extLst>
                </a:gridCol>
                <a:gridCol w="2968625">
                  <a:extLst>
                    <a:ext uri="{9D8B030D-6E8A-4147-A177-3AD203B41FA5}">
                      <a16:colId xmlns:a16="http://schemas.microsoft.com/office/drawing/2014/main" val="861100177"/>
                    </a:ext>
                  </a:extLst>
                </a:gridCol>
              </a:tblGrid>
              <a:tr h="0">
                <a:tc>
                  <a:txBody>
                    <a:bodyPr/>
                    <a:lstStyle/>
                    <a:p>
                      <a:pPr marL="0" marR="0">
                        <a:lnSpc>
                          <a:spcPct val="107000"/>
                        </a:lnSpc>
                        <a:spcBef>
                          <a:spcPts val="0"/>
                        </a:spcBef>
                        <a:spcAft>
                          <a:spcPts val="0"/>
                        </a:spcAft>
                      </a:pPr>
                      <a:r>
                        <a:rPr lang="en-US" sz="1100">
                          <a:effectLst/>
                        </a:rPr>
                        <a:t>Label: employeeLastName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6435782"/>
                  </a:ext>
                </a:extLst>
              </a:tr>
              <a:tr h="0">
                <a:tc>
                  <a:txBody>
                    <a:bodyPr/>
                    <a:lstStyle/>
                    <a:p>
                      <a:pPr marL="0" marR="0">
                        <a:lnSpc>
                          <a:spcPct val="107000"/>
                        </a:lnSpc>
                        <a:spcBef>
                          <a:spcPts val="0"/>
                        </a:spcBef>
                        <a:spcAft>
                          <a:spcPts val="0"/>
                        </a:spcAft>
                      </a:pPr>
                      <a:r>
                        <a:rPr lang="en-US" sz="1100">
                          <a:effectLst/>
                        </a:rPr>
                        <a:t>Source: employeeMaster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7414535"/>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032471"/>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employeeMaster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39619861"/>
                  </a:ext>
                </a:extLst>
              </a:tr>
            </a:tbl>
          </a:graphicData>
        </a:graphic>
      </p:graphicFrame>
      <p:graphicFrame>
        <p:nvGraphicFramePr>
          <p:cNvPr id="17" name="Table 16">
            <a:extLst>
              <a:ext uri="{FF2B5EF4-FFF2-40B4-BE49-F238E27FC236}">
                <a16:creationId xmlns:a16="http://schemas.microsoft.com/office/drawing/2014/main" id="{7F15779E-D3C1-46A0-9A73-AB2C9780A171}"/>
              </a:ext>
            </a:extLst>
          </p:cNvPr>
          <p:cNvGraphicFramePr>
            <a:graphicFrameLocks noGrp="1"/>
          </p:cNvGraphicFramePr>
          <p:nvPr>
            <p:extLst>
              <p:ext uri="{D42A27DB-BD31-4B8C-83A1-F6EECF244321}">
                <p14:modId xmlns:p14="http://schemas.microsoft.com/office/powerpoint/2010/main" val="1909533824"/>
              </p:ext>
            </p:extLst>
          </p:nvPr>
        </p:nvGraphicFramePr>
        <p:xfrm>
          <a:off x="5117721" y="5246356"/>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462724981"/>
                    </a:ext>
                  </a:extLst>
                </a:gridCol>
                <a:gridCol w="2968625">
                  <a:extLst>
                    <a:ext uri="{9D8B030D-6E8A-4147-A177-3AD203B41FA5}">
                      <a16:colId xmlns:a16="http://schemas.microsoft.com/office/drawing/2014/main" val="3101265029"/>
                    </a:ext>
                  </a:extLst>
                </a:gridCol>
              </a:tblGrid>
              <a:tr h="0">
                <a:tc>
                  <a:txBody>
                    <a:bodyPr/>
                    <a:lstStyle/>
                    <a:p>
                      <a:pPr marL="0" marR="0">
                        <a:lnSpc>
                          <a:spcPct val="107000"/>
                        </a:lnSpc>
                        <a:spcBef>
                          <a:spcPts val="0"/>
                        </a:spcBef>
                        <a:spcAft>
                          <a:spcPts val="0"/>
                        </a:spcAft>
                      </a:pPr>
                      <a:r>
                        <a:rPr lang="en-US" sz="1100">
                          <a:effectLst/>
                        </a:rPr>
                        <a:t>Label: employeeFirstName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07402"/>
                  </a:ext>
                </a:extLst>
              </a:tr>
              <a:tr h="0">
                <a:tc>
                  <a:txBody>
                    <a:bodyPr/>
                    <a:lstStyle/>
                    <a:p>
                      <a:pPr marL="0" marR="0">
                        <a:lnSpc>
                          <a:spcPct val="107000"/>
                        </a:lnSpc>
                        <a:spcBef>
                          <a:spcPts val="0"/>
                        </a:spcBef>
                        <a:spcAft>
                          <a:spcPts val="0"/>
                        </a:spcAft>
                      </a:pPr>
                      <a:r>
                        <a:rPr lang="en-US" sz="1100">
                          <a:effectLst/>
                        </a:rPr>
                        <a:t>Source: employeeMaster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2470882"/>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5203018"/>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employeeMaster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74322880"/>
                  </a:ext>
                </a:extLst>
              </a:tr>
            </a:tbl>
          </a:graphicData>
        </a:graphic>
      </p:graphicFrame>
    </p:spTree>
    <p:extLst>
      <p:ext uri="{BB962C8B-B14F-4D97-AF65-F5344CB8AC3E}">
        <p14:creationId xmlns:p14="http://schemas.microsoft.com/office/powerpoint/2010/main" val="268159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Data Dictionary:</a:t>
            </a:r>
            <a:br>
              <a:rPr lang="en-US" dirty="0"/>
            </a:br>
            <a:br>
              <a:rPr lang="en-US" dirty="0"/>
            </a:br>
            <a:r>
              <a:rPr lang="en-US" dirty="0"/>
              <a:t>Data Elements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7C4657E7-4FEC-40AF-A051-4F3E52AEDF21}"/>
              </a:ext>
            </a:extLst>
          </p:cNvPr>
          <p:cNvSpPr>
            <a:spLocks noGrp="1"/>
          </p:cNvSpPr>
          <p:nvPr>
            <p:ph idx="1"/>
          </p:nvPr>
        </p:nvSpPr>
        <p:spPr>
          <a:xfrm>
            <a:off x="5117721" y="67113"/>
            <a:ext cx="6987593" cy="6711192"/>
          </a:xfrm>
        </p:spPr>
        <p:txBody>
          <a:bodyPr/>
          <a:lstStyle/>
          <a:p>
            <a:pPr marL="0" indent="0">
              <a:buNone/>
            </a:pPr>
            <a:r>
              <a:rPr lang="en-US" dirty="0"/>
              <a:t>Employee Master Database </a:t>
            </a:r>
            <a:r>
              <a:rPr lang="en-US" sz="1100" dirty="0"/>
              <a:t>(continued)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Service Master Database</a:t>
            </a:r>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6C65BFCB-A03F-46B9-80FC-1021F3BBD58E}"/>
              </a:ext>
            </a:extLst>
          </p:cNvPr>
          <p:cNvGraphicFramePr>
            <a:graphicFrameLocks noGrp="1"/>
          </p:cNvGraphicFramePr>
          <p:nvPr>
            <p:extLst>
              <p:ext uri="{D42A27DB-BD31-4B8C-83A1-F6EECF244321}">
                <p14:modId xmlns:p14="http://schemas.microsoft.com/office/powerpoint/2010/main" val="3499564879"/>
              </p:ext>
            </p:extLst>
          </p:nvPr>
        </p:nvGraphicFramePr>
        <p:xfrm>
          <a:off x="5108742" y="514350"/>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4078315397"/>
                    </a:ext>
                  </a:extLst>
                </a:gridCol>
                <a:gridCol w="2968625">
                  <a:extLst>
                    <a:ext uri="{9D8B030D-6E8A-4147-A177-3AD203B41FA5}">
                      <a16:colId xmlns:a16="http://schemas.microsoft.com/office/drawing/2014/main" val="3251057721"/>
                    </a:ext>
                  </a:extLst>
                </a:gridCol>
              </a:tblGrid>
              <a:tr h="0">
                <a:tc>
                  <a:txBody>
                    <a:bodyPr/>
                    <a:lstStyle/>
                    <a:p>
                      <a:pPr marL="0" marR="0">
                        <a:lnSpc>
                          <a:spcPct val="107000"/>
                        </a:lnSpc>
                        <a:spcBef>
                          <a:spcPts val="0"/>
                        </a:spcBef>
                        <a:spcAft>
                          <a:spcPts val="0"/>
                        </a:spcAft>
                      </a:pPr>
                      <a:r>
                        <a:rPr lang="en-US" sz="1100">
                          <a:effectLst/>
                        </a:rPr>
                        <a:t>Label: employeeStreet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9450737"/>
                  </a:ext>
                </a:extLst>
              </a:tr>
              <a:tr h="0">
                <a:tc>
                  <a:txBody>
                    <a:bodyPr/>
                    <a:lstStyle/>
                    <a:p>
                      <a:pPr marL="0" marR="0">
                        <a:lnSpc>
                          <a:spcPct val="107000"/>
                        </a:lnSpc>
                        <a:spcBef>
                          <a:spcPts val="0"/>
                        </a:spcBef>
                        <a:spcAft>
                          <a:spcPts val="0"/>
                        </a:spcAft>
                      </a:pPr>
                      <a:r>
                        <a:rPr lang="en-US" sz="1100">
                          <a:effectLst/>
                        </a:rPr>
                        <a:t>Source: employeeMaster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1435376"/>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320810"/>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employeeMaster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728085741"/>
                  </a:ext>
                </a:extLst>
              </a:tr>
            </a:tbl>
          </a:graphicData>
        </a:graphic>
      </p:graphicFrame>
      <p:graphicFrame>
        <p:nvGraphicFramePr>
          <p:cNvPr id="6" name="Table 5">
            <a:extLst>
              <a:ext uri="{FF2B5EF4-FFF2-40B4-BE49-F238E27FC236}">
                <a16:creationId xmlns:a16="http://schemas.microsoft.com/office/drawing/2014/main" id="{C8734CE9-61C4-40A5-ADE9-EBCB23FA5504}"/>
              </a:ext>
            </a:extLst>
          </p:cNvPr>
          <p:cNvGraphicFramePr>
            <a:graphicFrameLocks noGrp="1"/>
          </p:cNvGraphicFramePr>
          <p:nvPr>
            <p:extLst>
              <p:ext uri="{D42A27DB-BD31-4B8C-83A1-F6EECF244321}">
                <p14:modId xmlns:p14="http://schemas.microsoft.com/office/powerpoint/2010/main" val="619627179"/>
              </p:ext>
            </p:extLst>
          </p:nvPr>
        </p:nvGraphicFramePr>
        <p:xfrm>
          <a:off x="5117721" y="1441190"/>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010859275"/>
                    </a:ext>
                  </a:extLst>
                </a:gridCol>
                <a:gridCol w="2968625">
                  <a:extLst>
                    <a:ext uri="{9D8B030D-6E8A-4147-A177-3AD203B41FA5}">
                      <a16:colId xmlns:a16="http://schemas.microsoft.com/office/drawing/2014/main" val="1999297473"/>
                    </a:ext>
                  </a:extLst>
                </a:gridCol>
              </a:tblGrid>
              <a:tr h="0">
                <a:tc>
                  <a:txBody>
                    <a:bodyPr/>
                    <a:lstStyle/>
                    <a:p>
                      <a:pPr marL="0" marR="0">
                        <a:lnSpc>
                          <a:spcPct val="107000"/>
                        </a:lnSpc>
                        <a:spcBef>
                          <a:spcPts val="0"/>
                        </a:spcBef>
                        <a:spcAft>
                          <a:spcPts val="0"/>
                        </a:spcAft>
                      </a:pPr>
                      <a:r>
                        <a:rPr lang="en-US" sz="1100">
                          <a:effectLst/>
                        </a:rPr>
                        <a:t>Label: employeeCity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9750998"/>
                  </a:ext>
                </a:extLst>
              </a:tr>
              <a:tr h="0">
                <a:tc>
                  <a:txBody>
                    <a:bodyPr/>
                    <a:lstStyle/>
                    <a:p>
                      <a:pPr marL="0" marR="0">
                        <a:lnSpc>
                          <a:spcPct val="107000"/>
                        </a:lnSpc>
                        <a:spcBef>
                          <a:spcPts val="0"/>
                        </a:spcBef>
                        <a:spcAft>
                          <a:spcPts val="0"/>
                        </a:spcAft>
                      </a:pPr>
                      <a:r>
                        <a:rPr lang="en-US" sz="1100">
                          <a:effectLst/>
                        </a:rPr>
                        <a:t>Source: employeeMaster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59186"/>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8430219"/>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employeeMaster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88492761"/>
                  </a:ext>
                </a:extLst>
              </a:tr>
            </a:tbl>
          </a:graphicData>
        </a:graphic>
      </p:graphicFrame>
      <p:graphicFrame>
        <p:nvGraphicFramePr>
          <p:cNvPr id="7" name="Table 6">
            <a:extLst>
              <a:ext uri="{FF2B5EF4-FFF2-40B4-BE49-F238E27FC236}">
                <a16:creationId xmlns:a16="http://schemas.microsoft.com/office/drawing/2014/main" id="{6BB65B51-EBA7-49B5-AC9E-05E23C46E29A}"/>
              </a:ext>
            </a:extLst>
          </p:cNvPr>
          <p:cNvGraphicFramePr>
            <a:graphicFrameLocks noGrp="1"/>
          </p:cNvGraphicFramePr>
          <p:nvPr>
            <p:extLst>
              <p:ext uri="{D42A27DB-BD31-4B8C-83A1-F6EECF244321}">
                <p14:modId xmlns:p14="http://schemas.microsoft.com/office/powerpoint/2010/main" val="3338287313"/>
              </p:ext>
            </p:extLst>
          </p:nvPr>
        </p:nvGraphicFramePr>
        <p:xfrm>
          <a:off x="5108742" y="2368030"/>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551381861"/>
                    </a:ext>
                  </a:extLst>
                </a:gridCol>
                <a:gridCol w="2968625">
                  <a:extLst>
                    <a:ext uri="{9D8B030D-6E8A-4147-A177-3AD203B41FA5}">
                      <a16:colId xmlns:a16="http://schemas.microsoft.com/office/drawing/2014/main" val="3632718892"/>
                    </a:ext>
                  </a:extLst>
                </a:gridCol>
              </a:tblGrid>
              <a:tr h="0">
                <a:tc>
                  <a:txBody>
                    <a:bodyPr/>
                    <a:lstStyle/>
                    <a:p>
                      <a:pPr marL="0" marR="0">
                        <a:lnSpc>
                          <a:spcPct val="107000"/>
                        </a:lnSpc>
                        <a:spcBef>
                          <a:spcPts val="0"/>
                        </a:spcBef>
                        <a:spcAft>
                          <a:spcPts val="0"/>
                        </a:spcAft>
                      </a:pPr>
                      <a:r>
                        <a:rPr lang="en-US" sz="1100">
                          <a:effectLst/>
                        </a:rPr>
                        <a:t>Label: employeeZipCode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7878653"/>
                  </a:ext>
                </a:extLst>
              </a:tr>
              <a:tr h="0">
                <a:tc>
                  <a:txBody>
                    <a:bodyPr/>
                    <a:lstStyle/>
                    <a:p>
                      <a:pPr marL="0" marR="0">
                        <a:lnSpc>
                          <a:spcPct val="107000"/>
                        </a:lnSpc>
                        <a:spcBef>
                          <a:spcPts val="0"/>
                        </a:spcBef>
                        <a:spcAft>
                          <a:spcPts val="0"/>
                        </a:spcAft>
                      </a:pPr>
                      <a:r>
                        <a:rPr lang="en-US" sz="1100">
                          <a:effectLst/>
                        </a:rPr>
                        <a:t>Source: employeeMaster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8989804"/>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7781185"/>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employeeMaster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224443"/>
                  </a:ext>
                </a:extLst>
              </a:tr>
            </a:tbl>
          </a:graphicData>
        </a:graphic>
      </p:graphicFrame>
      <p:graphicFrame>
        <p:nvGraphicFramePr>
          <p:cNvPr id="11" name="Table 10">
            <a:extLst>
              <a:ext uri="{FF2B5EF4-FFF2-40B4-BE49-F238E27FC236}">
                <a16:creationId xmlns:a16="http://schemas.microsoft.com/office/drawing/2014/main" id="{301BC560-89BF-4B60-9C74-FECEE251C9CC}"/>
              </a:ext>
            </a:extLst>
          </p:cNvPr>
          <p:cNvGraphicFramePr>
            <a:graphicFrameLocks noGrp="1"/>
          </p:cNvGraphicFramePr>
          <p:nvPr>
            <p:extLst>
              <p:ext uri="{D42A27DB-BD31-4B8C-83A1-F6EECF244321}">
                <p14:modId xmlns:p14="http://schemas.microsoft.com/office/powerpoint/2010/main" val="509847941"/>
              </p:ext>
            </p:extLst>
          </p:nvPr>
        </p:nvGraphicFramePr>
        <p:xfrm>
          <a:off x="5108742" y="3294870"/>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288542534"/>
                    </a:ext>
                  </a:extLst>
                </a:gridCol>
                <a:gridCol w="2968625">
                  <a:extLst>
                    <a:ext uri="{9D8B030D-6E8A-4147-A177-3AD203B41FA5}">
                      <a16:colId xmlns:a16="http://schemas.microsoft.com/office/drawing/2014/main" val="967726814"/>
                    </a:ext>
                  </a:extLst>
                </a:gridCol>
              </a:tblGrid>
              <a:tr h="0">
                <a:tc>
                  <a:txBody>
                    <a:bodyPr/>
                    <a:lstStyle/>
                    <a:p>
                      <a:pPr marL="0" marR="0">
                        <a:lnSpc>
                          <a:spcPct val="107000"/>
                        </a:lnSpc>
                        <a:spcBef>
                          <a:spcPts val="0"/>
                        </a:spcBef>
                        <a:spcAft>
                          <a:spcPts val="0"/>
                        </a:spcAft>
                      </a:pPr>
                      <a:r>
                        <a:rPr lang="en-US" sz="1100">
                          <a:effectLst/>
                        </a:rPr>
                        <a:t>Label: employeeHourlyRate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225645"/>
                  </a:ext>
                </a:extLst>
              </a:tr>
              <a:tr h="0">
                <a:tc>
                  <a:txBody>
                    <a:bodyPr/>
                    <a:lstStyle/>
                    <a:p>
                      <a:pPr marL="0" marR="0">
                        <a:lnSpc>
                          <a:spcPct val="107000"/>
                        </a:lnSpc>
                        <a:spcBef>
                          <a:spcPts val="0"/>
                        </a:spcBef>
                        <a:spcAft>
                          <a:spcPts val="0"/>
                        </a:spcAft>
                      </a:pPr>
                      <a:r>
                        <a:rPr lang="en-US" sz="1100">
                          <a:effectLst/>
                        </a:rPr>
                        <a:t>Source: employeeMaster (Quickbooks Online)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3945948"/>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2166842"/>
                  </a:ext>
                </a:extLst>
              </a:tr>
              <a:tr h="0">
                <a:tc gridSpan="2">
                  <a:txBody>
                    <a:bodyPr/>
                    <a:lstStyle/>
                    <a:p>
                      <a:pPr marL="0" marR="0">
                        <a:lnSpc>
                          <a:spcPct val="107000"/>
                        </a:lnSpc>
                        <a:spcBef>
                          <a:spcPts val="0"/>
                        </a:spcBef>
                        <a:spcAft>
                          <a:spcPts val="0"/>
                        </a:spcAft>
                      </a:pPr>
                      <a:r>
                        <a:rPr lang="en-US" sz="1100" dirty="0">
                          <a:effectLst/>
                        </a:rPr>
                        <a:t>Description: Provided by owner to </a:t>
                      </a:r>
                      <a:r>
                        <a:rPr lang="en-US" sz="1100" dirty="0" err="1">
                          <a:effectLst/>
                        </a:rPr>
                        <a:t>employeeMaster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4055088065"/>
                  </a:ext>
                </a:extLst>
              </a:tr>
            </a:tbl>
          </a:graphicData>
        </a:graphic>
      </p:graphicFrame>
      <p:graphicFrame>
        <p:nvGraphicFramePr>
          <p:cNvPr id="13" name="Table 12">
            <a:extLst>
              <a:ext uri="{FF2B5EF4-FFF2-40B4-BE49-F238E27FC236}">
                <a16:creationId xmlns:a16="http://schemas.microsoft.com/office/drawing/2014/main" id="{0670FE17-1C5B-4AD9-9F03-91F10FD3B865}"/>
              </a:ext>
            </a:extLst>
          </p:cNvPr>
          <p:cNvGraphicFramePr>
            <a:graphicFrameLocks noGrp="1"/>
          </p:cNvGraphicFramePr>
          <p:nvPr>
            <p:extLst>
              <p:ext uri="{D42A27DB-BD31-4B8C-83A1-F6EECF244321}">
                <p14:modId xmlns:p14="http://schemas.microsoft.com/office/powerpoint/2010/main" val="1378904685"/>
              </p:ext>
            </p:extLst>
          </p:nvPr>
        </p:nvGraphicFramePr>
        <p:xfrm>
          <a:off x="5117721" y="4931474"/>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845884068"/>
                    </a:ext>
                  </a:extLst>
                </a:gridCol>
                <a:gridCol w="2968625">
                  <a:extLst>
                    <a:ext uri="{9D8B030D-6E8A-4147-A177-3AD203B41FA5}">
                      <a16:colId xmlns:a16="http://schemas.microsoft.com/office/drawing/2014/main" val="3293534555"/>
                    </a:ext>
                  </a:extLst>
                </a:gridCol>
              </a:tblGrid>
              <a:tr h="0">
                <a:tc>
                  <a:txBody>
                    <a:bodyPr/>
                    <a:lstStyle/>
                    <a:p>
                      <a:pPr marL="0" marR="0">
                        <a:lnSpc>
                          <a:spcPct val="107000"/>
                        </a:lnSpc>
                        <a:spcBef>
                          <a:spcPts val="0"/>
                        </a:spcBef>
                        <a:spcAft>
                          <a:spcPts val="0"/>
                        </a:spcAft>
                      </a:pPr>
                      <a:r>
                        <a:rPr lang="en-US" sz="1100">
                          <a:effectLst/>
                        </a:rPr>
                        <a:t>Label: serviceNumber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808522"/>
                  </a:ext>
                </a:extLst>
              </a:tr>
              <a:tr h="0">
                <a:tc>
                  <a:txBody>
                    <a:bodyPr/>
                    <a:lstStyle/>
                    <a:p>
                      <a:pPr marL="0" marR="0">
                        <a:lnSpc>
                          <a:spcPct val="107000"/>
                        </a:lnSpc>
                        <a:spcBef>
                          <a:spcPts val="0"/>
                        </a:spcBef>
                        <a:spcAft>
                          <a:spcPts val="0"/>
                        </a:spcAft>
                      </a:pPr>
                      <a:r>
                        <a:rPr lang="en-US" sz="1100">
                          <a:effectLst/>
                        </a:rPr>
                        <a:t>Source: serviceMaster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1607115"/>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7240084"/>
                  </a:ext>
                </a:extLst>
              </a:tr>
              <a:tr h="0">
                <a:tc gridSpan="2">
                  <a:txBody>
                    <a:bodyPr/>
                    <a:lstStyle/>
                    <a:p>
                      <a:pPr marL="0" marR="0">
                        <a:lnSpc>
                          <a:spcPct val="107000"/>
                        </a:lnSpc>
                        <a:spcBef>
                          <a:spcPts val="0"/>
                        </a:spcBef>
                        <a:spcAft>
                          <a:spcPts val="0"/>
                        </a:spcAft>
                      </a:pPr>
                      <a:r>
                        <a:rPr lang="en-US" sz="1100" dirty="0">
                          <a:effectLst/>
                        </a:rPr>
                        <a:t>Description: Each job type is given an auto assigned number by the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311599694"/>
                  </a:ext>
                </a:extLst>
              </a:tr>
            </a:tbl>
          </a:graphicData>
        </a:graphic>
      </p:graphicFrame>
    </p:spTree>
    <p:extLst>
      <p:ext uri="{BB962C8B-B14F-4D97-AF65-F5344CB8AC3E}">
        <p14:creationId xmlns:p14="http://schemas.microsoft.com/office/powerpoint/2010/main" val="159456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Data Dictionary:</a:t>
            </a:r>
            <a:br>
              <a:rPr lang="en-US" dirty="0"/>
            </a:br>
            <a:br>
              <a:rPr lang="en-US" dirty="0"/>
            </a:br>
            <a:r>
              <a:rPr lang="en-US" dirty="0"/>
              <a:t>Data Elements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7C4657E7-4FEC-40AF-A051-4F3E52AEDF21}"/>
              </a:ext>
            </a:extLst>
          </p:cNvPr>
          <p:cNvSpPr>
            <a:spLocks noGrp="1"/>
          </p:cNvSpPr>
          <p:nvPr>
            <p:ph idx="1"/>
          </p:nvPr>
        </p:nvSpPr>
        <p:spPr>
          <a:xfrm>
            <a:off x="5117721" y="67113"/>
            <a:ext cx="6987593" cy="6711192"/>
          </a:xfrm>
        </p:spPr>
        <p:txBody>
          <a:bodyPr/>
          <a:lstStyle/>
          <a:p>
            <a:pPr marL="0" indent="0">
              <a:buNone/>
            </a:pPr>
            <a:r>
              <a:rPr lang="en-US" dirty="0"/>
              <a:t>Service Master Database </a:t>
            </a:r>
            <a:r>
              <a:rPr lang="en-US" sz="1100" dirty="0"/>
              <a:t>(continued)</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Employee Work Log Database</a:t>
            </a:r>
          </a:p>
          <a:p>
            <a:endParaRPr lang="en-US" dirty="0"/>
          </a:p>
          <a:p>
            <a:endParaRPr lang="en-US" dirty="0"/>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FB2207FA-58AF-40A7-B1A1-BD6492CA0BFE}"/>
              </a:ext>
            </a:extLst>
          </p:cNvPr>
          <p:cNvGraphicFramePr>
            <a:graphicFrameLocks noGrp="1"/>
          </p:cNvGraphicFramePr>
          <p:nvPr>
            <p:extLst>
              <p:ext uri="{D42A27DB-BD31-4B8C-83A1-F6EECF244321}">
                <p14:modId xmlns:p14="http://schemas.microsoft.com/office/powerpoint/2010/main" val="159468720"/>
              </p:ext>
            </p:extLst>
          </p:nvPr>
        </p:nvGraphicFramePr>
        <p:xfrm>
          <a:off x="5117721" y="714375"/>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829464972"/>
                    </a:ext>
                  </a:extLst>
                </a:gridCol>
                <a:gridCol w="2968625">
                  <a:extLst>
                    <a:ext uri="{9D8B030D-6E8A-4147-A177-3AD203B41FA5}">
                      <a16:colId xmlns:a16="http://schemas.microsoft.com/office/drawing/2014/main" val="2136525519"/>
                    </a:ext>
                  </a:extLst>
                </a:gridCol>
              </a:tblGrid>
              <a:tr h="0">
                <a:tc>
                  <a:txBody>
                    <a:bodyPr/>
                    <a:lstStyle/>
                    <a:p>
                      <a:pPr marL="0" marR="0">
                        <a:lnSpc>
                          <a:spcPct val="107000"/>
                        </a:lnSpc>
                        <a:spcBef>
                          <a:spcPts val="0"/>
                        </a:spcBef>
                        <a:spcAft>
                          <a:spcPts val="0"/>
                        </a:spcAft>
                      </a:pPr>
                      <a:r>
                        <a:rPr lang="en-US" sz="1100">
                          <a:effectLst/>
                        </a:rPr>
                        <a:t>Label: serviceNumber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4983041"/>
                  </a:ext>
                </a:extLst>
              </a:tr>
              <a:tr h="0">
                <a:tc>
                  <a:txBody>
                    <a:bodyPr/>
                    <a:lstStyle/>
                    <a:p>
                      <a:pPr marL="0" marR="0">
                        <a:lnSpc>
                          <a:spcPct val="107000"/>
                        </a:lnSpc>
                        <a:spcBef>
                          <a:spcPts val="0"/>
                        </a:spcBef>
                        <a:spcAft>
                          <a:spcPts val="0"/>
                        </a:spcAft>
                      </a:pPr>
                      <a:r>
                        <a:rPr lang="en-US" sz="1100">
                          <a:effectLst/>
                        </a:rPr>
                        <a:t>Source: serviceMaster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9208673"/>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6306486"/>
                  </a:ext>
                </a:extLst>
              </a:tr>
              <a:tr h="0">
                <a:tc gridSpan="2">
                  <a:txBody>
                    <a:bodyPr/>
                    <a:lstStyle/>
                    <a:p>
                      <a:pPr marL="0" marR="0">
                        <a:lnSpc>
                          <a:spcPct val="107000"/>
                        </a:lnSpc>
                        <a:spcBef>
                          <a:spcPts val="0"/>
                        </a:spcBef>
                        <a:spcAft>
                          <a:spcPts val="0"/>
                        </a:spcAft>
                      </a:pPr>
                      <a:r>
                        <a:rPr lang="en-US" sz="1100" dirty="0">
                          <a:effectLst/>
                        </a:rPr>
                        <a:t>Description: Each job type is given an auto assigned number by the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117108034"/>
                  </a:ext>
                </a:extLst>
              </a:tr>
            </a:tbl>
          </a:graphicData>
        </a:graphic>
      </p:graphicFrame>
      <p:graphicFrame>
        <p:nvGraphicFramePr>
          <p:cNvPr id="9" name="Table 8">
            <a:extLst>
              <a:ext uri="{FF2B5EF4-FFF2-40B4-BE49-F238E27FC236}">
                <a16:creationId xmlns:a16="http://schemas.microsoft.com/office/drawing/2014/main" id="{BB9CA35F-48EB-41B9-AE6A-9C9EEE7B0514}"/>
              </a:ext>
            </a:extLst>
          </p:cNvPr>
          <p:cNvGraphicFramePr>
            <a:graphicFrameLocks noGrp="1"/>
          </p:cNvGraphicFramePr>
          <p:nvPr>
            <p:extLst>
              <p:ext uri="{D42A27DB-BD31-4B8C-83A1-F6EECF244321}">
                <p14:modId xmlns:p14="http://schemas.microsoft.com/office/powerpoint/2010/main" val="4204230546"/>
              </p:ext>
            </p:extLst>
          </p:nvPr>
        </p:nvGraphicFramePr>
        <p:xfrm>
          <a:off x="5117721" y="1641215"/>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845303503"/>
                    </a:ext>
                  </a:extLst>
                </a:gridCol>
                <a:gridCol w="2968625">
                  <a:extLst>
                    <a:ext uri="{9D8B030D-6E8A-4147-A177-3AD203B41FA5}">
                      <a16:colId xmlns:a16="http://schemas.microsoft.com/office/drawing/2014/main" val="1407863637"/>
                    </a:ext>
                  </a:extLst>
                </a:gridCol>
              </a:tblGrid>
              <a:tr h="0">
                <a:tc>
                  <a:txBody>
                    <a:bodyPr/>
                    <a:lstStyle/>
                    <a:p>
                      <a:pPr marL="0" marR="0">
                        <a:lnSpc>
                          <a:spcPct val="107000"/>
                        </a:lnSpc>
                        <a:spcBef>
                          <a:spcPts val="0"/>
                        </a:spcBef>
                        <a:spcAft>
                          <a:spcPts val="0"/>
                        </a:spcAft>
                      </a:pPr>
                      <a:r>
                        <a:rPr lang="en-US" sz="1100">
                          <a:effectLst/>
                        </a:rPr>
                        <a:t>Label: serviceName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452741"/>
                  </a:ext>
                </a:extLst>
              </a:tr>
              <a:tr h="0">
                <a:tc>
                  <a:txBody>
                    <a:bodyPr/>
                    <a:lstStyle/>
                    <a:p>
                      <a:pPr marL="0" marR="0">
                        <a:lnSpc>
                          <a:spcPct val="107000"/>
                        </a:lnSpc>
                        <a:spcBef>
                          <a:spcPts val="0"/>
                        </a:spcBef>
                        <a:spcAft>
                          <a:spcPts val="0"/>
                        </a:spcAft>
                      </a:pPr>
                      <a:r>
                        <a:rPr lang="en-US" sz="1100">
                          <a:effectLst/>
                        </a:rPr>
                        <a:t>Source: serviceMaster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0412392"/>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235985"/>
                  </a:ext>
                </a:extLst>
              </a:tr>
              <a:tr h="0">
                <a:tc gridSpan="2">
                  <a:txBody>
                    <a:bodyPr/>
                    <a:lstStyle/>
                    <a:p>
                      <a:pPr marL="0" marR="0">
                        <a:lnSpc>
                          <a:spcPct val="107000"/>
                        </a:lnSpc>
                        <a:spcBef>
                          <a:spcPts val="0"/>
                        </a:spcBef>
                        <a:spcAft>
                          <a:spcPts val="0"/>
                        </a:spcAft>
                      </a:pPr>
                      <a:r>
                        <a:rPr lang="en-US" sz="1100" dirty="0">
                          <a:effectLst/>
                        </a:rPr>
                        <a:t>Description: Each job type is assigned a name in the database by the owner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36356544"/>
                  </a:ext>
                </a:extLst>
              </a:tr>
            </a:tbl>
          </a:graphicData>
        </a:graphic>
      </p:graphicFrame>
      <p:graphicFrame>
        <p:nvGraphicFramePr>
          <p:cNvPr id="14" name="Table 13">
            <a:extLst>
              <a:ext uri="{FF2B5EF4-FFF2-40B4-BE49-F238E27FC236}">
                <a16:creationId xmlns:a16="http://schemas.microsoft.com/office/drawing/2014/main" id="{24BDE370-5299-453C-9B63-DDC995E3EC7E}"/>
              </a:ext>
            </a:extLst>
          </p:cNvPr>
          <p:cNvGraphicFramePr>
            <a:graphicFrameLocks noGrp="1"/>
          </p:cNvGraphicFramePr>
          <p:nvPr>
            <p:extLst>
              <p:ext uri="{D42A27DB-BD31-4B8C-83A1-F6EECF244321}">
                <p14:modId xmlns:p14="http://schemas.microsoft.com/office/powerpoint/2010/main" val="3130119202"/>
              </p:ext>
            </p:extLst>
          </p:nvPr>
        </p:nvGraphicFramePr>
        <p:xfrm>
          <a:off x="5108742" y="2568055"/>
          <a:ext cx="5937250" cy="85972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878992682"/>
                    </a:ext>
                  </a:extLst>
                </a:gridCol>
                <a:gridCol w="2968625">
                  <a:extLst>
                    <a:ext uri="{9D8B030D-6E8A-4147-A177-3AD203B41FA5}">
                      <a16:colId xmlns:a16="http://schemas.microsoft.com/office/drawing/2014/main" val="3398968027"/>
                    </a:ext>
                  </a:extLst>
                </a:gridCol>
              </a:tblGrid>
              <a:tr h="0">
                <a:tc>
                  <a:txBody>
                    <a:bodyPr/>
                    <a:lstStyle/>
                    <a:p>
                      <a:pPr marL="0" marR="0">
                        <a:lnSpc>
                          <a:spcPct val="107000"/>
                        </a:lnSpc>
                        <a:spcBef>
                          <a:spcPts val="0"/>
                        </a:spcBef>
                        <a:spcAft>
                          <a:spcPts val="0"/>
                        </a:spcAft>
                      </a:pPr>
                      <a:r>
                        <a:rPr lang="en-US" sz="1100">
                          <a:effectLst/>
                        </a:rPr>
                        <a:t>Label: serviceRate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246915"/>
                  </a:ext>
                </a:extLst>
              </a:tr>
              <a:tr h="0">
                <a:tc>
                  <a:txBody>
                    <a:bodyPr/>
                    <a:lstStyle/>
                    <a:p>
                      <a:pPr marL="0" marR="0">
                        <a:lnSpc>
                          <a:spcPct val="107000"/>
                        </a:lnSpc>
                        <a:spcBef>
                          <a:spcPts val="0"/>
                        </a:spcBef>
                        <a:spcAft>
                          <a:spcPts val="0"/>
                        </a:spcAft>
                      </a:pPr>
                      <a:r>
                        <a:rPr lang="en-US" sz="1100">
                          <a:effectLst/>
                        </a:rPr>
                        <a:t>Source: serviceMaster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2336173"/>
                  </a:ext>
                </a:extLst>
              </a:tr>
              <a:tr h="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073063"/>
                  </a:ext>
                </a:extLst>
              </a:tr>
              <a:tr h="0">
                <a:tc gridSpan="2">
                  <a:txBody>
                    <a:bodyPr/>
                    <a:lstStyle/>
                    <a:p>
                      <a:pPr marL="0" marR="0">
                        <a:lnSpc>
                          <a:spcPct val="107000"/>
                        </a:lnSpc>
                        <a:spcBef>
                          <a:spcPts val="0"/>
                        </a:spcBef>
                        <a:spcAft>
                          <a:spcPts val="0"/>
                        </a:spcAft>
                      </a:pPr>
                      <a:r>
                        <a:rPr lang="en-US" sz="1100" dirty="0">
                          <a:effectLst/>
                        </a:rPr>
                        <a:t>Description: Each job type is assigned a rate by the owner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408502376"/>
                  </a:ext>
                </a:extLst>
              </a:tr>
            </a:tbl>
          </a:graphicData>
        </a:graphic>
      </p:graphicFrame>
      <p:graphicFrame>
        <p:nvGraphicFramePr>
          <p:cNvPr id="15" name="Table 14">
            <a:extLst>
              <a:ext uri="{FF2B5EF4-FFF2-40B4-BE49-F238E27FC236}">
                <a16:creationId xmlns:a16="http://schemas.microsoft.com/office/drawing/2014/main" id="{F7D5FCE1-8A83-42F1-8C9F-5872167B9707}"/>
              </a:ext>
            </a:extLst>
          </p:cNvPr>
          <p:cNvGraphicFramePr>
            <a:graphicFrameLocks noGrp="1"/>
          </p:cNvGraphicFramePr>
          <p:nvPr>
            <p:extLst>
              <p:ext uri="{D42A27DB-BD31-4B8C-83A1-F6EECF244321}">
                <p14:modId xmlns:p14="http://schemas.microsoft.com/office/powerpoint/2010/main" val="488336164"/>
              </p:ext>
            </p:extLst>
          </p:nvPr>
        </p:nvGraphicFramePr>
        <p:xfrm>
          <a:off x="5117721" y="4243189"/>
          <a:ext cx="5937250" cy="85985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586862309"/>
                    </a:ext>
                  </a:extLst>
                </a:gridCol>
                <a:gridCol w="2968625">
                  <a:extLst>
                    <a:ext uri="{9D8B030D-6E8A-4147-A177-3AD203B41FA5}">
                      <a16:colId xmlns:a16="http://schemas.microsoft.com/office/drawing/2014/main" val="2877451963"/>
                    </a:ext>
                  </a:extLst>
                </a:gridCol>
              </a:tblGrid>
              <a:tr h="0">
                <a:tc>
                  <a:txBody>
                    <a:bodyPr/>
                    <a:lstStyle/>
                    <a:p>
                      <a:pPr marL="0" marR="0">
                        <a:lnSpc>
                          <a:spcPct val="107000"/>
                        </a:lnSpc>
                        <a:spcBef>
                          <a:spcPts val="0"/>
                        </a:spcBef>
                        <a:spcAft>
                          <a:spcPts val="0"/>
                        </a:spcAft>
                      </a:pPr>
                      <a:r>
                        <a:rPr lang="en-US" sz="1100">
                          <a:effectLst/>
                        </a:rPr>
                        <a:t>Label: serviceDate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1204003"/>
                  </a:ext>
                </a:extLst>
              </a:tr>
              <a:tr h="0">
                <a:tc rowSpan="2">
                  <a:txBody>
                    <a:bodyPr/>
                    <a:lstStyle/>
                    <a:p>
                      <a:pPr marL="0" marR="0">
                        <a:lnSpc>
                          <a:spcPct val="107000"/>
                        </a:lnSpc>
                        <a:spcBef>
                          <a:spcPts val="0"/>
                        </a:spcBef>
                        <a:spcAft>
                          <a:spcPts val="0"/>
                        </a:spcAft>
                      </a:pPr>
                      <a:r>
                        <a:rPr lang="en-US" sz="1100">
                          <a:effectLst/>
                        </a:rPr>
                        <a:t>Source: employeeWorkLog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6388824"/>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3580959"/>
                  </a:ext>
                </a:extLst>
              </a:tr>
              <a:tr h="0">
                <a:tc gridSpan="2">
                  <a:txBody>
                    <a:bodyPr/>
                    <a:lstStyle/>
                    <a:p>
                      <a:pPr marL="0" marR="0">
                        <a:lnSpc>
                          <a:spcPct val="107000"/>
                        </a:lnSpc>
                        <a:spcBef>
                          <a:spcPts val="0"/>
                        </a:spcBef>
                        <a:spcAft>
                          <a:spcPts val="0"/>
                        </a:spcAft>
                      </a:pPr>
                      <a:r>
                        <a:rPr lang="en-US" sz="1100" dirty="0">
                          <a:effectLst/>
                        </a:rPr>
                        <a:t>Description: Each job’s date is entered into app by the employee/team lead/owner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91892659"/>
                  </a:ext>
                </a:extLst>
              </a:tr>
            </a:tbl>
          </a:graphicData>
        </a:graphic>
      </p:graphicFrame>
      <p:graphicFrame>
        <p:nvGraphicFramePr>
          <p:cNvPr id="16" name="Table 15">
            <a:extLst>
              <a:ext uri="{FF2B5EF4-FFF2-40B4-BE49-F238E27FC236}">
                <a16:creationId xmlns:a16="http://schemas.microsoft.com/office/drawing/2014/main" id="{6E342F0A-734A-4451-BA1D-E60FC3D2A8C8}"/>
              </a:ext>
            </a:extLst>
          </p:cNvPr>
          <p:cNvGraphicFramePr>
            <a:graphicFrameLocks noGrp="1"/>
          </p:cNvGraphicFramePr>
          <p:nvPr>
            <p:extLst>
              <p:ext uri="{D42A27DB-BD31-4B8C-83A1-F6EECF244321}">
                <p14:modId xmlns:p14="http://schemas.microsoft.com/office/powerpoint/2010/main" val="2581724420"/>
              </p:ext>
            </p:extLst>
          </p:nvPr>
        </p:nvGraphicFramePr>
        <p:xfrm>
          <a:off x="5117721" y="5175596"/>
          <a:ext cx="5937250" cy="85985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607504713"/>
                    </a:ext>
                  </a:extLst>
                </a:gridCol>
                <a:gridCol w="2968625">
                  <a:extLst>
                    <a:ext uri="{9D8B030D-6E8A-4147-A177-3AD203B41FA5}">
                      <a16:colId xmlns:a16="http://schemas.microsoft.com/office/drawing/2014/main" val="56033122"/>
                    </a:ext>
                  </a:extLst>
                </a:gridCol>
              </a:tblGrid>
              <a:tr h="0">
                <a:tc>
                  <a:txBody>
                    <a:bodyPr/>
                    <a:lstStyle/>
                    <a:p>
                      <a:pPr marL="0" marR="0">
                        <a:lnSpc>
                          <a:spcPct val="107000"/>
                        </a:lnSpc>
                        <a:spcBef>
                          <a:spcPts val="0"/>
                        </a:spcBef>
                        <a:spcAft>
                          <a:spcPts val="0"/>
                        </a:spcAft>
                      </a:pPr>
                      <a:r>
                        <a:rPr lang="en-US" sz="1100">
                          <a:effectLst/>
                        </a:rPr>
                        <a:t>Label: jobNumber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094587"/>
                  </a:ext>
                </a:extLst>
              </a:tr>
              <a:tr h="0">
                <a:tc rowSpan="2">
                  <a:txBody>
                    <a:bodyPr/>
                    <a:lstStyle/>
                    <a:p>
                      <a:pPr marL="0" marR="0">
                        <a:lnSpc>
                          <a:spcPct val="107000"/>
                        </a:lnSpc>
                        <a:spcBef>
                          <a:spcPts val="0"/>
                        </a:spcBef>
                        <a:spcAft>
                          <a:spcPts val="0"/>
                        </a:spcAft>
                      </a:pPr>
                      <a:r>
                        <a:rPr lang="en-US" sz="1100">
                          <a:effectLst/>
                        </a:rPr>
                        <a:t>Source: employeeWorkLog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355506"/>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8303332"/>
                  </a:ext>
                </a:extLst>
              </a:tr>
              <a:tr h="0">
                <a:tc gridSpan="2">
                  <a:txBody>
                    <a:bodyPr/>
                    <a:lstStyle/>
                    <a:p>
                      <a:pPr marL="0" marR="0">
                        <a:lnSpc>
                          <a:spcPct val="107000"/>
                        </a:lnSpc>
                        <a:spcBef>
                          <a:spcPts val="0"/>
                        </a:spcBef>
                        <a:spcAft>
                          <a:spcPts val="0"/>
                        </a:spcAft>
                      </a:pPr>
                      <a:r>
                        <a:rPr lang="en-US" sz="1100" dirty="0">
                          <a:effectLst/>
                        </a:rPr>
                        <a:t>Description: Auto Assigned number for each job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932846016"/>
                  </a:ext>
                </a:extLst>
              </a:tr>
            </a:tbl>
          </a:graphicData>
        </a:graphic>
      </p:graphicFrame>
    </p:spTree>
    <p:extLst>
      <p:ext uri="{BB962C8B-B14F-4D97-AF65-F5344CB8AC3E}">
        <p14:creationId xmlns:p14="http://schemas.microsoft.com/office/powerpoint/2010/main" val="2449707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Data Dictionary:</a:t>
            </a:r>
            <a:br>
              <a:rPr lang="en-US" dirty="0"/>
            </a:br>
            <a:br>
              <a:rPr lang="en-US" dirty="0"/>
            </a:br>
            <a:r>
              <a:rPr lang="en-US" dirty="0"/>
              <a:t>Data Elements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7C4657E7-4FEC-40AF-A051-4F3E52AEDF21}"/>
              </a:ext>
            </a:extLst>
          </p:cNvPr>
          <p:cNvSpPr>
            <a:spLocks noGrp="1"/>
          </p:cNvSpPr>
          <p:nvPr>
            <p:ph idx="1"/>
          </p:nvPr>
        </p:nvSpPr>
        <p:spPr>
          <a:xfrm>
            <a:off x="5117721" y="67113"/>
            <a:ext cx="6987593" cy="6711192"/>
          </a:xfrm>
        </p:spPr>
        <p:txBody>
          <a:bodyPr/>
          <a:lstStyle/>
          <a:p>
            <a:pPr marL="0" indent="0">
              <a:buNone/>
            </a:pPr>
            <a:r>
              <a:rPr lang="en-US" dirty="0"/>
              <a:t>Employee Work Log Database </a:t>
            </a:r>
            <a:r>
              <a:rPr lang="en-US" sz="1100" dirty="0"/>
              <a:t>(continued)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Customer Work Log Database </a:t>
            </a:r>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E64D757C-0187-417A-BC47-08EB633DAC2F}"/>
              </a:ext>
            </a:extLst>
          </p:cNvPr>
          <p:cNvGraphicFramePr>
            <a:graphicFrameLocks noGrp="1"/>
          </p:cNvGraphicFramePr>
          <p:nvPr>
            <p:extLst>
              <p:ext uri="{D42A27DB-BD31-4B8C-83A1-F6EECF244321}">
                <p14:modId xmlns:p14="http://schemas.microsoft.com/office/powerpoint/2010/main" val="1130486634"/>
              </p:ext>
            </p:extLst>
          </p:nvPr>
        </p:nvGraphicFramePr>
        <p:xfrm>
          <a:off x="5108742" y="510381"/>
          <a:ext cx="5937250" cy="85985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238876457"/>
                    </a:ext>
                  </a:extLst>
                </a:gridCol>
                <a:gridCol w="2968625">
                  <a:extLst>
                    <a:ext uri="{9D8B030D-6E8A-4147-A177-3AD203B41FA5}">
                      <a16:colId xmlns:a16="http://schemas.microsoft.com/office/drawing/2014/main" val="1843120592"/>
                    </a:ext>
                  </a:extLst>
                </a:gridCol>
              </a:tblGrid>
              <a:tr h="0">
                <a:tc>
                  <a:txBody>
                    <a:bodyPr/>
                    <a:lstStyle/>
                    <a:p>
                      <a:pPr marL="0" marR="0">
                        <a:lnSpc>
                          <a:spcPct val="107000"/>
                        </a:lnSpc>
                        <a:spcBef>
                          <a:spcPts val="0"/>
                        </a:spcBef>
                        <a:spcAft>
                          <a:spcPts val="0"/>
                        </a:spcAft>
                      </a:pPr>
                      <a:r>
                        <a:rPr lang="en-US" sz="1100">
                          <a:effectLst/>
                        </a:rPr>
                        <a:t>Label: jobStartTime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173323"/>
                  </a:ext>
                </a:extLst>
              </a:tr>
              <a:tr h="0">
                <a:tc rowSpan="2">
                  <a:txBody>
                    <a:bodyPr/>
                    <a:lstStyle/>
                    <a:p>
                      <a:pPr marL="0" marR="0">
                        <a:lnSpc>
                          <a:spcPct val="107000"/>
                        </a:lnSpc>
                        <a:spcBef>
                          <a:spcPts val="0"/>
                        </a:spcBef>
                        <a:spcAft>
                          <a:spcPts val="0"/>
                        </a:spcAft>
                      </a:pPr>
                      <a:r>
                        <a:rPr lang="en-US" sz="1100">
                          <a:effectLst/>
                        </a:rPr>
                        <a:t>Source: employeeWorkLog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4523675"/>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1568949"/>
                  </a:ext>
                </a:extLst>
              </a:tr>
              <a:tr h="0">
                <a:tc gridSpan="2">
                  <a:txBody>
                    <a:bodyPr/>
                    <a:lstStyle/>
                    <a:p>
                      <a:pPr marL="0" marR="0">
                        <a:lnSpc>
                          <a:spcPct val="107000"/>
                        </a:lnSpc>
                        <a:spcBef>
                          <a:spcPts val="0"/>
                        </a:spcBef>
                        <a:spcAft>
                          <a:spcPts val="0"/>
                        </a:spcAft>
                      </a:pPr>
                      <a:r>
                        <a:rPr lang="en-US" sz="1100" dirty="0">
                          <a:effectLst/>
                        </a:rPr>
                        <a:t>Description: Entered into </a:t>
                      </a:r>
                      <a:r>
                        <a:rPr lang="en-US" sz="1100" dirty="0" err="1">
                          <a:effectLst/>
                        </a:rPr>
                        <a:t>into</a:t>
                      </a:r>
                      <a:r>
                        <a:rPr lang="en-US" sz="1100" dirty="0">
                          <a:effectLst/>
                        </a:rPr>
                        <a:t> app by employee/team lead/owner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423889568"/>
                  </a:ext>
                </a:extLst>
              </a:tr>
            </a:tbl>
          </a:graphicData>
        </a:graphic>
      </p:graphicFrame>
      <p:graphicFrame>
        <p:nvGraphicFramePr>
          <p:cNvPr id="6" name="Table 5">
            <a:extLst>
              <a:ext uri="{FF2B5EF4-FFF2-40B4-BE49-F238E27FC236}">
                <a16:creationId xmlns:a16="http://schemas.microsoft.com/office/drawing/2014/main" id="{85A3A9D1-1F7F-425D-BC15-D7A77B0AF703}"/>
              </a:ext>
            </a:extLst>
          </p:cNvPr>
          <p:cNvGraphicFramePr>
            <a:graphicFrameLocks noGrp="1"/>
          </p:cNvGraphicFramePr>
          <p:nvPr>
            <p:extLst>
              <p:ext uri="{D42A27DB-BD31-4B8C-83A1-F6EECF244321}">
                <p14:modId xmlns:p14="http://schemas.microsoft.com/office/powerpoint/2010/main" val="1312519273"/>
              </p:ext>
            </p:extLst>
          </p:nvPr>
        </p:nvGraphicFramePr>
        <p:xfrm>
          <a:off x="5104062" y="1430711"/>
          <a:ext cx="5937250" cy="85985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028914271"/>
                    </a:ext>
                  </a:extLst>
                </a:gridCol>
                <a:gridCol w="2968625">
                  <a:extLst>
                    <a:ext uri="{9D8B030D-6E8A-4147-A177-3AD203B41FA5}">
                      <a16:colId xmlns:a16="http://schemas.microsoft.com/office/drawing/2014/main" val="1667581498"/>
                    </a:ext>
                  </a:extLst>
                </a:gridCol>
              </a:tblGrid>
              <a:tr h="0">
                <a:tc>
                  <a:txBody>
                    <a:bodyPr/>
                    <a:lstStyle/>
                    <a:p>
                      <a:pPr marL="0" marR="0">
                        <a:lnSpc>
                          <a:spcPct val="107000"/>
                        </a:lnSpc>
                        <a:spcBef>
                          <a:spcPts val="0"/>
                        </a:spcBef>
                        <a:spcAft>
                          <a:spcPts val="0"/>
                        </a:spcAft>
                      </a:pPr>
                      <a:r>
                        <a:rPr lang="en-US" sz="1100">
                          <a:effectLst/>
                        </a:rPr>
                        <a:t>Label: jobEndTime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4600032"/>
                  </a:ext>
                </a:extLst>
              </a:tr>
              <a:tr h="0">
                <a:tc rowSpan="2">
                  <a:txBody>
                    <a:bodyPr/>
                    <a:lstStyle/>
                    <a:p>
                      <a:pPr marL="0" marR="0">
                        <a:lnSpc>
                          <a:spcPct val="107000"/>
                        </a:lnSpc>
                        <a:spcBef>
                          <a:spcPts val="0"/>
                        </a:spcBef>
                        <a:spcAft>
                          <a:spcPts val="0"/>
                        </a:spcAft>
                      </a:pPr>
                      <a:r>
                        <a:rPr lang="en-US" sz="1100" dirty="0">
                          <a:effectLst/>
                        </a:rPr>
                        <a:t>Source: </a:t>
                      </a:r>
                      <a:r>
                        <a:rPr lang="en-US" sz="1100" dirty="0" err="1">
                          <a:effectLst/>
                        </a:rPr>
                        <a:t>employeeWorkLog</a:t>
                      </a:r>
                      <a:r>
                        <a:rPr lang="en-US" sz="1100" dirty="0">
                          <a:effectLst/>
                        </a:rPr>
                        <a:t> (Homebase Enterprise)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8402595"/>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459428"/>
                  </a:ext>
                </a:extLst>
              </a:tr>
              <a:tr h="0">
                <a:tc gridSpan="2">
                  <a:txBody>
                    <a:bodyPr/>
                    <a:lstStyle/>
                    <a:p>
                      <a:pPr marL="0" marR="0">
                        <a:lnSpc>
                          <a:spcPct val="107000"/>
                        </a:lnSpc>
                        <a:spcBef>
                          <a:spcPts val="0"/>
                        </a:spcBef>
                        <a:spcAft>
                          <a:spcPts val="0"/>
                        </a:spcAft>
                      </a:pPr>
                      <a:r>
                        <a:rPr lang="en-US" sz="1100" dirty="0">
                          <a:effectLst/>
                        </a:rPr>
                        <a:t>Description: Entered into </a:t>
                      </a:r>
                      <a:r>
                        <a:rPr lang="en-US" sz="1100" dirty="0" err="1">
                          <a:effectLst/>
                        </a:rPr>
                        <a:t>into</a:t>
                      </a:r>
                      <a:r>
                        <a:rPr lang="en-US" sz="1100" dirty="0">
                          <a:effectLst/>
                        </a:rPr>
                        <a:t> app by employee/team lead/owner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98442909"/>
                  </a:ext>
                </a:extLst>
              </a:tr>
            </a:tbl>
          </a:graphicData>
        </a:graphic>
      </p:graphicFrame>
      <p:graphicFrame>
        <p:nvGraphicFramePr>
          <p:cNvPr id="7" name="Table 6">
            <a:extLst>
              <a:ext uri="{FF2B5EF4-FFF2-40B4-BE49-F238E27FC236}">
                <a16:creationId xmlns:a16="http://schemas.microsoft.com/office/drawing/2014/main" id="{E86F5BA5-6520-442F-B073-DB706CFA96C1}"/>
              </a:ext>
            </a:extLst>
          </p:cNvPr>
          <p:cNvGraphicFramePr>
            <a:graphicFrameLocks noGrp="1"/>
          </p:cNvGraphicFramePr>
          <p:nvPr>
            <p:extLst>
              <p:ext uri="{D42A27DB-BD31-4B8C-83A1-F6EECF244321}">
                <p14:modId xmlns:p14="http://schemas.microsoft.com/office/powerpoint/2010/main" val="349667481"/>
              </p:ext>
            </p:extLst>
          </p:nvPr>
        </p:nvGraphicFramePr>
        <p:xfrm>
          <a:off x="5104062" y="2340787"/>
          <a:ext cx="5937250" cy="85985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906880426"/>
                    </a:ext>
                  </a:extLst>
                </a:gridCol>
                <a:gridCol w="2968625">
                  <a:extLst>
                    <a:ext uri="{9D8B030D-6E8A-4147-A177-3AD203B41FA5}">
                      <a16:colId xmlns:a16="http://schemas.microsoft.com/office/drawing/2014/main" val="3916103432"/>
                    </a:ext>
                  </a:extLst>
                </a:gridCol>
              </a:tblGrid>
              <a:tr h="0">
                <a:tc>
                  <a:txBody>
                    <a:bodyPr/>
                    <a:lstStyle/>
                    <a:p>
                      <a:pPr marL="0" marR="0">
                        <a:lnSpc>
                          <a:spcPct val="107000"/>
                        </a:lnSpc>
                        <a:spcBef>
                          <a:spcPts val="0"/>
                        </a:spcBef>
                        <a:spcAft>
                          <a:spcPts val="0"/>
                        </a:spcAft>
                      </a:pPr>
                      <a:r>
                        <a:rPr lang="en-US" sz="1100">
                          <a:effectLst/>
                        </a:rPr>
                        <a:t>Label: hoursWorked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0444154"/>
                  </a:ext>
                </a:extLst>
              </a:tr>
              <a:tr h="0">
                <a:tc rowSpan="2">
                  <a:txBody>
                    <a:bodyPr/>
                    <a:lstStyle/>
                    <a:p>
                      <a:pPr marL="0" marR="0">
                        <a:lnSpc>
                          <a:spcPct val="107000"/>
                        </a:lnSpc>
                        <a:spcBef>
                          <a:spcPts val="0"/>
                        </a:spcBef>
                        <a:spcAft>
                          <a:spcPts val="0"/>
                        </a:spcAft>
                      </a:pPr>
                      <a:r>
                        <a:rPr lang="en-US" sz="1100" dirty="0">
                          <a:effectLst/>
                        </a:rPr>
                        <a:t>Source: </a:t>
                      </a:r>
                      <a:r>
                        <a:rPr lang="en-US" sz="1100" dirty="0" err="1">
                          <a:effectLst/>
                        </a:rPr>
                        <a:t>employeeWorkLog</a:t>
                      </a:r>
                      <a:r>
                        <a:rPr lang="en-US" sz="1100" dirty="0">
                          <a:effectLst/>
                        </a:rPr>
                        <a:t> (Homebase Enterprise)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4574241"/>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2750515"/>
                  </a:ext>
                </a:extLst>
              </a:tr>
              <a:tr h="0">
                <a:tc gridSpan="2">
                  <a:txBody>
                    <a:bodyPr/>
                    <a:lstStyle/>
                    <a:p>
                      <a:pPr marL="0" marR="0">
                        <a:lnSpc>
                          <a:spcPct val="107000"/>
                        </a:lnSpc>
                        <a:spcBef>
                          <a:spcPts val="0"/>
                        </a:spcBef>
                        <a:spcAft>
                          <a:spcPts val="0"/>
                        </a:spcAft>
                      </a:pPr>
                      <a:r>
                        <a:rPr lang="en-US" sz="1100" dirty="0">
                          <a:effectLst/>
                        </a:rPr>
                        <a:t>Description: calculated from the start and stop times for each job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771871953"/>
                  </a:ext>
                </a:extLst>
              </a:tr>
            </a:tbl>
          </a:graphicData>
        </a:graphic>
      </p:graphicFrame>
      <p:graphicFrame>
        <p:nvGraphicFramePr>
          <p:cNvPr id="11" name="Table 10">
            <a:extLst>
              <a:ext uri="{FF2B5EF4-FFF2-40B4-BE49-F238E27FC236}">
                <a16:creationId xmlns:a16="http://schemas.microsoft.com/office/drawing/2014/main" id="{45F9C3F5-2945-4202-93FD-80326BC321EF}"/>
              </a:ext>
            </a:extLst>
          </p:cNvPr>
          <p:cNvGraphicFramePr>
            <a:graphicFrameLocks noGrp="1"/>
          </p:cNvGraphicFramePr>
          <p:nvPr>
            <p:extLst>
              <p:ext uri="{D42A27DB-BD31-4B8C-83A1-F6EECF244321}">
                <p14:modId xmlns:p14="http://schemas.microsoft.com/office/powerpoint/2010/main" val="1326851281"/>
              </p:ext>
            </p:extLst>
          </p:nvPr>
        </p:nvGraphicFramePr>
        <p:xfrm>
          <a:off x="5104062" y="3267754"/>
          <a:ext cx="5937250" cy="85985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4101874316"/>
                    </a:ext>
                  </a:extLst>
                </a:gridCol>
                <a:gridCol w="2968625">
                  <a:extLst>
                    <a:ext uri="{9D8B030D-6E8A-4147-A177-3AD203B41FA5}">
                      <a16:colId xmlns:a16="http://schemas.microsoft.com/office/drawing/2014/main" val="1835513348"/>
                    </a:ext>
                  </a:extLst>
                </a:gridCol>
              </a:tblGrid>
              <a:tr h="0">
                <a:tc>
                  <a:txBody>
                    <a:bodyPr/>
                    <a:lstStyle/>
                    <a:p>
                      <a:pPr marL="0" marR="0">
                        <a:lnSpc>
                          <a:spcPct val="107000"/>
                        </a:lnSpc>
                        <a:spcBef>
                          <a:spcPts val="0"/>
                        </a:spcBef>
                        <a:spcAft>
                          <a:spcPts val="0"/>
                        </a:spcAft>
                      </a:pPr>
                      <a:r>
                        <a:rPr lang="en-US" sz="1100">
                          <a:effectLst/>
                        </a:rPr>
                        <a:t>Label: serviceName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4299393"/>
                  </a:ext>
                </a:extLst>
              </a:tr>
              <a:tr h="0">
                <a:tc rowSpan="2">
                  <a:txBody>
                    <a:bodyPr/>
                    <a:lstStyle/>
                    <a:p>
                      <a:pPr marL="0" marR="0">
                        <a:lnSpc>
                          <a:spcPct val="107000"/>
                        </a:lnSpc>
                        <a:spcBef>
                          <a:spcPts val="0"/>
                        </a:spcBef>
                        <a:spcAft>
                          <a:spcPts val="0"/>
                        </a:spcAft>
                      </a:pPr>
                      <a:r>
                        <a:rPr lang="en-US" sz="1100">
                          <a:effectLst/>
                        </a:rPr>
                        <a:t>Source: employeeWorkLog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9232224"/>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490063"/>
                  </a:ext>
                </a:extLst>
              </a:tr>
              <a:tr h="0">
                <a:tc gridSpan="2">
                  <a:txBody>
                    <a:bodyPr/>
                    <a:lstStyle/>
                    <a:p>
                      <a:pPr marL="0" marR="0">
                        <a:lnSpc>
                          <a:spcPct val="107000"/>
                        </a:lnSpc>
                        <a:spcBef>
                          <a:spcPts val="0"/>
                        </a:spcBef>
                        <a:spcAft>
                          <a:spcPts val="0"/>
                        </a:spcAft>
                      </a:pPr>
                      <a:r>
                        <a:rPr lang="en-US" sz="1100" dirty="0">
                          <a:effectLst/>
                        </a:rPr>
                        <a:t>Description: Selected from the services offered, pulled from </a:t>
                      </a:r>
                      <a:r>
                        <a:rPr lang="en-US" sz="1100" dirty="0" err="1">
                          <a:effectLst/>
                        </a:rPr>
                        <a:t>serviceMaster</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99243839"/>
                  </a:ext>
                </a:extLst>
              </a:tr>
            </a:tbl>
          </a:graphicData>
        </a:graphic>
      </p:graphicFrame>
      <p:graphicFrame>
        <p:nvGraphicFramePr>
          <p:cNvPr id="13" name="Table 12">
            <a:extLst>
              <a:ext uri="{FF2B5EF4-FFF2-40B4-BE49-F238E27FC236}">
                <a16:creationId xmlns:a16="http://schemas.microsoft.com/office/drawing/2014/main" id="{49E831B0-5BDF-41F3-8CE1-A4251064B9BC}"/>
              </a:ext>
            </a:extLst>
          </p:cNvPr>
          <p:cNvGraphicFramePr>
            <a:graphicFrameLocks noGrp="1"/>
          </p:cNvGraphicFramePr>
          <p:nvPr>
            <p:extLst>
              <p:ext uri="{D42A27DB-BD31-4B8C-83A1-F6EECF244321}">
                <p14:modId xmlns:p14="http://schemas.microsoft.com/office/powerpoint/2010/main" val="651023709"/>
              </p:ext>
            </p:extLst>
          </p:nvPr>
        </p:nvGraphicFramePr>
        <p:xfrm>
          <a:off x="5104062" y="4929981"/>
          <a:ext cx="5937250" cy="689547"/>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855377863"/>
                    </a:ext>
                  </a:extLst>
                </a:gridCol>
                <a:gridCol w="2968625">
                  <a:extLst>
                    <a:ext uri="{9D8B030D-6E8A-4147-A177-3AD203B41FA5}">
                      <a16:colId xmlns:a16="http://schemas.microsoft.com/office/drawing/2014/main" val="2773503959"/>
                    </a:ext>
                  </a:extLst>
                </a:gridCol>
              </a:tblGrid>
              <a:tr h="0">
                <a:tc>
                  <a:txBody>
                    <a:bodyPr/>
                    <a:lstStyle/>
                    <a:p>
                      <a:pPr marL="0" marR="0">
                        <a:lnSpc>
                          <a:spcPct val="107000"/>
                        </a:lnSpc>
                        <a:spcBef>
                          <a:spcPts val="0"/>
                        </a:spcBef>
                        <a:spcAft>
                          <a:spcPts val="0"/>
                        </a:spcAft>
                      </a:pPr>
                      <a:r>
                        <a:rPr lang="en-US" sz="1100">
                          <a:effectLst/>
                        </a:rPr>
                        <a:t>Label: serviceDate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6957801"/>
                  </a:ext>
                </a:extLst>
              </a:tr>
              <a:tr h="0">
                <a:tc rowSpan="2">
                  <a:txBody>
                    <a:bodyPr/>
                    <a:lstStyle/>
                    <a:p>
                      <a:pPr marL="0" marR="0">
                        <a:lnSpc>
                          <a:spcPct val="107000"/>
                        </a:lnSpc>
                        <a:spcBef>
                          <a:spcPts val="0"/>
                        </a:spcBef>
                        <a:spcAft>
                          <a:spcPts val="0"/>
                        </a:spcAft>
                      </a:pPr>
                      <a:r>
                        <a:rPr lang="en-US" sz="1100">
                          <a:effectLst/>
                        </a:rPr>
                        <a:t>Source: employeeWorkLog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8608587"/>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4857775"/>
                  </a:ext>
                </a:extLst>
              </a:tr>
              <a:tr h="0">
                <a:tc gridSpan="2">
                  <a:txBody>
                    <a:bodyPr/>
                    <a:lstStyle/>
                    <a:p>
                      <a:pPr marL="0" marR="0">
                        <a:lnSpc>
                          <a:spcPct val="107000"/>
                        </a:lnSpc>
                        <a:spcBef>
                          <a:spcPts val="0"/>
                        </a:spcBef>
                        <a:spcAft>
                          <a:spcPts val="0"/>
                        </a:spcAft>
                      </a:pPr>
                      <a:r>
                        <a:rPr lang="en-US" sz="1100" dirty="0">
                          <a:effectLst/>
                        </a:rPr>
                        <a:t>Description: Pulled from the </a:t>
                      </a:r>
                      <a:r>
                        <a:rPr lang="en-US" sz="1100" dirty="0" err="1">
                          <a:effectLst/>
                        </a:rPr>
                        <a:t>employeeWorkLog</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71721926"/>
                  </a:ext>
                </a:extLst>
              </a:tr>
            </a:tbl>
          </a:graphicData>
        </a:graphic>
      </p:graphicFrame>
      <p:graphicFrame>
        <p:nvGraphicFramePr>
          <p:cNvPr id="17" name="Table 16">
            <a:extLst>
              <a:ext uri="{FF2B5EF4-FFF2-40B4-BE49-F238E27FC236}">
                <a16:creationId xmlns:a16="http://schemas.microsoft.com/office/drawing/2014/main" id="{5C368745-6357-4CCA-A4F7-626E4804CF7F}"/>
              </a:ext>
            </a:extLst>
          </p:cNvPr>
          <p:cNvGraphicFramePr>
            <a:graphicFrameLocks noGrp="1"/>
          </p:cNvGraphicFramePr>
          <p:nvPr>
            <p:extLst>
              <p:ext uri="{D42A27DB-BD31-4B8C-83A1-F6EECF244321}">
                <p14:modId xmlns:p14="http://schemas.microsoft.com/office/powerpoint/2010/main" val="707286708"/>
              </p:ext>
            </p:extLst>
          </p:nvPr>
        </p:nvGraphicFramePr>
        <p:xfrm>
          <a:off x="5104062" y="5686641"/>
          <a:ext cx="5937250" cy="85985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937319535"/>
                    </a:ext>
                  </a:extLst>
                </a:gridCol>
                <a:gridCol w="2968625">
                  <a:extLst>
                    <a:ext uri="{9D8B030D-6E8A-4147-A177-3AD203B41FA5}">
                      <a16:colId xmlns:a16="http://schemas.microsoft.com/office/drawing/2014/main" val="982651058"/>
                    </a:ext>
                  </a:extLst>
                </a:gridCol>
              </a:tblGrid>
              <a:tr h="0">
                <a:tc>
                  <a:txBody>
                    <a:bodyPr/>
                    <a:lstStyle/>
                    <a:p>
                      <a:pPr marL="0" marR="0">
                        <a:lnSpc>
                          <a:spcPct val="107000"/>
                        </a:lnSpc>
                        <a:spcBef>
                          <a:spcPts val="0"/>
                        </a:spcBef>
                        <a:spcAft>
                          <a:spcPts val="0"/>
                        </a:spcAft>
                      </a:pPr>
                      <a:r>
                        <a:rPr lang="en-US" sz="1100">
                          <a:effectLst/>
                        </a:rPr>
                        <a:t>Label: jobNumber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6535408"/>
                  </a:ext>
                </a:extLst>
              </a:tr>
              <a:tr h="0">
                <a:tc rowSpan="2">
                  <a:txBody>
                    <a:bodyPr/>
                    <a:lstStyle/>
                    <a:p>
                      <a:pPr marL="0" marR="0">
                        <a:lnSpc>
                          <a:spcPct val="107000"/>
                        </a:lnSpc>
                        <a:spcBef>
                          <a:spcPts val="0"/>
                        </a:spcBef>
                        <a:spcAft>
                          <a:spcPts val="0"/>
                        </a:spcAft>
                      </a:pPr>
                      <a:r>
                        <a:rPr lang="en-US" sz="1100">
                          <a:effectLst/>
                        </a:rPr>
                        <a:t>Source: employeeWorkLog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6755619"/>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748750"/>
                  </a:ext>
                </a:extLst>
              </a:tr>
              <a:tr h="0">
                <a:tc gridSpan="2">
                  <a:txBody>
                    <a:bodyPr/>
                    <a:lstStyle/>
                    <a:p>
                      <a:pPr marL="0" marR="0">
                        <a:lnSpc>
                          <a:spcPct val="107000"/>
                        </a:lnSpc>
                        <a:spcBef>
                          <a:spcPts val="0"/>
                        </a:spcBef>
                        <a:spcAft>
                          <a:spcPts val="0"/>
                        </a:spcAft>
                      </a:pPr>
                      <a:r>
                        <a:rPr lang="en-US" sz="1100" dirty="0">
                          <a:effectLst/>
                        </a:rPr>
                        <a:t>Description: Pulled from the </a:t>
                      </a:r>
                      <a:r>
                        <a:rPr lang="en-US" sz="1100" dirty="0" err="1">
                          <a:effectLst/>
                        </a:rPr>
                        <a:t>employeeWorkLog</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17604283"/>
                  </a:ext>
                </a:extLst>
              </a:tr>
            </a:tbl>
          </a:graphicData>
        </a:graphic>
      </p:graphicFrame>
    </p:spTree>
    <p:extLst>
      <p:ext uri="{BB962C8B-B14F-4D97-AF65-F5344CB8AC3E}">
        <p14:creationId xmlns:p14="http://schemas.microsoft.com/office/powerpoint/2010/main" val="370556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Table of </a:t>
            </a:r>
            <a:br>
              <a:rPr lang="en-US" dirty="0"/>
            </a:br>
            <a:r>
              <a:rPr lang="en-US" dirty="0"/>
              <a:t>Contents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57945" y="167781"/>
            <a:ext cx="6451081" cy="6593746"/>
          </a:xfrm>
        </p:spPr>
        <p:txBody>
          <a:bodyPr>
            <a:normAutofit/>
          </a:bodyPr>
          <a:lstStyle/>
          <a:p>
            <a:r>
              <a:rPr lang="en-US" dirty="0">
                <a:solidFill>
                  <a:schemeClr val="tx1"/>
                </a:solidFill>
              </a:rPr>
              <a:t>Slide 3 – Business Report</a:t>
            </a:r>
          </a:p>
          <a:p>
            <a:r>
              <a:rPr lang="en-US" dirty="0">
                <a:solidFill>
                  <a:schemeClr val="tx1"/>
                </a:solidFill>
              </a:rPr>
              <a:t>Slide 4 – Organization Chart</a:t>
            </a:r>
          </a:p>
          <a:p>
            <a:r>
              <a:rPr lang="en-US" dirty="0">
                <a:solidFill>
                  <a:schemeClr val="tx1"/>
                </a:solidFill>
              </a:rPr>
              <a:t>Slide 5 – Request for Information Services</a:t>
            </a:r>
          </a:p>
          <a:p>
            <a:r>
              <a:rPr lang="en-US" dirty="0">
                <a:solidFill>
                  <a:schemeClr val="tx1"/>
                </a:solidFill>
              </a:rPr>
              <a:t>Slides 6-7 – Analyst Conclusions</a:t>
            </a:r>
          </a:p>
          <a:p>
            <a:r>
              <a:rPr lang="en-US" dirty="0">
                <a:solidFill>
                  <a:schemeClr val="tx1"/>
                </a:solidFill>
              </a:rPr>
              <a:t>Slides 8-9 – Project Definition</a:t>
            </a:r>
          </a:p>
          <a:p>
            <a:r>
              <a:rPr lang="en-US" dirty="0">
                <a:solidFill>
                  <a:schemeClr val="tx1"/>
                </a:solidFill>
              </a:rPr>
              <a:t>Slide 10 – Project Milestones</a:t>
            </a:r>
          </a:p>
          <a:p>
            <a:r>
              <a:rPr lang="en-US" dirty="0">
                <a:solidFill>
                  <a:schemeClr val="tx1"/>
                </a:solidFill>
              </a:rPr>
              <a:t>Slide 11 – GANTT Chart</a:t>
            </a:r>
          </a:p>
          <a:p>
            <a:r>
              <a:rPr lang="en-US" dirty="0">
                <a:solidFill>
                  <a:schemeClr val="tx1"/>
                </a:solidFill>
              </a:rPr>
              <a:t>Slide 12 – Cost Benefit Analysis &amp; ROI</a:t>
            </a:r>
          </a:p>
          <a:p>
            <a:r>
              <a:rPr lang="en-US" dirty="0">
                <a:solidFill>
                  <a:schemeClr val="tx1"/>
                </a:solidFill>
              </a:rPr>
              <a:t>Slide 13 – Context Diagram</a:t>
            </a:r>
          </a:p>
          <a:p>
            <a:r>
              <a:rPr lang="en-US" dirty="0">
                <a:solidFill>
                  <a:schemeClr val="tx1"/>
                </a:solidFill>
              </a:rPr>
              <a:t>Slide 14 – Data Flow Diagram 0</a:t>
            </a:r>
          </a:p>
          <a:p>
            <a:r>
              <a:rPr lang="en-US" dirty="0">
                <a:solidFill>
                  <a:schemeClr val="tx1"/>
                </a:solidFill>
              </a:rPr>
              <a:t>Slides 15-22 – Data Dictionary</a:t>
            </a:r>
          </a:p>
          <a:p>
            <a:r>
              <a:rPr lang="en-US" dirty="0">
                <a:solidFill>
                  <a:schemeClr val="tx1"/>
                </a:solidFill>
              </a:rPr>
              <a:t>Slide 23 – Requirements &amp; Benefits</a:t>
            </a:r>
          </a:p>
          <a:p>
            <a:r>
              <a:rPr lang="en-US" dirty="0">
                <a:solidFill>
                  <a:schemeClr val="tx1"/>
                </a:solidFill>
              </a:rPr>
              <a:t>Slides 24-35 – System Design Components</a:t>
            </a:r>
          </a:p>
          <a:p>
            <a:r>
              <a:rPr lang="en-US" dirty="0">
                <a:solidFill>
                  <a:schemeClr val="tx1"/>
                </a:solidFill>
              </a:rPr>
              <a:t>Slide 36 – Alternative Recommendation</a:t>
            </a:r>
          </a:p>
          <a:p>
            <a:r>
              <a:rPr lang="en-US" dirty="0">
                <a:solidFill>
                  <a:schemeClr val="tx1"/>
                </a:solidFill>
              </a:rPr>
              <a:t>Slide 37 - Summary</a:t>
            </a:r>
          </a:p>
        </p:txBody>
      </p:sp>
    </p:spTree>
    <p:extLst>
      <p:ext uri="{BB962C8B-B14F-4D97-AF65-F5344CB8AC3E}">
        <p14:creationId xmlns:p14="http://schemas.microsoft.com/office/powerpoint/2010/main" val="147366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Data Dictionary:</a:t>
            </a:r>
            <a:br>
              <a:rPr lang="en-US" dirty="0"/>
            </a:br>
            <a:br>
              <a:rPr lang="en-US" dirty="0"/>
            </a:br>
            <a:r>
              <a:rPr lang="en-US" dirty="0"/>
              <a:t>Data Elements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7C4657E7-4FEC-40AF-A051-4F3E52AEDF21}"/>
              </a:ext>
            </a:extLst>
          </p:cNvPr>
          <p:cNvSpPr>
            <a:spLocks noGrp="1"/>
          </p:cNvSpPr>
          <p:nvPr>
            <p:ph idx="1"/>
          </p:nvPr>
        </p:nvSpPr>
        <p:spPr>
          <a:xfrm>
            <a:off x="5117721" y="67113"/>
            <a:ext cx="6987593" cy="6711192"/>
          </a:xfrm>
        </p:spPr>
        <p:txBody>
          <a:bodyPr/>
          <a:lstStyle/>
          <a:p>
            <a:pPr marL="0" indent="0">
              <a:buNone/>
            </a:pPr>
            <a:r>
              <a:rPr lang="en-US" dirty="0"/>
              <a:t>Customer Work Log Database </a:t>
            </a:r>
            <a:r>
              <a:rPr lang="en-US" sz="1100" dirty="0"/>
              <a:t>(continued)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8F7D5F04-2258-4D1C-BA49-172B2967635E}"/>
              </a:ext>
            </a:extLst>
          </p:cNvPr>
          <p:cNvGraphicFramePr>
            <a:graphicFrameLocks noGrp="1"/>
          </p:cNvGraphicFramePr>
          <p:nvPr>
            <p:extLst>
              <p:ext uri="{D42A27DB-BD31-4B8C-83A1-F6EECF244321}">
                <p14:modId xmlns:p14="http://schemas.microsoft.com/office/powerpoint/2010/main" val="2905902878"/>
              </p:ext>
            </p:extLst>
          </p:nvPr>
        </p:nvGraphicFramePr>
        <p:xfrm>
          <a:off x="5117721" y="519906"/>
          <a:ext cx="5937250" cy="85985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18977003"/>
                    </a:ext>
                  </a:extLst>
                </a:gridCol>
                <a:gridCol w="2968625">
                  <a:extLst>
                    <a:ext uri="{9D8B030D-6E8A-4147-A177-3AD203B41FA5}">
                      <a16:colId xmlns:a16="http://schemas.microsoft.com/office/drawing/2014/main" val="1116060615"/>
                    </a:ext>
                  </a:extLst>
                </a:gridCol>
              </a:tblGrid>
              <a:tr h="0">
                <a:tc>
                  <a:txBody>
                    <a:bodyPr/>
                    <a:lstStyle/>
                    <a:p>
                      <a:pPr marL="0" marR="0">
                        <a:lnSpc>
                          <a:spcPct val="107000"/>
                        </a:lnSpc>
                        <a:spcBef>
                          <a:spcPts val="0"/>
                        </a:spcBef>
                        <a:spcAft>
                          <a:spcPts val="0"/>
                        </a:spcAft>
                      </a:pPr>
                      <a:r>
                        <a:rPr lang="en-US" sz="1100">
                          <a:effectLst/>
                        </a:rPr>
                        <a:t>Label: serviceName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Alphabetic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7983131"/>
                  </a:ext>
                </a:extLst>
              </a:tr>
              <a:tr h="0">
                <a:tc rowSpan="2">
                  <a:txBody>
                    <a:bodyPr/>
                    <a:lstStyle/>
                    <a:p>
                      <a:pPr marL="0" marR="0">
                        <a:lnSpc>
                          <a:spcPct val="107000"/>
                        </a:lnSpc>
                        <a:spcBef>
                          <a:spcPts val="0"/>
                        </a:spcBef>
                        <a:spcAft>
                          <a:spcPts val="0"/>
                        </a:spcAft>
                      </a:pPr>
                      <a:r>
                        <a:rPr lang="en-US" sz="1100">
                          <a:effectLst/>
                        </a:rPr>
                        <a:t>Source: employeeWorkLog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8568644"/>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3732424"/>
                  </a:ext>
                </a:extLst>
              </a:tr>
              <a:tr h="0">
                <a:tc gridSpan="2">
                  <a:txBody>
                    <a:bodyPr/>
                    <a:lstStyle/>
                    <a:p>
                      <a:pPr marL="0" marR="0">
                        <a:lnSpc>
                          <a:spcPct val="107000"/>
                        </a:lnSpc>
                        <a:spcBef>
                          <a:spcPts val="0"/>
                        </a:spcBef>
                        <a:spcAft>
                          <a:spcPts val="0"/>
                        </a:spcAft>
                      </a:pPr>
                      <a:r>
                        <a:rPr lang="en-US" sz="1100" dirty="0">
                          <a:effectLst/>
                        </a:rPr>
                        <a:t>Description: Pulled from the </a:t>
                      </a:r>
                      <a:r>
                        <a:rPr lang="en-US" sz="1100" dirty="0" err="1">
                          <a:effectLst/>
                        </a:rPr>
                        <a:t>serviceName</a:t>
                      </a:r>
                      <a:r>
                        <a:rPr lang="en-US" sz="1100" dirty="0">
                          <a:effectLst/>
                        </a:rPr>
                        <a:t> on the </a:t>
                      </a:r>
                      <a:r>
                        <a:rPr lang="en-US" sz="1100" dirty="0" err="1">
                          <a:effectLst/>
                        </a:rPr>
                        <a:t>employeeWorkLog</a:t>
                      </a:r>
                      <a:r>
                        <a:rPr lang="en-US" sz="1100" dirty="0">
                          <a:effectLst/>
                        </a:rPr>
                        <a:t> database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382174326"/>
                  </a:ext>
                </a:extLst>
              </a:tr>
            </a:tbl>
          </a:graphicData>
        </a:graphic>
      </p:graphicFrame>
      <p:graphicFrame>
        <p:nvGraphicFramePr>
          <p:cNvPr id="9" name="Table 8">
            <a:extLst>
              <a:ext uri="{FF2B5EF4-FFF2-40B4-BE49-F238E27FC236}">
                <a16:creationId xmlns:a16="http://schemas.microsoft.com/office/drawing/2014/main" id="{09B1CEFC-500F-4F44-A622-E9747776583C}"/>
              </a:ext>
            </a:extLst>
          </p:cNvPr>
          <p:cNvGraphicFramePr>
            <a:graphicFrameLocks noGrp="1"/>
          </p:cNvGraphicFramePr>
          <p:nvPr>
            <p:extLst>
              <p:ext uri="{D42A27DB-BD31-4B8C-83A1-F6EECF244321}">
                <p14:modId xmlns:p14="http://schemas.microsoft.com/office/powerpoint/2010/main" val="2094195016"/>
              </p:ext>
            </p:extLst>
          </p:nvPr>
        </p:nvGraphicFramePr>
        <p:xfrm>
          <a:off x="5108742" y="1446873"/>
          <a:ext cx="5937250" cy="1039242"/>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853835436"/>
                    </a:ext>
                  </a:extLst>
                </a:gridCol>
                <a:gridCol w="2968625">
                  <a:extLst>
                    <a:ext uri="{9D8B030D-6E8A-4147-A177-3AD203B41FA5}">
                      <a16:colId xmlns:a16="http://schemas.microsoft.com/office/drawing/2014/main" val="1780700098"/>
                    </a:ext>
                  </a:extLst>
                </a:gridCol>
              </a:tblGrid>
              <a:tr h="0">
                <a:tc>
                  <a:txBody>
                    <a:bodyPr/>
                    <a:lstStyle/>
                    <a:p>
                      <a:pPr marL="0" marR="0">
                        <a:lnSpc>
                          <a:spcPct val="107000"/>
                        </a:lnSpc>
                        <a:spcBef>
                          <a:spcPts val="0"/>
                        </a:spcBef>
                        <a:spcAft>
                          <a:spcPts val="0"/>
                        </a:spcAft>
                      </a:pPr>
                      <a:r>
                        <a:rPr lang="en-US" sz="1100">
                          <a:effectLst/>
                        </a:rPr>
                        <a:t>Label: serviceNumber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710027"/>
                  </a:ext>
                </a:extLst>
              </a:tr>
              <a:tr h="0">
                <a:tc rowSpan="2">
                  <a:txBody>
                    <a:bodyPr/>
                    <a:lstStyle/>
                    <a:p>
                      <a:pPr marL="0" marR="0">
                        <a:lnSpc>
                          <a:spcPct val="107000"/>
                        </a:lnSpc>
                        <a:spcBef>
                          <a:spcPts val="0"/>
                        </a:spcBef>
                        <a:spcAft>
                          <a:spcPts val="0"/>
                        </a:spcAft>
                      </a:pPr>
                      <a:r>
                        <a:rPr lang="en-US" sz="1100">
                          <a:effectLst/>
                        </a:rPr>
                        <a:t>Source: serviceMaster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9543673"/>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1211528"/>
                  </a:ext>
                </a:extLst>
              </a:tr>
              <a:tr h="0">
                <a:tc gridSpan="2">
                  <a:txBody>
                    <a:bodyPr/>
                    <a:lstStyle/>
                    <a:p>
                      <a:pPr marL="0" marR="0">
                        <a:lnSpc>
                          <a:spcPct val="107000"/>
                        </a:lnSpc>
                        <a:spcBef>
                          <a:spcPts val="0"/>
                        </a:spcBef>
                        <a:spcAft>
                          <a:spcPts val="0"/>
                        </a:spcAft>
                      </a:pPr>
                      <a:r>
                        <a:rPr lang="en-US" sz="1100" dirty="0">
                          <a:effectLst/>
                        </a:rPr>
                        <a:t>Description: Pulled from the </a:t>
                      </a:r>
                      <a:r>
                        <a:rPr lang="en-US" sz="1100" dirty="0" err="1">
                          <a:effectLst/>
                        </a:rPr>
                        <a:t>serviceMaster</a:t>
                      </a:r>
                      <a:r>
                        <a:rPr lang="en-US" sz="1100" dirty="0">
                          <a:effectLst/>
                        </a:rPr>
                        <a:t> database based on the </a:t>
                      </a:r>
                      <a:r>
                        <a:rPr lang="en-US" sz="1100" dirty="0" err="1">
                          <a:effectLst/>
                        </a:rPr>
                        <a:t>serviceName</a:t>
                      </a:r>
                      <a:r>
                        <a:rPr lang="en-US" sz="1100" dirty="0">
                          <a:effectLst/>
                        </a:rPr>
                        <a:t> selected on </a:t>
                      </a:r>
                      <a:r>
                        <a:rPr lang="en-US" sz="1100" dirty="0" err="1">
                          <a:effectLst/>
                        </a:rPr>
                        <a:t>employeeWorkLog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38543124"/>
                  </a:ext>
                </a:extLst>
              </a:tr>
            </a:tbl>
          </a:graphicData>
        </a:graphic>
      </p:graphicFrame>
      <p:graphicFrame>
        <p:nvGraphicFramePr>
          <p:cNvPr id="14" name="Table 13">
            <a:extLst>
              <a:ext uri="{FF2B5EF4-FFF2-40B4-BE49-F238E27FC236}">
                <a16:creationId xmlns:a16="http://schemas.microsoft.com/office/drawing/2014/main" id="{D8B7918E-AA85-43D9-9E2A-A785E110B727}"/>
              </a:ext>
            </a:extLst>
          </p:cNvPr>
          <p:cNvGraphicFramePr>
            <a:graphicFrameLocks noGrp="1"/>
          </p:cNvGraphicFramePr>
          <p:nvPr>
            <p:extLst>
              <p:ext uri="{D42A27DB-BD31-4B8C-83A1-F6EECF244321}">
                <p14:modId xmlns:p14="http://schemas.microsoft.com/office/powerpoint/2010/main" val="3634723461"/>
              </p:ext>
            </p:extLst>
          </p:nvPr>
        </p:nvGraphicFramePr>
        <p:xfrm>
          <a:off x="5108742" y="2553228"/>
          <a:ext cx="5937250" cy="1039242"/>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603028614"/>
                    </a:ext>
                  </a:extLst>
                </a:gridCol>
                <a:gridCol w="2968625">
                  <a:extLst>
                    <a:ext uri="{9D8B030D-6E8A-4147-A177-3AD203B41FA5}">
                      <a16:colId xmlns:a16="http://schemas.microsoft.com/office/drawing/2014/main" val="2762337218"/>
                    </a:ext>
                  </a:extLst>
                </a:gridCol>
              </a:tblGrid>
              <a:tr h="0">
                <a:tc>
                  <a:txBody>
                    <a:bodyPr/>
                    <a:lstStyle/>
                    <a:p>
                      <a:pPr marL="0" marR="0">
                        <a:lnSpc>
                          <a:spcPct val="107000"/>
                        </a:lnSpc>
                        <a:spcBef>
                          <a:spcPts val="0"/>
                        </a:spcBef>
                        <a:spcAft>
                          <a:spcPts val="0"/>
                        </a:spcAft>
                      </a:pPr>
                      <a:r>
                        <a:rPr lang="en-US" sz="1100">
                          <a:effectLst/>
                        </a:rPr>
                        <a:t>Label: serviceRate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Type/Length: Numeric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8531763"/>
                  </a:ext>
                </a:extLst>
              </a:tr>
              <a:tr h="0">
                <a:tc rowSpan="2">
                  <a:txBody>
                    <a:bodyPr/>
                    <a:lstStyle/>
                    <a:p>
                      <a:pPr marL="0" marR="0">
                        <a:lnSpc>
                          <a:spcPct val="107000"/>
                        </a:lnSpc>
                        <a:spcBef>
                          <a:spcPts val="0"/>
                        </a:spcBef>
                        <a:spcAft>
                          <a:spcPts val="0"/>
                        </a:spcAft>
                      </a:pPr>
                      <a:r>
                        <a:rPr lang="en-US" sz="1100">
                          <a:effectLst/>
                        </a:rPr>
                        <a:t>Source: serviceMaster (Homebase Enterprise)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Security: Owner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9933208"/>
                  </a:ext>
                </a:extLst>
              </a:tr>
              <a:tr h="0">
                <a:tc vMerge="1">
                  <a:txBody>
                    <a:bodyPr/>
                    <a:lstStyle/>
                    <a:p>
                      <a:endParaRPr lang="en-US"/>
                    </a:p>
                  </a:txBody>
                  <a:tcPr/>
                </a:tc>
                <a:tc>
                  <a:txBody>
                    <a:bodyPr/>
                    <a:lstStyle/>
                    <a:p>
                      <a:pPr marL="0" marR="0">
                        <a:lnSpc>
                          <a:spcPct val="107000"/>
                        </a:lnSpc>
                        <a:spcBef>
                          <a:spcPts val="0"/>
                        </a:spcBef>
                        <a:spcAft>
                          <a:spcPts val="0"/>
                        </a:spcAft>
                      </a:pPr>
                      <a:r>
                        <a:rPr lang="en-US" sz="1100">
                          <a:effectLst/>
                        </a:rPr>
                        <a:t>Responsible User: Owner/Team Lead/Employees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6648688"/>
                  </a:ext>
                </a:extLst>
              </a:tr>
              <a:tr h="0">
                <a:tc gridSpan="2">
                  <a:txBody>
                    <a:bodyPr/>
                    <a:lstStyle/>
                    <a:p>
                      <a:pPr marL="0" marR="0">
                        <a:lnSpc>
                          <a:spcPct val="107000"/>
                        </a:lnSpc>
                        <a:spcBef>
                          <a:spcPts val="0"/>
                        </a:spcBef>
                        <a:spcAft>
                          <a:spcPts val="0"/>
                        </a:spcAft>
                      </a:pPr>
                      <a:r>
                        <a:rPr lang="en-US" sz="1100" dirty="0">
                          <a:effectLst/>
                        </a:rPr>
                        <a:t>Description: Pulled from the </a:t>
                      </a:r>
                      <a:r>
                        <a:rPr lang="en-US" sz="1100" dirty="0" err="1">
                          <a:effectLst/>
                        </a:rPr>
                        <a:t>serviceMaster</a:t>
                      </a:r>
                      <a:r>
                        <a:rPr lang="en-US" sz="1100" dirty="0">
                          <a:effectLst/>
                        </a:rPr>
                        <a:t> database based on the </a:t>
                      </a:r>
                      <a:r>
                        <a:rPr lang="en-US" sz="1100" dirty="0" err="1">
                          <a:effectLst/>
                        </a:rPr>
                        <a:t>serviceName</a:t>
                      </a:r>
                      <a:r>
                        <a:rPr lang="en-US" sz="1100" dirty="0">
                          <a:effectLst/>
                        </a:rPr>
                        <a:t> selected on </a:t>
                      </a:r>
                      <a:r>
                        <a:rPr lang="en-US" sz="1100" dirty="0" err="1">
                          <a:effectLst/>
                        </a:rPr>
                        <a:t>employeeWorkLog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64892949"/>
                  </a:ext>
                </a:extLst>
              </a:tr>
            </a:tbl>
          </a:graphicData>
        </a:graphic>
      </p:graphicFrame>
    </p:spTree>
    <p:extLst>
      <p:ext uri="{BB962C8B-B14F-4D97-AF65-F5344CB8AC3E}">
        <p14:creationId xmlns:p14="http://schemas.microsoft.com/office/powerpoint/2010/main" val="70763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Data Dictionary:</a:t>
            </a:r>
            <a:br>
              <a:rPr lang="en-US" dirty="0"/>
            </a:br>
            <a:br>
              <a:rPr lang="en-US" dirty="0"/>
            </a:br>
            <a:r>
              <a:rPr lang="en-US" dirty="0"/>
              <a:t>Data Flows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7C4657E7-4FEC-40AF-A051-4F3E52AEDF21}"/>
              </a:ext>
            </a:extLst>
          </p:cNvPr>
          <p:cNvSpPr>
            <a:spLocks noGrp="1"/>
          </p:cNvSpPr>
          <p:nvPr>
            <p:ph idx="1"/>
          </p:nvPr>
        </p:nvSpPr>
        <p:spPr>
          <a:xfrm>
            <a:off x="5117721" y="67113"/>
            <a:ext cx="6987593" cy="671119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D0EE2F78-62AA-436B-B8E5-8A60EECC271B}"/>
              </a:ext>
            </a:extLst>
          </p:cNvPr>
          <p:cNvGraphicFramePr>
            <a:graphicFrameLocks noGrp="1"/>
          </p:cNvGraphicFramePr>
          <p:nvPr>
            <p:extLst>
              <p:ext uri="{D42A27DB-BD31-4B8C-83A1-F6EECF244321}">
                <p14:modId xmlns:p14="http://schemas.microsoft.com/office/powerpoint/2010/main" val="3017373525"/>
              </p:ext>
            </p:extLst>
          </p:nvPr>
        </p:nvGraphicFramePr>
        <p:xfrm>
          <a:off x="5108742" y="700743"/>
          <a:ext cx="5937250" cy="878269"/>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257268409"/>
                    </a:ext>
                  </a:extLst>
                </a:gridCol>
                <a:gridCol w="2968625">
                  <a:extLst>
                    <a:ext uri="{9D8B030D-6E8A-4147-A177-3AD203B41FA5}">
                      <a16:colId xmlns:a16="http://schemas.microsoft.com/office/drawing/2014/main" val="3290558330"/>
                    </a:ext>
                  </a:extLst>
                </a:gridCol>
              </a:tblGrid>
              <a:tr h="0">
                <a:tc>
                  <a:txBody>
                    <a:bodyPr/>
                    <a:lstStyle/>
                    <a:p>
                      <a:pPr marL="0" marR="0">
                        <a:lnSpc>
                          <a:spcPct val="107000"/>
                        </a:lnSpc>
                        <a:spcBef>
                          <a:spcPts val="0"/>
                        </a:spcBef>
                        <a:spcAft>
                          <a:spcPts val="0"/>
                        </a:spcAft>
                      </a:pPr>
                      <a:r>
                        <a:rPr lang="en-US" sz="1100">
                          <a:effectLst/>
                        </a:rPr>
                        <a:t>Process Name: Submit Service Request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Process Number: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4804298"/>
                  </a:ext>
                </a:extLst>
              </a:tr>
              <a:tr h="0">
                <a:tc gridSpan="2">
                  <a:txBody>
                    <a:bodyPr/>
                    <a:lstStyle/>
                    <a:p>
                      <a:pPr marL="0" marR="0">
                        <a:lnSpc>
                          <a:spcPct val="107000"/>
                        </a:lnSpc>
                        <a:spcBef>
                          <a:spcPts val="0"/>
                        </a:spcBef>
                        <a:spcAft>
                          <a:spcPts val="0"/>
                        </a:spcAft>
                      </a:pPr>
                      <a:r>
                        <a:rPr lang="en-US" sz="1100" dirty="0">
                          <a:effectLst/>
                        </a:rPr>
                        <a:t>Description: Service request made by the customer. If rejected, notification is made by the owner/team lead to the customer. If accepted, the customer information and service(s) requested is entered into the scheduling system (Homebase Enterprise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88080657"/>
                  </a:ext>
                </a:extLst>
              </a:tr>
            </a:tbl>
          </a:graphicData>
        </a:graphic>
      </p:graphicFrame>
      <p:graphicFrame>
        <p:nvGraphicFramePr>
          <p:cNvPr id="6" name="Table 5">
            <a:extLst>
              <a:ext uri="{FF2B5EF4-FFF2-40B4-BE49-F238E27FC236}">
                <a16:creationId xmlns:a16="http://schemas.microsoft.com/office/drawing/2014/main" id="{3E987647-5286-4137-8BB1-98E37BE1E97B}"/>
              </a:ext>
            </a:extLst>
          </p:cNvPr>
          <p:cNvGraphicFramePr>
            <a:graphicFrameLocks noGrp="1"/>
          </p:cNvGraphicFramePr>
          <p:nvPr>
            <p:extLst>
              <p:ext uri="{D42A27DB-BD31-4B8C-83A1-F6EECF244321}">
                <p14:modId xmlns:p14="http://schemas.microsoft.com/office/powerpoint/2010/main" val="3716182797"/>
              </p:ext>
            </p:extLst>
          </p:nvPr>
        </p:nvGraphicFramePr>
        <p:xfrm>
          <a:off x="5108742" y="1658707"/>
          <a:ext cx="5937250" cy="123704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660839741"/>
                    </a:ext>
                  </a:extLst>
                </a:gridCol>
                <a:gridCol w="2968625">
                  <a:extLst>
                    <a:ext uri="{9D8B030D-6E8A-4147-A177-3AD203B41FA5}">
                      <a16:colId xmlns:a16="http://schemas.microsoft.com/office/drawing/2014/main" val="2796950454"/>
                    </a:ext>
                  </a:extLst>
                </a:gridCol>
              </a:tblGrid>
              <a:tr h="0">
                <a:tc>
                  <a:txBody>
                    <a:bodyPr/>
                    <a:lstStyle/>
                    <a:p>
                      <a:pPr marL="0" marR="0">
                        <a:lnSpc>
                          <a:spcPct val="107000"/>
                        </a:lnSpc>
                        <a:spcBef>
                          <a:spcPts val="0"/>
                        </a:spcBef>
                        <a:spcAft>
                          <a:spcPts val="0"/>
                        </a:spcAft>
                      </a:pPr>
                      <a:r>
                        <a:rPr lang="en-US" sz="1100">
                          <a:effectLst/>
                        </a:rPr>
                        <a:t>Process Name: Generate Work Order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Process Number: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110534"/>
                  </a:ext>
                </a:extLst>
              </a:tr>
              <a:tr h="0">
                <a:tc gridSpan="2">
                  <a:txBody>
                    <a:bodyPr/>
                    <a:lstStyle/>
                    <a:p>
                      <a:pPr marL="0" marR="0">
                        <a:lnSpc>
                          <a:spcPct val="107000"/>
                        </a:lnSpc>
                        <a:spcBef>
                          <a:spcPts val="0"/>
                        </a:spcBef>
                        <a:spcAft>
                          <a:spcPts val="0"/>
                        </a:spcAft>
                      </a:pPr>
                      <a:r>
                        <a:rPr lang="en-US" sz="1100" dirty="0">
                          <a:effectLst/>
                        </a:rPr>
                        <a:t>Description: Once employee(s) are assigned for a service request by the owner, a work order generates with the employee(s) information from the employee master database and the requested service information is aligned with the service master database information. The work order updates the schedule and is provided to the employee(s). This data flow takes place within in the Homebase Enterprise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752098071"/>
                  </a:ext>
                </a:extLst>
              </a:tr>
            </a:tbl>
          </a:graphicData>
        </a:graphic>
      </p:graphicFrame>
      <p:graphicFrame>
        <p:nvGraphicFramePr>
          <p:cNvPr id="7" name="Table 6">
            <a:extLst>
              <a:ext uri="{FF2B5EF4-FFF2-40B4-BE49-F238E27FC236}">
                <a16:creationId xmlns:a16="http://schemas.microsoft.com/office/drawing/2014/main" id="{C1FEBA1F-75F3-4DFE-B7DD-A96446528E8F}"/>
              </a:ext>
            </a:extLst>
          </p:cNvPr>
          <p:cNvGraphicFramePr>
            <a:graphicFrameLocks noGrp="1"/>
          </p:cNvGraphicFramePr>
          <p:nvPr>
            <p:extLst>
              <p:ext uri="{D42A27DB-BD31-4B8C-83A1-F6EECF244321}">
                <p14:modId xmlns:p14="http://schemas.microsoft.com/office/powerpoint/2010/main" val="2676164522"/>
              </p:ext>
            </p:extLst>
          </p:nvPr>
        </p:nvGraphicFramePr>
        <p:xfrm>
          <a:off x="5117721" y="2975446"/>
          <a:ext cx="5937250" cy="878269"/>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950612414"/>
                    </a:ext>
                  </a:extLst>
                </a:gridCol>
                <a:gridCol w="2968625">
                  <a:extLst>
                    <a:ext uri="{9D8B030D-6E8A-4147-A177-3AD203B41FA5}">
                      <a16:colId xmlns:a16="http://schemas.microsoft.com/office/drawing/2014/main" val="4240969774"/>
                    </a:ext>
                  </a:extLst>
                </a:gridCol>
              </a:tblGrid>
              <a:tr h="0">
                <a:tc>
                  <a:txBody>
                    <a:bodyPr/>
                    <a:lstStyle/>
                    <a:p>
                      <a:pPr marL="0" marR="0">
                        <a:lnSpc>
                          <a:spcPct val="107000"/>
                        </a:lnSpc>
                        <a:spcBef>
                          <a:spcPts val="0"/>
                        </a:spcBef>
                        <a:spcAft>
                          <a:spcPts val="0"/>
                        </a:spcAft>
                      </a:pPr>
                      <a:r>
                        <a:rPr lang="en-US" sz="1100">
                          <a:effectLst/>
                        </a:rPr>
                        <a:t>Process Name: Creates Invoice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Process Number: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7017214"/>
                  </a:ext>
                </a:extLst>
              </a:tr>
              <a:tr h="0">
                <a:tc gridSpan="2">
                  <a:txBody>
                    <a:bodyPr/>
                    <a:lstStyle/>
                    <a:p>
                      <a:pPr marL="0" marR="0">
                        <a:lnSpc>
                          <a:spcPct val="107000"/>
                        </a:lnSpc>
                        <a:spcBef>
                          <a:spcPts val="0"/>
                        </a:spcBef>
                        <a:spcAft>
                          <a:spcPts val="0"/>
                        </a:spcAft>
                      </a:pPr>
                      <a:r>
                        <a:rPr lang="en-US" sz="1100" dirty="0">
                          <a:effectLst/>
                        </a:rPr>
                        <a:t>Description: Once the service completion information is provided by the employee within the application, the information flows to </a:t>
                      </a:r>
                      <a:r>
                        <a:rPr lang="en-US" sz="1100" dirty="0" err="1">
                          <a:effectLst/>
                        </a:rPr>
                        <a:t>Quickbooks</a:t>
                      </a:r>
                      <a:r>
                        <a:rPr lang="en-US" sz="1100" dirty="0">
                          <a:effectLst/>
                        </a:rPr>
                        <a:t> Online and an invoice in generated for the customer. It is generated for mailing via </a:t>
                      </a:r>
                      <a:r>
                        <a:rPr lang="en-US" sz="1100" dirty="0" err="1">
                          <a:effectLst/>
                        </a:rPr>
                        <a:t>quickbooks</a:t>
                      </a:r>
                      <a:r>
                        <a:rPr lang="en-US" sz="1100" dirty="0">
                          <a:effectLst/>
                        </a:rPr>
                        <a:t>, or through email/mobile device via Square or Bill &amp; Pay.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385121903"/>
                  </a:ext>
                </a:extLst>
              </a:tr>
            </a:tbl>
          </a:graphicData>
        </a:graphic>
      </p:graphicFrame>
      <p:graphicFrame>
        <p:nvGraphicFramePr>
          <p:cNvPr id="11" name="Table 10">
            <a:extLst>
              <a:ext uri="{FF2B5EF4-FFF2-40B4-BE49-F238E27FC236}">
                <a16:creationId xmlns:a16="http://schemas.microsoft.com/office/drawing/2014/main" id="{647854D5-35DD-4EEF-B954-9D2323EA229C}"/>
              </a:ext>
            </a:extLst>
          </p:cNvPr>
          <p:cNvGraphicFramePr>
            <a:graphicFrameLocks noGrp="1"/>
          </p:cNvGraphicFramePr>
          <p:nvPr>
            <p:extLst>
              <p:ext uri="{D42A27DB-BD31-4B8C-83A1-F6EECF244321}">
                <p14:modId xmlns:p14="http://schemas.microsoft.com/office/powerpoint/2010/main" val="1695097638"/>
              </p:ext>
            </p:extLst>
          </p:nvPr>
        </p:nvGraphicFramePr>
        <p:xfrm>
          <a:off x="5108742" y="3933410"/>
          <a:ext cx="5937250" cy="1057656"/>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457699430"/>
                    </a:ext>
                  </a:extLst>
                </a:gridCol>
                <a:gridCol w="2968625">
                  <a:extLst>
                    <a:ext uri="{9D8B030D-6E8A-4147-A177-3AD203B41FA5}">
                      <a16:colId xmlns:a16="http://schemas.microsoft.com/office/drawing/2014/main" val="2478075962"/>
                    </a:ext>
                  </a:extLst>
                </a:gridCol>
              </a:tblGrid>
              <a:tr h="0">
                <a:tc>
                  <a:txBody>
                    <a:bodyPr/>
                    <a:lstStyle/>
                    <a:p>
                      <a:pPr marL="0" marR="0">
                        <a:lnSpc>
                          <a:spcPct val="107000"/>
                        </a:lnSpc>
                        <a:spcBef>
                          <a:spcPts val="0"/>
                        </a:spcBef>
                        <a:spcAft>
                          <a:spcPts val="0"/>
                        </a:spcAft>
                      </a:pPr>
                      <a:r>
                        <a:rPr lang="en-US" sz="1100">
                          <a:effectLst/>
                        </a:rPr>
                        <a:t>Process Name: Process Payment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Process Number: 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0006507"/>
                  </a:ext>
                </a:extLst>
              </a:tr>
              <a:tr h="0">
                <a:tc gridSpan="2">
                  <a:txBody>
                    <a:bodyPr/>
                    <a:lstStyle/>
                    <a:p>
                      <a:pPr marL="0" marR="0">
                        <a:lnSpc>
                          <a:spcPct val="107000"/>
                        </a:lnSpc>
                        <a:spcBef>
                          <a:spcPts val="0"/>
                        </a:spcBef>
                        <a:spcAft>
                          <a:spcPts val="0"/>
                        </a:spcAft>
                      </a:pPr>
                      <a:r>
                        <a:rPr lang="en-US" sz="1100" dirty="0">
                          <a:effectLst/>
                        </a:rPr>
                        <a:t>Description: Payments are received via check or via credit/debit through Square or Bill &amp; Pay. Check payments are manually enter into </a:t>
                      </a:r>
                      <a:r>
                        <a:rPr lang="en-US" sz="1100" dirty="0" err="1">
                          <a:effectLst/>
                        </a:rPr>
                        <a:t>Quickbooks</a:t>
                      </a:r>
                      <a:r>
                        <a:rPr lang="en-US" sz="1100" dirty="0">
                          <a:effectLst/>
                        </a:rPr>
                        <a:t> Online. Deposits are sent online via </a:t>
                      </a:r>
                      <a:r>
                        <a:rPr lang="en-US" sz="1100" dirty="0" err="1">
                          <a:effectLst/>
                        </a:rPr>
                        <a:t>Quickbooks</a:t>
                      </a:r>
                      <a:r>
                        <a:rPr lang="en-US" sz="1100" dirty="0">
                          <a:effectLst/>
                        </a:rPr>
                        <a:t>. Square or Bill &amp; Payment credit/debit payments are automatically processed; deposits directly into bank account and updates </a:t>
                      </a:r>
                      <a:r>
                        <a:rPr lang="en-US" sz="1100" dirty="0" err="1">
                          <a:effectLst/>
                        </a:rPr>
                        <a:t>Quickbooks</a:t>
                      </a:r>
                      <a:r>
                        <a:rPr lang="en-US" sz="1100" dirty="0">
                          <a:effectLst/>
                        </a:rPr>
                        <a:t> Online.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388107144"/>
                  </a:ext>
                </a:extLst>
              </a:tr>
            </a:tbl>
          </a:graphicData>
        </a:graphic>
      </p:graphicFrame>
      <p:graphicFrame>
        <p:nvGraphicFramePr>
          <p:cNvPr id="13" name="Table 12">
            <a:extLst>
              <a:ext uri="{FF2B5EF4-FFF2-40B4-BE49-F238E27FC236}">
                <a16:creationId xmlns:a16="http://schemas.microsoft.com/office/drawing/2014/main" id="{6FC04473-98A3-491D-8903-5A7D69057E0C}"/>
              </a:ext>
            </a:extLst>
          </p:cNvPr>
          <p:cNvGraphicFramePr>
            <a:graphicFrameLocks noGrp="1"/>
          </p:cNvGraphicFramePr>
          <p:nvPr>
            <p:extLst>
              <p:ext uri="{D42A27DB-BD31-4B8C-83A1-F6EECF244321}">
                <p14:modId xmlns:p14="http://schemas.microsoft.com/office/powerpoint/2010/main" val="243988545"/>
              </p:ext>
            </p:extLst>
          </p:nvPr>
        </p:nvGraphicFramePr>
        <p:xfrm>
          <a:off x="5117721" y="5070761"/>
          <a:ext cx="5937250" cy="878269"/>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859243717"/>
                    </a:ext>
                  </a:extLst>
                </a:gridCol>
                <a:gridCol w="2968625">
                  <a:extLst>
                    <a:ext uri="{9D8B030D-6E8A-4147-A177-3AD203B41FA5}">
                      <a16:colId xmlns:a16="http://schemas.microsoft.com/office/drawing/2014/main" val="1086116945"/>
                    </a:ext>
                  </a:extLst>
                </a:gridCol>
              </a:tblGrid>
              <a:tr h="0">
                <a:tc>
                  <a:txBody>
                    <a:bodyPr/>
                    <a:lstStyle/>
                    <a:p>
                      <a:pPr marL="0" marR="0">
                        <a:lnSpc>
                          <a:spcPct val="107000"/>
                        </a:lnSpc>
                        <a:spcBef>
                          <a:spcPts val="0"/>
                        </a:spcBef>
                        <a:spcAft>
                          <a:spcPts val="0"/>
                        </a:spcAft>
                      </a:pPr>
                      <a:r>
                        <a:rPr lang="en-US" sz="1100">
                          <a:effectLst/>
                        </a:rPr>
                        <a:t>Process Name: Process Payroll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Process Number: 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2467731"/>
                  </a:ext>
                </a:extLst>
              </a:tr>
              <a:tr h="0">
                <a:tc gridSpan="2">
                  <a:txBody>
                    <a:bodyPr/>
                    <a:lstStyle/>
                    <a:p>
                      <a:pPr marL="0" marR="0">
                        <a:lnSpc>
                          <a:spcPct val="107000"/>
                        </a:lnSpc>
                        <a:spcBef>
                          <a:spcPts val="0"/>
                        </a:spcBef>
                        <a:spcAft>
                          <a:spcPts val="0"/>
                        </a:spcAft>
                      </a:pPr>
                      <a:r>
                        <a:rPr lang="en-US" sz="1100" dirty="0">
                          <a:effectLst/>
                        </a:rPr>
                        <a:t>Description: Payroll processing runs biweekly via </a:t>
                      </a:r>
                      <a:r>
                        <a:rPr lang="en-US" sz="1100" dirty="0" err="1">
                          <a:effectLst/>
                        </a:rPr>
                        <a:t>Quickbooks</a:t>
                      </a:r>
                      <a:r>
                        <a:rPr lang="en-US" sz="1100" dirty="0">
                          <a:effectLst/>
                        </a:rPr>
                        <a:t> Online and employee checks are created. The payroll information is received via the Employee Work Log database maintained by Homebase Enterprise Application and automatically sends information for payroll to </a:t>
                      </a:r>
                      <a:r>
                        <a:rPr lang="en-US" sz="1100" dirty="0" err="1">
                          <a:effectLst/>
                        </a:rPr>
                        <a:t>Quickbooks</a:t>
                      </a:r>
                      <a:r>
                        <a:rPr lang="en-US" sz="1100" dirty="0">
                          <a:effectLst/>
                        </a:rPr>
                        <a:t> Online when requested.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758646353"/>
                  </a:ext>
                </a:extLst>
              </a:tr>
            </a:tbl>
          </a:graphicData>
        </a:graphic>
      </p:graphicFrame>
    </p:spTree>
    <p:extLst>
      <p:ext uri="{BB962C8B-B14F-4D97-AF65-F5344CB8AC3E}">
        <p14:creationId xmlns:p14="http://schemas.microsoft.com/office/powerpoint/2010/main" val="70113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Data Dictionary:</a:t>
            </a:r>
            <a:br>
              <a:rPr lang="en-US" dirty="0"/>
            </a:br>
            <a:br>
              <a:rPr lang="en-US" dirty="0"/>
            </a:br>
            <a:r>
              <a:rPr lang="en-US" dirty="0"/>
              <a:t>Data Entities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7C4657E7-4FEC-40AF-A051-4F3E52AEDF21}"/>
              </a:ext>
            </a:extLst>
          </p:cNvPr>
          <p:cNvSpPr>
            <a:spLocks noGrp="1"/>
          </p:cNvSpPr>
          <p:nvPr>
            <p:ph idx="1"/>
          </p:nvPr>
        </p:nvSpPr>
        <p:spPr>
          <a:xfrm>
            <a:off x="5117721" y="67113"/>
            <a:ext cx="6987593" cy="671119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3C06635D-F720-4895-ABF4-33F8012B3A4C}"/>
              </a:ext>
            </a:extLst>
          </p:cNvPr>
          <p:cNvGraphicFramePr>
            <a:graphicFrameLocks noGrp="1"/>
          </p:cNvGraphicFramePr>
          <p:nvPr>
            <p:extLst>
              <p:ext uri="{D42A27DB-BD31-4B8C-83A1-F6EECF244321}">
                <p14:modId xmlns:p14="http://schemas.microsoft.com/office/powerpoint/2010/main" val="2924851252"/>
              </p:ext>
            </p:extLst>
          </p:nvPr>
        </p:nvGraphicFramePr>
        <p:xfrm>
          <a:off x="4875539" y="462035"/>
          <a:ext cx="5937250" cy="1407224"/>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595271118"/>
                    </a:ext>
                  </a:extLst>
                </a:gridCol>
                <a:gridCol w="2968625">
                  <a:extLst>
                    <a:ext uri="{9D8B030D-6E8A-4147-A177-3AD203B41FA5}">
                      <a16:colId xmlns:a16="http://schemas.microsoft.com/office/drawing/2014/main" val="3876590173"/>
                    </a:ext>
                  </a:extLst>
                </a:gridCol>
              </a:tblGrid>
              <a:tr h="0">
                <a:tc gridSpan="2">
                  <a:txBody>
                    <a:bodyPr/>
                    <a:lstStyle/>
                    <a:p>
                      <a:pPr marL="0" marR="0">
                        <a:lnSpc>
                          <a:spcPct val="107000"/>
                        </a:lnSpc>
                        <a:spcBef>
                          <a:spcPts val="0"/>
                        </a:spcBef>
                        <a:spcAft>
                          <a:spcPts val="0"/>
                        </a:spcAft>
                      </a:pPr>
                      <a:r>
                        <a:rPr lang="en-US" sz="1100">
                          <a:effectLst/>
                        </a:rPr>
                        <a:t>Entity Name: Customer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077402647"/>
                  </a:ext>
                </a:extLst>
              </a:tr>
              <a:tr h="0">
                <a:tc>
                  <a:txBody>
                    <a:bodyPr/>
                    <a:lstStyle/>
                    <a:p>
                      <a:pPr marL="0" marR="0">
                        <a:lnSpc>
                          <a:spcPct val="107000"/>
                        </a:lnSpc>
                        <a:spcBef>
                          <a:spcPts val="0"/>
                        </a:spcBef>
                        <a:spcAft>
                          <a:spcPts val="0"/>
                        </a:spcAft>
                      </a:pPr>
                      <a:r>
                        <a:rPr lang="en-US" sz="1100">
                          <a:effectLst/>
                        </a:rPr>
                        <a:t>Input: Customer Master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Output: Customer Master, Processes 1.0, 2.0, 3.0, 4.0, Schedule, Customer Work Log, and Accounts Receivable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9587073"/>
                  </a:ext>
                </a:extLst>
              </a:tr>
              <a:tr h="0">
                <a:tc gridSpan="2">
                  <a:txBody>
                    <a:bodyPr/>
                    <a:lstStyle/>
                    <a:p>
                      <a:pPr marL="0" marR="0">
                        <a:lnSpc>
                          <a:spcPct val="107000"/>
                        </a:lnSpc>
                        <a:spcBef>
                          <a:spcPts val="0"/>
                        </a:spcBef>
                        <a:spcAft>
                          <a:spcPts val="0"/>
                        </a:spcAft>
                      </a:pPr>
                      <a:r>
                        <a:rPr lang="en-US" sz="1100" dirty="0">
                          <a:effectLst/>
                        </a:rPr>
                        <a:t>Description: Customer data is updated by the owner in the Customer Master database maintained in </a:t>
                      </a:r>
                      <a:r>
                        <a:rPr lang="en-US" sz="1100" dirty="0" err="1">
                          <a:effectLst/>
                        </a:rPr>
                        <a:t>Quickbooks</a:t>
                      </a:r>
                      <a:r>
                        <a:rPr lang="en-US" sz="1100" dirty="0">
                          <a:effectLst/>
                        </a:rPr>
                        <a:t> Online. This customer data flows through processes 1.0, 2.0, 3.0, and 4.0. It provides information to the Schedule entity and the data stores: Customer Work Log and Accounts Receivable.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089976034"/>
                  </a:ext>
                </a:extLst>
              </a:tr>
            </a:tbl>
          </a:graphicData>
        </a:graphic>
      </p:graphicFrame>
      <p:graphicFrame>
        <p:nvGraphicFramePr>
          <p:cNvPr id="9" name="Table 8">
            <a:extLst>
              <a:ext uri="{FF2B5EF4-FFF2-40B4-BE49-F238E27FC236}">
                <a16:creationId xmlns:a16="http://schemas.microsoft.com/office/drawing/2014/main" id="{EC91BD41-B351-48EA-B8B2-EF4936242564}"/>
              </a:ext>
            </a:extLst>
          </p:cNvPr>
          <p:cNvGraphicFramePr>
            <a:graphicFrameLocks noGrp="1"/>
          </p:cNvGraphicFramePr>
          <p:nvPr>
            <p:extLst>
              <p:ext uri="{D42A27DB-BD31-4B8C-83A1-F6EECF244321}">
                <p14:modId xmlns:p14="http://schemas.microsoft.com/office/powerpoint/2010/main" val="4078683104"/>
              </p:ext>
            </p:extLst>
          </p:nvPr>
        </p:nvGraphicFramePr>
        <p:xfrm>
          <a:off x="4875539" y="2071527"/>
          <a:ext cx="5937250" cy="1048449"/>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3054528550"/>
                    </a:ext>
                  </a:extLst>
                </a:gridCol>
                <a:gridCol w="2968625">
                  <a:extLst>
                    <a:ext uri="{9D8B030D-6E8A-4147-A177-3AD203B41FA5}">
                      <a16:colId xmlns:a16="http://schemas.microsoft.com/office/drawing/2014/main" val="282305528"/>
                    </a:ext>
                  </a:extLst>
                </a:gridCol>
              </a:tblGrid>
              <a:tr h="0">
                <a:tc gridSpan="2">
                  <a:txBody>
                    <a:bodyPr/>
                    <a:lstStyle/>
                    <a:p>
                      <a:pPr marL="0" marR="0">
                        <a:lnSpc>
                          <a:spcPct val="107000"/>
                        </a:lnSpc>
                        <a:spcBef>
                          <a:spcPts val="0"/>
                        </a:spcBef>
                        <a:spcAft>
                          <a:spcPts val="0"/>
                        </a:spcAft>
                      </a:pPr>
                      <a:r>
                        <a:rPr lang="en-US" sz="1100">
                          <a:effectLst/>
                        </a:rPr>
                        <a:t>Entity Name: Schedule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237464509"/>
                  </a:ext>
                </a:extLst>
              </a:tr>
              <a:tr h="0">
                <a:tc>
                  <a:txBody>
                    <a:bodyPr/>
                    <a:lstStyle/>
                    <a:p>
                      <a:pPr marL="0" marR="0">
                        <a:lnSpc>
                          <a:spcPct val="107000"/>
                        </a:lnSpc>
                        <a:spcBef>
                          <a:spcPts val="0"/>
                        </a:spcBef>
                        <a:spcAft>
                          <a:spcPts val="0"/>
                        </a:spcAft>
                      </a:pPr>
                      <a:r>
                        <a:rPr lang="en-US" sz="1100" dirty="0">
                          <a:effectLst/>
                        </a:rPr>
                        <a:t>Input: Owner via Homebase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Output: Schedule record in Homebase Enterprise and Generate Work Order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0219406"/>
                  </a:ext>
                </a:extLst>
              </a:tr>
              <a:tr h="0">
                <a:tc gridSpan="2">
                  <a:txBody>
                    <a:bodyPr/>
                    <a:lstStyle/>
                    <a:p>
                      <a:pPr marL="0" marR="0">
                        <a:lnSpc>
                          <a:spcPct val="107000"/>
                        </a:lnSpc>
                        <a:spcBef>
                          <a:spcPts val="0"/>
                        </a:spcBef>
                        <a:spcAft>
                          <a:spcPts val="0"/>
                        </a:spcAft>
                      </a:pPr>
                      <a:r>
                        <a:rPr lang="en-US" sz="1100" dirty="0">
                          <a:effectLst/>
                        </a:rPr>
                        <a:t>Description: Service Request information is entered via the Homebase Enterprise Application via the owner and generates a work order once assigned to an employee or employees.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596774532"/>
                  </a:ext>
                </a:extLst>
              </a:tr>
            </a:tbl>
          </a:graphicData>
        </a:graphic>
      </p:graphicFrame>
      <p:graphicFrame>
        <p:nvGraphicFramePr>
          <p:cNvPr id="14" name="Table 13">
            <a:extLst>
              <a:ext uri="{FF2B5EF4-FFF2-40B4-BE49-F238E27FC236}">
                <a16:creationId xmlns:a16="http://schemas.microsoft.com/office/drawing/2014/main" id="{4AB466D5-157A-4D50-89E8-7242845650F0}"/>
              </a:ext>
            </a:extLst>
          </p:cNvPr>
          <p:cNvGraphicFramePr>
            <a:graphicFrameLocks noGrp="1"/>
          </p:cNvGraphicFramePr>
          <p:nvPr>
            <p:extLst>
              <p:ext uri="{D42A27DB-BD31-4B8C-83A1-F6EECF244321}">
                <p14:modId xmlns:p14="http://schemas.microsoft.com/office/powerpoint/2010/main" val="2657839405"/>
              </p:ext>
            </p:extLst>
          </p:nvPr>
        </p:nvGraphicFramePr>
        <p:xfrm>
          <a:off x="4875539" y="3326002"/>
          <a:ext cx="5937250" cy="1048449"/>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138048370"/>
                    </a:ext>
                  </a:extLst>
                </a:gridCol>
                <a:gridCol w="2968625">
                  <a:extLst>
                    <a:ext uri="{9D8B030D-6E8A-4147-A177-3AD203B41FA5}">
                      <a16:colId xmlns:a16="http://schemas.microsoft.com/office/drawing/2014/main" val="2963872064"/>
                    </a:ext>
                  </a:extLst>
                </a:gridCol>
              </a:tblGrid>
              <a:tr h="0">
                <a:tc gridSpan="2">
                  <a:txBody>
                    <a:bodyPr/>
                    <a:lstStyle/>
                    <a:p>
                      <a:pPr marL="0" marR="0">
                        <a:lnSpc>
                          <a:spcPct val="107000"/>
                        </a:lnSpc>
                        <a:spcBef>
                          <a:spcPts val="0"/>
                        </a:spcBef>
                        <a:spcAft>
                          <a:spcPts val="0"/>
                        </a:spcAft>
                      </a:pPr>
                      <a:r>
                        <a:rPr lang="en-US" sz="1100">
                          <a:effectLst/>
                        </a:rPr>
                        <a:t>Entity Name: Employee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34447796"/>
                  </a:ext>
                </a:extLst>
              </a:tr>
              <a:tr h="0">
                <a:tc>
                  <a:txBody>
                    <a:bodyPr/>
                    <a:lstStyle/>
                    <a:p>
                      <a:pPr marL="0" marR="0">
                        <a:lnSpc>
                          <a:spcPct val="107000"/>
                        </a:lnSpc>
                        <a:spcBef>
                          <a:spcPts val="0"/>
                        </a:spcBef>
                        <a:spcAft>
                          <a:spcPts val="0"/>
                        </a:spcAft>
                      </a:pPr>
                      <a:r>
                        <a:rPr lang="en-US" sz="1100">
                          <a:effectLst/>
                        </a:rPr>
                        <a:t>Input: Employee Master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Output: Process 2.0 and 5.0, Employee Work Log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8736523"/>
                  </a:ext>
                </a:extLst>
              </a:tr>
              <a:tr h="0">
                <a:tc gridSpan="2">
                  <a:txBody>
                    <a:bodyPr/>
                    <a:lstStyle/>
                    <a:p>
                      <a:pPr marL="0" marR="0">
                        <a:lnSpc>
                          <a:spcPct val="107000"/>
                        </a:lnSpc>
                        <a:spcBef>
                          <a:spcPts val="0"/>
                        </a:spcBef>
                        <a:spcAft>
                          <a:spcPts val="0"/>
                        </a:spcAft>
                      </a:pPr>
                      <a:r>
                        <a:rPr lang="en-US" sz="1100" dirty="0">
                          <a:effectLst/>
                        </a:rPr>
                        <a:t>Description: Employee information is entered by the owner in the Employee Master database maintained in </a:t>
                      </a:r>
                      <a:r>
                        <a:rPr lang="en-US" sz="1100" dirty="0" err="1">
                          <a:effectLst/>
                        </a:rPr>
                        <a:t>Quickbooks</a:t>
                      </a:r>
                      <a:r>
                        <a:rPr lang="en-US" sz="1100" dirty="0">
                          <a:effectLst/>
                        </a:rPr>
                        <a:t> Online. This employee information flows through processes 2.0 and 5.0. It also provides data for the data store: Employee Work Log.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26697692"/>
                  </a:ext>
                </a:extLst>
              </a:tr>
            </a:tbl>
          </a:graphicData>
        </a:graphic>
      </p:graphicFrame>
      <p:graphicFrame>
        <p:nvGraphicFramePr>
          <p:cNvPr id="15" name="Table 14">
            <a:extLst>
              <a:ext uri="{FF2B5EF4-FFF2-40B4-BE49-F238E27FC236}">
                <a16:creationId xmlns:a16="http://schemas.microsoft.com/office/drawing/2014/main" id="{BF8BA86F-A637-49A9-80B0-4F7F3C151B5C}"/>
              </a:ext>
            </a:extLst>
          </p:cNvPr>
          <p:cNvGraphicFramePr>
            <a:graphicFrameLocks noGrp="1"/>
          </p:cNvGraphicFramePr>
          <p:nvPr>
            <p:extLst>
              <p:ext uri="{D42A27DB-BD31-4B8C-83A1-F6EECF244321}">
                <p14:modId xmlns:p14="http://schemas.microsoft.com/office/powerpoint/2010/main" val="1955246657"/>
              </p:ext>
            </p:extLst>
          </p:nvPr>
        </p:nvGraphicFramePr>
        <p:xfrm>
          <a:off x="4875539" y="4580477"/>
          <a:ext cx="5937250" cy="1048449"/>
        </p:xfrm>
        <a:graphic>
          <a:graphicData uri="http://schemas.openxmlformats.org/drawingml/2006/table">
            <a:tbl>
              <a:tblPr firstRow="1" firstCol="1" bandRow="1">
                <a:tableStyleId>{5C22544A-7EE6-4342-B048-85BDC9FD1C3A}</a:tableStyleId>
              </a:tblPr>
              <a:tblGrid>
                <a:gridCol w="2968625">
                  <a:extLst>
                    <a:ext uri="{9D8B030D-6E8A-4147-A177-3AD203B41FA5}">
                      <a16:colId xmlns:a16="http://schemas.microsoft.com/office/drawing/2014/main" val="1177298840"/>
                    </a:ext>
                  </a:extLst>
                </a:gridCol>
                <a:gridCol w="2968625">
                  <a:extLst>
                    <a:ext uri="{9D8B030D-6E8A-4147-A177-3AD203B41FA5}">
                      <a16:colId xmlns:a16="http://schemas.microsoft.com/office/drawing/2014/main" val="3950131731"/>
                    </a:ext>
                  </a:extLst>
                </a:gridCol>
              </a:tblGrid>
              <a:tr h="0">
                <a:tc gridSpan="2">
                  <a:txBody>
                    <a:bodyPr/>
                    <a:lstStyle/>
                    <a:p>
                      <a:pPr marL="0" marR="0">
                        <a:lnSpc>
                          <a:spcPct val="107000"/>
                        </a:lnSpc>
                        <a:spcBef>
                          <a:spcPts val="0"/>
                        </a:spcBef>
                        <a:spcAft>
                          <a:spcPts val="0"/>
                        </a:spcAft>
                      </a:pPr>
                      <a:r>
                        <a:rPr lang="en-US" sz="1100">
                          <a:effectLst/>
                        </a:rPr>
                        <a:t>Entity Name: Bank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434573804"/>
                  </a:ext>
                </a:extLst>
              </a:tr>
              <a:tr h="0">
                <a:tc>
                  <a:txBody>
                    <a:bodyPr/>
                    <a:lstStyle/>
                    <a:p>
                      <a:pPr marL="0" marR="0">
                        <a:lnSpc>
                          <a:spcPct val="107000"/>
                        </a:lnSpc>
                        <a:spcBef>
                          <a:spcPts val="0"/>
                        </a:spcBef>
                        <a:spcAft>
                          <a:spcPts val="0"/>
                        </a:spcAft>
                      </a:pPr>
                      <a:r>
                        <a:rPr lang="en-US" sz="1100">
                          <a:effectLst/>
                        </a:rPr>
                        <a:t>Input: Quickbooks Online and Square/Bill &amp; Pay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Output: Quickbooks Online, Payroll Process 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1265551"/>
                  </a:ext>
                </a:extLst>
              </a:tr>
              <a:tr h="0">
                <a:tc gridSpan="2">
                  <a:txBody>
                    <a:bodyPr/>
                    <a:lstStyle/>
                    <a:p>
                      <a:pPr marL="0" marR="0">
                        <a:lnSpc>
                          <a:spcPct val="107000"/>
                        </a:lnSpc>
                        <a:spcBef>
                          <a:spcPts val="0"/>
                        </a:spcBef>
                        <a:spcAft>
                          <a:spcPts val="0"/>
                        </a:spcAft>
                      </a:pPr>
                      <a:r>
                        <a:rPr lang="en-US" sz="1100" dirty="0">
                          <a:effectLst/>
                        </a:rPr>
                        <a:t>Description: The bank receives accounting information from </a:t>
                      </a:r>
                      <a:r>
                        <a:rPr lang="en-US" sz="1100" dirty="0" err="1">
                          <a:effectLst/>
                        </a:rPr>
                        <a:t>Quickbooks</a:t>
                      </a:r>
                      <a:r>
                        <a:rPr lang="en-US" sz="1100" dirty="0">
                          <a:effectLst/>
                        </a:rPr>
                        <a:t> Online and automatic payments via Square or Bill &amp; Pay. It transfers payroll via the Payroll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509585954"/>
                  </a:ext>
                </a:extLst>
              </a:tr>
            </a:tbl>
          </a:graphicData>
        </a:graphic>
      </p:graphicFrame>
    </p:spTree>
    <p:extLst>
      <p:ext uri="{BB962C8B-B14F-4D97-AF65-F5344CB8AC3E}">
        <p14:creationId xmlns:p14="http://schemas.microsoft.com/office/powerpoint/2010/main" val="3634953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Requirements </a:t>
            </a:r>
            <a:br>
              <a:rPr lang="en-US" dirty="0"/>
            </a:br>
            <a:r>
              <a:rPr lang="en-US" dirty="0"/>
              <a:t>&amp;</a:t>
            </a:r>
            <a:br>
              <a:rPr lang="en-US" dirty="0"/>
            </a:br>
            <a:r>
              <a:rPr lang="en-US" dirty="0"/>
              <a:t>Benefits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73046" y="714375"/>
            <a:ext cx="6253751" cy="5669647"/>
          </a:xfrm>
        </p:spPr>
        <p:txBody>
          <a:bodyPr>
            <a:normAutofit fontScale="77500" lnSpcReduction="20000"/>
          </a:bodyPr>
          <a:lstStyle/>
          <a:p>
            <a:pPr marL="0" indent="0">
              <a:buNone/>
            </a:pPr>
            <a:r>
              <a:rPr lang="en-US" sz="1600" b="1" u="sng" dirty="0">
                <a:effectLst/>
              </a:rPr>
              <a:t>Environmental:</a:t>
            </a:r>
            <a:endParaRPr lang="en-US" sz="1600" dirty="0">
              <a:effectLst/>
            </a:endParaRPr>
          </a:p>
          <a:p>
            <a:r>
              <a:rPr lang="en-US" sz="1600" dirty="0">
                <a:effectLst/>
              </a:rPr>
              <a:t>Office </a:t>
            </a:r>
            <a:r>
              <a:rPr lang="en-US" sz="1600" dirty="0" err="1">
                <a:effectLst/>
              </a:rPr>
              <a:t>deskop</a:t>
            </a:r>
            <a:r>
              <a:rPr lang="en-US" sz="1600" dirty="0">
                <a:effectLst/>
              </a:rPr>
              <a:t>/laptop computer with Windows 10 or up</a:t>
            </a:r>
          </a:p>
          <a:p>
            <a:r>
              <a:rPr lang="en-US" sz="1600" dirty="0">
                <a:effectLst/>
              </a:rPr>
              <a:t>Internet access</a:t>
            </a:r>
          </a:p>
          <a:p>
            <a:r>
              <a:rPr lang="en-US" sz="1600" dirty="0">
                <a:effectLst/>
              </a:rPr>
              <a:t>Printer/Scanner</a:t>
            </a:r>
          </a:p>
          <a:p>
            <a:r>
              <a:rPr lang="en-US" sz="1600" dirty="0">
                <a:effectLst/>
              </a:rPr>
              <a:t>Mobile Devices</a:t>
            </a:r>
          </a:p>
          <a:p>
            <a:pPr marL="0" indent="0">
              <a:buNone/>
            </a:pPr>
            <a:r>
              <a:rPr lang="en-US" sz="1600" b="1" u="sng" dirty="0" err="1">
                <a:effectLst/>
              </a:rPr>
              <a:t>Implentation</a:t>
            </a:r>
            <a:r>
              <a:rPr lang="en-US" sz="1600" b="1" u="sng" dirty="0">
                <a:effectLst/>
              </a:rPr>
              <a:t>:</a:t>
            </a:r>
            <a:endParaRPr lang="en-US" sz="1600" dirty="0">
              <a:effectLst/>
            </a:endParaRPr>
          </a:p>
          <a:p>
            <a:r>
              <a:rPr lang="en-US" sz="1600" dirty="0" err="1">
                <a:effectLst/>
              </a:rPr>
              <a:t>Quickbooks</a:t>
            </a:r>
            <a:r>
              <a:rPr lang="en-US" sz="1600" dirty="0">
                <a:effectLst/>
              </a:rPr>
              <a:t> Online subscription</a:t>
            </a:r>
          </a:p>
          <a:p>
            <a:r>
              <a:rPr lang="en-US" sz="1600" dirty="0">
                <a:effectLst/>
              </a:rPr>
              <a:t>Homebase subscription</a:t>
            </a:r>
          </a:p>
          <a:p>
            <a:r>
              <a:rPr lang="en-US" sz="1600" dirty="0">
                <a:effectLst/>
              </a:rPr>
              <a:t>Bill &amp; Pay subscription</a:t>
            </a:r>
          </a:p>
          <a:p>
            <a:r>
              <a:rPr lang="en-US" sz="1600" dirty="0">
                <a:effectLst/>
              </a:rPr>
              <a:t>Homebase and Bill &amp; Pay application installation on office computer</a:t>
            </a:r>
          </a:p>
          <a:p>
            <a:pPr lvl="1"/>
            <a:r>
              <a:rPr lang="en-US" sz="1400" dirty="0">
                <a:effectLst/>
              </a:rPr>
              <a:t>Merge all existing data between the applications</a:t>
            </a:r>
          </a:p>
          <a:p>
            <a:r>
              <a:rPr lang="en-US" sz="1600" dirty="0">
                <a:effectLst/>
              </a:rPr>
              <a:t>Homebase enterprise and Bill &amp; Pay application installation on mobile devices</a:t>
            </a:r>
          </a:p>
          <a:p>
            <a:r>
              <a:rPr lang="en-US" sz="1600" dirty="0">
                <a:effectLst/>
              </a:rPr>
              <a:t>Data entry from manual forms into the new, automated applications</a:t>
            </a:r>
          </a:p>
          <a:p>
            <a:pPr marL="0" indent="0">
              <a:buNone/>
            </a:pPr>
            <a:r>
              <a:rPr lang="en-US" sz="1600" dirty="0">
                <a:effectLst/>
              </a:rPr>
              <a:t> </a:t>
            </a:r>
          </a:p>
          <a:p>
            <a:pPr marL="0" indent="0">
              <a:buNone/>
            </a:pPr>
            <a:r>
              <a:rPr lang="en-US" sz="1600" b="1" u="sng" dirty="0">
                <a:effectLst/>
              </a:rPr>
              <a:t>Summarized Benefits:</a:t>
            </a:r>
          </a:p>
          <a:p>
            <a:r>
              <a:rPr lang="en-US" sz="1600" dirty="0">
                <a:effectLst/>
              </a:rPr>
              <a:t>Improved time management</a:t>
            </a:r>
          </a:p>
          <a:p>
            <a:r>
              <a:rPr lang="en-US" sz="1600" dirty="0">
                <a:effectLst/>
              </a:rPr>
              <a:t>Increased data integrity</a:t>
            </a:r>
          </a:p>
          <a:p>
            <a:r>
              <a:rPr lang="en-US" sz="1600" dirty="0">
                <a:effectLst/>
              </a:rPr>
              <a:t>Centralized Communication</a:t>
            </a:r>
          </a:p>
          <a:p>
            <a:r>
              <a:rPr lang="en-US" sz="1600" dirty="0">
                <a:effectLst/>
              </a:rPr>
              <a:t>Business growth</a:t>
            </a:r>
          </a:p>
          <a:p>
            <a:r>
              <a:rPr lang="en-US" sz="1600" dirty="0">
                <a:effectLst/>
              </a:rPr>
              <a:t>ROI 3.21%</a:t>
            </a:r>
          </a:p>
          <a:p>
            <a:pPr marL="0" indent="0">
              <a:buNone/>
            </a:pPr>
            <a:r>
              <a:rPr lang="en-US" sz="1600" dirty="0">
                <a:effectLst/>
              </a:rPr>
              <a:t> </a:t>
            </a:r>
            <a:endParaRPr lang="en-US" dirty="0">
              <a:solidFill>
                <a:schemeClr val="tx1"/>
              </a:solidFill>
            </a:endParaRPr>
          </a:p>
        </p:txBody>
      </p:sp>
    </p:spTree>
    <p:extLst>
      <p:ext uri="{BB962C8B-B14F-4D97-AF65-F5344CB8AC3E}">
        <p14:creationId xmlns:p14="http://schemas.microsoft.com/office/powerpoint/2010/main" val="157369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Input Schedule Availability – Homebase</a:t>
            </a:r>
            <a:br>
              <a:rPr lang="en-US" dirty="0"/>
            </a:br>
            <a:r>
              <a:rPr lang="en-US" sz="2000" dirty="0"/>
              <a:t>Employee Data Synchronized from </a:t>
            </a:r>
            <a:r>
              <a:rPr lang="en-US" sz="2000" dirty="0" err="1"/>
              <a:t>Quickbooks</a:t>
            </a:r>
            <a:r>
              <a:rPr lang="en-US" sz="2000" dirty="0"/>
              <a:t> Online</a:t>
            </a:r>
            <a:endParaRPr lang="en-US" dirty="0"/>
          </a:p>
        </p:txBody>
      </p:sp>
      <p:pic>
        <p:nvPicPr>
          <p:cNvPr id="5" name="Content Placeholder 4">
            <a:extLst>
              <a:ext uri="{FF2B5EF4-FFF2-40B4-BE49-F238E27FC236}">
                <a16:creationId xmlns:a16="http://schemas.microsoft.com/office/drawing/2014/main" id="{D9F9CD79-FBE3-48F5-B2BA-E86A9EBF7BD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3" y="1876425"/>
            <a:ext cx="9381679" cy="4591049"/>
          </a:xfrm>
          <a:prstGeom prst="rect">
            <a:avLst/>
          </a:prstGeom>
        </p:spPr>
      </p:pic>
    </p:spTree>
    <p:extLst>
      <p:ext uri="{BB962C8B-B14F-4D97-AF65-F5344CB8AC3E}">
        <p14:creationId xmlns:p14="http://schemas.microsoft.com/office/powerpoint/2010/main" val="26720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Input Customer Data – </a:t>
            </a:r>
            <a:r>
              <a:rPr lang="en-US" dirty="0" err="1"/>
              <a:t>Quickbooks</a:t>
            </a:r>
            <a:r>
              <a:rPr lang="en-US" dirty="0"/>
              <a:t> Online</a:t>
            </a:r>
          </a:p>
        </p:txBody>
      </p:sp>
      <p:pic>
        <p:nvPicPr>
          <p:cNvPr id="6" name="Content Placeholder 5">
            <a:extLst>
              <a:ext uri="{FF2B5EF4-FFF2-40B4-BE49-F238E27FC236}">
                <a16:creationId xmlns:a16="http://schemas.microsoft.com/office/drawing/2014/main" id="{5CA4F755-5F17-452B-8770-B15E9C8CF04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3" y="1876425"/>
            <a:ext cx="9504360" cy="4886325"/>
          </a:xfrm>
          <a:prstGeom prst="rect">
            <a:avLst/>
          </a:prstGeom>
        </p:spPr>
      </p:pic>
    </p:spTree>
    <p:extLst>
      <p:ext uri="{BB962C8B-B14F-4D97-AF65-F5344CB8AC3E}">
        <p14:creationId xmlns:p14="http://schemas.microsoft.com/office/powerpoint/2010/main" val="347659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Input Services – </a:t>
            </a:r>
            <a:r>
              <a:rPr lang="en-US" dirty="0" err="1"/>
              <a:t>Quickbooks</a:t>
            </a:r>
            <a:r>
              <a:rPr lang="en-US" dirty="0"/>
              <a:t> Online</a:t>
            </a:r>
          </a:p>
        </p:txBody>
      </p:sp>
      <p:pic>
        <p:nvPicPr>
          <p:cNvPr id="7" name="Content Placeholder 6">
            <a:extLst>
              <a:ext uri="{FF2B5EF4-FFF2-40B4-BE49-F238E27FC236}">
                <a16:creationId xmlns:a16="http://schemas.microsoft.com/office/drawing/2014/main" id="{D364DAC0-28F2-4250-87A0-3FC0961F64B3}"/>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3" y="1876425"/>
            <a:ext cx="9017655" cy="4717322"/>
          </a:xfrm>
          <a:prstGeom prst="rect">
            <a:avLst/>
          </a:prstGeom>
        </p:spPr>
      </p:pic>
    </p:spTree>
    <p:extLst>
      <p:ext uri="{BB962C8B-B14F-4D97-AF65-F5344CB8AC3E}">
        <p14:creationId xmlns:p14="http://schemas.microsoft.com/office/powerpoint/2010/main" val="329601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Input Schedule - </a:t>
            </a:r>
            <a:r>
              <a:rPr lang="en-US" dirty="0" err="1"/>
              <a:t>HOmebase</a:t>
            </a:r>
            <a:endParaRPr lang="en-US" dirty="0"/>
          </a:p>
        </p:txBody>
      </p:sp>
      <p:pic>
        <p:nvPicPr>
          <p:cNvPr id="6" name="Content Placeholder 5">
            <a:extLst>
              <a:ext uri="{FF2B5EF4-FFF2-40B4-BE49-F238E27FC236}">
                <a16:creationId xmlns:a16="http://schemas.microsoft.com/office/drawing/2014/main" id="{EAE8CCD5-C15D-4AC1-B0D9-BBC7858B1CF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1413" y="1876425"/>
            <a:ext cx="5202237" cy="4648200"/>
          </a:xfrm>
          <a:prstGeom prst="rect">
            <a:avLst/>
          </a:prstGeom>
        </p:spPr>
      </p:pic>
    </p:spTree>
    <p:extLst>
      <p:ext uri="{BB962C8B-B14F-4D97-AF65-F5344CB8AC3E}">
        <p14:creationId xmlns:p14="http://schemas.microsoft.com/office/powerpoint/2010/main" val="732878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normAutofit fontScale="90000"/>
          </a:bodyPr>
          <a:lstStyle/>
          <a:p>
            <a:r>
              <a:rPr lang="en-US" dirty="0"/>
              <a:t>Scheduled Received in Homebase Mobile Application – Clock in/Out Entered into APP</a:t>
            </a:r>
            <a:br>
              <a:rPr lang="en-US" dirty="0"/>
            </a:br>
            <a:r>
              <a:rPr lang="en-US" dirty="0"/>
              <a:t>GPS Tracks Employee</a:t>
            </a:r>
          </a:p>
        </p:txBody>
      </p:sp>
      <p:pic>
        <p:nvPicPr>
          <p:cNvPr id="7" name="Content Placeholder 6">
            <a:extLst>
              <a:ext uri="{FF2B5EF4-FFF2-40B4-BE49-F238E27FC236}">
                <a16:creationId xmlns:a16="http://schemas.microsoft.com/office/drawing/2014/main" id="{155CDEB1-3582-4ECC-9080-84BFF567707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3" y="1876424"/>
            <a:ext cx="2278062" cy="4371975"/>
          </a:xfrm>
          <a:prstGeom prst="rect">
            <a:avLst/>
          </a:prstGeom>
        </p:spPr>
      </p:pic>
      <p:pic>
        <p:nvPicPr>
          <p:cNvPr id="8" name="Picture 7">
            <a:extLst>
              <a:ext uri="{FF2B5EF4-FFF2-40B4-BE49-F238E27FC236}">
                <a16:creationId xmlns:a16="http://schemas.microsoft.com/office/drawing/2014/main" id="{CA26DDBA-E6E1-4B5D-AB2B-5C67695EE07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651431" y="1876423"/>
            <a:ext cx="2278061" cy="4371975"/>
          </a:xfrm>
          <a:prstGeom prst="rect">
            <a:avLst/>
          </a:prstGeom>
        </p:spPr>
      </p:pic>
      <p:pic>
        <p:nvPicPr>
          <p:cNvPr id="9" name="Picture 8">
            <a:extLst>
              <a:ext uri="{FF2B5EF4-FFF2-40B4-BE49-F238E27FC236}">
                <a16:creationId xmlns:a16="http://schemas.microsoft.com/office/drawing/2014/main" id="{262A2863-988E-4A0A-A192-5DC48E82EA5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161447" y="1876423"/>
            <a:ext cx="2278061" cy="4371974"/>
          </a:xfrm>
          <a:prstGeom prst="rect">
            <a:avLst/>
          </a:prstGeom>
        </p:spPr>
      </p:pic>
    </p:spTree>
    <p:extLst>
      <p:ext uri="{BB962C8B-B14F-4D97-AF65-F5344CB8AC3E}">
        <p14:creationId xmlns:p14="http://schemas.microsoft.com/office/powerpoint/2010/main" val="3968480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Output Invoice – QuickBooks Online</a:t>
            </a:r>
          </a:p>
        </p:txBody>
      </p:sp>
      <p:pic>
        <p:nvPicPr>
          <p:cNvPr id="7" name="Content Placeholder 6">
            <a:extLst>
              <a:ext uri="{FF2B5EF4-FFF2-40B4-BE49-F238E27FC236}">
                <a16:creationId xmlns:a16="http://schemas.microsoft.com/office/drawing/2014/main" id="{6F639263-C604-46C0-8C57-C65B9C17C7C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1413" y="1876424"/>
            <a:ext cx="6640512" cy="4371975"/>
          </a:xfrm>
          <a:prstGeom prst="rect">
            <a:avLst/>
          </a:prstGeom>
        </p:spPr>
      </p:pic>
    </p:spTree>
    <p:extLst>
      <p:ext uri="{BB962C8B-B14F-4D97-AF65-F5344CB8AC3E}">
        <p14:creationId xmlns:p14="http://schemas.microsoft.com/office/powerpoint/2010/main" val="380100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Business Report</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73046" y="714375"/>
            <a:ext cx="6253751" cy="5076825"/>
          </a:xfrm>
        </p:spPr>
        <p:txBody>
          <a:bodyPr>
            <a:normAutofit/>
          </a:bodyPr>
          <a:lstStyle/>
          <a:p>
            <a:r>
              <a:rPr lang="en-US" dirty="0">
                <a:solidFill>
                  <a:schemeClr val="tx1"/>
                </a:solidFill>
              </a:rPr>
              <a:t>Family-Owned Small Business</a:t>
            </a:r>
          </a:p>
          <a:p>
            <a:r>
              <a:rPr lang="en-US" dirty="0">
                <a:solidFill>
                  <a:schemeClr val="tx1"/>
                </a:solidFill>
              </a:rPr>
              <a:t>Experiencing Growth</a:t>
            </a:r>
          </a:p>
          <a:p>
            <a:r>
              <a:rPr lang="en-US" dirty="0">
                <a:solidFill>
                  <a:schemeClr val="tx1"/>
                </a:solidFill>
              </a:rPr>
              <a:t>Provides Landscaping Services</a:t>
            </a:r>
          </a:p>
          <a:p>
            <a:pPr lvl="1"/>
            <a:r>
              <a:rPr lang="en-US" dirty="0">
                <a:solidFill>
                  <a:schemeClr val="tx1"/>
                </a:solidFill>
              </a:rPr>
              <a:t>Fifty+ Regular Customers</a:t>
            </a:r>
          </a:p>
          <a:p>
            <a:pPr lvl="1"/>
            <a:r>
              <a:rPr lang="en-US" dirty="0">
                <a:solidFill>
                  <a:schemeClr val="tx1"/>
                </a:solidFill>
              </a:rPr>
              <a:t>25-30 Special Project Customers</a:t>
            </a:r>
          </a:p>
          <a:p>
            <a:r>
              <a:rPr lang="en-US" dirty="0">
                <a:solidFill>
                  <a:schemeClr val="tx1"/>
                </a:solidFill>
              </a:rPr>
              <a:t>$250,000 - $280,000 Annual Revenue</a:t>
            </a:r>
          </a:p>
          <a:p>
            <a:endParaRPr lang="en-US" dirty="0">
              <a:solidFill>
                <a:schemeClr val="tx1"/>
              </a:solidFill>
            </a:endParaRPr>
          </a:p>
        </p:txBody>
      </p:sp>
    </p:spTree>
    <p:extLst>
      <p:ext uri="{BB962C8B-B14F-4D97-AF65-F5344CB8AC3E}">
        <p14:creationId xmlns:p14="http://schemas.microsoft.com/office/powerpoint/2010/main" val="4109989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Invoice Information Transfers Automatically to Bill &amp; Pay</a:t>
            </a:r>
          </a:p>
        </p:txBody>
      </p:sp>
      <p:pic>
        <p:nvPicPr>
          <p:cNvPr id="9" name="Content Placeholder 8">
            <a:extLst>
              <a:ext uri="{FF2B5EF4-FFF2-40B4-BE49-F238E27FC236}">
                <a16:creationId xmlns:a16="http://schemas.microsoft.com/office/drawing/2014/main" id="{E4BBE185-825C-4BEF-868A-0BA4D3CC4BB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0" y="1876425"/>
            <a:ext cx="10460039" cy="2762250"/>
          </a:xfrm>
          <a:prstGeom prst="rect">
            <a:avLst/>
          </a:prstGeom>
        </p:spPr>
      </p:pic>
    </p:spTree>
    <p:extLst>
      <p:ext uri="{BB962C8B-B14F-4D97-AF65-F5344CB8AC3E}">
        <p14:creationId xmlns:p14="http://schemas.microsoft.com/office/powerpoint/2010/main" val="4017184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Invoice Information Transfers Automatically to Bill &amp; Pay</a:t>
            </a:r>
          </a:p>
        </p:txBody>
      </p:sp>
      <p:pic>
        <p:nvPicPr>
          <p:cNvPr id="9" name="Content Placeholder 8">
            <a:extLst>
              <a:ext uri="{FF2B5EF4-FFF2-40B4-BE49-F238E27FC236}">
                <a16:creationId xmlns:a16="http://schemas.microsoft.com/office/drawing/2014/main" id="{E4BBE185-825C-4BEF-868A-0BA4D3CC4BB0}"/>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0" y="1876425"/>
            <a:ext cx="10460039" cy="2762250"/>
          </a:xfrm>
          <a:prstGeom prst="rect">
            <a:avLst/>
          </a:prstGeom>
        </p:spPr>
      </p:pic>
    </p:spTree>
    <p:extLst>
      <p:ext uri="{BB962C8B-B14F-4D97-AF65-F5344CB8AC3E}">
        <p14:creationId xmlns:p14="http://schemas.microsoft.com/office/powerpoint/2010/main" val="1746918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Output Paid Invoice – QuickBooks Online</a:t>
            </a:r>
          </a:p>
        </p:txBody>
      </p:sp>
      <p:pic>
        <p:nvPicPr>
          <p:cNvPr id="6" name="Content Placeholder 5">
            <a:extLst>
              <a:ext uri="{FF2B5EF4-FFF2-40B4-BE49-F238E27FC236}">
                <a16:creationId xmlns:a16="http://schemas.microsoft.com/office/drawing/2014/main" id="{CCC3DACD-38C8-41DD-8DB1-7E52A1F28A4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1413" y="1876424"/>
            <a:ext cx="6002337" cy="4371975"/>
          </a:xfrm>
          <a:prstGeom prst="rect">
            <a:avLst/>
          </a:prstGeom>
        </p:spPr>
      </p:pic>
    </p:spTree>
    <p:extLst>
      <p:ext uri="{BB962C8B-B14F-4D97-AF65-F5344CB8AC3E}">
        <p14:creationId xmlns:p14="http://schemas.microsoft.com/office/powerpoint/2010/main" val="2346784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Output Customer Account Balance Report</a:t>
            </a:r>
            <a:br>
              <a:rPr lang="en-US" dirty="0"/>
            </a:br>
            <a:r>
              <a:rPr lang="en-US" dirty="0"/>
              <a:t>Bill &amp; Pay</a:t>
            </a:r>
          </a:p>
        </p:txBody>
      </p:sp>
      <p:pic>
        <p:nvPicPr>
          <p:cNvPr id="6" name="Content Placeholder 5">
            <a:extLst>
              <a:ext uri="{FF2B5EF4-FFF2-40B4-BE49-F238E27FC236}">
                <a16:creationId xmlns:a16="http://schemas.microsoft.com/office/drawing/2014/main" id="{BE4174C3-4514-4919-BA95-9BADE7373E8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2" y="1876424"/>
            <a:ext cx="10383837" cy="3105151"/>
          </a:xfrm>
          <a:prstGeom prst="rect">
            <a:avLst/>
          </a:prstGeom>
        </p:spPr>
      </p:pic>
    </p:spTree>
    <p:extLst>
      <p:ext uri="{BB962C8B-B14F-4D97-AF65-F5344CB8AC3E}">
        <p14:creationId xmlns:p14="http://schemas.microsoft.com/office/powerpoint/2010/main" val="420747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Output Individual Customer Report</a:t>
            </a:r>
            <a:br>
              <a:rPr lang="en-US" dirty="0"/>
            </a:br>
            <a:r>
              <a:rPr lang="en-US" dirty="0"/>
              <a:t>Bill &amp; Pay</a:t>
            </a:r>
          </a:p>
        </p:txBody>
      </p:sp>
      <p:pic>
        <p:nvPicPr>
          <p:cNvPr id="7" name="Content Placeholder 6">
            <a:extLst>
              <a:ext uri="{FF2B5EF4-FFF2-40B4-BE49-F238E27FC236}">
                <a16:creationId xmlns:a16="http://schemas.microsoft.com/office/drawing/2014/main" id="{BB243C30-9A20-41D1-9B40-402EC94A43C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1413" y="1876424"/>
            <a:ext cx="7859712" cy="4371975"/>
          </a:xfrm>
          <a:prstGeom prst="rect">
            <a:avLst/>
          </a:prstGeom>
        </p:spPr>
      </p:pic>
    </p:spTree>
    <p:extLst>
      <p:ext uri="{BB962C8B-B14F-4D97-AF65-F5344CB8AC3E}">
        <p14:creationId xmlns:p14="http://schemas.microsoft.com/office/powerpoint/2010/main" val="1313470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FC6B-4C56-4BA7-82A7-0B5A175852B9}"/>
              </a:ext>
            </a:extLst>
          </p:cNvPr>
          <p:cNvSpPr>
            <a:spLocks noGrp="1"/>
          </p:cNvSpPr>
          <p:nvPr>
            <p:ph type="title"/>
          </p:nvPr>
        </p:nvSpPr>
        <p:spPr>
          <a:xfrm>
            <a:off x="1141413" y="609600"/>
            <a:ext cx="9905998" cy="1266825"/>
          </a:xfrm>
        </p:spPr>
        <p:txBody>
          <a:bodyPr/>
          <a:lstStyle/>
          <a:p>
            <a:r>
              <a:rPr lang="en-US" dirty="0"/>
              <a:t>Output Time and Payroll Report</a:t>
            </a:r>
            <a:br>
              <a:rPr lang="en-US" dirty="0"/>
            </a:br>
            <a:r>
              <a:rPr lang="en-US" dirty="0"/>
              <a:t>Homebase</a:t>
            </a:r>
          </a:p>
        </p:txBody>
      </p:sp>
      <p:pic>
        <p:nvPicPr>
          <p:cNvPr id="6" name="Content Placeholder 5">
            <a:extLst>
              <a:ext uri="{FF2B5EF4-FFF2-40B4-BE49-F238E27FC236}">
                <a16:creationId xmlns:a16="http://schemas.microsoft.com/office/drawing/2014/main" id="{6C96AEA3-9048-47DC-8C76-D0E79CADAA1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3" y="1876424"/>
            <a:ext cx="8716962" cy="4371976"/>
          </a:xfrm>
          <a:prstGeom prst="rect">
            <a:avLst/>
          </a:prstGeom>
        </p:spPr>
      </p:pic>
    </p:spTree>
    <p:extLst>
      <p:ext uri="{BB962C8B-B14F-4D97-AF65-F5344CB8AC3E}">
        <p14:creationId xmlns:p14="http://schemas.microsoft.com/office/powerpoint/2010/main" val="857880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sz="2400" dirty="0"/>
              <a:t>Alternative Recommendation</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73046" y="714375"/>
            <a:ext cx="6253751" cy="5669647"/>
          </a:xfrm>
        </p:spPr>
        <p:txBody>
          <a:bodyPr>
            <a:normAutofit/>
          </a:bodyPr>
          <a:lstStyle/>
          <a:p>
            <a:pPr marL="0" indent="0">
              <a:buNone/>
            </a:pPr>
            <a:r>
              <a:rPr lang="en-US" sz="1600" b="1" u="sng" dirty="0">
                <a:effectLst/>
              </a:rPr>
              <a:t>Database &amp; Mobile Application Development</a:t>
            </a:r>
            <a:endParaRPr lang="en-US" sz="1600" dirty="0">
              <a:effectLst/>
            </a:endParaRPr>
          </a:p>
          <a:p>
            <a:r>
              <a:rPr lang="en-US" sz="1600" dirty="0">
                <a:effectLst/>
              </a:rPr>
              <a:t>Benefits</a:t>
            </a:r>
          </a:p>
          <a:p>
            <a:pPr lvl="1"/>
            <a:r>
              <a:rPr lang="en-US" sz="1400" dirty="0">
                <a:effectLst/>
              </a:rPr>
              <a:t>Custom Design to integrate with </a:t>
            </a:r>
            <a:r>
              <a:rPr lang="en-US" sz="1400" dirty="0" err="1">
                <a:effectLst/>
              </a:rPr>
              <a:t>Quickbooks</a:t>
            </a:r>
            <a:r>
              <a:rPr lang="en-US" sz="1400" dirty="0">
                <a:effectLst/>
              </a:rPr>
              <a:t> Online</a:t>
            </a:r>
          </a:p>
          <a:p>
            <a:pPr lvl="1"/>
            <a:r>
              <a:rPr lang="en-US" sz="1400" dirty="0">
                <a:effectLst/>
              </a:rPr>
              <a:t>Sell application to other landscaping businesses</a:t>
            </a:r>
          </a:p>
          <a:p>
            <a:pPr lvl="1"/>
            <a:r>
              <a:rPr lang="en-US" sz="1400" dirty="0">
                <a:effectLst/>
              </a:rPr>
              <a:t>ROI greater if application marketing is successful</a:t>
            </a:r>
          </a:p>
          <a:p>
            <a:r>
              <a:rPr lang="en-US" sz="1600" dirty="0">
                <a:effectLst/>
              </a:rPr>
              <a:t>Risks</a:t>
            </a:r>
          </a:p>
          <a:p>
            <a:pPr lvl="1"/>
            <a:r>
              <a:rPr lang="en-US" sz="1400" dirty="0">
                <a:effectLst/>
              </a:rPr>
              <a:t>Mobile application development estimate: $148,500</a:t>
            </a:r>
          </a:p>
          <a:p>
            <a:pPr lvl="2"/>
            <a:r>
              <a:rPr lang="en-US" sz="1200" dirty="0">
                <a:effectLst/>
              </a:rPr>
              <a:t>Source: Development calculator at </a:t>
            </a:r>
            <a:r>
              <a:rPr lang="en-US" sz="1200" dirty="0" err="1">
                <a:effectLst/>
              </a:rPr>
              <a:t>Mobomo</a:t>
            </a:r>
            <a:endParaRPr lang="en-US" sz="1200" dirty="0">
              <a:effectLst/>
            </a:endParaRPr>
          </a:p>
          <a:p>
            <a:pPr lvl="1"/>
            <a:r>
              <a:rPr lang="en-US" sz="1400" dirty="0">
                <a:effectLst/>
              </a:rPr>
              <a:t>ROI takes longer and doesn’t exceed investment</a:t>
            </a:r>
          </a:p>
          <a:p>
            <a:pPr marL="457200" lvl="1" indent="0">
              <a:buNone/>
            </a:pPr>
            <a:endParaRPr lang="en-US" sz="1400" dirty="0">
              <a:effectLst/>
            </a:endParaRPr>
          </a:p>
          <a:p>
            <a:pPr lvl="1"/>
            <a:endParaRPr lang="en-US" dirty="0">
              <a:solidFill>
                <a:schemeClr val="tx1"/>
              </a:solidFill>
            </a:endParaRPr>
          </a:p>
        </p:txBody>
      </p:sp>
    </p:spTree>
    <p:extLst>
      <p:ext uri="{BB962C8B-B14F-4D97-AF65-F5344CB8AC3E}">
        <p14:creationId xmlns:p14="http://schemas.microsoft.com/office/powerpoint/2010/main" val="284524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Summary</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73046" y="714375"/>
            <a:ext cx="6253751" cy="5669647"/>
          </a:xfrm>
        </p:spPr>
        <p:txBody>
          <a:bodyPr>
            <a:normAutofit/>
          </a:bodyPr>
          <a:lstStyle/>
          <a:p>
            <a:pPr lvl="1"/>
            <a:r>
              <a:rPr lang="en-US" dirty="0">
                <a:solidFill>
                  <a:schemeClr val="tx1"/>
                </a:solidFill>
              </a:rPr>
              <a:t>In summary, QuickBooks Online will be used in tandem with Homebase Enterprise as well as Square/Bill &amp; Pay. This will result in:</a:t>
            </a:r>
          </a:p>
          <a:p>
            <a:pPr lvl="2"/>
            <a:r>
              <a:rPr lang="en-US" dirty="0">
                <a:solidFill>
                  <a:schemeClr val="tx1"/>
                </a:solidFill>
              </a:rPr>
              <a:t>Automated Tasks</a:t>
            </a:r>
          </a:p>
          <a:p>
            <a:pPr lvl="2"/>
            <a:r>
              <a:rPr lang="en-US" dirty="0">
                <a:solidFill>
                  <a:schemeClr val="tx1"/>
                </a:solidFill>
              </a:rPr>
              <a:t>Mobile Platform</a:t>
            </a:r>
          </a:p>
          <a:p>
            <a:pPr lvl="2"/>
            <a:r>
              <a:rPr lang="en-US" dirty="0">
                <a:solidFill>
                  <a:schemeClr val="tx1"/>
                </a:solidFill>
              </a:rPr>
              <a:t>Streamlined Communication</a:t>
            </a:r>
          </a:p>
          <a:p>
            <a:pPr lvl="2"/>
            <a:r>
              <a:rPr lang="en-US" dirty="0">
                <a:solidFill>
                  <a:schemeClr val="tx1"/>
                </a:solidFill>
              </a:rPr>
              <a:t>Increased Data Integrity</a:t>
            </a:r>
          </a:p>
          <a:p>
            <a:pPr lvl="2"/>
            <a:r>
              <a:rPr lang="en-US" dirty="0">
                <a:solidFill>
                  <a:schemeClr val="tx1"/>
                </a:solidFill>
              </a:rPr>
              <a:t>Improved Time Management</a:t>
            </a:r>
          </a:p>
          <a:p>
            <a:pPr lvl="2"/>
            <a:r>
              <a:rPr lang="en-US" dirty="0">
                <a:solidFill>
                  <a:schemeClr val="tx1"/>
                </a:solidFill>
              </a:rPr>
              <a:t>Centralized Online Scheduling System</a:t>
            </a:r>
          </a:p>
          <a:p>
            <a:pPr marL="914400" lvl="2" indent="0">
              <a:buNone/>
            </a:pPr>
            <a:endParaRPr lang="en-US" dirty="0">
              <a:solidFill>
                <a:schemeClr val="tx1"/>
              </a:solidFill>
            </a:endParaRPr>
          </a:p>
          <a:p>
            <a:pPr lvl="1">
              <a:buFont typeface="Arial" panose="020B0604020202020204" pitchFamily="34" charset="0"/>
              <a:buChar char="•"/>
            </a:pPr>
            <a:r>
              <a:rPr lang="en-US" dirty="0">
                <a:solidFill>
                  <a:schemeClr val="tx1"/>
                </a:solidFill>
              </a:rPr>
              <a:t>End Goal:</a:t>
            </a:r>
          </a:p>
          <a:p>
            <a:pPr lvl="2">
              <a:buFont typeface="Arial" panose="020B0604020202020204" pitchFamily="34" charset="0"/>
              <a:buChar char="•"/>
            </a:pPr>
            <a:r>
              <a:rPr lang="en-US" dirty="0">
                <a:solidFill>
                  <a:schemeClr val="tx1"/>
                </a:solidFill>
              </a:rPr>
              <a:t>A Fully automated and digitized system to replace manual logs </a:t>
            </a:r>
            <a:r>
              <a:rPr lang="en-US">
                <a:solidFill>
                  <a:schemeClr val="tx1"/>
                </a:solidFill>
              </a:rPr>
              <a:t>and forms</a:t>
            </a:r>
            <a:endParaRPr lang="en-US" dirty="0">
              <a:solidFill>
                <a:schemeClr val="tx1"/>
              </a:solidFill>
            </a:endParaRPr>
          </a:p>
          <a:p>
            <a:pPr marL="914400" lvl="2" indent="0">
              <a:buNone/>
            </a:pPr>
            <a:endParaRPr lang="en-US" dirty="0">
              <a:solidFill>
                <a:schemeClr val="tx1"/>
              </a:solidFill>
            </a:endParaRPr>
          </a:p>
        </p:txBody>
      </p:sp>
    </p:spTree>
    <p:extLst>
      <p:ext uri="{BB962C8B-B14F-4D97-AF65-F5344CB8AC3E}">
        <p14:creationId xmlns:p14="http://schemas.microsoft.com/office/powerpoint/2010/main" val="238041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Organization</a:t>
            </a:r>
            <a:br>
              <a:rPr lang="en-US" dirty="0"/>
            </a:br>
            <a:r>
              <a:rPr lang="en-US" dirty="0"/>
              <a:t>Chart</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7" name="Content Placeholder 6">
            <a:extLst>
              <a:ext uri="{FF2B5EF4-FFF2-40B4-BE49-F238E27FC236}">
                <a16:creationId xmlns:a16="http://schemas.microsoft.com/office/drawing/2014/main" id="{F0C75482-BC55-454B-91AF-257B89E14EAE}"/>
              </a:ext>
            </a:extLst>
          </p:cNvPr>
          <p:cNvGraphicFramePr>
            <a:graphicFrameLocks noGrp="1"/>
          </p:cNvGraphicFramePr>
          <p:nvPr>
            <p:ph idx="1"/>
          </p:nvPr>
        </p:nvGraphicFramePr>
        <p:xfrm>
          <a:off x="4973638" y="714375"/>
          <a:ext cx="6253162" cy="5076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29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Request for Information Services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7" name="Content Placeholder 6">
            <a:extLst>
              <a:ext uri="{FF2B5EF4-FFF2-40B4-BE49-F238E27FC236}">
                <a16:creationId xmlns:a16="http://schemas.microsoft.com/office/drawing/2014/main" id="{6432575B-FAF5-424C-A073-B05680791B37}"/>
              </a:ext>
            </a:extLst>
          </p:cNvPr>
          <p:cNvGraphicFramePr>
            <a:graphicFrameLocks noGrp="1"/>
          </p:cNvGraphicFramePr>
          <p:nvPr>
            <p:ph idx="1"/>
            <p:extLst>
              <p:ext uri="{D42A27DB-BD31-4B8C-83A1-F6EECF244321}">
                <p14:modId xmlns:p14="http://schemas.microsoft.com/office/powerpoint/2010/main" val="4000159823"/>
              </p:ext>
            </p:extLst>
          </p:nvPr>
        </p:nvGraphicFramePr>
        <p:xfrm>
          <a:off x="6095999" y="387928"/>
          <a:ext cx="4442691" cy="6132943"/>
        </p:xfrm>
        <a:graphic>
          <a:graphicData uri="http://schemas.openxmlformats.org/drawingml/2006/table">
            <a:tbl>
              <a:tblPr>
                <a:tableStyleId>{5C22544A-7EE6-4342-B048-85BDC9FD1C3A}</a:tableStyleId>
              </a:tblPr>
              <a:tblGrid>
                <a:gridCol w="2058173">
                  <a:extLst>
                    <a:ext uri="{9D8B030D-6E8A-4147-A177-3AD203B41FA5}">
                      <a16:colId xmlns:a16="http://schemas.microsoft.com/office/drawing/2014/main" val="2538365775"/>
                    </a:ext>
                  </a:extLst>
                </a:gridCol>
                <a:gridCol w="2384518">
                  <a:extLst>
                    <a:ext uri="{9D8B030D-6E8A-4147-A177-3AD203B41FA5}">
                      <a16:colId xmlns:a16="http://schemas.microsoft.com/office/drawing/2014/main" val="1259076852"/>
                    </a:ext>
                  </a:extLst>
                </a:gridCol>
              </a:tblGrid>
              <a:tr h="358660">
                <a:tc gridSpan="2">
                  <a:txBody>
                    <a:bodyPr/>
                    <a:lstStyle/>
                    <a:p>
                      <a:pPr marL="0" marR="0" algn="ctr">
                        <a:lnSpc>
                          <a:spcPct val="107000"/>
                        </a:lnSpc>
                        <a:spcBef>
                          <a:spcPts val="0"/>
                        </a:spcBef>
                        <a:spcAft>
                          <a:spcPts val="0"/>
                        </a:spcAft>
                      </a:pPr>
                      <a:r>
                        <a:rPr lang="en-US" sz="600">
                          <a:effectLst/>
                        </a:rPr>
                        <a:t> </a:t>
                      </a:r>
                      <a:endParaRPr lang="en-US" sz="700">
                        <a:effectLst/>
                      </a:endParaRPr>
                    </a:p>
                    <a:p>
                      <a:pPr marL="0" marR="0" algn="ctr">
                        <a:lnSpc>
                          <a:spcPct val="107000"/>
                        </a:lnSpc>
                        <a:spcBef>
                          <a:spcPts val="0"/>
                        </a:spcBef>
                        <a:spcAft>
                          <a:spcPts val="0"/>
                        </a:spcAft>
                      </a:pPr>
                      <a:r>
                        <a:rPr lang="en-US" sz="600">
                          <a:effectLst/>
                        </a:rPr>
                        <a:t>REQUEST FOR INFORMATION SERVICES</a:t>
                      </a:r>
                      <a:endParaRPr lang="en-US" sz="700">
                        <a:effectLst/>
                      </a:endParaRPr>
                    </a:p>
                    <a:p>
                      <a:pPr marL="0" marR="0">
                        <a:lnSpc>
                          <a:spcPct val="107000"/>
                        </a:lnSpc>
                        <a:spcBef>
                          <a:spcPts val="0"/>
                        </a:spcBef>
                        <a:spcAft>
                          <a:spcPts val="0"/>
                        </a:spcAft>
                      </a:pPr>
                      <a:r>
                        <a:rPr lang="en-US" sz="6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tc hMerge="1">
                  <a:txBody>
                    <a:bodyPr/>
                    <a:lstStyle/>
                    <a:p>
                      <a:endParaRPr lang="en-US"/>
                    </a:p>
                  </a:txBody>
                  <a:tcPr/>
                </a:tc>
                <a:extLst>
                  <a:ext uri="{0D108BD9-81ED-4DB2-BD59-A6C34878D82A}">
                    <a16:rowId xmlns:a16="http://schemas.microsoft.com/office/drawing/2014/main" val="683443450"/>
                  </a:ext>
                </a:extLst>
              </a:tr>
              <a:tr h="186501">
                <a:tc gridSpan="2">
                  <a:txBody>
                    <a:bodyPr/>
                    <a:lstStyle/>
                    <a:p>
                      <a:pPr marL="0" marR="0">
                        <a:lnSpc>
                          <a:spcPct val="107000"/>
                        </a:lnSpc>
                        <a:spcBef>
                          <a:spcPts val="0"/>
                        </a:spcBef>
                        <a:spcAft>
                          <a:spcPts val="0"/>
                        </a:spcAft>
                      </a:pPr>
                      <a:r>
                        <a:rPr lang="en-US" sz="600">
                          <a:effectLst/>
                        </a:rPr>
                        <a:t>Date: 11/5/2018</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hMerge="1">
                  <a:txBody>
                    <a:bodyPr/>
                    <a:lstStyle/>
                    <a:p>
                      <a:endParaRPr lang="en-US"/>
                    </a:p>
                  </a:txBody>
                  <a:tcPr/>
                </a:tc>
                <a:extLst>
                  <a:ext uri="{0D108BD9-81ED-4DB2-BD59-A6C34878D82A}">
                    <a16:rowId xmlns:a16="http://schemas.microsoft.com/office/drawing/2014/main" val="813601472"/>
                  </a:ext>
                </a:extLst>
              </a:tr>
              <a:tr h="115545">
                <a:tc>
                  <a:txBody>
                    <a:bodyPr/>
                    <a:lstStyle/>
                    <a:p>
                      <a:pPr marL="0" marR="0">
                        <a:lnSpc>
                          <a:spcPct val="107000"/>
                        </a:lnSpc>
                        <a:spcBef>
                          <a:spcPts val="0"/>
                        </a:spcBef>
                        <a:spcAft>
                          <a:spcPts val="0"/>
                        </a:spcAft>
                      </a:pPr>
                      <a:r>
                        <a:rPr lang="en-US" sz="6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tc>
                  <a:txBody>
                    <a:bodyPr/>
                    <a:lstStyle/>
                    <a:p>
                      <a:pPr marL="0" marR="0">
                        <a:lnSpc>
                          <a:spcPct val="107000"/>
                        </a:lnSpc>
                        <a:spcBef>
                          <a:spcPts val="0"/>
                        </a:spcBef>
                        <a:spcAft>
                          <a:spcPts val="0"/>
                        </a:spcAft>
                      </a:pPr>
                      <a:r>
                        <a:rPr lang="en-US" sz="6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extLst>
                  <a:ext uri="{0D108BD9-81ED-4DB2-BD59-A6C34878D82A}">
                    <a16:rowId xmlns:a16="http://schemas.microsoft.com/office/drawing/2014/main" val="115212587"/>
                  </a:ext>
                </a:extLst>
              </a:tr>
              <a:tr h="163780">
                <a:tc>
                  <a:txBody>
                    <a:bodyPr/>
                    <a:lstStyle/>
                    <a:p>
                      <a:pPr marL="0" marR="0">
                        <a:lnSpc>
                          <a:spcPct val="107000"/>
                        </a:lnSpc>
                        <a:spcBef>
                          <a:spcPts val="0"/>
                        </a:spcBef>
                        <a:spcAft>
                          <a:spcPts val="0"/>
                        </a:spcAft>
                      </a:pPr>
                      <a:r>
                        <a:rPr lang="en-US" sz="600">
                          <a:effectLst/>
                        </a:rPr>
                        <a:t>System enhancement: Yes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a:txBody>
                    <a:bodyPr/>
                    <a:lstStyle/>
                    <a:p>
                      <a:pPr marL="0" marR="0">
                        <a:lnSpc>
                          <a:spcPct val="107000"/>
                        </a:lnSpc>
                        <a:spcBef>
                          <a:spcPts val="0"/>
                        </a:spcBef>
                        <a:spcAft>
                          <a:spcPts val="0"/>
                        </a:spcAft>
                      </a:pPr>
                      <a:r>
                        <a:rPr lang="en-US" sz="600">
                          <a:effectLst/>
                        </a:rPr>
                        <a:t>Title: Multiple QuickBooks Integrations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extLst>
                  <a:ext uri="{0D108BD9-81ED-4DB2-BD59-A6C34878D82A}">
                    <a16:rowId xmlns:a16="http://schemas.microsoft.com/office/drawing/2014/main" val="553340222"/>
                  </a:ext>
                </a:extLst>
              </a:tr>
              <a:tr h="237103">
                <a:tc>
                  <a:txBody>
                    <a:bodyPr/>
                    <a:lstStyle/>
                    <a:p>
                      <a:pPr marL="0" marR="0">
                        <a:lnSpc>
                          <a:spcPct val="107000"/>
                        </a:lnSpc>
                        <a:spcBef>
                          <a:spcPts val="0"/>
                        </a:spcBef>
                        <a:spcAft>
                          <a:spcPts val="0"/>
                        </a:spcAft>
                      </a:pPr>
                      <a:r>
                        <a:rPr lang="en-US" sz="600">
                          <a:effectLst/>
                        </a:rPr>
                        <a:t>Department: Operations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a:txBody>
                    <a:bodyPr/>
                    <a:lstStyle/>
                    <a:p>
                      <a:pPr marL="0" marR="0">
                        <a:lnSpc>
                          <a:spcPct val="107000"/>
                        </a:lnSpc>
                        <a:spcBef>
                          <a:spcPts val="0"/>
                        </a:spcBef>
                        <a:spcAft>
                          <a:spcPts val="0"/>
                        </a:spcAft>
                      </a:pPr>
                      <a:r>
                        <a:rPr lang="en-US" sz="600">
                          <a:effectLst/>
                        </a:rPr>
                        <a:t>Location: 131 E Richardson Ave Suite B, Summerville, SC 29483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extLst>
                  <a:ext uri="{0D108BD9-81ED-4DB2-BD59-A6C34878D82A}">
                    <a16:rowId xmlns:a16="http://schemas.microsoft.com/office/drawing/2014/main" val="1383726013"/>
                  </a:ext>
                </a:extLst>
              </a:tr>
              <a:tr h="184133">
                <a:tc>
                  <a:txBody>
                    <a:bodyPr/>
                    <a:lstStyle/>
                    <a:p>
                      <a:pPr marL="0" marR="0">
                        <a:lnSpc>
                          <a:spcPct val="107000"/>
                        </a:lnSpc>
                        <a:spcBef>
                          <a:spcPts val="0"/>
                        </a:spcBef>
                        <a:spcAft>
                          <a:spcPts val="0"/>
                        </a:spcAft>
                      </a:pPr>
                      <a:r>
                        <a:rPr lang="en-US" sz="600">
                          <a:effectLst/>
                        </a:rPr>
                        <a:t>New system: No</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a:txBody>
                    <a:bodyPr/>
                    <a:lstStyle/>
                    <a:p>
                      <a:pPr marL="0" marR="0">
                        <a:lnSpc>
                          <a:spcPct val="107000"/>
                        </a:lnSpc>
                        <a:spcBef>
                          <a:spcPts val="0"/>
                        </a:spcBef>
                        <a:spcAft>
                          <a:spcPts val="0"/>
                        </a:spcAft>
                      </a:pPr>
                      <a:r>
                        <a:rPr lang="en-US" sz="600">
                          <a:effectLst/>
                        </a:rPr>
                        <a:t>E-mail: kjohnson.service@gmail.com</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extLst>
                  <a:ext uri="{0D108BD9-81ED-4DB2-BD59-A6C34878D82A}">
                    <a16:rowId xmlns:a16="http://schemas.microsoft.com/office/drawing/2014/main" val="2064683587"/>
                  </a:ext>
                </a:extLst>
              </a:tr>
              <a:tr h="311939">
                <a:tc>
                  <a:txBody>
                    <a:bodyPr/>
                    <a:lstStyle/>
                    <a:p>
                      <a:pPr marL="0" marR="0" algn="ctr">
                        <a:lnSpc>
                          <a:spcPct val="107000"/>
                        </a:lnSpc>
                        <a:spcBef>
                          <a:spcPts val="0"/>
                        </a:spcBef>
                        <a:spcAft>
                          <a:spcPts val="0"/>
                        </a:spcAft>
                      </a:pPr>
                      <a:r>
                        <a:rPr lang="en-US" sz="600">
                          <a:effectLst/>
                        </a:rPr>
                        <a:t>REQUEST FOR: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a:txBody>
                    <a:bodyPr/>
                    <a:lstStyle/>
                    <a:p>
                      <a:pPr marL="0" marR="0" algn="ctr">
                        <a:lnSpc>
                          <a:spcPct val="107000"/>
                        </a:lnSpc>
                        <a:spcBef>
                          <a:spcPts val="0"/>
                        </a:spcBef>
                        <a:spcAft>
                          <a:spcPts val="0"/>
                        </a:spcAft>
                      </a:pPr>
                      <a:r>
                        <a:rPr lang="en-US" sz="600">
                          <a:effectLst/>
                        </a:rPr>
                        <a:t>URGENCY: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extLst>
                  <a:ext uri="{0D108BD9-81ED-4DB2-BD59-A6C34878D82A}">
                    <a16:rowId xmlns:a16="http://schemas.microsoft.com/office/drawing/2014/main" val="4094984222"/>
                  </a:ext>
                </a:extLst>
              </a:tr>
              <a:tr h="115545">
                <a:tc>
                  <a:txBody>
                    <a:bodyPr/>
                    <a:lstStyle/>
                    <a:p>
                      <a:pPr marL="0" marR="0">
                        <a:lnSpc>
                          <a:spcPct val="107000"/>
                        </a:lnSpc>
                        <a:spcBef>
                          <a:spcPts val="0"/>
                        </a:spcBef>
                        <a:spcAft>
                          <a:spcPts val="0"/>
                        </a:spcAft>
                      </a:pPr>
                      <a:r>
                        <a:rPr lang="en-US" sz="600">
                          <a:effectLst/>
                        </a:rPr>
                        <a:t>[  ]  Correction of system error</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tc>
                  <a:txBody>
                    <a:bodyPr/>
                    <a:lstStyle/>
                    <a:p>
                      <a:pPr marL="0" marR="0">
                        <a:lnSpc>
                          <a:spcPct val="107000"/>
                        </a:lnSpc>
                        <a:spcBef>
                          <a:spcPts val="0"/>
                        </a:spcBef>
                        <a:spcAft>
                          <a:spcPts val="0"/>
                        </a:spcAft>
                      </a:pPr>
                      <a:r>
                        <a:rPr lang="en-US" sz="600">
                          <a:effectLst/>
                        </a:rPr>
                        <a:t>[  ]  Immediate attention required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extLst>
                  <a:ext uri="{0D108BD9-81ED-4DB2-BD59-A6C34878D82A}">
                    <a16:rowId xmlns:a16="http://schemas.microsoft.com/office/drawing/2014/main" val="85033289"/>
                  </a:ext>
                </a:extLst>
              </a:tr>
              <a:tr h="115545">
                <a:tc>
                  <a:txBody>
                    <a:bodyPr/>
                    <a:lstStyle/>
                    <a:p>
                      <a:pPr marL="0" marR="0">
                        <a:lnSpc>
                          <a:spcPct val="107000"/>
                        </a:lnSpc>
                        <a:spcBef>
                          <a:spcPts val="0"/>
                        </a:spcBef>
                        <a:spcAft>
                          <a:spcPts val="0"/>
                        </a:spcAft>
                      </a:pPr>
                      <a:r>
                        <a:rPr lang="en-US" sz="600">
                          <a:effectLst/>
                        </a:rPr>
                        <a:t>[X]  System enhancement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tc>
                  <a:txBody>
                    <a:bodyPr/>
                    <a:lstStyle/>
                    <a:p>
                      <a:pPr marL="0" marR="0">
                        <a:lnSpc>
                          <a:spcPct val="107000"/>
                        </a:lnSpc>
                        <a:spcBef>
                          <a:spcPts val="0"/>
                        </a:spcBef>
                        <a:spcAft>
                          <a:spcPts val="0"/>
                        </a:spcAft>
                      </a:pPr>
                      <a:r>
                        <a:rPr lang="en-US" sz="600">
                          <a:effectLst/>
                        </a:rPr>
                        <a:t>[X]  Handle in normal priority sequence</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extLst>
                  <a:ext uri="{0D108BD9-81ED-4DB2-BD59-A6C34878D82A}">
                    <a16:rowId xmlns:a16="http://schemas.microsoft.com/office/drawing/2014/main" val="4094937476"/>
                  </a:ext>
                </a:extLst>
              </a:tr>
              <a:tr h="115545">
                <a:tc>
                  <a:txBody>
                    <a:bodyPr/>
                    <a:lstStyle/>
                    <a:p>
                      <a:pPr marL="0" marR="0">
                        <a:lnSpc>
                          <a:spcPct val="107000"/>
                        </a:lnSpc>
                        <a:spcBef>
                          <a:spcPts val="0"/>
                        </a:spcBef>
                        <a:spcAft>
                          <a:spcPts val="0"/>
                        </a:spcAft>
                      </a:pPr>
                      <a:r>
                        <a:rPr lang="en-US" sz="600">
                          <a:effectLst/>
                        </a:rPr>
                        <a:t>[  ]  New system</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tc>
                  <a:txBody>
                    <a:bodyPr/>
                    <a:lstStyle/>
                    <a:p>
                      <a:pPr marL="0" marR="0">
                        <a:lnSpc>
                          <a:spcPct val="107000"/>
                        </a:lnSpc>
                        <a:spcBef>
                          <a:spcPts val="0"/>
                        </a:spcBef>
                        <a:spcAft>
                          <a:spcPts val="0"/>
                        </a:spcAft>
                      </a:pPr>
                      <a:r>
                        <a:rPr lang="en-US" sz="600">
                          <a:effectLst/>
                        </a:rPr>
                        <a:t>[  ]  Defer until new system is developed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extLst>
                  <a:ext uri="{0D108BD9-81ED-4DB2-BD59-A6C34878D82A}">
                    <a16:rowId xmlns:a16="http://schemas.microsoft.com/office/drawing/2014/main" val="3506336998"/>
                  </a:ext>
                </a:extLst>
              </a:tr>
              <a:tr h="410396">
                <a:tc gridSpan="2">
                  <a:txBody>
                    <a:bodyPr/>
                    <a:lstStyle/>
                    <a:p>
                      <a:pPr marL="0" marR="0" algn="ctr">
                        <a:lnSpc>
                          <a:spcPct val="107000"/>
                        </a:lnSpc>
                        <a:spcBef>
                          <a:spcPts val="0"/>
                        </a:spcBef>
                        <a:spcAft>
                          <a:spcPts val="0"/>
                        </a:spcAft>
                      </a:pPr>
                      <a:r>
                        <a:rPr lang="en-US" sz="600">
                          <a:effectLst/>
                        </a:rPr>
                        <a:t>DESCRIPTION OF REQUESTED SYSTEMS SERVICES:</a:t>
                      </a:r>
                      <a:endParaRPr lang="en-US" sz="700">
                        <a:effectLst/>
                      </a:endParaRPr>
                    </a:p>
                    <a:p>
                      <a:pPr marL="0" marR="0" algn="ctr">
                        <a:lnSpc>
                          <a:spcPct val="107000"/>
                        </a:lnSpc>
                        <a:spcBef>
                          <a:spcPts val="0"/>
                        </a:spcBef>
                        <a:spcAft>
                          <a:spcPts val="0"/>
                        </a:spcAft>
                      </a:pPr>
                      <a:r>
                        <a:rPr lang="en-US" sz="500">
                          <a:effectLst/>
                        </a:rPr>
                        <a:t>(ATTACH ADDITIONAL DOCUMENTS AS NECESSARY)</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hMerge="1">
                  <a:txBody>
                    <a:bodyPr/>
                    <a:lstStyle/>
                    <a:p>
                      <a:endParaRPr lang="en-US"/>
                    </a:p>
                  </a:txBody>
                  <a:tcPr/>
                </a:tc>
                <a:extLst>
                  <a:ext uri="{0D108BD9-81ED-4DB2-BD59-A6C34878D82A}">
                    <a16:rowId xmlns:a16="http://schemas.microsoft.com/office/drawing/2014/main" val="3221192773"/>
                  </a:ext>
                </a:extLst>
              </a:tr>
              <a:tr h="2424985">
                <a:tc gridSpan="2">
                  <a:txBody>
                    <a:bodyPr/>
                    <a:lstStyle/>
                    <a:p>
                      <a:pPr marL="0" marR="0">
                        <a:lnSpc>
                          <a:spcPct val="107000"/>
                        </a:lnSpc>
                        <a:spcBef>
                          <a:spcPts val="0"/>
                        </a:spcBef>
                        <a:spcAft>
                          <a:spcPts val="0"/>
                        </a:spcAft>
                      </a:pPr>
                      <a:r>
                        <a:rPr lang="en-US" sz="600">
                          <a:effectLst/>
                        </a:rPr>
                        <a:t>      Research and identify plugins, APIs, or extensions to be integrated with QuickBooks Online financial management package that will streamline client workflow and eliminate as many manual data entry points as possible.  Client currently expends a great deal of labor hours manually completing “bookkeeping” type tasks and manually entering that information into financial management software.</a:t>
                      </a:r>
                      <a:endParaRPr lang="en-US" sz="700">
                        <a:effectLst/>
                      </a:endParaRPr>
                    </a:p>
                    <a:p>
                      <a:pPr marL="0" marR="0">
                        <a:lnSpc>
                          <a:spcPct val="107000"/>
                        </a:lnSpc>
                        <a:spcBef>
                          <a:spcPts val="0"/>
                        </a:spcBef>
                        <a:spcAft>
                          <a:spcPts val="0"/>
                        </a:spcAft>
                      </a:pPr>
                      <a:r>
                        <a:rPr lang="en-US" sz="600">
                          <a:effectLst/>
                        </a:rPr>
                        <a:t>      Ideally system enhancements should be optimized for smart phone data input and viewing due to nature of business and mobile workforce.  Consideration should be given to automation of any task that can be automated, such as work logs and time tracking, utilizing GPS or similar technologies.</a:t>
                      </a:r>
                      <a:endParaRPr lang="en-US" sz="700">
                        <a:effectLst/>
                      </a:endParaRPr>
                    </a:p>
                    <a:p>
                      <a:pPr marL="0" marR="0">
                        <a:lnSpc>
                          <a:spcPct val="107000"/>
                        </a:lnSpc>
                        <a:spcBef>
                          <a:spcPts val="0"/>
                        </a:spcBef>
                        <a:spcAft>
                          <a:spcPts val="0"/>
                        </a:spcAft>
                      </a:pPr>
                      <a:r>
                        <a:rPr lang="en-US" sz="600">
                          <a:effectLst/>
                        </a:rPr>
                        <a:t> </a:t>
                      </a:r>
                      <a:endParaRPr lang="en-US" sz="700">
                        <a:effectLst/>
                      </a:endParaRPr>
                    </a:p>
                    <a:p>
                      <a:pPr marL="0" marR="0">
                        <a:lnSpc>
                          <a:spcPct val="107000"/>
                        </a:lnSpc>
                        <a:spcBef>
                          <a:spcPts val="0"/>
                        </a:spcBef>
                        <a:spcAft>
                          <a:spcPts val="0"/>
                        </a:spcAft>
                      </a:pPr>
                      <a:r>
                        <a:rPr lang="en-US" sz="600">
                          <a:effectLst/>
                        </a:rPr>
                        <a:t>Client Requested Integrations:</a:t>
                      </a:r>
                      <a:endParaRPr lang="en-US" sz="700">
                        <a:effectLst/>
                      </a:endParaRPr>
                    </a:p>
                    <a:p>
                      <a:pPr marL="0" marR="0">
                        <a:lnSpc>
                          <a:spcPct val="107000"/>
                        </a:lnSpc>
                        <a:spcBef>
                          <a:spcPts val="0"/>
                        </a:spcBef>
                        <a:spcAft>
                          <a:spcPts val="0"/>
                        </a:spcAft>
                      </a:pPr>
                      <a:r>
                        <a:rPr lang="en-US" sz="600">
                          <a:effectLst/>
                        </a:rPr>
                        <a:t>Customer Information (CRM)</a:t>
                      </a:r>
                      <a:endParaRPr lang="en-US" sz="700">
                        <a:effectLst/>
                      </a:endParaRPr>
                    </a:p>
                    <a:p>
                      <a:pPr marL="0" marR="0">
                        <a:lnSpc>
                          <a:spcPct val="107000"/>
                        </a:lnSpc>
                        <a:spcBef>
                          <a:spcPts val="0"/>
                        </a:spcBef>
                        <a:spcAft>
                          <a:spcPts val="0"/>
                        </a:spcAft>
                      </a:pPr>
                      <a:r>
                        <a:rPr lang="en-US" sz="600">
                          <a:effectLst/>
                        </a:rPr>
                        <a:t>Work Log and Detailed Time Tracking</a:t>
                      </a:r>
                      <a:endParaRPr lang="en-US" sz="700">
                        <a:effectLst/>
                      </a:endParaRPr>
                    </a:p>
                    <a:p>
                      <a:pPr marL="0" marR="0">
                        <a:lnSpc>
                          <a:spcPct val="107000"/>
                        </a:lnSpc>
                        <a:spcBef>
                          <a:spcPts val="0"/>
                        </a:spcBef>
                        <a:spcAft>
                          <a:spcPts val="0"/>
                        </a:spcAft>
                      </a:pPr>
                      <a:r>
                        <a:rPr lang="en-US" sz="600">
                          <a:effectLst/>
                        </a:rPr>
                        <a:t>Employee Timecards (w/employee portal)</a:t>
                      </a:r>
                      <a:endParaRPr lang="en-US" sz="700">
                        <a:effectLst/>
                      </a:endParaRPr>
                    </a:p>
                    <a:p>
                      <a:pPr marL="0" marR="0">
                        <a:lnSpc>
                          <a:spcPct val="107000"/>
                        </a:lnSpc>
                        <a:spcBef>
                          <a:spcPts val="0"/>
                        </a:spcBef>
                        <a:spcAft>
                          <a:spcPts val="0"/>
                        </a:spcAft>
                      </a:pPr>
                      <a:r>
                        <a:rPr lang="en-US" sz="600">
                          <a:effectLst/>
                        </a:rPr>
                        <a:t>Employee Payroll (w/employee portal)</a:t>
                      </a:r>
                      <a:endParaRPr lang="en-US" sz="700">
                        <a:effectLst/>
                      </a:endParaRPr>
                    </a:p>
                    <a:p>
                      <a:pPr marL="0" marR="0">
                        <a:lnSpc>
                          <a:spcPct val="107000"/>
                        </a:lnSpc>
                        <a:spcBef>
                          <a:spcPts val="0"/>
                        </a:spcBef>
                        <a:spcAft>
                          <a:spcPts val="0"/>
                        </a:spcAft>
                      </a:pPr>
                      <a:r>
                        <a:rPr lang="en-US" sz="600">
                          <a:effectLst/>
                        </a:rPr>
                        <a:t>Equipment Maintenance and Scheduling</a:t>
                      </a:r>
                      <a:endParaRPr lang="en-US" sz="700">
                        <a:effectLst/>
                      </a:endParaRPr>
                    </a:p>
                    <a:p>
                      <a:pPr marL="0" marR="0">
                        <a:lnSpc>
                          <a:spcPct val="107000"/>
                        </a:lnSpc>
                        <a:spcBef>
                          <a:spcPts val="0"/>
                        </a:spcBef>
                        <a:spcAft>
                          <a:spcPts val="0"/>
                        </a:spcAft>
                      </a:pPr>
                      <a:r>
                        <a:rPr lang="en-US" sz="600">
                          <a:effectLst/>
                        </a:rPr>
                        <a:t>Routing and Scheduling</a:t>
                      </a:r>
                      <a:endParaRPr lang="en-US" sz="700">
                        <a:effectLst/>
                      </a:endParaRPr>
                    </a:p>
                    <a:p>
                      <a:pPr marL="0" marR="0">
                        <a:lnSpc>
                          <a:spcPct val="107000"/>
                        </a:lnSpc>
                        <a:spcBef>
                          <a:spcPts val="0"/>
                        </a:spcBef>
                        <a:spcAft>
                          <a:spcPts val="0"/>
                        </a:spcAft>
                      </a:pPr>
                      <a:r>
                        <a:rPr lang="en-US" sz="600">
                          <a:effectLst/>
                        </a:rPr>
                        <a:t>Platform to document company policies and processes</a:t>
                      </a:r>
                      <a:endParaRPr lang="en-US" sz="700">
                        <a:effectLst/>
                      </a:endParaRPr>
                    </a:p>
                    <a:p>
                      <a:pPr marL="0" marR="0">
                        <a:lnSpc>
                          <a:spcPct val="107000"/>
                        </a:lnSpc>
                        <a:spcBef>
                          <a:spcPts val="0"/>
                        </a:spcBef>
                        <a:spcAft>
                          <a:spcPts val="0"/>
                        </a:spcAft>
                      </a:pPr>
                      <a:r>
                        <a:rPr lang="en-US" sz="600">
                          <a:effectLst/>
                        </a:rPr>
                        <a:t> </a:t>
                      </a:r>
                      <a:endParaRPr lang="en-US" sz="700">
                        <a:effectLst/>
                      </a:endParaRPr>
                    </a:p>
                    <a:p>
                      <a:pPr marL="0" marR="0">
                        <a:lnSpc>
                          <a:spcPct val="107000"/>
                        </a:lnSpc>
                        <a:spcBef>
                          <a:spcPts val="0"/>
                        </a:spcBef>
                        <a:spcAft>
                          <a:spcPts val="0"/>
                        </a:spcAft>
                      </a:pPr>
                      <a:r>
                        <a:rPr lang="en-US" sz="600">
                          <a:effectLst/>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tc>
                <a:tc hMerge="1">
                  <a:txBody>
                    <a:bodyPr/>
                    <a:lstStyle/>
                    <a:p>
                      <a:endParaRPr lang="en-US"/>
                    </a:p>
                  </a:txBody>
                  <a:tcPr/>
                </a:tc>
                <a:extLst>
                  <a:ext uri="{0D108BD9-81ED-4DB2-BD59-A6C34878D82A}">
                    <a16:rowId xmlns:a16="http://schemas.microsoft.com/office/drawing/2014/main" val="2004531877"/>
                  </a:ext>
                </a:extLst>
              </a:tr>
              <a:tr h="237622">
                <a:tc gridSpan="2">
                  <a:txBody>
                    <a:bodyPr/>
                    <a:lstStyle/>
                    <a:p>
                      <a:pPr marL="0" marR="0" algn="ctr">
                        <a:lnSpc>
                          <a:spcPct val="107000"/>
                        </a:lnSpc>
                        <a:spcBef>
                          <a:spcPts val="0"/>
                        </a:spcBef>
                        <a:spcAft>
                          <a:spcPts val="0"/>
                        </a:spcAft>
                      </a:pPr>
                      <a:r>
                        <a:rPr lang="en-US" sz="600">
                          <a:effectLst/>
                        </a:rPr>
                        <a:t>(To be completed by the Information Technology Department)</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hMerge="1">
                  <a:txBody>
                    <a:bodyPr/>
                    <a:lstStyle/>
                    <a:p>
                      <a:endParaRPr lang="en-US"/>
                    </a:p>
                  </a:txBody>
                  <a:tcPr/>
                </a:tc>
                <a:extLst>
                  <a:ext uri="{0D108BD9-81ED-4DB2-BD59-A6C34878D82A}">
                    <a16:rowId xmlns:a16="http://schemas.microsoft.com/office/drawing/2014/main" val="792038569"/>
                  </a:ext>
                </a:extLst>
              </a:tr>
              <a:tr h="358660">
                <a:tc>
                  <a:txBody>
                    <a:bodyPr/>
                    <a:lstStyle/>
                    <a:p>
                      <a:pPr marL="0" marR="0">
                        <a:lnSpc>
                          <a:spcPct val="107000"/>
                        </a:lnSpc>
                        <a:spcBef>
                          <a:spcPts val="0"/>
                        </a:spcBef>
                        <a:spcAft>
                          <a:spcPts val="0"/>
                        </a:spcAft>
                      </a:pPr>
                      <a:r>
                        <a:rPr lang="en-US" sz="600">
                          <a:effectLst/>
                        </a:rPr>
                        <a:t>[X]  Approved</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a:txBody>
                    <a:bodyPr/>
                    <a:lstStyle/>
                    <a:p>
                      <a:pPr marL="0" marR="0">
                        <a:lnSpc>
                          <a:spcPct val="107000"/>
                        </a:lnSpc>
                        <a:spcBef>
                          <a:spcPts val="0"/>
                        </a:spcBef>
                        <a:spcAft>
                          <a:spcPts val="0"/>
                        </a:spcAft>
                      </a:pPr>
                      <a:r>
                        <a:rPr lang="en-US" sz="600">
                          <a:effectLst/>
                        </a:rPr>
                        <a:t>Assigned to IT contact person: Taylor Bailey, Kelly Waldrep, </a:t>
                      </a:r>
                      <a:br>
                        <a:rPr lang="en-US" sz="600">
                          <a:effectLst/>
                        </a:rPr>
                      </a:br>
                      <a:r>
                        <a:rPr lang="en-US" sz="600">
                          <a:effectLst/>
                        </a:rPr>
                        <a:t>Ryan Levi</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extLst>
                  <a:ext uri="{0D108BD9-81ED-4DB2-BD59-A6C34878D82A}">
                    <a16:rowId xmlns:a16="http://schemas.microsoft.com/office/drawing/2014/main" val="951679784"/>
                  </a:ext>
                </a:extLst>
              </a:tr>
              <a:tr h="219162">
                <a:tc>
                  <a:txBody>
                    <a:bodyPr/>
                    <a:lstStyle/>
                    <a:p>
                      <a:pPr marL="0" marR="0">
                        <a:lnSpc>
                          <a:spcPct val="107000"/>
                        </a:lnSpc>
                        <a:spcBef>
                          <a:spcPts val="0"/>
                        </a:spcBef>
                        <a:spcAft>
                          <a:spcPts val="0"/>
                        </a:spcAft>
                      </a:pPr>
                      <a:r>
                        <a:rPr lang="en-US" sz="600">
                          <a:effectLst/>
                        </a:rPr>
                        <a:t>[ ]  Modified (see attached notes)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a:txBody>
                    <a:bodyPr/>
                    <a:lstStyle/>
                    <a:p>
                      <a:pPr marL="0" marR="0">
                        <a:lnSpc>
                          <a:spcPct val="107000"/>
                        </a:lnSpc>
                        <a:spcBef>
                          <a:spcPts val="0"/>
                        </a:spcBef>
                        <a:spcAft>
                          <a:spcPts val="0"/>
                        </a:spcAft>
                      </a:pPr>
                      <a:r>
                        <a:rPr lang="en-US" sz="600">
                          <a:effectLst/>
                        </a:rPr>
                        <a:t>User: Kyle Johnson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extLst>
                  <a:ext uri="{0D108BD9-81ED-4DB2-BD59-A6C34878D82A}">
                    <a16:rowId xmlns:a16="http://schemas.microsoft.com/office/drawing/2014/main" val="3206314055"/>
                  </a:ext>
                </a:extLst>
              </a:tr>
              <a:tr h="219162">
                <a:tc>
                  <a:txBody>
                    <a:bodyPr/>
                    <a:lstStyle/>
                    <a:p>
                      <a:pPr marL="0" marR="0">
                        <a:lnSpc>
                          <a:spcPct val="107000"/>
                        </a:lnSpc>
                        <a:spcBef>
                          <a:spcPts val="0"/>
                        </a:spcBef>
                        <a:spcAft>
                          <a:spcPts val="0"/>
                        </a:spcAft>
                      </a:pPr>
                      <a:r>
                        <a:rPr lang="en-US" sz="600">
                          <a:effectLst/>
                        </a:rPr>
                        <a:t>[ ]  Rejected (see attached notes)</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a:txBody>
                    <a:bodyPr/>
                    <a:lstStyle/>
                    <a:p>
                      <a:pPr marL="0" marR="0">
                        <a:lnSpc>
                          <a:spcPct val="107000"/>
                        </a:lnSpc>
                        <a:spcBef>
                          <a:spcPts val="0"/>
                        </a:spcBef>
                        <a:spcAft>
                          <a:spcPts val="0"/>
                        </a:spcAft>
                      </a:pPr>
                      <a:r>
                        <a:rPr lang="en-US" sz="600">
                          <a:effectLst/>
                        </a:rPr>
                        <a:t>Urgency code (1 low to 5 high): 3</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extLst>
                  <a:ext uri="{0D108BD9-81ED-4DB2-BD59-A6C34878D82A}">
                    <a16:rowId xmlns:a16="http://schemas.microsoft.com/office/drawing/2014/main" val="2254705343"/>
                  </a:ext>
                </a:extLst>
              </a:tr>
              <a:tr h="358660">
                <a:tc>
                  <a:txBody>
                    <a:bodyPr/>
                    <a:lstStyle/>
                    <a:p>
                      <a:pPr marL="0" marR="0">
                        <a:lnSpc>
                          <a:spcPct val="107000"/>
                        </a:lnSpc>
                        <a:spcBef>
                          <a:spcPts val="0"/>
                        </a:spcBef>
                        <a:spcAft>
                          <a:spcPts val="0"/>
                        </a:spcAft>
                      </a:pPr>
                      <a:r>
                        <a:rPr lang="en-US" sz="600">
                          <a:effectLst/>
                        </a:rPr>
                        <a:t>Date: 11/5/2018</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tc>
                  <a:txBody>
                    <a:bodyPr/>
                    <a:lstStyle/>
                    <a:p>
                      <a:pPr marL="0" marR="0">
                        <a:lnSpc>
                          <a:spcPct val="107000"/>
                        </a:lnSpc>
                        <a:spcBef>
                          <a:spcPts val="0"/>
                        </a:spcBef>
                        <a:spcAft>
                          <a:spcPts val="0"/>
                        </a:spcAft>
                      </a:pPr>
                      <a:r>
                        <a:rPr lang="en-US" sz="600" dirty="0">
                          <a:effectLst/>
                        </a:rPr>
                        <a:t>Action: Research QuickBooks integrations, determine timeline, </a:t>
                      </a:r>
                      <a:br>
                        <a:rPr lang="en-US" sz="600" dirty="0">
                          <a:effectLst/>
                        </a:rPr>
                      </a:br>
                      <a:r>
                        <a:rPr lang="en-US" sz="600" dirty="0">
                          <a:effectLst/>
                        </a:rPr>
                        <a:t>determine client budget</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42319" marR="42319" marT="0" marB="0" anchor="ctr"/>
                </a:tc>
                <a:extLst>
                  <a:ext uri="{0D108BD9-81ED-4DB2-BD59-A6C34878D82A}">
                    <a16:rowId xmlns:a16="http://schemas.microsoft.com/office/drawing/2014/main" val="1763524631"/>
                  </a:ext>
                </a:extLst>
              </a:tr>
            </a:tbl>
          </a:graphicData>
        </a:graphic>
      </p:graphicFrame>
    </p:spTree>
    <p:extLst>
      <p:ext uri="{BB962C8B-B14F-4D97-AF65-F5344CB8AC3E}">
        <p14:creationId xmlns:p14="http://schemas.microsoft.com/office/powerpoint/2010/main" val="142465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Analyst</a:t>
            </a:r>
            <a:br>
              <a:rPr lang="en-US" dirty="0"/>
            </a:br>
            <a:r>
              <a:rPr lang="en-US" dirty="0"/>
              <a:t>Conclusions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73046" y="714375"/>
            <a:ext cx="6253751" cy="5076825"/>
          </a:xfrm>
        </p:spPr>
        <p:txBody>
          <a:bodyPr>
            <a:normAutofit lnSpcReduction="10000"/>
          </a:bodyPr>
          <a:lstStyle/>
          <a:p>
            <a:r>
              <a:rPr lang="en-US" dirty="0">
                <a:solidFill>
                  <a:schemeClr val="tx1"/>
                </a:solidFill>
              </a:rPr>
              <a:t>Continue use of QuickBooks Online</a:t>
            </a:r>
          </a:p>
          <a:p>
            <a:r>
              <a:rPr lang="en-US" dirty="0">
                <a:solidFill>
                  <a:schemeClr val="tx1"/>
                </a:solidFill>
              </a:rPr>
              <a:t>Implement Homebase Enterprise Integration</a:t>
            </a:r>
          </a:p>
          <a:p>
            <a:pPr lvl="1"/>
            <a:r>
              <a:rPr lang="en-US" dirty="0">
                <a:solidFill>
                  <a:schemeClr val="tx1"/>
                </a:solidFill>
              </a:rPr>
              <a:t>Mobile Platform</a:t>
            </a:r>
          </a:p>
          <a:p>
            <a:pPr lvl="1"/>
            <a:r>
              <a:rPr lang="en-US" dirty="0">
                <a:solidFill>
                  <a:schemeClr val="tx1"/>
                </a:solidFill>
              </a:rPr>
              <a:t>Automates Tasks</a:t>
            </a:r>
          </a:p>
          <a:p>
            <a:pPr lvl="2"/>
            <a:r>
              <a:rPr lang="en-US" dirty="0">
                <a:solidFill>
                  <a:schemeClr val="tx1"/>
                </a:solidFill>
              </a:rPr>
              <a:t>Scheduling</a:t>
            </a:r>
          </a:p>
          <a:p>
            <a:pPr lvl="2"/>
            <a:r>
              <a:rPr lang="en-US" dirty="0">
                <a:solidFill>
                  <a:schemeClr val="tx1"/>
                </a:solidFill>
              </a:rPr>
              <a:t>Timesheets</a:t>
            </a:r>
          </a:p>
          <a:p>
            <a:pPr lvl="2"/>
            <a:r>
              <a:rPr lang="en-US" dirty="0">
                <a:solidFill>
                  <a:schemeClr val="tx1"/>
                </a:solidFill>
              </a:rPr>
              <a:t>Team Communication</a:t>
            </a:r>
          </a:p>
          <a:p>
            <a:r>
              <a:rPr lang="en-US" dirty="0">
                <a:solidFill>
                  <a:schemeClr val="tx1"/>
                </a:solidFill>
              </a:rPr>
              <a:t>Implement Square/Bill &amp; Pay Integration</a:t>
            </a:r>
          </a:p>
          <a:p>
            <a:pPr lvl="1"/>
            <a:r>
              <a:rPr lang="en-US" dirty="0">
                <a:solidFill>
                  <a:schemeClr val="tx1"/>
                </a:solidFill>
              </a:rPr>
              <a:t>Mobile Platform</a:t>
            </a:r>
          </a:p>
          <a:p>
            <a:pPr lvl="1"/>
            <a:r>
              <a:rPr lang="en-US" dirty="0">
                <a:solidFill>
                  <a:schemeClr val="tx1"/>
                </a:solidFill>
              </a:rPr>
              <a:t>Automates Tasks</a:t>
            </a:r>
          </a:p>
          <a:p>
            <a:pPr lvl="2"/>
            <a:r>
              <a:rPr lang="en-US" dirty="0">
                <a:solidFill>
                  <a:schemeClr val="tx1"/>
                </a:solidFill>
              </a:rPr>
              <a:t>Invoicing</a:t>
            </a:r>
          </a:p>
          <a:p>
            <a:pPr lvl="2"/>
            <a:r>
              <a:rPr lang="en-US" dirty="0">
                <a:solidFill>
                  <a:schemeClr val="tx1"/>
                </a:solidFill>
              </a:rPr>
              <a:t>Payment Processing</a:t>
            </a:r>
          </a:p>
          <a:p>
            <a:pPr lvl="2"/>
            <a:r>
              <a:rPr lang="en-US" dirty="0">
                <a:solidFill>
                  <a:schemeClr val="tx1"/>
                </a:solidFill>
              </a:rPr>
              <a:t>Customer Data</a:t>
            </a:r>
          </a:p>
          <a:p>
            <a:endParaRPr lang="en-US" dirty="0">
              <a:solidFill>
                <a:schemeClr val="tx1"/>
              </a:solidFill>
            </a:endParaRPr>
          </a:p>
        </p:txBody>
      </p:sp>
    </p:spTree>
    <p:extLst>
      <p:ext uri="{BB962C8B-B14F-4D97-AF65-F5344CB8AC3E}">
        <p14:creationId xmlns:p14="http://schemas.microsoft.com/office/powerpoint/2010/main" val="2341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Analyst</a:t>
            </a:r>
            <a:br>
              <a:rPr lang="en-US" dirty="0"/>
            </a:br>
            <a:r>
              <a:rPr lang="en-US" dirty="0"/>
              <a:t>Conclusions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73046" y="714375"/>
            <a:ext cx="6253751" cy="5076825"/>
          </a:xfrm>
        </p:spPr>
        <p:txBody>
          <a:bodyPr>
            <a:normAutofit/>
          </a:bodyPr>
          <a:lstStyle/>
          <a:p>
            <a:r>
              <a:rPr lang="en-US" dirty="0">
                <a:solidFill>
                  <a:schemeClr val="tx1"/>
                </a:solidFill>
              </a:rPr>
              <a:t>Expected Benefits</a:t>
            </a:r>
          </a:p>
          <a:p>
            <a:pPr lvl="1"/>
            <a:r>
              <a:rPr lang="en-US" dirty="0">
                <a:solidFill>
                  <a:schemeClr val="tx1"/>
                </a:solidFill>
              </a:rPr>
              <a:t>Data Entry Error Reduction</a:t>
            </a:r>
          </a:p>
          <a:p>
            <a:pPr lvl="1"/>
            <a:r>
              <a:rPr lang="en-US" dirty="0">
                <a:solidFill>
                  <a:schemeClr val="tx1"/>
                </a:solidFill>
              </a:rPr>
              <a:t>Improved Time Management</a:t>
            </a:r>
          </a:p>
          <a:p>
            <a:pPr lvl="1"/>
            <a:r>
              <a:rPr lang="en-US" dirty="0">
                <a:solidFill>
                  <a:schemeClr val="tx1"/>
                </a:solidFill>
              </a:rPr>
              <a:t>Improved &amp; Documented Record of Communication</a:t>
            </a:r>
          </a:p>
          <a:p>
            <a:pPr lvl="1"/>
            <a:r>
              <a:rPr lang="en-US" dirty="0">
                <a:solidFill>
                  <a:schemeClr val="tx1"/>
                </a:solidFill>
              </a:rPr>
              <a:t>Centralized Online Scheduling System</a:t>
            </a:r>
          </a:p>
          <a:p>
            <a:pPr lvl="1"/>
            <a:endParaRPr lang="en-US" dirty="0">
              <a:solidFill>
                <a:schemeClr val="tx1"/>
              </a:solidFill>
            </a:endParaRPr>
          </a:p>
          <a:p>
            <a:r>
              <a:rPr lang="en-US" dirty="0">
                <a:solidFill>
                  <a:schemeClr val="tx1"/>
                </a:solidFill>
              </a:rPr>
              <a:t>Opportunities</a:t>
            </a:r>
          </a:p>
          <a:p>
            <a:pPr lvl="1"/>
            <a:r>
              <a:rPr lang="en-US" dirty="0">
                <a:solidFill>
                  <a:schemeClr val="tx1"/>
                </a:solidFill>
              </a:rPr>
              <a:t>Business Growth</a:t>
            </a:r>
          </a:p>
          <a:p>
            <a:pPr lvl="1"/>
            <a:r>
              <a:rPr lang="en-US" dirty="0">
                <a:solidFill>
                  <a:schemeClr val="tx1"/>
                </a:solidFill>
              </a:rPr>
              <a:t>Application Development with External Business Partners</a:t>
            </a:r>
          </a:p>
        </p:txBody>
      </p:sp>
    </p:spTree>
    <p:extLst>
      <p:ext uri="{BB962C8B-B14F-4D97-AF65-F5344CB8AC3E}">
        <p14:creationId xmlns:p14="http://schemas.microsoft.com/office/powerpoint/2010/main" val="202219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Project definition</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73046" y="714375"/>
            <a:ext cx="6253751" cy="5669647"/>
          </a:xfrm>
        </p:spPr>
        <p:txBody>
          <a:bodyPr>
            <a:normAutofit fontScale="70000" lnSpcReduction="20000"/>
          </a:bodyPr>
          <a:lstStyle/>
          <a:p>
            <a:pPr marL="0" indent="0">
              <a:buNone/>
            </a:pPr>
            <a:r>
              <a:rPr lang="en-US" b="1" u="sng" dirty="0">
                <a:effectLst/>
              </a:rPr>
              <a:t>Project Title:</a:t>
            </a:r>
            <a:endParaRPr lang="en-US" sz="1800" dirty="0">
              <a:effectLst/>
            </a:endParaRPr>
          </a:p>
          <a:p>
            <a:r>
              <a:rPr lang="en-US" dirty="0">
                <a:effectLst/>
              </a:rPr>
              <a:t>Johnson Yard Service QuickBooks Online Application Integrations</a:t>
            </a:r>
          </a:p>
          <a:p>
            <a:pPr marL="0" indent="0">
              <a:buNone/>
            </a:pPr>
            <a:r>
              <a:rPr lang="en-US" b="1" u="sng" dirty="0">
                <a:effectLst/>
              </a:rPr>
              <a:t>Problem Statement:</a:t>
            </a:r>
            <a:endParaRPr lang="en-US" sz="1800" dirty="0">
              <a:effectLst/>
            </a:endParaRPr>
          </a:p>
          <a:p>
            <a:r>
              <a:rPr lang="en-US" dirty="0">
                <a:effectLst/>
              </a:rPr>
              <a:t>Johnson Yard Service requires application implementations that will integrate with QuickBooks Online to automate and digitize data processes currently completed using manual logs and forms.</a:t>
            </a:r>
          </a:p>
          <a:p>
            <a:pPr marL="0" indent="0">
              <a:buNone/>
            </a:pPr>
            <a:r>
              <a:rPr lang="en-US" b="1" u="sng" dirty="0">
                <a:effectLst/>
              </a:rPr>
              <a:t>Project Objectives:</a:t>
            </a:r>
            <a:endParaRPr lang="en-US" sz="1800" dirty="0">
              <a:effectLst/>
            </a:endParaRPr>
          </a:p>
          <a:p>
            <a:pPr lvl="0"/>
            <a:r>
              <a:rPr lang="en-US" dirty="0">
                <a:effectLst/>
              </a:rPr>
              <a:t>Increase data integrity by reducing errors resulting from manual entry and lost paperwork</a:t>
            </a:r>
          </a:p>
          <a:p>
            <a:pPr lvl="0"/>
            <a:r>
              <a:rPr lang="en-US" dirty="0">
                <a:effectLst/>
              </a:rPr>
              <a:t>Improve time management by automating tasks with applications that integrate with one another</a:t>
            </a:r>
          </a:p>
          <a:p>
            <a:pPr lvl="0"/>
            <a:r>
              <a:rPr lang="en-US" dirty="0">
                <a:effectLst/>
              </a:rPr>
              <a:t>Streamline communication between the owner, team leads, field service teams, and customers</a:t>
            </a:r>
          </a:p>
          <a:p>
            <a:pPr lvl="0"/>
            <a:r>
              <a:rPr lang="en-US" dirty="0">
                <a:effectLst/>
              </a:rPr>
              <a:t>Provide a centralized online scheduling system for service</a:t>
            </a:r>
          </a:p>
          <a:p>
            <a:pPr lvl="1"/>
            <a:r>
              <a:rPr lang="en-US" dirty="0">
                <a:effectLst/>
              </a:rPr>
              <a:t>Assign job taskings to appropriate team members</a:t>
            </a:r>
          </a:p>
          <a:p>
            <a:pPr lvl="1"/>
            <a:r>
              <a:rPr lang="en-US" dirty="0">
                <a:effectLst/>
              </a:rPr>
              <a:t>Capture employee data</a:t>
            </a:r>
          </a:p>
          <a:p>
            <a:pPr lvl="2"/>
            <a:r>
              <a:rPr lang="en-US" dirty="0">
                <a:effectLst/>
              </a:rPr>
              <a:t>Hours worked</a:t>
            </a:r>
          </a:p>
          <a:p>
            <a:pPr lvl="2"/>
            <a:r>
              <a:rPr lang="en-US" dirty="0">
                <a:effectLst/>
              </a:rPr>
              <a:t>Integrate with QuickBooks Online for payroll information</a:t>
            </a:r>
          </a:p>
          <a:p>
            <a:pPr lvl="1"/>
            <a:r>
              <a:rPr lang="en-US" dirty="0">
                <a:effectLst/>
              </a:rPr>
              <a:t>Track customer information</a:t>
            </a:r>
          </a:p>
          <a:p>
            <a:pPr lvl="2"/>
            <a:r>
              <a:rPr lang="en-US" dirty="0">
                <a:effectLst/>
              </a:rPr>
              <a:t>Customer location and service history</a:t>
            </a:r>
          </a:p>
          <a:p>
            <a:pPr lvl="2"/>
            <a:r>
              <a:rPr lang="en-US" dirty="0">
                <a:effectLst/>
              </a:rPr>
              <a:t>Invoicing that integrates with QuickBooks Online for accounts receivable data</a:t>
            </a:r>
          </a:p>
          <a:p>
            <a:r>
              <a:rPr lang="en-US" dirty="0">
                <a:effectLst/>
              </a:rPr>
              <a:t>Applications offer a Mobile Platform</a:t>
            </a:r>
            <a:endParaRPr lang="en-US" dirty="0">
              <a:solidFill>
                <a:schemeClr val="tx1"/>
              </a:solidFill>
            </a:endParaRPr>
          </a:p>
        </p:txBody>
      </p:sp>
    </p:spTree>
    <p:extLst>
      <p:ext uri="{BB962C8B-B14F-4D97-AF65-F5344CB8AC3E}">
        <p14:creationId xmlns:p14="http://schemas.microsoft.com/office/powerpoint/2010/main" val="149531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0702-9356-426F-84AF-898460B30B4C}"/>
              </a:ext>
            </a:extLst>
          </p:cNvPr>
          <p:cNvSpPr>
            <a:spLocks noGrp="1"/>
          </p:cNvSpPr>
          <p:nvPr>
            <p:ph type="title"/>
          </p:nvPr>
        </p:nvSpPr>
        <p:spPr>
          <a:xfrm>
            <a:off x="974179" y="714375"/>
            <a:ext cx="3332955" cy="5076826"/>
          </a:xfrm>
        </p:spPr>
        <p:txBody>
          <a:bodyPr anchor="ctr">
            <a:normAutofit/>
          </a:bodyPr>
          <a:lstStyle/>
          <a:p>
            <a:r>
              <a:rPr lang="en-US" dirty="0"/>
              <a:t>Project definition</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27239830-BB1C-4533-B600-8D74BA51CF4A}"/>
              </a:ext>
            </a:extLst>
          </p:cNvPr>
          <p:cNvSpPr>
            <a:spLocks noGrp="1"/>
          </p:cNvSpPr>
          <p:nvPr>
            <p:ph idx="1"/>
          </p:nvPr>
        </p:nvSpPr>
        <p:spPr>
          <a:xfrm>
            <a:off x="4973046" y="714375"/>
            <a:ext cx="6253751" cy="5669647"/>
          </a:xfrm>
        </p:spPr>
        <p:txBody>
          <a:bodyPr>
            <a:normAutofit/>
          </a:bodyPr>
          <a:lstStyle/>
          <a:p>
            <a:pPr marL="0" indent="0">
              <a:buNone/>
            </a:pPr>
            <a:r>
              <a:rPr lang="en-US" sz="1600" b="1" u="sng" dirty="0">
                <a:effectLst/>
              </a:rPr>
              <a:t>Project Risks:</a:t>
            </a:r>
            <a:endParaRPr lang="en-US" sz="1600" dirty="0">
              <a:effectLst/>
            </a:endParaRPr>
          </a:p>
          <a:p>
            <a:r>
              <a:rPr lang="en-US" sz="1600" dirty="0">
                <a:effectLst/>
              </a:rPr>
              <a:t>A defined budget has not been provided. This is a small, but growing family-owned business looking for cost effective solutions. Consideration must be given to subscription fees. Work should be accomplished during the slower winter work season; two-week holiday during the middle of the project.</a:t>
            </a:r>
          </a:p>
          <a:p>
            <a:pPr marL="0" indent="0">
              <a:buNone/>
            </a:pPr>
            <a:r>
              <a:rPr lang="en-US" sz="1600" b="1" u="sng" dirty="0">
                <a:effectLst/>
              </a:rPr>
              <a:t>Key Members:</a:t>
            </a:r>
            <a:endParaRPr lang="en-US" sz="1600" dirty="0">
              <a:effectLst/>
            </a:endParaRPr>
          </a:p>
          <a:p>
            <a:r>
              <a:rPr lang="en-US" sz="1600" dirty="0">
                <a:effectLst/>
              </a:rPr>
              <a:t>Sponsor: Kyle Johnson</a:t>
            </a:r>
          </a:p>
          <a:p>
            <a:r>
              <a:rPr lang="en-US" sz="1600" dirty="0">
                <a:effectLst/>
              </a:rPr>
              <a:t>Project Team Leader: Kyle Johnson</a:t>
            </a:r>
          </a:p>
          <a:p>
            <a:r>
              <a:rPr lang="en-US" sz="1600" dirty="0">
                <a:effectLst/>
              </a:rPr>
              <a:t>Team members: Davis J.</a:t>
            </a:r>
          </a:p>
          <a:p>
            <a:pPr marL="0" indent="0">
              <a:buNone/>
            </a:pPr>
            <a:r>
              <a:rPr lang="en-US" sz="1600" dirty="0">
                <a:effectLst/>
              </a:rPr>
              <a:t> </a:t>
            </a:r>
          </a:p>
          <a:p>
            <a:pPr marL="0" indent="0">
              <a:buNone/>
            </a:pPr>
            <a:r>
              <a:rPr lang="en-US" sz="1600" b="1" u="sng" dirty="0">
                <a:effectLst/>
              </a:rPr>
              <a:t>Project Deadline:</a:t>
            </a:r>
            <a:r>
              <a:rPr lang="en-US" sz="1600" dirty="0">
                <a:effectLst/>
              </a:rPr>
              <a:t>  March 8, 2019</a:t>
            </a:r>
          </a:p>
          <a:p>
            <a:pPr marL="0" indent="0">
              <a:buNone/>
            </a:pPr>
            <a:r>
              <a:rPr lang="en-US" sz="1600" dirty="0">
                <a:effectLst/>
              </a:rPr>
              <a:t> </a:t>
            </a:r>
          </a:p>
          <a:p>
            <a:pPr marL="0" indent="0">
              <a:buNone/>
            </a:pPr>
            <a:r>
              <a:rPr lang="en-US" sz="1600" b="1" u="sng" dirty="0">
                <a:effectLst/>
              </a:rPr>
              <a:t>Project Budget:</a:t>
            </a:r>
            <a:r>
              <a:rPr lang="en-US" sz="1600" dirty="0">
                <a:effectLst/>
              </a:rPr>
              <a:t>  Undefined. Family-owned business looking for cost effective solutions. Subscription fees and labor fees be discussed in phase 3 and the project reassessed as necessary.</a:t>
            </a:r>
          </a:p>
          <a:p>
            <a:endParaRPr lang="en-US" dirty="0">
              <a:solidFill>
                <a:schemeClr val="tx1"/>
              </a:solidFill>
            </a:endParaRPr>
          </a:p>
        </p:txBody>
      </p:sp>
    </p:spTree>
    <p:extLst>
      <p:ext uri="{BB962C8B-B14F-4D97-AF65-F5344CB8AC3E}">
        <p14:creationId xmlns:p14="http://schemas.microsoft.com/office/powerpoint/2010/main" val="2602230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148</TotalTime>
  <Words>2945</Words>
  <Application>Microsoft Office PowerPoint</Application>
  <PresentationFormat>Widescreen</PresentationFormat>
  <Paragraphs>598</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Century Gothic</vt:lpstr>
      <vt:lpstr>Mesh</vt:lpstr>
      <vt:lpstr>Johnson Yard Service</vt:lpstr>
      <vt:lpstr>Table of  Contents</vt:lpstr>
      <vt:lpstr>Business Report</vt:lpstr>
      <vt:lpstr>Organization Chart</vt:lpstr>
      <vt:lpstr>Request for Information Services</vt:lpstr>
      <vt:lpstr>Analyst Conclusions</vt:lpstr>
      <vt:lpstr>Analyst Conclusions</vt:lpstr>
      <vt:lpstr>Project definition</vt:lpstr>
      <vt:lpstr>Project definition</vt:lpstr>
      <vt:lpstr>Project Milestones</vt:lpstr>
      <vt:lpstr>Gantt Chart</vt:lpstr>
      <vt:lpstr>Cost Benefit Analysis  &amp; Return on Investment</vt:lpstr>
      <vt:lpstr>Service  Request System Context Diagram</vt:lpstr>
      <vt:lpstr>Service  Request System Data Flow Diagram 0</vt:lpstr>
      <vt:lpstr>Data Dictionary:  Data Elements</vt:lpstr>
      <vt:lpstr>Data Dictionary:  Data Elements</vt:lpstr>
      <vt:lpstr>Data Dictionary:  Data Elements</vt:lpstr>
      <vt:lpstr>Data Dictionary:  Data Elements</vt:lpstr>
      <vt:lpstr>Data Dictionary:  Data Elements</vt:lpstr>
      <vt:lpstr>Data Dictionary:  Data Elements</vt:lpstr>
      <vt:lpstr>Data Dictionary:  Data Flows</vt:lpstr>
      <vt:lpstr>Data Dictionary:  Data Entities</vt:lpstr>
      <vt:lpstr>Requirements  &amp; Benefits</vt:lpstr>
      <vt:lpstr>Input Schedule Availability – Homebase Employee Data Synchronized from Quickbooks Online</vt:lpstr>
      <vt:lpstr>Input Customer Data – Quickbooks Online</vt:lpstr>
      <vt:lpstr>Input Services – Quickbooks Online</vt:lpstr>
      <vt:lpstr>Input Schedule - HOmebase</vt:lpstr>
      <vt:lpstr>Scheduled Received in Homebase Mobile Application – Clock in/Out Entered into APP GPS Tracks Employee</vt:lpstr>
      <vt:lpstr>Output Invoice – QuickBooks Online</vt:lpstr>
      <vt:lpstr>Invoice Information Transfers Automatically to Bill &amp; Pay</vt:lpstr>
      <vt:lpstr>Invoice Information Transfers Automatically to Bill &amp; Pay</vt:lpstr>
      <vt:lpstr>Output Paid Invoice – QuickBooks Online</vt:lpstr>
      <vt:lpstr>Output Customer Account Balance Report Bill &amp; Pay</vt:lpstr>
      <vt:lpstr>Output Individual Customer Report Bill &amp; Pay</vt:lpstr>
      <vt:lpstr>Output Time and Payroll Report Homebase</vt:lpstr>
      <vt:lpstr>Alternative Recommendation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Johnson Yard Service</dc:title>
  <dc:creator>Kelly Waldrep</dc:creator>
  <cp:lastModifiedBy>Taylor Bailey</cp:lastModifiedBy>
  <cp:revision>23</cp:revision>
  <dcterms:created xsi:type="dcterms:W3CDTF">2018-11-24T20:05:42Z</dcterms:created>
  <dcterms:modified xsi:type="dcterms:W3CDTF">2018-12-01T20:35:16Z</dcterms:modified>
</cp:coreProperties>
</file>