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9"/>
  </p:notesMasterIdLst>
  <p:sldIdLst>
    <p:sldId id="256" r:id="rId2"/>
    <p:sldId id="294" r:id="rId3"/>
    <p:sldId id="289" r:id="rId4"/>
    <p:sldId id="290" r:id="rId5"/>
    <p:sldId id="292" r:id="rId6"/>
    <p:sldId id="297" r:id="rId7"/>
    <p:sldId id="296" r:id="rId8"/>
    <p:sldId id="298" r:id="rId9"/>
    <p:sldId id="293" r:id="rId10"/>
    <p:sldId id="295" r:id="rId11"/>
    <p:sldId id="299" r:id="rId12"/>
    <p:sldId id="300" r:id="rId13"/>
    <p:sldId id="304" r:id="rId14"/>
    <p:sldId id="301" r:id="rId15"/>
    <p:sldId id="264" r:id="rId16"/>
    <p:sldId id="303" r:id="rId17"/>
    <p:sldId id="302" r:id="rId18"/>
  </p:sldIdLst>
  <p:sldSz cx="9144000" cy="5143500" type="screen16x9"/>
  <p:notesSz cx="6858000" cy="9144000"/>
  <p:embeddedFontLst>
    <p:embeddedFont>
      <p:font typeface="Bebas Neue" panose="020B0606020202050201" pitchFamily="34" charset="0"/>
      <p:regular r:id="rId20"/>
    </p:embeddedFon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Fira Sans Extra Condensed Medium" panose="020B0604020202020204" charset="0"/>
      <p:regular r:id="rId27"/>
      <p:bold r:id="rId28"/>
      <p:italic r:id="rId29"/>
      <p:boldItalic r:id="rId30"/>
    </p:embeddedFont>
    <p:embeddedFont>
      <p:font typeface="Roboto"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25A8"/>
    <a:srgbClr val="945EDC"/>
    <a:srgbClr val="7732D2"/>
    <a:srgbClr val="5E25A8"/>
    <a:srgbClr val="CC53D9"/>
    <a:srgbClr val="5D9CD5"/>
    <a:srgbClr val="439CC2"/>
    <a:srgbClr val="2551A8"/>
    <a:srgbClr val="427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86" d="100"/>
          <a:sy n="86" d="100"/>
        </p:scale>
        <p:origin x="1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Private equity companies usually change 2 things: first is to increase the money available for the company and the second one is to change the company structure to make the business more profitable with the experience, expertise, and professionals PE funds operate with.</a:t>
            </a:r>
          </a:p>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After running an OLS regression, it became clear that asset amount has a significant and positive impact on the firm. </a:t>
            </a:r>
          </a:p>
          <a:p>
            <a:pPr marL="0" lvl="0" indent="0" algn="l"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Since productivity from assets are harder to change and PE companies usually rely a lot on capital introduction, return on asset measure, or simply how well the firm operates with their available resources was looked at. As a second measure, working efficiency: as in profit per employee, and revenue per employee was observed. These processes can be changed and upgraded of course, so it doesn’t hold as much weight as return on assets, but it is a perfect match if a firm already has it, despite sacrificing some potential value along the way..</a:t>
            </a:r>
            <a:endParaRPr dirty="0"/>
          </a:p>
        </p:txBody>
      </p:sp>
    </p:spTree>
    <p:extLst>
      <p:ext uri="{BB962C8B-B14F-4D97-AF65-F5344CB8AC3E}">
        <p14:creationId xmlns:p14="http://schemas.microsoft.com/office/powerpoint/2010/main" val="1180782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Therefore, this is the graph that is the most important comparison: return on assets between EST and LT over last 5 full years. </a:t>
            </a:r>
          </a:p>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Lithuania is much better in return per assets measure over the years and is more stable in pandemic times.</a:t>
            </a:r>
          </a:p>
          <a:p>
            <a:pPr marL="0" lvl="0" indent="0" algn="l"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lvl="0" indent="0" algn="l" rtl="0">
              <a:spcBef>
                <a:spcPts val="0"/>
              </a:spcBef>
              <a:spcAft>
                <a:spcPts val="0"/>
              </a:spcAft>
              <a:buNone/>
            </a:pPr>
            <a:r>
              <a:rPr lang="en-US" sz="1100" b="0" i="0" u="none" strike="noStrike" dirty="0">
                <a:solidFill>
                  <a:srgbClr val="000000"/>
                </a:solidFill>
                <a:effectLst/>
                <a:latin typeface="Arial" panose="020B0604020202020204" pitchFamily="34" charset="0"/>
              </a:rPr>
              <a:t>But by taking a look at the other measure, the conclusion of the best country seems to be contradicting. </a:t>
            </a:r>
            <a:endParaRPr dirty="0"/>
          </a:p>
        </p:txBody>
      </p:sp>
    </p:spTree>
    <p:extLst>
      <p:ext uri="{BB962C8B-B14F-4D97-AF65-F5344CB8AC3E}">
        <p14:creationId xmlns:p14="http://schemas.microsoft.com/office/powerpoint/2010/main" val="3483105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When we observe…….. -    </a:t>
            </a:r>
          </a:p>
          <a:p>
            <a:pPr marL="0" lvl="0" indent="0" algn="l"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Estonia is better in both metrics by a significant margin.</a:t>
            </a:r>
          </a:p>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Therefore, the safe conclusion was to look for the best performer in both countries.</a:t>
            </a:r>
            <a:endParaRPr dirty="0"/>
          </a:p>
        </p:txBody>
      </p:sp>
    </p:spTree>
    <p:extLst>
      <p:ext uri="{BB962C8B-B14F-4D97-AF65-F5344CB8AC3E}">
        <p14:creationId xmlns:p14="http://schemas.microsoft.com/office/powerpoint/2010/main" val="244754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1774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already previously mentioned though, return on assets is the most important metric. The return per asset cannot be changed with a simple restructuring of a company. Rent costs are what they are in each country; one firm cannot influence that. Therefore, we compare the top 5 revenue-earning companies in each country.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By already looking at this graph can you guess which country is chosen because of its performance? The main interest is attracted by Lithuanian companies. Although if the potential firm isn’t taken from the first top 3 performers in LT, Estonia is in good contention again.</a:t>
            </a:r>
            <a:endParaRPr dirty="0"/>
          </a:p>
        </p:txBody>
      </p:sp>
    </p:spTree>
    <p:extLst>
      <p:ext uri="{BB962C8B-B14F-4D97-AF65-F5344CB8AC3E}">
        <p14:creationId xmlns:p14="http://schemas.microsoft.com/office/powerpoint/2010/main" val="670886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98d2e9e26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98d2e9e26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 took as the most important 2 metrics: asset efficiency (again of course :D) and market share.</a:t>
            </a:r>
          </a:p>
          <a:p>
            <a:pPr marL="0" lvl="0" indent="0" algn="l" rtl="0">
              <a:spcBef>
                <a:spcPts val="0"/>
              </a:spcBef>
              <a:spcAft>
                <a:spcPts val="0"/>
              </a:spcAft>
              <a:buNone/>
            </a:pPr>
            <a:r>
              <a:rPr lang="en-US" dirty="0"/>
              <a:t>I took market share just to see if a company has over 10% market share, because in the car dealership sector that can be considered already a big market share, since car dealerships usually have rights to sell certain cars. And since PE company earns from valuation differences: It doesn’t seem worth </a:t>
            </a:r>
            <a:r>
              <a:rPr lang="en-US" dirty="0" err="1"/>
              <a:t>ir</a:t>
            </a:r>
            <a:r>
              <a:rPr lang="en-US" dirty="0"/>
              <a:t> to try to increase 15% market share to 20%, if with the same money at least twice the growth can be achieved by buying a smaller market owner. </a:t>
            </a:r>
          </a:p>
          <a:p>
            <a:pPr marL="0" lvl="0" indent="0" algn="l" rtl="0">
              <a:spcBef>
                <a:spcPts val="0"/>
              </a:spcBef>
              <a:spcAft>
                <a:spcPts val="0"/>
              </a:spcAft>
              <a:buNone/>
            </a:pPr>
            <a:r>
              <a:rPr lang="en-US" dirty="0"/>
              <a:t>Because of this, the 2 best performers in return per assets are let off. So, what are we left with?</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98d2e9e26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98d2e9e26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UAB Moller Auto. Additionally, by checking the dashboard to see if the company is stable enough it became clear that Moller Auto is the best option for PE to take on. There is a lot of space for potential growth for this company and a potential to earn big money.</a:t>
            </a:r>
            <a:endParaRPr dirty="0"/>
          </a:p>
        </p:txBody>
      </p:sp>
    </p:spTree>
    <p:extLst>
      <p:ext uri="{BB962C8B-B14F-4D97-AF65-F5344CB8AC3E}">
        <p14:creationId xmlns:p14="http://schemas.microsoft.com/office/powerpoint/2010/main" val="3249412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tx1">
                    <a:lumMod val="85000"/>
                  </a:schemeClr>
                </a:solidFill>
                <a:latin typeface="Roboto" pitchFamily="2" charset="0"/>
                <a:ea typeface="Roboto" pitchFamily="2" charset="0"/>
              </a:rPr>
              <a:t>Looking at the graph we can see that UAB Moller Auto has a pretty low performance in return and profit per employee. While it is not perfect, in this case, it is kind of a good thing, because from a quick search on google it became clear that the company sells Audi and Volkswagen group cars. Since Audi can be considered as a premium brand and VW – as a middle-class brand the company can achieve much better results than UAB AUTOBRAVA, which is a company with 2x more revenue, while only selling Mercedes brand cars. Maybe the return per employee will not be as large since the markup cant be that big, but turnover definitely can increase to the same levels, and potentially even surpass it. Therefore increasing turnover and EBIT would lead to bigger enterprise valuation. In a hypothetical scenario, where after 5 years after the acquisition,  if the company has reached the same levels as AUTOBRAVA, the enterprise valuation could increase from 27 million that it would be worth today, to 40 million, leaving 13 million EUR as a profit for PE company, of course minus investment costs that would be put in the company. But since the inner structure and </a:t>
            </a:r>
            <a:r>
              <a:rPr lang="en-US" sz="1100" dirty="0" err="1">
                <a:solidFill>
                  <a:schemeClr val="tx1">
                    <a:lumMod val="85000"/>
                  </a:schemeClr>
                </a:solidFill>
                <a:latin typeface="Roboto" pitchFamily="2" charset="0"/>
                <a:ea typeface="Roboto" pitchFamily="2" charset="0"/>
              </a:rPr>
              <a:t>ebit</a:t>
            </a:r>
            <a:r>
              <a:rPr lang="en-US" sz="1100" dirty="0">
                <a:solidFill>
                  <a:schemeClr val="tx1">
                    <a:lumMod val="85000"/>
                  </a:schemeClr>
                </a:solidFill>
                <a:latin typeface="Roboto" pitchFamily="2" charset="0"/>
                <a:ea typeface="Roboto" pitchFamily="2" charset="0"/>
              </a:rPr>
              <a:t> margin could be upgraded in the process, the firm could look at well above 40 Million valuation.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4440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7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76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effectLst/>
                <a:latin typeface="Arial" panose="020B0604020202020204" pitchFamily="34" charset="0"/>
              </a:rPr>
              <a:t>When we look at a chart where a relationship between revenue and profit it can be observed, that Nordics is a clear leader, while the rest of the regions are underperforming, possibly due to bad management.</a:t>
            </a:r>
          </a:p>
          <a:p>
            <a:pPr marL="0" lvl="0" indent="0" algn="l" rtl="0">
              <a:spcBef>
                <a:spcPts val="0"/>
              </a:spcBef>
              <a:spcAft>
                <a:spcPts val="0"/>
              </a:spcAft>
              <a:buNone/>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dirty="0">
                <a:solidFill>
                  <a:srgbClr val="000000"/>
                </a:solidFill>
                <a:effectLst/>
                <a:latin typeface="Arial" panose="020B0604020202020204" pitchFamily="34" charset="0"/>
              </a:rPr>
              <a:t>The image also creates an impression that investment in developed regions would make the most sense, because of the high upside potential, but most car producers are from developed regions in the EU, therefore there are more direct factory dealerships. This would mean that potentially dealerships are not as interested in profits, since that is only a subsidy of a bigger car producer. Therefore, going into a developed market could be considered too risky since a normal dealership can’t compete with direct manufacturers’ dealerships.</a:t>
            </a:r>
            <a:endParaRPr lang="en-US" b="0" i="0" dirty="0">
              <a:solidFill>
                <a:srgbClr val="000000"/>
              </a:solidFill>
              <a:effectLst/>
              <a:latin typeface="Roboto" pitchFamily="2"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97154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effectLst/>
                <a:latin typeface="Arial" panose="020B0604020202020204" pitchFamily="34" charset="0"/>
              </a:rPr>
              <a:t>From the graph, </a:t>
            </a:r>
            <a:r>
              <a:rPr lang="en-US" b="1" i="0" dirty="0">
                <a:effectLst/>
                <a:latin typeface="Arial" panose="020B0604020202020204" pitchFamily="34" charset="0"/>
              </a:rPr>
              <a:t>Baltic</a:t>
            </a:r>
            <a:r>
              <a:rPr lang="en-US" b="0" i="0" dirty="0">
                <a:effectLst/>
                <a:latin typeface="Arial" panose="020B0604020202020204" pitchFamily="34" charset="0"/>
              </a:rPr>
              <a:t> and </a:t>
            </a:r>
            <a:r>
              <a:rPr lang="en-US" b="1" i="0" dirty="0">
                <a:effectLst/>
                <a:latin typeface="Arial" panose="020B0604020202020204" pitchFamily="34" charset="0"/>
              </a:rPr>
              <a:t>developing country</a:t>
            </a:r>
            <a:r>
              <a:rPr lang="en-US" b="0" i="0" dirty="0">
                <a:solidFill>
                  <a:srgbClr val="AB47BC"/>
                </a:solidFill>
                <a:effectLst/>
                <a:latin typeface="Arial" panose="020B0604020202020204" pitchFamily="34" charset="0"/>
              </a:rPr>
              <a:t> </a:t>
            </a:r>
            <a:r>
              <a:rPr lang="en-US" b="0" i="0" dirty="0">
                <a:effectLst/>
                <a:latin typeface="Arial" panose="020B0604020202020204" pitchFamily="34" charset="0"/>
              </a:rPr>
              <a:t>dealerships seem to be the ones with the most potential in the future market, at the same time having less effect on market shocks like COVID-19 which is the reason for the 2020 growth decrease compared to developed EU country performance. </a:t>
            </a:r>
            <a:endParaRPr lang="en-US" b="0" i="0" dirty="0">
              <a:solidFill>
                <a:srgbClr val="000000"/>
              </a:solidFill>
              <a:effectLst/>
              <a:latin typeface="Roboto" pitchFamily="2"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38437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6600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we divide the average financial scores over Baltic countries by population, to get the average amount of cash a business is getting from each person, we get this kind of picture.  Can you see some significant pattern that stands out?</a:t>
            </a:r>
            <a:endParaRPr dirty="0"/>
          </a:p>
        </p:txBody>
      </p:sp>
    </p:spTree>
    <p:extLst>
      <p:ext uri="{BB962C8B-B14F-4D97-AF65-F5344CB8AC3E}">
        <p14:creationId xmlns:p14="http://schemas.microsoft.com/office/powerpoint/2010/main" val="1722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Latvia is seriously falling back behind Lithuania and Estonia in almost every revenue metric and in long-term debt levels as well. Potentially meaning that in Latvia the profits are more distributed among little firms leading to more competition, therefore, creating an process that would lead to harsher conditions for a single firm to become a leader.  But… Why has this happened? </a:t>
            </a:r>
            <a:endParaRPr dirty="0"/>
          </a:p>
        </p:txBody>
      </p:sp>
    </p:spTree>
    <p:extLst>
      <p:ext uri="{BB962C8B-B14F-4D97-AF65-F5344CB8AC3E}">
        <p14:creationId xmlns:p14="http://schemas.microsoft.com/office/powerpoint/2010/main" val="190797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f30916b9c_4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f30916b9c_4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This result is partly influenced by Latvia having worse purchasing power than the rest of the Baltic countries, which is 5 thousand EUR lower than the rest of the Baltic countries.</a:t>
            </a:r>
          </a:p>
          <a:p>
            <a:pPr marL="0" lvl="0" indent="0" algn="l"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But since this gap isn’t as big as represented in previous graphs, this would indicate that there is a possibility that Latvia actually has a better growth potential that is better than the rest of the Baltic countries, but at the same time that is only a guess while these lower revenues could at the same time be an indicator of poor demand and purchasing power of Latvian citizens. Therefore, if a PE firm is really risk-tolerant, the analysis should be continued deeper in LV countries as well, but in this case I think that this move is too big of a risk, considering other Baltic countries provide safer options.</a:t>
            </a:r>
            <a:endParaRPr dirty="0"/>
          </a:p>
        </p:txBody>
      </p:sp>
    </p:spTree>
    <p:extLst>
      <p:ext uri="{BB962C8B-B14F-4D97-AF65-F5344CB8AC3E}">
        <p14:creationId xmlns:p14="http://schemas.microsoft.com/office/powerpoint/2010/main" val="400992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DB1B-9FCD-6E18-D672-934DE5D86A5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A414EAA-EFA1-DC0C-E5AC-A71BCA4704C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81A4208-7BAB-295E-A4F0-112A86AAE6EA}"/>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5" name="Footer Placeholder 4">
            <a:extLst>
              <a:ext uri="{FF2B5EF4-FFF2-40B4-BE49-F238E27FC236}">
                <a16:creationId xmlns:a16="http://schemas.microsoft.com/office/drawing/2014/main" id="{F472BDCB-9277-5D12-34F5-4F34BCEC5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8101C-5FD4-3FF4-8C2B-A9E36BE530F3}"/>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33496869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ED18-9E00-1FFE-1E1E-1A6DC25005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67E07D-346C-EE6B-A531-F3D3C6B8B5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E8D9D-F352-851A-385A-75D6E335BBB0}"/>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5" name="Footer Placeholder 4">
            <a:extLst>
              <a:ext uri="{FF2B5EF4-FFF2-40B4-BE49-F238E27FC236}">
                <a16:creationId xmlns:a16="http://schemas.microsoft.com/office/drawing/2014/main" id="{6D368D3E-13E6-CADB-977C-FB8AFAA36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4F9D7-C344-4E94-CD21-54F3B0E34276}"/>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438894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1E9D5-EF0A-1011-F9A1-8F1F2822DB41}"/>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6C3A47-EA16-0FBA-1942-31821EF7EB3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85211-BB0F-8566-7696-E5853A0648A3}"/>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5" name="Footer Placeholder 4">
            <a:extLst>
              <a:ext uri="{FF2B5EF4-FFF2-40B4-BE49-F238E27FC236}">
                <a16:creationId xmlns:a16="http://schemas.microsoft.com/office/drawing/2014/main" id="{F4DCBE65-2476-8808-BBEC-91ED39C70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93195-12BF-198E-E687-235BB7965764}"/>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331362479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4856-7D93-C402-B123-B4B126333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E0EB2C-E6CA-8B0A-4736-25C06A53A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1E2E5-866D-7D29-41D6-A4DB1EAC5A21}"/>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5" name="Footer Placeholder 4">
            <a:extLst>
              <a:ext uri="{FF2B5EF4-FFF2-40B4-BE49-F238E27FC236}">
                <a16:creationId xmlns:a16="http://schemas.microsoft.com/office/drawing/2014/main" id="{8580E2EC-C6FE-3459-0FCF-A02EF075A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31048-A5B3-2CDE-30D8-8C6F1EFE3EFB}"/>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27559817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5195-A181-B676-CCFC-2E33D004172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141D887-0083-DE2B-2C11-53A43921086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35EC3-2B4E-DA7D-D34D-A663030E7C86}"/>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5" name="Footer Placeholder 4">
            <a:extLst>
              <a:ext uri="{FF2B5EF4-FFF2-40B4-BE49-F238E27FC236}">
                <a16:creationId xmlns:a16="http://schemas.microsoft.com/office/drawing/2014/main" id="{9926A05B-6BC6-4C7E-F0B3-3CF190CD0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DD1FE-143C-1EDA-3A90-202081008013}"/>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3564040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4FEF-BD71-5C57-46DD-F497482C6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AF887-1F33-6E4A-B7D1-01D47F9BAEA2}"/>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A5B03-FABD-0B06-8F10-F90829D4145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1063A6-FC6D-5A26-9D51-E84B4584B76F}"/>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6" name="Footer Placeholder 5">
            <a:extLst>
              <a:ext uri="{FF2B5EF4-FFF2-40B4-BE49-F238E27FC236}">
                <a16:creationId xmlns:a16="http://schemas.microsoft.com/office/drawing/2014/main" id="{1BA647AF-702E-89F5-8E23-F7F4590E8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A52E7-4698-4353-E7B4-B7FA4F87313C}"/>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244251380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AE7D-B10A-B148-862D-3E9E01BA109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558877-7D92-FC07-CCEA-886E80C56A5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25BDC-DC3D-667D-00F4-A2363717CA8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BD524-C27B-54D8-D0E8-DA8AD5D75A3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46CE223-19F9-F97F-8A8B-273EE84DFA9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8E8C4-6ED1-7069-C302-8AE16B2C3C36}"/>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8" name="Footer Placeholder 7">
            <a:extLst>
              <a:ext uri="{FF2B5EF4-FFF2-40B4-BE49-F238E27FC236}">
                <a16:creationId xmlns:a16="http://schemas.microsoft.com/office/drawing/2014/main" id="{0BD1566B-AD3D-B4F7-82B0-5B97E1079F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FD81B6-307A-3FB3-B881-96C2F4B26067}"/>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7657609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A972-B23A-AC33-7B5D-11B70ED97B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358E9-16FE-4328-7D6C-1B5EEC99621B}"/>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4" name="Footer Placeholder 3">
            <a:extLst>
              <a:ext uri="{FF2B5EF4-FFF2-40B4-BE49-F238E27FC236}">
                <a16:creationId xmlns:a16="http://schemas.microsoft.com/office/drawing/2014/main" id="{325143D0-8862-F4FC-E790-0D541E4889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CF9D35-211E-81B5-F421-3401AEAEFB6E}"/>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33556198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0FE0E-6446-08C9-3BD8-5D497F85E807}"/>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3" name="Footer Placeholder 2">
            <a:extLst>
              <a:ext uri="{FF2B5EF4-FFF2-40B4-BE49-F238E27FC236}">
                <a16:creationId xmlns:a16="http://schemas.microsoft.com/office/drawing/2014/main" id="{AEC0A5C3-D27B-F397-B6A7-D451EE11DD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EFEC6-7EA1-4CAF-3886-3256B56D74D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531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83AF-55F3-1E14-8757-07E8321501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34B5702-2B5B-9BC1-5DEE-07895DFE21B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1D1139-85B9-9F72-3E75-05B45A1AA9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E9DCF9C-06D3-CAE8-3C1F-8153153450C9}"/>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6" name="Footer Placeholder 5">
            <a:extLst>
              <a:ext uri="{FF2B5EF4-FFF2-40B4-BE49-F238E27FC236}">
                <a16:creationId xmlns:a16="http://schemas.microsoft.com/office/drawing/2014/main" id="{38123520-6EBA-30FA-DD67-E5BD9CC05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17DDB-8480-189B-1F55-9A92E6FD0145}"/>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36817018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579B-1F16-B3B9-2519-F0C7F5C3EF9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3203FB0-991F-3B8D-1CD7-87CF9C9F9CF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19387A6C-53BC-B4D3-1E4B-2AF0DF16DEC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644B1B0-3670-AA3B-5781-CB94E9903E53}"/>
              </a:ext>
            </a:extLst>
          </p:cNvPr>
          <p:cNvSpPr>
            <a:spLocks noGrp="1"/>
          </p:cNvSpPr>
          <p:nvPr>
            <p:ph type="dt" sz="half" idx="10"/>
          </p:nvPr>
        </p:nvSpPr>
        <p:spPr/>
        <p:txBody>
          <a:bodyPr/>
          <a:lstStyle/>
          <a:p>
            <a:fld id="{5B445314-EA11-4C2E-B5B7-6163A0ADD365}" type="datetimeFigureOut">
              <a:rPr lang="en-US" smtClean="0"/>
              <a:t>11/24/2022</a:t>
            </a:fld>
            <a:endParaRPr lang="en-US"/>
          </a:p>
        </p:txBody>
      </p:sp>
      <p:sp>
        <p:nvSpPr>
          <p:cNvPr id="6" name="Footer Placeholder 5">
            <a:extLst>
              <a:ext uri="{FF2B5EF4-FFF2-40B4-BE49-F238E27FC236}">
                <a16:creationId xmlns:a16="http://schemas.microsoft.com/office/drawing/2014/main" id="{1527B1E1-A1B7-E82C-6A7D-A886FE96E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7A419-F7DC-7A3D-3958-39317385FCC2}"/>
              </a:ext>
            </a:extLst>
          </p:cNvPr>
          <p:cNvSpPr>
            <a:spLocks noGrp="1"/>
          </p:cNvSpPr>
          <p:nvPr>
            <p:ph type="sldNum" sz="quarter" idx="12"/>
          </p:nvPr>
        </p:nvSpPr>
        <p:spPr/>
        <p:txBody>
          <a:bodyPr/>
          <a:lstStyle/>
          <a:p>
            <a:fld id="{26360FA5-C886-44C9-9A54-2AFF676F852F}" type="slidenum">
              <a:rPr lang="en-US" smtClean="0"/>
              <a:t>‹#›</a:t>
            </a:fld>
            <a:endParaRPr lang="en-US"/>
          </a:p>
        </p:txBody>
      </p:sp>
    </p:spTree>
    <p:extLst>
      <p:ext uri="{BB962C8B-B14F-4D97-AF65-F5344CB8AC3E}">
        <p14:creationId xmlns:p14="http://schemas.microsoft.com/office/powerpoint/2010/main" val="34583254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8BBB5-9BB9-C014-888B-C7B8F5868FD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E6750-8166-BCD0-1E2E-10198785C8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7E901-C95D-D998-CE78-46552476C8D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B445314-EA11-4C2E-B5B7-6163A0ADD365}" type="datetimeFigureOut">
              <a:rPr lang="en-US" smtClean="0"/>
              <a:t>11/24/2022</a:t>
            </a:fld>
            <a:endParaRPr lang="en-US"/>
          </a:p>
        </p:txBody>
      </p:sp>
      <p:sp>
        <p:nvSpPr>
          <p:cNvPr id="5" name="Footer Placeholder 4">
            <a:extLst>
              <a:ext uri="{FF2B5EF4-FFF2-40B4-BE49-F238E27FC236}">
                <a16:creationId xmlns:a16="http://schemas.microsoft.com/office/drawing/2014/main" id="{6E2E1449-AFD1-43B5-8F07-A72D5E262A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13E47-6296-4858-2624-984D8CB6775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6360FA5-C886-44C9-9A54-2AFF676F852F}" type="slidenum">
              <a:rPr lang="en-US" smtClean="0"/>
              <a:t>‹#›</a:t>
            </a:fld>
            <a:endParaRPr lang="en-US"/>
          </a:p>
        </p:txBody>
      </p:sp>
    </p:spTree>
    <p:extLst>
      <p:ext uri="{BB962C8B-B14F-4D97-AF65-F5344CB8AC3E}">
        <p14:creationId xmlns:p14="http://schemas.microsoft.com/office/powerpoint/2010/main" val="206750327"/>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1544897" y="1135465"/>
            <a:ext cx="6054205" cy="1626403"/>
          </a:xfrm>
          <a:prstGeom prst="rect">
            <a:avLst/>
          </a:prstGeom>
          <a:ln>
            <a:solidFill>
              <a:schemeClr val="tx1">
                <a:lumMod val="6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tx1">
                    <a:lumMod val="85000"/>
                  </a:schemeClr>
                </a:solidFill>
                <a:latin typeface="Bebas Neue" panose="020B0606020202050201" pitchFamily="34" charset="0"/>
              </a:rPr>
              <a:t>Which baltic car dealership Has the most value potential?</a:t>
            </a:r>
            <a:endParaRPr sz="4400" dirty="0">
              <a:solidFill>
                <a:schemeClr val="tx1">
                  <a:lumMod val="85000"/>
                </a:schemeClr>
              </a:solidFill>
              <a:latin typeface="Bebas Neue" panose="020B0606020202050201" pitchFamily="34" charset="0"/>
            </a:endParaRPr>
          </a:p>
        </p:txBody>
      </p:sp>
      <p:grpSp>
        <p:nvGrpSpPr>
          <p:cNvPr id="57" name="Google Shape;57;p15"/>
          <p:cNvGrpSpPr/>
          <p:nvPr/>
        </p:nvGrpSpPr>
        <p:grpSpPr>
          <a:xfrm>
            <a:off x="412150" y="4026767"/>
            <a:ext cx="8319700" cy="757063"/>
            <a:chOff x="412150" y="2589076"/>
            <a:chExt cx="8319700" cy="757063"/>
          </a:xfrm>
        </p:grpSpPr>
        <p:grpSp>
          <p:nvGrpSpPr>
            <p:cNvPr id="58" name="Google Shape;58;p15"/>
            <p:cNvGrpSpPr/>
            <p:nvPr/>
          </p:nvGrpSpPr>
          <p:grpSpPr>
            <a:xfrm>
              <a:off x="3011889" y="2589076"/>
              <a:ext cx="3120234" cy="757063"/>
              <a:chOff x="3011889" y="2589076"/>
              <a:chExt cx="3120234" cy="757063"/>
            </a:xfrm>
          </p:grpSpPr>
          <p:sp>
            <p:nvSpPr>
              <p:cNvPr id="59" name="Google Shape;59;p15"/>
              <p:cNvSpPr/>
              <p:nvPr/>
            </p:nvSpPr>
            <p:spPr>
              <a:xfrm>
                <a:off x="3011889" y="2846284"/>
                <a:ext cx="2006686" cy="468606"/>
              </a:xfrm>
              <a:custGeom>
                <a:avLst/>
                <a:gdLst/>
                <a:ahLst/>
                <a:cxnLst/>
                <a:rect l="l" t="t" r="r" b="b"/>
                <a:pathLst>
                  <a:path w="55691" h="13006" fill="none" extrusionOk="0">
                    <a:moveTo>
                      <a:pt x="1" y="13005"/>
                    </a:moveTo>
                    <a:lnTo>
                      <a:pt x="11118" y="13005"/>
                    </a:lnTo>
                    <a:cubicBezTo>
                      <a:pt x="11067" y="8874"/>
                      <a:pt x="13413" y="5050"/>
                      <a:pt x="17136" y="3163"/>
                    </a:cubicBezTo>
                    <a:lnTo>
                      <a:pt x="20961" y="1225"/>
                    </a:lnTo>
                    <a:cubicBezTo>
                      <a:pt x="22491" y="409"/>
                      <a:pt x="24225" y="1"/>
                      <a:pt x="26010" y="1"/>
                    </a:cubicBezTo>
                    <a:lnTo>
                      <a:pt x="55690" y="1"/>
                    </a:lnTo>
                  </a:path>
                </a:pathLst>
              </a:custGeom>
              <a:noFill/>
              <a:ln w="38100" cap="rnd" cmpd="sng">
                <a:solidFill>
                  <a:schemeClr val="accent1">
                    <a:lumMod val="75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252235" y="2589076"/>
                <a:ext cx="1879888" cy="725824"/>
              </a:xfrm>
              <a:custGeom>
                <a:avLst/>
                <a:gdLst/>
                <a:ahLst/>
                <a:cxnLst/>
                <a:rect l="l" t="t" r="r" b="b"/>
                <a:pathLst>
                  <a:path w="52172" h="20145" fill="none" extrusionOk="0">
                    <a:moveTo>
                      <a:pt x="52171" y="20144"/>
                    </a:moveTo>
                    <a:lnTo>
                      <a:pt x="42583" y="20144"/>
                    </a:lnTo>
                    <a:lnTo>
                      <a:pt x="42583" y="8670"/>
                    </a:lnTo>
                    <a:cubicBezTo>
                      <a:pt x="42583" y="7650"/>
                      <a:pt x="41921" y="6732"/>
                      <a:pt x="40901" y="6375"/>
                    </a:cubicBezTo>
                    <a:lnTo>
                      <a:pt x="21929" y="0"/>
                    </a:lnTo>
                    <a:lnTo>
                      <a:pt x="6579" y="0"/>
                    </a:lnTo>
                    <a:lnTo>
                      <a:pt x="0" y="7191"/>
                    </a:lnTo>
                  </a:path>
                </a:pathLst>
              </a:custGeom>
              <a:noFill/>
              <a:ln w="38100" cap="rnd" cmpd="sng">
                <a:solidFill>
                  <a:schemeClr val="accent1">
                    <a:lumMod val="75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644024" y="3120083"/>
                <a:ext cx="463081" cy="226055"/>
              </a:xfrm>
              <a:custGeom>
                <a:avLst/>
                <a:gdLst/>
                <a:ahLst/>
                <a:cxnLst/>
                <a:rect l="l" t="t" r="r" b="b"/>
                <a:pathLst>
                  <a:path w="12852" h="6274" fill="none" extrusionOk="0">
                    <a:moveTo>
                      <a:pt x="0" y="6273"/>
                    </a:moveTo>
                    <a:cubicBezTo>
                      <a:pt x="102" y="2754"/>
                      <a:pt x="2958" y="1"/>
                      <a:pt x="6426" y="1"/>
                    </a:cubicBezTo>
                    <a:cubicBezTo>
                      <a:pt x="9894" y="1"/>
                      <a:pt x="12750" y="2754"/>
                      <a:pt x="12852" y="6273"/>
                    </a:cubicBezTo>
                  </a:path>
                </a:pathLst>
              </a:custGeom>
              <a:noFill/>
              <a:ln w="38100" cap="rnd" cmpd="sng">
                <a:solidFill>
                  <a:schemeClr val="accent1">
                    <a:lumMod val="75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117710" y="3120083"/>
                <a:ext cx="464919" cy="226055"/>
              </a:xfrm>
              <a:custGeom>
                <a:avLst/>
                <a:gdLst/>
                <a:ahLst/>
                <a:cxnLst/>
                <a:rect l="l" t="t" r="r" b="b"/>
                <a:pathLst>
                  <a:path w="12903" h="6274" fill="none" extrusionOk="0">
                    <a:moveTo>
                      <a:pt x="0" y="6273"/>
                    </a:moveTo>
                    <a:cubicBezTo>
                      <a:pt x="102" y="2754"/>
                      <a:pt x="2958" y="1"/>
                      <a:pt x="6426" y="1"/>
                    </a:cubicBezTo>
                    <a:cubicBezTo>
                      <a:pt x="9945" y="1"/>
                      <a:pt x="12801" y="2754"/>
                      <a:pt x="12903" y="6273"/>
                    </a:cubicBezTo>
                  </a:path>
                </a:pathLst>
              </a:custGeom>
              <a:noFill/>
              <a:ln w="38100" cap="rnd" cmpd="sng">
                <a:solidFill>
                  <a:schemeClr val="accent1">
                    <a:lumMod val="75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073987" y="3224825"/>
                <a:ext cx="1058471" cy="36"/>
              </a:xfrm>
              <a:custGeom>
                <a:avLst/>
                <a:gdLst/>
                <a:ahLst/>
                <a:cxnLst/>
                <a:rect l="l" t="t" r="r" b="b"/>
                <a:pathLst>
                  <a:path w="29376" h="1" fill="none" extrusionOk="0">
                    <a:moveTo>
                      <a:pt x="1" y="0"/>
                    </a:moveTo>
                    <a:lnTo>
                      <a:pt x="29375" y="0"/>
                    </a:lnTo>
                  </a:path>
                </a:pathLst>
              </a:custGeom>
              <a:noFill/>
              <a:ln w="38100" cap="rnd" cmpd="sng">
                <a:solidFill>
                  <a:schemeClr val="accent1">
                    <a:lumMod val="75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487032" y="2991453"/>
                <a:ext cx="281192" cy="36"/>
              </a:xfrm>
              <a:custGeom>
                <a:avLst/>
                <a:gdLst/>
                <a:ahLst/>
                <a:cxnLst/>
                <a:rect l="l" t="t" r="r" b="b"/>
                <a:pathLst>
                  <a:path w="7804" h="1" fill="none" extrusionOk="0">
                    <a:moveTo>
                      <a:pt x="7804" y="1"/>
                    </a:moveTo>
                    <a:lnTo>
                      <a:pt x="1" y="1"/>
                    </a:lnTo>
                  </a:path>
                </a:pathLst>
              </a:custGeom>
              <a:noFill/>
              <a:ln w="38100" cap="rnd" cmpd="sng">
                <a:solidFill>
                  <a:schemeClr val="accent1">
                    <a:lumMod val="75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 name="Google Shape;65;p15"/>
            <p:cNvCxnSpPr/>
            <p:nvPr/>
          </p:nvCxnSpPr>
          <p:spPr>
            <a:xfrm>
              <a:off x="412150" y="3314900"/>
              <a:ext cx="2684700" cy="0"/>
            </a:xfrm>
            <a:prstGeom prst="straightConnector1">
              <a:avLst/>
            </a:prstGeom>
            <a:noFill/>
            <a:ln w="38100" cap="rnd" cmpd="sng">
              <a:solidFill>
                <a:schemeClr val="accent1">
                  <a:lumMod val="75000"/>
                </a:schemeClr>
              </a:solidFill>
              <a:prstDash val="solid"/>
              <a:round/>
              <a:headEnd type="none" w="med" len="med"/>
              <a:tailEnd type="none" w="med" len="med"/>
            </a:ln>
          </p:spPr>
        </p:cxnSp>
        <p:cxnSp>
          <p:nvCxnSpPr>
            <p:cNvPr id="66" name="Google Shape;66;p15"/>
            <p:cNvCxnSpPr/>
            <p:nvPr/>
          </p:nvCxnSpPr>
          <p:spPr>
            <a:xfrm>
              <a:off x="6047150" y="3314900"/>
              <a:ext cx="2684700" cy="0"/>
            </a:xfrm>
            <a:prstGeom prst="straightConnector1">
              <a:avLst/>
            </a:prstGeom>
            <a:noFill/>
            <a:ln w="38100" cap="rnd" cmpd="sng">
              <a:solidFill>
                <a:schemeClr val="accent1">
                  <a:lumMod val="75000"/>
                </a:schemeClr>
              </a:solidFill>
              <a:prstDash val="solid"/>
              <a:round/>
              <a:headEnd type="none" w="med" len="med"/>
              <a:tailEnd type="none" w="med" len="med"/>
            </a:ln>
          </p:spPr>
        </p:cxnSp>
      </p:grpSp>
      <p:sp>
        <p:nvSpPr>
          <p:cNvPr id="2" name="Google Shape;56;p15">
            <a:extLst>
              <a:ext uri="{FF2B5EF4-FFF2-40B4-BE49-F238E27FC236}">
                <a16:creationId xmlns:a16="http://schemas.microsoft.com/office/drawing/2014/main" id="{6724C6F9-1837-2960-A1AB-F5DCAB14B5B2}"/>
              </a:ext>
            </a:extLst>
          </p:cNvPr>
          <p:cNvSpPr txBox="1">
            <a:spLocks/>
          </p:cNvSpPr>
          <p:nvPr/>
        </p:nvSpPr>
        <p:spPr>
          <a:xfrm>
            <a:off x="1863494" y="3035667"/>
            <a:ext cx="5417012" cy="79279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sz="1200" dirty="0">
                <a:solidFill>
                  <a:schemeClr val="tx1">
                    <a:lumMod val="65000"/>
                  </a:schemeClr>
                </a:solidFill>
                <a:latin typeface="Roboto" pitchFamily="2" charset="0"/>
                <a:ea typeface="Roboto" pitchFamily="2" charset="0"/>
                <a:cs typeface="Latha" panose="020B0502040204020203" pitchFamily="34" charset="0"/>
              </a:rPr>
              <a:t>Comparison between developed and developing countries in the EU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4223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Bebas Neue" panose="020B0606020202050201" pitchFamily="34" charset="0"/>
              </a:rPr>
              <a:t>Country analysis</a:t>
            </a:r>
            <a:endParaRPr sz="2000" dirty="0">
              <a:solidFill>
                <a:schemeClr val="tx1">
                  <a:lumMod val="50000"/>
                </a:schemeClr>
              </a:solidFill>
              <a:latin typeface="Bebas Neue" panose="020B0606020202050201" pitchFamily="34" charset="0"/>
            </a:endParaRPr>
          </a:p>
        </p:txBody>
      </p:sp>
      <p:sp>
        <p:nvSpPr>
          <p:cNvPr id="5" name="TextBox 4">
            <a:extLst>
              <a:ext uri="{FF2B5EF4-FFF2-40B4-BE49-F238E27FC236}">
                <a16:creationId xmlns:a16="http://schemas.microsoft.com/office/drawing/2014/main" id="{252A2707-3CAF-14E8-099E-517C1745A4C8}"/>
              </a:ext>
            </a:extLst>
          </p:cNvPr>
          <p:cNvSpPr txBox="1"/>
          <p:nvPr/>
        </p:nvSpPr>
        <p:spPr>
          <a:xfrm>
            <a:off x="5090592" y="1771531"/>
            <a:ext cx="2706301" cy="1600438"/>
          </a:xfrm>
          <a:prstGeom prst="rect">
            <a:avLst/>
          </a:prstGeom>
          <a:noFill/>
        </p:spPr>
        <p:txBody>
          <a:bodyPr wrap="square" rtlCol="0">
            <a:spAutoFit/>
          </a:bodyPr>
          <a:lstStyle/>
          <a:p>
            <a:pPr marL="285750" indent="-285750">
              <a:buClr>
                <a:schemeClr val="tx1">
                  <a:lumMod val="85000"/>
                </a:schemeClr>
              </a:buClr>
              <a:buFont typeface="Arial" panose="020B0604020202020204" pitchFamily="34" charset="0"/>
              <a:buChar char="•"/>
            </a:pPr>
            <a:r>
              <a:rPr lang="en-US" dirty="0">
                <a:solidFill>
                  <a:schemeClr val="tx1">
                    <a:lumMod val="85000"/>
                  </a:schemeClr>
                </a:solidFill>
                <a:latin typeface="Roboto" pitchFamily="2" charset="0"/>
                <a:ea typeface="Roboto" pitchFamily="2" charset="0"/>
              </a:rPr>
              <a:t>Return on assets – PE firms usually come with a big capital introduction.</a:t>
            </a:r>
          </a:p>
          <a:p>
            <a:pPr marL="285750" indent="-285750">
              <a:buClr>
                <a:schemeClr val="tx1">
                  <a:lumMod val="85000"/>
                </a:schemeClr>
              </a:buClr>
              <a:buFont typeface="Arial" panose="020B0604020202020204" pitchFamily="34" charset="0"/>
              <a:buChar char="•"/>
            </a:pPr>
            <a:endParaRPr lang="en-US" dirty="0">
              <a:solidFill>
                <a:schemeClr val="tx1">
                  <a:lumMod val="85000"/>
                </a:schemeClr>
              </a:solidFill>
              <a:latin typeface="Roboto" pitchFamily="2" charset="0"/>
              <a:ea typeface="Roboto" pitchFamily="2" charset="0"/>
            </a:endParaRPr>
          </a:p>
          <a:p>
            <a:pPr marL="285750" indent="-285750">
              <a:buClr>
                <a:schemeClr val="tx1">
                  <a:lumMod val="85000"/>
                </a:schemeClr>
              </a:buClr>
              <a:buFont typeface="Arial" panose="020B0604020202020204" pitchFamily="34" charset="0"/>
              <a:buChar char="•"/>
            </a:pPr>
            <a:r>
              <a:rPr lang="en-US" dirty="0">
                <a:solidFill>
                  <a:schemeClr val="tx1">
                    <a:lumMod val="85000"/>
                  </a:schemeClr>
                </a:solidFill>
                <a:latin typeface="Roboto" pitchFamily="2" charset="0"/>
                <a:ea typeface="Roboto" pitchFamily="2" charset="0"/>
              </a:rPr>
              <a:t>Worker efficiency: revenue and profit per employee (although not as important)</a:t>
            </a:r>
          </a:p>
        </p:txBody>
      </p:sp>
      <p:sp>
        <p:nvSpPr>
          <p:cNvPr id="2" name="TextBox 1">
            <a:extLst>
              <a:ext uri="{FF2B5EF4-FFF2-40B4-BE49-F238E27FC236}">
                <a16:creationId xmlns:a16="http://schemas.microsoft.com/office/drawing/2014/main" id="{C127EB95-973A-A1AF-7835-1FCEA2504CB1}"/>
              </a:ext>
            </a:extLst>
          </p:cNvPr>
          <p:cNvSpPr txBox="1"/>
          <p:nvPr/>
        </p:nvSpPr>
        <p:spPr>
          <a:xfrm>
            <a:off x="1347107" y="2248584"/>
            <a:ext cx="2100586" cy="646331"/>
          </a:xfrm>
          <a:prstGeom prst="rect">
            <a:avLst/>
          </a:prstGeom>
          <a:noFill/>
        </p:spPr>
        <p:txBody>
          <a:bodyPr wrap="square" rtlCol="0">
            <a:spAutoFit/>
          </a:bodyPr>
          <a:lstStyle/>
          <a:p>
            <a:pPr algn="r">
              <a:buClr>
                <a:schemeClr val="tx1">
                  <a:lumMod val="85000"/>
                </a:schemeClr>
              </a:buClr>
            </a:pPr>
            <a:r>
              <a:rPr lang="en-US" sz="1800" b="1" dirty="0">
                <a:solidFill>
                  <a:schemeClr val="tx1">
                    <a:lumMod val="85000"/>
                  </a:schemeClr>
                </a:solidFill>
                <a:latin typeface="Roboto" pitchFamily="2" charset="0"/>
                <a:ea typeface="Roboto" pitchFamily="2" charset="0"/>
              </a:rPr>
              <a:t>Main analysis measures taken:</a:t>
            </a:r>
          </a:p>
        </p:txBody>
      </p:sp>
    </p:spTree>
    <p:extLst>
      <p:ext uri="{BB962C8B-B14F-4D97-AF65-F5344CB8AC3E}">
        <p14:creationId xmlns:p14="http://schemas.microsoft.com/office/powerpoint/2010/main" val="186033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4223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Bebas Neue" panose="020B0606020202050201" pitchFamily="34" charset="0"/>
              </a:rPr>
              <a:t>Country performance measures</a:t>
            </a:r>
            <a:endParaRPr sz="2000" dirty="0">
              <a:solidFill>
                <a:schemeClr val="tx1">
                  <a:lumMod val="50000"/>
                </a:schemeClr>
              </a:solidFill>
              <a:latin typeface="Bebas Neue" panose="020B0606020202050201" pitchFamily="34" charset="0"/>
            </a:endParaRPr>
          </a:p>
        </p:txBody>
      </p:sp>
      <p:pic>
        <p:nvPicPr>
          <p:cNvPr id="4" name="Picture 3">
            <a:extLst>
              <a:ext uri="{FF2B5EF4-FFF2-40B4-BE49-F238E27FC236}">
                <a16:creationId xmlns:a16="http://schemas.microsoft.com/office/drawing/2014/main" id="{BBDC423F-BD8C-32C1-B392-6CD45F22EF5B}"/>
              </a:ext>
            </a:extLst>
          </p:cNvPr>
          <p:cNvPicPr>
            <a:picLocks noChangeAspect="1"/>
          </p:cNvPicPr>
          <p:nvPr/>
        </p:nvPicPr>
        <p:blipFill>
          <a:blip r:embed="rId3"/>
          <a:stretch>
            <a:fillRect/>
          </a:stretch>
        </p:blipFill>
        <p:spPr>
          <a:xfrm>
            <a:off x="1325598" y="1032910"/>
            <a:ext cx="6492803" cy="3322608"/>
          </a:xfrm>
          <a:prstGeom prst="rect">
            <a:avLst/>
          </a:prstGeom>
        </p:spPr>
      </p:pic>
    </p:spTree>
    <p:extLst>
      <p:ext uri="{BB962C8B-B14F-4D97-AF65-F5344CB8AC3E}">
        <p14:creationId xmlns:p14="http://schemas.microsoft.com/office/powerpoint/2010/main" val="139599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4223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Bebas Neue" panose="020B0606020202050201" pitchFamily="34" charset="0"/>
              </a:rPr>
              <a:t>Country performance measures</a:t>
            </a:r>
            <a:endParaRPr sz="2000" dirty="0">
              <a:solidFill>
                <a:schemeClr val="tx1">
                  <a:lumMod val="50000"/>
                </a:schemeClr>
              </a:solidFill>
              <a:latin typeface="Bebas Neue" panose="020B0606020202050201" pitchFamily="34" charset="0"/>
            </a:endParaRPr>
          </a:p>
        </p:txBody>
      </p:sp>
      <p:pic>
        <p:nvPicPr>
          <p:cNvPr id="3" name="Picture 2">
            <a:extLst>
              <a:ext uri="{FF2B5EF4-FFF2-40B4-BE49-F238E27FC236}">
                <a16:creationId xmlns:a16="http://schemas.microsoft.com/office/drawing/2014/main" id="{6FD7D011-3F64-87B2-0507-89582609694C}"/>
              </a:ext>
            </a:extLst>
          </p:cNvPr>
          <p:cNvPicPr>
            <a:picLocks noChangeAspect="1"/>
          </p:cNvPicPr>
          <p:nvPr/>
        </p:nvPicPr>
        <p:blipFill rotWithShape="1">
          <a:blip r:embed="rId3"/>
          <a:srcRect t="24365"/>
          <a:stretch/>
        </p:blipFill>
        <p:spPr>
          <a:xfrm>
            <a:off x="2255664" y="1284733"/>
            <a:ext cx="4982535" cy="1505591"/>
          </a:xfrm>
          <a:prstGeom prst="rect">
            <a:avLst/>
          </a:prstGeom>
        </p:spPr>
      </p:pic>
      <p:pic>
        <p:nvPicPr>
          <p:cNvPr id="6" name="Picture 5">
            <a:extLst>
              <a:ext uri="{FF2B5EF4-FFF2-40B4-BE49-F238E27FC236}">
                <a16:creationId xmlns:a16="http://schemas.microsoft.com/office/drawing/2014/main" id="{E4AD7106-5ABC-9E3C-7F6C-BD766ACD570E}"/>
              </a:ext>
            </a:extLst>
          </p:cNvPr>
          <p:cNvPicPr>
            <a:picLocks noChangeAspect="1"/>
          </p:cNvPicPr>
          <p:nvPr/>
        </p:nvPicPr>
        <p:blipFill rotWithShape="1">
          <a:blip r:embed="rId4"/>
          <a:srcRect t="24365"/>
          <a:stretch/>
        </p:blipFill>
        <p:spPr>
          <a:xfrm>
            <a:off x="2296484" y="3174602"/>
            <a:ext cx="4865914" cy="1505591"/>
          </a:xfrm>
          <a:prstGeom prst="rect">
            <a:avLst/>
          </a:prstGeom>
        </p:spPr>
      </p:pic>
      <p:sp>
        <p:nvSpPr>
          <p:cNvPr id="7" name="TextBox 6">
            <a:extLst>
              <a:ext uri="{FF2B5EF4-FFF2-40B4-BE49-F238E27FC236}">
                <a16:creationId xmlns:a16="http://schemas.microsoft.com/office/drawing/2014/main" id="{D5FC16A2-3BCF-E87F-BDFC-286C8C9FCD55}"/>
              </a:ext>
            </a:extLst>
          </p:cNvPr>
          <p:cNvSpPr txBox="1"/>
          <p:nvPr/>
        </p:nvSpPr>
        <p:spPr>
          <a:xfrm>
            <a:off x="3555576" y="1136765"/>
            <a:ext cx="2032847" cy="27699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Profit per employee</a:t>
            </a:r>
          </a:p>
        </p:txBody>
      </p:sp>
      <p:sp>
        <p:nvSpPr>
          <p:cNvPr id="8" name="TextBox 7">
            <a:extLst>
              <a:ext uri="{FF2B5EF4-FFF2-40B4-BE49-F238E27FC236}">
                <a16:creationId xmlns:a16="http://schemas.microsoft.com/office/drawing/2014/main" id="{73A5DB81-EDEC-4602-A315-98336F932B01}"/>
              </a:ext>
            </a:extLst>
          </p:cNvPr>
          <p:cNvSpPr txBox="1"/>
          <p:nvPr/>
        </p:nvSpPr>
        <p:spPr>
          <a:xfrm>
            <a:off x="3555576" y="3174602"/>
            <a:ext cx="2032847" cy="27699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Return per employee</a:t>
            </a:r>
          </a:p>
        </p:txBody>
      </p:sp>
    </p:spTree>
    <p:extLst>
      <p:ext uri="{BB962C8B-B14F-4D97-AF65-F5344CB8AC3E}">
        <p14:creationId xmlns:p14="http://schemas.microsoft.com/office/powerpoint/2010/main" val="60239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2337447"/>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1">
                    <a:lumMod val="50000"/>
                  </a:schemeClr>
                </a:solidFill>
                <a:latin typeface="Bebas Neue" panose="020B0606020202050201" pitchFamily="34" charset="0"/>
              </a:rPr>
              <a:t>Firm analysis</a:t>
            </a:r>
            <a:endParaRPr sz="4000" dirty="0">
              <a:solidFill>
                <a:schemeClr val="tx1">
                  <a:lumMod val="50000"/>
                </a:schemeClr>
              </a:solidFill>
              <a:latin typeface="Bebas Neue" panose="020B0606020202050201" pitchFamily="34" charset="0"/>
            </a:endParaRPr>
          </a:p>
        </p:txBody>
      </p:sp>
    </p:spTree>
    <p:extLst>
      <p:ext uri="{BB962C8B-B14F-4D97-AF65-F5344CB8AC3E}">
        <p14:creationId xmlns:p14="http://schemas.microsoft.com/office/powerpoint/2010/main" val="333437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4223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Bebas Neue" panose="020B0606020202050201" pitchFamily="34" charset="0"/>
              </a:rPr>
              <a:t>Firm performance measures</a:t>
            </a:r>
            <a:endParaRPr sz="2000" dirty="0">
              <a:solidFill>
                <a:schemeClr val="tx1">
                  <a:lumMod val="50000"/>
                </a:schemeClr>
              </a:solidFill>
              <a:latin typeface="Bebas Neue" panose="020B0606020202050201" pitchFamily="34" charset="0"/>
            </a:endParaRPr>
          </a:p>
        </p:txBody>
      </p:sp>
      <p:sp>
        <p:nvSpPr>
          <p:cNvPr id="2" name="TextBox 1">
            <a:extLst>
              <a:ext uri="{FF2B5EF4-FFF2-40B4-BE49-F238E27FC236}">
                <a16:creationId xmlns:a16="http://schemas.microsoft.com/office/drawing/2014/main" id="{8717C7B9-B631-43ED-91D4-0EA9D9BF29FF}"/>
              </a:ext>
            </a:extLst>
          </p:cNvPr>
          <p:cNvSpPr txBox="1"/>
          <p:nvPr/>
        </p:nvSpPr>
        <p:spPr>
          <a:xfrm>
            <a:off x="3555576" y="1136765"/>
            <a:ext cx="2032847" cy="27699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Top 5 performers</a:t>
            </a:r>
          </a:p>
        </p:txBody>
      </p:sp>
      <p:sp>
        <p:nvSpPr>
          <p:cNvPr id="4" name="TextBox 3">
            <a:extLst>
              <a:ext uri="{FF2B5EF4-FFF2-40B4-BE49-F238E27FC236}">
                <a16:creationId xmlns:a16="http://schemas.microsoft.com/office/drawing/2014/main" id="{BB516E5C-15B3-2F95-B54F-F42A473E098A}"/>
              </a:ext>
            </a:extLst>
          </p:cNvPr>
          <p:cNvSpPr txBox="1"/>
          <p:nvPr/>
        </p:nvSpPr>
        <p:spPr>
          <a:xfrm>
            <a:off x="5697401" y="1521041"/>
            <a:ext cx="2032847" cy="276999"/>
          </a:xfrm>
          <a:prstGeom prst="rect">
            <a:avLst/>
          </a:prstGeom>
          <a:noFill/>
        </p:spPr>
        <p:txBody>
          <a:bodyPr wrap="square" rtlCol="0">
            <a:spAutoFit/>
          </a:bodyPr>
          <a:lstStyle/>
          <a:p>
            <a:pPr algn="ctr">
              <a:buClr>
                <a:schemeClr val="tx1">
                  <a:lumMod val="85000"/>
                </a:schemeClr>
              </a:buClr>
            </a:pPr>
            <a:r>
              <a:rPr lang="en-US" sz="1200" dirty="0">
                <a:solidFill>
                  <a:srgbClr val="CC53D9"/>
                </a:solidFill>
                <a:latin typeface="Roboto" pitchFamily="2" charset="0"/>
                <a:ea typeface="Roboto" pitchFamily="2" charset="0"/>
              </a:rPr>
              <a:t>Lithuania</a:t>
            </a:r>
          </a:p>
        </p:txBody>
      </p:sp>
      <p:sp>
        <p:nvSpPr>
          <p:cNvPr id="5" name="TextBox 4">
            <a:extLst>
              <a:ext uri="{FF2B5EF4-FFF2-40B4-BE49-F238E27FC236}">
                <a16:creationId xmlns:a16="http://schemas.microsoft.com/office/drawing/2014/main" id="{9672D90A-0665-9051-399D-5D32A84B4EFA}"/>
              </a:ext>
            </a:extLst>
          </p:cNvPr>
          <p:cNvSpPr txBox="1"/>
          <p:nvPr/>
        </p:nvSpPr>
        <p:spPr>
          <a:xfrm>
            <a:off x="1413752" y="1521041"/>
            <a:ext cx="2032847" cy="276999"/>
          </a:xfrm>
          <a:prstGeom prst="rect">
            <a:avLst/>
          </a:prstGeom>
          <a:noFill/>
        </p:spPr>
        <p:txBody>
          <a:bodyPr wrap="square" rtlCol="0">
            <a:spAutoFit/>
          </a:bodyPr>
          <a:lstStyle/>
          <a:p>
            <a:pPr algn="ctr">
              <a:buClr>
                <a:schemeClr val="tx1">
                  <a:lumMod val="85000"/>
                </a:schemeClr>
              </a:buClr>
            </a:pPr>
            <a:r>
              <a:rPr lang="en-US" sz="1200" dirty="0">
                <a:solidFill>
                  <a:srgbClr val="7732D2"/>
                </a:solidFill>
                <a:latin typeface="Roboto" pitchFamily="2" charset="0"/>
                <a:ea typeface="Roboto" pitchFamily="2" charset="0"/>
              </a:rPr>
              <a:t>Estonia</a:t>
            </a:r>
          </a:p>
        </p:txBody>
      </p:sp>
      <p:pic>
        <p:nvPicPr>
          <p:cNvPr id="14" name="Picture 13">
            <a:extLst>
              <a:ext uri="{FF2B5EF4-FFF2-40B4-BE49-F238E27FC236}">
                <a16:creationId xmlns:a16="http://schemas.microsoft.com/office/drawing/2014/main" id="{61DC95D3-60BF-C6D4-8F2B-CC71F6816519}"/>
              </a:ext>
            </a:extLst>
          </p:cNvPr>
          <p:cNvPicPr>
            <a:picLocks noChangeAspect="1"/>
          </p:cNvPicPr>
          <p:nvPr/>
        </p:nvPicPr>
        <p:blipFill>
          <a:blip r:embed="rId3"/>
          <a:stretch>
            <a:fillRect/>
          </a:stretch>
        </p:blipFill>
        <p:spPr>
          <a:xfrm>
            <a:off x="4816928" y="1942177"/>
            <a:ext cx="3883347" cy="2476946"/>
          </a:xfrm>
          <a:prstGeom prst="rect">
            <a:avLst/>
          </a:prstGeom>
        </p:spPr>
      </p:pic>
      <p:pic>
        <p:nvPicPr>
          <p:cNvPr id="16" name="Picture 15">
            <a:extLst>
              <a:ext uri="{FF2B5EF4-FFF2-40B4-BE49-F238E27FC236}">
                <a16:creationId xmlns:a16="http://schemas.microsoft.com/office/drawing/2014/main" id="{2225B485-D34B-2B01-E245-986B50F07C2A}"/>
              </a:ext>
            </a:extLst>
          </p:cNvPr>
          <p:cNvPicPr>
            <a:picLocks noChangeAspect="1"/>
          </p:cNvPicPr>
          <p:nvPr/>
        </p:nvPicPr>
        <p:blipFill>
          <a:blip r:embed="rId4"/>
          <a:stretch>
            <a:fillRect/>
          </a:stretch>
        </p:blipFill>
        <p:spPr>
          <a:xfrm>
            <a:off x="534898" y="1924852"/>
            <a:ext cx="3883347" cy="2488775"/>
          </a:xfrm>
          <a:prstGeom prst="rect">
            <a:avLst/>
          </a:prstGeom>
        </p:spPr>
      </p:pic>
      <p:cxnSp>
        <p:nvCxnSpPr>
          <p:cNvPr id="18" name="Straight Connector 17">
            <a:extLst>
              <a:ext uri="{FF2B5EF4-FFF2-40B4-BE49-F238E27FC236}">
                <a16:creationId xmlns:a16="http://schemas.microsoft.com/office/drawing/2014/main" id="{074AEF15-B77A-BE97-AC37-5284D76565A4}"/>
              </a:ext>
            </a:extLst>
          </p:cNvPr>
          <p:cNvCxnSpPr/>
          <p:nvPr/>
        </p:nvCxnSpPr>
        <p:spPr>
          <a:xfrm>
            <a:off x="4571999" y="1798040"/>
            <a:ext cx="0" cy="2615587"/>
          </a:xfrm>
          <a:prstGeom prst="line">
            <a:avLst/>
          </a:prstGeom>
          <a:ln>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74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752"/>
        <p:cNvGrpSpPr/>
        <p:nvPr/>
      </p:nvGrpSpPr>
      <p:grpSpPr>
        <a:xfrm>
          <a:off x="0" y="0"/>
          <a:ext cx="0" cy="0"/>
          <a:chOff x="0" y="0"/>
          <a:chExt cx="0" cy="0"/>
        </a:xfrm>
      </p:grpSpPr>
      <p:grpSp>
        <p:nvGrpSpPr>
          <p:cNvPr id="755" name="Google Shape;755;p23"/>
          <p:cNvGrpSpPr/>
          <p:nvPr/>
        </p:nvGrpSpPr>
        <p:grpSpPr>
          <a:xfrm>
            <a:off x="455335" y="2064400"/>
            <a:ext cx="1355700" cy="1355700"/>
            <a:chOff x="452275" y="1893900"/>
            <a:chExt cx="1355700" cy="1355700"/>
          </a:xfrm>
        </p:grpSpPr>
        <p:sp>
          <p:nvSpPr>
            <p:cNvPr id="756" name="Google Shape;756;p23"/>
            <p:cNvSpPr/>
            <p:nvPr/>
          </p:nvSpPr>
          <p:spPr>
            <a:xfrm>
              <a:off x="452275" y="1893900"/>
              <a:ext cx="1355700" cy="1355700"/>
            </a:xfrm>
            <a:prstGeom prst="ellipse">
              <a:avLst/>
            </a:prstGeom>
            <a:noFill/>
            <a:ln w="76200" cap="rnd" cmpd="sng">
              <a:solidFill>
                <a:srgbClr val="DAE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52275" y="1893900"/>
              <a:ext cx="1355700" cy="1355700"/>
            </a:xfrm>
            <a:prstGeom prst="arc">
              <a:avLst>
                <a:gd name="adj1" fmla="val 16200000"/>
                <a:gd name="adj2" fmla="val 13746485"/>
              </a:avLst>
            </a:prstGeom>
            <a:noFill/>
            <a:ln w="76200" cap="rnd" cmpd="sng">
              <a:solidFill>
                <a:srgbClr val="5D9C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801278" y="2468326"/>
            <a:ext cx="663816" cy="547849"/>
            <a:chOff x="2877944" y="1445579"/>
            <a:chExt cx="663816" cy="547849"/>
          </a:xfrm>
        </p:grpSpPr>
        <p:sp>
          <p:nvSpPr>
            <p:cNvPr id="759" name="Google Shape;759;p23"/>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3"/>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3"/>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3"/>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3"/>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9" name="Google Shape;769;p23"/>
          <p:cNvSpPr txBox="1"/>
          <p:nvPr/>
        </p:nvSpPr>
        <p:spPr>
          <a:xfrm>
            <a:off x="419804" y="4057218"/>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schemeClr>
                </a:solidFill>
                <a:latin typeface="Roboto"/>
                <a:ea typeface="Roboto"/>
                <a:cs typeface="Roboto"/>
                <a:sym typeface="Roboto"/>
              </a:rPr>
              <a:t>17.11%</a:t>
            </a:r>
            <a:r>
              <a:rPr lang="en" sz="1200" dirty="0">
                <a:solidFill>
                  <a:schemeClr val="tx1">
                    <a:lumMod val="85000"/>
                  </a:schemeClr>
                </a:solidFill>
                <a:latin typeface="Roboto"/>
                <a:ea typeface="Roboto"/>
                <a:cs typeface="Roboto"/>
                <a:sym typeface="Roboto"/>
              </a:rPr>
              <a:t>    market share</a:t>
            </a:r>
          </a:p>
          <a:p>
            <a:pPr marL="0" lvl="0" indent="0" algn="ctr" rtl="0">
              <a:spcBef>
                <a:spcPts val="0"/>
              </a:spcBef>
              <a:spcAft>
                <a:spcPts val="0"/>
              </a:spcAft>
              <a:buNone/>
            </a:pPr>
            <a:r>
              <a:rPr lang="en" sz="1200" dirty="0">
                <a:solidFill>
                  <a:schemeClr val="tx1">
                    <a:lumMod val="85000"/>
                  </a:schemeClr>
                </a:solidFill>
                <a:latin typeface="Roboto"/>
                <a:ea typeface="Roboto"/>
                <a:cs typeface="Roboto"/>
                <a:sym typeface="Roboto"/>
              </a:rPr>
              <a:t>(Market leader)</a:t>
            </a:r>
            <a:endParaRPr sz="1200" dirty="0">
              <a:solidFill>
                <a:schemeClr val="tx1">
                  <a:lumMod val="85000"/>
                </a:schemeClr>
              </a:solidFill>
              <a:latin typeface="Roboto"/>
              <a:ea typeface="Roboto"/>
              <a:cs typeface="Roboto"/>
              <a:sym typeface="Roboto"/>
            </a:endParaRPr>
          </a:p>
        </p:txBody>
      </p:sp>
      <p:sp>
        <p:nvSpPr>
          <p:cNvPr id="770" name="Google Shape;770;p23"/>
          <p:cNvSpPr txBox="1"/>
          <p:nvPr/>
        </p:nvSpPr>
        <p:spPr>
          <a:xfrm>
            <a:off x="410335" y="3615772"/>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Fira Sans Extra Condensed Medium"/>
                <a:ea typeface="Fira Sans Extra Condensed Medium"/>
                <a:cs typeface="Fira Sans Extra Condensed Medium"/>
                <a:sym typeface="Fira Sans Extra Condensed Medium"/>
              </a:rPr>
              <a:t>UAB VEHO LIETUVA</a:t>
            </a:r>
            <a:endParaRPr sz="18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771" name="Google Shape;771;p23"/>
          <p:cNvSpPr/>
          <p:nvPr/>
        </p:nvSpPr>
        <p:spPr>
          <a:xfrm>
            <a:off x="637885" y="1379050"/>
            <a:ext cx="990600" cy="391800"/>
          </a:xfrm>
          <a:prstGeom prst="roundRect">
            <a:avLst>
              <a:gd name="adj" fmla="val 50000"/>
            </a:avLst>
          </a:pr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FFFFFF"/>
                </a:solidFill>
                <a:latin typeface="Fira Sans Extra Condensed Medium"/>
                <a:ea typeface="Fira Sans Extra Condensed Medium"/>
                <a:cs typeface="Fira Sans Extra Condensed Medium"/>
                <a:sym typeface="Fira Sans Extra Condensed Medium"/>
              </a:rPr>
              <a:t>9,07</a:t>
            </a:r>
            <a:endParaRPr sz="18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772" name="Google Shape;772;p23"/>
          <p:cNvGrpSpPr/>
          <p:nvPr/>
        </p:nvGrpSpPr>
        <p:grpSpPr>
          <a:xfrm>
            <a:off x="2129742" y="1379050"/>
            <a:ext cx="1445700" cy="2591116"/>
            <a:chOff x="2129109" y="1379050"/>
            <a:chExt cx="1445700" cy="2591116"/>
          </a:xfrm>
        </p:grpSpPr>
        <p:grpSp>
          <p:nvGrpSpPr>
            <p:cNvPr id="773" name="Google Shape;773;p23"/>
            <p:cNvGrpSpPr/>
            <p:nvPr/>
          </p:nvGrpSpPr>
          <p:grpSpPr>
            <a:xfrm>
              <a:off x="2174109" y="2064400"/>
              <a:ext cx="1355700" cy="1355700"/>
              <a:chOff x="2205575" y="1893900"/>
              <a:chExt cx="1355700" cy="1355700"/>
            </a:xfrm>
          </p:grpSpPr>
          <p:sp>
            <p:nvSpPr>
              <p:cNvPr id="774" name="Google Shape;774;p23"/>
              <p:cNvSpPr/>
              <p:nvPr/>
            </p:nvSpPr>
            <p:spPr>
              <a:xfrm>
                <a:off x="2205575" y="1893900"/>
                <a:ext cx="1355700" cy="1355700"/>
              </a:xfrm>
              <a:prstGeom prst="ellipse">
                <a:avLst/>
              </a:prstGeom>
              <a:noFill/>
              <a:ln w="76200" cap="rnd" cmpd="sng">
                <a:solidFill>
                  <a:srgbClr val="DAE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3"/>
              <p:cNvSpPr/>
              <p:nvPr/>
            </p:nvSpPr>
            <p:spPr>
              <a:xfrm>
                <a:off x="2205575" y="1893900"/>
                <a:ext cx="1355700" cy="1355700"/>
              </a:xfrm>
              <a:prstGeom prst="arc">
                <a:avLst>
                  <a:gd name="adj1" fmla="val 16200000"/>
                  <a:gd name="adj2" fmla="val 12157524"/>
                </a:avLst>
              </a:prstGeom>
              <a:noFill/>
              <a:ln w="76200" cap="rnd" cmpd="sng">
                <a:solidFill>
                  <a:schemeClr val="accent5">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3"/>
            <p:cNvSpPr txBox="1"/>
            <p:nvPr/>
          </p:nvSpPr>
          <p:spPr>
            <a:xfrm>
              <a:off x="2129109" y="3615566"/>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lumMod val="75000"/>
                    </a:schemeClr>
                  </a:solidFill>
                  <a:latin typeface="Fira Sans Extra Condensed Medium"/>
                  <a:ea typeface="Fira Sans Extra Condensed Medium"/>
                  <a:cs typeface="Fira Sans Extra Condensed Medium"/>
                  <a:sym typeface="Fira Sans Extra Condensed Medium"/>
                </a:rPr>
                <a:t>UAD BALTIJOS AUTONUOMA</a:t>
              </a:r>
              <a:endParaRPr sz="1800"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sp>
          <p:nvSpPr>
            <p:cNvPr id="788" name="Google Shape;788;p23"/>
            <p:cNvSpPr/>
            <p:nvPr/>
          </p:nvSpPr>
          <p:spPr>
            <a:xfrm>
              <a:off x="2356659" y="1379050"/>
              <a:ext cx="990600" cy="391800"/>
            </a:xfrm>
            <a:prstGeom prst="roundRect">
              <a:avLst>
                <a:gd name="adj" fmla="val 50000"/>
              </a:avLst>
            </a:prstGeom>
            <a:solidFill>
              <a:schemeClr val="accent5">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Extra Condensed Medium"/>
                  <a:ea typeface="Fira Sans Extra Condensed Medium"/>
                  <a:cs typeface="Fira Sans Extra Condensed Medium"/>
                  <a:sym typeface="Fira Sans Extra Condensed Medium"/>
                </a:rPr>
                <a:t>8,64</a:t>
              </a:r>
              <a:endParaRPr sz="18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90" name="Google Shape;790;p23"/>
          <p:cNvGrpSpPr/>
          <p:nvPr/>
        </p:nvGrpSpPr>
        <p:grpSpPr>
          <a:xfrm>
            <a:off x="3894150" y="2064400"/>
            <a:ext cx="1355700" cy="1355700"/>
            <a:chOff x="3894150" y="1893900"/>
            <a:chExt cx="1355700" cy="1355700"/>
          </a:xfrm>
        </p:grpSpPr>
        <p:sp>
          <p:nvSpPr>
            <p:cNvPr id="791" name="Google Shape;791;p23"/>
            <p:cNvSpPr/>
            <p:nvPr/>
          </p:nvSpPr>
          <p:spPr>
            <a:xfrm>
              <a:off x="3894150" y="1893900"/>
              <a:ext cx="1355700" cy="1355700"/>
            </a:xfrm>
            <a:prstGeom prst="ellipse">
              <a:avLst/>
            </a:prstGeom>
            <a:noFill/>
            <a:ln w="76200" cap="rnd" cmpd="sng">
              <a:solidFill>
                <a:srgbClr val="DAE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3894150" y="1893900"/>
              <a:ext cx="1355700" cy="1355700"/>
            </a:xfrm>
            <a:prstGeom prst="arc">
              <a:avLst>
                <a:gd name="adj1" fmla="val 16200000"/>
                <a:gd name="adj2" fmla="val 4397814"/>
              </a:avLst>
            </a:prstGeom>
            <a:noFill/>
            <a:ln w="76200"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9" name="Google Shape;809;p23"/>
          <p:cNvSpPr txBox="1"/>
          <p:nvPr/>
        </p:nvSpPr>
        <p:spPr>
          <a:xfrm>
            <a:off x="3849150" y="3623111"/>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lumMod val="50000"/>
                  </a:schemeClr>
                </a:solidFill>
                <a:latin typeface="Fira Sans Extra Condensed Medium"/>
                <a:ea typeface="Fira Sans Extra Condensed Medium"/>
                <a:cs typeface="Fira Sans Extra Condensed Medium"/>
                <a:sym typeface="Fira Sans Extra Condensed Medium"/>
              </a:rPr>
              <a:t>UAB MOLLER AUTO</a:t>
            </a:r>
            <a:endParaRPr sz="1800" dirty="0">
              <a:solidFill>
                <a:schemeClr val="accent1">
                  <a:lumMod val="50000"/>
                </a:schemeClr>
              </a:solidFill>
              <a:latin typeface="Fira Sans Extra Condensed Medium"/>
              <a:ea typeface="Fira Sans Extra Condensed Medium"/>
              <a:cs typeface="Fira Sans Extra Condensed Medium"/>
              <a:sym typeface="Fira Sans Extra Condensed Medium"/>
            </a:endParaRPr>
          </a:p>
        </p:txBody>
      </p:sp>
      <p:sp>
        <p:nvSpPr>
          <p:cNvPr id="810" name="Google Shape;810;p23"/>
          <p:cNvSpPr/>
          <p:nvPr/>
        </p:nvSpPr>
        <p:spPr>
          <a:xfrm>
            <a:off x="4076700" y="1379050"/>
            <a:ext cx="990600" cy="391800"/>
          </a:xfrm>
          <a:prstGeom prst="roundRect">
            <a:avLst>
              <a:gd name="adj" fmla="val 50000"/>
            </a:avLst>
          </a:pr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Extra Condensed Medium"/>
                <a:ea typeface="Fira Sans Extra Condensed Medium"/>
                <a:cs typeface="Fira Sans Extra Condensed Medium"/>
                <a:sym typeface="Fira Sans Extra Condensed Medium"/>
              </a:rPr>
              <a:t>4,88</a:t>
            </a:r>
            <a:endParaRPr sz="18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812" name="Google Shape;812;p23"/>
          <p:cNvGrpSpPr/>
          <p:nvPr/>
        </p:nvGrpSpPr>
        <p:grpSpPr>
          <a:xfrm>
            <a:off x="5613558" y="2064400"/>
            <a:ext cx="1355700" cy="1355700"/>
            <a:chOff x="2357975" y="2046300"/>
            <a:chExt cx="1355700" cy="1355700"/>
          </a:xfrm>
        </p:grpSpPr>
        <p:sp>
          <p:nvSpPr>
            <p:cNvPr id="813" name="Google Shape;813;p23"/>
            <p:cNvSpPr/>
            <p:nvPr/>
          </p:nvSpPr>
          <p:spPr>
            <a:xfrm>
              <a:off x="2357975" y="2046300"/>
              <a:ext cx="1355700" cy="1355700"/>
            </a:xfrm>
            <a:prstGeom prst="ellipse">
              <a:avLst/>
            </a:prstGeom>
            <a:noFill/>
            <a:ln w="76200" cap="rnd" cmpd="sng">
              <a:solidFill>
                <a:srgbClr val="DAE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3"/>
            <p:cNvSpPr/>
            <p:nvPr/>
          </p:nvSpPr>
          <p:spPr>
            <a:xfrm>
              <a:off x="2357975" y="2046300"/>
              <a:ext cx="1355700" cy="1355700"/>
            </a:xfrm>
            <a:prstGeom prst="arc">
              <a:avLst>
                <a:gd name="adj1" fmla="val 16200000"/>
                <a:gd name="adj2" fmla="val 1504409"/>
              </a:avLst>
            </a:prstGeom>
            <a:noFill/>
            <a:ln w="76200" cap="rnd" cmpd="sng">
              <a:solidFill>
                <a:srgbClr val="7732D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7" name="Google Shape;827;p23"/>
          <p:cNvSpPr txBox="1"/>
          <p:nvPr/>
        </p:nvSpPr>
        <p:spPr>
          <a:xfrm>
            <a:off x="5568558" y="3615317"/>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945EDC"/>
                </a:solidFill>
                <a:latin typeface="Fira Sans Extra Condensed Medium"/>
                <a:ea typeface="Fira Sans Extra Condensed Medium"/>
                <a:cs typeface="Fira Sans Extra Condensed Medium"/>
                <a:sym typeface="Fira Sans Extra Condensed Medium"/>
              </a:rPr>
              <a:t>UAB AUTOJUTA</a:t>
            </a:r>
            <a:endParaRPr sz="1800" dirty="0">
              <a:solidFill>
                <a:srgbClr val="945EDC"/>
              </a:solidFill>
              <a:latin typeface="Fira Sans Extra Condensed Medium"/>
              <a:ea typeface="Fira Sans Extra Condensed Medium"/>
              <a:cs typeface="Fira Sans Extra Condensed Medium"/>
              <a:sym typeface="Fira Sans Extra Condensed Medium"/>
            </a:endParaRPr>
          </a:p>
        </p:txBody>
      </p:sp>
      <p:sp>
        <p:nvSpPr>
          <p:cNvPr id="828" name="Google Shape;828;p23"/>
          <p:cNvSpPr/>
          <p:nvPr/>
        </p:nvSpPr>
        <p:spPr>
          <a:xfrm>
            <a:off x="5796108" y="1379050"/>
            <a:ext cx="990600" cy="391800"/>
          </a:xfrm>
          <a:prstGeom prst="roundRect">
            <a:avLst>
              <a:gd name="adj" fmla="val 50000"/>
            </a:avLst>
          </a:prstGeom>
          <a:solidFill>
            <a:srgbClr val="5E25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Extra Condensed Medium"/>
                <a:ea typeface="Fira Sans Extra Condensed Medium"/>
                <a:cs typeface="Fira Sans Extra Condensed Medium"/>
                <a:sym typeface="Fira Sans Extra Condensed Medium"/>
              </a:rPr>
              <a:t>3,54</a:t>
            </a:r>
            <a:endParaRPr sz="18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830" name="Google Shape;830;p23"/>
          <p:cNvGrpSpPr/>
          <p:nvPr/>
        </p:nvGrpSpPr>
        <p:grpSpPr>
          <a:xfrm>
            <a:off x="7332965" y="2064400"/>
            <a:ext cx="1355700" cy="1355700"/>
            <a:chOff x="2357975" y="2046300"/>
            <a:chExt cx="1355700" cy="1355700"/>
          </a:xfrm>
        </p:grpSpPr>
        <p:sp>
          <p:nvSpPr>
            <p:cNvPr id="831" name="Google Shape;831;p23"/>
            <p:cNvSpPr/>
            <p:nvPr/>
          </p:nvSpPr>
          <p:spPr>
            <a:xfrm>
              <a:off x="2357975" y="2046300"/>
              <a:ext cx="1355700" cy="1355700"/>
            </a:xfrm>
            <a:prstGeom prst="ellipse">
              <a:avLst/>
            </a:prstGeom>
            <a:noFill/>
            <a:ln w="76200" cap="rnd" cmpd="sng">
              <a:solidFill>
                <a:srgbClr val="DAE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3"/>
            <p:cNvSpPr/>
            <p:nvPr/>
          </p:nvSpPr>
          <p:spPr>
            <a:xfrm>
              <a:off x="2357975" y="2046300"/>
              <a:ext cx="1355700" cy="1355700"/>
            </a:xfrm>
            <a:prstGeom prst="arc">
              <a:avLst>
                <a:gd name="adj1" fmla="val 16200000"/>
                <a:gd name="adj2" fmla="val 20726531"/>
              </a:avLst>
            </a:prstGeom>
            <a:noFill/>
            <a:ln w="76200" cap="rnd" cmpd="sng">
              <a:solidFill>
                <a:srgbClr val="9D25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23"/>
          <p:cNvSpPr txBox="1"/>
          <p:nvPr/>
        </p:nvSpPr>
        <p:spPr>
          <a:xfrm>
            <a:off x="7287965" y="3615714"/>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9D25A8"/>
                </a:solidFill>
                <a:latin typeface="Fira Sans Extra Condensed Medium"/>
                <a:ea typeface="Fira Sans Extra Condensed Medium"/>
                <a:cs typeface="Fira Sans Extra Condensed Medium"/>
                <a:sym typeface="Fira Sans Extra Condensed Medium"/>
              </a:rPr>
              <a:t>UAB AUTOBRAVA</a:t>
            </a:r>
            <a:endParaRPr sz="1800" dirty="0">
              <a:solidFill>
                <a:srgbClr val="9D25A8"/>
              </a:solidFill>
              <a:latin typeface="Fira Sans Extra Condensed Medium"/>
              <a:ea typeface="Fira Sans Extra Condensed Medium"/>
              <a:cs typeface="Fira Sans Extra Condensed Medium"/>
              <a:sym typeface="Fira Sans Extra Condensed Medium"/>
            </a:endParaRPr>
          </a:p>
        </p:txBody>
      </p:sp>
      <p:sp>
        <p:nvSpPr>
          <p:cNvPr id="845" name="Google Shape;845;p23"/>
          <p:cNvSpPr/>
          <p:nvPr/>
        </p:nvSpPr>
        <p:spPr>
          <a:xfrm>
            <a:off x="7515515" y="1379050"/>
            <a:ext cx="990600" cy="391800"/>
          </a:xfrm>
          <a:prstGeom prst="roundRect">
            <a:avLst>
              <a:gd name="adj" fmla="val 50000"/>
            </a:avLst>
          </a:prstGeom>
          <a:solidFill>
            <a:srgbClr val="9D25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Extra Condensed Medium"/>
                <a:ea typeface="Fira Sans Extra Condensed Medium"/>
                <a:cs typeface="Fira Sans Extra Condensed Medium"/>
                <a:sym typeface="Fira Sans Extra Condensed Medium"/>
              </a:rPr>
              <a:t>2,36</a:t>
            </a:r>
            <a:endParaRPr sz="18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 name="Google Shape;56;p15">
            <a:extLst>
              <a:ext uri="{FF2B5EF4-FFF2-40B4-BE49-F238E27FC236}">
                <a16:creationId xmlns:a16="http://schemas.microsoft.com/office/drawing/2014/main" id="{1A9F5262-605E-C0CE-2ACD-37753D18BB21}"/>
              </a:ext>
            </a:extLst>
          </p:cNvPr>
          <p:cNvSpPr txBox="1">
            <a:spLocks/>
          </p:cNvSpPr>
          <p:nvPr/>
        </p:nvSpPr>
        <p:spPr>
          <a:xfrm>
            <a:off x="628650" y="422382"/>
            <a:ext cx="7886700" cy="468605"/>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sz="2000" dirty="0">
                <a:solidFill>
                  <a:schemeClr val="tx1">
                    <a:lumMod val="50000"/>
                  </a:schemeClr>
                </a:solidFill>
                <a:latin typeface="Bebas Neue" panose="020B0606020202050201" pitchFamily="34" charset="0"/>
              </a:rPr>
              <a:t>Top 5 Lithuanian company return on assets</a:t>
            </a:r>
          </a:p>
        </p:txBody>
      </p:sp>
      <p:sp>
        <p:nvSpPr>
          <p:cNvPr id="5" name="Google Shape;769;p23">
            <a:extLst>
              <a:ext uri="{FF2B5EF4-FFF2-40B4-BE49-F238E27FC236}">
                <a16:creationId xmlns:a16="http://schemas.microsoft.com/office/drawing/2014/main" id="{02DB7920-E147-FB9F-035A-A4E4E0BD9FD4}"/>
              </a:ext>
            </a:extLst>
          </p:cNvPr>
          <p:cNvSpPr txBox="1"/>
          <p:nvPr/>
        </p:nvSpPr>
        <p:spPr>
          <a:xfrm>
            <a:off x="2139211" y="4061475"/>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schemeClr>
                </a:solidFill>
                <a:latin typeface="Roboto"/>
                <a:ea typeface="Roboto"/>
                <a:cs typeface="Roboto"/>
                <a:sym typeface="Roboto"/>
              </a:rPr>
              <a:t>12.57%</a:t>
            </a:r>
            <a:r>
              <a:rPr lang="en" sz="1200" dirty="0">
                <a:solidFill>
                  <a:schemeClr val="tx1">
                    <a:lumMod val="85000"/>
                  </a:schemeClr>
                </a:solidFill>
                <a:latin typeface="Roboto"/>
                <a:ea typeface="Roboto"/>
                <a:cs typeface="Roboto"/>
                <a:sym typeface="Roboto"/>
              </a:rPr>
              <a:t>    market share</a:t>
            </a:r>
          </a:p>
        </p:txBody>
      </p:sp>
      <p:grpSp>
        <p:nvGrpSpPr>
          <p:cNvPr id="6" name="Google Shape;758;p23">
            <a:extLst>
              <a:ext uri="{FF2B5EF4-FFF2-40B4-BE49-F238E27FC236}">
                <a16:creationId xmlns:a16="http://schemas.microsoft.com/office/drawing/2014/main" id="{FCE76EF4-FE7B-DFD3-89C9-F44245F075B8}"/>
              </a:ext>
            </a:extLst>
          </p:cNvPr>
          <p:cNvGrpSpPr/>
          <p:nvPr/>
        </p:nvGrpSpPr>
        <p:grpSpPr>
          <a:xfrm>
            <a:off x="2520684" y="2474397"/>
            <a:ext cx="663816" cy="547849"/>
            <a:chOff x="2877944" y="1445579"/>
            <a:chExt cx="663816" cy="547849"/>
          </a:xfrm>
        </p:grpSpPr>
        <p:sp>
          <p:nvSpPr>
            <p:cNvPr id="7" name="Google Shape;759;p23">
              <a:extLst>
                <a:ext uri="{FF2B5EF4-FFF2-40B4-BE49-F238E27FC236}">
                  <a16:creationId xmlns:a16="http://schemas.microsoft.com/office/drawing/2014/main" id="{C179BB51-9333-85B4-6567-A7CC7DE6BC97}"/>
                </a:ext>
              </a:extLst>
            </p:cNvPr>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60;p23">
              <a:extLst>
                <a:ext uri="{FF2B5EF4-FFF2-40B4-BE49-F238E27FC236}">
                  <a16:creationId xmlns:a16="http://schemas.microsoft.com/office/drawing/2014/main" id="{6D38E911-B120-DFB4-14C7-5C13A6F988E2}"/>
                </a:ext>
              </a:extLst>
            </p:cNvPr>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61;p23">
              <a:extLst>
                <a:ext uri="{FF2B5EF4-FFF2-40B4-BE49-F238E27FC236}">
                  <a16:creationId xmlns:a16="http://schemas.microsoft.com/office/drawing/2014/main" id="{19ED184A-2701-A870-A79C-08BD87D57ED6}"/>
                </a:ext>
              </a:extLst>
            </p:cNvPr>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62;p23">
              <a:extLst>
                <a:ext uri="{FF2B5EF4-FFF2-40B4-BE49-F238E27FC236}">
                  <a16:creationId xmlns:a16="http://schemas.microsoft.com/office/drawing/2014/main" id="{BF760CD5-DC66-AA9C-F851-B700ADB229D5}"/>
                </a:ext>
              </a:extLst>
            </p:cNvPr>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3;p23">
              <a:extLst>
                <a:ext uri="{FF2B5EF4-FFF2-40B4-BE49-F238E27FC236}">
                  <a16:creationId xmlns:a16="http://schemas.microsoft.com/office/drawing/2014/main" id="{988E95FE-998B-1B29-D390-C0DEA0CD6B77}"/>
                </a:ext>
              </a:extLst>
            </p:cNvPr>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4;p23">
              <a:extLst>
                <a:ext uri="{FF2B5EF4-FFF2-40B4-BE49-F238E27FC236}">
                  <a16:creationId xmlns:a16="http://schemas.microsoft.com/office/drawing/2014/main" id="{EA38AC6F-E886-9597-9E1E-F841AD9AA4D1}"/>
                </a:ext>
              </a:extLst>
            </p:cNvPr>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5;p23">
              <a:extLst>
                <a:ext uri="{FF2B5EF4-FFF2-40B4-BE49-F238E27FC236}">
                  <a16:creationId xmlns:a16="http://schemas.microsoft.com/office/drawing/2014/main" id="{1C1C85D8-30BC-1EFC-1FE2-AFC002332ABB}"/>
                </a:ext>
              </a:extLst>
            </p:cNvPr>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6;p23">
              <a:extLst>
                <a:ext uri="{FF2B5EF4-FFF2-40B4-BE49-F238E27FC236}">
                  <a16:creationId xmlns:a16="http://schemas.microsoft.com/office/drawing/2014/main" id="{21C1B5F5-240A-F83E-2623-B5673CDB6B6D}"/>
                </a:ext>
              </a:extLst>
            </p:cNvPr>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7;p23">
              <a:extLst>
                <a:ext uri="{FF2B5EF4-FFF2-40B4-BE49-F238E27FC236}">
                  <a16:creationId xmlns:a16="http://schemas.microsoft.com/office/drawing/2014/main" id="{1E4FCB93-8CC2-9EA6-F33F-CB8745B97D4F}"/>
                </a:ext>
              </a:extLst>
            </p:cNvPr>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8;p23">
              <a:extLst>
                <a:ext uri="{FF2B5EF4-FFF2-40B4-BE49-F238E27FC236}">
                  <a16:creationId xmlns:a16="http://schemas.microsoft.com/office/drawing/2014/main" id="{9CDFD340-298E-DA2B-E09D-DE8BA6ACFDC5}"/>
                </a:ext>
              </a:extLst>
            </p:cNvPr>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58;p23">
            <a:extLst>
              <a:ext uri="{FF2B5EF4-FFF2-40B4-BE49-F238E27FC236}">
                <a16:creationId xmlns:a16="http://schemas.microsoft.com/office/drawing/2014/main" id="{EE7E7D1F-ABC8-1113-A66E-247F17F6BD8E}"/>
              </a:ext>
            </a:extLst>
          </p:cNvPr>
          <p:cNvGrpSpPr/>
          <p:nvPr/>
        </p:nvGrpSpPr>
        <p:grpSpPr>
          <a:xfrm>
            <a:off x="4240092" y="2493385"/>
            <a:ext cx="663816" cy="547849"/>
            <a:chOff x="2877944" y="1445579"/>
            <a:chExt cx="663816" cy="547849"/>
          </a:xfrm>
        </p:grpSpPr>
        <p:sp>
          <p:nvSpPr>
            <p:cNvPr id="18" name="Google Shape;759;p23">
              <a:extLst>
                <a:ext uri="{FF2B5EF4-FFF2-40B4-BE49-F238E27FC236}">
                  <a16:creationId xmlns:a16="http://schemas.microsoft.com/office/drawing/2014/main" id="{A5D35279-C107-123A-BD96-1FDD935FAEB4}"/>
                </a:ext>
              </a:extLst>
            </p:cNvPr>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0;p23">
              <a:extLst>
                <a:ext uri="{FF2B5EF4-FFF2-40B4-BE49-F238E27FC236}">
                  <a16:creationId xmlns:a16="http://schemas.microsoft.com/office/drawing/2014/main" id="{8CFD1983-6BAB-03F4-A57E-D8C138F84CB6}"/>
                </a:ext>
              </a:extLst>
            </p:cNvPr>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1;p23">
              <a:extLst>
                <a:ext uri="{FF2B5EF4-FFF2-40B4-BE49-F238E27FC236}">
                  <a16:creationId xmlns:a16="http://schemas.microsoft.com/office/drawing/2014/main" id="{8134C726-3747-58A9-8037-F3463833D0C8}"/>
                </a:ext>
              </a:extLst>
            </p:cNvPr>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2;p23">
              <a:extLst>
                <a:ext uri="{FF2B5EF4-FFF2-40B4-BE49-F238E27FC236}">
                  <a16:creationId xmlns:a16="http://schemas.microsoft.com/office/drawing/2014/main" id="{B1336DDC-B4E7-FE5B-B865-3F68618211BC}"/>
                </a:ext>
              </a:extLst>
            </p:cNvPr>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3;p23">
              <a:extLst>
                <a:ext uri="{FF2B5EF4-FFF2-40B4-BE49-F238E27FC236}">
                  <a16:creationId xmlns:a16="http://schemas.microsoft.com/office/drawing/2014/main" id="{B2FB02E9-6CFF-3DB8-F8FE-6E3FEE1BDA18}"/>
                </a:ext>
              </a:extLst>
            </p:cNvPr>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4;p23">
              <a:extLst>
                <a:ext uri="{FF2B5EF4-FFF2-40B4-BE49-F238E27FC236}">
                  <a16:creationId xmlns:a16="http://schemas.microsoft.com/office/drawing/2014/main" id="{0AC9D5C4-D78A-11B2-4F12-E0E29AFA4088}"/>
                </a:ext>
              </a:extLst>
            </p:cNvPr>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5;p23">
              <a:extLst>
                <a:ext uri="{FF2B5EF4-FFF2-40B4-BE49-F238E27FC236}">
                  <a16:creationId xmlns:a16="http://schemas.microsoft.com/office/drawing/2014/main" id="{4B1C22A5-8792-8E42-DF22-A24EDD346B1F}"/>
                </a:ext>
              </a:extLst>
            </p:cNvPr>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6;p23">
              <a:extLst>
                <a:ext uri="{FF2B5EF4-FFF2-40B4-BE49-F238E27FC236}">
                  <a16:creationId xmlns:a16="http://schemas.microsoft.com/office/drawing/2014/main" id="{7B32CB2E-A8E1-2A64-B452-7E51BB357456}"/>
                </a:ext>
              </a:extLst>
            </p:cNvPr>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7;p23">
              <a:extLst>
                <a:ext uri="{FF2B5EF4-FFF2-40B4-BE49-F238E27FC236}">
                  <a16:creationId xmlns:a16="http://schemas.microsoft.com/office/drawing/2014/main" id="{65637ECD-D13A-4A6B-4327-45F46AF9DF5C}"/>
                </a:ext>
              </a:extLst>
            </p:cNvPr>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8;p23">
              <a:extLst>
                <a:ext uri="{FF2B5EF4-FFF2-40B4-BE49-F238E27FC236}">
                  <a16:creationId xmlns:a16="http://schemas.microsoft.com/office/drawing/2014/main" id="{BDEB33B5-926F-1501-920B-C0F7E2F22712}"/>
                </a:ext>
              </a:extLst>
            </p:cNvPr>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758;p23">
            <a:extLst>
              <a:ext uri="{FF2B5EF4-FFF2-40B4-BE49-F238E27FC236}">
                <a16:creationId xmlns:a16="http://schemas.microsoft.com/office/drawing/2014/main" id="{B2BB2705-47ED-7316-C050-D4ED527CFEF0}"/>
              </a:ext>
            </a:extLst>
          </p:cNvPr>
          <p:cNvGrpSpPr/>
          <p:nvPr/>
        </p:nvGrpSpPr>
        <p:grpSpPr>
          <a:xfrm>
            <a:off x="5959500" y="2472057"/>
            <a:ext cx="663816" cy="547849"/>
            <a:chOff x="2877944" y="1445579"/>
            <a:chExt cx="663816" cy="547849"/>
          </a:xfrm>
        </p:grpSpPr>
        <p:sp>
          <p:nvSpPr>
            <p:cNvPr id="29" name="Google Shape;759;p23">
              <a:extLst>
                <a:ext uri="{FF2B5EF4-FFF2-40B4-BE49-F238E27FC236}">
                  <a16:creationId xmlns:a16="http://schemas.microsoft.com/office/drawing/2014/main" id="{25AC4F53-94AB-E3C6-4FA3-7D3244FDA0FF}"/>
                </a:ext>
              </a:extLst>
            </p:cNvPr>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0;p23">
              <a:extLst>
                <a:ext uri="{FF2B5EF4-FFF2-40B4-BE49-F238E27FC236}">
                  <a16:creationId xmlns:a16="http://schemas.microsoft.com/office/drawing/2014/main" id="{57D280B4-5AE2-8FB3-BC30-F4E33E31F2DB}"/>
                </a:ext>
              </a:extLst>
            </p:cNvPr>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1;p23">
              <a:extLst>
                <a:ext uri="{FF2B5EF4-FFF2-40B4-BE49-F238E27FC236}">
                  <a16:creationId xmlns:a16="http://schemas.microsoft.com/office/drawing/2014/main" id="{1533B4C2-6A87-FEA0-5834-2E781312D855}"/>
                </a:ext>
              </a:extLst>
            </p:cNvPr>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2;p23">
              <a:extLst>
                <a:ext uri="{FF2B5EF4-FFF2-40B4-BE49-F238E27FC236}">
                  <a16:creationId xmlns:a16="http://schemas.microsoft.com/office/drawing/2014/main" id="{8A53788E-1357-56AB-60F0-5EE3B8B19F55}"/>
                </a:ext>
              </a:extLst>
            </p:cNvPr>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3;p23">
              <a:extLst>
                <a:ext uri="{FF2B5EF4-FFF2-40B4-BE49-F238E27FC236}">
                  <a16:creationId xmlns:a16="http://schemas.microsoft.com/office/drawing/2014/main" id="{927EFA8E-6288-815D-A0AF-1FA59D5F91E1}"/>
                </a:ext>
              </a:extLst>
            </p:cNvPr>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4;p23">
              <a:extLst>
                <a:ext uri="{FF2B5EF4-FFF2-40B4-BE49-F238E27FC236}">
                  <a16:creationId xmlns:a16="http://schemas.microsoft.com/office/drawing/2014/main" id="{92A5BE44-27BA-A1FD-9F6E-2016BACEA73E}"/>
                </a:ext>
              </a:extLst>
            </p:cNvPr>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5;p23">
              <a:extLst>
                <a:ext uri="{FF2B5EF4-FFF2-40B4-BE49-F238E27FC236}">
                  <a16:creationId xmlns:a16="http://schemas.microsoft.com/office/drawing/2014/main" id="{81F649E0-FF09-C119-66D1-61EEC991E2AD}"/>
                </a:ext>
              </a:extLst>
            </p:cNvPr>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6;p23">
              <a:extLst>
                <a:ext uri="{FF2B5EF4-FFF2-40B4-BE49-F238E27FC236}">
                  <a16:creationId xmlns:a16="http://schemas.microsoft.com/office/drawing/2014/main" id="{FB866B4A-D889-0CD9-2FA7-717627A098E8}"/>
                </a:ext>
              </a:extLst>
            </p:cNvPr>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7;p23">
              <a:extLst>
                <a:ext uri="{FF2B5EF4-FFF2-40B4-BE49-F238E27FC236}">
                  <a16:creationId xmlns:a16="http://schemas.microsoft.com/office/drawing/2014/main" id="{6BEC8F03-6AF1-AA0E-9180-81CC33D3D9D8}"/>
                </a:ext>
              </a:extLst>
            </p:cNvPr>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68;p23">
              <a:extLst>
                <a:ext uri="{FF2B5EF4-FFF2-40B4-BE49-F238E27FC236}">
                  <a16:creationId xmlns:a16="http://schemas.microsoft.com/office/drawing/2014/main" id="{2100BF7E-D7FC-7463-6DA6-F88E9159843A}"/>
                </a:ext>
              </a:extLst>
            </p:cNvPr>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758;p23">
            <a:extLst>
              <a:ext uri="{FF2B5EF4-FFF2-40B4-BE49-F238E27FC236}">
                <a16:creationId xmlns:a16="http://schemas.microsoft.com/office/drawing/2014/main" id="{E4D0811E-CEAF-3743-531D-9A62DD0FAFFF}"/>
              </a:ext>
            </a:extLst>
          </p:cNvPr>
          <p:cNvGrpSpPr/>
          <p:nvPr/>
        </p:nvGrpSpPr>
        <p:grpSpPr>
          <a:xfrm>
            <a:off x="7678907" y="2493385"/>
            <a:ext cx="663816" cy="547849"/>
            <a:chOff x="2877944" y="1445579"/>
            <a:chExt cx="663816" cy="547849"/>
          </a:xfrm>
        </p:grpSpPr>
        <p:sp>
          <p:nvSpPr>
            <p:cNvPr id="40" name="Google Shape;759;p23">
              <a:extLst>
                <a:ext uri="{FF2B5EF4-FFF2-40B4-BE49-F238E27FC236}">
                  <a16:creationId xmlns:a16="http://schemas.microsoft.com/office/drawing/2014/main" id="{DE35A7CD-A329-E47C-43E7-8D35439B6800}"/>
                </a:ext>
              </a:extLst>
            </p:cNvPr>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60;p23">
              <a:extLst>
                <a:ext uri="{FF2B5EF4-FFF2-40B4-BE49-F238E27FC236}">
                  <a16:creationId xmlns:a16="http://schemas.microsoft.com/office/drawing/2014/main" id="{8EF38A82-2B69-F095-7950-8421CE949000}"/>
                </a:ext>
              </a:extLst>
            </p:cNvPr>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61;p23">
              <a:extLst>
                <a:ext uri="{FF2B5EF4-FFF2-40B4-BE49-F238E27FC236}">
                  <a16:creationId xmlns:a16="http://schemas.microsoft.com/office/drawing/2014/main" id="{984467F5-EABE-70D2-E154-1F442AC86724}"/>
                </a:ext>
              </a:extLst>
            </p:cNvPr>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62;p23">
              <a:extLst>
                <a:ext uri="{FF2B5EF4-FFF2-40B4-BE49-F238E27FC236}">
                  <a16:creationId xmlns:a16="http://schemas.microsoft.com/office/drawing/2014/main" id="{84DE954A-87D7-1BDF-E838-29D147AB7827}"/>
                </a:ext>
              </a:extLst>
            </p:cNvPr>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63;p23">
              <a:extLst>
                <a:ext uri="{FF2B5EF4-FFF2-40B4-BE49-F238E27FC236}">
                  <a16:creationId xmlns:a16="http://schemas.microsoft.com/office/drawing/2014/main" id="{959C5E2E-8EA1-C0E7-0162-B72C5691F236}"/>
                </a:ext>
              </a:extLst>
            </p:cNvPr>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64;p23">
              <a:extLst>
                <a:ext uri="{FF2B5EF4-FFF2-40B4-BE49-F238E27FC236}">
                  <a16:creationId xmlns:a16="http://schemas.microsoft.com/office/drawing/2014/main" id="{D09A9C2F-E33C-51BD-F89E-7CB5E5D8D658}"/>
                </a:ext>
              </a:extLst>
            </p:cNvPr>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65;p23">
              <a:extLst>
                <a:ext uri="{FF2B5EF4-FFF2-40B4-BE49-F238E27FC236}">
                  <a16:creationId xmlns:a16="http://schemas.microsoft.com/office/drawing/2014/main" id="{2D911ED2-387A-4B1A-0246-C6CB9FD04734}"/>
                </a:ext>
              </a:extLst>
            </p:cNvPr>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66;p23">
              <a:extLst>
                <a:ext uri="{FF2B5EF4-FFF2-40B4-BE49-F238E27FC236}">
                  <a16:creationId xmlns:a16="http://schemas.microsoft.com/office/drawing/2014/main" id="{2F5333C7-D1ED-7B3B-C83E-1E0AE16AAB6A}"/>
                </a:ext>
              </a:extLst>
            </p:cNvPr>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67;p23">
              <a:extLst>
                <a:ext uri="{FF2B5EF4-FFF2-40B4-BE49-F238E27FC236}">
                  <a16:creationId xmlns:a16="http://schemas.microsoft.com/office/drawing/2014/main" id="{C2C4B413-C678-CE38-B62E-18403FA8600A}"/>
                </a:ext>
              </a:extLst>
            </p:cNvPr>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68;p23">
              <a:extLst>
                <a:ext uri="{FF2B5EF4-FFF2-40B4-BE49-F238E27FC236}">
                  <a16:creationId xmlns:a16="http://schemas.microsoft.com/office/drawing/2014/main" id="{D31C777F-AF9C-E3A1-371A-1F01FBC531CC}"/>
                </a:ext>
              </a:extLst>
            </p:cNvPr>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769;p23">
            <a:extLst>
              <a:ext uri="{FF2B5EF4-FFF2-40B4-BE49-F238E27FC236}">
                <a16:creationId xmlns:a16="http://schemas.microsoft.com/office/drawing/2014/main" id="{43D1EC56-B5FB-5DD8-A299-39FFD4EF3271}"/>
              </a:ext>
            </a:extLst>
          </p:cNvPr>
          <p:cNvSpPr txBox="1"/>
          <p:nvPr/>
        </p:nvSpPr>
        <p:spPr>
          <a:xfrm>
            <a:off x="3848920" y="4057218"/>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schemeClr>
                </a:solidFill>
                <a:latin typeface="Roboto"/>
                <a:ea typeface="Roboto"/>
                <a:cs typeface="Roboto"/>
                <a:sym typeface="Roboto"/>
              </a:rPr>
              <a:t>5.14%</a:t>
            </a:r>
            <a:r>
              <a:rPr lang="en" sz="1200" dirty="0">
                <a:solidFill>
                  <a:schemeClr val="tx1">
                    <a:lumMod val="85000"/>
                  </a:schemeClr>
                </a:solidFill>
                <a:latin typeface="Roboto"/>
                <a:ea typeface="Roboto"/>
                <a:cs typeface="Roboto"/>
                <a:sym typeface="Roboto"/>
              </a:rPr>
              <a:t>        market share</a:t>
            </a:r>
          </a:p>
        </p:txBody>
      </p:sp>
      <p:sp>
        <p:nvSpPr>
          <p:cNvPr id="51" name="Google Shape;769;p23">
            <a:extLst>
              <a:ext uri="{FF2B5EF4-FFF2-40B4-BE49-F238E27FC236}">
                <a16:creationId xmlns:a16="http://schemas.microsoft.com/office/drawing/2014/main" id="{DC518325-6011-B566-A9AF-EEDC4C5BBB79}"/>
              </a:ext>
            </a:extLst>
          </p:cNvPr>
          <p:cNvSpPr txBox="1"/>
          <p:nvPr/>
        </p:nvSpPr>
        <p:spPr>
          <a:xfrm>
            <a:off x="5568558" y="4057218"/>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schemeClr>
                </a:solidFill>
                <a:latin typeface="Roboto"/>
                <a:ea typeface="Roboto"/>
                <a:cs typeface="Roboto"/>
                <a:sym typeface="Roboto"/>
              </a:rPr>
              <a:t>4.8%</a:t>
            </a:r>
            <a:r>
              <a:rPr lang="en" sz="1200" dirty="0">
                <a:solidFill>
                  <a:schemeClr val="tx1">
                    <a:lumMod val="85000"/>
                  </a:schemeClr>
                </a:solidFill>
                <a:latin typeface="Roboto"/>
                <a:ea typeface="Roboto"/>
                <a:cs typeface="Roboto"/>
                <a:sym typeface="Roboto"/>
              </a:rPr>
              <a:t>          market share</a:t>
            </a:r>
          </a:p>
        </p:txBody>
      </p:sp>
      <p:sp>
        <p:nvSpPr>
          <p:cNvPr id="52" name="Google Shape;769;p23">
            <a:extLst>
              <a:ext uri="{FF2B5EF4-FFF2-40B4-BE49-F238E27FC236}">
                <a16:creationId xmlns:a16="http://schemas.microsoft.com/office/drawing/2014/main" id="{D5C402E9-1CD7-2BEF-1D2B-CECC315092E4}"/>
              </a:ext>
            </a:extLst>
          </p:cNvPr>
          <p:cNvSpPr txBox="1"/>
          <p:nvPr/>
        </p:nvSpPr>
        <p:spPr>
          <a:xfrm>
            <a:off x="7287965" y="4081534"/>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schemeClr>
                </a:solidFill>
                <a:latin typeface="Roboto"/>
                <a:ea typeface="Roboto"/>
                <a:cs typeface="Roboto"/>
                <a:sym typeface="Roboto"/>
              </a:rPr>
              <a:t>12.93%</a:t>
            </a:r>
            <a:r>
              <a:rPr lang="en" sz="1200" dirty="0">
                <a:solidFill>
                  <a:schemeClr val="tx1">
                    <a:lumMod val="85000"/>
                  </a:schemeClr>
                </a:solidFill>
                <a:latin typeface="Roboto"/>
                <a:ea typeface="Roboto"/>
                <a:cs typeface="Roboto"/>
                <a:sym typeface="Roboto"/>
              </a:rPr>
              <a:t>    market share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752"/>
        <p:cNvGrpSpPr/>
        <p:nvPr/>
      </p:nvGrpSpPr>
      <p:grpSpPr>
        <a:xfrm>
          <a:off x="0" y="0"/>
          <a:ext cx="0" cy="0"/>
          <a:chOff x="0" y="0"/>
          <a:chExt cx="0" cy="0"/>
        </a:xfrm>
      </p:grpSpPr>
      <p:grpSp>
        <p:nvGrpSpPr>
          <p:cNvPr id="755" name="Google Shape;755;p23"/>
          <p:cNvGrpSpPr/>
          <p:nvPr/>
        </p:nvGrpSpPr>
        <p:grpSpPr>
          <a:xfrm>
            <a:off x="455335" y="2064400"/>
            <a:ext cx="1355700" cy="1355700"/>
            <a:chOff x="452275" y="1893900"/>
            <a:chExt cx="1355700" cy="1355700"/>
          </a:xfrm>
        </p:grpSpPr>
        <p:sp>
          <p:nvSpPr>
            <p:cNvPr id="756" name="Google Shape;756;p23"/>
            <p:cNvSpPr/>
            <p:nvPr/>
          </p:nvSpPr>
          <p:spPr>
            <a:xfrm>
              <a:off x="452275" y="1893900"/>
              <a:ext cx="1355700" cy="1355700"/>
            </a:xfrm>
            <a:prstGeom prst="ellipse">
              <a:avLst/>
            </a:prstGeom>
            <a:noFill/>
            <a:ln w="76200" cap="rnd" cmpd="sng">
              <a:solidFill>
                <a:schemeClr val="accent5">
                  <a:lumMod val="75000"/>
                  <a:alpha val="2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57" name="Google Shape;757;p23"/>
            <p:cNvSpPr/>
            <p:nvPr/>
          </p:nvSpPr>
          <p:spPr>
            <a:xfrm>
              <a:off x="452275" y="1893900"/>
              <a:ext cx="1355700" cy="1355700"/>
            </a:xfrm>
            <a:prstGeom prst="arc">
              <a:avLst>
                <a:gd name="adj1" fmla="val 16200000"/>
                <a:gd name="adj2" fmla="val 13746485"/>
              </a:avLst>
            </a:prstGeom>
            <a:noFill/>
            <a:ln w="76200" cap="rnd" cmpd="sng">
              <a:solidFill>
                <a:schemeClr val="accent5">
                  <a:lumMod val="75000"/>
                  <a:alpha val="2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grpSp>
      <p:grpSp>
        <p:nvGrpSpPr>
          <p:cNvPr id="758" name="Google Shape;758;p23"/>
          <p:cNvGrpSpPr/>
          <p:nvPr/>
        </p:nvGrpSpPr>
        <p:grpSpPr>
          <a:xfrm>
            <a:off x="801278" y="2468326"/>
            <a:ext cx="663816" cy="547849"/>
            <a:chOff x="2877944" y="1445579"/>
            <a:chExt cx="663816" cy="547849"/>
          </a:xfrm>
        </p:grpSpPr>
        <p:sp>
          <p:nvSpPr>
            <p:cNvPr id="759" name="Google Shape;759;p23"/>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60" name="Google Shape;760;p23"/>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61" name="Google Shape;761;p23"/>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62" name="Google Shape;762;p23"/>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63" name="Google Shape;763;p23"/>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64" name="Google Shape;764;p23"/>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65" name="Google Shape;765;p23"/>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66" name="Google Shape;766;p23"/>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67" name="Google Shape;767;p23"/>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68" name="Google Shape;768;p23"/>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grpSp>
      <p:sp>
        <p:nvSpPr>
          <p:cNvPr id="769" name="Google Shape;769;p23"/>
          <p:cNvSpPr txBox="1"/>
          <p:nvPr/>
        </p:nvSpPr>
        <p:spPr>
          <a:xfrm>
            <a:off x="419804" y="4057218"/>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alpha val="20000"/>
                  </a:schemeClr>
                </a:solidFill>
                <a:latin typeface="Roboto"/>
                <a:ea typeface="Roboto"/>
                <a:cs typeface="Roboto"/>
                <a:sym typeface="Roboto"/>
              </a:rPr>
              <a:t>17.11%</a:t>
            </a:r>
            <a:r>
              <a:rPr lang="en" sz="1200" dirty="0">
                <a:solidFill>
                  <a:schemeClr val="tx1">
                    <a:lumMod val="85000"/>
                    <a:alpha val="20000"/>
                  </a:schemeClr>
                </a:solidFill>
                <a:latin typeface="Roboto"/>
                <a:ea typeface="Roboto"/>
                <a:cs typeface="Roboto"/>
                <a:sym typeface="Roboto"/>
              </a:rPr>
              <a:t>    market share</a:t>
            </a:r>
          </a:p>
          <a:p>
            <a:pPr marL="0" lvl="0" indent="0" algn="ctr" rtl="0">
              <a:spcBef>
                <a:spcPts val="0"/>
              </a:spcBef>
              <a:spcAft>
                <a:spcPts val="0"/>
              </a:spcAft>
              <a:buNone/>
            </a:pPr>
            <a:r>
              <a:rPr lang="en" sz="1200" dirty="0">
                <a:solidFill>
                  <a:schemeClr val="tx1">
                    <a:lumMod val="85000"/>
                    <a:alpha val="20000"/>
                  </a:schemeClr>
                </a:solidFill>
                <a:latin typeface="Roboto"/>
                <a:ea typeface="Roboto"/>
                <a:cs typeface="Roboto"/>
                <a:sym typeface="Roboto"/>
              </a:rPr>
              <a:t>(Market leader)</a:t>
            </a:r>
            <a:endParaRPr sz="1200" dirty="0">
              <a:solidFill>
                <a:schemeClr val="tx1">
                  <a:lumMod val="85000"/>
                  <a:alpha val="20000"/>
                </a:schemeClr>
              </a:solidFill>
              <a:latin typeface="Roboto"/>
              <a:ea typeface="Roboto"/>
              <a:cs typeface="Roboto"/>
              <a:sym typeface="Roboto"/>
            </a:endParaRPr>
          </a:p>
        </p:txBody>
      </p:sp>
      <p:sp>
        <p:nvSpPr>
          <p:cNvPr id="770" name="Google Shape;770;p23"/>
          <p:cNvSpPr txBox="1"/>
          <p:nvPr/>
        </p:nvSpPr>
        <p:spPr>
          <a:xfrm>
            <a:off x="410335" y="3615772"/>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alpha val="20000"/>
                  </a:schemeClr>
                </a:solidFill>
                <a:latin typeface="Fira Sans Extra Condensed Medium"/>
                <a:ea typeface="Fira Sans Extra Condensed Medium"/>
                <a:cs typeface="Fira Sans Extra Condensed Medium"/>
                <a:sym typeface="Fira Sans Extra Condensed Medium"/>
              </a:rPr>
              <a:t>UAB VEHO LIETUVA</a:t>
            </a:r>
            <a:endParaRPr sz="1800" dirty="0">
              <a:solidFill>
                <a:schemeClr val="accent1">
                  <a:alpha val="20000"/>
                </a:schemeClr>
              </a:solidFill>
              <a:latin typeface="Fira Sans Extra Condensed Medium"/>
              <a:ea typeface="Fira Sans Extra Condensed Medium"/>
              <a:cs typeface="Fira Sans Extra Condensed Medium"/>
              <a:sym typeface="Fira Sans Extra Condensed Medium"/>
            </a:endParaRPr>
          </a:p>
        </p:txBody>
      </p:sp>
      <p:sp>
        <p:nvSpPr>
          <p:cNvPr id="771" name="Google Shape;771;p23"/>
          <p:cNvSpPr/>
          <p:nvPr/>
        </p:nvSpPr>
        <p:spPr>
          <a:xfrm>
            <a:off x="637885" y="1379050"/>
            <a:ext cx="990600" cy="391800"/>
          </a:xfrm>
          <a:prstGeom prst="roundRect">
            <a:avLst>
              <a:gd name="adj" fmla="val 50000"/>
            </a:avLst>
          </a:prstGeom>
          <a:solidFill>
            <a:schemeClr val="accent5">
              <a:lumMod val="60000"/>
              <a:lumOff val="40000"/>
              <a:alpha val="2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FFFFFF">
                    <a:alpha val="20000"/>
                  </a:srgbClr>
                </a:solidFill>
                <a:latin typeface="Fira Sans Extra Condensed Medium"/>
                <a:ea typeface="Fira Sans Extra Condensed Medium"/>
                <a:cs typeface="Fira Sans Extra Condensed Medium"/>
                <a:sym typeface="Fira Sans Extra Condensed Medium"/>
              </a:rPr>
              <a:t>9,07</a:t>
            </a:r>
            <a:endParaRPr sz="1800" dirty="0">
              <a:solidFill>
                <a:srgbClr val="FFFFFF">
                  <a:alpha val="20000"/>
                </a:srgbClr>
              </a:solidFill>
              <a:latin typeface="Fira Sans Extra Condensed Medium"/>
              <a:ea typeface="Fira Sans Extra Condensed Medium"/>
              <a:cs typeface="Fira Sans Extra Condensed Medium"/>
              <a:sym typeface="Fira Sans Extra Condensed Medium"/>
            </a:endParaRPr>
          </a:p>
        </p:txBody>
      </p:sp>
      <p:grpSp>
        <p:nvGrpSpPr>
          <p:cNvPr id="772" name="Google Shape;772;p23"/>
          <p:cNvGrpSpPr/>
          <p:nvPr/>
        </p:nvGrpSpPr>
        <p:grpSpPr>
          <a:xfrm>
            <a:off x="2129742" y="1379050"/>
            <a:ext cx="1445700" cy="2591116"/>
            <a:chOff x="2129109" y="1379050"/>
            <a:chExt cx="1445700" cy="2591116"/>
          </a:xfrm>
        </p:grpSpPr>
        <p:sp>
          <p:nvSpPr>
            <p:cNvPr id="774" name="Google Shape;774;p23"/>
            <p:cNvSpPr/>
            <p:nvPr/>
          </p:nvSpPr>
          <p:spPr>
            <a:xfrm>
              <a:off x="2174109" y="2064400"/>
              <a:ext cx="1355700" cy="1355700"/>
            </a:xfrm>
            <a:prstGeom prst="ellipse">
              <a:avLst/>
            </a:prstGeom>
            <a:noFill/>
            <a:ln w="76200" cap="rnd" cmpd="sng">
              <a:solidFill>
                <a:srgbClr val="DAE0EB">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787" name="Google Shape;787;p23"/>
            <p:cNvSpPr txBox="1"/>
            <p:nvPr/>
          </p:nvSpPr>
          <p:spPr>
            <a:xfrm>
              <a:off x="2129109" y="3615566"/>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lumMod val="75000"/>
                      <a:alpha val="20000"/>
                    </a:schemeClr>
                  </a:solidFill>
                  <a:latin typeface="Fira Sans Extra Condensed Medium"/>
                  <a:ea typeface="Fira Sans Extra Condensed Medium"/>
                  <a:cs typeface="Fira Sans Extra Condensed Medium"/>
                  <a:sym typeface="Fira Sans Extra Condensed Medium"/>
                </a:rPr>
                <a:t>UAD BALTIJOS AUTONUOMA</a:t>
              </a:r>
              <a:endParaRPr sz="1800" dirty="0">
                <a:solidFill>
                  <a:schemeClr val="accent5">
                    <a:lumMod val="75000"/>
                    <a:alpha val="20000"/>
                  </a:schemeClr>
                </a:solidFill>
                <a:latin typeface="Fira Sans Extra Condensed Medium"/>
                <a:ea typeface="Fira Sans Extra Condensed Medium"/>
                <a:cs typeface="Fira Sans Extra Condensed Medium"/>
                <a:sym typeface="Fira Sans Extra Condensed Medium"/>
              </a:endParaRPr>
            </a:p>
          </p:txBody>
        </p:sp>
        <p:sp>
          <p:nvSpPr>
            <p:cNvPr id="788" name="Google Shape;788;p23"/>
            <p:cNvSpPr/>
            <p:nvPr/>
          </p:nvSpPr>
          <p:spPr>
            <a:xfrm>
              <a:off x="2356659" y="1379050"/>
              <a:ext cx="990600" cy="391800"/>
            </a:xfrm>
            <a:prstGeom prst="roundRect">
              <a:avLst>
                <a:gd name="adj" fmla="val 50000"/>
              </a:avLst>
            </a:prstGeom>
            <a:solidFill>
              <a:schemeClr val="accent5">
                <a:lumMod val="75000"/>
                <a:alpha val="2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alpha val="20000"/>
                    </a:srgbClr>
                  </a:solidFill>
                  <a:latin typeface="Fira Sans Extra Condensed Medium"/>
                  <a:ea typeface="Fira Sans Extra Condensed Medium"/>
                  <a:cs typeface="Fira Sans Extra Condensed Medium"/>
                  <a:sym typeface="Fira Sans Extra Condensed Medium"/>
                </a:rPr>
                <a:t>8,64</a:t>
              </a:r>
              <a:endParaRPr sz="1800" dirty="0">
                <a:solidFill>
                  <a:srgbClr val="FFFFFF">
                    <a:alpha val="20000"/>
                  </a:srgbClr>
                </a:solidFill>
                <a:latin typeface="Fira Sans Extra Condensed Medium"/>
                <a:ea typeface="Fira Sans Extra Condensed Medium"/>
                <a:cs typeface="Fira Sans Extra Condensed Medium"/>
                <a:sym typeface="Fira Sans Extra Condensed Medium"/>
              </a:endParaRPr>
            </a:p>
          </p:txBody>
        </p:sp>
      </p:grpSp>
      <p:grpSp>
        <p:nvGrpSpPr>
          <p:cNvPr id="790" name="Google Shape;790;p23"/>
          <p:cNvGrpSpPr/>
          <p:nvPr/>
        </p:nvGrpSpPr>
        <p:grpSpPr>
          <a:xfrm>
            <a:off x="3894150" y="2064400"/>
            <a:ext cx="1355700" cy="1355700"/>
            <a:chOff x="3894150" y="1893900"/>
            <a:chExt cx="1355700" cy="1355700"/>
          </a:xfrm>
        </p:grpSpPr>
        <p:sp>
          <p:nvSpPr>
            <p:cNvPr id="791" name="Google Shape;791;p23"/>
            <p:cNvSpPr/>
            <p:nvPr/>
          </p:nvSpPr>
          <p:spPr>
            <a:xfrm>
              <a:off x="3894150" y="1893900"/>
              <a:ext cx="1355700" cy="1355700"/>
            </a:xfrm>
            <a:prstGeom prst="ellipse">
              <a:avLst/>
            </a:prstGeom>
            <a:noFill/>
            <a:ln w="76200" cap="rnd" cmpd="sng">
              <a:solidFill>
                <a:srgbClr val="DAE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3894150" y="1893900"/>
              <a:ext cx="1355700" cy="1355700"/>
            </a:xfrm>
            <a:prstGeom prst="arc">
              <a:avLst>
                <a:gd name="adj1" fmla="val 16200000"/>
                <a:gd name="adj2" fmla="val 4397814"/>
              </a:avLst>
            </a:prstGeom>
            <a:noFill/>
            <a:ln w="76200"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9" name="Google Shape;809;p23"/>
          <p:cNvSpPr txBox="1"/>
          <p:nvPr/>
        </p:nvSpPr>
        <p:spPr>
          <a:xfrm>
            <a:off x="3849150" y="3623111"/>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lumMod val="50000"/>
                  </a:schemeClr>
                </a:solidFill>
                <a:latin typeface="Fira Sans Extra Condensed Medium"/>
                <a:ea typeface="Fira Sans Extra Condensed Medium"/>
                <a:cs typeface="Fira Sans Extra Condensed Medium"/>
                <a:sym typeface="Fira Sans Extra Condensed Medium"/>
              </a:rPr>
              <a:t>UAB MOLLER AUTO</a:t>
            </a:r>
            <a:endParaRPr sz="1800" dirty="0">
              <a:solidFill>
                <a:schemeClr val="accent1">
                  <a:lumMod val="50000"/>
                </a:schemeClr>
              </a:solidFill>
              <a:latin typeface="Fira Sans Extra Condensed Medium"/>
              <a:ea typeface="Fira Sans Extra Condensed Medium"/>
              <a:cs typeface="Fira Sans Extra Condensed Medium"/>
              <a:sym typeface="Fira Sans Extra Condensed Medium"/>
            </a:endParaRPr>
          </a:p>
        </p:txBody>
      </p:sp>
      <p:sp>
        <p:nvSpPr>
          <p:cNvPr id="810" name="Google Shape;810;p23"/>
          <p:cNvSpPr/>
          <p:nvPr/>
        </p:nvSpPr>
        <p:spPr>
          <a:xfrm>
            <a:off x="4076700" y="1379050"/>
            <a:ext cx="990600" cy="391800"/>
          </a:xfrm>
          <a:prstGeom prst="roundRect">
            <a:avLst>
              <a:gd name="adj" fmla="val 50000"/>
            </a:avLst>
          </a:pr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Extra Condensed Medium"/>
                <a:ea typeface="Fira Sans Extra Condensed Medium"/>
                <a:cs typeface="Fira Sans Extra Condensed Medium"/>
                <a:sym typeface="Fira Sans Extra Condensed Medium"/>
              </a:rPr>
              <a:t>4,88</a:t>
            </a:r>
            <a:endParaRPr sz="18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812" name="Google Shape;812;p23"/>
          <p:cNvGrpSpPr/>
          <p:nvPr/>
        </p:nvGrpSpPr>
        <p:grpSpPr>
          <a:xfrm>
            <a:off x="5613558" y="2064400"/>
            <a:ext cx="1355700" cy="1355700"/>
            <a:chOff x="2357975" y="2046300"/>
            <a:chExt cx="1355700" cy="1355700"/>
          </a:xfrm>
        </p:grpSpPr>
        <p:sp>
          <p:nvSpPr>
            <p:cNvPr id="813" name="Google Shape;813;p23"/>
            <p:cNvSpPr/>
            <p:nvPr/>
          </p:nvSpPr>
          <p:spPr>
            <a:xfrm>
              <a:off x="2357975" y="2046300"/>
              <a:ext cx="1355700" cy="1355700"/>
            </a:xfrm>
            <a:prstGeom prst="ellipse">
              <a:avLst/>
            </a:prstGeom>
            <a:noFill/>
            <a:ln w="76200" cap="rnd" cmpd="sng">
              <a:solidFill>
                <a:srgbClr val="DAE0EB">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814" name="Google Shape;814;p23"/>
            <p:cNvSpPr/>
            <p:nvPr/>
          </p:nvSpPr>
          <p:spPr>
            <a:xfrm>
              <a:off x="2357975" y="2046300"/>
              <a:ext cx="1355700" cy="1355700"/>
            </a:xfrm>
            <a:prstGeom prst="arc">
              <a:avLst>
                <a:gd name="adj1" fmla="val 16200000"/>
                <a:gd name="adj2" fmla="val 1504409"/>
              </a:avLst>
            </a:prstGeom>
            <a:noFill/>
            <a:ln w="76200" cap="rnd" cmpd="sng">
              <a:solidFill>
                <a:srgbClr val="DAE0EB">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alpha val="20000"/>
                  </a:srgbClr>
                </a:solidFill>
              </a:endParaRPr>
            </a:p>
          </p:txBody>
        </p:sp>
      </p:grpSp>
      <p:sp>
        <p:nvSpPr>
          <p:cNvPr id="827" name="Google Shape;827;p23"/>
          <p:cNvSpPr txBox="1"/>
          <p:nvPr/>
        </p:nvSpPr>
        <p:spPr>
          <a:xfrm>
            <a:off x="5568558" y="3615317"/>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945EDC">
                    <a:alpha val="20000"/>
                  </a:srgbClr>
                </a:solidFill>
                <a:latin typeface="Fira Sans Extra Condensed Medium"/>
                <a:ea typeface="Fira Sans Extra Condensed Medium"/>
                <a:cs typeface="Fira Sans Extra Condensed Medium"/>
                <a:sym typeface="Fira Sans Extra Condensed Medium"/>
              </a:rPr>
              <a:t>UAB AUTOJUTA</a:t>
            </a:r>
            <a:endParaRPr sz="1800" dirty="0">
              <a:solidFill>
                <a:srgbClr val="945EDC">
                  <a:alpha val="20000"/>
                </a:srgbClr>
              </a:solidFill>
              <a:latin typeface="Fira Sans Extra Condensed Medium"/>
              <a:ea typeface="Fira Sans Extra Condensed Medium"/>
              <a:cs typeface="Fira Sans Extra Condensed Medium"/>
              <a:sym typeface="Fira Sans Extra Condensed Medium"/>
            </a:endParaRPr>
          </a:p>
        </p:txBody>
      </p:sp>
      <p:sp>
        <p:nvSpPr>
          <p:cNvPr id="828" name="Google Shape;828;p23"/>
          <p:cNvSpPr/>
          <p:nvPr/>
        </p:nvSpPr>
        <p:spPr>
          <a:xfrm>
            <a:off x="5796108" y="1379050"/>
            <a:ext cx="990600" cy="391800"/>
          </a:xfrm>
          <a:prstGeom prst="roundRect">
            <a:avLst>
              <a:gd name="adj" fmla="val 50000"/>
            </a:avLst>
          </a:prstGeom>
          <a:solidFill>
            <a:srgbClr val="5E25A8">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alpha val="20000"/>
                  </a:srgbClr>
                </a:solidFill>
                <a:latin typeface="Fira Sans Extra Condensed Medium"/>
                <a:ea typeface="Fira Sans Extra Condensed Medium"/>
                <a:cs typeface="Fira Sans Extra Condensed Medium"/>
                <a:sym typeface="Fira Sans Extra Condensed Medium"/>
              </a:rPr>
              <a:t>3,54</a:t>
            </a:r>
            <a:endParaRPr sz="1800" dirty="0">
              <a:solidFill>
                <a:srgbClr val="FFFFFF">
                  <a:alpha val="20000"/>
                </a:srgbClr>
              </a:solidFill>
              <a:latin typeface="Fira Sans Extra Condensed Medium"/>
              <a:ea typeface="Fira Sans Extra Condensed Medium"/>
              <a:cs typeface="Fira Sans Extra Condensed Medium"/>
              <a:sym typeface="Fira Sans Extra Condensed Medium"/>
            </a:endParaRPr>
          </a:p>
        </p:txBody>
      </p:sp>
      <p:grpSp>
        <p:nvGrpSpPr>
          <p:cNvPr id="830" name="Google Shape;830;p23"/>
          <p:cNvGrpSpPr/>
          <p:nvPr/>
        </p:nvGrpSpPr>
        <p:grpSpPr>
          <a:xfrm>
            <a:off x="7332965" y="2064400"/>
            <a:ext cx="1355700" cy="1355700"/>
            <a:chOff x="2357975" y="2046300"/>
            <a:chExt cx="1355700" cy="1355700"/>
          </a:xfrm>
        </p:grpSpPr>
        <p:sp>
          <p:nvSpPr>
            <p:cNvPr id="831" name="Google Shape;831;p23"/>
            <p:cNvSpPr/>
            <p:nvPr/>
          </p:nvSpPr>
          <p:spPr>
            <a:xfrm>
              <a:off x="2357975" y="2046300"/>
              <a:ext cx="1355700" cy="1355700"/>
            </a:xfrm>
            <a:prstGeom prst="ellipse">
              <a:avLst/>
            </a:prstGeom>
            <a:noFill/>
            <a:ln w="76200" cap="rnd" cmpd="sng">
              <a:solidFill>
                <a:srgbClr val="DAE0EB">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832" name="Google Shape;832;p23"/>
            <p:cNvSpPr/>
            <p:nvPr/>
          </p:nvSpPr>
          <p:spPr>
            <a:xfrm>
              <a:off x="2357975" y="2046300"/>
              <a:ext cx="1355700" cy="1355700"/>
            </a:xfrm>
            <a:prstGeom prst="arc">
              <a:avLst>
                <a:gd name="adj1" fmla="val 16200000"/>
                <a:gd name="adj2" fmla="val 20726531"/>
              </a:avLst>
            </a:prstGeom>
            <a:noFill/>
            <a:ln w="76200" cap="rnd" cmpd="sng">
              <a:solidFill>
                <a:srgbClr val="DAE0EB">
                  <a:alpha val="200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grpSp>
      <p:sp>
        <p:nvSpPr>
          <p:cNvPr id="844" name="Google Shape;844;p23"/>
          <p:cNvSpPr txBox="1"/>
          <p:nvPr/>
        </p:nvSpPr>
        <p:spPr>
          <a:xfrm>
            <a:off x="7287965" y="3615714"/>
            <a:ext cx="1445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9D25A8">
                    <a:alpha val="20000"/>
                  </a:srgbClr>
                </a:solidFill>
                <a:latin typeface="Fira Sans Extra Condensed Medium"/>
                <a:ea typeface="Fira Sans Extra Condensed Medium"/>
                <a:cs typeface="Fira Sans Extra Condensed Medium"/>
                <a:sym typeface="Fira Sans Extra Condensed Medium"/>
              </a:rPr>
              <a:t>UAB AUTOBRAVA</a:t>
            </a:r>
            <a:endParaRPr sz="1800" dirty="0">
              <a:solidFill>
                <a:srgbClr val="9D25A8">
                  <a:alpha val="20000"/>
                </a:srgbClr>
              </a:solidFill>
              <a:latin typeface="Fira Sans Extra Condensed Medium"/>
              <a:ea typeface="Fira Sans Extra Condensed Medium"/>
              <a:cs typeface="Fira Sans Extra Condensed Medium"/>
              <a:sym typeface="Fira Sans Extra Condensed Medium"/>
            </a:endParaRPr>
          </a:p>
        </p:txBody>
      </p:sp>
      <p:sp>
        <p:nvSpPr>
          <p:cNvPr id="845" name="Google Shape;845;p23"/>
          <p:cNvSpPr/>
          <p:nvPr/>
        </p:nvSpPr>
        <p:spPr>
          <a:xfrm>
            <a:off x="7515515" y="1379050"/>
            <a:ext cx="990600" cy="391800"/>
          </a:xfrm>
          <a:prstGeom prst="roundRect">
            <a:avLst>
              <a:gd name="adj" fmla="val 50000"/>
            </a:avLst>
          </a:prstGeom>
          <a:solidFill>
            <a:srgbClr val="9D25A8">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alpha val="20000"/>
                  </a:srgbClr>
                </a:solidFill>
                <a:latin typeface="Fira Sans Extra Condensed Medium"/>
                <a:ea typeface="Fira Sans Extra Condensed Medium"/>
                <a:cs typeface="Fira Sans Extra Condensed Medium"/>
                <a:sym typeface="Fira Sans Extra Condensed Medium"/>
              </a:rPr>
              <a:t>2,36</a:t>
            </a:r>
            <a:endParaRPr sz="1800" dirty="0">
              <a:solidFill>
                <a:srgbClr val="FFFFFF">
                  <a:alpha val="20000"/>
                </a:srgbClr>
              </a:solidFill>
              <a:latin typeface="Fira Sans Extra Condensed Medium"/>
              <a:ea typeface="Fira Sans Extra Condensed Medium"/>
              <a:cs typeface="Fira Sans Extra Condensed Medium"/>
              <a:sym typeface="Fira Sans Extra Condensed Medium"/>
            </a:endParaRPr>
          </a:p>
        </p:txBody>
      </p:sp>
      <p:sp>
        <p:nvSpPr>
          <p:cNvPr id="4" name="Google Shape;56;p15">
            <a:extLst>
              <a:ext uri="{FF2B5EF4-FFF2-40B4-BE49-F238E27FC236}">
                <a16:creationId xmlns:a16="http://schemas.microsoft.com/office/drawing/2014/main" id="{1A9F5262-605E-C0CE-2ACD-37753D18BB21}"/>
              </a:ext>
            </a:extLst>
          </p:cNvPr>
          <p:cNvSpPr txBox="1">
            <a:spLocks/>
          </p:cNvSpPr>
          <p:nvPr/>
        </p:nvSpPr>
        <p:spPr>
          <a:xfrm>
            <a:off x="628650" y="422382"/>
            <a:ext cx="7886700" cy="468605"/>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sz="2000" dirty="0">
                <a:solidFill>
                  <a:schemeClr val="tx1">
                    <a:lumMod val="50000"/>
                  </a:schemeClr>
                </a:solidFill>
                <a:latin typeface="Bebas Neue" panose="020B0606020202050201" pitchFamily="34" charset="0"/>
              </a:rPr>
              <a:t>Top 5 Lithuanian company return on assets</a:t>
            </a:r>
          </a:p>
        </p:txBody>
      </p:sp>
      <p:sp>
        <p:nvSpPr>
          <p:cNvPr id="5" name="Google Shape;769;p23">
            <a:extLst>
              <a:ext uri="{FF2B5EF4-FFF2-40B4-BE49-F238E27FC236}">
                <a16:creationId xmlns:a16="http://schemas.microsoft.com/office/drawing/2014/main" id="{02DB7920-E147-FB9F-035A-A4E4E0BD9FD4}"/>
              </a:ext>
            </a:extLst>
          </p:cNvPr>
          <p:cNvSpPr txBox="1"/>
          <p:nvPr/>
        </p:nvSpPr>
        <p:spPr>
          <a:xfrm>
            <a:off x="2139211" y="4061475"/>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alpha val="20000"/>
                  </a:schemeClr>
                </a:solidFill>
                <a:latin typeface="Roboto"/>
                <a:ea typeface="Roboto"/>
                <a:cs typeface="Roboto"/>
                <a:sym typeface="Roboto"/>
              </a:rPr>
              <a:t>12.57%</a:t>
            </a:r>
            <a:r>
              <a:rPr lang="en" sz="1200" dirty="0">
                <a:solidFill>
                  <a:schemeClr val="tx1">
                    <a:lumMod val="85000"/>
                    <a:alpha val="20000"/>
                  </a:schemeClr>
                </a:solidFill>
                <a:latin typeface="Roboto"/>
                <a:ea typeface="Roboto"/>
                <a:cs typeface="Roboto"/>
                <a:sym typeface="Roboto"/>
              </a:rPr>
              <a:t>    market share</a:t>
            </a:r>
          </a:p>
        </p:txBody>
      </p:sp>
      <p:grpSp>
        <p:nvGrpSpPr>
          <p:cNvPr id="6" name="Google Shape;758;p23">
            <a:extLst>
              <a:ext uri="{FF2B5EF4-FFF2-40B4-BE49-F238E27FC236}">
                <a16:creationId xmlns:a16="http://schemas.microsoft.com/office/drawing/2014/main" id="{FCE76EF4-FE7B-DFD3-89C9-F44245F075B8}"/>
              </a:ext>
            </a:extLst>
          </p:cNvPr>
          <p:cNvGrpSpPr/>
          <p:nvPr/>
        </p:nvGrpSpPr>
        <p:grpSpPr>
          <a:xfrm>
            <a:off x="2520684" y="2474397"/>
            <a:ext cx="663816" cy="547849"/>
            <a:chOff x="2877944" y="1445579"/>
            <a:chExt cx="663816" cy="547849"/>
          </a:xfrm>
        </p:grpSpPr>
        <p:sp>
          <p:nvSpPr>
            <p:cNvPr id="7" name="Google Shape;759;p23">
              <a:extLst>
                <a:ext uri="{FF2B5EF4-FFF2-40B4-BE49-F238E27FC236}">
                  <a16:creationId xmlns:a16="http://schemas.microsoft.com/office/drawing/2014/main" id="{C179BB51-9333-85B4-6567-A7CC7DE6BC97}"/>
                </a:ext>
              </a:extLst>
            </p:cNvPr>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8" name="Google Shape;760;p23">
              <a:extLst>
                <a:ext uri="{FF2B5EF4-FFF2-40B4-BE49-F238E27FC236}">
                  <a16:creationId xmlns:a16="http://schemas.microsoft.com/office/drawing/2014/main" id="{6D38E911-B120-DFB4-14C7-5C13A6F988E2}"/>
                </a:ext>
              </a:extLst>
            </p:cNvPr>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9" name="Google Shape;761;p23">
              <a:extLst>
                <a:ext uri="{FF2B5EF4-FFF2-40B4-BE49-F238E27FC236}">
                  <a16:creationId xmlns:a16="http://schemas.microsoft.com/office/drawing/2014/main" id="{19ED184A-2701-A870-A79C-08BD87D57ED6}"/>
                </a:ext>
              </a:extLst>
            </p:cNvPr>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10" name="Google Shape;762;p23">
              <a:extLst>
                <a:ext uri="{FF2B5EF4-FFF2-40B4-BE49-F238E27FC236}">
                  <a16:creationId xmlns:a16="http://schemas.microsoft.com/office/drawing/2014/main" id="{BF760CD5-DC66-AA9C-F851-B700ADB229D5}"/>
                </a:ext>
              </a:extLst>
            </p:cNvPr>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11" name="Google Shape;763;p23">
              <a:extLst>
                <a:ext uri="{FF2B5EF4-FFF2-40B4-BE49-F238E27FC236}">
                  <a16:creationId xmlns:a16="http://schemas.microsoft.com/office/drawing/2014/main" id="{988E95FE-998B-1B29-D390-C0DEA0CD6B77}"/>
                </a:ext>
              </a:extLst>
            </p:cNvPr>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5">
                <a:lumMod val="50000"/>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12" name="Google Shape;764;p23">
              <a:extLst>
                <a:ext uri="{FF2B5EF4-FFF2-40B4-BE49-F238E27FC236}">
                  <a16:creationId xmlns:a16="http://schemas.microsoft.com/office/drawing/2014/main" id="{EA38AC6F-E886-9597-9E1E-F841AD9AA4D1}"/>
                </a:ext>
              </a:extLst>
            </p:cNvPr>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13" name="Google Shape;765;p23">
              <a:extLst>
                <a:ext uri="{FF2B5EF4-FFF2-40B4-BE49-F238E27FC236}">
                  <a16:creationId xmlns:a16="http://schemas.microsoft.com/office/drawing/2014/main" id="{1C1C85D8-30BC-1EFC-1FE2-AFC002332ABB}"/>
                </a:ext>
              </a:extLst>
            </p:cNvPr>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14" name="Google Shape;766;p23">
              <a:extLst>
                <a:ext uri="{FF2B5EF4-FFF2-40B4-BE49-F238E27FC236}">
                  <a16:creationId xmlns:a16="http://schemas.microsoft.com/office/drawing/2014/main" id="{21C1B5F5-240A-F83E-2623-B5673CDB6B6D}"/>
                </a:ext>
              </a:extLst>
            </p:cNvPr>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15" name="Google Shape;767;p23">
              <a:extLst>
                <a:ext uri="{FF2B5EF4-FFF2-40B4-BE49-F238E27FC236}">
                  <a16:creationId xmlns:a16="http://schemas.microsoft.com/office/drawing/2014/main" id="{1E4FCB93-8CC2-9EA6-F33F-CB8745B97D4F}"/>
                </a:ext>
              </a:extLst>
            </p:cNvPr>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16" name="Google Shape;768;p23">
              <a:extLst>
                <a:ext uri="{FF2B5EF4-FFF2-40B4-BE49-F238E27FC236}">
                  <a16:creationId xmlns:a16="http://schemas.microsoft.com/office/drawing/2014/main" id="{9CDFD340-298E-DA2B-E09D-DE8BA6ACFDC5}"/>
                </a:ext>
              </a:extLst>
            </p:cNvPr>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grpSp>
      <p:grpSp>
        <p:nvGrpSpPr>
          <p:cNvPr id="17" name="Google Shape;758;p23">
            <a:extLst>
              <a:ext uri="{FF2B5EF4-FFF2-40B4-BE49-F238E27FC236}">
                <a16:creationId xmlns:a16="http://schemas.microsoft.com/office/drawing/2014/main" id="{EE7E7D1F-ABC8-1113-A66E-247F17F6BD8E}"/>
              </a:ext>
            </a:extLst>
          </p:cNvPr>
          <p:cNvGrpSpPr/>
          <p:nvPr/>
        </p:nvGrpSpPr>
        <p:grpSpPr>
          <a:xfrm>
            <a:off x="4240092" y="2493385"/>
            <a:ext cx="663816" cy="547849"/>
            <a:chOff x="2877944" y="1445579"/>
            <a:chExt cx="663816" cy="547849"/>
          </a:xfrm>
        </p:grpSpPr>
        <p:sp>
          <p:nvSpPr>
            <p:cNvPr id="18" name="Google Shape;759;p23">
              <a:extLst>
                <a:ext uri="{FF2B5EF4-FFF2-40B4-BE49-F238E27FC236}">
                  <a16:creationId xmlns:a16="http://schemas.microsoft.com/office/drawing/2014/main" id="{A5D35279-C107-123A-BD96-1FDD935FAEB4}"/>
                </a:ext>
              </a:extLst>
            </p:cNvPr>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0;p23">
              <a:extLst>
                <a:ext uri="{FF2B5EF4-FFF2-40B4-BE49-F238E27FC236}">
                  <a16:creationId xmlns:a16="http://schemas.microsoft.com/office/drawing/2014/main" id="{8CFD1983-6BAB-03F4-A57E-D8C138F84CB6}"/>
                </a:ext>
              </a:extLst>
            </p:cNvPr>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1;p23">
              <a:extLst>
                <a:ext uri="{FF2B5EF4-FFF2-40B4-BE49-F238E27FC236}">
                  <a16:creationId xmlns:a16="http://schemas.microsoft.com/office/drawing/2014/main" id="{8134C726-3747-58A9-8037-F3463833D0C8}"/>
                </a:ext>
              </a:extLst>
            </p:cNvPr>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2;p23">
              <a:extLst>
                <a:ext uri="{FF2B5EF4-FFF2-40B4-BE49-F238E27FC236}">
                  <a16:creationId xmlns:a16="http://schemas.microsoft.com/office/drawing/2014/main" id="{B1336DDC-B4E7-FE5B-B865-3F68618211BC}"/>
                </a:ext>
              </a:extLst>
            </p:cNvPr>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3;p23">
              <a:extLst>
                <a:ext uri="{FF2B5EF4-FFF2-40B4-BE49-F238E27FC236}">
                  <a16:creationId xmlns:a16="http://schemas.microsoft.com/office/drawing/2014/main" id="{B2FB02E9-6CFF-3DB8-F8FE-6E3FEE1BDA18}"/>
                </a:ext>
              </a:extLst>
            </p:cNvPr>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4;p23">
              <a:extLst>
                <a:ext uri="{FF2B5EF4-FFF2-40B4-BE49-F238E27FC236}">
                  <a16:creationId xmlns:a16="http://schemas.microsoft.com/office/drawing/2014/main" id="{0AC9D5C4-D78A-11B2-4F12-E0E29AFA4088}"/>
                </a:ext>
              </a:extLst>
            </p:cNvPr>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5;p23">
              <a:extLst>
                <a:ext uri="{FF2B5EF4-FFF2-40B4-BE49-F238E27FC236}">
                  <a16:creationId xmlns:a16="http://schemas.microsoft.com/office/drawing/2014/main" id="{4B1C22A5-8792-8E42-DF22-A24EDD346B1F}"/>
                </a:ext>
              </a:extLst>
            </p:cNvPr>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6;p23">
              <a:extLst>
                <a:ext uri="{FF2B5EF4-FFF2-40B4-BE49-F238E27FC236}">
                  <a16:creationId xmlns:a16="http://schemas.microsoft.com/office/drawing/2014/main" id="{7B32CB2E-A8E1-2A64-B452-7E51BB357456}"/>
                </a:ext>
              </a:extLst>
            </p:cNvPr>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7;p23">
              <a:extLst>
                <a:ext uri="{FF2B5EF4-FFF2-40B4-BE49-F238E27FC236}">
                  <a16:creationId xmlns:a16="http://schemas.microsoft.com/office/drawing/2014/main" id="{65637ECD-D13A-4A6B-4327-45F46AF9DF5C}"/>
                </a:ext>
              </a:extLst>
            </p:cNvPr>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8;p23">
              <a:extLst>
                <a:ext uri="{FF2B5EF4-FFF2-40B4-BE49-F238E27FC236}">
                  <a16:creationId xmlns:a16="http://schemas.microsoft.com/office/drawing/2014/main" id="{BDEB33B5-926F-1501-920B-C0F7E2F22712}"/>
                </a:ext>
              </a:extLst>
            </p:cNvPr>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758;p23">
            <a:extLst>
              <a:ext uri="{FF2B5EF4-FFF2-40B4-BE49-F238E27FC236}">
                <a16:creationId xmlns:a16="http://schemas.microsoft.com/office/drawing/2014/main" id="{B2BB2705-47ED-7316-C050-D4ED527CFEF0}"/>
              </a:ext>
            </a:extLst>
          </p:cNvPr>
          <p:cNvGrpSpPr/>
          <p:nvPr/>
        </p:nvGrpSpPr>
        <p:grpSpPr>
          <a:xfrm>
            <a:off x="5959500" y="2472057"/>
            <a:ext cx="663816" cy="547849"/>
            <a:chOff x="2877944" y="1445579"/>
            <a:chExt cx="663816" cy="547849"/>
          </a:xfrm>
        </p:grpSpPr>
        <p:sp>
          <p:nvSpPr>
            <p:cNvPr id="29" name="Google Shape;759;p23">
              <a:extLst>
                <a:ext uri="{FF2B5EF4-FFF2-40B4-BE49-F238E27FC236}">
                  <a16:creationId xmlns:a16="http://schemas.microsoft.com/office/drawing/2014/main" id="{25AC4F53-94AB-E3C6-4FA3-7D3244FDA0FF}"/>
                </a:ext>
              </a:extLst>
            </p:cNvPr>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30" name="Google Shape;760;p23">
              <a:extLst>
                <a:ext uri="{FF2B5EF4-FFF2-40B4-BE49-F238E27FC236}">
                  <a16:creationId xmlns:a16="http://schemas.microsoft.com/office/drawing/2014/main" id="{57D280B4-5AE2-8FB3-BC30-F4E33E31F2DB}"/>
                </a:ext>
              </a:extLst>
            </p:cNvPr>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31" name="Google Shape;761;p23">
              <a:extLst>
                <a:ext uri="{FF2B5EF4-FFF2-40B4-BE49-F238E27FC236}">
                  <a16:creationId xmlns:a16="http://schemas.microsoft.com/office/drawing/2014/main" id="{1533B4C2-6A87-FEA0-5834-2E781312D855}"/>
                </a:ext>
              </a:extLst>
            </p:cNvPr>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32" name="Google Shape;762;p23">
              <a:extLst>
                <a:ext uri="{FF2B5EF4-FFF2-40B4-BE49-F238E27FC236}">
                  <a16:creationId xmlns:a16="http://schemas.microsoft.com/office/drawing/2014/main" id="{8A53788E-1357-56AB-60F0-5EE3B8B19F55}"/>
                </a:ext>
              </a:extLst>
            </p:cNvPr>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33" name="Google Shape;763;p23">
              <a:extLst>
                <a:ext uri="{FF2B5EF4-FFF2-40B4-BE49-F238E27FC236}">
                  <a16:creationId xmlns:a16="http://schemas.microsoft.com/office/drawing/2014/main" id="{927EFA8E-6288-815D-A0AF-1FA59D5F91E1}"/>
                </a:ext>
              </a:extLst>
            </p:cNvPr>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5">
                <a:lumMod val="50000"/>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34" name="Google Shape;764;p23">
              <a:extLst>
                <a:ext uri="{FF2B5EF4-FFF2-40B4-BE49-F238E27FC236}">
                  <a16:creationId xmlns:a16="http://schemas.microsoft.com/office/drawing/2014/main" id="{92A5BE44-27BA-A1FD-9F6E-2016BACEA73E}"/>
                </a:ext>
              </a:extLst>
            </p:cNvPr>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35" name="Google Shape;765;p23">
              <a:extLst>
                <a:ext uri="{FF2B5EF4-FFF2-40B4-BE49-F238E27FC236}">
                  <a16:creationId xmlns:a16="http://schemas.microsoft.com/office/drawing/2014/main" id="{81F649E0-FF09-C119-66D1-61EEC991E2AD}"/>
                </a:ext>
              </a:extLst>
            </p:cNvPr>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36" name="Google Shape;766;p23">
              <a:extLst>
                <a:ext uri="{FF2B5EF4-FFF2-40B4-BE49-F238E27FC236}">
                  <a16:creationId xmlns:a16="http://schemas.microsoft.com/office/drawing/2014/main" id="{FB866B4A-D889-0CD9-2FA7-717627A098E8}"/>
                </a:ext>
              </a:extLst>
            </p:cNvPr>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37" name="Google Shape;767;p23">
              <a:extLst>
                <a:ext uri="{FF2B5EF4-FFF2-40B4-BE49-F238E27FC236}">
                  <a16:creationId xmlns:a16="http://schemas.microsoft.com/office/drawing/2014/main" id="{6BEC8F03-6AF1-AA0E-9180-81CC33D3D9D8}"/>
                </a:ext>
              </a:extLst>
            </p:cNvPr>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38" name="Google Shape;768;p23">
              <a:extLst>
                <a:ext uri="{FF2B5EF4-FFF2-40B4-BE49-F238E27FC236}">
                  <a16:creationId xmlns:a16="http://schemas.microsoft.com/office/drawing/2014/main" id="{2100BF7E-D7FC-7463-6DA6-F88E9159843A}"/>
                </a:ext>
              </a:extLst>
            </p:cNvPr>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grpSp>
      <p:grpSp>
        <p:nvGrpSpPr>
          <p:cNvPr id="39" name="Google Shape;758;p23">
            <a:extLst>
              <a:ext uri="{FF2B5EF4-FFF2-40B4-BE49-F238E27FC236}">
                <a16:creationId xmlns:a16="http://schemas.microsoft.com/office/drawing/2014/main" id="{E4D0811E-CEAF-3743-531D-9A62DD0FAFFF}"/>
              </a:ext>
            </a:extLst>
          </p:cNvPr>
          <p:cNvGrpSpPr/>
          <p:nvPr/>
        </p:nvGrpSpPr>
        <p:grpSpPr>
          <a:xfrm>
            <a:off x="7678907" y="2493385"/>
            <a:ext cx="663816" cy="547849"/>
            <a:chOff x="2877944" y="1445579"/>
            <a:chExt cx="663816" cy="547849"/>
          </a:xfrm>
        </p:grpSpPr>
        <p:sp>
          <p:nvSpPr>
            <p:cNvPr id="40" name="Google Shape;759;p23">
              <a:extLst>
                <a:ext uri="{FF2B5EF4-FFF2-40B4-BE49-F238E27FC236}">
                  <a16:creationId xmlns:a16="http://schemas.microsoft.com/office/drawing/2014/main" id="{DE35A7CD-A329-E47C-43E7-8D35439B6800}"/>
                </a:ext>
              </a:extLst>
            </p:cNvPr>
            <p:cNvSpPr/>
            <p:nvPr/>
          </p:nvSpPr>
          <p:spPr>
            <a:xfrm>
              <a:off x="2889547" y="1565266"/>
              <a:ext cx="98353" cy="53360"/>
            </a:xfrm>
            <a:custGeom>
              <a:avLst/>
              <a:gdLst/>
              <a:ahLst/>
              <a:cxnLst/>
              <a:rect l="l" t="t" r="r" b="b"/>
              <a:pathLst>
                <a:path w="6442" h="3495" extrusionOk="0">
                  <a:moveTo>
                    <a:pt x="2340" y="1"/>
                  </a:moveTo>
                  <a:cubicBezTo>
                    <a:pt x="0" y="1"/>
                    <a:pt x="0" y="3495"/>
                    <a:pt x="2340" y="3495"/>
                  </a:cubicBezTo>
                  <a:lnTo>
                    <a:pt x="4679" y="3495"/>
                  </a:lnTo>
                  <a:cubicBezTo>
                    <a:pt x="5651" y="3495"/>
                    <a:pt x="6441" y="2705"/>
                    <a:pt x="6441" y="1763"/>
                  </a:cubicBezTo>
                  <a:cubicBezTo>
                    <a:pt x="644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41" name="Google Shape;760;p23">
              <a:extLst>
                <a:ext uri="{FF2B5EF4-FFF2-40B4-BE49-F238E27FC236}">
                  <a16:creationId xmlns:a16="http://schemas.microsoft.com/office/drawing/2014/main" id="{8EF38A82-2B69-F095-7950-8421CE949000}"/>
                </a:ext>
              </a:extLst>
            </p:cNvPr>
            <p:cNvSpPr/>
            <p:nvPr/>
          </p:nvSpPr>
          <p:spPr>
            <a:xfrm>
              <a:off x="3422994" y="1565266"/>
              <a:ext cx="97880" cy="53360"/>
            </a:xfrm>
            <a:custGeom>
              <a:avLst/>
              <a:gdLst/>
              <a:ahLst/>
              <a:cxnLst/>
              <a:rect l="l" t="t" r="r" b="b"/>
              <a:pathLst>
                <a:path w="6411" h="3495" extrusionOk="0">
                  <a:moveTo>
                    <a:pt x="2340" y="1"/>
                  </a:moveTo>
                  <a:cubicBezTo>
                    <a:pt x="0" y="1"/>
                    <a:pt x="0" y="3495"/>
                    <a:pt x="2340" y="3495"/>
                  </a:cubicBezTo>
                  <a:lnTo>
                    <a:pt x="4679" y="3495"/>
                  </a:lnTo>
                  <a:cubicBezTo>
                    <a:pt x="5651" y="3495"/>
                    <a:pt x="6411" y="2705"/>
                    <a:pt x="6411" y="1763"/>
                  </a:cubicBezTo>
                  <a:cubicBezTo>
                    <a:pt x="6411" y="791"/>
                    <a:pt x="5651" y="1"/>
                    <a:pt x="4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42" name="Google Shape;761;p23">
              <a:extLst>
                <a:ext uri="{FF2B5EF4-FFF2-40B4-BE49-F238E27FC236}">
                  <a16:creationId xmlns:a16="http://schemas.microsoft.com/office/drawing/2014/main" id="{984467F5-EABE-70D2-E154-1F442AC86724}"/>
                </a:ext>
              </a:extLst>
            </p:cNvPr>
            <p:cNvSpPr/>
            <p:nvPr/>
          </p:nvSpPr>
          <p:spPr>
            <a:xfrm>
              <a:off x="2935457" y="1851013"/>
              <a:ext cx="104399" cy="142415"/>
            </a:xfrm>
            <a:custGeom>
              <a:avLst/>
              <a:gdLst/>
              <a:ahLst/>
              <a:cxnLst/>
              <a:rect l="l" t="t" r="r" b="b"/>
              <a:pathLst>
                <a:path w="6838" h="9328" extrusionOk="0">
                  <a:moveTo>
                    <a:pt x="3434" y="0"/>
                  </a:moveTo>
                  <a:cubicBezTo>
                    <a:pt x="1520" y="0"/>
                    <a:pt x="1" y="1520"/>
                    <a:pt x="1" y="3403"/>
                  </a:cubicBezTo>
                  <a:lnTo>
                    <a:pt x="1" y="5925"/>
                  </a:lnTo>
                  <a:cubicBezTo>
                    <a:pt x="1" y="7809"/>
                    <a:pt x="1520" y="9328"/>
                    <a:pt x="3434" y="9328"/>
                  </a:cubicBezTo>
                  <a:cubicBezTo>
                    <a:pt x="5318" y="9328"/>
                    <a:pt x="6837" y="7809"/>
                    <a:pt x="6837" y="5925"/>
                  </a:cubicBezTo>
                  <a:lnTo>
                    <a:pt x="6837" y="3403"/>
                  </a:lnTo>
                  <a:cubicBezTo>
                    <a:pt x="6837" y="1520"/>
                    <a:pt x="5318"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43" name="Google Shape;762;p23">
              <a:extLst>
                <a:ext uri="{FF2B5EF4-FFF2-40B4-BE49-F238E27FC236}">
                  <a16:creationId xmlns:a16="http://schemas.microsoft.com/office/drawing/2014/main" id="{84DE954A-87D7-1BDF-E838-29D147AB7827}"/>
                </a:ext>
              </a:extLst>
            </p:cNvPr>
            <p:cNvSpPr/>
            <p:nvPr/>
          </p:nvSpPr>
          <p:spPr>
            <a:xfrm>
              <a:off x="3379390" y="1851013"/>
              <a:ext cx="104384" cy="142415"/>
            </a:xfrm>
            <a:custGeom>
              <a:avLst/>
              <a:gdLst/>
              <a:ahLst/>
              <a:cxnLst/>
              <a:rect l="l" t="t" r="r" b="b"/>
              <a:pathLst>
                <a:path w="6837" h="9328" extrusionOk="0">
                  <a:moveTo>
                    <a:pt x="3434" y="0"/>
                  </a:moveTo>
                  <a:cubicBezTo>
                    <a:pt x="1550" y="0"/>
                    <a:pt x="0" y="1520"/>
                    <a:pt x="0" y="3403"/>
                  </a:cubicBezTo>
                  <a:lnTo>
                    <a:pt x="0" y="5925"/>
                  </a:lnTo>
                  <a:cubicBezTo>
                    <a:pt x="0" y="7809"/>
                    <a:pt x="1550" y="9328"/>
                    <a:pt x="3434" y="9328"/>
                  </a:cubicBezTo>
                  <a:cubicBezTo>
                    <a:pt x="5317" y="9328"/>
                    <a:pt x="6836" y="7809"/>
                    <a:pt x="6836" y="5925"/>
                  </a:cubicBezTo>
                  <a:lnTo>
                    <a:pt x="6836" y="3403"/>
                  </a:lnTo>
                  <a:cubicBezTo>
                    <a:pt x="6836" y="1520"/>
                    <a:pt x="5317" y="0"/>
                    <a:pt x="34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44" name="Google Shape;763;p23">
              <a:extLst>
                <a:ext uri="{FF2B5EF4-FFF2-40B4-BE49-F238E27FC236}">
                  <a16:creationId xmlns:a16="http://schemas.microsoft.com/office/drawing/2014/main" id="{959C5E2E-8EA1-C0E7-0162-B72C5691F236}"/>
                </a:ext>
              </a:extLst>
            </p:cNvPr>
            <p:cNvSpPr/>
            <p:nvPr/>
          </p:nvSpPr>
          <p:spPr>
            <a:xfrm>
              <a:off x="2907175" y="1445579"/>
              <a:ext cx="604898" cy="435212"/>
            </a:xfrm>
            <a:custGeom>
              <a:avLst/>
              <a:gdLst/>
              <a:ahLst/>
              <a:cxnLst/>
              <a:rect l="l" t="t" r="r" b="b"/>
              <a:pathLst>
                <a:path w="39620" h="27346" extrusionOk="0">
                  <a:moveTo>
                    <a:pt x="19841" y="1"/>
                  </a:moveTo>
                  <a:cubicBezTo>
                    <a:pt x="13703" y="1"/>
                    <a:pt x="9055" y="244"/>
                    <a:pt x="8052" y="1125"/>
                  </a:cubicBezTo>
                  <a:cubicBezTo>
                    <a:pt x="7080" y="2006"/>
                    <a:pt x="4285" y="10908"/>
                    <a:pt x="4285" y="10908"/>
                  </a:cubicBezTo>
                  <a:cubicBezTo>
                    <a:pt x="4285" y="10908"/>
                    <a:pt x="1" y="15922"/>
                    <a:pt x="1" y="18291"/>
                  </a:cubicBezTo>
                  <a:lnTo>
                    <a:pt x="1" y="27345"/>
                  </a:lnTo>
                  <a:lnTo>
                    <a:pt x="39620" y="27345"/>
                  </a:lnTo>
                  <a:lnTo>
                    <a:pt x="39620" y="18291"/>
                  </a:lnTo>
                  <a:cubicBezTo>
                    <a:pt x="39620" y="15922"/>
                    <a:pt x="35366" y="10908"/>
                    <a:pt x="35366" y="10908"/>
                  </a:cubicBezTo>
                  <a:cubicBezTo>
                    <a:pt x="35366" y="10908"/>
                    <a:pt x="32601" y="2006"/>
                    <a:pt x="31599" y="1125"/>
                  </a:cubicBezTo>
                  <a:cubicBezTo>
                    <a:pt x="30596" y="244"/>
                    <a:pt x="25947" y="1"/>
                    <a:pt x="19841" y="1"/>
                  </a:cubicBezTo>
                  <a:close/>
                </a:path>
              </a:pathLst>
            </a:custGeom>
            <a:solidFill>
              <a:schemeClr val="accent5">
                <a:lumMod val="50000"/>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45" name="Google Shape;764;p23">
              <a:extLst>
                <a:ext uri="{FF2B5EF4-FFF2-40B4-BE49-F238E27FC236}">
                  <a16:creationId xmlns:a16="http://schemas.microsoft.com/office/drawing/2014/main" id="{D09A9C2F-E33C-51BD-F89E-7CB5E5D8D658}"/>
                </a:ext>
              </a:extLst>
            </p:cNvPr>
            <p:cNvSpPr/>
            <p:nvPr/>
          </p:nvSpPr>
          <p:spPr>
            <a:xfrm>
              <a:off x="2912983" y="1724827"/>
              <a:ext cx="161652" cy="75528"/>
            </a:xfrm>
            <a:custGeom>
              <a:avLst/>
              <a:gdLst/>
              <a:ahLst/>
              <a:cxnLst/>
              <a:rect l="l" t="t" r="r" b="b"/>
              <a:pathLst>
                <a:path w="10588" h="4947" extrusionOk="0">
                  <a:moveTo>
                    <a:pt x="1580" y="1"/>
                  </a:moveTo>
                  <a:cubicBezTo>
                    <a:pt x="0" y="1"/>
                    <a:pt x="871" y="3231"/>
                    <a:pt x="1443" y="4255"/>
                  </a:cubicBezTo>
                  <a:cubicBezTo>
                    <a:pt x="1731" y="4771"/>
                    <a:pt x="3698" y="4946"/>
                    <a:pt x="5673" y="4946"/>
                  </a:cubicBezTo>
                  <a:cubicBezTo>
                    <a:pt x="7648" y="4946"/>
                    <a:pt x="9631" y="4771"/>
                    <a:pt x="9950" y="4589"/>
                  </a:cubicBezTo>
                  <a:cubicBezTo>
                    <a:pt x="10588" y="4255"/>
                    <a:pt x="10254" y="336"/>
                    <a:pt x="1625" y="1"/>
                  </a:cubicBezTo>
                  <a:cubicBezTo>
                    <a:pt x="1610" y="1"/>
                    <a:pt x="1595" y="1"/>
                    <a:pt x="1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46" name="Google Shape;765;p23">
              <a:extLst>
                <a:ext uri="{FF2B5EF4-FFF2-40B4-BE49-F238E27FC236}">
                  <a16:creationId xmlns:a16="http://schemas.microsoft.com/office/drawing/2014/main" id="{2D911ED2-387A-4B1A-0246-C6CB9FD04734}"/>
                </a:ext>
              </a:extLst>
            </p:cNvPr>
            <p:cNvSpPr/>
            <p:nvPr/>
          </p:nvSpPr>
          <p:spPr>
            <a:xfrm>
              <a:off x="3344595" y="1724827"/>
              <a:ext cx="162126" cy="75528"/>
            </a:xfrm>
            <a:custGeom>
              <a:avLst/>
              <a:gdLst/>
              <a:ahLst/>
              <a:cxnLst/>
              <a:rect l="l" t="t" r="r" b="b"/>
              <a:pathLst>
                <a:path w="10619" h="4947" extrusionOk="0">
                  <a:moveTo>
                    <a:pt x="9038" y="1"/>
                  </a:moveTo>
                  <a:cubicBezTo>
                    <a:pt x="9024" y="1"/>
                    <a:pt x="9009" y="1"/>
                    <a:pt x="8994" y="1"/>
                  </a:cubicBezTo>
                  <a:cubicBezTo>
                    <a:pt x="365" y="336"/>
                    <a:pt x="1" y="4255"/>
                    <a:pt x="639" y="4589"/>
                  </a:cubicBezTo>
                  <a:cubicBezTo>
                    <a:pt x="958" y="4771"/>
                    <a:pt x="2940" y="4946"/>
                    <a:pt x="4919" y="4946"/>
                  </a:cubicBezTo>
                  <a:cubicBezTo>
                    <a:pt x="6897" y="4946"/>
                    <a:pt x="8872" y="4771"/>
                    <a:pt x="9176" y="4255"/>
                  </a:cubicBezTo>
                  <a:cubicBezTo>
                    <a:pt x="9748" y="3231"/>
                    <a:pt x="10618"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47" name="Google Shape;766;p23">
              <a:extLst>
                <a:ext uri="{FF2B5EF4-FFF2-40B4-BE49-F238E27FC236}">
                  <a16:creationId xmlns:a16="http://schemas.microsoft.com/office/drawing/2014/main" id="{2F5333C7-D1ED-7B3B-C83E-1E0AE16AAB6A}"/>
                </a:ext>
              </a:extLst>
            </p:cNvPr>
            <p:cNvSpPr/>
            <p:nvPr/>
          </p:nvSpPr>
          <p:spPr>
            <a:xfrm>
              <a:off x="3100605" y="1762415"/>
              <a:ext cx="218035" cy="85361"/>
            </a:xfrm>
            <a:custGeom>
              <a:avLst/>
              <a:gdLst/>
              <a:ahLst/>
              <a:cxnLst/>
              <a:rect l="l" t="t" r="r" b="b"/>
              <a:pathLst>
                <a:path w="14281" h="5591" extrusionOk="0">
                  <a:moveTo>
                    <a:pt x="0" y="0"/>
                  </a:moveTo>
                  <a:lnTo>
                    <a:pt x="881" y="5591"/>
                  </a:lnTo>
                  <a:lnTo>
                    <a:pt x="13429" y="5591"/>
                  </a:lnTo>
                  <a:lnTo>
                    <a:pt x="14280" y="0"/>
                  </a:ln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48" name="Google Shape;767;p23">
              <a:extLst>
                <a:ext uri="{FF2B5EF4-FFF2-40B4-BE49-F238E27FC236}">
                  <a16:creationId xmlns:a16="http://schemas.microsoft.com/office/drawing/2014/main" id="{C2C4B413-C678-CE38-B62E-18403FA8600A}"/>
                </a:ext>
              </a:extLst>
            </p:cNvPr>
            <p:cNvSpPr/>
            <p:nvPr/>
          </p:nvSpPr>
          <p:spPr>
            <a:xfrm>
              <a:off x="2877944" y="1863074"/>
              <a:ext cx="663816" cy="59391"/>
            </a:xfrm>
            <a:custGeom>
              <a:avLst/>
              <a:gdLst/>
              <a:ahLst/>
              <a:cxnLst/>
              <a:rect l="l" t="t" r="r" b="b"/>
              <a:pathLst>
                <a:path w="43479" h="3890" extrusionOk="0">
                  <a:moveTo>
                    <a:pt x="1915" y="0"/>
                  </a:moveTo>
                  <a:cubicBezTo>
                    <a:pt x="0" y="0"/>
                    <a:pt x="183" y="3889"/>
                    <a:pt x="1915" y="3889"/>
                  </a:cubicBezTo>
                  <a:lnTo>
                    <a:pt x="41534" y="3889"/>
                  </a:lnTo>
                  <a:cubicBezTo>
                    <a:pt x="43296" y="3889"/>
                    <a:pt x="43478" y="0"/>
                    <a:pt x="4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sp>
          <p:nvSpPr>
            <p:cNvPr id="49" name="Google Shape;768;p23">
              <a:extLst>
                <a:ext uri="{FF2B5EF4-FFF2-40B4-BE49-F238E27FC236}">
                  <a16:creationId xmlns:a16="http://schemas.microsoft.com/office/drawing/2014/main" id="{D31C777F-AF9C-E3A1-371A-1F01FBC531CC}"/>
                </a:ext>
              </a:extLst>
            </p:cNvPr>
            <p:cNvSpPr/>
            <p:nvPr/>
          </p:nvSpPr>
          <p:spPr>
            <a:xfrm>
              <a:off x="2995763" y="1470638"/>
              <a:ext cx="428162" cy="147988"/>
            </a:xfrm>
            <a:custGeom>
              <a:avLst/>
              <a:gdLst/>
              <a:ahLst/>
              <a:cxnLst/>
              <a:rect l="l" t="t" r="r" b="b"/>
              <a:pathLst>
                <a:path w="28044" h="9693" extrusionOk="0">
                  <a:moveTo>
                    <a:pt x="13643" y="1"/>
                  </a:moveTo>
                  <a:cubicBezTo>
                    <a:pt x="9085" y="1"/>
                    <a:pt x="4285" y="213"/>
                    <a:pt x="3434" y="1337"/>
                  </a:cubicBezTo>
                  <a:cubicBezTo>
                    <a:pt x="2553" y="2492"/>
                    <a:pt x="1" y="9693"/>
                    <a:pt x="1" y="9693"/>
                  </a:cubicBezTo>
                  <a:lnTo>
                    <a:pt x="28044" y="9693"/>
                  </a:lnTo>
                  <a:cubicBezTo>
                    <a:pt x="28044" y="9693"/>
                    <a:pt x="25522" y="2522"/>
                    <a:pt x="24611" y="1337"/>
                  </a:cubicBezTo>
                  <a:cubicBezTo>
                    <a:pt x="23730" y="213"/>
                    <a:pt x="18595" y="31"/>
                    <a:pt x="14007" y="1"/>
                  </a:cubicBezTo>
                  <a:close/>
                </a:path>
              </a:pathLst>
            </a:custGeom>
            <a:solidFill>
              <a:srgbClr val="DAE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0000"/>
                  </a:srgbClr>
                </a:solidFill>
              </a:endParaRPr>
            </a:p>
          </p:txBody>
        </p:sp>
      </p:grpSp>
      <p:sp>
        <p:nvSpPr>
          <p:cNvPr id="50" name="Google Shape;769;p23">
            <a:extLst>
              <a:ext uri="{FF2B5EF4-FFF2-40B4-BE49-F238E27FC236}">
                <a16:creationId xmlns:a16="http://schemas.microsoft.com/office/drawing/2014/main" id="{43D1EC56-B5FB-5DD8-A299-39FFD4EF3271}"/>
              </a:ext>
            </a:extLst>
          </p:cNvPr>
          <p:cNvSpPr txBox="1"/>
          <p:nvPr/>
        </p:nvSpPr>
        <p:spPr>
          <a:xfrm>
            <a:off x="3848920" y="4057218"/>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schemeClr>
                </a:solidFill>
                <a:latin typeface="Roboto"/>
                <a:ea typeface="Roboto"/>
                <a:cs typeface="Roboto"/>
                <a:sym typeface="Roboto"/>
              </a:rPr>
              <a:t>5.14%</a:t>
            </a:r>
            <a:r>
              <a:rPr lang="en" sz="1200" dirty="0">
                <a:solidFill>
                  <a:schemeClr val="tx1">
                    <a:lumMod val="85000"/>
                  </a:schemeClr>
                </a:solidFill>
                <a:latin typeface="Roboto"/>
                <a:ea typeface="Roboto"/>
                <a:cs typeface="Roboto"/>
                <a:sym typeface="Roboto"/>
              </a:rPr>
              <a:t>        market share</a:t>
            </a:r>
          </a:p>
        </p:txBody>
      </p:sp>
      <p:sp>
        <p:nvSpPr>
          <p:cNvPr id="51" name="Google Shape;769;p23">
            <a:extLst>
              <a:ext uri="{FF2B5EF4-FFF2-40B4-BE49-F238E27FC236}">
                <a16:creationId xmlns:a16="http://schemas.microsoft.com/office/drawing/2014/main" id="{DC518325-6011-B566-A9AF-EEDC4C5BBB79}"/>
              </a:ext>
            </a:extLst>
          </p:cNvPr>
          <p:cNvSpPr txBox="1"/>
          <p:nvPr/>
        </p:nvSpPr>
        <p:spPr>
          <a:xfrm>
            <a:off x="5568558" y="4057218"/>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alpha val="20000"/>
                  </a:schemeClr>
                </a:solidFill>
                <a:latin typeface="Roboto"/>
                <a:ea typeface="Roboto"/>
                <a:cs typeface="Roboto"/>
                <a:sym typeface="Roboto"/>
              </a:rPr>
              <a:t>4.8%</a:t>
            </a:r>
            <a:r>
              <a:rPr lang="en" sz="1200" dirty="0">
                <a:solidFill>
                  <a:schemeClr val="tx1">
                    <a:lumMod val="85000"/>
                    <a:alpha val="20000"/>
                  </a:schemeClr>
                </a:solidFill>
                <a:latin typeface="Roboto"/>
                <a:ea typeface="Roboto"/>
                <a:cs typeface="Roboto"/>
                <a:sym typeface="Roboto"/>
              </a:rPr>
              <a:t>          market share</a:t>
            </a:r>
          </a:p>
        </p:txBody>
      </p:sp>
      <p:sp>
        <p:nvSpPr>
          <p:cNvPr id="52" name="Google Shape;769;p23">
            <a:extLst>
              <a:ext uri="{FF2B5EF4-FFF2-40B4-BE49-F238E27FC236}">
                <a16:creationId xmlns:a16="http://schemas.microsoft.com/office/drawing/2014/main" id="{D5C402E9-1CD7-2BEF-1D2B-CECC315092E4}"/>
              </a:ext>
            </a:extLst>
          </p:cNvPr>
          <p:cNvSpPr txBox="1"/>
          <p:nvPr/>
        </p:nvSpPr>
        <p:spPr>
          <a:xfrm>
            <a:off x="7287965" y="4081534"/>
            <a:ext cx="1445700" cy="66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tx1">
                    <a:lumMod val="85000"/>
                    <a:alpha val="20000"/>
                  </a:schemeClr>
                </a:solidFill>
                <a:latin typeface="Roboto"/>
                <a:ea typeface="Roboto"/>
                <a:cs typeface="Roboto"/>
                <a:sym typeface="Roboto"/>
              </a:rPr>
              <a:t>12.93%</a:t>
            </a:r>
            <a:r>
              <a:rPr lang="en" sz="1200" dirty="0">
                <a:solidFill>
                  <a:schemeClr val="tx1">
                    <a:lumMod val="85000"/>
                    <a:alpha val="20000"/>
                  </a:schemeClr>
                </a:solidFill>
                <a:latin typeface="Roboto"/>
                <a:ea typeface="Roboto"/>
                <a:cs typeface="Roboto"/>
                <a:sym typeface="Roboto"/>
              </a:rPr>
              <a:t>    market share</a:t>
            </a:r>
          </a:p>
        </p:txBody>
      </p:sp>
    </p:spTree>
    <p:extLst>
      <p:ext uri="{BB962C8B-B14F-4D97-AF65-F5344CB8AC3E}">
        <p14:creationId xmlns:p14="http://schemas.microsoft.com/office/powerpoint/2010/main" val="313886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4223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Bebas Neue" panose="020B0606020202050201" pitchFamily="34" charset="0"/>
              </a:rPr>
              <a:t>Deal analysis</a:t>
            </a:r>
            <a:endParaRPr sz="2000" dirty="0">
              <a:solidFill>
                <a:schemeClr val="tx1">
                  <a:lumMod val="50000"/>
                </a:schemeClr>
              </a:solidFill>
              <a:latin typeface="Bebas Neue" panose="020B0606020202050201" pitchFamily="34" charset="0"/>
            </a:endParaRPr>
          </a:p>
        </p:txBody>
      </p:sp>
      <p:pic>
        <p:nvPicPr>
          <p:cNvPr id="10" name="Picture 9">
            <a:extLst>
              <a:ext uri="{FF2B5EF4-FFF2-40B4-BE49-F238E27FC236}">
                <a16:creationId xmlns:a16="http://schemas.microsoft.com/office/drawing/2014/main" id="{A505CAB5-A6CD-02FF-E79E-58D6EEFF66B4}"/>
              </a:ext>
            </a:extLst>
          </p:cNvPr>
          <p:cNvPicPr>
            <a:picLocks noChangeAspect="1"/>
          </p:cNvPicPr>
          <p:nvPr/>
        </p:nvPicPr>
        <p:blipFill>
          <a:blip r:embed="rId3"/>
          <a:stretch>
            <a:fillRect/>
          </a:stretch>
        </p:blipFill>
        <p:spPr>
          <a:xfrm>
            <a:off x="306185" y="1219591"/>
            <a:ext cx="5170780" cy="3180959"/>
          </a:xfrm>
          <a:prstGeom prst="rect">
            <a:avLst/>
          </a:prstGeom>
        </p:spPr>
      </p:pic>
      <p:sp>
        <p:nvSpPr>
          <p:cNvPr id="11" name="TextBox 10">
            <a:extLst>
              <a:ext uri="{FF2B5EF4-FFF2-40B4-BE49-F238E27FC236}">
                <a16:creationId xmlns:a16="http://schemas.microsoft.com/office/drawing/2014/main" id="{5332B090-6A2A-B673-24C3-1D4B63F3D33D}"/>
              </a:ext>
            </a:extLst>
          </p:cNvPr>
          <p:cNvSpPr txBox="1"/>
          <p:nvPr/>
        </p:nvSpPr>
        <p:spPr>
          <a:xfrm>
            <a:off x="5564120" y="2881875"/>
            <a:ext cx="2820601" cy="1384995"/>
          </a:xfrm>
          <a:prstGeom prst="rect">
            <a:avLst/>
          </a:prstGeom>
          <a:noFill/>
        </p:spPr>
        <p:txBody>
          <a:bodyPr wrap="square" rtlCol="0">
            <a:spAutoFit/>
          </a:bodyPr>
          <a:lstStyle/>
          <a:p>
            <a:pPr marL="285750" indent="-285750">
              <a:buClr>
                <a:schemeClr val="tx1">
                  <a:lumMod val="85000"/>
                </a:schemeClr>
              </a:buClr>
              <a:buFont typeface="Arial" panose="020B0604020202020204" pitchFamily="34" charset="0"/>
              <a:buChar char="•"/>
            </a:pPr>
            <a:r>
              <a:rPr lang="en-US" sz="1200" dirty="0">
                <a:solidFill>
                  <a:schemeClr val="tx1">
                    <a:lumMod val="85000"/>
                  </a:schemeClr>
                </a:solidFill>
                <a:latin typeface="Roboto" pitchFamily="2" charset="0"/>
                <a:ea typeface="Roboto" pitchFamily="2" charset="0"/>
              </a:rPr>
              <a:t>UAB Moller Auto can easily get to the same levels as UAB Autobrava</a:t>
            </a:r>
          </a:p>
          <a:p>
            <a:pPr marL="285750" indent="-285750">
              <a:buClr>
                <a:schemeClr val="tx1">
                  <a:lumMod val="85000"/>
                </a:schemeClr>
              </a:buClr>
              <a:buFont typeface="Arial" panose="020B0604020202020204" pitchFamily="34" charset="0"/>
              <a:buChar char="•"/>
            </a:pPr>
            <a:endParaRPr lang="en-US" sz="1200" dirty="0">
              <a:solidFill>
                <a:schemeClr val="tx1">
                  <a:lumMod val="85000"/>
                </a:schemeClr>
              </a:solidFill>
              <a:latin typeface="Roboto" pitchFamily="2" charset="0"/>
              <a:ea typeface="Roboto" pitchFamily="2" charset="0"/>
            </a:endParaRPr>
          </a:p>
          <a:p>
            <a:pPr marL="285750" indent="-285750">
              <a:buClr>
                <a:schemeClr val="tx1">
                  <a:lumMod val="85000"/>
                </a:schemeClr>
              </a:buClr>
              <a:buFont typeface="Arial" panose="020B0604020202020204" pitchFamily="34" charset="0"/>
              <a:buChar char="•"/>
            </a:pPr>
            <a:r>
              <a:rPr lang="en-US" sz="1200" dirty="0">
                <a:solidFill>
                  <a:schemeClr val="tx1">
                    <a:lumMod val="85000"/>
                  </a:schemeClr>
                </a:solidFill>
                <a:latin typeface="Roboto" pitchFamily="2" charset="0"/>
                <a:ea typeface="Roboto" pitchFamily="2" charset="0"/>
              </a:rPr>
              <a:t>If the company reaches the same performance as UAB Autobrava </a:t>
            </a:r>
            <a:r>
              <a:rPr lang="en-US" sz="1200" b="1" dirty="0">
                <a:solidFill>
                  <a:schemeClr val="tx1">
                    <a:lumMod val="85000"/>
                  </a:schemeClr>
                </a:solidFill>
                <a:latin typeface="Roboto" pitchFamily="2" charset="0"/>
                <a:ea typeface="Roboto" pitchFamily="2" charset="0"/>
              </a:rPr>
              <a:t>13 Million EUR profit </a:t>
            </a:r>
            <a:r>
              <a:rPr lang="en-US" sz="1200" dirty="0">
                <a:solidFill>
                  <a:schemeClr val="tx1">
                    <a:lumMod val="85000"/>
                  </a:schemeClr>
                </a:solidFill>
                <a:latin typeface="Roboto" pitchFamily="2" charset="0"/>
                <a:ea typeface="Roboto" pitchFamily="2" charset="0"/>
              </a:rPr>
              <a:t>minus the investment.</a:t>
            </a:r>
          </a:p>
        </p:txBody>
      </p:sp>
    </p:spTree>
    <p:extLst>
      <p:ext uri="{BB962C8B-B14F-4D97-AF65-F5344CB8AC3E}">
        <p14:creationId xmlns:p14="http://schemas.microsoft.com/office/powerpoint/2010/main" val="326845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5366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tx1">
                    <a:lumMod val="50000"/>
                  </a:schemeClr>
                </a:solidFill>
                <a:latin typeface="Bebas Neue" panose="020B0606020202050201" pitchFamily="34" charset="0"/>
              </a:rPr>
              <a:t>Presentation</a:t>
            </a:r>
            <a:r>
              <a:rPr lang="en" sz="2000" dirty="0">
                <a:solidFill>
                  <a:schemeClr val="tx1">
                    <a:lumMod val="50000"/>
                  </a:schemeClr>
                </a:solidFill>
                <a:latin typeface="Bebas Neue" panose="020B0606020202050201" pitchFamily="34" charset="0"/>
              </a:rPr>
              <a:t> structure</a:t>
            </a:r>
            <a:endParaRPr sz="2000" dirty="0">
              <a:solidFill>
                <a:schemeClr val="tx1">
                  <a:lumMod val="50000"/>
                </a:schemeClr>
              </a:solidFill>
              <a:latin typeface="Bebas Neue" panose="020B0606020202050201" pitchFamily="34" charset="0"/>
            </a:endParaRPr>
          </a:p>
        </p:txBody>
      </p:sp>
      <p:sp>
        <p:nvSpPr>
          <p:cNvPr id="2" name="Google Shape;68;p15">
            <a:extLst>
              <a:ext uri="{FF2B5EF4-FFF2-40B4-BE49-F238E27FC236}">
                <a16:creationId xmlns:a16="http://schemas.microsoft.com/office/drawing/2014/main" id="{84FCEA91-5186-55E4-1747-9C843AD9510D}"/>
              </a:ext>
            </a:extLst>
          </p:cNvPr>
          <p:cNvSpPr txBox="1"/>
          <p:nvPr/>
        </p:nvSpPr>
        <p:spPr>
          <a:xfrm>
            <a:off x="1072899" y="1302605"/>
            <a:ext cx="6960757" cy="2942823"/>
          </a:xfrm>
          <a:prstGeom prst="rect">
            <a:avLst/>
          </a:prstGeom>
          <a:noFill/>
          <a:ln>
            <a:noFill/>
          </a:ln>
        </p:spPr>
        <p:txBody>
          <a:bodyPr spcFirstLastPara="1" wrap="square" lIns="91425" tIns="91425" rIns="91425" bIns="91425" anchor="ctr" anchorCtr="0">
            <a:noAutofit/>
          </a:bodyPr>
          <a:lstStyle/>
          <a:p>
            <a:pPr marL="457200" lvl="0" indent="-457200" algn="just" rtl="0">
              <a:lnSpc>
                <a:spcPct val="150000"/>
              </a:lnSpc>
              <a:spcBef>
                <a:spcPts val="0"/>
              </a:spcBef>
              <a:spcAft>
                <a:spcPts val="0"/>
              </a:spcAft>
              <a:buClr>
                <a:schemeClr val="tx1">
                  <a:lumMod val="85000"/>
                </a:schemeClr>
              </a:buClr>
              <a:buFont typeface="+mj-lt"/>
              <a:buAutoNum type="arabicPeriod"/>
            </a:pPr>
            <a:r>
              <a:rPr lang="en" sz="2000" dirty="0">
                <a:solidFill>
                  <a:schemeClr val="tx1">
                    <a:lumMod val="75000"/>
                  </a:schemeClr>
                </a:solidFill>
                <a:latin typeface="Fira Sans Extra Condensed Medium"/>
                <a:ea typeface="Fira Sans Extra Condensed Medium"/>
                <a:cs typeface="Fira Sans Extra Condensed Medium"/>
                <a:sym typeface="Fira Sans Extra Condensed Medium"/>
              </a:rPr>
              <a:t>Dataset overview</a:t>
            </a:r>
          </a:p>
          <a:p>
            <a:pPr marL="457200" lvl="0" indent="-457200" algn="just" rtl="0">
              <a:lnSpc>
                <a:spcPct val="150000"/>
              </a:lnSpc>
              <a:spcBef>
                <a:spcPts val="0"/>
              </a:spcBef>
              <a:spcAft>
                <a:spcPts val="0"/>
              </a:spcAft>
              <a:buClr>
                <a:schemeClr val="tx1">
                  <a:lumMod val="85000"/>
                </a:schemeClr>
              </a:buClr>
              <a:buFont typeface="+mj-lt"/>
              <a:buAutoNum type="arabicPeriod"/>
            </a:pPr>
            <a:r>
              <a:rPr lang="en" sz="2000" dirty="0">
                <a:solidFill>
                  <a:schemeClr val="tx1">
                    <a:lumMod val="75000"/>
                  </a:schemeClr>
                </a:solidFill>
                <a:latin typeface="Fira Sans Extra Condensed Medium"/>
                <a:ea typeface="Fira Sans Extra Condensed Medium"/>
                <a:cs typeface="Fira Sans Extra Condensed Medium"/>
                <a:sym typeface="Fira Sans Extra Condensed Medium"/>
              </a:rPr>
              <a:t>Industry analysis</a:t>
            </a:r>
          </a:p>
          <a:p>
            <a:pPr marL="457200" lvl="0" indent="-457200" algn="just" rtl="0">
              <a:lnSpc>
                <a:spcPct val="150000"/>
              </a:lnSpc>
              <a:spcBef>
                <a:spcPts val="0"/>
              </a:spcBef>
              <a:spcAft>
                <a:spcPts val="0"/>
              </a:spcAft>
              <a:buClr>
                <a:schemeClr val="tx1">
                  <a:lumMod val="85000"/>
                </a:schemeClr>
              </a:buClr>
              <a:buFont typeface="+mj-lt"/>
              <a:buAutoNum type="arabicPeriod"/>
            </a:pPr>
            <a:r>
              <a:rPr lang="en" sz="2000" dirty="0">
                <a:solidFill>
                  <a:schemeClr val="tx1">
                    <a:lumMod val="75000"/>
                  </a:schemeClr>
                </a:solidFill>
                <a:latin typeface="Fira Sans Extra Condensed Medium"/>
                <a:ea typeface="Fira Sans Extra Condensed Medium"/>
                <a:cs typeface="Fira Sans Extra Condensed Medium"/>
                <a:sym typeface="Fira Sans Extra Condensed Medium"/>
              </a:rPr>
              <a:t>Baltic country analysis</a:t>
            </a:r>
          </a:p>
          <a:p>
            <a:pPr marL="457200" lvl="0" indent="-457200" algn="just" rtl="0">
              <a:lnSpc>
                <a:spcPct val="150000"/>
              </a:lnSpc>
              <a:spcBef>
                <a:spcPts val="0"/>
              </a:spcBef>
              <a:spcAft>
                <a:spcPts val="0"/>
              </a:spcAft>
              <a:buClr>
                <a:schemeClr val="tx1">
                  <a:lumMod val="85000"/>
                </a:schemeClr>
              </a:buClr>
              <a:buFont typeface="+mj-lt"/>
              <a:buAutoNum type="arabicPeriod"/>
            </a:pPr>
            <a:r>
              <a:rPr lang="en" sz="2000" dirty="0">
                <a:solidFill>
                  <a:schemeClr val="tx1">
                    <a:lumMod val="75000"/>
                  </a:schemeClr>
                </a:solidFill>
                <a:latin typeface="Fira Sans Extra Condensed Medium"/>
                <a:ea typeface="Fira Sans Extra Condensed Medium"/>
                <a:cs typeface="Fira Sans Extra Condensed Medium"/>
                <a:sym typeface="Fira Sans Extra Condensed Medium"/>
              </a:rPr>
              <a:t>Search for the best performing firm</a:t>
            </a:r>
          </a:p>
          <a:p>
            <a:pPr marL="457200" lvl="0" indent="-457200" algn="just" rtl="0">
              <a:lnSpc>
                <a:spcPct val="150000"/>
              </a:lnSpc>
              <a:spcBef>
                <a:spcPts val="0"/>
              </a:spcBef>
              <a:spcAft>
                <a:spcPts val="0"/>
              </a:spcAft>
              <a:buClr>
                <a:schemeClr val="tx1">
                  <a:lumMod val="85000"/>
                </a:schemeClr>
              </a:buClr>
              <a:buFont typeface="+mj-lt"/>
              <a:buAutoNum type="arabicPeriod"/>
            </a:pPr>
            <a:r>
              <a:rPr lang="en" sz="2000" dirty="0">
                <a:solidFill>
                  <a:schemeClr val="tx1">
                    <a:lumMod val="75000"/>
                  </a:schemeClr>
                </a:solidFill>
                <a:latin typeface="Fira Sans Extra Condensed Medium"/>
                <a:ea typeface="Fira Sans Extra Condensed Medium"/>
                <a:cs typeface="Fira Sans Extra Condensed Medium"/>
                <a:sym typeface="Fira Sans Extra Condensed Medium"/>
              </a:rPr>
              <a:t>Potential deal evaluation</a:t>
            </a:r>
          </a:p>
          <a:p>
            <a:pPr marL="457200" lvl="0" indent="-457200" algn="just" rtl="0">
              <a:lnSpc>
                <a:spcPct val="150000"/>
              </a:lnSpc>
              <a:spcBef>
                <a:spcPts val="0"/>
              </a:spcBef>
              <a:spcAft>
                <a:spcPts val="0"/>
              </a:spcAft>
              <a:buFont typeface="+mj-lt"/>
              <a:buAutoNum type="arabicPeriod"/>
            </a:pPr>
            <a:endParaRPr lang="en-US" sz="2000" dirty="0">
              <a:solidFill>
                <a:schemeClr val="tx1">
                  <a:lumMod val="50000"/>
                </a:schemeClr>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366267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5366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Bebas Neue" panose="020B0606020202050201" pitchFamily="34" charset="0"/>
              </a:rPr>
              <a:t>Overview</a:t>
            </a:r>
            <a:endParaRPr sz="2000" dirty="0">
              <a:solidFill>
                <a:schemeClr val="tx1">
                  <a:lumMod val="50000"/>
                </a:schemeClr>
              </a:solidFill>
              <a:latin typeface="Bebas Neue" panose="020B0606020202050201" pitchFamily="34" charset="0"/>
            </a:endParaRPr>
          </a:p>
        </p:txBody>
      </p:sp>
      <p:grpSp>
        <p:nvGrpSpPr>
          <p:cNvPr id="57" name="Google Shape;57;p15"/>
          <p:cNvGrpSpPr/>
          <p:nvPr/>
        </p:nvGrpSpPr>
        <p:grpSpPr>
          <a:xfrm>
            <a:off x="412150" y="2111094"/>
            <a:ext cx="8319700" cy="757063"/>
            <a:chOff x="412150" y="2589076"/>
            <a:chExt cx="8319700" cy="757063"/>
          </a:xfrm>
        </p:grpSpPr>
        <p:grpSp>
          <p:nvGrpSpPr>
            <p:cNvPr id="58" name="Google Shape;58;p15"/>
            <p:cNvGrpSpPr/>
            <p:nvPr/>
          </p:nvGrpSpPr>
          <p:grpSpPr>
            <a:xfrm>
              <a:off x="3011889" y="2589076"/>
              <a:ext cx="3120234" cy="757063"/>
              <a:chOff x="3011889" y="2589076"/>
              <a:chExt cx="3120234" cy="757063"/>
            </a:xfrm>
          </p:grpSpPr>
          <p:sp>
            <p:nvSpPr>
              <p:cNvPr id="59" name="Google Shape;59;p15"/>
              <p:cNvSpPr/>
              <p:nvPr/>
            </p:nvSpPr>
            <p:spPr>
              <a:xfrm>
                <a:off x="3011889" y="2846284"/>
                <a:ext cx="2006686" cy="468606"/>
              </a:xfrm>
              <a:custGeom>
                <a:avLst/>
                <a:gdLst/>
                <a:ahLst/>
                <a:cxnLst/>
                <a:rect l="l" t="t" r="r" b="b"/>
                <a:pathLst>
                  <a:path w="55691" h="13006" fill="none" extrusionOk="0">
                    <a:moveTo>
                      <a:pt x="1" y="13005"/>
                    </a:moveTo>
                    <a:lnTo>
                      <a:pt x="11118" y="13005"/>
                    </a:lnTo>
                    <a:cubicBezTo>
                      <a:pt x="11067" y="8874"/>
                      <a:pt x="13413" y="5050"/>
                      <a:pt x="17136" y="3163"/>
                    </a:cubicBezTo>
                    <a:lnTo>
                      <a:pt x="20961" y="1225"/>
                    </a:lnTo>
                    <a:cubicBezTo>
                      <a:pt x="22491" y="409"/>
                      <a:pt x="24225" y="1"/>
                      <a:pt x="26010" y="1"/>
                    </a:cubicBezTo>
                    <a:lnTo>
                      <a:pt x="55690" y="1"/>
                    </a:lnTo>
                  </a:path>
                </a:pathLst>
              </a:custGeom>
              <a:noFill/>
              <a:ln w="38100" cap="rnd" cmpd="sng">
                <a:solidFill>
                  <a:schemeClr val="tx1">
                    <a:lumMod val="50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252235" y="2589076"/>
                <a:ext cx="1879888" cy="725824"/>
              </a:xfrm>
              <a:custGeom>
                <a:avLst/>
                <a:gdLst/>
                <a:ahLst/>
                <a:cxnLst/>
                <a:rect l="l" t="t" r="r" b="b"/>
                <a:pathLst>
                  <a:path w="52172" h="20145" fill="none" extrusionOk="0">
                    <a:moveTo>
                      <a:pt x="52171" y="20144"/>
                    </a:moveTo>
                    <a:lnTo>
                      <a:pt x="42583" y="20144"/>
                    </a:lnTo>
                    <a:lnTo>
                      <a:pt x="42583" y="8670"/>
                    </a:lnTo>
                    <a:cubicBezTo>
                      <a:pt x="42583" y="7650"/>
                      <a:pt x="41921" y="6732"/>
                      <a:pt x="40901" y="6375"/>
                    </a:cubicBezTo>
                    <a:lnTo>
                      <a:pt x="21929" y="0"/>
                    </a:lnTo>
                    <a:lnTo>
                      <a:pt x="6579" y="0"/>
                    </a:lnTo>
                    <a:lnTo>
                      <a:pt x="0" y="7191"/>
                    </a:lnTo>
                  </a:path>
                </a:pathLst>
              </a:custGeom>
              <a:noFill/>
              <a:ln w="38100" cap="rnd" cmpd="sng">
                <a:solidFill>
                  <a:schemeClr val="tx1">
                    <a:lumMod val="50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644024" y="3120083"/>
                <a:ext cx="463081" cy="226055"/>
              </a:xfrm>
              <a:custGeom>
                <a:avLst/>
                <a:gdLst/>
                <a:ahLst/>
                <a:cxnLst/>
                <a:rect l="l" t="t" r="r" b="b"/>
                <a:pathLst>
                  <a:path w="12852" h="6274" fill="none" extrusionOk="0">
                    <a:moveTo>
                      <a:pt x="0" y="6273"/>
                    </a:moveTo>
                    <a:cubicBezTo>
                      <a:pt x="102" y="2754"/>
                      <a:pt x="2958" y="1"/>
                      <a:pt x="6426" y="1"/>
                    </a:cubicBezTo>
                    <a:cubicBezTo>
                      <a:pt x="9894" y="1"/>
                      <a:pt x="12750" y="2754"/>
                      <a:pt x="12852" y="6273"/>
                    </a:cubicBezTo>
                  </a:path>
                </a:pathLst>
              </a:custGeom>
              <a:noFill/>
              <a:ln w="38100" cap="rnd" cmpd="sng">
                <a:solidFill>
                  <a:schemeClr val="tx1">
                    <a:lumMod val="50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117710" y="3120083"/>
                <a:ext cx="464919" cy="226055"/>
              </a:xfrm>
              <a:custGeom>
                <a:avLst/>
                <a:gdLst/>
                <a:ahLst/>
                <a:cxnLst/>
                <a:rect l="l" t="t" r="r" b="b"/>
                <a:pathLst>
                  <a:path w="12903" h="6274" fill="none" extrusionOk="0">
                    <a:moveTo>
                      <a:pt x="0" y="6273"/>
                    </a:moveTo>
                    <a:cubicBezTo>
                      <a:pt x="102" y="2754"/>
                      <a:pt x="2958" y="1"/>
                      <a:pt x="6426" y="1"/>
                    </a:cubicBezTo>
                    <a:cubicBezTo>
                      <a:pt x="9945" y="1"/>
                      <a:pt x="12801" y="2754"/>
                      <a:pt x="12903" y="6273"/>
                    </a:cubicBezTo>
                  </a:path>
                </a:pathLst>
              </a:custGeom>
              <a:noFill/>
              <a:ln w="38100" cap="rnd" cmpd="sng">
                <a:solidFill>
                  <a:schemeClr val="tx1">
                    <a:lumMod val="50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073987" y="3224825"/>
                <a:ext cx="1058471" cy="36"/>
              </a:xfrm>
              <a:custGeom>
                <a:avLst/>
                <a:gdLst/>
                <a:ahLst/>
                <a:cxnLst/>
                <a:rect l="l" t="t" r="r" b="b"/>
                <a:pathLst>
                  <a:path w="29376" h="1" fill="none" extrusionOk="0">
                    <a:moveTo>
                      <a:pt x="1" y="0"/>
                    </a:moveTo>
                    <a:lnTo>
                      <a:pt x="29375" y="0"/>
                    </a:lnTo>
                  </a:path>
                </a:pathLst>
              </a:custGeom>
              <a:noFill/>
              <a:ln w="38100" cap="rnd" cmpd="sng">
                <a:solidFill>
                  <a:schemeClr val="tx1">
                    <a:lumMod val="50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487032" y="2991453"/>
                <a:ext cx="281192" cy="36"/>
              </a:xfrm>
              <a:custGeom>
                <a:avLst/>
                <a:gdLst/>
                <a:ahLst/>
                <a:cxnLst/>
                <a:rect l="l" t="t" r="r" b="b"/>
                <a:pathLst>
                  <a:path w="7804" h="1" fill="none" extrusionOk="0">
                    <a:moveTo>
                      <a:pt x="7804" y="1"/>
                    </a:moveTo>
                    <a:lnTo>
                      <a:pt x="1" y="1"/>
                    </a:lnTo>
                  </a:path>
                </a:pathLst>
              </a:custGeom>
              <a:noFill/>
              <a:ln w="38100" cap="rnd" cmpd="sng">
                <a:solidFill>
                  <a:schemeClr val="tx1">
                    <a:lumMod val="50000"/>
                  </a:schemeClr>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 name="Google Shape;65;p15"/>
            <p:cNvCxnSpPr/>
            <p:nvPr/>
          </p:nvCxnSpPr>
          <p:spPr>
            <a:xfrm>
              <a:off x="412150" y="3314900"/>
              <a:ext cx="2684700" cy="0"/>
            </a:xfrm>
            <a:prstGeom prst="straightConnector1">
              <a:avLst/>
            </a:prstGeom>
            <a:noFill/>
            <a:ln w="38100" cap="rnd" cmpd="sng">
              <a:solidFill>
                <a:schemeClr val="tx1">
                  <a:lumMod val="50000"/>
                </a:schemeClr>
              </a:solidFill>
              <a:prstDash val="solid"/>
              <a:round/>
              <a:headEnd type="none" w="med" len="med"/>
              <a:tailEnd type="none" w="med" len="med"/>
            </a:ln>
          </p:spPr>
        </p:cxnSp>
        <p:cxnSp>
          <p:nvCxnSpPr>
            <p:cNvPr id="66" name="Google Shape;66;p15"/>
            <p:cNvCxnSpPr/>
            <p:nvPr/>
          </p:nvCxnSpPr>
          <p:spPr>
            <a:xfrm>
              <a:off x="6047150" y="3314900"/>
              <a:ext cx="2684700" cy="0"/>
            </a:xfrm>
            <a:prstGeom prst="straightConnector1">
              <a:avLst/>
            </a:prstGeom>
            <a:noFill/>
            <a:ln w="38100" cap="rnd" cmpd="sng">
              <a:solidFill>
                <a:schemeClr val="tx1">
                  <a:lumMod val="50000"/>
                </a:schemeClr>
              </a:solidFill>
              <a:prstDash val="solid"/>
              <a:round/>
              <a:headEnd type="none" w="med" len="med"/>
              <a:tailEnd type="none" w="med" len="med"/>
            </a:ln>
          </p:spPr>
        </p:cxnSp>
      </p:grpSp>
      <p:sp>
        <p:nvSpPr>
          <p:cNvPr id="68" name="Google Shape;68;p15"/>
          <p:cNvSpPr txBox="1"/>
          <p:nvPr/>
        </p:nvSpPr>
        <p:spPr>
          <a:xfrm>
            <a:off x="1879886" y="1957243"/>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2551A8"/>
                </a:solidFill>
                <a:latin typeface="Fira Sans Extra Condensed Medium"/>
                <a:ea typeface="Fira Sans Extra Condensed Medium"/>
                <a:cs typeface="Fira Sans Extra Condensed Medium"/>
                <a:sym typeface="Fira Sans Extra Condensed Medium"/>
              </a:rPr>
              <a:t>Developing</a:t>
            </a:r>
            <a:endParaRPr sz="2000" dirty="0">
              <a:solidFill>
                <a:srgbClr val="2551A8"/>
              </a:solidFill>
              <a:latin typeface="Fira Sans Extra Condensed Medium"/>
              <a:ea typeface="Fira Sans Extra Condensed Medium"/>
              <a:cs typeface="Fira Sans Extra Condensed Medium"/>
              <a:sym typeface="Fira Sans Extra Condensed Medium"/>
            </a:endParaRPr>
          </a:p>
        </p:txBody>
      </p:sp>
      <p:sp>
        <p:nvSpPr>
          <p:cNvPr id="69" name="Google Shape;69;p15"/>
          <p:cNvSpPr txBox="1"/>
          <p:nvPr/>
        </p:nvSpPr>
        <p:spPr>
          <a:xfrm>
            <a:off x="1879873" y="3109496"/>
            <a:ext cx="1363200" cy="12630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Ukraine</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Romania</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Poland</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Hungary</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Croatia</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Slovenia</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Slovakia</a:t>
            </a:r>
            <a:endParaRPr sz="1200" dirty="0">
              <a:solidFill>
                <a:schemeClr val="tx1">
                  <a:lumMod val="75000"/>
                </a:schemeClr>
              </a:solidFill>
              <a:latin typeface="Roboto"/>
              <a:ea typeface="Roboto"/>
              <a:cs typeface="Roboto"/>
              <a:sym typeface="Roboto"/>
            </a:endParaRPr>
          </a:p>
        </p:txBody>
      </p:sp>
      <p:sp>
        <p:nvSpPr>
          <p:cNvPr id="71" name="Google Shape;71;p15"/>
          <p:cNvSpPr/>
          <p:nvPr/>
        </p:nvSpPr>
        <p:spPr>
          <a:xfrm>
            <a:off x="2424223" y="2706257"/>
            <a:ext cx="274500" cy="2745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2"/>
              </a:solidFill>
            </a:endParaRPr>
          </a:p>
        </p:txBody>
      </p:sp>
      <p:sp>
        <p:nvSpPr>
          <p:cNvPr id="74" name="Google Shape;74;p15"/>
          <p:cNvSpPr txBox="1"/>
          <p:nvPr/>
        </p:nvSpPr>
        <p:spPr>
          <a:xfrm>
            <a:off x="408748" y="1957243"/>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9D25A8"/>
                </a:solidFill>
                <a:latin typeface="Fira Sans Extra Condensed Medium"/>
                <a:ea typeface="Fira Sans Extra Condensed Medium"/>
                <a:cs typeface="Fira Sans Extra Condensed Medium"/>
                <a:sym typeface="Fira Sans Extra Condensed Medium"/>
              </a:rPr>
              <a:t>Baltics</a:t>
            </a:r>
            <a:endParaRPr sz="2000" dirty="0">
              <a:solidFill>
                <a:srgbClr val="9D25A8"/>
              </a:solidFill>
              <a:latin typeface="Fira Sans Extra Condensed Medium"/>
              <a:ea typeface="Fira Sans Extra Condensed Medium"/>
              <a:cs typeface="Fira Sans Extra Condensed Medium"/>
              <a:sym typeface="Fira Sans Extra Condensed Medium"/>
            </a:endParaRPr>
          </a:p>
        </p:txBody>
      </p:sp>
      <p:sp>
        <p:nvSpPr>
          <p:cNvPr id="75" name="Google Shape;75;p15"/>
          <p:cNvSpPr txBox="1"/>
          <p:nvPr/>
        </p:nvSpPr>
        <p:spPr>
          <a:xfrm>
            <a:off x="415952" y="3111405"/>
            <a:ext cx="1363200" cy="5461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Latvia</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Estonia</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Lithuania</a:t>
            </a:r>
            <a:endParaRPr sz="1200" dirty="0">
              <a:solidFill>
                <a:schemeClr val="tx1">
                  <a:lumMod val="75000"/>
                </a:schemeClr>
              </a:solidFill>
              <a:latin typeface="Roboto"/>
              <a:ea typeface="Roboto"/>
              <a:cs typeface="Roboto"/>
              <a:sym typeface="Roboto"/>
            </a:endParaRPr>
          </a:p>
        </p:txBody>
      </p:sp>
      <p:sp>
        <p:nvSpPr>
          <p:cNvPr id="76" name="Google Shape;76;p15"/>
          <p:cNvSpPr/>
          <p:nvPr/>
        </p:nvSpPr>
        <p:spPr>
          <a:xfrm>
            <a:off x="953098" y="2706244"/>
            <a:ext cx="274500" cy="2745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2"/>
              </a:solidFill>
            </a:endParaRPr>
          </a:p>
        </p:txBody>
      </p:sp>
      <p:cxnSp>
        <p:nvCxnSpPr>
          <p:cNvPr id="78" name="Google Shape;78;p15"/>
          <p:cNvCxnSpPr/>
          <p:nvPr/>
        </p:nvCxnSpPr>
        <p:spPr>
          <a:xfrm>
            <a:off x="1090348" y="2410437"/>
            <a:ext cx="0" cy="331500"/>
          </a:xfrm>
          <a:prstGeom prst="straightConnector1">
            <a:avLst/>
          </a:prstGeom>
          <a:noFill/>
          <a:ln w="38100" cap="rnd" cmpd="sng">
            <a:solidFill>
              <a:schemeClr val="dk1"/>
            </a:solidFill>
            <a:prstDash val="solid"/>
            <a:round/>
            <a:headEnd type="none" w="med" len="med"/>
            <a:tailEnd type="none" w="med" len="med"/>
          </a:ln>
        </p:spPr>
      </p:cxnSp>
      <p:cxnSp>
        <p:nvCxnSpPr>
          <p:cNvPr id="79" name="Google Shape;79;p15"/>
          <p:cNvCxnSpPr/>
          <p:nvPr/>
        </p:nvCxnSpPr>
        <p:spPr>
          <a:xfrm>
            <a:off x="2561473" y="2410437"/>
            <a:ext cx="0" cy="331500"/>
          </a:xfrm>
          <a:prstGeom prst="straightConnector1">
            <a:avLst/>
          </a:prstGeom>
          <a:noFill/>
          <a:ln w="38100" cap="rnd" cmpd="sng">
            <a:solidFill>
              <a:schemeClr val="dk1"/>
            </a:solidFill>
            <a:prstDash val="solid"/>
            <a:round/>
            <a:headEnd type="none" w="med" len="med"/>
            <a:tailEnd type="none" w="med" len="med"/>
          </a:ln>
        </p:spPr>
      </p:cxnSp>
      <p:sp>
        <p:nvSpPr>
          <p:cNvPr id="82" name="Google Shape;82;p15"/>
          <p:cNvSpPr txBox="1"/>
          <p:nvPr/>
        </p:nvSpPr>
        <p:spPr>
          <a:xfrm>
            <a:off x="5901008" y="1957243"/>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5E25A8"/>
                </a:solidFill>
                <a:latin typeface="Fira Sans Extra Condensed Medium"/>
                <a:ea typeface="Fira Sans Extra Condensed Medium"/>
                <a:cs typeface="Fira Sans Extra Condensed Medium"/>
                <a:sym typeface="Fira Sans Extra Condensed Medium"/>
              </a:rPr>
              <a:t>Developed</a:t>
            </a:r>
            <a:endParaRPr sz="2000" dirty="0">
              <a:solidFill>
                <a:srgbClr val="5E25A8"/>
              </a:solidFill>
              <a:latin typeface="Fira Sans Extra Condensed Medium"/>
              <a:ea typeface="Fira Sans Extra Condensed Medium"/>
              <a:cs typeface="Fira Sans Extra Condensed Medium"/>
              <a:sym typeface="Fira Sans Extra Condensed Medium"/>
            </a:endParaRPr>
          </a:p>
        </p:txBody>
      </p:sp>
      <p:sp>
        <p:nvSpPr>
          <p:cNvPr id="83" name="Google Shape;83;p15"/>
          <p:cNvSpPr txBox="1"/>
          <p:nvPr/>
        </p:nvSpPr>
        <p:spPr>
          <a:xfrm>
            <a:off x="5908131" y="3106034"/>
            <a:ext cx="1363200" cy="6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Czech Republic</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France</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Germany</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Austria</a:t>
            </a:r>
            <a:endParaRPr sz="1200" dirty="0">
              <a:solidFill>
                <a:schemeClr val="tx1">
                  <a:lumMod val="75000"/>
                </a:schemeClr>
              </a:solidFill>
              <a:latin typeface="Roboto"/>
              <a:ea typeface="Roboto"/>
              <a:cs typeface="Roboto"/>
              <a:sym typeface="Roboto"/>
            </a:endParaRPr>
          </a:p>
        </p:txBody>
      </p:sp>
      <p:sp>
        <p:nvSpPr>
          <p:cNvPr id="85" name="Google Shape;85;p15"/>
          <p:cNvSpPr/>
          <p:nvPr/>
        </p:nvSpPr>
        <p:spPr>
          <a:xfrm>
            <a:off x="6445348" y="2706257"/>
            <a:ext cx="274500" cy="2745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2"/>
              </a:solidFill>
            </a:endParaRPr>
          </a:p>
        </p:txBody>
      </p:sp>
      <p:cxnSp>
        <p:nvCxnSpPr>
          <p:cNvPr id="86" name="Google Shape;86;p15"/>
          <p:cNvCxnSpPr/>
          <p:nvPr/>
        </p:nvCxnSpPr>
        <p:spPr>
          <a:xfrm>
            <a:off x="6582598" y="2410437"/>
            <a:ext cx="0" cy="331500"/>
          </a:xfrm>
          <a:prstGeom prst="straightConnector1">
            <a:avLst/>
          </a:prstGeom>
          <a:noFill/>
          <a:ln w="38100" cap="rnd" cmpd="sng">
            <a:solidFill>
              <a:schemeClr val="dk1"/>
            </a:solidFill>
            <a:prstDash val="solid"/>
            <a:round/>
            <a:headEnd type="none" w="med" len="med"/>
            <a:tailEnd type="none" w="med" len="med"/>
          </a:ln>
        </p:spPr>
      </p:cxnSp>
      <p:sp>
        <p:nvSpPr>
          <p:cNvPr id="89" name="Google Shape;89;p15"/>
          <p:cNvSpPr txBox="1"/>
          <p:nvPr/>
        </p:nvSpPr>
        <p:spPr>
          <a:xfrm>
            <a:off x="7372052" y="1957243"/>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439CC2"/>
                </a:solidFill>
                <a:latin typeface="Fira Sans Extra Condensed Medium"/>
                <a:ea typeface="Fira Sans Extra Condensed Medium"/>
                <a:cs typeface="Fira Sans Extra Condensed Medium"/>
                <a:sym typeface="Fira Sans Extra Condensed Medium"/>
              </a:rPr>
              <a:t>Nordics</a:t>
            </a:r>
            <a:endParaRPr sz="2000" dirty="0">
              <a:solidFill>
                <a:srgbClr val="439CC2"/>
              </a:solidFill>
              <a:latin typeface="Fira Sans Extra Condensed Medium"/>
              <a:ea typeface="Fira Sans Extra Condensed Medium"/>
              <a:cs typeface="Fira Sans Extra Condensed Medium"/>
              <a:sym typeface="Fira Sans Extra Condensed Medium"/>
            </a:endParaRPr>
          </a:p>
        </p:txBody>
      </p:sp>
      <p:sp>
        <p:nvSpPr>
          <p:cNvPr id="90" name="Google Shape;90;p15"/>
          <p:cNvSpPr txBox="1"/>
          <p:nvPr/>
        </p:nvSpPr>
        <p:spPr>
          <a:xfrm>
            <a:off x="7372052" y="3106034"/>
            <a:ext cx="1363200" cy="48976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Norway</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Finland</a:t>
            </a:r>
          </a:p>
          <a:p>
            <a:pPr marL="0" lvl="0" indent="0" algn="ctr" rtl="0">
              <a:spcBef>
                <a:spcPts val="0"/>
              </a:spcBef>
              <a:spcAft>
                <a:spcPts val="0"/>
              </a:spcAft>
              <a:buNone/>
            </a:pPr>
            <a:r>
              <a:rPr lang="en" sz="1200" dirty="0">
                <a:solidFill>
                  <a:schemeClr val="tx1">
                    <a:lumMod val="75000"/>
                  </a:schemeClr>
                </a:solidFill>
                <a:latin typeface="Roboto"/>
                <a:ea typeface="Roboto"/>
                <a:cs typeface="Roboto"/>
                <a:sym typeface="Roboto"/>
              </a:rPr>
              <a:t>Sweden</a:t>
            </a:r>
          </a:p>
        </p:txBody>
      </p:sp>
      <p:sp>
        <p:nvSpPr>
          <p:cNvPr id="92" name="Google Shape;92;p15"/>
          <p:cNvSpPr/>
          <p:nvPr/>
        </p:nvSpPr>
        <p:spPr>
          <a:xfrm>
            <a:off x="7916398" y="2706257"/>
            <a:ext cx="274500" cy="2745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2"/>
              </a:solidFill>
            </a:endParaRPr>
          </a:p>
        </p:txBody>
      </p:sp>
      <p:cxnSp>
        <p:nvCxnSpPr>
          <p:cNvPr id="93" name="Google Shape;93;p15"/>
          <p:cNvCxnSpPr/>
          <p:nvPr/>
        </p:nvCxnSpPr>
        <p:spPr>
          <a:xfrm>
            <a:off x="8053648" y="2410437"/>
            <a:ext cx="0" cy="331500"/>
          </a:xfrm>
          <a:prstGeom prst="straightConnector1">
            <a:avLst/>
          </a:prstGeom>
          <a:noFill/>
          <a:ln w="38100" cap="rnd" cmpd="sng">
            <a:solidFill>
              <a:schemeClr val="dk1"/>
            </a:solidFill>
            <a:prstDash val="solid"/>
            <a:round/>
            <a:headEnd type="none" w="med" len="med"/>
            <a:tailEnd type="none" w="med" len="med"/>
          </a:ln>
        </p:spPr>
      </p:cxnSp>
      <p:sp>
        <p:nvSpPr>
          <p:cNvPr id="2" name="Google Shape;68;p15">
            <a:extLst>
              <a:ext uri="{FF2B5EF4-FFF2-40B4-BE49-F238E27FC236}">
                <a16:creationId xmlns:a16="http://schemas.microsoft.com/office/drawing/2014/main" id="{84FCEA91-5186-55E4-1747-9C843AD9510D}"/>
              </a:ext>
            </a:extLst>
          </p:cNvPr>
          <p:cNvSpPr txBox="1"/>
          <p:nvPr/>
        </p:nvSpPr>
        <p:spPr>
          <a:xfrm>
            <a:off x="1072900" y="1302606"/>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Fira Sans Extra Condensed Medium"/>
                <a:ea typeface="Fira Sans Extra Condensed Medium"/>
                <a:cs typeface="Fira Sans Extra Condensed Medium"/>
                <a:sym typeface="Fira Sans Extra Condensed Medium"/>
              </a:rPr>
              <a:t>Observed</a:t>
            </a:r>
            <a:endParaRPr sz="2000" dirty="0">
              <a:solidFill>
                <a:schemeClr val="tx1">
                  <a:lumMod val="50000"/>
                </a:schemeClr>
              </a:solidFill>
              <a:latin typeface="Fira Sans Extra Condensed Medium"/>
              <a:ea typeface="Fira Sans Extra Condensed Medium"/>
              <a:cs typeface="Fira Sans Extra Condensed Medium"/>
              <a:sym typeface="Fira Sans Extra Condensed Medium"/>
            </a:endParaRPr>
          </a:p>
        </p:txBody>
      </p:sp>
      <p:sp>
        <p:nvSpPr>
          <p:cNvPr id="3" name="Google Shape;68;p15">
            <a:extLst>
              <a:ext uri="{FF2B5EF4-FFF2-40B4-BE49-F238E27FC236}">
                <a16:creationId xmlns:a16="http://schemas.microsoft.com/office/drawing/2014/main" id="{5E0B88B7-6905-BBF8-1F12-B13A4AEE1BBA}"/>
              </a:ext>
            </a:extLst>
          </p:cNvPr>
          <p:cNvSpPr txBox="1"/>
          <p:nvPr/>
        </p:nvSpPr>
        <p:spPr>
          <a:xfrm>
            <a:off x="6690448" y="1297489"/>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Fira Sans Extra Condensed Medium"/>
                <a:ea typeface="Fira Sans Extra Condensed Medium"/>
                <a:cs typeface="Fira Sans Extra Condensed Medium"/>
                <a:sym typeface="Fira Sans Extra Condensed Medium"/>
              </a:rPr>
              <a:t>Comparison</a:t>
            </a:r>
            <a:endParaRPr sz="2000" dirty="0">
              <a:solidFill>
                <a:schemeClr val="tx1">
                  <a:lumMod val="50000"/>
                </a:schemeClr>
              </a:solidFill>
              <a:latin typeface="Fira Sans Extra Condensed Medium"/>
              <a:ea typeface="Fira Sans Extra Condensed Medium"/>
              <a:cs typeface="Fira Sans Extra Condensed Medium"/>
              <a:sym typeface="Fira Sans Extra Condensed Medium"/>
            </a:endParaRPr>
          </a:p>
        </p:txBody>
      </p:sp>
      <p:sp>
        <p:nvSpPr>
          <p:cNvPr id="4" name="Google Shape;83;p15">
            <a:extLst>
              <a:ext uri="{FF2B5EF4-FFF2-40B4-BE49-F238E27FC236}">
                <a16:creationId xmlns:a16="http://schemas.microsoft.com/office/drawing/2014/main" id="{15C411E9-E210-6B17-C360-654412AAB389}"/>
              </a:ext>
            </a:extLst>
          </p:cNvPr>
          <p:cNvSpPr txBox="1"/>
          <p:nvPr/>
        </p:nvSpPr>
        <p:spPr>
          <a:xfrm>
            <a:off x="3898048" y="2368292"/>
            <a:ext cx="1449403" cy="38646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50000"/>
                    <a:lumOff val="50000"/>
                  </a:schemeClr>
                </a:solidFill>
                <a:latin typeface="Bebas Neue" panose="020B0606020202050201" pitchFamily="34" charset="0"/>
                <a:ea typeface="Roboto"/>
                <a:cs typeface="Roboto"/>
                <a:sym typeface="Roboto"/>
              </a:rPr>
              <a:t>4434 COMPANIES</a:t>
            </a:r>
            <a:endParaRPr dirty="0">
              <a:solidFill>
                <a:schemeClr val="bg1">
                  <a:lumMod val="50000"/>
                  <a:lumOff val="50000"/>
                </a:schemeClr>
              </a:solidFill>
              <a:latin typeface="Bebas Neue" panose="020B0606020202050201" pitchFamily="34" charset="0"/>
              <a:ea typeface="Roboto"/>
              <a:cs typeface="Roboto"/>
              <a:sym typeface="Roboto"/>
            </a:endParaRPr>
          </a:p>
        </p:txBody>
      </p:sp>
    </p:spTree>
    <p:extLst>
      <p:ext uri="{BB962C8B-B14F-4D97-AF65-F5344CB8AC3E}">
        <p14:creationId xmlns:p14="http://schemas.microsoft.com/office/powerpoint/2010/main" val="383871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4223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Bebas Neue" panose="020B0606020202050201" pitchFamily="34" charset="0"/>
              </a:rPr>
              <a:t>Industry analysis</a:t>
            </a:r>
            <a:endParaRPr sz="2000" dirty="0">
              <a:solidFill>
                <a:schemeClr val="tx1">
                  <a:lumMod val="50000"/>
                </a:schemeClr>
              </a:solidFill>
              <a:latin typeface="Bebas Neue" panose="020B0606020202050201" pitchFamily="34" charset="0"/>
            </a:endParaRPr>
          </a:p>
        </p:txBody>
      </p:sp>
      <p:sp>
        <p:nvSpPr>
          <p:cNvPr id="2" name="TextBox 1">
            <a:extLst>
              <a:ext uri="{FF2B5EF4-FFF2-40B4-BE49-F238E27FC236}">
                <a16:creationId xmlns:a16="http://schemas.microsoft.com/office/drawing/2014/main" id="{AA3F4222-B84F-DD03-1CBB-770982E53DF3}"/>
              </a:ext>
            </a:extLst>
          </p:cNvPr>
          <p:cNvSpPr txBox="1"/>
          <p:nvPr/>
        </p:nvSpPr>
        <p:spPr>
          <a:xfrm>
            <a:off x="6732417" y="1624546"/>
            <a:ext cx="1995205" cy="2308324"/>
          </a:xfrm>
          <a:prstGeom prst="rect">
            <a:avLst/>
          </a:prstGeom>
          <a:noFill/>
        </p:spPr>
        <p:txBody>
          <a:bodyPr wrap="square" rtlCol="0" anchor="ctr">
            <a:spAutoFit/>
          </a:bodyPr>
          <a:lstStyle/>
          <a:p>
            <a:pPr marL="285750" indent="-285750">
              <a:buClr>
                <a:schemeClr val="tx1">
                  <a:lumMod val="85000"/>
                </a:schemeClr>
              </a:buClr>
              <a:buFont typeface="Arial" panose="020B0604020202020204" pitchFamily="34" charset="0"/>
              <a:buChar char="•"/>
            </a:pPr>
            <a:r>
              <a:rPr lang="en-US" sz="1200" dirty="0">
                <a:solidFill>
                  <a:srgbClr val="439CC2"/>
                </a:solidFill>
                <a:latin typeface="Roboto" pitchFamily="2" charset="0"/>
                <a:ea typeface="Roboto" pitchFamily="2" charset="0"/>
              </a:rPr>
              <a:t>Nordics </a:t>
            </a:r>
            <a:r>
              <a:rPr lang="en-US" sz="1200" dirty="0">
                <a:solidFill>
                  <a:schemeClr val="tx1">
                    <a:lumMod val="85000"/>
                  </a:schemeClr>
                </a:solidFill>
                <a:latin typeface="Roboto" pitchFamily="2" charset="0"/>
                <a:ea typeface="Roboto" pitchFamily="2" charset="0"/>
              </a:rPr>
              <a:t>– the clear leader in performance</a:t>
            </a:r>
          </a:p>
          <a:p>
            <a:pPr>
              <a:buClr>
                <a:schemeClr val="tx1">
                  <a:lumMod val="85000"/>
                </a:schemeClr>
              </a:buClr>
            </a:pPr>
            <a:endParaRPr lang="en-US" sz="1200" dirty="0">
              <a:solidFill>
                <a:schemeClr val="tx1">
                  <a:lumMod val="85000"/>
                </a:schemeClr>
              </a:solidFill>
              <a:latin typeface="Roboto" pitchFamily="2" charset="0"/>
              <a:ea typeface="Roboto" pitchFamily="2" charset="0"/>
            </a:endParaRPr>
          </a:p>
          <a:p>
            <a:pPr marL="285750" indent="-285750">
              <a:buClr>
                <a:schemeClr val="tx1">
                  <a:lumMod val="85000"/>
                </a:schemeClr>
              </a:buClr>
              <a:buFont typeface="Arial" panose="020B0604020202020204" pitchFamily="34" charset="0"/>
              <a:buChar char="•"/>
            </a:pPr>
            <a:r>
              <a:rPr lang="en-US" sz="1200" dirty="0">
                <a:solidFill>
                  <a:schemeClr val="tx1">
                    <a:lumMod val="85000"/>
                  </a:schemeClr>
                </a:solidFill>
                <a:latin typeface="Roboto" pitchFamily="2" charset="0"/>
                <a:ea typeface="Roboto" pitchFamily="2" charset="0"/>
              </a:rPr>
              <a:t>Rest of the regions in comparison are underperforming</a:t>
            </a:r>
          </a:p>
          <a:p>
            <a:pPr marL="285750" indent="-285750">
              <a:buClr>
                <a:schemeClr val="tx1">
                  <a:lumMod val="85000"/>
                </a:schemeClr>
              </a:buClr>
              <a:buFont typeface="Arial" panose="020B0604020202020204" pitchFamily="34" charset="0"/>
              <a:buChar char="•"/>
            </a:pPr>
            <a:endParaRPr lang="en-US" sz="1200" dirty="0">
              <a:solidFill>
                <a:schemeClr val="tx1">
                  <a:lumMod val="85000"/>
                </a:schemeClr>
              </a:solidFill>
              <a:latin typeface="Roboto" pitchFamily="2" charset="0"/>
              <a:ea typeface="Roboto" pitchFamily="2" charset="0"/>
            </a:endParaRPr>
          </a:p>
          <a:p>
            <a:pPr marL="285750" indent="-285750">
              <a:buClr>
                <a:schemeClr val="tx1">
                  <a:lumMod val="85000"/>
                </a:schemeClr>
              </a:buClr>
              <a:buFont typeface="Arial" panose="020B0604020202020204" pitchFamily="34" charset="0"/>
              <a:buChar char="•"/>
            </a:pPr>
            <a:r>
              <a:rPr lang="en-US" sz="1200" dirty="0">
                <a:solidFill>
                  <a:srgbClr val="9D25A8"/>
                </a:solidFill>
                <a:latin typeface="Roboto" pitchFamily="2" charset="0"/>
                <a:ea typeface="Roboto" pitchFamily="2" charset="0"/>
              </a:rPr>
              <a:t>Baltics</a:t>
            </a:r>
            <a:r>
              <a:rPr lang="en-US" sz="1200" dirty="0">
                <a:solidFill>
                  <a:schemeClr val="tx1">
                    <a:lumMod val="85000"/>
                  </a:schemeClr>
                </a:solidFill>
                <a:latin typeface="Roboto" pitchFamily="2" charset="0"/>
                <a:ea typeface="Roboto" pitchFamily="2" charset="0"/>
              </a:rPr>
              <a:t> – despite the lowest Average turnover, beats </a:t>
            </a:r>
            <a:r>
              <a:rPr lang="en-US" sz="1200" dirty="0">
                <a:solidFill>
                  <a:srgbClr val="4273D6"/>
                </a:solidFill>
                <a:latin typeface="Roboto" pitchFamily="2" charset="0"/>
                <a:ea typeface="Roboto" pitchFamily="2" charset="0"/>
              </a:rPr>
              <a:t>developing region </a:t>
            </a:r>
            <a:r>
              <a:rPr lang="en-US" sz="1200" dirty="0">
                <a:solidFill>
                  <a:schemeClr val="tx1">
                    <a:lumMod val="85000"/>
                  </a:schemeClr>
                </a:solidFill>
                <a:latin typeface="Roboto" pitchFamily="2" charset="0"/>
                <a:ea typeface="Roboto" pitchFamily="2" charset="0"/>
              </a:rPr>
              <a:t>in employee efficiency.  </a:t>
            </a:r>
          </a:p>
        </p:txBody>
      </p:sp>
      <p:pic>
        <p:nvPicPr>
          <p:cNvPr id="14" name="Picture 13">
            <a:extLst>
              <a:ext uri="{FF2B5EF4-FFF2-40B4-BE49-F238E27FC236}">
                <a16:creationId xmlns:a16="http://schemas.microsoft.com/office/drawing/2014/main" id="{AA216995-61E4-692A-063D-538A399276C8}"/>
              </a:ext>
            </a:extLst>
          </p:cNvPr>
          <p:cNvPicPr>
            <a:picLocks noChangeAspect="1"/>
          </p:cNvPicPr>
          <p:nvPr/>
        </p:nvPicPr>
        <p:blipFill>
          <a:blip r:embed="rId3"/>
          <a:stretch>
            <a:fillRect/>
          </a:stretch>
        </p:blipFill>
        <p:spPr>
          <a:xfrm>
            <a:off x="210308" y="997586"/>
            <a:ext cx="6543290" cy="3517264"/>
          </a:xfrm>
          <a:prstGeom prst="rect">
            <a:avLst/>
          </a:prstGeom>
        </p:spPr>
      </p:pic>
    </p:spTree>
    <p:extLst>
      <p:ext uri="{BB962C8B-B14F-4D97-AF65-F5344CB8AC3E}">
        <p14:creationId xmlns:p14="http://schemas.microsoft.com/office/powerpoint/2010/main" val="63517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4223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Bebas Neue" panose="020B0606020202050201" pitchFamily="34" charset="0"/>
              </a:rPr>
              <a:t>Industry analysis</a:t>
            </a:r>
            <a:endParaRPr sz="2000" dirty="0">
              <a:solidFill>
                <a:schemeClr val="tx1">
                  <a:lumMod val="50000"/>
                </a:schemeClr>
              </a:solidFill>
              <a:latin typeface="Bebas Neue" panose="020B0606020202050201" pitchFamily="34" charset="0"/>
            </a:endParaRPr>
          </a:p>
        </p:txBody>
      </p:sp>
      <p:sp>
        <p:nvSpPr>
          <p:cNvPr id="7" name="TextBox 6">
            <a:extLst>
              <a:ext uri="{FF2B5EF4-FFF2-40B4-BE49-F238E27FC236}">
                <a16:creationId xmlns:a16="http://schemas.microsoft.com/office/drawing/2014/main" id="{C080A798-4099-30F3-DE55-64A474EF6395}"/>
              </a:ext>
            </a:extLst>
          </p:cNvPr>
          <p:cNvSpPr txBox="1"/>
          <p:nvPr/>
        </p:nvSpPr>
        <p:spPr>
          <a:xfrm>
            <a:off x="6400801" y="2067357"/>
            <a:ext cx="2422916" cy="1384995"/>
          </a:xfrm>
          <a:prstGeom prst="rect">
            <a:avLst/>
          </a:prstGeom>
          <a:noFill/>
        </p:spPr>
        <p:txBody>
          <a:bodyPr wrap="square" rtlCol="0">
            <a:spAutoFit/>
          </a:bodyPr>
          <a:lstStyle/>
          <a:p>
            <a:pPr marL="285750" indent="-285750">
              <a:buClr>
                <a:schemeClr val="tx1">
                  <a:lumMod val="85000"/>
                </a:schemeClr>
              </a:buClr>
              <a:buFont typeface="Arial" panose="020B0604020202020204" pitchFamily="34" charset="0"/>
              <a:buChar char="•"/>
            </a:pPr>
            <a:r>
              <a:rPr lang="en-US" sz="1200" dirty="0">
                <a:solidFill>
                  <a:srgbClr val="945EDC"/>
                </a:solidFill>
                <a:latin typeface="Roboto" pitchFamily="2" charset="0"/>
                <a:ea typeface="Roboto" pitchFamily="2" charset="0"/>
              </a:rPr>
              <a:t>Developed regions </a:t>
            </a:r>
            <a:r>
              <a:rPr lang="en-US" sz="1200" dirty="0">
                <a:solidFill>
                  <a:schemeClr val="tx1">
                    <a:lumMod val="85000"/>
                  </a:schemeClr>
                </a:solidFill>
                <a:latin typeface="Roboto" pitchFamily="2" charset="0"/>
                <a:ea typeface="Roboto" pitchFamily="2" charset="0"/>
              </a:rPr>
              <a:t>– too many obstacles to enter, EBIT growth not appealing.</a:t>
            </a:r>
          </a:p>
          <a:p>
            <a:pPr marL="285750" indent="-285750">
              <a:buClr>
                <a:schemeClr val="tx1">
                  <a:lumMod val="85000"/>
                </a:schemeClr>
              </a:buClr>
              <a:buFont typeface="Arial" panose="020B0604020202020204" pitchFamily="34" charset="0"/>
              <a:buChar char="•"/>
            </a:pPr>
            <a:endParaRPr lang="en-US" sz="1200" dirty="0">
              <a:solidFill>
                <a:schemeClr val="tx1">
                  <a:lumMod val="85000"/>
                </a:schemeClr>
              </a:solidFill>
              <a:latin typeface="Roboto" pitchFamily="2" charset="0"/>
              <a:ea typeface="Roboto" pitchFamily="2" charset="0"/>
            </a:endParaRPr>
          </a:p>
          <a:p>
            <a:pPr marL="285750" indent="-285750">
              <a:buClr>
                <a:schemeClr val="tx1">
                  <a:lumMod val="85000"/>
                </a:schemeClr>
              </a:buClr>
              <a:buFont typeface="Arial" panose="020B0604020202020204" pitchFamily="34" charset="0"/>
              <a:buChar char="•"/>
            </a:pPr>
            <a:r>
              <a:rPr lang="en-US" sz="1200" dirty="0">
                <a:solidFill>
                  <a:srgbClr val="9D25A8"/>
                </a:solidFill>
                <a:latin typeface="Roboto" pitchFamily="2" charset="0"/>
                <a:ea typeface="Roboto" pitchFamily="2" charset="0"/>
              </a:rPr>
              <a:t>Baltic</a:t>
            </a:r>
            <a:r>
              <a:rPr lang="en-US" sz="1200" dirty="0">
                <a:solidFill>
                  <a:schemeClr val="tx1">
                    <a:lumMod val="85000"/>
                  </a:schemeClr>
                </a:solidFill>
                <a:latin typeface="Roboto" pitchFamily="2" charset="0"/>
                <a:ea typeface="Roboto" pitchFamily="2" charset="0"/>
              </a:rPr>
              <a:t> businesses – best from the rest in the COVID-19 crisis.</a:t>
            </a:r>
          </a:p>
        </p:txBody>
      </p:sp>
      <p:pic>
        <p:nvPicPr>
          <p:cNvPr id="11" name="Picture 10">
            <a:extLst>
              <a:ext uri="{FF2B5EF4-FFF2-40B4-BE49-F238E27FC236}">
                <a16:creationId xmlns:a16="http://schemas.microsoft.com/office/drawing/2014/main" id="{C4DC3959-802D-1015-241B-08563C4384AD}"/>
              </a:ext>
            </a:extLst>
          </p:cNvPr>
          <p:cNvPicPr>
            <a:picLocks noChangeAspect="1"/>
          </p:cNvPicPr>
          <p:nvPr/>
        </p:nvPicPr>
        <p:blipFill>
          <a:blip r:embed="rId3"/>
          <a:stretch>
            <a:fillRect/>
          </a:stretch>
        </p:blipFill>
        <p:spPr>
          <a:xfrm>
            <a:off x="461256" y="1545841"/>
            <a:ext cx="5751765" cy="2585421"/>
          </a:xfrm>
          <a:prstGeom prst="rect">
            <a:avLst/>
          </a:prstGeom>
        </p:spPr>
      </p:pic>
    </p:spTree>
    <p:extLst>
      <p:ext uri="{BB962C8B-B14F-4D97-AF65-F5344CB8AC3E}">
        <p14:creationId xmlns:p14="http://schemas.microsoft.com/office/powerpoint/2010/main" val="133701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2337447"/>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1">
                    <a:lumMod val="50000"/>
                  </a:schemeClr>
                </a:solidFill>
                <a:latin typeface="Bebas Neue" panose="020B0606020202050201" pitchFamily="34" charset="0"/>
              </a:rPr>
              <a:t>Baltic Country analysis</a:t>
            </a:r>
            <a:endParaRPr sz="4000" dirty="0">
              <a:solidFill>
                <a:schemeClr val="tx1">
                  <a:lumMod val="50000"/>
                </a:schemeClr>
              </a:solidFill>
              <a:latin typeface="Bebas Neue" panose="020B0606020202050201" pitchFamily="34" charset="0"/>
            </a:endParaRPr>
          </a:p>
        </p:txBody>
      </p:sp>
    </p:spTree>
    <p:extLst>
      <p:ext uri="{BB962C8B-B14F-4D97-AF65-F5344CB8AC3E}">
        <p14:creationId xmlns:p14="http://schemas.microsoft.com/office/powerpoint/2010/main" val="288937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2" name="Google Shape;56;p15">
            <a:extLst>
              <a:ext uri="{FF2B5EF4-FFF2-40B4-BE49-F238E27FC236}">
                <a16:creationId xmlns:a16="http://schemas.microsoft.com/office/drawing/2014/main" id="{E65E9415-4176-8481-A00A-86D981F7CEDC}"/>
              </a:ext>
            </a:extLst>
          </p:cNvPr>
          <p:cNvSpPr txBox="1">
            <a:spLocks/>
          </p:cNvSpPr>
          <p:nvPr/>
        </p:nvSpPr>
        <p:spPr>
          <a:xfrm>
            <a:off x="3507084" y="657439"/>
            <a:ext cx="2129831" cy="468605"/>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sz="2000" dirty="0">
                <a:solidFill>
                  <a:schemeClr val="tx1">
                    <a:lumMod val="75000"/>
                  </a:schemeClr>
                </a:solidFill>
                <a:latin typeface="Fira Sans Extra Condensed Medium" panose="020B0604020202020204" charset="0"/>
              </a:rPr>
              <a:t>Financial measures per capita:</a:t>
            </a:r>
          </a:p>
        </p:txBody>
      </p:sp>
      <p:pic>
        <p:nvPicPr>
          <p:cNvPr id="6" name="Picture 5">
            <a:extLst>
              <a:ext uri="{FF2B5EF4-FFF2-40B4-BE49-F238E27FC236}">
                <a16:creationId xmlns:a16="http://schemas.microsoft.com/office/drawing/2014/main" id="{8197878D-65D9-4D95-BEF1-8299AFF4C083}"/>
              </a:ext>
            </a:extLst>
          </p:cNvPr>
          <p:cNvPicPr>
            <a:picLocks noChangeAspect="1"/>
          </p:cNvPicPr>
          <p:nvPr/>
        </p:nvPicPr>
        <p:blipFill rotWithShape="1">
          <a:blip r:embed="rId3"/>
          <a:srcRect t="17987"/>
          <a:stretch/>
        </p:blipFill>
        <p:spPr>
          <a:xfrm>
            <a:off x="981665" y="1283366"/>
            <a:ext cx="2261696" cy="1458509"/>
          </a:xfrm>
          <a:prstGeom prst="rect">
            <a:avLst/>
          </a:prstGeom>
        </p:spPr>
      </p:pic>
      <p:pic>
        <p:nvPicPr>
          <p:cNvPr id="8" name="Picture 7">
            <a:extLst>
              <a:ext uri="{FF2B5EF4-FFF2-40B4-BE49-F238E27FC236}">
                <a16:creationId xmlns:a16="http://schemas.microsoft.com/office/drawing/2014/main" id="{5C599373-0A4C-F859-FAD7-32D52B2EBA50}"/>
              </a:ext>
            </a:extLst>
          </p:cNvPr>
          <p:cNvPicPr>
            <a:picLocks noChangeAspect="1"/>
          </p:cNvPicPr>
          <p:nvPr/>
        </p:nvPicPr>
        <p:blipFill>
          <a:blip r:embed="rId4"/>
          <a:stretch>
            <a:fillRect/>
          </a:stretch>
        </p:blipFill>
        <p:spPr>
          <a:xfrm>
            <a:off x="4107683" y="2809204"/>
            <a:ext cx="944962" cy="579170"/>
          </a:xfrm>
          <a:prstGeom prst="rect">
            <a:avLst/>
          </a:prstGeom>
        </p:spPr>
      </p:pic>
      <p:sp>
        <p:nvSpPr>
          <p:cNvPr id="10" name="TextBox 9">
            <a:extLst>
              <a:ext uri="{FF2B5EF4-FFF2-40B4-BE49-F238E27FC236}">
                <a16:creationId xmlns:a16="http://schemas.microsoft.com/office/drawing/2014/main" id="{44F0E25C-FFD2-CB4B-9D60-ABD6589398D8}"/>
              </a:ext>
            </a:extLst>
          </p:cNvPr>
          <p:cNvSpPr txBox="1"/>
          <p:nvPr/>
        </p:nvSpPr>
        <p:spPr>
          <a:xfrm>
            <a:off x="1583932" y="1126044"/>
            <a:ext cx="1073444" cy="27699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EBIT</a:t>
            </a:r>
          </a:p>
        </p:txBody>
      </p:sp>
      <p:pic>
        <p:nvPicPr>
          <p:cNvPr id="12" name="Picture 11">
            <a:extLst>
              <a:ext uri="{FF2B5EF4-FFF2-40B4-BE49-F238E27FC236}">
                <a16:creationId xmlns:a16="http://schemas.microsoft.com/office/drawing/2014/main" id="{CD172724-D053-80B6-61CD-FB5DE6C47D39}"/>
              </a:ext>
            </a:extLst>
          </p:cNvPr>
          <p:cNvPicPr>
            <a:picLocks noChangeAspect="1"/>
          </p:cNvPicPr>
          <p:nvPr/>
        </p:nvPicPr>
        <p:blipFill>
          <a:blip r:embed="rId5"/>
          <a:stretch>
            <a:fillRect/>
          </a:stretch>
        </p:blipFill>
        <p:spPr>
          <a:xfrm>
            <a:off x="5900682" y="1279934"/>
            <a:ext cx="2277982" cy="1497283"/>
          </a:xfrm>
          <a:prstGeom prst="rect">
            <a:avLst/>
          </a:prstGeom>
        </p:spPr>
      </p:pic>
      <p:sp>
        <p:nvSpPr>
          <p:cNvPr id="13" name="TextBox 12">
            <a:extLst>
              <a:ext uri="{FF2B5EF4-FFF2-40B4-BE49-F238E27FC236}">
                <a16:creationId xmlns:a16="http://schemas.microsoft.com/office/drawing/2014/main" id="{B93B9EAD-088C-8662-3A13-D77F80F619AF}"/>
              </a:ext>
            </a:extLst>
          </p:cNvPr>
          <p:cNvSpPr txBox="1"/>
          <p:nvPr/>
        </p:nvSpPr>
        <p:spPr>
          <a:xfrm>
            <a:off x="6370201" y="1156823"/>
            <a:ext cx="1338943" cy="27699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Profit and loss</a:t>
            </a:r>
          </a:p>
        </p:txBody>
      </p:sp>
      <p:pic>
        <p:nvPicPr>
          <p:cNvPr id="15" name="Picture 14">
            <a:extLst>
              <a:ext uri="{FF2B5EF4-FFF2-40B4-BE49-F238E27FC236}">
                <a16:creationId xmlns:a16="http://schemas.microsoft.com/office/drawing/2014/main" id="{B4B91DB6-1797-A89C-F023-7589DD24C406}"/>
              </a:ext>
            </a:extLst>
          </p:cNvPr>
          <p:cNvPicPr>
            <a:picLocks noChangeAspect="1"/>
          </p:cNvPicPr>
          <p:nvPr/>
        </p:nvPicPr>
        <p:blipFill>
          <a:blip r:embed="rId6"/>
          <a:stretch>
            <a:fillRect/>
          </a:stretch>
        </p:blipFill>
        <p:spPr>
          <a:xfrm>
            <a:off x="981664" y="3125628"/>
            <a:ext cx="2277981" cy="1458509"/>
          </a:xfrm>
          <a:prstGeom prst="rect">
            <a:avLst/>
          </a:prstGeom>
        </p:spPr>
      </p:pic>
      <p:pic>
        <p:nvPicPr>
          <p:cNvPr id="18" name="Picture 17">
            <a:extLst>
              <a:ext uri="{FF2B5EF4-FFF2-40B4-BE49-F238E27FC236}">
                <a16:creationId xmlns:a16="http://schemas.microsoft.com/office/drawing/2014/main" id="{0ECCFAF7-C136-3B4B-449D-AF2CB8A555E2}"/>
              </a:ext>
            </a:extLst>
          </p:cNvPr>
          <p:cNvPicPr>
            <a:picLocks noChangeAspect="1"/>
          </p:cNvPicPr>
          <p:nvPr/>
        </p:nvPicPr>
        <p:blipFill>
          <a:blip r:embed="rId7"/>
          <a:stretch>
            <a:fillRect/>
          </a:stretch>
        </p:blipFill>
        <p:spPr>
          <a:xfrm>
            <a:off x="5948003" y="3125628"/>
            <a:ext cx="2230661" cy="1458509"/>
          </a:xfrm>
          <a:prstGeom prst="rect">
            <a:avLst/>
          </a:prstGeom>
        </p:spPr>
      </p:pic>
      <p:sp>
        <p:nvSpPr>
          <p:cNvPr id="19" name="TextBox 18">
            <a:extLst>
              <a:ext uri="{FF2B5EF4-FFF2-40B4-BE49-F238E27FC236}">
                <a16:creationId xmlns:a16="http://schemas.microsoft.com/office/drawing/2014/main" id="{01C16F8D-4470-04CA-3FD9-96D597EAC09A}"/>
              </a:ext>
            </a:extLst>
          </p:cNvPr>
          <p:cNvSpPr txBox="1"/>
          <p:nvPr/>
        </p:nvSpPr>
        <p:spPr>
          <a:xfrm>
            <a:off x="1583932" y="3025913"/>
            <a:ext cx="1073444" cy="27699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Turnover</a:t>
            </a:r>
          </a:p>
        </p:txBody>
      </p:sp>
      <p:sp>
        <p:nvSpPr>
          <p:cNvPr id="16" name="TextBox 15">
            <a:extLst>
              <a:ext uri="{FF2B5EF4-FFF2-40B4-BE49-F238E27FC236}">
                <a16:creationId xmlns:a16="http://schemas.microsoft.com/office/drawing/2014/main" id="{9D22073C-FE4E-6ACF-C083-B1EE0AC75460}"/>
              </a:ext>
            </a:extLst>
          </p:cNvPr>
          <p:cNvSpPr txBox="1"/>
          <p:nvPr/>
        </p:nvSpPr>
        <p:spPr>
          <a:xfrm>
            <a:off x="6310658" y="3025914"/>
            <a:ext cx="1505349" cy="27976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L-t debt</a:t>
            </a:r>
          </a:p>
        </p:txBody>
      </p:sp>
    </p:spTree>
    <p:extLst>
      <p:ext uri="{BB962C8B-B14F-4D97-AF65-F5344CB8AC3E}">
        <p14:creationId xmlns:p14="http://schemas.microsoft.com/office/powerpoint/2010/main" val="273001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2" name="Google Shape;56;p15">
            <a:extLst>
              <a:ext uri="{FF2B5EF4-FFF2-40B4-BE49-F238E27FC236}">
                <a16:creationId xmlns:a16="http://schemas.microsoft.com/office/drawing/2014/main" id="{E65E9415-4176-8481-A00A-86D981F7CEDC}"/>
              </a:ext>
            </a:extLst>
          </p:cNvPr>
          <p:cNvSpPr txBox="1">
            <a:spLocks/>
          </p:cNvSpPr>
          <p:nvPr/>
        </p:nvSpPr>
        <p:spPr>
          <a:xfrm>
            <a:off x="3507084" y="657439"/>
            <a:ext cx="2129831" cy="468605"/>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sz="2000" dirty="0">
                <a:solidFill>
                  <a:schemeClr val="tx1">
                    <a:lumMod val="75000"/>
                  </a:schemeClr>
                </a:solidFill>
                <a:latin typeface="Fira Sans Extra Condensed Medium" panose="020B0604020202020204" charset="0"/>
              </a:rPr>
              <a:t>Financial measures per capita:</a:t>
            </a:r>
          </a:p>
        </p:txBody>
      </p:sp>
      <p:pic>
        <p:nvPicPr>
          <p:cNvPr id="21" name="Picture 20">
            <a:extLst>
              <a:ext uri="{FF2B5EF4-FFF2-40B4-BE49-F238E27FC236}">
                <a16:creationId xmlns:a16="http://schemas.microsoft.com/office/drawing/2014/main" id="{8FC546B3-51DF-06E3-7804-6FAF1F00A3E0}"/>
              </a:ext>
            </a:extLst>
          </p:cNvPr>
          <p:cNvPicPr>
            <a:picLocks noChangeAspect="1"/>
          </p:cNvPicPr>
          <p:nvPr/>
        </p:nvPicPr>
        <p:blipFill>
          <a:blip r:embed="rId3"/>
          <a:stretch>
            <a:fillRect/>
          </a:stretch>
        </p:blipFill>
        <p:spPr>
          <a:xfrm>
            <a:off x="4130173" y="2792328"/>
            <a:ext cx="899011" cy="579170"/>
          </a:xfrm>
          <a:prstGeom prst="rect">
            <a:avLst/>
          </a:prstGeom>
        </p:spPr>
      </p:pic>
      <p:pic>
        <p:nvPicPr>
          <p:cNvPr id="17" name="Picture 16">
            <a:extLst>
              <a:ext uri="{FF2B5EF4-FFF2-40B4-BE49-F238E27FC236}">
                <a16:creationId xmlns:a16="http://schemas.microsoft.com/office/drawing/2014/main" id="{977CC070-92E7-FEA8-4265-85FD569603B4}"/>
              </a:ext>
            </a:extLst>
          </p:cNvPr>
          <p:cNvPicPr>
            <a:picLocks noChangeAspect="1"/>
          </p:cNvPicPr>
          <p:nvPr/>
        </p:nvPicPr>
        <p:blipFill>
          <a:blip r:embed="rId4"/>
          <a:stretch>
            <a:fillRect/>
          </a:stretch>
        </p:blipFill>
        <p:spPr>
          <a:xfrm>
            <a:off x="5892539" y="1331972"/>
            <a:ext cx="2260068" cy="1458509"/>
          </a:xfrm>
          <a:prstGeom prst="rect">
            <a:avLst/>
          </a:prstGeom>
        </p:spPr>
      </p:pic>
      <p:sp>
        <p:nvSpPr>
          <p:cNvPr id="13" name="TextBox 12">
            <a:extLst>
              <a:ext uri="{FF2B5EF4-FFF2-40B4-BE49-F238E27FC236}">
                <a16:creationId xmlns:a16="http://schemas.microsoft.com/office/drawing/2014/main" id="{B93B9EAD-088C-8662-3A13-D77F80F619AF}"/>
              </a:ext>
            </a:extLst>
          </p:cNvPr>
          <p:cNvSpPr txBox="1"/>
          <p:nvPr/>
        </p:nvSpPr>
        <p:spPr>
          <a:xfrm>
            <a:off x="6370201" y="1156823"/>
            <a:ext cx="1338943" cy="27699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Profit and loss</a:t>
            </a:r>
          </a:p>
        </p:txBody>
      </p:sp>
      <p:pic>
        <p:nvPicPr>
          <p:cNvPr id="11" name="Picture 10">
            <a:extLst>
              <a:ext uri="{FF2B5EF4-FFF2-40B4-BE49-F238E27FC236}">
                <a16:creationId xmlns:a16="http://schemas.microsoft.com/office/drawing/2014/main" id="{16A4B937-EF42-D9DD-FDE0-A69B09954764}"/>
              </a:ext>
            </a:extLst>
          </p:cNvPr>
          <p:cNvPicPr>
            <a:picLocks noChangeAspect="1"/>
          </p:cNvPicPr>
          <p:nvPr/>
        </p:nvPicPr>
        <p:blipFill>
          <a:blip r:embed="rId5"/>
          <a:stretch>
            <a:fillRect/>
          </a:stretch>
        </p:blipFill>
        <p:spPr>
          <a:xfrm>
            <a:off x="981664" y="3121214"/>
            <a:ext cx="2277981" cy="1462923"/>
          </a:xfrm>
          <a:prstGeom prst="rect">
            <a:avLst/>
          </a:prstGeom>
        </p:spPr>
      </p:pic>
      <p:pic>
        <p:nvPicPr>
          <p:cNvPr id="23" name="Picture 22">
            <a:extLst>
              <a:ext uri="{FF2B5EF4-FFF2-40B4-BE49-F238E27FC236}">
                <a16:creationId xmlns:a16="http://schemas.microsoft.com/office/drawing/2014/main" id="{5F0D02F1-26C5-C272-EB17-072CBADDEEE7}"/>
              </a:ext>
            </a:extLst>
          </p:cNvPr>
          <p:cNvPicPr>
            <a:picLocks noChangeAspect="1"/>
          </p:cNvPicPr>
          <p:nvPr/>
        </p:nvPicPr>
        <p:blipFill>
          <a:blip r:embed="rId6"/>
          <a:stretch>
            <a:fillRect/>
          </a:stretch>
        </p:blipFill>
        <p:spPr>
          <a:xfrm>
            <a:off x="5962061" y="3125628"/>
            <a:ext cx="2216603" cy="1458509"/>
          </a:xfrm>
          <a:prstGeom prst="rect">
            <a:avLst/>
          </a:prstGeom>
        </p:spPr>
      </p:pic>
      <p:sp>
        <p:nvSpPr>
          <p:cNvPr id="19" name="TextBox 18">
            <a:extLst>
              <a:ext uri="{FF2B5EF4-FFF2-40B4-BE49-F238E27FC236}">
                <a16:creationId xmlns:a16="http://schemas.microsoft.com/office/drawing/2014/main" id="{01C16F8D-4470-04CA-3FD9-96D597EAC09A}"/>
              </a:ext>
            </a:extLst>
          </p:cNvPr>
          <p:cNvSpPr txBox="1"/>
          <p:nvPr/>
        </p:nvSpPr>
        <p:spPr>
          <a:xfrm>
            <a:off x="1583932" y="3025913"/>
            <a:ext cx="1073444" cy="27699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Turnover</a:t>
            </a:r>
          </a:p>
        </p:txBody>
      </p:sp>
      <p:pic>
        <p:nvPicPr>
          <p:cNvPr id="7" name="Picture 6">
            <a:extLst>
              <a:ext uri="{FF2B5EF4-FFF2-40B4-BE49-F238E27FC236}">
                <a16:creationId xmlns:a16="http://schemas.microsoft.com/office/drawing/2014/main" id="{FCC8E3ED-1ED7-D06A-B60A-F87F21C6873A}"/>
              </a:ext>
            </a:extLst>
          </p:cNvPr>
          <p:cNvPicPr>
            <a:picLocks noChangeAspect="1"/>
          </p:cNvPicPr>
          <p:nvPr/>
        </p:nvPicPr>
        <p:blipFill>
          <a:blip r:embed="rId7"/>
          <a:stretch>
            <a:fillRect/>
          </a:stretch>
        </p:blipFill>
        <p:spPr>
          <a:xfrm>
            <a:off x="981663" y="1279935"/>
            <a:ext cx="2261656" cy="1474077"/>
          </a:xfrm>
          <a:prstGeom prst="rect">
            <a:avLst/>
          </a:prstGeom>
        </p:spPr>
      </p:pic>
      <p:sp>
        <p:nvSpPr>
          <p:cNvPr id="16" name="TextBox 15">
            <a:extLst>
              <a:ext uri="{FF2B5EF4-FFF2-40B4-BE49-F238E27FC236}">
                <a16:creationId xmlns:a16="http://schemas.microsoft.com/office/drawing/2014/main" id="{9D22073C-FE4E-6ACF-C083-B1EE0AC75460}"/>
              </a:ext>
            </a:extLst>
          </p:cNvPr>
          <p:cNvSpPr txBox="1"/>
          <p:nvPr/>
        </p:nvSpPr>
        <p:spPr>
          <a:xfrm>
            <a:off x="6310658" y="3025914"/>
            <a:ext cx="1505349" cy="27976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L-t debt</a:t>
            </a:r>
          </a:p>
        </p:txBody>
      </p:sp>
      <p:sp>
        <p:nvSpPr>
          <p:cNvPr id="10" name="TextBox 9">
            <a:extLst>
              <a:ext uri="{FF2B5EF4-FFF2-40B4-BE49-F238E27FC236}">
                <a16:creationId xmlns:a16="http://schemas.microsoft.com/office/drawing/2014/main" id="{44F0E25C-FFD2-CB4B-9D60-ABD6589398D8}"/>
              </a:ext>
            </a:extLst>
          </p:cNvPr>
          <p:cNvSpPr txBox="1"/>
          <p:nvPr/>
        </p:nvSpPr>
        <p:spPr>
          <a:xfrm>
            <a:off x="1583932" y="1126044"/>
            <a:ext cx="1073444" cy="276999"/>
          </a:xfrm>
          <a:prstGeom prst="rect">
            <a:avLst/>
          </a:prstGeom>
          <a:noFill/>
        </p:spPr>
        <p:txBody>
          <a:bodyPr wrap="square" rtlCol="0">
            <a:spAutoFit/>
          </a:bodyPr>
          <a:lstStyle/>
          <a:p>
            <a:pPr algn="ctr">
              <a:buClr>
                <a:schemeClr val="tx1">
                  <a:lumMod val="85000"/>
                </a:schemeClr>
              </a:buClr>
            </a:pPr>
            <a:r>
              <a:rPr lang="en-US" sz="1200" dirty="0">
                <a:solidFill>
                  <a:schemeClr val="tx1">
                    <a:lumMod val="85000"/>
                  </a:schemeClr>
                </a:solidFill>
                <a:latin typeface="Roboto" pitchFamily="2" charset="0"/>
                <a:ea typeface="Roboto" pitchFamily="2" charset="0"/>
              </a:rPr>
              <a:t>EBIT</a:t>
            </a:r>
          </a:p>
        </p:txBody>
      </p:sp>
    </p:spTree>
    <p:extLst>
      <p:ext uri="{BB962C8B-B14F-4D97-AF65-F5344CB8AC3E}">
        <p14:creationId xmlns:p14="http://schemas.microsoft.com/office/powerpoint/2010/main" val="379344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Shape 54"/>
        <p:cNvGrpSpPr/>
        <p:nvPr/>
      </p:nvGrpSpPr>
      <p:grpSpPr>
        <a:xfrm>
          <a:off x="0" y="0"/>
          <a:ext cx="0" cy="0"/>
          <a:chOff x="0" y="0"/>
          <a:chExt cx="0" cy="0"/>
        </a:xfrm>
      </p:grpSpPr>
      <p:sp>
        <p:nvSpPr>
          <p:cNvPr id="56" name="Google Shape;56;p15"/>
          <p:cNvSpPr txBox="1">
            <a:spLocks noGrp="1"/>
          </p:cNvSpPr>
          <p:nvPr>
            <p:ph type="title"/>
          </p:nvPr>
        </p:nvSpPr>
        <p:spPr>
          <a:xfrm>
            <a:off x="628650" y="422382"/>
            <a:ext cx="7886700" cy="468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Bebas Neue" panose="020B0606020202050201" pitchFamily="34" charset="0"/>
              </a:rPr>
              <a:t>Country analysis</a:t>
            </a:r>
            <a:endParaRPr sz="2000" dirty="0">
              <a:solidFill>
                <a:schemeClr val="tx1">
                  <a:lumMod val="50000"/>
                </a:schemeClr>
              </a:solidFill>
              <a:latin typeface="Bebas Neue" panose="020B0606020202050201" pitchFamily="34" charset="0"/>
            </a:endParaRPr>
          </a:p>
        </p:txBody>
      </p:sp>
      <p:pic>
        <p:nvPicPr>
          <p:cNvPr id="4" name="Picture 3">
            <a:extLst>
              <a:ext uri="{FF2B5EF4-FFF2-40B4-BE49-F238E27FC236}">
                <a16:creationId xmlns:a16="http://schemas.microsoft.com/office/drawing/2014/main" id="{07E359B4-1E44-1BE2-A79E-70721043A2E3}"/>
              </a:ext>
            </a:extLst>
          </p:cNvPr>
          <p:cNvPicPr>
            <a:picLocks noChangeAspect="1"/>
          </p:cNvPicPr>
          <p:nvPr/>
        </p:nvPicPr>
        <p:blipFill>
          <a:blip r:embed="rId3"/>
          <a:stretch>
            <a:fillRect/>
          </a:stretch>
        </p:blipFill>
        <p:spPr>
          <a:xfrm>
            <a:off x="1400333" y="1211462"/>
            <a:ext cx="2636748" cy="2720576"/>
          </a:xfrm>
          <a:prstGeom prst="rect">
            <a:avLst/>
          </a:prstGeom>
        </p:spPr>
      </p:pic>
      <p:sp>
        <p:nvSpPr>
          <p:cNvPr id="5" name="TextBox 4">
            <a:extLst>
              <a:ext uri="{FF2B5EF4-FFF2-40B4-BE49-F238E27FC236}">
                <a16:creationId xmlns:a16="http://schemas.microsoft.com/office/drawing/2014/main" id="{252A2707-3CAF-14E8-099E-517C1745A4C8}"/>
              </a:ext>
            </a:extLst>
          </p:cNvPr>
          <p:cNvSpPr txBox="1"/>
          <p:nvPr/>
        </p:nvSpPr>
        <p:spPr>
          <a:xfrm>
            <a:off x="5106921" y="2434750"/>
            <a:ext cx="2422916" cy="646331"/>
          </a:xfrm>
          <a:prstGeom prst="rect">
            <a:avLst/>
          </a:prstGeom>
          <a:noFill/>
        </p:spPr>
        <p:txBody>
          <a:bodyPr wrap="square" rtlCol="0">
            <a:spAutoFit/>
          </a:bodyPr>
          <a:lstStyle/>
          <a:p>
            <a:pPr marL="285750" indent="-285750">
              <a:buClr>
                <a:schemeClr val="tx1">
                  <a:lumMod val="85000"/>
                </a:schemeClr>
              </a:buClr>
              <a:buFont typeface="Arial" panose="020B0604020202020204" pitchFamily="34" charset="0"/>
              <a:buChar char="•"/>
            </a:pPr>
            <a:r>
              <a:rPr lang="en-US" sz="1200" dirty="0">
                <a:solidFill>
                  <a:srgbClr val="439CC2"/>
                </a:solidFill>
                <a:latin typeface="Roboto" pitchFamily="2" charset="0"/>
                <a:ea typeface="Roboto" pitchFamily="2" charset="0"/>
              </a:rPr>
              <a:t>Latvia </a:t>
            </a:r>
            <a:r>
              <a:rPr lang="en-US" sz="1200" dirty="0">
                <a:solidFill>
                  <a:schemeClr val="tx1">
                    <a:lumMod val="85000"/>
                  </a:schemeClr>
                </a:solidFill>
                <a:latin typeface="Roboto" pitchFamily="2" charset="0"/>
                <a:ea typeface="Roboto" pitchFamily="2" charset="0"/>
              </a:rPr>
              <a:t>–</a:t>
            </a:r>
            <a:r>
              <a:rPr lang="en-US" sz="1200" dirty="0">
                <a:solidFill>
                  <a:srgbClr val="439CC2"/>
                </a:solidFill>
                <a:latin typeface="Roboto" pitchFamily="2" charset="0"/>
                <a:ea typeface="Roboto" pitchFamily="2" charset="0"/>
              </a:rPr>
              <a:t> </a:t>
            </a:r>
            <a:r>
              <a:rPr lang="en-US" sz="1200" dirty="0">
                <a:solidFill>
                  <a:schemeClr val="tx1">
                    <a:lumMod val="85000"/>
                  </a:schemeClr>
                </a:solidFill>
                <a:latin typeface="Roboto" pitchFamily="2" charset="0"/>
                <a:ea typeface="Roboto" pitchFamily="2" charset="0"/>
              </a:rPr>
              <a:t>5 thousand lower purchasing power for the average resident.</a:t>
            </a:r>
          </a:p>
        </p:txBody>
      </p:sp>
    </p:spTree>
    <p:extLst>
      <p:ext uri="{BB962C8B-B14F-4D97-AF65-F5344CB8AC3E}">
        <p14:creationId xmlns:p14="http://schemas.microsoft.com/office/powerpoint/2010/main" val="3797117706"/>
      </p:ext>
    </p:extLst>
  </p:cSld>
  <p:clrMapOvr>
    <a:masterClrMapping/>
  </p:clrMapOvr>
</p:sld>
</file>

<file path=ppt/theme/theme1.xml><?xml version="1.0" encoding="utf-8"?>
<a:theme xmlns:a="http://schemas.openxmlformats.org/drawingml/2006/main" name="SS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1616</Words>
  <Application>Microsoft Office PowerPoint</Application>
  <PresentationFormat>On-screen Show (16:9)</PresentationFormat>
  <Paragraphs>137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 Light</vt:lpstr>
      <vt:lpstr>Bebas Neue</vt:lpstr>
      <vt:lpstr>Calibri</vt:lpstr>
      <vt:lpstr>Fira Sans Extra Condensed Medium</vt:lpstr>
      <vt:lpstr>Roboto</vt:lpstr>
      <vt:lpstr>SSE theme</vt:lpstr>
      <vt:lpstr>Which baltic car dealership Has the most value potential?</vt:lpstr>
      <vt:lpstr>Presentation structure</vt:lpstr>
      <vt:lpstr>Overview</vt:lpstr>
      <vt:lpstr>Industry analysis</vt:lpstr>
      <vt:lpstr>Industry analysis</vt:lpstr>
      <vt:lpstr>Baltic Country analysis</vt:lpstr>
      <vt:lpstr>PowerPoint Presentation</vt:lpstr>
      <vt:lpstr>PowerPoint Presentation</vt:lpstr>
      <vt:lpstr>Country analysis</vt:lpstr>
      <vt:lpstr>Country analysis</vt:lpstr>
      <vt:lpstr>Country performance measures</vt:lpstr>
      <vt:lpstr>Country performance measures</vt:lpstr>
      <vt:lpstr>Firm analysis</vt:lpstr>
      <vt:lpstr>Firm performance measures</vt:lpstr>
      <vt:lpstr>PowerPoint Presentation</vt:lpstr>
      <vt:lpstr>PowerPoint Presentation</vt:lpstr>
      <vt:lpstr>Deal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baltic car dealerships should you watch out for?</dc:title>
  <cp:lastModifiedBy>Toms Ricards Baltmuguris</cp:lastModifiedBy>
  <cp:revision>9</cp:revision>
  <dcterms:modified xsi:type="dcterms:W3CDTF">2022-11-24T14:44:16Z</dcterms:modified>
</cp:coreProperties>
</file>