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Lst>
  <p:sldSz cx="18288000" cy="10287000"/>
  <p:notesSz cx="6858000" cy="9144000"/>
  <p:embeddedFontLst>
    <p:embeddedFont>
      <p:font typeface="DM Sans Bold" charset="1" panose="00000000000000000000"/>
      <p:regular r:id="rId120"/>
    </p:embeddedFont>
    <p:embeddedFont>
      <p:font typeface="DM Sans" charset="1" panose="00000000000000000000"/>
      <p:regular r:id="rId121"/>
    </p:embeddedFont>
    <p:embeddedFont>
      <p:font typeface="Times New Roman" charset="1" panose="02020603050405020304"/>
      <p:regular r:id="rId122"/>
    </p:embeddedFont>
    <p:embeddedFont>
      <p:font typeface="DM Sans Bold Italics" charset="1" panose="00000000000000000000"/>
      <p:regular r:id="rId1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slides/slide103.xml" Type="http://schemas.openxmlformats.org/officeDocument/2006/relationships/slide"/><Relationship Id="rId109" Target="slides/slide104.xml" Type="http://schemas.openxmlformats.org/officeDocument/2006/relationships/slide"/><Relationship Id="rId11" Target="slides/slide6.xml" Type="http://schemas.openxmlformats.org/officeDocument/2006/relationships/slide"/><Relationship Id="rId110" Target="slides/slide105.xml" Type="http://schemas.openxmlformats.org/officeDocument/2006/relationships/slide"/><Relationship Id="rId111" Target="slides/slide106.xml" Type="http://schemas.openxmlformats.org/officeDocument/2006/relationships/slide"/><Relationship Id="rId112" Target="slides/slide107.xml" Type="http://schemas.openxmlformats.org/officeDocument/2006/relationships/slide"/><Relationship Id="rId113" Target="slides/slide108.xml" Type="http://schemas.openxmlformats.org/officeDocument/2006/relationships/slide"/><Relationship Id="rId114" Target="slides/slide109.xml" Type="http://schemas.openxmlformats.org/officeDocument/2006/relationships/slide"/><Relationship Id="rId115" Target="slides/slide110.xml" Type="http://schemas.openxmlformats.org/officeDocument/2006/relationships/slide"/><Relationship Id="rId116" Target="slides/slide111.xml" Type="http://schemas.openxmlformats.org/officeDocument/2006/relationships/slide"/><Relationship Id="rId117" Target="slides/slide112.xml" Type="http://schemas.openxmlformats.org/officeDocument/2006/relationships/slide"/><Relationship Id="rId118" Target="slides/slide113.xml" Type="http://schemas.openxmlformats.org/officeDocument/2006/relationships/slide"/><Relationship Id="rId119" Target="slides/slide114.xml" Type="http://schemas.openxmlformats.org/officeDocument/2006/relationships/slide"/><Relationship Id="rId12" Target="slides/slide7.xml" Type="http://schemas.openxmlformats.org/officeDocument/2006/relationships/slide"/><Relationship Id="rId120" Target="fonts/font120.fntdata" Type="http://schemas.openxmlformats.org/officeDocument/2006/relationships/font"/><Relationship Id="rId121" Target="fonts/font121.fntdata" Type="http://schemas.openxmlformats.org/officeDocument/2006/relationships/font"/><Relationship Id="rId122" Target="fonts/font122.fntdata" Type="http://schemas.openxmlformats.org/officeDocument/2006/relationships/font"/><Relationship Id="rId123" Target="fonts/font123.fntdata" Type="http://schemas.openxmlformats.org/officeDocument/2006/relationships/font"/><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10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0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0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0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41.jpeg" Type="http://schemas.openxmlformats.org/officeDocument/2006/relationships/image"/><Relationship Id="rId13" Target="../media/VAG05pC92Uk.mp4" Type="http://schemas.openxmlformats.org/officeDocument/2006/relationships/video"/><Relationship Id="rId14" Target="../media/VAG05pC92Uk.mp4" Type="http://schemas.microsoft.com/office/2007/relationships/media"/><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0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0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42.jpeg" Type="http://schemas.openxmlformats.org/officeDocument/2006/relationships/image"/><Relationship Id="rId13" Target="../media/VAG05zc1X34.mp4" Type="http://schemas.openxmlformats.org/officeDocument/2006/relationships/video"/><Relationship Id="rId14" Target="../media/VAG05zc1X34.mp4" Type="http://schemas.microsoft.com/office/2007/relationships/media"/><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0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10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0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0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jpeg" Type="http://schemas.openxmlformats.org/officeDocument/2006/relationships/image"/><Relationship Id="rId12" Target="../media/VAG04gNk_P0.mp4" Type="http://schemas.openxmlformats.org/officeDocument/2006/relationships/video"/><Relationship Id="rId13" Target="../media/VAG04gNk_P0.mp4" Type="http://schemas.microsoft.com/office/2007/relationships/media"/><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3.jpeg" Type="http://schemas.openxmlformats.org/officeDocument/2006/relationships/image"/><Relationship Id="rId12" Target="../media/VAG04vN83ms.mp4" Type="http://schemas.openxmlformats.org/officeDocument/2006/relationships/video"/><Relationship Id="rId13" Target="../media/VAG04vN83ms.mp4" Type="http://schemas.microsoft.com/office/2007/relationships/media"/><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4.jpeg" Type="http://schemas.openxmlformats.org/officeDocument/2006/relationships/image"/><Relationship Id="rId12" Target="../media/VAG04xTCCPU.mp4" Type="http://schemas.openxmlformats.org/officeDocument/2006/relationships/video"/><Relationship Id="rId13" Target="../media/VAG04xTCCPU.mp4" Type="http://schemas.microsoft.com/office/2007/relationships/media"/><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5.jpeg" Type="http://schemas.openxmlformats.org/officeDocument/2006/relationships/image"/><Relationship Id="rId12" Target="../media/VAG04ryanuk.mp4" Type="http://schemas.openxmlformats.org/officeDocument/2006/relationships/video"/><Relationship Id="rId13" Target="../media/VAG04ryanuk.mp4" Type="http://schemas.microsoft.com/office/2007/relationships/media"/><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6.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7.jpeg" Type="http://schemas.openxmlformats.org/officeDocument/2006/relationships/image"/><Relationship Id="rId13" Target="../media/VAG05pPNXCw.mp4" Type="http://schemas.openxmlformats.org/officeDocument/2006/relationships/video"/><Relationship Id="rId14" Target="../media/VAG05pPNXCw.mp4" Type="http://schemas.microsoft.com/office/2007/relationships/media"/><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7.jpeg" Type="http://schemas.openxmlformats.org/officeDocument/2006/relationships/image"/><Relationship Id="rId13" Target="../media/VAG05pPNXCw.mp4" Type="http://schemas.openxmlformats.org/officeDocument/2006/relationships/video"/><Relationship Id="rId14" Target="../media/VAG05pPNXCw.mp4" Type="http://schemas.microsoft.com/office/2007/relationships/media"/><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8.jpeg" Type="http://schemas.openxmlformats.org/officeDocument/2006/relationships/image"/><Relationship Id="rId13" Target="../media/VAG05qPNK6E.mp4" Type="http://schemas.openxmlformats.org/officeDocument/2006/relationships/video"/><Relationship Id="rId14" Target="../media/VAG05qPNK6E.mp4" Type="http://schemas.microsoft.com/office/2007/relationships/media"/><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9.jpeg" Type="http://schemas.openxmlformats.org/officeDocument/2006/relationships/image"/><Relationship Id="rId13" Target="../media/VAG05uowJFA.mp4" Type="http://schemas.openxmlformats.org/officeDocument/2006/relationships/video"/><Relationship Id="rId14" Target="../media/VAG05uowJFA.mp4" Type="http://schemas.microsoft.com/office/2007/relationships/media"/><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40.jpeg" Type="http://schemas.openxmlformats.org/officeDocument/2006/relationships/image"/><Relationship Id="rId13" Target="../media/VAG05pG8Kps.mp4" Type="http://schemas.openxmlformats.org/officeDocument/2006/relationships/video"/><Relationship Id="rId14" Target="../media/VAG05pG8Kps.mp4" Type="http://schemas.microsoft.com/office/2007/relationships/media"/><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35340" y="2938169"/>
            <a:ext cx="10910396" cy="1924050"/>
          </a:xfrm>
          <a:prstGeom prst="rect">
            <a:avLst/>
          </a:prstGeom>
        </p:spPr>
        <p:txBody>
          <a:bodyPr anchor="t" rtlCol="false" tIns="0" lIns="0" bIns="0" rIns="0">
            <a:spAutoFit/>
          </a:bodyPr>
          <a:lstStyle/>
          <a:p>
            <a:pPr algn="ctr">
              <a:lnSpc>
                <a:spcPts val="14100"/>
              </a:lnSpc>
            </a:pPr>
            <a:r>
              <a:rPr lang="en-US" b="true" sz="15000">
                <a:solidFill>
                  <a:srgbClr val="000000"/>
                </a:solidFill>
                <a:latin typeface="DM Sans Bold"/>
                <a:ea typeface="DM Sans Bold"/>
                <a:cs typeface="DM Sans Bold"/>
                <a:sym typeface="DM Sans Bold"/>
              </a:rPr>
              <a:t>LAB - 02</a:t>
            </a:r>
          </a:p>
        </p:txBody>
      </p:sp>
      <p:sp>
        <p:nvSpPr>
          <p:cNvPr name="TextBox 17" id="17"/>
          <p:cNvSpPr txBox="true"/>
          <p:nvPr/>
        </p:nvSpPr>
        <p:spPr>
          <a:xfrm rot="0">
            <a:off x="4914102" y="6406633"/>
            <a:ext cx="8459795" cy="1069976"/>
          </a:xfrm>
          <a:prstGeom prst="rect">
            <a:avLst/>
          </a:prstGeom>
        </p:spPr>
        <p:txBody>
          <a:bodyPr anchor="t" rtlCol="false" tIns="0" lIns="0" bIns="0" rIns="0">
            <a:spAutoFit/>
          </a:bodyPr>
          <a:lstStyle/>
          <a:p>
            <a:pPr algn="ctr">
              <a:lnSpc>
                <a:spcPts val="8000"/>
              </a:lnSpc>
            </a:pPr>
            <a:r>
              <a:rPr lang="en-US" b="true" sz="8000" spc="-160">
                <a:solidFill>
                  <a:srgbClr val="000000"/>
                </a:solidFill>
                <a:latin typeface="DM Sans Bold"/>
                <a:ea typeface="DM Sans Bold"/>
                <a:cs typeface="DM Sans Bold"/>
                <a:sym typeface="DM Sans Bold"/>
              </a:rPr>
              <a:t>NHÓM 7</a:t>
            </a:r>
          </a:p>
        </p:txBody>
      </p:sp>
      <p:sp>
        <p:nvSpPr>
          <p:cNvPr name="Freeform 18" id="18"/>
          <p:cNvSpPr/>
          <p:nvPr/>
        </p:nvSpPr>
        <p:spPr>
          <a:xfrm flipH="false" flipV="false" rot="0">
            <a:off x="4432584"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985872"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4258269"/>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1511886" y="403225"/>
            <a:ext cx="16022525" cy="988377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a. Nhiệm vụ 1: Xây dựng môi trường mô phỏng cho robot hút bụi tự động.</a:t>
            </a:r>
          </a:p>
          <a:p>
            <a:pPr algn="ctr">
              <a:lnSpc>
                <a:spcPts val="5599"/>
              </a:lnSpc>
              <a:spcBef>
                <a:spcPct val="0"/>
              </a:spcBef>
            </a:pPr>
            <a:r>
              <a:rPr lang="en-US" b="true" sz="3999">
                <a:solidFill>
                  <a:srgbClr val="000000"/>
                </a:solidFill>
                <a:latin typeface="DM Sans Bold"/>
                <a:ea typeface="DM Sans Bold"/>
                <a:cs typeface="DM Sans Bold"/>
                <a:sym typeface="DM Sans Bold"/>
              </a:rPr>
              <a:t>Thành phần</a:t>
            </a:r>
          </a:p>
          <a:p>
            <a:pPr algn="just">
              <a:lnSpc>
                <a:spcPts val="5599"/>
              </a:lnSpc>
              <a:spcBef>
                <a:spcPct val="0"/>
              </a:spcBef>
            </a:pPr>
            <a:r>
              <a:rPr lang="en-US" sz="3999">
                <a:solidFill>
                  <a:srgbClr val="000000"/>
                </a:solidFill>
                <a:latin typeface="DM Sans"/>
                <a:ea typeface="DM Sans"/>
                <a:cs typeface="DM Sans"/>
                <a:sym typeface="DM Sans"/>
              </a:rPr>
              <a:t>Performance Measure:</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Tổng số hành động để dọn sạ</a:t>
            </a:r>
            <a:r>
              <a:rPr lang="en-US" sz="3999">
                <a:solidFill>
                  <a:srgbClr val="000000"/>
                </a:solidFill>
                <a:latin typeface="DM Sans"/>
                <a:ea typeface="DM Sans"/>
                <a:cs typeface="DM Sans"/>
                <a:sym typeface="DM Sans"/>
              </a:rPr>
              <a:t>ch toàn bộ phòng.</a:t>
            </a:r>
          </a:p>
          <a:p>
            <a:pPr algn="just">
              <a:lnSpc>
                <a:spcPts val="5599"/>
              </a:lnSpc>
              <a:spcBef>
                <a:spcPct val="0"/>
              </a:spcBef>
            </a:pPr>
            <a:r>
              <a:rPr lang="en-US" sz="3999">
                <a:solidFill>
                  <a:srgbClr val="000000"/>
                </a:solidFill>
                <a:latin typeface="DM Sans"/>
                <a:ea typeface="DM Sans"/>
                <a:cs typeface="DM Sans"/>
                <a:sym typeface="DM Sans"/>
              </a:rPr>
              <a:t>Actuators:</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north, south, east, west (di chuyển).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suck (làm sạch).</a:t>
            </a:r>
          </a:p>
          <a:p>
            <a:pPr algn="just">
              <a:lnSpc>
                <a:spcPts val="5599"/>
              </a:lnSpc>
              <a:spcBef>
                <a:spcPct val="0"/>
              </a:spcBef>
            </a:pPr>
            <a:r>
              <a:rPr lang="en-US" sz="3999">
                <a:solidFill>
                  <a:srgbClr val="000000"/>
                </a:solidFill>
                <a:latin typeface="DM Sans"/>
                <a:ea typeface="DM Sans"/>
                <a:cs typeface="DM Sans"/>
                <a:sym typeface="DM Sans"/>
              </a:rPr>
              <a:t>Sensors:</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Bumpers: báo chạm tường.</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Dirt sensor: báo ô hiện tại bẩn.</a:t>
            </a:r>
          </a:p>
          <a:p>
            <a:pPr algn="just">
              <a:lnSpc>
                <a:spcPts val="5599"/>
              </a:lnSpc>
              <a:spcBef>
                <a:spcPct val="0"/>
              </a:spcBef>
            </a:pPr>
          </a:p>
        </p:txBody>
      </p:sp>
    </p:spTree>
  </p:cSld>
  <p:clrMapOvr>
    <a:masterClrMapping/>
  </p:clrMapOvr>
  <p:transition spd="fast">
    <p:fade/>
  </p:transition>
</p:sld>
</file>

<file path=ppt/slides/slide10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706614" y="130284"/>
            <a:ext cx="15939652" cy="75279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 Tối ưu hóa không gian trạng thái: Sử dụng Giao lộ và thách thức đảm bảo tính tối ưu cho BFS/IDS</a:t>
            </a:r>
          </a:p>
          <a:p>
            <a:pPr algn="ctr">
              <a:lnSpc>
                <a:spcPts val="5599"/>
              </a:lnSpc>
              <a:spcBef>
                <a:spcPct val="0"/>
              </a:spcBef>
            </a:pPr>
            <a:r>
              <a:rPr lang="en-US" b="true" sz="3999">
                <a:solidFill>
                  <a:srgbClr val="000000"/>
                </a:solidFill>
                <a:latin typeface="DM Sans Bold"/>
                <a:ea typeface="DM Sans Bold"/>
                <a:cs typeface="DM Sans Bold"/>
                <a:sym typeface="DM Sans Bold"/>
              </a:rPr>
              <a:t>Kết luận</a:t>
            </a:r>
          </a:p>
          <a:p>
            <a:pPr algn="just" marL="755651" indent="-377825" lvl="1">
              <a:lnSpc>
                <a:spcPts val="4900"/>
              </a:lnSpc>
              <a:spcBef>
                <a:spcPct val="0"/>
              </a:spcBef>
              <a:buFont typeface="Arial"/>
              <a:buChar char="•"/>
            </a:pPr>
            <a:r>
              <a:rPr lang="en-US" sz="3500">
                <a:solidFill>
                  <a:srgbClr val="000000"/>
                </a:solidFill>
                <a:latin typeface="DM Sans"/>
                <a:ea typeface="DM Sans"/>
                <a:cs typeface="DM Sans"/>
                <a:sym typeface="DM Sans"/>
              </a:rPr>
              <a:t>Kiểm thử trên dữ liệu mê cung trong file l_maze.txt</a:t>
            </a:r>
          </a:p>
          <a:p>
            <a:pPr algn="just">
              <a:lnSpc>
                <a:spcPts val="4900"/>
              </a:lnSpc>
              <a:spcBef>
                <a:spcPct val="0"/>
              </a:spcBef>
            </a:pPr>
          </a:p>
          <a:p>
            <a:pPr algn="just">
              <a:lnSpc>
                <a:spcPts val="4900"/>
              </a:lnSpc>
              <a:spcBef>
                <a:spcPct val="0"/>
              </a:spcBef>
            </a:pPr>
          </a:p>
          <a:p>
            <a:pPr algn="just">
              <a:lnSpc>
                <a:spcPts val="4900"/>
              </a:lnSpc>
              <a:spcBef>
                <a:spcPct val="0"/>
              </a:spcBef>
            </a:pPr>
          </a:p>
          <a:p>
            <a:pPr algn="just">
              <a:lnSpc>
                <a:spcPts val="4900"/>
              </a:lnSpc>
              <a:spcBef>
                <a:spcPct val="0"/>
              </a:spcBef>
            </a:pPr>
          </a:p>
        </p:txBody>
      </p:sp>
      <p:graphicFrame>
        <p:nvGraphicFramePr>
          <p:cNvPr name="Table 8" id="8"/>
          <p:cNvGraphicFramePr>
            <a:graphicFrameLocks noGrp="true"/>
          </p:cNvGraphicFramePr>
          <p:nvPr/>
        </p:nvGraphicFramePr>
        <p:xfrm>
          <a:off x="1244475" y="5719067"/>
          <a:ext cx="15799050" cy="3880569"/>
        </p:xfrm>
        <a:graphic>
          <a:graphicData uri="http://schemas.openxmlformats.org/drawingml/2006/table">
            <a:tbl>
              <a:tblPr/>
              <a:tblGrid>
                <a:gridCol w="5266350"/>
                <a:gridCol w="5266350"/>
                <a:gridCol w="5266350"/>
              </a:tblGrid>
              <a:tr h="1096617">
                <a:tc>
                  <a:txBody>
                    <a:bodyPr anchor="t" rtlCol="false"/>
                    <a:lstStyle/>
                    <a:p>
                      <a:pPr algn="ctr">
                        <a:lnSpc>
                          <a:spcPts val="4900"/>
                        </a:lnSpc>
                        <a:defRPr/>
                      </a:pPr>
                      <a:r>
                        <a:rPr lang="en-US" sz="3500" b="true">
                          <a:solidFill>
                            <a:srgbClr val="000000"/>
                          </a:solidFill>
                          <a:latin typeface="DM Sans Bold"/>
                          <a:ea typeface="DM Sans Bold"/>
                          <a:cs typeface="DM Sans Bold"/>
                          <a:sym typeface="DM Sans Bold"/>
                        </a:rPr>
                        <a:t>Thuật toán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900"/>
                        </a:lnSpc>
                        <a:defRPr/>
                      </a:pPr>
                      <a:r>
                        <a:rPr lang="en-US" sz="3500" b="true">
                          <a:solidFill>
                            <a:srgbClr val="000000"/>
                          </a:solidFill>
                          <a:latin typeface="DM Sans Bold"/>
                          <a:ea typeface="DM Sans Bold"/>
                          <a:cs typeface="DM Sans Bold"/>
                          <a:sym typeface="DM Sans Bold"/>
                        </a:rPr>
                        <a:t>Độ dài đường đi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900"/>
                        </a:lnSpc>
                        <a:defRPr/>
                      </a:pPr>
                      <a:r>
                        <a:rPr lang="en-US" sz="3500" b="true">
                          <a:solidFill>
                            <a:srgbClr val="000000"/>
                          </a:solidFill>
                          <a:latin typeface="DM Sans Bold"/>
                          <a:ea typeface="DM Sans Bold"/>
                          <a:cs typeface="DM Sans Bold"/>
                          <a:sym typeface="DM Sans Bold"/>
                        </a:rPr>
                        <a:t>Số nút đã duyệt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91199">
                <a:tc>
                  <a:txBody>
                    <a:bodyPr anchor="t" rtlCol="false"/>
                    <a:lstStyle/>
                    <a:p>
                      <a:pPr algn="ctr">
                        <a:lnSpc>
                          <a:spcPts val="4900"/>
                        </a:lnSpc>
                        <a:defRPr/>
                      </a:pPr>
                      <a:r>
                        <a:rPr lang="en-US" sz="3500" b="true">
                          <a:solidFill>
                            <a:srgbClr val="000000"/>
                          </a:solidFill>
                          <a:latin typeface="DM Sans Bold"/>
                          <a:ea typeface="DM Sans Bold"/>
                          <a:cs typeface="DM Sans Bold"/>
                          <a:sym typeface="DM Sans Bold"/>
                        </a:rPr>
                        <a:t>Uniform Cost Search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DM Sans"/>
                          <a:ea typeface="DM Sans"/>
                          <a:cs typeface="DM Sans"/>
                          <a:sym typeface="DM Sans"/>
                        </a:rPr>
                        <a:t>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DM Sans"/>
                          <a:ea typeface="DM Sans"/>
                          <a:cs typeface="DM Sans"/>
                          <a:sym typeface="DM Sans"/>
                        </a:rPr>
                        <a:t>148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92754">
                <a:tc>
                  <a:txBody>
                    <a:bodyPr anchor="t" rtlCol="false"/>
                    <a:lstStyle/>
                    <a:p>
                      <a:pPr algn="ctr">
                        <a:lnSpc>
                          <a:spcPts val="4900"/>
                        </a:lnSpc>
                        <a:defRPr/>
                      </a:pPr>
                      <a:r>
                        <a:rPr lang="en-US" sz="3500" b="true">
                          <a:solidFill>
                            <a:srgbClr val="000000"/>
                          </a:solidFill>
                          <a:latin typeface="DM Sans Bold"/>
                          <a:ea typeface="DM Sans Bold"/>
                          <a:cs typeface="DM Sans Bold"/>
                          <a:sym typeface="DM Sans Bold"/>
                        </a:rPr>
                        <a:t>A* Search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DM Sans"/>
                          <a:ea typeface="DM Sans"/>
                          <a:cs typeface="DM Sans"/>
                          <a:sym typeface="DM Sans"/>
                        </a:rPr>
                        <a:t>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900"/>
                        </a:lnSpc>
                        <a:defRPr/>
                      </a:pPr>
                      <a:r>
                        <a:rPr lang="en-US" sz="3500">
                          <a:solidFill>
                            <a:srgbClr val="000000"/>
                          </a:solidFill>
                          <a:latin typeface="DM Sans"/>
                          <a:ea typeface="DM Sans"/>
                          <a:cs typeface="DM Sans"/>
                          <a:sym typeface="DM Sans"/>
                        </a:rPr>
                        <a:t>54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transition spd="fast">
    <p:fade/>
  </p:transition>
</p:sld>
</file>

<file path=ppt/slides/slide10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3774483"/>
            <a:ext cx="6868010" cy="1585692"/>
            <a:chOff x="0" y="0"/>
            <a:chExt cx="3714004" cy="857492"/>
          </a:xfrm>
        </p:grpSpPr>
        <p:sp>
          <p:nvSpPr>
            <p:cNvPr name="Freeform 8" id="8"/>
            <p:cNvSpPr/>
            <p:nvPr/>
          </p:nvSpPr>
          <p:spPr>
            <a:xfrm flipH="false" flipV="false" rot="0">
              <a:off x="0" y="0"/>
              <a:ext cx="3714004" cy="857492"/>
            </a:xfrm>
            <a:custGeom>
              <a:avLst/>
              <a:gdLst/>
              <a:ahLst/>
              <a:cxnLst/>
              <a:rect r="r" b="b" t="t" l="l"/>
              <a:pathLst>
                <a:path h="857492" w="3714004">
                  <a:moveTo>
                    <a:pt x="16909" y="0"/>
                  </a:moveTo>
                  <a:lnTo>
                    <a:pt x="3697095" y="0"/>
                  </a:lnTo>
                  <a:cubicBezTo>
                    <a:pt x="3706434" y="0"/>
                    <a:pt x="3714004" y="7570"/>
                    <a:pt x="3714004" y="16909"/>
                  </a:cubicBezTo>
                  <a:lnTo>
                    <a:pt x="3714004" y="840584"/>
                  </a:lnTo>
                  <a:cubicBezTo>
                    <a:pt x="3714004" y="845068"/>
                    <a:pt x="3712223" y="849369"/>
                    <a:pt x="3709052" y="852540"/>
                  </a:cubicBezTo>
                  <a:cubicBezTo>
                    <a:pt x="3705880" y="855711"/>
                    <a:pt x="3701580" y="857492"/>
                    <a:pt x="3697095" y="857492"/>
                  </a:cubicBezTo>
                  <a:lnTo>
                    <a:pt x="16909" y="857492"/>
                  </a:lnTo>
                  <a:cubicBezTo>
                    <a:pt x="12424" y="857492"/>
                    <a:pt x="8123" y="855711"/>
                    <a:pt x="4952" y="852540"/>
                  </a:cubicBezTo>
                  <a:cubicBezTo>
                    <a:pt x="1781" y="849369"/>
                    <a:pt x="0" y="845068"/>
                    <a:pt x="0" y="840584"/>
                  </a:cubicBezTo>
                  <a:lnTo>
                    <a:pt x="0" y="16909"/>
                  </a:lnTo>
                  <a:cubicBezTo>
                    <a:pt x="0" y="12424"/>
                    <a:pt x="1781" y="8123"/>
                    <a:pt x="4952" y="4952"/>
                  </a:cubicBezTo>
                  <a:cubicBezTo>
                    <a:pt x="8123" y="1781"/>
                    <a:pt x="12424" y="0"/>
                    <a:pt x="16909" y="0"/>
                  </a:cubicBezTo>
                  <a:close/>
                </a:path>
              </a:pathLst>
            </a:custGeom>
            <a:solidFill>
              <a:srgbClr val="8AB7E2"/>
            </a:solidFill>
          </p:spPr>
        </p:sp>
        <p:sp>
          <p:nvSpPr>
            <p:cNvPr name="TextBox 9" id="9"/>
            <p:cNvSpPr txBox="true"/>
            <p:nvPr/>
          </p:nvSpPr>
          <p:spPr>
            <a:xfrm>
              <a:off x="0" y="114300"/>
              <a:ext cx="3714004" cy="743192"/>
            </a:xfrm>
            <a:prstGeom prst="rect">
              <a:avLst/>
            </a:prstGeom>
          </p:spPr>
          <p:txBody>
            <a:bodyPr anchor="ctr" rtlCol="false" tIns="50800" lIns="50800" bIns="50800" rIns="50800"/>
            <a:lstStyle/>
            <a:p>
              <a:pPr algn="ctr">
                <a:lnSpc>
                  <a:spcPts val="2310"/>
                </a:lnSpc>
              </a:pPr>
            </a:p>
          </p:txBody>
        </p:sp>
      </p:grpSp>
      <p:grpSp>
        <p:nvGrpSpPr>
          <p:cNvPr name="Group 10" id="10"/>
          <p:cNvGrpSpPr/>
          <p:nvPr/>
        </p:nvGrpSpPr>
        <p:grpSpPr>
          <a:xfrm rot="0">
            <a:off x="1028700" y="5969775"/>
            <a:ext cx="11216381" cy="1585692"/>
            <a:chOff x="0" y="0"/>
            <a:chExt cx="6065467" cy="857492"/>
          </a:xfrm>
        </p:grpSpPr>
        <p:sp>
          <p:nvSpPr>
            <p:cNvPr name="Freeform 11" id="11"/>
            <p:cNvSpPr/>
            <p:nvPr/>
          </p:nvSpPr>
          <p:spPr>
            <a:xfrm flipH="false" flipV="false" rot="0">
              <a:off x="0" y="0"/>
              <a:ext cx="6065467" cy="857492"/>
            </a:xfrm>
            <a:custGeom>
              <a:avLst/>
              <a:gdLst/>
              <a:ahLst/>
              <a:cxnLst/>
              <a:rect r="r" b="b" t="t" l="l"/>
              <a:pathLst>
                <a:path h="857492" w="6065467">
                  <a:moveTo>
                    <a:pt x="10353" y="0"/>
                  </a:moveTo>
                  <a:lnTo>
                    <a:pt x="6055113" y="0"/>
                  </a:lnTo>
                  <a:cubicBezTo>
                    <a:pt x="6060831" y="0"/>
                    <a:pt x="6065467" y="4635"/>
                    <a:pt x="6065467" y="10353"/>
                  </a:cubicBezTo>
                  <a:lnTo>
                    <a:pt x="6065467" y="847139"/>
                  </a:lnTo>
                  <a:cubicBezTo>
                    <a:pt x="6065467" y="852857"/>
                    <a:pt x="6060831" y="857492"/>
                    <a:pt x="6055113" y="857492"/>
                  </a:cubicBezTo>
                  <a:lnTo>
                    <a:pt x="10353" y="857492"/>
                  </a:lnTo>
                  <a:cubicBezTo>
                    <a:pt x="4635" y="857492"/>
                    <a:pt x="0" y="852857"/>
                    <a:pt x="0" y="847139"/>
                  </a:cubicBezTo>
                  <a:lnTo>
                    <a:pt x="0" y="10353"/>
                  </a:lnTo>
                  <a:cubicBezTo>
                    <a:pt x="0" y="4635"/>
                    <a:pt x="4635" y="0"/>
                    <a:pt x="10353" y="0"/>
                  </a:cubicBezTo>
                  <a:close/>
                </a:path>
              </a:pathLst>
            </a:custGeom>
            <a:solidFill>
              <a:srgbClr val="8AB7E2"/>
            </a:solidFill>
          </p:spPr>
        </p:sp>
        <p:sp>
          <p:nvSpPr>
            <p:cNvPr name="TextBox 12" id="12"/>
            <p:cNvSpPr txBox="true"/>
            <p:nvPr/>
          </p:nvSpPr>
          <p:spPr>
            <a:xfrm>
              <a:off x="0" y="114300"/>
              <a:ext cx="6065467" cy="743192"/>
            </a:xfrm>
            <a:prstGeom prst="rect">
              <a:avLst/>
            </a:prstGeom>
          </p:spPr>
          <p:txBody>
            <a:bodyPr anchor="ctr" rtlCol="false" tIns="50800" lIns="50800" bIns="50800" rIns="50800"/>
            <a:lstStyle/>
            <a:p>
              <a:pPr algn="ctr">
                <a:lnSpc>
                  <a:spcPts val="2310"/>
                </a:lnSpc>
              </a:pPr>
            </a:p>
          </p:txBody>
        </p:sp>
      </p:grpSp>
      <p:sp>
        <p:nvSpPr>
          <p:cNvPr name="TextBox 13" id="13"/>
          <p:cNvSpPr txBox="true"/>
          <p:nvPr/>
        </p:nvSpPr>
        <p:spPr>
          <a:xfrm rot="0">
            <a:off x="706614" y="130284"/>
            <a:ext cx="15939652" cy="25749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a:t>
            </a:r>
          </a:p>
          <a:p>
            <a:pPr algn="just">
              <a:lnSpc>
                <a:spcPts val="4900"/>
              </a:lnSpc>
              <a:spcBef>
                <a:spcPct val="0"/>
              </a:spcBef>
            </a:pPr>
          </a:p>
        </p:txBody>
      </p:sp>
      <p:sp>
        <p:nvSpPr>
          <p:cNvPr name="TextBox 14" id="14"/>
          <p:cNvSpPr txBox="true"/>
          <p:nvPr/>
        </p:nvSpPr>
        <p:spPr>
          <a:xfrm rot="0">
            <a:off x="1479413" y="3986304"/>
            <a:ext cx="5596890" cy="10382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DM Sans"/>
                <a:ea typeface="DM Sans"/>
                <a:cs typeface="DM Sans"/>
                <a:sym typeface="DM Sans"/>
              </a:rPr>
              <a:t>01. Weighted A*</a:t>
            </a:r>
          </a:p>
        </p:txBody>
      </p:sp>
      <p:sp>
        <p:nvSpPr>
          <p:cNvPr name="TextBox 15" id="15"/>
          <p:cNvSpPr txBox="true"/>
          <p:nvPr/>
        </p:nvSpPr>
        <p:spPr>
          <a:xfrm rot="0">
            <a:off x="0" y="6181596"/>
            <a:ext cx="13220270" cy="10382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DM Sans"/>
                <a:ea typeface="DM Sans"/>
                <a:cs typeface="DM Sans"/>
                <a:sym typeface="DM Sans"/>
              </a:rPr>
              <a:t>02. Mê cung không biết trước</a:t>
            </a:r>
          </a:p>
        </p:txBody>
      </p:sp>
    </p:spTree>
  </p:cSld>
  <p:clrMapOvr>
    <a:masterClrMapping/>
  </p:clrMapOvr>
  <p:transition spd="fast">
    <p:fade/>
  </p:transition>
</p:sld>
</file>

<file path=ppt/slides/slide10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2981637"/>
            <a:ext cx="5962352" cy="1585692"/>
            <a:chOff x="0" y="0"/>
            <a:chExt cx="3224253" cy="857492"/>
          </a:xfrm>
        </p:grpSpPr>
        <p:sp>
          <p:nvSpPr>
            <p:cNvPr name="Freeform 8" id="8"/>
            <p:cNvSpPr/>
            <p:nvPr/>
          </p:nvSpPr>
          <p:spPr>
            <a:xfrm flipH="false" flipV="false" rot="0">
              <a:off x="0" y="0"/>
              <a:ext cx="3224253" cy="857492"/>
            </a:xfrm>
            <a:custGeom>
              <a:avLst/>
              <a:gdLst/>
              <a:ahLst/>
              <a:cxnLst/>
              <a:rect r="r" b="b" t="t" l="l"/>
              <a:pathLst>
                <a:path h="857492" w="3224253">
                  <a:moveTo>
                    <a:pt x="19477" y="0"/>
                  </a:moveTo>
                  <a:lnTo>
                    <a:pt x="3204776" y="0"/>
                  </a:lnTo>
                  <a:cubicBezTo>
                    <a:pt x="3209941" y="0"/>
                    <a:pt x="3214895" y="2052"/>
                    <a:pt x="3218548" y="5705"/>
                  </a:cubicBezTo>
                  <a:cubicBezTo>
                    <a:pt x="3222201" y="9357"/>
                    <a:pt x="3224253" y="14311"/>
                    <a:pt x="3224253" y="19477"/>
                  </a:cubicBezTo>
                  <a:lnTo>
                    <a:pt x="3224253" y="838015"/>
                  </a:lnTo>
                  <a:cubicBezTo>
                    <a:pt x="3224253" y="843181"/>
                    <a:pt x="3222201" y="848135"/>
                    <a:pt x="3218548" y="851788"/>
                  </a:cubicBezTo>
                  <a:cubicBezTo>
                    <a:pt x="3214895" y="855440"/>
                    <a:pt x="3209941" y="857492"/>
                    <a:pt x="3204776" y="857492"/>
                  </a:cubicBezTo>
                  <a:lnTo>
                    <a:pt x="19477" y="857492"/>
                  </a:lnTo>
                  <a:cubicBezTo>
                    <a:pt x="14311" y="857492"/>
                    <a:pt x="9357" y="855440"/>
                    <a:pt x="5705" y="851788"/>
                  </a:cubicBezTo>
                  <a:cubicBezTo>
                    <a:pt x="2052" y="848135"/>
                    <a:pt x="0" y="843181"/>
                    <a:pt x="0" y="838015"/>
                  </a:cubicBezTo>
                  <a:lnTo>
                    <a:pt x="0" y="19477"/>
                  </a:lnTo>
                  <a:cubicBezTo>
                    <a:pt x="0" y="14311"/>
                    <a:pt x="2052" y="9357"/>
                    <a:pt x="5705" y="5705"/>
                  </a:cubicBezTo>
                  <a:cubicBezTo>
                    <a:pt x="9357" y="2052"/>
                    <a:pt x="14311" y="0"/>
                    <a:pt x="19477" y="0"/>
                  </a:cubicBezTo>
                  <a:close/>
                </a:path>
              </a:pathLst>
            </a:custGeom>
            <a:solidFill>
              <a:srgbClr val="8AB7E2"/>
            </a:solidFill>
          </p:spPr>
        </p:sp>
        <p:sp>
          <p:nvSpPr>
            <p:cNvPr name="TextBox 9" id="9"/>
            <p:cNvSpPr txBox="true"/>
            <p:nvPr/>
          </p:nvSpPr>
          <p:spPr>
            <a:xfrm>
              <a:off x="0" y="114300"/>
              <a:ext cx="3224253" cy="743192"/>
            </a:xfrm>
            <a:prstGeom prst="rect">
              <a:avLst/>
            </a:prstGeom>
          </p:spPr>
          <p:txBody>
            <a:bodyPr anchor="ctr" rtlCol="false" tIns="50800" lIns="50800" bIns="50800" rIns="50800"/>
            <a:lstStyle/>
            <a:p>
              <a:pPr algn="ctr">
                <a:lnSpc>
                  <a:spcPts val="2310"/>
                </a:lnSpc>
              </a:pPr>
            </a:p>
          </p:txBody>
        </p:sp>
      </p:grpSp>
      <p:grpSp>
        <p:nvGrpSpPr>
          <p:cNvPr name="Group 10" id="10"/>
          <p:cNvGrpSpPr/>
          <p:nvPr/>
        </p:nvGrpSpPr>
        <p:grpSpPr>
          <a:xfrm rot="0">
            <a:off x="10490106" y="2981637"/>
            <a:ext cx="5962352" cy="1585692"/>
            <a:chOff x="0" y="0"/>
            <a:chExt cx="3224253" cy="857492"/>
          </a:xfrm>
        </p:grpSpPr>
        <p:sp>
          <p:nvSpPr>
            <p:cNvPr name="Freeform 11" id="11"/>
            <p:cNvSpPr/>
            <p:nvPr/>
          </p:nvSpPr>
          <p:spPr>
            <a:xfrm flipH="false" flipV="false" rot="0">
              <a:off x="0" y="0"/>
              <a:ext cx="3224253" cy="857492"/>
            </a:xfrm>
            <a:custGeom>
              <a:avLst/>
              <a:gdLst/>
              <a:ahLst/>
              <a:cxnLst/>
              <a:rect r="r" b="b" t="t" l="l"/>
              <a:pathLst>
                <a:path h="857492" w="3224253">
                  <a:moveTo>
                    <a:pt x="19477" y="0"/>
                  </a:moveTo>
                  <a:lnTo>
                    <a:pt x="3204776" y="0"/>
                  </a:lnTo>
                  <a:cubicBezTo>
                    <a:pt x="3209941" y="0"/>
                    <a:pt x="3214895" y="2052"/>
                    <a:pt x="3218548" y="5705"/>
                  </a:cubicBezTo>
                  <a:cubicBezTo>
                    <a:pt x="3222201" y="9357"/>
                    <a:pt x="3224253" y="14311"/>
                    <a:pt x="3224253" y="19477"/>
                  </a:cubicBezTo>
                  <a:lnTo>
                    <a:pt x="3224253" y="838015"/>
                  </a:lnTo>
                  <a:cubicBezTo>
                    <a:pt x="3224253" y="843181"/>
                    <a:pt x="3222201" y="848135"/>
                    <a:pt x="3218548" y="851788"/>
                  </a:cubicBezTo>
                  <a:cubicBezTo>
                    <a:pt x="3214895" y="855440"/>
                    <a:pt x="3209941" y="857492"/>
                    <a:pt x="3204776" y="857492"/>
                  </a:cubicBezTo>
                  <a:lnTo>
                    <a:pt x="19477" y="857492"/>
                  </a:lnTo>
                  <a:cubicBezTo>
                    <a:pt x="14311" y="857492"/>
                    <a:pt x="9357" y="855440"/>
                    <a:pt x="5705" y="851788"/>
                  </a:cubicBezTo>
                  <a:cubicBezTo>
                    <a:pt x="2052" y="848135"/>
                    <a:pt x="0" y="843181"/>
                    <a:pt x="0" y="838015"/>
                  </a:cubicBezTo>
                  <a:lnTo>
                    <a:pt x="0" y="19477"/>
                  </a:lnTo>
                  <a:cubicBezTo>
                    <a:pt x="0" y="14311"/>
                    <a:pt x="2052" y="9357"/>
                    <a:pt x="5705" y="5705"/>
                  </a:cubicBezTo>
                  <a:cubicBezTo>
                    <a:pt x="9357" y="2052"/>
                    <a:pt x="14311" y="0"/>
                    <a:pt x="19477" y="0"/>
                  </a:cubicBezTo>
                  <a:close/>
                </a:path>
              </a:pathLst>
            </a:custGeom>
            <a:solidFill>
              <a:srgbClr val="8AB7E2"/>
            </a:solidFill>
          </p:spPr>
        </p:sp>
        <p:sp>
          <p:nvSpPr>
            <p:cNvPr name="TextBox 12" id="12"/>
            <p:cNvSpPr txBox="true"/>
            <p:nvPr/>
          </p:nvSpPr>
          <p:spPr>
            <a:xfrm>
              <a:off x="0" y="114300"/>
              <a:ext cx="3224253" cy="743192"/>
            </a:xfrm>
            <a:prstGeom prst="rect">
              <a:avLst/>
            </a:prstGeom>
          </p:spPr>
          <p:txBody>
            <a:bodyPr anchor="ctr" rtlCol="false" tIns="50800" lIns="50800" bIns="50800" rIns="50800"/>
            <a:lstStyle/>
            <a:p>
              <a:pPr algn="ctr">
                <a:lnSpc>
                  <a:spcPts val="2310"/>
                </a:lnSpc>
              </a:pPr>
            </a:p>
          </p:txBody>
        </p:sp>
      </p:grpSp>
      <p:sp>
        <p:nvSpPr>
          <p:cNvPr name="TextBox 13" id="13"/>
          <p:cNvSpPr txBox="true"/>
          <p:nvPr/>
        </p:nvSpPr>
        <p:spPr>
          <a:xfrm rot="0">
            <a:off x="706614" y="130284"/>
            <a:ext cx="15939652" cy="25749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a:t>
            </a:r>
          </a:p>
          <a:p>
            <a:pPr algn="just">
              <a:lnSpc>
                <a:spcPts val="4900"/>
              </a:lnSpc>
              <a:spcBef>
                <a:spcPct val="0"/>
              </a:spcBef>
            </a:pPr>
          </a:p>
        </p:txBody>
      </p:sp>
      <p:sp>
        <p:nvSpPr>
          <p:cNvPr name="TextBox 14" id="14"/>
          <p:cNvSpPr txBox="true"/>
          <p:nvPr/>
        </p:nvSpPr>
        <p:spPr>
          <a:xfrm rot="0">
            <a:off x="3667939" y="3193458"/>
            <a:ext cx="870228" cy="10382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DM Sans"/>
                <a:ea typeface="DM Sans"/>
                <a:cs typeface="DM Sans"/>
                <a:sym typeface="DM Sans"/>
              </a:rPr>
              <a:t>A*</a:t>
            </a:r>
          </a:p>
        </p:txBody>
      </p:sp>
      <p:sp>
        <p:nvSpPr>
          <p:cNvPr name="TextBox 15" id="15"/>
          <p:cNvSpPr txBox="true"/>
          <p:nvPr/>
        </p:nvSpPr>
        <p:spPr>
          <a:xfrm rot="0">
            <a:off x="11950785" y="3193458"/>
            <a:ext cx="3576161" cy="10382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DM Sans"/>
                <a:ea typeface="DM Sans"/>
                <a:cs typeface="DM Sans"/>
                <a:sym typeface="DM Sans"/>
              </a:rPr>
              <a:t>Weight A*</a:t>
            </a:r>
          </a:p>
        </p:txBody>
      </p:sp>
      <p:sp>
        <p:nvSpPr>
          <p:cNvPr name="TextBox 16" id="16"/>
          <p:cNvSpPr txBox="true"/>
          <p:nvPr/>
        </p:nvSpPr>
        <p:spPr>
          <a:xfrm rot="0">
            <a:off x="1124515" y="6201783"/>
            <a:ext cx="5770722" cy="10382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DM Sans"/>
                <a:ea typeface="DM Sans"/>
                <a:cs typeface="DM Sans"/>
                <a:sym typeface="DM Sans"/>
              </a:rPr>
              <a:t>f(n) = g(n) + h(n)</a:t>
            </a:r>
          </a:p>
        </p:txBody>
      </p:sp>
      <p:sp>
        <p:nvSpPr>
          <p:cNvPr name="TextBox 17" id="17"/>
          <p:cNvSpPr txBox="true"/>
          <p:nvPr/>
        </p:nvSpPr>
        <p:spPr>
          <a:xfrm rot="0">
            <a:off x="10335683" y="6201783"/>
            <a:ext cx="7185228" cy="10382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DM Sans"/>
                <a:ea typeface="DM Sans"/>
                <a:cs typeface="DM Sans"/>
                <a:sym typeface="DM Sans"/>
              </a:rPr>
              <a:t>f(n) = g(n) + </a:t>
            </a:r>
            <a:r>
              <a:rPr lang="en-US" b="true" sz="6000" i="true">
                <a:solidFill>
                  <a:srgbClr val="000000"/>
                </a:solidFill>
                <a:latin typeface="DM Sans Bold Italics"/>
                <a:ea typeface="DM Sans Bold Italics"/>
                <a:cs typeface="DM Sans Bold Italics"/>
                <a:sym typeface="DM Sans Bold Italics"/>
              </a:rPr>
              <a:t>w </a:t>
            </a:r>
            <a:r>
              <a:rPr lang="en-US" sz="6000">
                <a:solidFill>
                  <a:srgbClr val="000000"/>
                </a:solidFill>
                <a:latin typeface="DM Sans"/>
                <a:ea typeface="DM Sans"/>
                <a:cs typeface="DM Sans"/>
                <a:sym typeface="DM Sans"/>
              </a:rPr>
              <a:t>.h(n)</a:t>
            </a:r>
          </a:p>
        </p:txBody>
      </p:sp>
      <p:sp>
        <p:nvSpPr>
          <p:cNvPr name="AutoShape 18" id="18"/>
          <p:cNvSpPr/>
          <p:nvPr/>
        </p:nvSpPr>
        <p:spPr>
          <a:xfrm flipV="true">
            <a:off x="15160032" y="7516233"/>
            <a:ext cx="0" cy="543990"/>
          </a:xfrm>
          <a:prstGeom prst="line">
            <a:avLst/>
          </a:prstGeom>
          <a:ln cap="flat" w="38100">
            <a:solidFill>
              <a:srgbClr val="000000"/>
            </a:solidFill>
            <a:prstDash val="solid"/>
            <a:headEnd type="none" len="sm" w="sm"/>
            <a:tailEnd type="arrow" len="sm" w="med"/>
          </a:ln>
        </p:spPr>
      </p:sp>
    </p:spTree>
  </p:cSld>
  <p:clrMapOvr>
    <a:masterClrMapping/>
  </p:clrMapOvr>
  <p:transition spd="fast">
    <p:fade/>
  </p:transition>
</p:sld>
</file>

<file path=ppt/slides/slide1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388078" y="2466426"/>
            <a:ext cx="17266568" cy="6721890"/>
            <a:chOff x="0" y="0"/>
            <a:chExt cx="9337218" cy="3634987"/>
          </a:xfrm>
        </p:grpSpPr>
        <p:sp>
          <p:nvSpPr>
            <p:cNvPr name="Freeform 8" id="8"/>
            <p:cNvSpPr/>
            <p:nvPr/>
          </p:nvSpPr>
          <p:spPr>
            <a:xfrm flipH="false" flipV="false" rot="0">
              <a:off x="0" y="0"/>
              <a:ext cx="9337218" cy="3634987"/>
            </a:xfrm>
            <a:custGeom>
              <a:avLst/>
              <a:gdLst/>
              <a:ahLst/>
              <a:cxnLst/>
              <a:rect r="r" b="b" t="t" l="l"/>
              <a:pathLst>
                <a:path h="3634987" w="9337218">
                  <a:moveTo>
                    <a:pt x="6726" y="0"/>
                  </a:moveTo>
                  <a:lnTo>
                    <a:pt x="9330492" y="0"/>
                  </a:lnTo>
                  <a:cubicBezTo>
                    <a:pt x="9334206" y="0"/>
                    <a:pt x="9337218" y="3011"/>
                    <a:pt x="9337218" y="6726"/>
                  </a:cubicBezTo>
                  <a:lnTo>
                    <a:pt x="9337218" y="3628261"/>
                  </a:lnTo>
                  <a:cubicBezTo>
                    <a:pt x="9337218" y="3631976"/>
                    <a:pt x="9334206" y="3634987"/>
                    <a:pt x="9330492" y="3634987"/>
                  </a:cubicBezTo>
                  <a:lnTo>
                    <a:pt x="6726" y="3634987"/>
                  </a:lnTo>
                  <a:cubicBezTo>
                    <a:pt x="3011" y="3634987"/>
                    <a:pt x="0" y="3631976"/>
                    <a:pt x="0" y="3628261"/>
                  </a:cubicBezTo>
                  <a:lnTo>
                    <a:pt x="0" y="6726"/>
                  </a:lnTo>
                  <a:cubicBezTo>
                    <a:pt x="0" y="3011"/>
                    <a:pt x="3011" y="0"/>
                    <a:pt x="6726" y="0"/>
                  </a:cubicBezTo>
                  <a:close/>
                </a:path>
              </a:pathLst>
            </a:custGeom>
            <a:solidFill>
              <a:srgbClr val="8AB7E2"/>
            </a:solidFill>
          </p:spPr>
        </p:sp>
        <p:sp>
          <p:nvSpPr>
            <p:cNvPr name="TextBox 9" id="9"/>
            <p:cNvSpPr txBox="true"/>
            <p:nvPr/>
          </p:nvSpPr>
          <p:spPr>
            <a:xfrm>
              <a:off x="0" y="114300"/>
              <a:ext cx="9337218" cy="3520687"/>
            </a:xfrm>
            <a:prstGeom prst="rect">
              <a:avLst/>
            </a:prstGeom>
          </p:spPr>
          <p:txBody>
            <a:bodyPr anchor="ctr" rtlCol="false" tIns="50800" lIns="50800" bIns="50800" rIns="50800"/>
            <a:lstStyle/>
            <a:p>
              <a:pPr algn="ctr">
                <a:lnSpc>
                  <a:spcPts val="2310"/>
                </a:lnSpc>
              </a:pPr>
            </a:p>
          </p:txBody>
        </p:sp>
      </p:grpSp>
      <p:pic>
        <p:nvPicPr>
          <p:cNvPr name="Picture 10" id="10">
            <a:hlinkClick action="ppaction://media"/>
          </p:cNvPr>
          <p:cNvPicPr>
            <a:picLocks noChangeAspect="true"/>
          </p:cNvPicPr>
          <p:nvPr>
            <a:videoFile r:link="rId13"/>
            <p:extLst>
              <p:ext uri="{DAA4B4D4-6D71-4841-9C94-3DE7FCFB9230}">
                <p14:media xmlns:p14="http://schemas.microsoft.com/office/powerpoint/2010/main" r:embed="rId14"/>
              </p:ext>
            </p:extLst>
          </p:nvPr>
        </p:nvPicPr>
        <p:blipFill>
          <a:blip r:embed="rId12"/>
          <a:srcRect l="0" t="8096" r="0" b="8096"/>
          <a:stretch>
            <a:fillRect/>
          </a:stretch>
        </p:blipFill>
        <p:spPr>
          <a:xfrm flipH="false" flipV="false" rot="0">
            <a:off x="5673466" y="1943100"/>
            <a:ext cx="13093012" cy="8229600"/>
          </a:xfrm>
          <a:prstGeom prst="rect">
            <a:avLst/>
          </a:prstGeom>
        </p:spPr>
      </p:pic>
      <p:sp>
        <p:nvSpPr>
          <p:cNvPr name="TextBox 11" id="11"/>
          <p:cNvSpPr txBox="true"/>
          <p:nvPr/>
        </p:nvSpPr>
        <p:spPr>
          <a:xfrm rot="0">
            <a:off x="706614" y="130284"/>
            <a:ext cx="15939652" cy="25749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a:t>
            </a:r>
          </a:p>
          <a:p>
            <a:pPr algn="just">
              <a:lnSpc>
                <a:spcPts val="4900"/>
              </a:lnSpc>
              <a:spcBef>
                <a:spcPct val="0"/>
              </a:spcBef>
            </a:pPr>
          </a:p>
        </p:txBody>
      </p:sp>
      <p:sp>
        <p:nvSpPr>
          <p:cNvPr name="TextBox 12" id="12"/>
          <p:cNvSpPr txBox="true"/>
          <p:nvPr/>
        </p:nvSpPr>
        <p:spPr>
          <a:xfrm rot="0">
            <a:off x="769062" y="5019675"/>
            <a:ext cx="3576161" cy="10382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DM Sans"/>
                <a:ea typeface="DM Sans"/>
                <a:cs typeface="DM Sans"/>
                <a:sym typeface="DM Sans"/>
              </a:rPr>
              <a:t>Weight A*</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10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4077635" y="2536410"/>
            <a:ext cx="9810643" cy="1249851"/>
            <a:chOff x="0" y="0"/>
            <a:chExt cx="5305288" cy="675880"/>
          </a:xfrm>
        </p:grpSpPr>
        <p:sp>
          <p:nvSpPr>
            <p:cNvPr name="Freeform 8" id="8"/>
            <p:cNvSpPr/>
            <p:nvPr/>
          </p:nvSpPr>
          <p:spPr>
            <a:xfrm flipH="false" flipV="false" rot="0">
              <a:off x="0" y="0"/>
              <a:ext cx="5305288" cy="675880"/>
            </a:xfrm>
            <a:custGeom>
              <a:avLst/>
              <a:gdLst/>
              <a:ahLst/>
              <a:cxnLst/>
              <a:rect r="r" b="b" t="t" l="l"/>
              <a:pathLst>
                <a:path h="675880" w="5305288">
                  <a:moveTo>
                    <a:pt x="11837" y="0"/>
                  </a:moveTo>
                  <a:lnTo>
                    <a:pt x="5293451" y="0"/>
                  </a:lnTo>
                  <a:cubicBezTo>
                    <a:pt x="5296590" y="0"/>
                    <a:pt x="5299601" y="1247"/>
                    <a:pt x="5301821" y="3467"/>
                  </a:cubicBezTo>
                  <a:cubicBezTo>
                    <a:pt x="5304041" y="5687"/>
                    <a:pt x="5305288" y="8698"/>
                    <a:pt x="5305288" y="11837"/>
                  </a:cubicBezTo>
                  <a:lnTo>
                    <a:pt x="5305288" y="664043"/>
                  </a:lnTo>
                  <a:cubicBezTo>
                    <a:pt x="5305288" y="667183"/>
                    <a:pt x="5304041" y="670193"/>
                    <a:pt x="5301821" y="672413"/>
                  </a:cubicBezTo>
                  <a:cubicBezTo>
                    <a:pt x="5299601" y="674633"/>
                    <a:pt x="5296590" y="675880"/>
                    <a:pt x="5293451" y="675880"/>
                  </a:cubicBezTo>
                  <a:lnTo>
                    <a:pt x="11837" y="675880"/>
                  </a:lnTo>
                  <a:cubicBezTo>
                    <a:pt x="8698" y="675880"/>
                    <a:pt x="5687" y="674633"/>
                    <a:pt x="3467" y="672413"/>
                  </a:cubicBezTo>
                  <a:cubicBezTo>
                    <a:pt x="1247" y="670193"/>
                    <a:pt x="0" y="667183"/>
                    <a:pt x="0" y="664043"/>
                  </a:cubicBezTo>
                  <a:lnTo>
                    <a:pt x="0" y="11837"/>
                  </a:lnTo>
                  <a:cubicBezTo>
                    <a:pt x="0" y="8698"/>
                    <a:pt x="1247" y="5687"/>
                    <a:pt x="3467" y="3467"/>
                  </a:cubicBezTo>
                  <a:cubicBezTo>
                    <a:pt x="5687" y="1247"/>
                    <a:pt x="8698" y="0"/>
                    <a:pt x="11837" y="0"/>
                  </a:cubicBezTo>
                  <a:close/>
                </a:path>
              </a:pathLst>
            </a:custGeom>
            <a:solidFill>
              <a:srgbClr val="8AB7E2"/>
            </a:solidFill>
          </p:spPr>
        </p:sp>
        <p:sp>
          <p:nvSpPr>
            <p:cNvPr name="TextBox 9" id="9"/>
            <p:cNvSpPr txBox="true"/>
            <p:nvPr/>
          </p:nvSpPr>
          <p:spPr>
            <a:xfrm>
              <a:off x="0" y="114300"/>
              <a:ext cx="5305288" cy="561580"/>
            </a:xfrm>
            <a:prstGeom prst="rect">
              <a:avLst/>
            </a:prstGeom>
          </p:spPr>
          <p:txBody>
            <a:bodyPr anchor="ctr" rtlCol="false" tIns="50800" lIns="50800" bIns="50800" rIns="50800"/>
            <a:lstStyle/>
            <a:p>
              <a:pPr algn="ctr">
                <a:lnSpc>
                  <a:spcPts val="2310"/>
                </a:lnSpc>
              </a:pPr>
            </a:p>
          </p:txBody>
        </p:sp>
      </p:grpSp>
      <p:sp>
        <p:nvSpPr>
          <p:cNvPr name="TextBox 10" id="10"/>
          <p:cNvSpPr txBox="true"/>
          <p:nvPr/>
        </p:nvSpPr>
        <p:spPr>
          <a:xfrm rot="0">
            <a:off x="725664" y="130284"/>
            <a:ext cx="15939652" cy="25749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a:t>
            </a:r>
          </a:p>
          <a:p>
            <a:pPr algn="just">
              <a:lnSpc>
                <a:spcPts val="4900"/>
              </a:lnSpc>
              <a:spcBef>
                <a:spcPct val="0"/>
              </a:spcBef>
            </a:pPr>
          </a:p>
        </p:txBody>
      </p:sp>
      <p:sp>
        <p:nvSpPr>
          <p:cNvPr name="TextBox 11" id="11"/>
          <p:cNvSpPr txBox="true"/>
          <p:nvPr/>
        </p:nvSpPr>
        <p:spPr>
          <a:xfrm rot="0">
            <a:off x="3169323" y="2580311"/>
            <a:ext cx="11589167" cy="10382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DM Sans"/>
                <a:ea typeface="DM Sans"/>
                <a:cs typeface="DM Sans"/>
                <a:sym typeface="DM Sans"/>
              </a:rPr>
              <a:t>Mê cung không biết trước</a:t>
            </a:r>
          </a:p>
        </p:txBody>
      </p:sp>
      <p:grpSp>
        <p:nvGrpSpPr>
          <p:cNvPr name="Group 12" id="12"/>
          <p:cNvGrpSpPr/>
          <p:nvPr/>
        </p:nvGrpSpPr>
        <p:grpSpPr>
          <a:xfrm rot="0">
            <a:off x="706614" y="3675961"/>
            <a:ext cx="16552686" cy="4807823"/>
            <a:chOff x="0" y="0"/>
            <a:chExt cx="8951173" cy="2599919"/>
          </a:xfrm>
        </p:grpSpPr>
        <p:sp>
          <p:nvSpPr>
            <p:cNvPr name="Freeform 13" id="13"/>
            <p:cNvSpPr/>
            <p:nvPr/>
          </p:nvSpPr>
          <p:spPr>
            <a:xfrm flipH="false" flipV="false" rot="0">
              <a:off x="0" y="0"/>
              <a:ext cx="8951173" cy="2599919"/>
            </a:xfrm>
            <a:custGeom>
              <a:avLst/>
              <a:gdLst/>
              <a:ahLst/>
              <a:cxnLst/>
              <a:rect r="r" b="b" t="t" l="l"/>
              <a:pathLst>
                <a:path h="2599919" w="8951173">
                  <a:moveTo>
                    <a:pt x="7016" y="0"/>
                  </a:moveTo>
                  <a:lnTo>
                    <a:pt x="8944157" y="0"/>
                  </a:lnTo>
                  <a:cubicBezTo>
                    <a:pt x="8946018" y="0"/>
                    <a:pt x="8947803" y="739"/>
                    <a:pt x="8949118" y="2055"/>
                  </a:cubicBezTo>
                  <a:cubicBezTo>
                    <a:pt x="8950434" y="3371"/>
                    <a:pt x="8951173" y="5155"/>
                    <a:pt x="8951173" y="7016"/>
                  </a:cubicBezTo>
                  <a:lnTo>
                    <a:pt x="8951173" y="2592904"/>
                  </a:lnTo>
                  <a:cubicBezTo>
                    <a:pt x="8951173" y="2594764"/>
                    <a:pt x="8950434" y="2596549"/>
                    <a:pt x="8949118" y="2597864"/>
                  </a:cubicBezTo>
                  <a:cubicBezTo>
                    <a:pt x="8947803" y="2599180"/>
                    <a:pt x="8946018" y="2599919"/>
                    <a:pt x="8944157" y="2599919"/>
                  </a:cubicBezTo>
                  <a:lnTo>
                    <a:pt x="7016" y="2599919"/>
                  </a:lnTo>
                  <a:cubicBezTo>
                    <a:pt x="5155" y="2599919"/>
                    <a:pt x="3371" y="2599180"/>
                    <a:pt x="2055" y="2597864"/>
                  </a:cubicBezTo>
                  <a:cubicBezTo>
                    <a:pt x="739" y="2596549"/>
                    <a:pt x="0" y="2594764"/>
                    <a:pt x="0" y="2592904"/>
                  </a:cubicBezTo>
                  <a:lnTo>
                    <a:pt x="0" y="7016"/>
                  </a:lnTo>
                  <a:cubicBezTo>
                    <a:pt x="0" y="5155"/>
                    <a:pt x="739" y="3371"/>
                    <a:pt x="2055" y="2055"/>
                  </a:cubicBezTo>
                  <a:cubicBezTo>
                    <a:pt x="3371" y="739"/>
                    <a:pt x="5155" y="0"/>
                    <a:pt x="7016" y="0"/>
                  </a:cubicBezTo>
                  <a:close/>
                </a:path>
              </a:pathLst>
            </a:custGeom>
            <a:solidFill>
              <a:srgbClr val="8AB7E2"/>
            </a:solidFill>
          </p:spPr>
        </p:sp>
        <p:sp>
          <p:nvSpPr>
            <p:cNvPr name="TextBox 14" id="14"/>
            <p:cNvSpPr txBox="true"/>
            <p:nvPr/>
          </p:nvSpPr>
          <p:spPr>
            <a:xfrm>
              <a:off x="0" y="114300"/>
              <a:ext cx="8951173" cy="2485619"/>
            </a:xfrm>
            <a:prstGeom prst="rect">
              <a:avLst/>
            </a:prstGeom>
          </p:spPr>
          <p:txBody>
            <a:bodyPr anchor="ctr" rtlCol="false" tIns="50800" lIns="50800" bIns="50800" rIns="50800"/>
            <a:lstStyle/>
            <a:p>
              <a:pPr algn="ctr">
                <a:lnSpc>
                  <a:spcPts val="2310"/>
                </a:lnSpc>
              </a:pPr>
            </a:p>
          </p:txBody>
        </p:sp>
      </p:grpSp>
      <p:sp>
        <p:nvSpPr>
          <p:cNvPr name="TextBox 15" id="15"/>
          <p:cNvSpPr txBox="true"/>
          <p:nvPr/>
        </p:nvSpPr>
        <p:spPr>
          <a:xfrm rot="0">
            <a:off x="1168858" y="4695573"/>
            <a:ext cx="15015163" cy="3521075"/>
          </a:xfrm>
          <a:prstGeom prst="rect">
            <a:avLst/>
          </a:prstGeom>
        </p:spPr>
        <p:txBody>
          <a:bodyPr anchor="t" rtlCol="false" tIns="0" lIns="0" bIns="0" rIns="0">
            <a:spAutoFit/>
          </a:bodyPr>
          <a:lstStyle/>
          <a:p>
            <a:pPr algn="l" marL="1079501" indent="-539750" lvl="1">
              <a:lnSpc>
                <a:spcPts val="7000"/>
              </a:lnSpc>
              <a:buFont typeface="Arial"/>
              <a:buChar char="•"/>
            </a:pPr>
            <a:r>
              <a:rPr lang="en-US" sz="5000">
                <a:solidFill>
                  <a:srgbClr val="000000"/>
                </a:solidFill>
                <a:latin typeface="DM Sans"/>
                <a:ea typeface="DM Sans"/>
                <a:cs typeface="DM Sans"/>
                <a:sym typeface="DM Sans"/>
              </a:rPr>
              <a:t>Chỉ biết điểm bắt đầu và kết thúc.</a:t>
            </a:r>
          </a:p>
          <a:p>
            <a:pPr algn="l" marL="1079501" indent="-539750" lvl="1">
              <a:lnSpc>
                <a:spcPts val="7000"/>
              </a:lnSpc>
              <a:buFont typeface="Arial"/>
              <a:buChar char="•"/>
            </a:pPr>
            <a:r>
              <a:rPr lang="en-US" sz="5000">
                <a:solidFill>
                  <a:srgbClr val="000000"/>
                </a:solidFill>
                <a:latin typeface="DM Sans"/>
                <a:ea typeface="DM Sans"/>
                <a:cs typeface="DM Sans"/>
                <a:sym typeface="DM Sans"/>
              </a:rPr>
              <a:t>Không biết được đâu là tường đâu là đường đi.</a:t>
            </a:r>
          </a:p>
          <a:p>
            <a:pPr algn="l" marL="1079501" indent="-539750" lvl="1">
              <a:lnSpc>
                <a:spcPts val="7000"/>
              </a:lnSpc>
              <a:buFont typeface="Arial"/>
              <a:buChar char="•"/>
            </a:pPr>
            <a:r>
              <a:rPr lang="en-US" sz="5000">
                <a:solidFill>
                  <a:srgbClr val="000000"/>
                </a:solidFill>
                <a:latin typeface="DM Sans"/>
                <a:ea typeface="DM Sans"/>
                <a:cs typeface="DM Sans"/>
                <a:sym typeface="DM Sans"/>
              </a:rPr>
              <a:t>Nhiệm vụ: phải khám phá và đánh dấu tường và đường đi</a:t>
            </a:r>
          </a:p>
        </p:txBody>
      </p:sp>
    </p:spTree>
  </p:cSld>
  <p:clrMapOvr>
    <a:masterClrMapping/>
  </p:clrMapOvr>
  <p:transition spd="fast">
    <p:fade/>
  </p:transition>
</p:sld>
</file>

<file path=ppt/slides/slide10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706614" y="2536410"/>
            <a:ext cx="17266568" cy="6721890"/>
            <a:chOff x="0" y="0"/>
            <a:chExt cx="9337218" cy="3634987"/>
          </a:xfrm>
        </p:grpSpPr>
        <p:sp>
          <p:nvSpPr>
            <p:cNvPr name="Freeform 8" id="8"/>
            <p:cNvSpPr/>
            <p:nvPr/>
          </p:nvSpPr>
          <p:spPr>
            <a:xfrm flipH="false" flipV="false" rot="0">
              <a:off x="0" y="0"/>
              <a:ext cx="9337218" cy="3634987"/>
            </a:xfrm>
            <a:custGeom>
              <a:avLst/>
              <a:gdLst/>
              <a:ahLst/>
              <a:cxnLst/>
              <a:rect r="r" b="b" t="t" l="l"/>
              <a:pathLst>
                <a:path h="3634987" w="9337218">
                  <a:moveTo>
                    <a:pt x="6726" y="0"/>
                  </a:moveTo>
                  <a:lnTo>
                    <a:pt x="9330492" y="0"/>
                  </a:lnTo>
                  <a:cubicBezTo>
                    <a:pt x="9334206" y="0"/>
                    <a:pt x="9337218" y="3011"/>
                    <a:pt x="9337218" y="6726"/>
                  </a:cubicBezTo>
                  <a:lnTo>
                    <a:pt x="9337218" y="3628261"/>
                  </a:lnTo>
                  <a:cubicBezTo>
                    <a:pt x="9337218" y="3631976"/>
                    <a:pt x="9334206" y="3634987"/>
                    <a:pt x="9330492" y="3634987"/>
                  </a:cubicBezTo>
                  <a:lnTo>
                    <a:pt x="6726" y="3634987"/>
                  </a:lnTo>
                  <a:cubicBezTo>
                    <a:pt x="3011" y="3634987"/>
                    <a:pt x="0" y="3631976"/>
                    <a:pt x="0" y="3628261"/>
                  </a:cubicBezTo>
                  <a:lnTo>
                    <a:pt x="0" y="6726"/>
                  </a:lnTo>
                  <a:cubicBezTo>
                    <a:pt x="0" y="3011"/>
                    <a:pt x="3011" y="0"/>
                    <a:pt x="6726" y="0"/>
                  </a:cubicBezTo>
                  <a:close/>
                </a:path>
              </a:pathLst>
            </a:custGeom>
            <a:solidFill>
              <a:srgbClr val="8AB7E2"/>
            </a:solidFill>
          </p:spPr>
        </p:sp>
        <p:sp>
          <p:nvSpPr>
            <p:cNvPr name="TextBox 9" id="9"/>
            <p:cNvSpPr txBox="true"/>
            <p:nvPr/>
          </p:nvSpPr>
          <p:spPr>
            <a:xfrm>
              <a:off x="0" y="114300"/>
              <a:ext cx="9337218" cy="3520687"/>
            </a:xfrm>
            <a:prstGeom prst="rect">
              <a:avLst/>
            </a:prstGeom>
          </p:spPr>
          <p:txBody>
            <a:bodyPr anchor="ctr" rtlCol="false" tIns="50800" lIns="50800" bIns="50800" rIns="50800"/>
            <a:lstStyle/>
            <a:p>
              <a:pPr algn="ctr">
                <a:lnSpc>
                  <a:spcPts val="2310"/>
                </a:lnSpc>
              </a:pPr>
            </a:p>
          </p:txBody>
        </p:sp>
      </p:grpSp>
      <p:pic>
        <p:nvPicPr>
          <p:cNvPr name="Picture 10" id="10">
            <a:hlinkClick action="ppaction://media"/>
          </p:cNvPr>
          <p:cNvPicPr>
            <a:picLocks noChangeAspect="true"/>
          </p:cNvPicPr>
          <p:nvPr>
            <a:videoFile r:link="rId13"/>
            <p:extLst>
              <p:ext uri="{DAA4B4D4-6D71-4841-9C94-3DE7FCFB9230}">
                <p14:media xmlns:p14="http://schemas.microsoft.com/office/powerpoint/2010/main" r:embed="rId14"/>
              </p:ext>
            </p:extLst>
          </p:nvPr>
        </p:nvPicPr>
        <p:blipFill>
          <a:blip r:embed="rId12"/>
          <a:srcRect l="0" t="11202" r="0" b="11202"/>
          <a:stretch>
            <a:fillRect/>
          </a:stretch>
        </p:blipFill>
        <p:spPr>
          <a:xfrm flipH="false" flipV="false" rot="0">
            <a:off x="7896710" y="1782555"/>
            <a:ext cx="10605904" cy="8229600"/>
          </a:xfrm>
          <a:prstGeom prst="rect">
            <a:avLst/>
          </a:prstGeom>
        </p:spPr>
      </p:pic>
      <p:sp>
        <p:nvSpPr>
          <p:cNvPr name="TextBox 11" id="11"/>
          <p:cNvSpPr txBox="true"/>
          <p:nvPr/>
        </p:nvSpPr>
        <p:spPr>
          <a:xfrm rot="0">
            <a:off x="706614" y="130284"/>
            <a:ext cx="15939652" cy="25749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a:t>
            </a:r>
          </a:p>
          <a:p>
            <a:pPr algn="just">
              <a:lnSpc>
                <a:spcPts val="4900"/>
              </a:lnSpc>
              <a:spcBef>
                <a:spcPct val="0"/>
              </a:spcBef>
            </a:pPr>
          </a:p>
        </p:txBody>
      </p:sp>
      <p:sp>
        <p:nvSpPr>
          <p:cNvPr name="TextBox 12" id="12"/>
          <p:cNvSpPr txBox="true"/>
          <p:nvPr/>
        </p:nvSpPr>
        <p:spPr>
          <a:xfrm rot="0">
            <a:off x="1183437" y="4249530"/>
            <a:ext cx="5266892" cy="31718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DM Sans"/>
                <a:ea typeface="DM Sans"/>
                <a:cs typeface="DM Sans"/>
                <a:sym typeface="DM Sans"/>
              </a:rPr>
              <a:t>Mê cung không biết trước</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10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759075"/>
            <a:ext cx="9755989" cy="4987924"/>
          </a:xfrm>
          <a:prstGeom prst="rect">
            <a:avLst/>
          </a:prstGeom>
        </p:spPr>
        <p:txBody>
          <a:bodyPr anchor="t" rtlCol="false" tIns="0" lIns="0" bIns="0" rIns="0">
            <a:spAutoFit/>
          </a:bodyPr>
          <a:lstStyle/>
          <a:p>
            <a:pPr algn="l">
              <a:lnSpc>
                <a:spcPts val="9699"/>
              </a:lnSpc>
            </a:pPr>
            <a:r>
              <a:rPr lang="en-US" sz="9999" b="true">
                <a:solidFill>
                  <a:srgbClr val="000000"/>
                </a:solidFill>
                <a:latin typeface="DM Sans Bold"/>
                <a:ea typeface="DM Sans Bold"/>
                <a:cs typeface="DM Sans Bold"/>
                <a:sym typeface="DM Sans Bold"/>
              </a:rPr>
              <a:t>III. Creat a Simple Reflex - Based Lunar Lander Agent </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transition spd="fast">
    <p:fade/>
  </p:transition>
</p:sld>
</file>

<file path=ppt/slides/slide10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945231" y="2016912"/>
            <a:ext cx="16397538" cy="67024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1</a:t>
            </a:r>
            <a:r>
              <a:rPr lang="en-US" b="true" sz="6000">
                <a:solidFill>
                  <a:srgbClr val="000000"/>
                </a:solidFill>
                <a:latin typeface="DM Sans Bold"/>
                <a:ea typeface="DM Sans Bold"/>
                <a:cs typeface="DM Sans Bold"/>
                <a:sym typeface="DM Sans Bold"/>
              </a:rPr>
              <a:t>. Mục tiêu.</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Xây dựng Simple Reflex-Based Agent trong môi trường Lunar Lander (Gymnasium).</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Hiểu cơ chế môi trường: trạng thái, hành động, phần thưởng.</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Thiết kế agent theo quy tắc if–then, không dùng RL.</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Thử nghiệm, đánh giá khả năng hạ cánh:</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Ưu điểm &amp; nhược điểm của Reflex Agent.</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Làm cơ sở so sánh với các phương pháp Reinforcement Learning.</a:t>
            </a:r>
          </a:p>
          <a:p>
            <a:pPr algn="just">
              <a:lnSpc>
                <a:spcPts val="5599"/>
              </a:lnSpc>
              <a:spcBef>
                <a:spcPct val="0"/>
              </a:spcBef>
            </a:pPr>
          </a:p>
        </p:txBody>
      </p:sp>
    </p:spTree>
  </p:cSld>
  <p:clrMapOvr>
    <a:masterClrMapping/>
  </p:clrMapOvr>
  <p:transition spd="fast">
    <p:fade/>
  </p:transition>
</p:sld>
</file>

<file path=ppt/slides/slide10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96563" y="-1361760"/>
            <a:ext cx="4899948" cy="3068592"/>
          </a:xfrm>
          <a:custGeom>
            <a:avLst/>
            <a:gdLst/>
            <a:ahLst/>
            <a:cxnLst/>
            <a:rect r="r" b="b" t="t" l="l"/>
            <a:pathLst>
              <a:path h="3068592" w="4899948">
                <a:moveTo>
                  <a:pt x="0" y="0"/>
                </a:moveTo>
                <a:lnTo>
                  <a:pt x="4899947" y="0"/>
                </a:lnTo>
                <a:lnTo>
                  <a:pt x="4899947" y="3068593"/>
                </a:lnTo>
                <a:lnTo>
                  <a:pt x="0" y="3068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945231" y="1146175"/>
            <a:ext cx="16397538" cy="81121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2</a:t>
            </a:r>
            <a:r>
              <a:rPr lang="en-US" b="true" sz="6000">
                <a:solidFill>
                  <a:srgbClr val="000000"/>
                </a:solidFill>
                <a:latin typeface="DM Sans Bold"/>
                <a:ea typeface="DM Sans Bold"/>
                <a:cs typeface="DM Sans Bold"/>
                <a:sym typeface="DM Sans Bold"/>
              </a:rPr>
              <a:t>. Giới thiệu</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Agent trong AI:</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Tương tác với môi trường.</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Nhận thông tin, đưa ra hành động để đạt mục tiêu.</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S</a:t>
            </a:r>
            <a:r>
              <a:rPr lang="en-US" sz="3999">
                <a:solidFill>
                  <a:srgbClr val="000000"/>
                </a:solidFill>
                <a:latin typeface="DM Sans"/>
                <a:ea typeface="DM Sans"/>
                <a:cs typeface="DM Sans"/>
                <a:sym typeface="DM Sans"/>
              </a:rPr>
              <a:t>imple Reflex Agent:</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Quyết định dựa vào trạng thái hiện tại.</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Sử dụng quy tắc if–then định nghĩa sẵn.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Môi</a:t>
            </a:r>
            <a:r>
              <a:rPr lang="en-US" sz="3999">
                <a:solidFill>
                  <a:srgbClr val="000000"/>
                </a:solidFill>
                <a:latin typeface="DM Sans"/>
                <a:ea typeface="DM Sans"/>
                <a:cs typeface="DM Sans"/>
                <a:sym typeface="DM Sans"/>
              </a:rPr>
              <a:t> trường Lunar Lander:</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Agent điều khiển động cơ để hạ cánh an toàn.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Mứ</a:t>
            </a:r>
            <a:r>
              <a:rPr lang="en-US" sz="3999">
                <a:solidFill>
                  <a:srgbClr val="000000"/>
                </a:solidFill>
                <a:latin typeface="DM Sans"/>
                <a:ea typeface="DM Sans"/>
                <a:cs typeface="DM Sans"/>
                <a:sym typeface="DM Sans"/>
              </a:rPr>
              <a:t>c độ khó vừa phải → minh họa sự khác biệt giữa các loại agent.</a:t>
            </a:r>
          </a:p>
        </p:txBody>
      </p:sp>
    </p:spTree>
  </p:cSld>
  <p:clrMapOvr>
    <a:masterClrMapping/>
  </p:clrMapOvr>
  <p:transition spd="fast">
    <p:fade/>
  </p:transition>
</p:sld>
</file>

<file path=ppt/slides/slide10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43964"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74174" y="1872137"/>
            <a:ext cx="15939652" cy="688340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Cơ sở lý thuyết</a:t>
            </a:r>
          </a:p>
          <a:p>
            <a:pPr algn="just">
              <a:lnSpc>
                <a:spcPts val="7000"/>
              </a:lnSpc>
              <a:spcBef>
                <a:spcPct val="0"/>
              </a:spcBef>
            </a:pPr>
            <a:r>
              <a:rPr lang="en-US" b="true" sz="5000">
                <a:solidFill>
                  <a:srgbClr val="000000"/>
                </a:solidFill>
                <a:latin typeface="DM Sans Bold"/>
                <a:ea typeface="DM Sans Bold"/>
                <a:cs typeface="DM Sans Bold"/>
                <a:sym typeface="DM Sans Bold"/>
              </a:rPr>
              <a:t>a. Khái niệm Agent</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Agent: thực thể quan sát bằng sensors, hành động bằng actuators để đạt mục tiêu.</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Công thức:</a:t>
            </a:r>
          </a:p>
          <a:p>
            <a:pPr algn="just">
              <a:lnSpc>
                <a:spcPts val="5599"/>
              </a:lnSpc>
              <a:spcBef>
                <a:spcPct val="0"/>
              </a:spcBef>
            </a:pP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Agent = f(Percept) → Action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Percept: thông tin từ môi trường.</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Action: hành động tác động ngược lại môi trường.</a:t>
            </a:r>
          </a:p>
          <a:p>
            <a:pPr algn="just">
              <a:lnSpc>
                <a:spcPts val="5599"/>
              </a:lnSpc>
              <a:spcBef>
                <a:spcPct val="0"/>
              </a:spcBef>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4958143" y="3836501"/>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748261" y="-181568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0160100" y="9524937"/>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5812919" y="8309935"/>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422419" y="31860"/>
            <a:ext cx="15836881" cy="97377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a:t>
            </a:r>
            <a:r>
              <a:rPr lang="en-US" sz="6000" b="true">
                <a:solidFill>
                  <a:srgbClr val="000000"/>
                </a:solidFill>
                <a:latin typeface="DM Sans Bold"/>
                <a:ea typeface="DM Sans Bold"/>
                <a:cs typeface="DM Sans Bold"/>
                <a:sym typeface="DM Sans Bold"/>
              </a:rPr>
              <a:t> </a:t>
            </a:r>
          </a:p>
          <a:p>
            <a:pPr algn="just">
              <a:lnSpc>
                <a:spcPts val="7000"/>
              </a:lnSpc>
            </a:pPr>
            <a:r>
              <a:rPr lang="en-US" sz="5000" b="true">
                <a:solidFill>
                  <a:srgbClr val="000000"/>
                </a:solidFill>
                <a:latin typeface="DM Sans Bold"/>
                <a:ea typeface="DM Sans Bold"/>
                <a:cs typeface="DM Sans Bold"/>
                <a:sym typeface="DM Sans Bold"/>
              </a:rPr>
              <a:t>a. Nhiệm vụ 1: Xây dựng môi trường mô phỏng cho robot hút bụi tự động.</a:t>
            </a:r>
          </a:p>
          <a:p>
            <a:pPr algn="ctr">
              <a:lnSpc>
                <a:spcPts val="5599"/>
              </a:lnSpc>
            </a:pPr>
            <a:r>
              <a:rPr lang="en-US" sz="3999" b="true">
                <a:solidFill>
                  <a:srgbClr val="000000"/>
                </a:solidFill>
                <a:latin typeface="DM Sans Bold"/>
                <a:ea typeface="DM Sans Bold"/>
                <a:cs typeface="DM Sans Bold"/>
                <a:sym typeface="DM Sans Bold"/>
              </a:rPr>
              <a:t>Thuật toán mô phỏng</a:t>
            </a:r>
          </a:p>
          <a:p>
            <a:pPr algn="just">
              <a:lnSpc>
                <a:spcPts val="4900"/>
              </a:lnSpc>
            </a:pPr>
            <a:r>
              <a:rPr lang="en-US" sz="3500">
                <a:solidFill>
                  <a:srgbClr val="000000"/>
                </a:solidFill>
                <a:latin typeface="DM Sans"/>
                <a:ea typeface="DM Sans"/>
                <a:cs typeface="DM Sans"/>
                <a:sym typeface="DM Sans"/>
              </a:rPr>
              <a:t>Khởi tạo:</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Sinh ma trận 5×5 (dirty/clean theo p=0.2).</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Đặt agent tại vị trí ngẫu nhiên.</a:t>
            </a:r>
          </a:p>
          <a:p>
            <a:pPr algn="just">
              <a:lnSpc>
                <a:spcPts val="4900"/>
              </a:lnSpc>
            </a:pPr>
            <a:r>
              <a:rPr lang="en-US" sz="3500">
                <a:solidFill>
                  <a:srgbClr val="000000"/>
                </a:solidFill>
                <a:latin typeface="DM Sans"/>
                <a:ea typeface="DM Sans"/>
                <a:cs typeface="DM Sans"/>
                <a:sym typeface="DM Sans"/>
              </a:rPr>
              <a:t>Mô phỏng vòng lặp:</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Sinh cảm biến (bumpers + dirt).</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Gọi agent để chọn action.</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Cập nhật trạng thái phòng.</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Tăng bộ đếm bước.</a:t>
            </a:r>
          </a:p>
          <a:p>
            <a:pPr algn="just">
              <a:lnSpc>
                <a:spcPts val="4900"/>
              </a:lnSpc>
            </a:pPr>
            <a:r>
              <a:rPr lang="en-US" sz="3500">
                <a:solidFill>
                  <a:srgbClr val="000000"/>
                </a:solidFill>
                <a:latin typeface="DM Sans"/>
                <a:ea typeface="DM Sans"/>
                <a:cs typeface="DM Sans"/>
                <a:sym typeface="DM Sans"/>
              </a:rPr>
              <a:t>Điều kiện dừng:</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Tất cả ô sạch hoặc vượt quá max_steps.</a:t>
            </a:r>
          </a:p>
        </p:txBody>
      </p:sp>
    </p:spTree>
  </p:cSld>
  <p:clrMapOvr>
    <a:masterClrMapping/>
  </p:clrMapOvr>
  <p:transition spd="fast">
    <p:fade/>
  </p:transition>
</p:sld>
</file>

<file path=ppt/slides/slide1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49974" y="7556775"/>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5353489" y="51435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3907108" y="-1645953"/>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714994" y="230187"/>
            <a:ext cx="15939652" cy="970280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Cơ sở lý thuyết</a:t>
            </a:r>
          </a:p>
          <a:p>
            <a:pPr algn="just">
              <a:lnSpc>
                <a:spcPts val="7000"/>
              </a:lnSpc>
              <a:spcBef>
                <a:spcPct val="0"/>
              </a:spcBef>
            </a:pPr>
            <a:r>
              <a:rPr lang="en-US" b="true" sz="5000">
                <a:solidFill>
                  <a:srgbClr val="000000"/>
                </a:solidFill>
                <a:latin typeface="DM Sans Bold"/>
                <a:ea typeface="DM Sans Bold"/>
                <a:cs typeface="DM Sans Bold"/>
                <a:sym typeface="DM Sans Bold"/>
              </a:rPr>
              <a:t>b</a:t>
            </a:r>
            <a:r>
              <a:rPr lang="en-US" b="true" sz="5000">
                <a:solidFill>
                  <a:srgbClr val="000000"/>
                </a:solidFill>
                <a:latin typeface="DM Sans Bold"/>
                <a:ea typeface="DM Sans Bold"/>
                <a:cs typeface="DM Sans Bold"/>
                <a:sym typeface="DM Sans Bold"/>
              </a:rPr>
              <a:t>. Simple Reflex Agent</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Quyế</a:t>
            </a:r>
            <a:r>
              <a:rPr lang="en-US" sz="3999">
                <a:solidFill>
                  <a:srgbClr val="000000"/>
                </a:solidFill>
                <a:latin typeface="DM Sans"/>
                <a:ea typeface="DM Sans"/>
                <a:cs typeface="DM Sans"/>
                <a:sym typeface="DM Sans"/>
              </a:rPr>
              <a:t>t định dựa trên IF–THEN rules.</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Không quan tâm lịch sử hành động.</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Ví dụ trong Lunar Lander:</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Nếu tàu lệch trái → bật động cơ phải.</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Nếu rơi quá nhanh → bật động cơ chính.</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Ưu điểm:</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Đơn </a:t>
            </a:r>
            <a:r>
              <a:rPr lang="en-US" sz="3999">
                <a:solidFill>
                  <a:srgbClr val="000000"/>
                </a:solidFill>
                <a:latin typeface="DM Sans"/>
                <a:ea typeface="DM Sans"/>
                <a:cs typeface="DM Sans"/>
                <a:sym typeface="DM Sans"/>
              </a:rPr>
              <a:t>giản, dễ triển khai.</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Phù hợp môi trường ít phức tạp.</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Nhượ</a:t>
            </a:r>
            <a:r>
              <a:rPr lang="en-US" sz="3999">
                <a:solidFill>
                  <a:srgbClr val="000000"/>
                </a:solidFill>
                <a:latin typeface="DM Sans"/>
                <a:ea typeface="DM Sans"/>
                <a:cs typeface="DM Sans"/>
                <a:sym typeface="DM Sans"/>
              </a:rPr>
              <a:t>c điểm:</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Không có trí nhớ, không học được.</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Không tối ưu trong môi trường phức tạp.</a:t>
            </a:r>
          </a:p>
        </p:txBody>
      </p:sp>
    </p:spTree>
  </p:cSld>
  <p:clrMapOvr>
    <a:masterClrMapping/>
  </p:clrMapOvr>
  <p:transition spd="fast">
    <p:fade/>
  </p:transition>
</p:sld>
</file>

<file path=ppt/slides/slide1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986843" y="378402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2449974" y="7621497"/>
            <a:ext cx="4899948" cy="3068592"/>
          </a:xfrm>
          <a:custGeom>
            <a:avLst/>
            <a:gdLst/>
            <a:ahLst/>
            <a:cxnLst/>
            <a:rect r="r" b="b" t="t" l="l"/>
            <a:pathLst>
              <a:path h="3068592" w="4899948">
                <a:moveTo>
                  <a:pt x="0" y="0"/>
                </a:moveTo>
                <a:lnTo>
                  <a:pt x="4899948" y="0"/>
                </a:lnTo>
                <a:lnTo>
                  <a:pt x="4899948" y="3068593"/>
                </a:lnTo>
                <a:lnTo>
                  <a:pt x="0" y="3068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2649278" y="9155794"/>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446381" y="2602028"/>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5801728" y="-685436"/>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552266" y="230187"/>
            <a:ext cx="15939652" cy="970280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Cơ sở lý thuyết</a:t>
            </a:r>
          </a:p>
          <a:p>
            <a:pPr algn="just">
              <a:lnSpc>
                <a:spcPts val="7000"/>
              </a:lnSpc>
              <a:spcBef>
                <a:spcPct val="0"/>
              </a:spcBef>
            </a:pPr>
            <a:r>
              <a:rPr lang="en-US" b="true" sz="5000">
                <a:solidFill>
                  <a:srgbClr val="000000"/>
                </a:solidFill>
                <a:latin typeface="DM Sans Bold"/>
                <a:ea typeface="DM Sans Bold"/>
                <a:cs typeface="DM Sans Bold"/>
                <a:sym typeface="DM Sans Bold"/>
              </a:rPr>
              <a:t>c</a:t>
            </a:r>
            <a:r>
              <a:rPr lang="en-US" b="true" sz="5000">
                <a:solidFill>
                  <a:srgbClr val="000000"/>
                </a:solidFill>
                <a:latin typeface="DM Sans Bold"/>
                <a:ea typeface="DM Sans Bold"/>
                <a:cs typeface="DM Sans Bold"/>
                <a:sym typeface="DM Sans Bold"/>
              </a:rPr>
              <a:t>. Môi trường Lunar Lander</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Stat</a:t>
            </a:r>
            <a:r>
              <a:rPr lang="en-US" sz="3999">
                <a:solidFill>
                  <a:srgbClr val="000000"/>
                </a:solidFill>
                <a:latin typeface="DM Sans"/>
                <a:ea typeface="DM Sans"/>
                <a:cs typeface="DM Sans"/>
                <a:sym typeface="DM Sans"/>
              </a:rPr>
              <a:t>e (8 giá trị quan sát): vị trí, vận tốc, góc, tốc độ xoay, trạng thái</a:t>
            </a:r>
            <a:r>
              <a:rPr lang="en-US" sz="3999">
                <a:solidFill>
                  <a:srgbClr val="000000"/>
                </a:solidFill>
                <a:latin typeface="DM Sans"/>
                <a:ea typeface="DM Sans"/>
                <a:cs typeface="DM Sans"/>
                <a:sym typeface="DM Sans"/>
              </a:rPr>
              <a:t> chân đáp.</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Action (4 lựa chọn):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0. Không làm gì.</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1. Bật động cơ chí</a:t>
            </a:r>
            <a:r>
              <a:rPr lang="en-US" sz="3999">
                <a:solidFill>
                  <a:srgbClr val="000000"/>
                </a:solidFill>
                <a:latin typeface="DM Sans"/>
                <a:ea typeface="DM Sans"/>
                <a:cs typeface="DM Sans"/>
                <a:sym typeface="DM Sans"/>
              </a:rPr>
              <a:t>nh.</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2. </a:t>
            </a:r>
            <a:r>
              <a:rPr lang="en-US" sz="3999">
                <a:solidFill>
                  <a:srgbClr val="000000"/>
                </a:solidFill>
                <a:latin typeface="DM Sans"/>
                <a:ea typeface="DM Sans"/>
                <a:cs typeface="DM Sans"/>
                <a:sym typeface="DM Sans"/>
              </a:rPr>
              <a:t>Bật động cơ trái.</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3. </a:t>
            </a:r>
            <a:r>
              <a:rPr lang="en-US" sz="3999">
                <a:solidFill>
                  <a:srgbClr val="000000"/>
                </a:solidFill>
                <a:latin typeface="DM Sans"/>
                <a:ea typeface="DM Sans"/>
                <a:cs typeface="DM Sans"/>
                <a:sym typeface="DM Sans"/>
              </a:rPr>
              <a:t>Bật động cơ phải.</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Reward:</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Hạ cánh đúng → điểm thưởng cao.</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Sa</a:t>
            </a:r>
            <a:r>
              <a:rPr lang="en-US" sz="3999">
                <a:solidFill>
                  <a:srgbClr val="000000"/>
                </a:solidFill>
                <a:latin typeface="DM Sans"/>
                <a:ea typeface="DM Sans"/>
                <a:cs typeface="DM Sans"/>
                <a:sym typeface="DM Sans"/>
              </a:rPr>
              <a:t>i hoặc nổ → điểm phạt.</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Tiêu tốn nhiên liệu → trừ điểm.</a:t>
            </a:r>
          </a:p>
        </p:txBody>
      </p:sp>
    </p:spTree>
  </p:cSld>
  <p:clrMapOvr>
    <a:masterClrMapping/>
  </p:clrMapOvr>
  <p:transition spd="fast">
    <p:fade/>
  </p:transition>
</p:sld>
</file>

<file path=ppt/slides/slide1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714994" y="2116862"/>
            <a:ext cx="15939652" cy="617855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Cơ sở lý thuyết</a:t>
            </a:r>
          </a:p>
          <a:p>
            <a:pPr algn="just">
              <a:lnSpc>
                <a:spcPts val="7000"/>
              </a:lnSpc>
              <a:spcBef>
                <a:spcPct val="0"/>
              </a:spcBef>
            </a:pPr>
            <a:r>
              <a:rPr lang="en-US" b="true" sz="5000">
                <a:solidFill>
                  <a:srgbClr val="000000"/>
                </a:solidFill>
                <a:latin typeface="DM Sans Bold"/>
                <a:ea typeface="DM Sans Bold"/>
                <a:cs typeface="DM Sans Bold"/>
                <a:sym typeface="DM Sans Bold"/>
              </a:rPr>
              <a:t>d. Nguyên lý hoạt động</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Quy trình của Simpl</a:t>
            </a:r>
            <a:r>
              <a:rPr lang="en-US" sz="3999">
                <a:solidFill>
                  <a:srgbClr val="000000"/>
                </a:solidFill>
                <a:latin typeface="DM Sans"/>
                <a:ea typeface="DM Sans"/>
                <a:cs typeface="DM Sans"/>
                <a:sym typeface="DM Sans"/>
              </a:rPr>
              <a:t>e Reflex Agent:</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Quan sát trạng thái</a:t>
            </a:r>
            <a:r>
              <a:rPr lang="en-US" sz="3999">
                <a:solidFill>
                  <a:srgbClr val="000000"/>
                </a:solidFill>
                <a:latin typeface="DM Sans"/>
                <a:ea typeface="DM Sans"/>
                <a:cs typeface="DM Sans"/>
                <a:sym typeface="DM Sans"/>
              </a:rPr>
              <a:t> hiện tại.</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So sánh với tập luật IF–THEN.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Chọn hà</a:t>
            </a:r>
            <a:r>
              <a:rPr lang="en-US" sz="3999">
                <a:solidFill>
                  <a:srgbClr val="000000"/>
                </a:solidFill>
                <a:latin typeface="DM Sans"/>
                <a:ea typeface="DM Sans"/>
                <a:cs typeface="DM Sans"/>
                <a:sym typeface="DM Sans"/>
              </a:rPr>
              <a:t>nh động (main/left/right engine hoặc none).</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Nhận r</a:t>
            </a:r>
            <a:r>
              <a:rPr lang="en-US" sz="3999">
                <a:solidFill>
                  <a:srgbClr val="000000"/>
                </a:solidFill>
                <a:latin typeface="DM Sans"/>
                <a:ea typeface="DM Sans"/>
                <a:cs typeface="DM Sans"/>
                <a:sym typeface="DM Sans"/>
              </a:rPr>
              <a:t>eward + state mới.</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Lặp l</a:t>
            </a:r>
            <a:r>
              <a:rPr lang="en-US" sz="3999">
                <a:solidFill>
                  <a:srgbClr val="000000"/>
                </a:solidFill>
                <a:latin typeface="DM Sans"/>
                <a:ea typeface="DM Sans"/>
                <a:cs typeface="DM Sans"/>
                <a:sym typeface="DM Sans"/>
              </a:rPr>
              <a:t>ại đến khi hạ cánh hoặc nổ.</a:t>
            </a:r>
          </a:p>
        </p:txBody>
      </p:sp>
    </p:spTree>
  </p:cSld>
  <p:clrMapOvr>
    <a:masterClrMapping/>
  </p:clrMapOvr>
  <p:transition spd="fast">
    <p:fade/>
  </p:transition>
</p:sld>
</file>

<file path=ppt/slides/slide1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29675" y="-108001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43547" y="9058133"/>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0719817" y="-129010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470346" y="2559774"/>
            <a:ext cx="16184300" cy="52927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4. Kết luận </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Đã</a:t>
            </a:r>
            <a:r>
              <a:rPr lang="en-US" sz="3999">
                <a:solidFill>
                  <a:srgbClr val="000000"/>
                </a:solidFill>
                <a:latin typeface="DM Sans"/>
                <a:ea typeface="DM Sans"/>
                <a:cs typeface="DM Sans"/>
                <a:sym typeface="DM Sans"/>
              </a:rPr>
              <a:t> triển khai thành công Simple Reflex-Based Agent trong môi trường Lunar Lander.</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Agent hoạt động dựa trên luật if–t</a:t>
            </a:r>
            <a:r>
              <a:rPr lang="en-US" sz="3999">
                <a:solidFill>
                  <a:srgbClr val="000000"/>
                </a:solidFill>
                <a:latin typeface="DM Sans"/>
                <a:ea typeface="DM Sans"/>
                <a:cs typeface="DM Sans"/>
                <a:sym typeface="DM Sans"/>
              </a:rPr>
              <a:t>hen: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Giảm tốc độ rơi.</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Điều</a:t>
            </a:r>
            <a:r>
              <a:rPr lang="en-US" sz="3999">
                <a:solidFill>
                  <a:srgbClr val="000000"/>
                </a:solidFill>
                <a:latin typeface="DM Sans"/>
                <a:ea typeface="DM Sans"/>
                <a:cs typeface="DM Sans"/>
                <a:sym typeface="DM Sans"/>
              </a:rPr>
              <a:t> chỉnh góc nghiêng.</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Duy trì cân bằng.</a:t>
            </a:r>
          </a:p>
        </p:txBody>
      </p:sp>
    </p:spTree>
  </p:cSld>
  <p:clrMapOvr>
    <a:masterClrMapping/>
  </p:clrMapOvr>
  <p:transition spd="fast">
    <p:fade/>
  </p:transition>
</p:sld>
</file>

<file path=ppt/slides/slide11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478095" y="2912199"/>
            <a:ext cx="17107615" cy="458787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5. </a:t>
            </a:r>
            <a:r>
              <a:rPr lang="en-US" b="true" sz="6000">
                <a:solidFill>
                  <a:srgbClr val="000000"/>
                </a:solidFill>
                <a:latin typeface="DM Sans Bold"/>
                <a:ea typeface="DM Sans Bold"/>
                <a:cs typeface="DM Sans Bold"/>
                <a:sym typeface="DM Sans Bold"/>
              </a:rPr>
              <a:t>Kết quả.</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Có thể hạ cánh trong các tình huống đơn giản.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Hạn chế:</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Không có trí nhớ, không học được kinh nghiệm.</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Hiệu suất kém trong môi trường phức tạp, biến động.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So với Reinforcement Learning: thiếu tối ưu và khả năng tổng quát hóa.</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85200" y="2180611"/>
            <a:ext cx="16074100" cy="63595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a. Nhiệm vụ 1: Xây dựng môi trường mô phỏng cho robot hút bụi tự động.</a:t>
            </a:r>
          </a:p>
          <a:p>
            <a:pPr algn="ctr">
              <a:lnSpc>
                <a:spcPts val="5599"/>
              </a:lnSpc>
            </a:pPr>
            <a:r>
              <a:rPr lang="en-US" sz="3999" b="true">
                <a:solidFill>
                  <a:srgbClr val="000000"/>
                </a:solidFill>
                <a:latin typeface="DM Sans Bold"/>
                <a:ea typeface="DM Sans Bold"/>
                <a:cs typeface="DM Sans Bold"/>
                <a:sym typeface="DM Sans Bold"/>
              </a:rPr>
              <a:t>Kết quả quan sát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Agent có thể dọn sạch phòng sau một số bước.</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Do hành động ngẫu nhiên, hiệu quả không tối ưu:</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Có thể mất nhiều bước.</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Có thể không dọn sạch trong max_steps.</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2474488"/>
            <a:ext cx="16625946" cy="47688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b. Nhiệm vụ 2: Triển khai tác nhân phản xạ đơn giản</a:t>
            </a:r>
          </a:p>
          <a:p>
            <a:pPr algn="ctr">
              <a:lnSpc>
                <a:spcPts val="5599"/>
              </a:lnSpc>
            </a:pPr>
            <a:r>
              <a:rPr lang="en-US" sz="3999" b="true">
                <a:solidFill>
                  <a:srgbClr val="000000"/>
                </a:solidFill>
                <a:latin typeface="DM Sans Bold"/>
                <a:ea typeface="DM Sans Bold"/>
                <a:cs typeface="DM Sans Bold"/>
                <a:sym typeface="DM Sans Bold"/>
              </a:rPr>
              <a:t>Tác nhân phản xạ đơn giản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Hoạt động theo condition =&gt; action rules.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Không có bộ nhớ =&gt; chỉ dựa vào tri giác hiện tại.</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Hành vi: hút bụi khi bẩn, tránh tường, di chuyển ngẫu nhiên.</a:t>
            </a:r>
          </a:p>
        </p:txBody>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7600950" y="3600450"/>
            <a:ext cx="3086100" cy="30861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AB7E2"/>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009650" y="2474488"/>
            <a:ext cx="16644996" cy="54737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b. Nhiệm vụ 2: Triển khai tác nhân phản xạ đơn giản</a:t>
            </a:r>
          </a:p>
          <a:p>
            <a:pPr algn="ctr">
              <a:lnSpc>
                <a:spcPts val="5599"/>
              </a:lnSpc>
            </a:pPr>
            <a:r>
              <a:rPr lang="en-US" sz="3999" b="true">
                <a:solidFill>
                  <a:srgbClr val="000000"/>
                </a:solidFill>
                <a:latin typeface="DM Sans Bold"/>
                <a:ea typeface="DM Sans Bold"/>
                <a:cs typeface="DM Sans Bold"/>
                <a:sym typeface="DM Sans Bold"/>
              </a:rPr>
              <a:t> Logic của tác nhân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Kiểm tra bụi bẩn =&gt; nếu có =&gt; “Suck”.</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Kiểm tra chướng ngại vật =&gt; tìm hướng hợp lệ.</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Chọn ngẫu nhiên 1 hướng trong valid moves.</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Nếu bị kẹt =&gt; “NoOp”.</a:t>
            </a: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881881" y="2344737"/>
            <a:ext cx="16772765" cy="54737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b. Nhiệm vụ 2: Triển khai tác nhân phản xạ đơn giản</a:t>
            </a:r>
          </a:p>
          <a:p>
            <a:pPr algn="ctr">
              <a:lnSpc>
                <a:spcPts val="5599"/>
              </a:lnSpc>
            </a:pPr>
            <a:r>
              <a:rPr lang="en-US" sz="3999" b="true">
                <a:solidFill>
                  <a:srgbClr val="000000"/>
                </a:solidFill>
                <a:latin typeface="DM Sans Bold"/>
                <a:ea typeface="DM Sans Bold"/>
                <a:cs typeface="DM Sans Bold"/>
                <a:sym typeface="DM Sans Bold"/>
              </a:rPr>
              <a:t>Hạn chế của tác nhân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Hiệu suất thấp (di chuyển ngẫu nhiên).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Bỏ sót khu vực do thiếu bộ nhớ.</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Không xử lý được lỗi cảm biến.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Không có mục tiêu dài hạn.</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515235" y="1901825"/>
            <a:ext cx="15744065" cy="54737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b. Nhiệm vụ 2: Triển khai tác nhân phản xạ đơn giản</a:t>
            </a:r>
          </a:p>
          <a:p>
            <a:pPr algn="ctr">
              <a:lnSpc>
                <a:spcPts val="5599"/>
              </a:lnSpc>
            </a:pPr>
            <a:r>
              <a:rPr lang="en-US" sz="3999" b="true">
                <a:solidFill>
                  <a:srgbClr val="000000"/>
                </a:solidFill>
                <a:latin typeface="DM Sans Bold"/>
                <a:ea typeface="DM Sans Bold"/>
                <a:cs typeface="DM Sans Bold"/>
                <a:sym typeface="DM Sans Bold"/>
              </a:rPr>
              <a:t>Môi trường mô phỏng (PEAS)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P (Performance): số hành động để làm sạch.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E (Environment): phòng 2D, bụi ngẫu nhiên, vị trí robot.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A (Actuators): Suck, Up/Down/Left/Right.</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S (Sensors): cảm biến bụi, cmar biến va chạm.</a:t>
            </a:r>
          </a:p>
        </p:txBody>
      </p:sp>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901825"/>
            <a:ext cx="16230600" cy="54737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b. Nhiệm vụ 2: Triển khai tác nhân phản xạ đơn giản</a:t>
            </a:r>
          </a:p>
          <a:p>
            <a:pPr algn="ctr">
              <a:lnSpc>
                <a:spcPts val="5599"/>
              </a:lnSpc>
            </a:pPr>
            <a:r>
              <a:rPr lang="en-US" sz="3999" b="true">
                <a:solidFill>
                  <a:srgbClr val="000000"/>
                </a:solidFill>
                <a:latin typeface="DM Sans Bold"/>
                <a:ea typeface="DM Sans Bold"/>
                <a:cs typeface="DM Sans Bold"/>
                <a:sym typeface="DM Sans Bold"/>
              </a:rPr>
              <a:t>Logic hoạt động của môi trường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Khởi tạo: phòng +  vị trí robot ngẫu nhiên.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Vòng lặp mô phỏng: chạy đến khi phòng sạch hoặc hết bước.</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Ghi nhận hiệu suất: đếm số hành động (action_count).</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Trực quan hóa: hiển thị trạng thái phòng (nếu verbose = True).</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730375"/>
            <a:ext cx="16230600" cy="75088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c. Nhiệm vụ 3: Tác nhân Phản xạ Dựa trên Mô hình (Model-Based Reflex Agent)</a:t>
            </a:r>
          </a:p>
          <a:p>
            <a:pPr algn="ctr">
              <a:lnSpc>
                <a:spcPts val="5599"/>
              </a:lnSpc>
            </a:pPr>
            <a:r>
              <a:rPr lang="en-US" sz="3999" b="true">
                <a:solidFill>
                  <a:srgbClr val="000000"/>
                </a:solidFill>
                <a:latin typeface="DM Sans Bold"/>
                <a:ea typeface="DM Sans Bold"/>
                <a:cs typeface="DM Sans Bold"/>
                <a:sym typeface="DM Sans Bold"/>
              </a:rPr>
              <a:t>Mục tiêu</a:t>
            </a:r>
          </a:p>
          <a:p>
            <a:pPr algn="just">
              <a:lnSpc>
                <a:spcPts val="4900"/>
              </a:lnSpc>
            </a:pPr>
            <a:r>
              <a:rPr lang="en-US" sz="3500">
                <a:solidFill>
                  <a:srgbClr val="000000"/>
                </a:solidFill>
                <a:latin typeface="DM Sans"/>
                <a:ea typeface="DM Sans"/>
                <a:cs typeface="DM Sans"/>
                <a:sym typeface="DM Sans"/>
              </a:rPr>
              <a:t>Mục tiêu của Task 3 là thiết kế và triển khai một tác nhân thông minh hơn, có khả năng làm sạch toàn bộ căn phòng một cách có hệ thống. Không giống như tác nhân ngẫu nhiên hoặc tác nhân phản xạ đơn giản, tác nhân này sử dụng một mô hình nội bộ (internal model) để lưu trữ trạng thái, giúp nó hiểu được vị trí của mình và lập kế hoạch di chuyển một cách hiệu quả.</a:t>
            </a:r>
          </a:p>
          <a:p>
            <a:pPr algn="just">
              <a:lnSpc>
                <a:spcPts val="7000"/>
              </a:lnSpc>
              <a:spcBef>
                <a:spcPct val="0"/>
              </a:spcBef>
            </a:pPr>
          </a:p>
        </p:txBody>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704715"/>
            <a:ext cx="16230600" cy="99853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c. Nhiệm vụ 3: Tác nhân Phản xạ Dựa trên Mô hình (Model-Based Reflex Agent)</a:t>
            </a:r>
          </a:p>
          <a:p>
            <a:pPr algn="ctr">
              <a:lnSpc>
                <a:spcPts val="5599"/>
              </a:lnSpc>
            </a:pPr>
            <a:r>
              <a:rPr lang="en-US" sz="3999" b="true">
                <a:solidFill>
                  <a:srgbClr val="000000"/>
                </a:solidFill>
                <a:latin typeface="DM Sans Bold"/>
                <a:ea typeface="DM Sans Bold"/>
                <a:cs typeface="DM Sans Bold"/>
                <a:sym typeface="DM Sans Bold"/>
              </a:rPr>
              <a:t>Thiết kế Tá</a:t>
            </a:r>
            <a:r>
              <a:rPr lang="en-US" sz="3999" b="true">
                <a:solidFill>
                  <a:srgbClr val="000000"/>
                </a:solidFill>
                <a:latin typeface="DM Sans Bold"/>
                <a:ea typeface="DM Sans Bold"/>
                <a:cs typeface="DM Sans Bold"/>
                <a:sym typeface="DM Sans Bold"/>
              </a:rPr>
              <a:t>c nhân</a:t>
            </a:r>
          </a:p>
          <a:p>
            <a:pPr algn="just">
              <a:lnSpc>
                <a:spcPts val="4900"/>
              </a:lnSpc>
            </a:pPr>
            <a:r>
              <a:rPr lang="en-US" sz="3500">
                <a:solidFill>
                  <a:srgbClr val="000000"/>
                </a:solidFill>
                <a:latin typeface="DM Sans"/>
                <a:ea typeface="DM Sans"/>
                <a:cs typeface="DM Sans"/>
                <a:sym typeface="DM Sans"/>
              </a:rPr>
              <a:t>Tá</a:t>
            </a:r>
            <a:r>
              <a:rPr lang="en-US" sz="3500">
                <a:solidFill>
                  <a:srgbClr val="000000"/>
                </a:solidFill>
                <a:latin typeface="DM Sans"/>
                <a:ea typeface="DM Sans"/>
                <a:cs typeface="DM Sans"/>
                <a:sym typeface="DM Sans"/>
              </a:rPr>
              <a:t>c nhân được thiết kế để hoạt động theo một logic hai giai đoạn rõ ràng, dựa trên trạng thái nội bộ được duy trì giữa các lần gọi hàm:</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Trạng thái (State): Trạng thái của tác nhân được lưu trong một dictionary, bao gồm:</a:t>
            </a:r>
          </a:p>
          <a:p>
            <a:pPr algn="just" marL="1511301" indent="-503767" lvl="2">
              <a:lnSpc>
                <a:spcPts val="4900"/>
              </a:lnSpc>
              <a:buFont typeface="Arial"/>
              <a:buChar char="⚬"/>
            </a:pPr>
            <a:r>
              <a:rPr lang="en-US" sz="3500">
                <a:solidFill>
                  <a:srgbClr val="000000"/>
                </a:solidFill>
                <a:latin typeface="DM Sans"/>
                <a:ea typeface="DM Sans"/>
                <a:cs typeface="DM Sans"/>
                <a:sym typeface="DM Sans"/>
              </a:rPr>
              <a:t>'localized': Cho biết tác nhân đã xác định được vị trí của mình hay chưa.</a:t>
            </a:r>
          </a:p>
          <a:p>
            <a:pPr algn="just" marL="1511301" indent="-503767" lvl="2">
              <a:lnSpc>
                <a:spcPts val="4900"/>
              </a:lnSpc>
              <a:buFont typeface="Arial"/>
              <a:buChar char="⚬"/>
            </a:pPr>
            <a:r>
              <a:rPr lang="en-US" sz="3500">
                <a:solidFill>
                  <a:srgbClr val="000000"/>
                </a:solidFill>
                <a:latin typeface="DM Sans"/>
                <a:ea typeface="DM Sans"/>
                <a:cs typeface="DM Sans"/>
                <a:sym typeface="DM Sans"/>
              </a:rPr>
              <a:t>'location': Tọa độ (x, y) hiện tại của tác nhân.</a:t>
            </a:r>
          </a:p>
          <a:p>
            <a:pPr algn="just" marL="1511301" indent="-503767" lvl="2">
              <a:lnSpc>
                <a:spcPts val="4900"/>
              </a:lnSpc>
              <a:buFont typeface="Arial"/>
              <a:buChar char="⚬"/>
            </a:pPr>
            <a:r>
              <a:rPr lang="en-US" sz="3500">
                <a:solidFill>
                  <a:srgbClr val="000000"/>
                </a:solidFill>
                <a:latin typeface="DM Sans"/>
                <a:ea typeface="DM Sans"/>
                <a:cs typeface="DM Sans"/>
                <a:sym typeface="DM Sans"/>
              </a:rPr>
              <a:t>'direction': Hướng di chuyển chính hiện tại ('east' hoặc 'west').</a:t>
            </a:r>
          </a:p>
          <a:p>
            <a:pPr algn="just" marL="1511301" indent="-503767" lvl="2">
              <a:lnSpc>
                <a:spcPts val="4900"/>
              </a:lnSpc>
              <a:buFont typeface="Arial"/>
              <a:buChar char="⚬"/>
            </a:pPr>
            <a:r>
              <a:rPr lang="en-US" sz="3500">
                <a:solidFill>
                  <a:srgbClr val="000000"/>
                </a:solidFill>
                <a:latin typeface="DM Sans"/>
                <a:ea typeface="DM Sans"/>
                <a:cs typeface="DM Sans"/>
                <a:sym typeface="DM Sans"/>
              </a:rPr>
              <a:t>'room_size': Kích thước n của phòng.</a:t>
            </a:r>
          </a:p>
          <a:p>
            <a:pPr algn="just">
              <a:lnSpc>
                <a:spcPts val="4900"/>
              </a:lnSpc>
            </a:pPr>
          </a:p>
          <a:p>
            <a:pPr algn="just">
              <a:lnSpc>
                <a:spcPts val="7000"/>
              </a:lnSpc>
              <a:spcBef>
                <a:spcPct val="0"/>
              </a:spcBef>
            </a:pP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18077" y="1764665"/>
            <a:ext cx="9966612" cy="6910070"/>
          </a:xfrm>
          <a:prstGeom prst="rect">
            <a:avLst/>
          </a:prstGeom>
        </p:spPr>
        <p:txBody>
          <a:bodyPr anchor="t" rtlCol="false" tIns="0" lIns="0" bIns="0" rIns="0">
            <a:spAutoFit/>
          </a:bodyPr>
          <a:lstStyle/>
          <a:p>
            <a:pPr algn="l">
              <a:lnSpc>
                <a:spcPts val="6789"/>
              </a:lnSpc>
            </a:pPr>
            <a:r>
              <a:rPr lang="en-US" sz="6999" b="true">
                <a:solidFill>
                  <a:srgbClr val="000000"/>
                </a:solidFill>
                <a:latin typeface="DM Sans Bold"/>
                <a:ea typeface="DM Sans Bold"/>
                <a:cs typeface="DM Sans Bold"/>
                <a:sym typeface="DM Sans Bold"/>
              </a:rPr>
              <a:t>I. Intelligent Agents: Reflex - Based Agents for the Vacuum - cleaner World </a:t>
            </a:r>
          </a:p>
          <a:p>
            <a:pPr algn="l">
              <a:lnSpc>
                <a:spcPts val="6789"/>
              </a:lnSpc>
            </a:pPr>
            <a:r>
              <a:rPr lang="en-US" sz="6999" b="true">
                <a:solidFill>
                  <a:srgbClr val="000000"/>
                </a:solidFill>
                <a:latin typeface="DM Sans Bold"/>
                <a:ea typeface="DM Sans Bold"/>
                <a:cs typeface="DM Sans Bold"/>
                <a:sym typeface="DM Sans Bold"/>
              </a:rPr>
              <a:t>(Tác nhân thông minh: Tác nhân dựa trên phản xạ cho thế giới máy hút bụi) </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704715"/>
            <a:ext cx="16230600" cy="93662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c. Nhiệm vụ 3: Tác nhân Phản xạ Dựa trên Mô hình (Model-Based Reflex Agent)</a:t>
            </a:r>
          </a:p>
          <a:p>
            <a:pPr algn="ctr">
              <a:lnSpc>
                <a:spcPts val="5599"/>
              </a:lnSpc>
            </a:pPr>
            <a:r>
              <a:rPr lang="en-US" sz="3999" b="true">
                <a:solidFill>
                  <a:srgbClr val="000000"/>
                </a:solidFill>
                <a:latin typeface="DM Sans Bold"/>
                <a:ea typeface="DM Sans Bold"/>
                <a:cs typeface="DM Sans Bold"/>
                <a:sym typeface="DM Sans Bold"/>
              </a:rPr>
              <a:t>Thiết kế Tá</a:t>
            </a:r>
            <a:r>
              <a:rPr lang="en-US" sz="3999" b="true">
                <a:solidFill>
                  <a:srgbClr val="000000"/>
                </a:solidFill>
                <a:latin typeface="DM Sans Bold"/>
                <a:ea typeface="DM Sans Bold"/>
                <a:cs typeface="DM Sans Bold"/>
                <a:sym typeface="DM Sans Bold"/>
              </a:rPr>
              <a:t>c nhân</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Giai đoạn</a:t>
            </a:r>
            <a:r>
              <a:rPr lang="en-US" sz="3500">
                <a:solidFill>
                  <a:srgbClr val="000000"/>
                </a:solidFill>
                <a:latin typeface="DM Sans"/>
                <a:ea typeface="DM Sans"/>
                <a:cs typeface="DM Sans"/>
                <a:sym typeface="DM Sans"/>
              </a:rPr>
              <a:t> 1: Định vị (Localization)</a:t>
            </a:r>
          </a:p>
          <a:p>
            <a:pPr algn="just" marL="1511301" indent="-503767" lvl="2">
              <a:lnSpc>
                <a:spcPts val="4900"/>
              </a:lnSpc>
              <a:buFont typeface="Arial"/>
              <a:buChar char="⚬"/>
            </a:pPr>
            <a:r>
              <a:rPr lang="en-US" sz="3500">
                <a:solidFill>
                  <a:srgbClr val="000000"/>
                </a:solidFill>
                <a:latin typeface="DM Sans"/>
                <a:ea typeface="DM Sans"/>
                <a:cs typeface="DM Sans"/>
                <a:sym typeface="DM Sans"/>
              </a:rPr>
              <a:t>Nếu chưa định vị ('localized' là False), tác nhân sẽ di chuyển một cách có chủ đích về góc Tây-Bắc (trên-trái) của căn phòng.</a:t>
            </a:r>
          </a:p>
          <a:p>
            <a:pPr algn="just" marL="1511301" indent="-503767" lvl="2">
              <a:lnSpc>
                <a:spcPts val="4900"/>
              </a:lnSpc>
              <a:buFont typeface="Arial"/>
              <a:buChar char="⚬"/>
            </a:pPr>
            <a:r>
              <a:rPr lang="en-US" sz="3500">
                <a:solidFill>
                  <a:srgbClr val="000000"/>
                </a:solidFill>
                <a:latin typeface="DM Sans"/>
                <a:ea typeface="DM Sans"/>
                <a:cs typeface="DM Sans"/>
                <a:sym typeface="DM Sans"/>
              </a:rPr>
              <a:t>Nó di chuyển liên tục về phía west cho đến khi chạm tường, sau đó di chuyển liên tục về phía north cho đến khi chạm tường.</a:t>
            </a:r>
          </a:p>
          <a:p>
            <a:pPr algn="just" marL="1511301" indent="-503767" lvl="2">
              <a:lnSpc>
                <a:spcPts val="4900"/>
              </a:lnSpc>
              <a:buFont typeface="Arial"/>
              <a:buChar char="⚬"/>
            </a:pPr>
            <a:r>
              <a:rPr lang="en-US" sz="3500">
                <a:solidFill>
                  <a:srgbClr val="000000"/>
                </a:solidFill>
                <a:latin typeface="DM Sans"/>
                <a:ea typeface="DM Sans"/>
                <a:cs typeface="DM Sans"/>
                <a:sym typeface="DM Sans"/>
              </a:rPr>
              <a:t>Kh</a:t>
            </a:r>
            <a:r>
              <a:rPr lang="en-US" sz="3500">
                <a:solidFill>
                  <a:srgbClr val="000000"/>
                </a:solidFill>
                <a:latin typeface="DM Sans"/>
                <a:ea typeface="DM Sans"/>
                <a:cs typeface="DM Sans"/>
                <a:sym typeface="DM Sans"/>
              </a:rPr>
              <a:t>i đã ở góc, nó cập nhật trạng thái 'localized' thành True và đặt vị trí của mình là (0, 0).</a:t>
            </a:r>
          </a:p>
          <a:p>
            <a:pPr algn="just">
              <a:lnSpc>
                <a:spcPts val="4900"/>
              </a:lnSpc>
            </a:pPr>
          </a:p>
          <a:p>
            <a:pPr algn="just">
              <a:lnSpc>
                <a:spcPts val="7000"/>
              </a:lnSpc>
              <a:spcBef>
                <a:spcPct val="0"/>
              </a:spcBef>
            </a:pPr>
          </a:p>
        </p:txBody>
      </p:sp>
    </p:spTree>
  </p:cSld>
  <p:clrMapOvr>
    <a:masterClrMapping/>
  </p:clrMapOvr>
  <p:transition spd="fast">
    <p:fade/>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894131" y="-123825"/>
            <a:ext cx="16230600" cy="106045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c. Nhiệm vụ 3: Tác nhân Phản xạ Dựa trên Mô hình (Model-Based Reflex Agent)</a:t>
            </a:r>
          </a:p>
          <a:p>
            <a:pPr algn="ctr">
              <a:lnSpc>
                <a:spcPts val="5599"/>
              </a:lnSpc>
            </a:pPr>
            <a:r>
              <a:rPr lang="en-US" sz="3999" b="true">
                <a:solidFill>
                  <a:srgbClr val="000000"/>
                </a:solidFill>
                <a:latin typeface="DM Sans Bold"/>
                <a:ea typeface="DM Sans Bold"/>
                <a:cs typeface="DM Sans Bold"/>
                <a:sym typeface="DM Sans Bold"/>
              </a:rPr>
              <a:t>Thiết kế Tá</a:t>
            </a:r>
            <a:r>
              <a:rPr lang="en-US" sz="3999" b="true">
                <a:solidFill>
                  <a:srgbClr val="000000"/>
                </a:solidFill>
                <a:latin typeface="DM Sans Bold"/>
                <a:ea typeface="DM Sans Bold"/>
                <a:cs typeface="DM Sans Bold"/>
                <a:sym typeface="DM Sans Bold"/>
              </a:rPr>
              <a:t>c nhân</a:t>
            </a:r>
          </a:p>
          <a:p>
            <a:pPr algn="just" marL="755651" indent="-377825" lvl="1">
              <a:lnSpc>
                <a:spcPts val="4900"/>
              </a:lnSpc>
              <a:buFont typeface="Arial"/>
              <a:buChar char="•"/>
            </a:pPr>
            <a:r>
              <a:rPr lang="en-US" sz="3500">
                <a:solidFill>
                  <a:srgbClr val="000000"/>
                </a:solidFill>
                <a:latin typeface="DM Sans"/>
                <a:ea typeface="DM Sans"/>
                <a:cs typeface="DM Sans"/>
                <a:sym typeface="DM Sans"/>
              </a:rPr>
              <a:t>Giai đoạn</a:t>
            </a:r>
            <a:r>
              <a:rPr lang="en-US" sz="3500">
                <a:solidFill>
                  <a:srgbClr val="000000"/>
                </a:solidFill>
                <a:latin typeface="DM Sans"/>
                <a:ea typeface="DM Sans"/>
                <a:cs typeface="DM Sans"/>
                <a:sym typeface="DM Sans"/>
              </a:rPr>
              <a:t> 2: Dọn dẹp có hệ thống (Systematic Cleaning)</a:t>
            </a:r>
          </a:p>
          <a:p>
            <a:pPr algn="just" marL="1511301" indent="-503767" lvl="2">
              <a:lnSpc>
                <a:spcPts val="4900"/>
              </a:lnSpc>
              <a:buFont typeface="Arial"/>
              <a:buChar char="⚬"/>
            </a:pPr>
            <a:r>
              <a:rPr lang="en-US" sz="3500">
                <a:solidFill>
                  <a:srgbClr val="000000"/>
                </a:solidFill>
                <a:latin typeface="DM Sans"/>
                <a:ea typeface="DM Sans"/>
                <a:cs typeface="DM Sans"/>
                <a:sym typeface="DM Sans"/>
              </a:rPr>
              <a:t>Sa</a:t>
            </a:r>
            <a:r>
              <a:rPr lang="en-US" sz="3500">
                <a:solidFill>
                  <a:srgbClr val="000000"/>
                </a:solidFill>
                <a:latin typeface="DM Sans"/>
                <a:ea typeface="DM Sans"/>
                <a:cs typeface="DM Sans"/>
                <a:sym typeface="DM Sans"/>
              </a:rPr>
              <a:t>u khi định vị, tác nhân ưu tiên hành động 'suck' nếu ô hiện tại bẩn.</a:t>
            </a:r>
          </a:p>
          <a:p>
            <a:pPr algn="just" marL="1511301" indent="-503767" lvl="2">
              <a:lnSpc>
                <a:spcPts val="4900"/>
              </a:lnSpc>
              <a:buFont typeface="Arial"/>
              <a:buChar char="⚬"/>
            </a:pPr>
            <a:r>
              <a:rPr lang="en-US" sz="3500">
                <a:solidFill>
                  <a:srgbClr val="000000"/>
                </a:solidFill>
                <a:latin typeface="DM Sans"/>
                <a:ea typeface="DM Sans"/>
                <a:cs typeface="DM Sans"/>
                <a:sym typeface="DM Sans"/>
              </a:rPr>
              <a:t>Nếu ô hiện tại sạch, nó sẽ di chuyển theo một mẫu "cày ruộng" (boustrophedon):</a:t>
            </a:r>
          </a:p>
          <a:p>
            <a:pPr algn="just" marL="2266952" indent="-566738" lvl="3">
              <a:lnSpc>
                <a:spcPts val="4900"/>
              </a:lnSpc>
              <a:buFont typeface="Arial"/>
              <a:buChar char="￭"/>
            </a:pPr>
            <a:r>
              <a:rPr lang="en-US" sz="3500">
                <a:solidFill>
                  <a:srgbClr val="000000"/>
                </a:solidFill>
                <a:latin typeface="DM Sans"/>
                <a:ea typeface="DM Sans"/>
                <a:cs typeface="DM Sans"/>
                <a:sym typeface="DM Sans"/>
              </a:rPr>
              <a:t>Di chuyển sang 'east' cho đến hết hàng.</a:t>
            </a:r>
          </a:p>
          <a:p>
            <a:pPr algn="just" marL="2266952" indent="-566738" lvl="3">
              <a:lnSpc>
                <a:spcPts val="4900"/>
              </a:lnSpc>
              <a:buFont typeface="Arial"/>
              <a:buChar char="￭"/>
            </a:pPr>
            <a:r>
              <a:rPr lang="en-US" sz="3500">
                <a:solidFill>
                  <a:srgbClr val="000000"/>
                </a:solidFill>
                <a:latin typeface="DM Sans"/>
                <a:ea typeface="DM Sans"/>
                <a:cs typeface="DM Sans"/>
                <a:sym typeface="DM Sans"/>
              </a:rPr>
              <a:t>Di chuyển xuống 'south' một ô.</a:t>
            </a:r>
          </a:p>
          <a:p>
            <a:pPr algn="just" marL="2266952" indent="-566738" lvl="3">
              <a:lnSpc>
                <a:spcPts val="4900"/>
              </a:lnSpc>
              <a:buFont typeface="Arial"/>
              <a:buChar char="￭"/>
            </a:pPr>
            <a:r>
              <a:rPr lang="en-US" sz="3500">
                <a:solidFill>
                  <a:srgbClr val="000000"/>
                </a:solidFill>
                <a:latin typeface="DM Sans"/>
                <a:ea typeface="DM Sans"/>
                <a:cs typeface="DM Sans"/>
                <a:sym typeface="DM Sans"/>
              </a:rPr>
              <a:t>Di chuyển sang 'west' cho đến hết hàng.</a:t>
            </a:r>
          </a:p>
          <a:p>
            <a:pPr algn="just" marL="2266952" indent="-566738" lvl="3">
              <a:lnSpc>
                <a:spcPts val="4900"/>
              </a:lnSpc>
              <a:buFont typeface="Arial"/>
              <a:buChar char="￭"/>
            </a:pPr>
            <a:r>
              <a:rPr lang="en-US" sz="3500">
                <a:solidFill>
                  <a:srgbClr val="000000"/>
                </a:solidFill>
                <a:latin typeface="DM Sans"/>
                <a:ea typeface="DM Sans"/>
                <a:cs typeface="DM Sans"/>
                <a:sym typeface="DM Sans"/>
              </a:rPr>
              <a:t>Di chuyển xuống 'south' một ô, và lặp lại.</a:t>
            </a:r>
          </a:p>
          <a:p>
            <a:pPr algn="just" marL="1511301" indent="-503767" lvl="2">
              <a:lnSpc>
                <a:spcPts val="4900"/>
              </a:lnSpc>
              <a:buFont typeface="Arial"/>
              <a:buChar char="⚬"/>
            </a:pPr>
            <a:r>
              <a:rPr lang="en-US" sz="3500">
                <a:solidFill>
                  <a:srgbClr val="000000"/>
                </a:solidFill>
                <a:latin typeface="DM Sans"/>
                <a:ea typeface="DM Sans"/>
                <a:cs typeface="DM Sans"/>
                <a:sym typeface="DM Sans"/>
              </a:rPr>
              <a:t>Sau mỗ</a:t>
            </a:r>
            <a:r>
              <a:rPr lang="en-US" sz="3500">
                <a:solidFill>
                  <a:srgbClr val="000000"/>
                </a:solidFill>
                <a:latin typeface="DM Sans"/>
                <a:ea typeface="DM Sans"/>
                <a:cs typeface="DM Sans"/>
                <a:sym typeface="DM Sans"/>
              </a:rPr>
              <a:t>i lần di chuyển, tác nhân cập nhật tọa độ 'location' trong trạng thái của mình.</a:t>
            </a:r>
          </a:p>
          <a:p>
            <a:pPr algn="just">
              <a:lnSpc>
                <a:spcPts val="7000"/>
              </a:lnSpc>
              <a:spcBef>
                <a:spcPct val="0"/>
              </a:spcBef>
            </a:pPr>
          </a:p>
        </p:txBody>
      </p:sp>
    </p:spTree>
  </p:cSld>
  <p:clrMapOvr>
    <a:masterClrMapping/>
  </p:clrMapOvr>
  <p:transition spd="fast">
    <p:fade/>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894131" y="-123825"/>
            <a:ext cx="16230600" cy="81280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c. Nhiệm vụ 3: Tác nhân Phản xạ Dựa trên Mô hình (Model-Based Reflex Agent)</a:t>
            </a:r>
          </a:p>
          <a:p>
            <a:pPr algn="ctr">
              <a:lnSpc>
                <a:spcPts val="5599"/>
              </a:lnSpc>
            </a:pPr>
            <a:r>
              <a:rPr lang="en-US" sz="3999" b="true">
                <a:solidFill>
                  <a:srgbClr val="000000"/>
                </a:solidFill>
                <a:latin typeface="DM Sans Bold"/>
                <a:ea typeface="DM Sans Bold"/>
                <a:cs typeface="DM Sans Bold"/>
                <a:sym typeface="DM Sans Bold"/>
              </a:rPr>
              <a:t>Kết luận</a:t>
            </a:r>
          </a:p>
          <a:p>
            <a:pPr algn="just">
              <a:lnSpc>
                <a:spcPts val="4900"/>
              </a:lnSpc>
            </a:pPr>
            <a:r>
              <a:rPr lang="en-US" sz="3500">
                <a:solidFill>
                  <a:srgbClr val="000000"/>
                </a:solidFill>
                <a:latin typeface="DM Sans"/>
                <a:ea typeface="DM Sans"/>
                <a:cs typeface="DM Sans"/>
                <a:sym typeface="DM Sans"/>
              </a:rPr>
              <a:t>Việc triển khai thành công</a:t>
            </a:r>
            <a:r>
              <a:rPr lang="en-US" sz="3500">
                <a:solidFill>
                  <a:srgbClr val="000000"/>
                </a:solidFill>
                <a:latin typeface="DM Sans"/>
                <a:ea typeface="DM Sans"/>
                <a:cs typeface="DM Sans"/>
                <a:sym typeface="DM Sans"/>
              </a:rPr>
              <a:t> tác nhân phản xạ dựa trên mô hình trong Task 3 là một bước tiến lớn so với các tác nhân trước đó. Nó không chỉ hoàn thành nhiệm vụ dọn dẹp phòng một cách đáng tin cậy mà còn làm điều đó với hiệu suất cao hơn nhiều. Kết quả này nhấn mạnh tầm quan trọng của trạng thái nội bộ trong việc xây dựng các tác nhân thông</a:t>
            </a:r>
            <a:r>
              <a:rPr lang="en-US" sz="3500">
                <a:solidFill>
                  <a:srgbClr val="000000"/>
                </a:solidFill>
                <a:latin typeface="DM Sans"/>
                <a:ea typeface="DM Sans"/>
                <a:cs typeface="DM Sans"/>
                <a:sym typeface="DM Sans"/>
              </a:rPr>
              <a:t> m</a:t>
            </a:r>
            <a:r>
              <a:rPr lang="en-US" sz="3500">
                <a:solidFill>
                  <a:srgbClr val="000000"/>
                </a:solidFill>
                <a:latin typeface="DM Sans"/>
                <a:ea typeface="DM Sans"/>
                <a:cs typeface="DM Sans"/>
                <a:sym typeface="DM Sans"/>
              </a:rPr>
              <a:t>inh có khả năng thực hiện các nhiệm vụ phức tạp một cách hiệu quả trong môi trường của chúng.</a:t>
            </a:r>
          </a:p>
          <a:p>
            <a:pPr algn="just">
              <a:lnSpc>
                <a:spcPts val="7000"/>
              </a:lnSpc>
              <a:spcBef>
                <a:spcPct val="0"/>
              </a:spcBef>
            </a:pPr>
          </a:p>
        </p:txBody>
      </p:sp>
    </p:spTree>
  </p:cSld>
  <p:clrMapOvr>
    <a:masterClrMapping/>
  </p:clrMapOvr>
  <p:transition spd="fast">
    <p:fade/>
  </p:transition>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4198306"/>
            <a:ext cx="16230600" cy="1585692"/>
            <a:chOff x="0" y="0"/>
            <a:chExt cx="8776999" cy="857492"/>
          </a:xfrm>
        </p:grpSpPr>
        <p:sp>
          <p:nvSpPr>
            <p:cNvPr name="Freeform 8" id="8"/>
            <p:cNvSpPr/>
            <p:nvPr/>
          </p:nvSpPr>
          <p:spPr>
            <a:xfrm flipH="false" flipV="false" rot="0">
              <a:off x="0" y="0"/>
              <a:ext cx="8776999" cy="857492"/>
            </a:xfrm>
            <a:custGeom>
              <a:avLst/>
              <a:gdLst/>
              <a:ahLst/>
              <a:cxnLst/>
              <a:rect r="r" b="b" t="t" l="l"/>
              <a:pathLst>
                <a:path h="857492" w="8776999">
                  <a:moveTo>
                    <a:pt x="7155" y="0"/>
                  </a:moveTo>
                  <a:lnTo>
                    <a:pt x="8769845" y="0"/>
                  </a:lnTo>
                  <a:cubicBezTo>
                    <a:pt x="8773795" y="0"/>
                    <a:pt x="8776999" y="3203"/>
                    <a:pt x="8776999" y="7155"/>
                  </a:cubicBezTo>
                  <a:lnTo>
                    <a:pt x="8776999" y="850338"/>
                  </a:lnTo>
                  <a:cubicBezTo>
                    <a:pt x="8776999" y="852235"/>
                    <a:pt x="8776246" y="854055"/>
                    <a:pt x="8774903" y="855397"/>
                  </a:cubicBezTo>
                  <a:cubicBezTo>
                    <a:pt x="8773561" y="856739"/>
                    <a:pt x="8771742" y="857492"/>
                    <a:pt x="8769845" y="857492"/>
                  </a:cubicBezTo>
                  <a:lnTo>
                    <a:pt x="7155" y="857492"/>
                  </a:lnTo>
                  <a:cubicBezTo>
                    <a:pt x="5257" y="857492"/>
                    <a:pt x="3437" y="856739"/>
                    <a:pt x="2096" y="855397"/>
                  </a:cubicBezTo>
                  <a:cubicBezTo>
                    <a:pt x="754" y="854055"/>
                    <a:pt x="0" y="852235"/>
                    <a:pt x="0" y="850338"/>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9" id="9"/>
            <p:cNvSpPr txBox="true"/>
            <p:nvPr/>
          </p:nvSpPr>
          <p:spPr>
            <a:xfrm>
              <a:off x="0" y="114300"/>
              <a:ext cx="8776999" cy="743192"/>
            </a:xfrm>
            <a:prstGeom prst="rect">
              <a:avLst/>
            </a:prstGeom>
          </p:spPr>
          <p:txBody>
            <a:bodyPr anchor="ctr" rtlCol="false" tIns="50800" lIns="50800" bIns="50800" rIns="50800"/>
            <a:lstStyle/>
            <a:p>
              <a:pPr algn="ctr">
                <a:lnSpc>
                  <a:spcPts val="2310"/>
                </a:lnSpc>
              </a:pPr>
            </a:p>
          </p:txBody>
        </p:sp>
      </p:grpSp>
      <p:grpSp>
        <p:nvGrpSpPr>
          <p:cNvPr name="Group 10" id="10"/>
          <p:cNvGrpSpPr/>
          <p:nvPr/>
        </p:nvGrpSpPr>
        <p:grpSpPr>
          <a:xfrm rot="0">
            <a:off x="1028700" y="5864820"/>
            <a:ext cx="16230600" cy="1585692"/>
            <a:chOff x="0" y="0"/>
            <a:chExt cx="8776999" cy="857492"/>
          </a:xfrm>
        </p:grpSpPr>
        <p:sp>
          <p:nvSpPr>
            <p:cNvPr name="Freeform 11" id="11"/>
            <p:cNvSpPr/>
            <p:nvPr/>
          </p:nvSpPr>
          <p:spPr>
            <a:xfrm flipH="false" flipV="false" rot="0">
              <a:off x="0" y="0"/>
              <a:ext cx="8776999" cy="857492"/>
            </a:xfrm>
            <a:custGeom>
              <a:avLst/>
              <a:gdLst/>
              <a:ahLst/>
              <a:cxnLst/>
              <a:rect r="r" b="b" t="t" l="l"/>
              <a:pathLst>
                <a:path h="857492" w="8776999">
                  <a:moveTo>
                    <a:pt x="7155" y="0"/>
                  </a:moveTo>
                  <a:lnTo>
                    <a:pt x="8769845" y="0"/>
                  </a:lnTo>
                  <a:cubicBezTo>
                    <a:pt x="8773795" y="0"/>
                    <a:pt x="8776999" y="3203"/>
                    <a:pt x="8776999" y="7155"/>
                  </a:cubicBezTo>
                  <a:lnTo>
                    <a:pt x="8776999" y="850338"/>
                  </a:lnTo>
                  <a:cubicBezTo>
                    <a:pt x="8776999" y="852235"/>
                    <a:pt x="8776246" y="854055"/>
                    <a:pt x="8774903" y="855397"/>
                  </a:cubicBezTo>
                  <a:cubicBezTo>
                    <a:pt x="8773561" y="856739"/>
                    <a:pt x="8771742" y="857492"/>
                    <a:pt x="8769845" y="857492"/>
                  </a:cubicBezTo>
                  <a:lnTo>
                    <a:pt x="7155" y="857492"/>
                  </a:lnTo>
                  <a:cubicBezTo>
                    <a:pt x="5257" y="857492"/>
                    <a:pt x="3437" y="856739"/>
                    <a:pt x="2096" y="855397"/>
                  </a:cubicBezTo>
                  <a:cubicBezTo>
                    <a:pt x="754" y="854055"/>
                    <a:pt x="0" y="852235"/>
                    <a:pt x="0" y="850338"/>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12" id="12"/>
            <p:cNvSpPr txBox="true"/>
            <p:nvPr/>
          </p:nvSpPr>
          <p:spPr>
            <a:xfrm>
              <a:off x="0" y="104775"/>
              <a:ext cx="8776999" cy="752717"/>
            </a:xfrm>
            <a:prstGeom prst="rect">
              <a:avLst/>
            </a:prstGeom>
          </p:spPr>
          <p:txBody>
            <a:bodyPr anchor="ctr" rtlCol="false" tIns="50800" lIns="50800" bIns="50800" rIns="50800"/>
            <a:lstStyle/>
            <a:p>
              <a:pPr algn="ctr">
                <a:lnSpc>
                  <a:spcPts val="2310"/>
                </a:lnSpc>
              </a:pPr>
            </a:p>
          </p:txBody>
        </p:sp>
      </p:grpSp>
      <p:grpSp>
        <p:nvGrpSpPr>
          <p:cNvPr name="Group 13" id="13"/>
          <p:cNvGrpSpPr/>
          <p:nvPr/>
        </p:nvGrpSpPr>
        <p:grpSpPr>
          <a:xfrm rot="0">
            <a:off x="1028700" y="7533061"/>
            <a:ext cx="16230600" cy="1585692"/>
            <a:chOff x="0" y="0"/>
            <a:chExt cx="8776999" cy="857492"/>
          </a:xfrm>
        </p:grpSpPr>
        <p:sp>
          <p:nvSpPr>
            <p:cNvPr name="Freeform 14" id="14"/>
            <p:cNvSpPr/>
            <p:nvPr/>
          </p:nvSpPr>
          <p:spPr>
            <a:xfrm flipH="false" flipV="false" rot="0">
              <a:off x="0" y="0"/>
              <a:ext cx="8776999" cy="857492"/>
            </a:xfrm>
            <a:custGeom>
              <a:avLst/>
              <a:gdLst/>
              <a:ahLst/>
              <a:cxnLst/>
              <a:rect r="r" b="b" t="t" l="l"/>
              <a:pathLst>
                <a:path h="857492" w="8776999">
                  <a:moveTo>
                    <a:pt x="7155" y="0"/>
                  </a:moveTo>
                  <a:lnTo>
                    <a:pt x="8769845" y="0"/>
                  </a:lnTo>
                  <a:cubicBezTo>
                    <a:pt x="8773795" y="0"/>
                    <a:pt x="8776999" y="3203"/>
                    <a:pt x="8776999" y="7155"/>
                  </a:cubicBezTo>
                  <a:lnTo>
                    <a:pt x="8776999" y="850338"/>
                  </a:lnTo>
                  <a:cubicBezTo>
                    <a:pt x="8776999" y="852235"/>
                    <a:pt x="8776246" y="854055"/>
                    <a:pt x="8774903" y="855397"/>
                  </a:cubicBezTo>
                  <a:cubicBezTo>
                    <a:pt x="8773561" y="856739"/>
                    <a:pt x="8771742" y="857492"/>
                    <a:pt x="8769845" y="857492"/>
                  </a:cubicBezTo>
                  <a:lnTo>
                    <a:pt x="7155" y="857492"/>
                  </a:lnTo>
                  <a:cubicBezTo>
                    <a:pt x="5257" y="857492"/>
                    <a:pt x="3437" y="856739"/>
                    <a:pt x="2096" y="855397"/>
                  </a:cubicBezTo>
                  <a:cubicBezTo>
                    <a:pt x="754" y="854055"/>
                    <a:pt x="0" y="852235"/>
                    <a:pt x="0" y="850338"/>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15" id="15"/>
            <p:cNvSpPr txBox="true"/>
            <p:nvPr/>
          </p:nvSpPr>
          <p:spPr>
            <a:xfrm>
              <a:off x="0" y="104775"/>
              <a:ext cx="8776999" cy="752717"/>
            </a:xfrm>
            <a:prstGeom prst="rect">
              <a:avLst/>
            </a:prstGeom>
          </p:spPr>
          <p:txBody>
            <a:bodyPr anchor="ctr" rtlCol="false" tIns="50800" lIns="50800" bIns="50800" rIns="50800"/>
            <a:lstStyle/>
            <a:p>
              <a:pPr algn="ctr">
                <a:lnSpc>
                  <a:spcPts val="2310"/>
                </a:lnSpc>
              </a:pPr>
            </a:p>
          </p:txBody>
        </p:sp>
      </p:grpSp>
      <p:sp>
        <p:nvSpPr>
          <p:cNvPr name="TextBox 16" id="16"/>
          <p:cNvSpPr txBox="true"/>
          <p:nvPr/>
        </p:nvSpPr>
        <p:spPr>
          <a:xfrm rot="0">
            <a:off x="1028700" y="1730375"/>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Mô phỏng bài học </a:t>
            </a:r>
          </a:p>
        </p:txBody>
      </p:sp>
      <p:sp>
        <p:nvSpPr>
          <p:cNvPr name="TextBox 17" id="17"/>
          <p:cNvSpPr txBox="true"/>
          <p:nvPr/>
        </p:nvSpPr>
        <p:spPr>
          <a:xfrm rot="0">
            <a:off x="2225884" y="4700687"/>
            <a:ext cx="4742545" cy="737692"/>
          </a:xfrm>
          <a:prstGeom prst="rect">
            <a:avLst/>
          </a:prstGeom>
        </p:spPr>
        <p:txBody>
          <a:bodyPr anchor="t" rtlCol="false" tIns="0" lIns="0" bIns="0" rIns="0">
            <a:spAutoFit/>
          </a:bodyPr>
          <a:lstStyle/>
          <a:p>
            <a:pPr algn="l">
              <a:lnSpc>
                <a:spcPts val="5234"/>
              </a:lnSpc>
            </a:pPr>
            <a:r>
              <a:rPr lang="en-US" sz="5452" spc="-447">
                <a:solidFill>
                  <a:srgbClr val="000000"/>
                </a:solidFill>
                <a:latin typeface="Times New Roman"/>
                <a:ea typeface="Times New Roman"/>
                <a:cs typeface="Times New Roman"/>
                <a:sym typeface="Times New Roman"/>
              </a:rPr>
              <a:t>01. Random Agent</a:t>
            </a:r>
          </a:p>
        </p:txBody>
      </p:sp>
      <p:sp>
        <p:nvSpPr>
          <p:cNvPr name="TextBox 18" id="18"/>
          <p:cNvSpPr txBox="true"/>
          <p:nvPr/>
        </p:nvSpPr>
        <p:spPr>
          <a:xfrm rot="0">
            <a:off x="2225884" y="6368064"/>
            <a:ext cx="8501722" cy="737692"/>
          </a:xfrm>
          <a:prstGeom prst="rect">
            <a:avLst/>
          </a:prstGeom>
        </p:spPr>
        <p:txBody>
          <a:bodyPr anchor="t" rtlCol="false" tIns="0" lIns="0" bIns="0" rIns="0">
            <a:spAutoFit/>
          </a:bodyPr>
          <a:lstStyle/>
          <a:p>
            <a:pPr algn="l">
              <a:lnSpc>
                <a:spcPts val="5234"/>
              </a:lnSpc>
            </a:pPr>
            <a:r>
              <a:rPr lang="en-US" sz="5452" spc="-447">
                <a:solidFill>
                  <a:srgbClr val="000000"/>
                </a:solidFill>
                <a:latin typeface="Times New Roman"/>
                <a:ea typeface="Times New Roman"/>
                <a:cs typeface="Times New Roman"/>
                <a:sym typeface="Times New Roman"/>
              </a:rPr>
              <a:t>02. Simple Reflex Agent </a:t>
            </a:r>
          </a:p>
        </p:txBody>
      </p:sp>
      <p:sp>
        <p:nvSpPr>
          <p:cNvPr name="TextBox 19" id="19"/>
          <p:cNvSpPr txBox="true"/>
          <p:nvPr/>
        </p:nvSpPr>
        <p:spPr>
          <a:xfrm rot="0">
            <a:off x="2225884" y="8035441"/>
            <a:ext cx="7466260" cy="737692"/>
          </a:xfrm>
          <a:prstGeom prst="rect">
            <a:avLst/>
          </a:prstGeom>
        </p:spPr>
        <p:txBody>
          <a:bodyPr anchor="t" rtlCol="false" tIns="0" lIns="0" bIns="0" rIns="0">
            <a:spAutoFit/>
          </a:bodyPr>
          <a:lstStyle/>
          <a:p>
            <a:pPr algn="l">
              <a:lnSpc>
                <a:spcPts val="5234"/>
              </a:lnSpc>
            </a:pPr>
            <a:r>
              <a:rPr lang="en-US" sz="5452" spc="-447">
                <a:solidFill>
                  <a:srgbClr val="000000"/>
                </a:solidFill>
                <a:latin typeface="Times New Roman"/>
                <a:ea typeface="Times New Roman"/>
                <a:cs typeface="Times New Roman"/>
                <a:sym typeface="Times New Roman"/>
              </a:rPr>
              <a:t>03. Model-based Reflex Agent</a:t>
            </a:r>
          </a:p>
        </p:txBody>
      </p:sp>
    </p:spTree>
  </p:cSld>
  <p:clrMapOvr>
    <a:masterClrMapping/>
  </p:clrMapOvr>
  <p:transition spd="fast">
    <p:fade/>
  </p:transition>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4198306"/>
            <a:ext cx="16230600" cy="1585692"/>
            <a:chOff x="0" y="0"/>
            <a:chExt cx="8776999" cy="857492"/>
          </a:xfrm>
        </p:grpSpPr>
        <p:sp>
          <p:nvSpPr>
            <p:cNvPr name="Freeform 8" id="8"/>
            <p:cNvSpPr/>
            <p:nvPr/>
          </p:nvSpPr>
          <p:spPr>
            <a:xfrm flipH="false" flipV="false" rot="0">
              <a:off x="0" y="0"/>
              <a:ext cx="8776999" cy="857492"/>
            </a:xfrm>
            <a:custGeom>
              <a:avLst/>
              <a:gdLst/>
              <a:ahLst/>
              <a:cxnLst/>
              <a:rect r="r" b="b" t="t" l="l"/>
              <a:pathLst>
                <a:path h="857492" w="8776999">
                  <a:moveTo>
                    <a:pt x="7155" y="0"/>
                  </a:moveTo>
                  <a:lnTo>
                    <a:pt x="8769845" y="0"/>
                  </a:lnTo>
                  <a:cubicBezTo>
                    <a:pt x="8773795" y="0"/>
                    <a:pt x="8776999" y="3203"/>
                    <a:pt x="8776999" y="7155"/>
                  </a:cubicBezTo>
                  <a:lnTo>
                    <a:pt x="8776999" y="850338"/>
                  </a:lnTo>
                  <a:cubicBezTo>
                    <a:pt x="8776999" y="852235"/>
                    <a:pt x="8776246" y="854055"/>
                    <a:pt x="8774903" y="855397"/>
                  </a:cubicBezTo>
                  <a:cubicBezTo>
                    <a:pt x="8773561" y="856739"/>
                    <a:pt x="8771742" y="857492"/>
                    <a:pt x="8769845" y="857492"/>
                  </a:cubicBezTo>
                  <a:lnTo>
                    <a:pt x="7155" y="857492"/>
                  </a:lnTo>
                  <a:cubicBezTo>
                    <a:pt x="5257" y="857492"/>
                    <a:pt x="3437" y="856739"/>
                    <a:pt x="2096" y="855397"/>
                  </a:cubicBezTo>
                  <a:cubicBezTo>
                    <a:pt x="754" y="854055"/>
                    <a:pt x="0" y="852235"/>
                    <a:pt x="0" y="850338"/>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9" id="9"/>
            <p:cNvSpPr txBox="true"/>
            <p:nvPr/>
          </p:nvSpPr>
          <p:spPr>
            <a:xfrm>
              <a:off x="0" y="114300"/>
              <a:ext cx="8776999" cy="743192"/>
            </a:xfrm>
            <a:prstGeom prst="rect">
              <a:avLst/>
            </a:prstGeom>
          </p:spPr>
          <p:txBody>
            <a:bodyPr anchor="ctr" rtlCol="false" tIns="50800" lIns="50800" bIns="50800" rIns="50800"/>
            <a:lstStyle/>
            <a:p>
              <a:pPr algn="ctr">
                <a:lnSpc>
                  <a:spcPts val="2310"/>
                </a:lnSpc>
              </a:pPr>
            </a:p>
          </p:txBody>
        </p:sp>
      </p:grpSp>
      <p:sp>
        <p:nvSpPr>
          <p:cNvPr name="TextBox 10" id="10"/>
          <p:cNvSpPr txBox="true"/>
          <p:nvPr/>
        </p:nvSpPr>
        <p:spPr>
          <a:xfrm rot="0">
            <a:off x="1028700" y="1730375"/>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Mô phỏng bài học </a:t>
            </a:r>
          </a:p>
        </p:txBody>
      </p:sp>
      <p:sp>
        <p:nvSpPr>
          <p:cNvPr name="TextBox 11" id="11"/>
          <p:cNvSpPr txBox="true"/>
          <p:nvPr/>
        </p:nvSpPr>
        <p:spPr>
          <a:xfrm rot="0">
            <a:off x="1415523" y="4725976"/>
            <a:ext cx="5267038" cy="657225"/>
          </a:xfrm>
          <a:prstGeom prst="rect">
            <a:avLst/>
          </a:prstGeom>
        </p:spPr>
        <p:txBody>
          <a:bodyPr anchor="t" rtlCol="false" tIns="0" lIns="0" bIns="0" rIns="0">
            <a:spAutoFit/>
          </a:bodyPr>
          <a:lstStyle/>
          <a:p>
            <a:pPr algn="l">
              <a:lnSpc>
                <a:spcPts val="4800"/>
              </a:lnSpc>
            </a:pPr>
            <a:r>
              <a:rPr lang="en-US" sz="5000" spc="-410">
                <a:solidFill>
                  <a:srgbClr val="000000"/>
                </a:solidFill>
                <a:latin typeface="DM Sans"/>
                <a:ea typeface="DM Sans"/>
                <a:cs typeface="DM Sans"/>
                <a:sym typeface="DM Sans"/>
              </a:rPr>
              <a:t>01. Random Agent:</a:t>
            </a:r>
          </a:p>
        </p:txBody>
      </p:sp>
      <p:grpSp>
        <p:nvGrpSpPr>
          <p:cNvPr name="Group 12" id="12"/>
          <p:cNvGrpSpPr/>
          <p:nvPr/>
        </p:nvGrpSpPr>
        <p:grpSpPr>
          <a:xfrm rot="0">
            <a:off x="7177782" y="5473996"/>
            <a:ext cx="10081518" cy="3066140"/>
            <a:chOff x="0" y="0"/>
            <a:chExt cx="5451768" cy="1658072"/>
          </a:xfrm>
        </p:grpSpPr>
        <p:sp>
          <p:nvSpPr>
            <p:cNvPr name="Freeform 13" id="13"/>
            <p:cNvSpPr/>
            <p:nvPr/>
          </p:nvSpPr>
          <p:spPr>
            <a:xfrm flipH="false" flipV="false" rot="0">
              <a:off x="0" y="0"/>
              <a:ext cx="5451768" cy="1658072"/>
            </a:xfrm>
            <a:custGeom>
              <a:avLst/>
              <a:gdLst/>
              <a:ahLst/>
              <a:cxnLst/>
              <a:rect r="r" b="b" t="t" l="l"/>
              <a:pathLst>
                <a:path h="1658072" w="5451768">
                  <a:moveTo>
                    <a:pt x="11519" y="0"/>
                  </a:moveTo>
                  <a:lnTo>
                    <a:pt x="5440249" y="0"/>
                  </a:lnTo>
                  <a:cubicBezTo>
                    <a:pt x="5443305" y="0"/>
                    <a:pt x="5446234" y="1214"/>
                    <a:pt x="5448395" y="3374"/>
                  </a:cubicBezTo>
                  <a:cubicBezTo>
                    <a:pt x="5450555" y="5534"/>
                    <a:pt x="5451768" y="8464"/>
                    <a:pt x="5451768" y="11519"/>
                  </a:cubicBezTo>
                  <a:lnTo>
                    <a:pt x="5451768" y="1646553"/>
                  </a:lnTo>
                  <a:cubicBezTo>
                    <a:pt x="5451768" y="1652915"/>
                    <a:pt x="5446611" y="1658072"/>
                    <a:pt x="5440249" y="1658072"/>
                  </a:cubicBezTo>
                  <a:lnTo>
                    <a:pt x="11519" y="1658072"/>
                  </a:lnTo>
                  <a:cubicBezTo>
                    <a:pt x="5157" y="1658072"/>
                    <a:pt x="0" y="1652915"/>
                    <a:pt x="0" y="1646553"/>
                  </a:cubicBezTo>
                  <a:lnTo>
                    <a:pt x="0" y="11519"/>
                  </a:lnTo>
                  <a:cubicBezTo>
                    <a:pt x="0" y="5157"/>
                    <a:pt x="5157" y="0"/>
                    <a:pt x="11519" y="0"/>
                  </a:cubicBezTo>
                  <a:close/>
                </a:path>
              </a:pathLst>
            </a:custGeom>
            <a:solidFill>
              <a:srgbClr val="8AB7E2"/>
            </a:solidFill>
          </p:spPr>
        </p:sp>
        <p:sp>
          <p:nvSpPr>
            <p:cNvPr name="TextBox 14" id="14"/>
            <p:cNvSpPr txBox="true"/>
            <p:nvPr/>
          </p:nvSpPr>
          <p:spPr>
            <a:xfrm>
              <a:off x="0" y="-114300"/>
              <a:ext cx="5451768" cy="1772372"/>
            </a:xfrm>
            <a:prstGeom prst="rect">
              <a:avLst/>
            </a:prstGeom>
          </p:spPr>
          <p:txBody>
            <a:bodyPr anchor="ctr" rtlCol="false" tIns="152400" lIns="152400" bIns="152400" rIns="152400"/>
            <a:lstStyle/>
            <a:p>
              <a:pPr algn="l">
                <a:lnSpc>
                  <a:spcPts val="5737"/>
                </a:lnSpc>
              </a:pPr>
            </a:p>
          </p:txBody>
        </p:sp>
      </p:grpSp>
      <p:sp>
        <p:nvSpPr>
          <p:cNvPr name="TextBox 15" id="15"/>
          <p:cNvSpPr txBox="true"/>
          <p:nvPr/>
        </p:nvSpPr>
        <p:spPr>
          <a:xfrm rot="0">
            <a:off x="6930171" y="4275238"/>
            <a:ext cx="10081518" cy="3684270"/>
          </a:xfrm>
          <a:prstGeom prst="rect">
            <a:avLst/>
          </a:prstGeom>
        </p:spPr>
        <p:txBody>
          <a:bodyPr anchor="t" rtlCol="false" tIns="0" lIns="0" bIns="0" rIns="0">
            <a:spAutoFit/>
          </a:bodyPr>
          <a:lstStyle/>
          <a:p>
            <a:pPr algn="just" marL="906780" indent="-453390" lvl="1">
              <a:lnSpc>
                <a:spcPts val="5880"/>
              </a:lnSpc>
              <a:buFont typeface="Arial"/>
              <a:buChar char="•"/>
            </a:pPr>
            <a:r>
              <a:rPr lang="en-US" sz="4200">
                <a:solidFill>
                  <a:srgbClr val="000000"/>
                </a:solidFill>
                <a:latin typeface="DM Sans"/>
                <a:ea typeface="DM Sans"/>
                <a:cs typeface="DM Sans"/>
                <a:sym typeface="DM Sans"/>
              </a:rPr>
              <a:t>Chọn hành động ngẫu nhiên trong 5 khả năng (4 hướng + suck).</a:t>
            </a:r>
          </a:p>
          <a:p>
            <a:pPr algn="just">
              <a:lnSpc>
                <a:spcPts val="5880"/>
              </a:lnSpc>
            </a:pPr>
          </a:p>
          <a:p>
            <a:pPr algn="just" marL="906780" indent="-453390" lvl="1">
              <a:lnSpc>
                <a:spcPts val="5880"/>
              </a:lnSpc>
              <a:buFont typeface="Arial"/>
              <a:buChar char="•"/>
            </a:pPr>
            <a:r>
              <a:rPr lang="en-US" sz="4200">
                <a:solidFill>
                  <a:srgbClr val="000000"/>
                </a:solidFill>
                <a:latin typeface="DM Sans"/>
                <a:ea typeface="DM Sans"/>
                <a:cs typeface="DM Sans"/>
                <a:sym typeface="DM Sans"/>
              </a:rPr>
              <a:t>Hành vi thiếu hệ thống → đôi khi trèo lại chỗ đã đi → tốn nhiều bước.</a:t>
            </a:r>
          </a:p>
        </p:txBody>
      </p:sp>
    </p:spTree>
  </p:cSld>
  <p:clrMapOvr>
    <a:masterClrMapping/>
  </p:clrMapOvr>
  <p:transition spd="fast">
    <p:fade/>
  </p:transition>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5864820"/>
            <a:ext cx="16230600" cy="1585692"/>
            <a:chOff x="0" y="0"/>
            <a:chExt cx="8776999" cy="857492"/>
          </a:xfrm>
        </p:grpSpPr>
        <p:sp>
          <p:nvSpPr>
            <p:cNvPr name="Freeform 8" id="8"/>
            <p:cNvSpPr/>
            <p:nvPr/>
          </p:nvSpPr>
          <p:spPr>
            <a:xfrm flipH="false" flipV="false" rot="0">
              <a:off x="0" y="0"/>
              <a:ext cx="8776999" cy="857492"/>
            </a:xfrm>
            <a:custGeom>
              <a:avLst/>
              <a:gdLst/>
              <a:ahLst/>
              <a:cxnLst/>
              <a:rect r="r" b="b" t="t" l="l"/>
              <a:pathLst>
                <a:path h="857492" w="8776999">
                  <a:moveTo>
                    <a:pt x="7155" y="0"/>
                  </a:moveTo>
                  <a:lnTo>
                    <a:pt x="8769845" y="0"/>
                  </a:lnTo>
                  <a:cubicBezTo>
                    <a:pt x="8773795" y="0"/>
                    <a:pt x="8776999" y="3203"/>
                    <a:pt x="8776999" y="7155"/>
                  </a:cubicBezTo>
                  <a:lnTo>
                    <a:pt x="8776999" y="850338"/>
                  </a:lnTo>
                  <a:cubicBezTo>
                    <a:pt x="8776999" y="852235"/>
                    <a:pt x="8776246" y="854055"/>
                    <a:pt x="8774903" y="855397"/>
                  </a:cubicBezTo>
                  <a:cubicBezTo>
                    <a:pt x="8773561" y="856739"/>
                    <a:pt x="8771742" y="857492"/>
                    <a:pt x="8769845" y="857492"/>
                  </a:cubicBezTo>
                  <a:lnTo>
                    <a:pt x="7155" y="857492"/>
                  </a:lnTo>
                  <a:cubicBezTo>
                    <a:pt x="5257" y="857492"/>
                    <a:pt x="3437" y="856739"/>
                    <a:pt x="2096" y="855397"/>
                  </a:cubicBezTo>
                  <a:cubicBezTo>
                    <a:pt x="754" y="854055"/>
                    <a:pt x="0" y="852235"/>
                    <a:pt x="0" y="850338"/>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9" id="9"/>
            <p:cNvSpPr txBox="true"/>
            <p:nvPr/>
          </p:nvSpPr>
          <p:spPr>
            <a:xfrm>
              <a:off x="0" y="114300"/>
              <a:ext cx="8776999" cy="743192"/>
            </a:xfrm>
            <a:prstGeom prst="rect">
              <a:avLst/>
            </a:prstGeom>
          </p:spPr>
          <p:txBody>
            <a:bodyPr anchor="ctr" rtlCol="false" tIns="50800" lIns="50800" bIns="50800" rIns="50800"/>
            <a:lstStyle/>
            <a:p>
              <a:pPr algn="ctr">
                <a:lnSpc>
                  <a:spcPts val="2310"/>
                </a:lnSpc>
              </a:pPr>
            </a:p>
          </p:txBody>
        </p:sp>
      </p:grpSp>
      <p:sp>
        <p:nvSpPr>
          <p:cNvPr name="TextBox 10" id="10"/>
          <p:cNvSpPr txBox="true"/>
          <p:nvPr/>
        </p:nvSpPr>
        <p:spPr>
          <a:xfrm rot="0">
            <a:off x="1028700" y="1730375"/>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Mô phỏng bài học </a:t>
            </a:r>
          </a:p>
        </p:txBody>
      </p:sp>
      <p:sp>
        <p:nvSpPr>
          <p:cNvPr name="TextBox 11" id="11"/>
          <p:cNvSpPr txBox="true"/>
          <p:nvPr/>
        </p:nvSpPr>
        <p:spPr>
          <a:xfrm rot="0">
            <a:off x="1235443" y="6369783"/>
            <a:ext cx="8501722"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02. Simple Reflex Agent: </a:t>
            </a:r>
          </a:p>
        </p:txBody>
      </p:sp>
      <p:grpSp>
        <p:nvGrpSpPr>
          <p:cNvPr name="Group 12" id="12"/>
          <p:cNvGrpSpPr/>
          <p:nvPr/>
        </p:nvGrpSpPr>
        <p:grpSpPr>
          <a:xfrm rot="0">
            <a:off x="8084541" y="4236741"/>
            <a:ext cx="9174759" cy="5459305"/>
            <a:chOff x="0" y="0"/>
            <a:chExt cx="4961422" cy="2952221"/>
          </a:xfrm>
        </p:grpSpPr>
        <p:sp>
          <p:nvSpPr>
            <p:cNvPr name="Freeform 13" id="13"/>
            <p:cNvSpPr/>
            <p:nvPr/>
          </p:nvSpPr>
          <p:spPr>
            <a:xfrm flipH="false" flipV="false" rot="0">
              <a:off x="0" y="0"/>
              <a:ext cx="4961422" cy="2952221"/>
            </a:xfrm>
            <a:custGeom>
              <a:avLst/>
              <a:gdLst/>
              <a:ahLst/>
              <a:cxnLst/>
              <a:rect r="r" b="b" t="t" l="l"/>
              <a:pathLst>
                <a:path h="2952221" w="4961422">
                  <a:moveTo>
                    <a:pt x="12657" y="0"/>
                  </a:moveTo>
                  <a:lnTo>
                    <a:pt x="4948764" y="0"/>
                  </a:lnTo>
                  <a:cubicBezTo>
                    <a:pt x="4952121" y="0"/>
                    <a:pt x="4955341" y="1334"/>
                    <a:pt x="4957714" y="3707"/>
                  </a:cubicBezTo>
                  <a:cubicBezTo>
                    <a:pt x="4960088" y="6081"/>
                    <a:pt x="4961422" y="9300"/>
                    <a:pt x="4961422" y="12657"/>
                  </a:cubicBezTo>
                  <a:lnTo>
                    <a:pt x="4961422" y="2939563"/>
                  </a:lnTo>
                  <a:cubicBezTo>
                    <a:pt x="4961422" y="2946554"/>
                    <a:pt x="4955754" y="2952221"/>
                    <a:pt x="4948764" y="2952221"/>
                  </a:cubicBezTo>
                  <a:lnTo>
                    <a:pt x="12657" y="2952221"/>
                  </a:lnTo>
                  <a:cubicBezTo>
                    <a:pt x="5667" y="2952221"/>
                    <a:pt x="0" y="2946554"/>
                    <a:pt x="0" y="2939563"/>
                  </a:cubicBezTo>
                  <a:lnTo>
                    <a:pt x="0" y="12657"/>
                  </a:lnTo>
                  <a:cubicBezTo>
                    <a:pt x="0" y="9300"/>
                    <a:pt x="1334" y="6081"/>
                    <a:pt x="3707" y="3707"/>
                  </a:cubicBezTo>
                  <a:cubicBezTo>
                    <a:pt x="6081" y="1334"/>
                    <a:pt x="9300" y="0"/>
                    <a:pt x="12657" y="0"/>
                  </a:cubicBezTo>
                  <a:close/>
                </a:path>
              </a:pathLst>
            </a:custGeom>
            <a:solidFill>
              <a:srgbClr val="8AB7E2"/>
            </a:solidFill>
          </p:spPr>
        </p:sp>
        <p:sp>
          <p:nvSpPr>
            <p:cNvPr name="TextBox 14" id="14"/>
            <p:cNvSpPr txBox="true"/>
            <p:nvPr/>
          </p:nvSpPr>
          <p:spPr>
            <a:xfrm>
              <a:off x="0" y="-114300"/>
              <a:ext cx="4961422" cy="3066521"/>
            </a:xfrm>
            <a:prstGeom prst="rect">
              <a:avLst/>
            </a:prstGeom>
          </p:spPr>
          <p:txBody>
            <a:bodyPr anchor="ctr" rtlCol="false" tIns="152400" lIns="152400" bIns="152400" rIns="152400"/>
            <a:lstStyle/>
            <a:p>
              <a:pPr algn="l">
                <a:lnSpc>
                  <a:spcPts val="5737"/>
                </a:lnSpc>
              </a:pPr>
            </a:p>
          </p:txBody>
        </p:sp>
      </p:grpSp>
      <p:sp>
        <p:nvSpPr>
          <p:cNvPr name="TextBox 15" id="15"/>
          <p:cNvSpPr txBox="true"/>
          <p:nvPr/>
        </p:nvSpPr>
        <p:spPr>
          <a:xfrm rot="0">
            <a:off x="7678063" y="4385541"/>
            <a:ext cx="9581237" cy="4548505"/>
          </a:xfrm>
          <a:prstGeom prst="rect">
            <a:avLst/>
          </a:prstGeom>
        </p:spPr>
        <p:txBody>
          <a:bodyPr anchor="t" rtlCol="false" tIns="0" lIns="0" bIns="0" rIns="0">
            <a:spAutoFit/>
          </a:bodyPr>
          <a:lstStyle/>
          <a:p>
            <a:pPr algn="l" marL="928369" indent="-464185" lvl="1">
              <a:lnSpc>
                <a:spcPts val="6019"/>
              </a:lnSpc>
              <a:buFont typeface="Arial"/>
              <a:buChar char="•"/>
            </a:pPr>
            <a:r>
              <a:rPr lang="en-US" sz="4299">
                <a:solidFill>
                  <a:srgbClr val="000000"/>
                </a:solidFill>
                <a:latin typeface="DM Sans"/>
                <a:ea typeface="DM Sans"/>
                <a:cs typeface="DM Sans"/>
                <a:sym typeface="DM Sans"/>
              </a:rPr>
              <a:t>Thuật toán phản xạ đơn giản: nếu ô hiện tại bẩn thì suck; nếu sạch chọn ngẫu nhiên một hướng hợp lệ.</a:t>
            </a:r>
          </a:p>
          <a:p>
            <a:pPr algn="l" marL="928369" indent="-464185" lvl="1">
              <a:lnSpc>
                <a:spcPts val="6019"/>
              </a:lnSpc>
              <a:buFont typeface="Arial"/>
              <a:buChar char="•"/>
            </a:pPr>
            <a:r>
              <a:rPr lang="en-US" sz="4299">
                <a:solidFill>
                  <a:srgbClr val="000000"/>
                </a:solidFill>
                <a:latin typeface="DM Sans"/>
                <a:ea typeface="DM Sans"/>
                <a:cs typeface="DM Sans"/>
                <a:sym typeface="DM Sans"/>
              </a:rPr>
              <a:t>Dọn nhanh hơn random vì luôn hút khi gặp bụi, ít lặp lại với hành động hút vô ích.</a:t>
            </a:r>
          </a:p>
        </p:txBody>
      </p:sp>
    </p:spTree>
  </p:cSld>
  <p:clrMapOvr>
    <a:masterClrMapping/>
  </p:clrMapOvr>
  <p:transition spd="fast">
    <p:fade/>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7533061"/>
            <a:ext cx="16230600" cy="1585692"/>
            <a:chOff x="0" y="0"/>
            <a:chExt cx="8776999" cy="857492"/>
          </a:xfrm>
        </p:grpSpPr>
        <p:sp>
          <p:nvSpPr>
            <p:cNvPr name="Freeform 8" id="8"/>
            <p:cNvSpPr/>
            <p:nvPr/>
          </p:nvSpPr>
          <p:spPr>
            <a:xfrm flipH="false" flipV="false" rot="0">
              <a:off x="0" y="0"/>
              <a:ext cx="8776999" cy="857492"/>
            </a:xfrm>
            <a:custGeom>
              <a:avLst/>
              <a:gdLst/>
              <a:ahLst/>
              <a:cxnLst/>
              <a:rect r="r" b="b" t="t" l="l"/>
              <a:pathLst>
                <a:path h="857492" w="8776999">
                  <a:moveTo>
                    <a:pt x="7155" y="0"/>
                  </a:moveTo>
                  <a:lnTo>
                    <a:pt x="8769845" y="0"/>
                  </a:lnTo>
                  <a:cubicBezTo>
                    <a:pt x="8773795" y="0"/>
                    <a:pt x="8776999" y="3203"/>
                    <a:pt x="8776999" y="7155"/>
                  </a:cubicBezTo>
                  <a:lnTo>
                    <a:pt x="8776999" y="850338"/>
                  </a:lnTo>
                  <a:cubicBezTo>
                    <a:pt x="8776999" y="852235"/>
                    <a:pt x="8776246" y="854055"/>
                    <a:pt x="8774903" y="855397"/>
                  </a:cubicBezTo>
                  <a:cubicBezTo>
                    <a:pt x="8773561" y="856739"/>
                    <a:pt x="8771742" y="857492"/>
                    <a:pt x="8769845" y="857492"/>
                  </a:cubicBezTo>
                  <a:lnTo>
                    <a:pt x="7155" y="857492"/>
                  </a:lnTo>
                  <a:cubicBezTo>
                    <a:pt x="5257" y="857492"/>
                    <a:pt x="3437" y="856739"/>
                    <a:pt x="2096" y="855397"/>
                  </a:cubicBezTo>
                  <a:cubicBezTo>
                    <a:pt x="754" y="854055"/>
                    <a:pt x="0" y="852235"/>
                    <a:pt x="0" y="850338"/>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9" id="9"/>
            <p:cNvSpPr txBox="true"/>
            <p:nvPr/>
          </p:nvSpPr>
          <p:spPr>
            <a:xfrm>
              <a:off x="0" y="114300"/>
              <a:ext cx="8776999" cy="743192"/>
            </a:xfrm>
            <a:prstGeom prst="rect">
              <a:avLst/>
            </a:prstGeom>
          </p:spPr>
          <p:txBody>
            <a:bodyPr anchor="ctr" rtlCol="false" tIns="50800" lIns="50800" bIns="50800" rIns="50800"/>
            <a:lstStyle/>
            <a:p>
              <a:pPr algn="ctr">
                <a:lnSpc>
                  <a:spcPts val="2310"/>
                </a:lnSpc>
              </a:pPr>
            </a:p>
          </p:txBody>
        </p:sp>
      </p:grpSp>
      <p:sp>
        <p:nvSpPr>
          <p:cNvPr name="TextBox 10" id="10"/>
          <p:cNvSpPr txBox="true"/>
          <p:nvPr/>
        </p:nvSpPr>
        <p:spPr>
          <a:xfrm rot="0">
            <a:off x="1028700" y="1730375"/>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Mô phỏng bài học </a:t>
            </a:r>
          </a:p>
        </p:txBody>
      </p:sp>
      <p:sp>
        <p:nvSpPr>
          <p:cNvPr name="TextBox 11" id="11"/>
          <p:cNvSpPr txBox="true"/>
          <p:nvPr/>
        </p:nvSpPr>
        <p:spPr>
          <a:xfrm rot="0">
            <a:off x="1505563" y="8067018"/>
            <a:ext cx="7466260" cy="622554"/>
          </a:xfrm>
          <a:prstGeom prst="rect">
            <a:avLst/>
          </a:prstGeom>
        </p:spPr>
        <p:txBody>
          <a:bodyPr anchor="t" rtlCol="false" tIns="0" lIns="0" bIns="0" rIns="0">
            <a:spAutoFit/>
          </a:bodyPr>
          <a:lstStyle/>
          <a:p>
            <a:pPr algn="l">
              <a:lnSpc>
                <a:spcPts val="4608"/>
              </a:lnSpc>
            </a:pPr>
            <a:r>
              <a:rPr lang="en-US" sz="4800" spc="-393">
                <a:solidFill>
                  <a:srgbClr val="000000"/>
                </a:solidFill>
                <a:latin typeface="DM Sans"/>
                <a:ea typeface="DM Sans"/>
                <a:cs typeface="DM Sans"/>
                <a:sym typeface="DM Sans"/>
              </a:rPr>
              <a:t>03. Model-based Reflex Agent:</a:t>
            </a:r>
          </a:p>
        </p:txBody>
      </p:sp>
      <p:grpSp>
        <p:nvGrpSpPr>
          <p:cNvPr name="Group 12" id="12"/>
          <p:cNvGrpSpPr/>
          <p:nvPr/>
        </p:nvGrpSpPr>
        <p:grpSpPr>
          <a:xfrm rot="0">
            <a:off x="9439671" y="4343878"/>
            <a:ext cx="8007234" cy="4803368"/>
            <a:chOff x="0" y="0"/>
            <a:chExt cx="4330061" cy="2597510"/>
          </a:xfrm>
        </p:grpSpPr>
        <p:sp>
          <p:nvSpPr>
            <p:cNvPr name="Freeform 13" id="13"/>
            <p:cNvSpPr/>
            <p:nvPr/>
          </p:nvSpPr>
          <p:spPr>
            <a:xfrm flipH="false" flipV="false" rot="0">
              <a:off x="0" y="0"/>
              <a:ext cx="4330061" cy="2597510"/>
            </a:xfrm>
            <a:custGeom>
              <a:avLst/>
              <a:gdLst/>
              <a:ahLst/>
              <a:cxnLst/>
              <a:rect r="r" b="b" t="t" l="l"/>
              <a:pathLst>
                <a:path h="2597510" w="4330061">
                  <a:moveTo>
                    <a:pt x="14503" y="0"/>
                  </a:moveTo>
                  <a:lnTo>
                    <a:pt x="4315558" y="0"/>
                  </a:lnTo>
                  <a:cubicBezTo>
                    <a:pt x="4323568" y="0"/>
                    <a:pt x="4330061" y="6493"/>
                    <a:pt x="4330061" y="14503"/>
                  </a:cubicBezTo>
                  <a:lnTo>
                    <a:pt x="4330061" y="2583007"/>
                  </a:lnTo>
                  <a:cubicBezTo>
                    <a:pt x="4330061" y="2591017"/>
                    <a:pt x="4323568" y="2597510"/>
                    <a:pt x="4315558" y="2597510"/>
                  </a:cubicBezTo>
                  <a:lnTo>
                    <a:pt x="14503" y="2597510"/>
                  </a:lnTo>
                  <a:cubicBezTo>
                    <a:pt x="6493" y="2597510"/>
                    <a:pt x="0" y="2591017"/>
                    <a:pt x="0" y="2583007"/>
                  </a:cubicBezTo>
                  <a:lnTo>
                    <a:pt x="0" y="14503"/>
                  </a:lnTo>
                  <a:cubicBezTo>
                    <a:pt x="0" y="6493"/>
                    <a:pt x="6493" y="0"/>
                    <a:pt x="14503" y="0"/>
                  </a:cubicBezTo>
                  <a:close/>
                </a:path>
              </a:pathLst>
            </a:custGeom>
            <a:solidFill>
              <a:srgbClr val="8AB7E2"/>
            </a:solidFill>
          </p:spPr>
        </p:sp>
        <p:sp>
          <p:nvSpPr>
            <p:cNvPr name="TextBox 14" id="14"/>
            <p:cNvSpPr txBox="true"/>
            <p:nvPr/>
          </p:nvSpPr>
          <p:spPr>
            <a:xfrm>
              <a:off x="0" y="114300"/>
              <a:ext cx="4330061" cy="2483210"/>
            </a:xfrm>
            <a:prstGeom prst="rect">
              <a:avLst/>
            </a:prstGeom>
          </p:spPr>
          <p:txBody>
            <a:bodyPr anchor="ctr" rtlCol="false" tIns="50800" lIns="50800" bIns="50800" rIns="50800"/>
            <a:lstStyle/>
            <a:p>
              <a:pPr algn="ctr">
                <a:lnSpc>
                  <a:spcPts val="2310"/>
                </a:lnSpc>
              </a:pPr>
            </a:p>
          </p:txBody>
        </p:sp>
      </p:grpSp>
      <p:sp>
        <p:nvSpPr>
          <p:cNvPr name="TextBox 15" id="15"/>
          <p:cNvSpPr txBox="true"/>
          <p:nvPr/>
        </p:nvSpPr>
        <p:spPr>
          <a:xfrm rot="0">
            <a:off x="9252066" y="4671143"/>
            <a:ext cx="8007234" cy="4063111"/>
          </a:xfrm>
          <a:prstGeom prst="rect">
            <a:avLst/>
          </a:prstGeom>
        </p:spPr>
        <p:txBody>
          <a:bodyPr anchor="t" rtlCol="false" tIns="0" lIns="0" bIns="0" rIns="0">
            <a:spAutoFit/>
          </a:bodyPr>
          <a:lstStyle/>
          <a:p>
            <a:pPr algn="l" marL="1006093" indent="-503047" lvl="1">
              <a:lnSpc>
                <a:spcPts val="6523"/>
              </a:lnSpc>
              <a:buFont typeface="Arial"/>
              <a:buChar char="•"/>
            </a:pPr>
            <a:r>
              <a:rPr lang="en-US" sz="4659">
                <a:solidFill>
                  <a:srgbClr val="000000"/>
                </a:solidFill>
                <a:latin typeface="DM Sans"/>
                <a:ea typeface="DM Sans"/>
                <a:cs typeface="DM Sans"/>
                <a:sym typeface="DM Sans"/>
              </a:rPr>
              <a:t>S</a:t>
            </a:r>
            <a:r>
              <a:rPr lang="en-US" sz="4659">
                <a:solidFill>
                  <a:srgbClr val="000000"/>
                </a:solidFill>
                <a:latin typeface="DM Sans"/>
                <a:ea typeface="DM Sans"/>
                <a:cs typeface="DM Sans"/>
                <a:sym typeface="DM Sans"/>
              </a:rPr>
              <a:t>ử dụng Trí nhớ</a:t>
            </a:r>
          </a:p>
          <a:p>
            <a:pPr algn="l" marL="1006093" indent="-503047" lvl="1">
              <a:lnSpc>
                <a:spcPts val="6523"/>
              </a:lnSpc>
              <a:buFont typeface="Arial"/>
              <a:buChar char="•"/>
            </a:pPr>
            <a:r>
              <a:rPr lang="en-US" sz="4659">
                <a:solidFill>
                  <a:srgbClr val="000000"/>
                </a:solidFill>
                <a:latin typeface="DM Sans"/>
                <a:ea typeface="DM Sans"/>
                <a:cs typeface="DM Sans"/>
                <a:sym typeface="DM Sans"/>
              </a:rPr>
              <a:t>Thực hiện Mục tiêu: mục tiêu toàn cục là làm sạch toàn bộ căn phòng một cách có hệ thống. </a:t>
            </a:r>
          </a:p>
        </p:txBody>
      </p:sp>
    </p:spTree>
  </p:cSld>
  <p:clrMapOvr>
    <a:masterClrMapping/>
  </p:clrMapOvr>
  <p:transition spd="fast">
    <p:fade/>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6" id="6"/>
          <p:cNvGrpSpPr/>
          <p:nvPr/>
        </p:nvGrpSpPr>
        <p:grpSpPr>
          <a:xfrm rot="0">
            <a:off x="684757" y="2323568"/>
            <a:ext cx="16762148" cy="7449028"/>
            <a:chOff x="0" y="0"/>
            <a:chExt cx="9064443" cy="4028201"/>
          </a:xfrm>
        </p:grpSpPr>
        <p:sp>
          <p:nvSpPr>
            <p:cNvPr name="Freeform 7" id="7"/>
            <p:cNvSpPr/>
            <p:nvPr/>
          </p:nvSpPr>
          <p:spPr>
            <a:xfrm flipH="false" flipV="false" rot="0">
              <a:off x="0" y="0"/>
              <a:ext cx="9064444" cy="4028201"/>
            </a:xfrm>
            <a:custGeom>
              <a:avLst/>
              <a:gdLst/>
              <a:ahLst/>
              <a:cxnLst/>
              <a:rect r="r" b="b" t="t" l="l"/>
              <a:pathLst>
                <a:path h="4028201" w="9064444">
                  <a:moveTo>
                    <a:pt x="6928" y="0"/>
                  </a:moveTo>
                  <a:lnTo>
                    <a:pt x="9057515" y="0"/>
                  </a:lnTo>
                  <a:cubicBezTo>
                    <a:pt x="9061341" y="0"/>
                    <a:pt x="9064444" y="3102"/>
                    <a:pt x="9064444" y="6928"/>
                  </a:cubicBezTo>
                  <a:lnTo>
                    <a:pt x="9064444" y="4021273"/>
                  </a:lnTo>
                  <a:cubicBezTo>
                    <a:pt x="9064444" y="4025099"/>
                    <a:pt x="9061341" y="4028201"/>
                    <a:pt x="9057515" y="4028201"/>
                  </a:cubicBezTo>
                  <a:lnTo>
                    <a:pt x="6928" y="4028201"/>
                  </a:lnTo>
                  <a:cubicBezTo>
                    <a:pt x="5091" y="4028201"/>
                    <a:pt x="3328" y="4027471"/>
                    <a:pt x="2029" y="4026171"/>
                  </a:cubicBezTo>
                  <a:cubicBezTo>
                    <a:pt x="730" y="4024872"/>
                    <a:pt x="0" y="4023110"/>
                    <a:pt x="0" y="4021273"/>
                  </a:cubicBezTo>
                  <a:lnTo>
                    <a:pt x="0" y="6928"/>
                  </a:lnTo>
                  <a:cubicBezTo>
                    <a:pt x="0" y="3102"/>
                    <a:pt x="3102" y="0"/>
                    <a:pt x="6928" y="0"/>
                  </a:cubicBezTo>
                  <a:close/>
                </a:path>
              </a:pathLst>
            </a:custGeom>
            <a:solidFill>
              <a:srgbClr val="8AB7E2"/>
            </a:solidFill>
          </p:spPr>
        </p:sp>
        <p:sp>
          <p:nvSpPr>
            <p:cNvPr name="TextBox 8" id="8"/>
            <p:cNvSpPr txBox="true"/>
            <p:nvPr/>
          </p:nvSpPr>
          <p:spPr>
            <a:xfrm>
              <a:off x="0" y="114300"/>
              <a:ext cx="9064443" cy="3913901"/>
            </a:xfrm>
            <a:prstGeom prst="rect">
              <a:avLst/>
            </a:prstGeom>
          </p:spPr>
          <p:txBody>
            <a:bodyPr anchor="ctr" rtlCol="false" tIns="50800" lIns="50800" bIns="50800" rIns="50800"/>
            <a:lstStyle/>
            <a:p>
              <a:pPr algn="ctr">
                <a:lnSpc>
                  <a:spcPts val="2310"/>
                </a:lnSpc>
              </a:pPr>
            </a:p>
          </p:txBody>
        </p:sp>
      </p:grpSp>
      <p:sp>
        <p:nvSpPr>
          <p:cNvPr name="Freeform 9" id="9"/>
          <p:cNvSpPr/>
          <p:nvPr/>
        </p:nvSpPr>
        <p:spPr>
          <a:xfrm flipH="false" flipV="false" rot="0">
            <a:off x="1314571" y="2196831"/>
            <a:ext cx="5822442" cy="1569612"/>
          </a:xfrm>
          <a:custGeom>
            <a:avLst/>
            <a:gdLst/>
            <a:ahLst/>
            <a:cxnLst/>
            <a:rect r="r" b="b" t="t" l="l"/>
            <a:pathLst>
              <a:path h="1569612" w="5822442">
                <a:moveTo>
                  <a:pt x="0" y="0"/>
                </a:moveTo>
                <a:lnTo>
                  <a:pt x="5822442" y="0"/>
                </a:lnTo>
                <a:lnTo>
                  <a:pt x="5822442" y="1569612"/>
                </a:lnTo>
                <a:lnTo>
                  <a:pt x="0" y="1569612"/>
                </a:lnTo>
                <a:lnTo>
                  <a:pt x="0" y="0"/>
                </a:lnTo>
                <a:close/>
              </a:path>
            </a:pathLst>
          </a:custGeom>
          <a:blipFill>
            <a:blip r:embed="rId10"/>
            <a:stretch>
              <a:fillRect l="0" t="0" r="0" b="-424308"/>
            </a:stretch>
          </a:blipFill>
        </p:spPr>
      </p:sp>
      <p:pic>
        <p:nvPicPr>
          <p:cNvPr name="Picture 10" id="10">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0" r="0" b="0"/>
          <a:stretch>
            <a:fillRect/>
          </a:stretch>
        </p:blipFill>
        <p:spPr>
          <a:xfrm flipH="false" flipV="false" rot="0">
            <a:off x="9564416" y="2057400"/>
            <a:ext cx="8229600" cy="8229600"/>
          </a:xfrm>
          <a:prstGeom prst="rect">
            <a:avLst/>
          </a:prstGeom>
        </p:spPr>
      </p:pic>
      <p:sp>
        <p:nvSpPr>
          <p:cNvPr name="TextBox 11" id="11"/>
          <p:cNvSpPr txBox="true"/>
          <p:nvPr/>
        </p:nvSpPr>
        <p:spPr>
          <a:xfrm rot="0">
            <a:off x="7896710" y="59212"/>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Mô phỏng bài học </a:t>
            </a:r>
          </a:p>
        </p:txBody>
      </p:sp>
      <p:sp>
        <p:nvSpPr>
          <p:cNvPr name="TextBox 12" id="12"/>
          <p:cNvSpPr txBox="true"/>
          <p:nvPr/>
        </p:nvSpPr>
        <p:spPr>
          <a:xfrm rot="0">
            <a:off x="2388895" y="2400612"/>
            <a:ext cx="367379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DM Sans Bold"/>
                <a:ea typeface="DM Sans Bold"/>
                <a:cs typeface="DM Sans Bold"/>
                <a:sym typeface="DM Sans Bold"/>
              </a:rPr>
              <a:t>Trực quan</a:t>
            </a:r>
          </a:p>
        </p:txBody>
      </p:sp>
      <p:sp>
        <p:nvSpPr>
          <p:cNvPr name="TextBox 13" id="13"/>
          <p:cNvSpPr txBox="true"/>
          <p:nvPr/>
        </p:nvSpPr>
        <p:spPr>
          <a:xfrm rot="0">
            <a:off x="2116266" y="5924257"/>
            <a:ext cx="5775365"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DM Sans Bold"/>
                <a:ea typeface="DM Sans Bold"/>
                <a:cs typeface="DM Sans Bold"/>
                <a:sym typeface="DM Sans Bold"/>
              </a:rPr>
              <a:t>Random Agent: </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6" id="6"/>
          <p:cNvGrpSpPr/>
          <p:nvPr/>
        </p:nvGrpSpPr>
        <p:grpSpPr>
          <a:xfrm rot="0">
            <a:off x="684757" y="2323568"/>
            <a:ext cx="16762148" cy="7449028"/>
            <a:chOff x="0" y="0"/>
            <a:chExt cx="9064443" cy="4028201"/>
          </a:xfrm>
        </p:grpSpPr>
        <p:sp>
          <p:nvSpPr>
            <p:cNvPr name="Freeform 7" id="7"/>
            <p:cNvSpPr/>
            <p:nvPr/>
          </p:nvSpPr>
          <p:spPr>
            <a:xfrm flipH="false" flipV="false" rot="0">
              <a:off x="0" y="0"/>
              <a:ext cx="9064444" cy="4028201"/>
            </a:xfrm>
            <a:custGeom>
              <a:avLst/>
              <a:gdLst/>
              <a:ahLst/>
              <a:cxnLst/>
              <a:rect r="r" b="b" t="t" l="l"/>
              <a:pathLst>
                <a:path h="4028201" w="9064444">
                  <a:moveTo>
                    <a:pt x="6928" y="0"/>
                  </a:moveTo>
                  <a:lnTo>
                    <a:pt x="9057515" y="0"/>
                  </a:lnTo>
                  <a:cubicBezTo>
                    <a:pt x="9061341" y="0"/>
                    <a:pt x="9064444" y="3102"/>
                    <a:pt x="9064444" y="6928"/>
                  </a:cubicBezTo>
                  <a:lnTo>
                    <a:pt x="9064444" y="4021273"/>
                  </a:lnTo>
                  <a:cubicBezTo>
                    <a:pt x="9064444" y="4025099"/>
                    <a:pt x="9061341" y="4028201"/>
                    <a:pt x="9057515" y="4028201"/>
                  </a:cubicBezTo>
                  <a:lnTo>
                    <a:pt x="6928" y="4028201"/>
                  </a:lnTo>
                  <a:cubicBezTo>
                    <a:pt x="5091" y="4028201"/>
                    <a:pt x="3328" y="4027471"/>
                    <a:pt x="2029" y="4026171"/>
                  </a:cubicBezTo>
                  <a:cubicBezTo>
                    <a:pt x="730" y="4024872"/>
                    <a:pt x="0" y="4023110"/>
                    <a:pt x="0" y="4021273"/>
                  </a:cubicBezTo>
                  <a:lnTo>
                    <a:pt x="0" y="6928"/>
                  </a:lnTo>
                  <a:cubicBezTo>
                    <a:pt x="0" y="3102"/>
                    <a:pt x="3102" y="0"/>
                    <a:pt x="6928" y="0"/>
                  </a:cubicBezTo>
                  <a:close/>
                </a:path>
              </a:pathLst>
            </a:custGeom>
            <a:solidFill>
              <a:srgbClr val="8AB7E2"/>
            </a:solidFill>
          </p:spPr>
        </p:sp>
        <p:sp>
          <p:nvSpPr>
            <p:cNvPr name="TextBox 8" id="8"/>
            <p:cNvSpPr txBox="true"/>
            <p:nvPr/>
          </p:nvSpPr>
          <p:spPr>
            <a:xfrm>
              <a:off x="0" y="114300"/>
              <a:ext cx="9064443" cy="3913901"/>
            </a:xfrm>
            <a:prstGeom prst="rect">
              <a:avLst/>
            </a:prstGeom>
          </p:spPr>
          <p:txBody>
            <a:bodyPr anchor="ctr" rtlCol="false" tIns="50800" lIns="50800" bIns="50800" rIns="50800"/>
            <a:lstStyle/>
            <a:p>
              <a:pPr algn="ctr">
                <a:lnSpc>
                  <a:spcPts val="2310"/>
                </a:lnSpc>
              </a:pPr>
            </a:p>
          </p:txBody>
        </p:sp>
      </p:grpSp>
      <p:sp>
        <p:nvSpPr>
          <p:cNvPr name="Freeform 9" id="9"/>
          <p:cNvSpPr/>
          <p:nvPr/>
        </p:nvSpPr>
        <p:spPr>
          <a:xfrm flipH="false" flipV="false" rot="0">
            <a:off x="1314571" y="2196831"/>
            <a:ext cx="5822442" cy="1569612"/>
          </a:xfrm>
          <a:custGeom>
            <a:avLst/>
            <a:gdLst/>
            <a:ahLst/>
            <a:cxnLst/>
            <a:rect r="r" b="b" t="t" l="l"/>
            <a:pathLst>
              <a:path h="1569612" w="5822442">
                <a:moveTo>
                  <a:pt x="0" y="0"/>
                </a:moveTo>
                <a:lnTo>
                  <a:pt x="5822442" y="0"/>
                </a:lnTo>
                <a:lnTo>
                  <a:pt x="5822442" y="1569612"/>
                </a:lnTo>
                <a:lnTo>
                  <a:pt x="0" y="1569612"/>
                </a:lnTo>
                <a:lnTo>
                  <a:pt x="0" y="0"/>
                </a:lnTo>
                <a:close/>
              </a:path>
            </a:pathLst>
          </a:custGeom>
          <a:blipFill>
            <a:blip r:embed="rId10"/>
            <a:stretch>
              <a:fillRect l="0" t="0" r="0" b="-424308"/>
            </a:stretch>
          </a:blipFill>
        </p:spPr>
      </p:sp>
      <p:pic>
        <p:nvPicPr>
          <p:cNvPr name="Picture 10" id="10">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932" r="0" b="932"/>
          <a:stretch>
            <a:fillRect/>
          </a:stretch>
        </p:blipFill>
        <p:spPr>
          <a:xfrm flipH="false" flipV="false" rot="0">
            <a:off x="9626951" y="1995962"/>
            <a:ext cx="8385938" cy="8229600"/>
          </a:xfrm>
          <a:prstGeom prst="rect">
            <a:avLst/>
          </a:prstGeom>
        </p:spPr>
      </p:pic>
      <p:sp>
        <p:nvSpPr>
          <p:cNvPr name="TextBox 11" id="11"/>
          <p:cNvSpPr txBox="true"/>
          <p:nvPr/>
        </p:nvSpPr>
        <p:spPr>
          <a:xfrm rot="0">
            <a:off x="7896710" y="59212"/>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Mô phỏng bài học </a:t>
            </a:r>
          </a:p>
        </p:txBody>
      </p:sp>
      <p:sp>
        <p:nvSpPr>
          <p:cNvPr name="TextBox 12" id="12"/>
          <p:cNvSpPr txBox="true"/>
          <p:nvPr/>
        </p:nvSpPr>
        <p:spPr>
          <a:xfrm rot="0">
            <a:off x="2388895" y="2400612"/>
            <a:ext cx="367379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DM Sans Bold"/>
                <a:ea typeface="DM Sans Bold"/>
                <a:cs typeface="DM Sans Bold"/>
                <a:sym typeface="DM Sans Bold"/>
              </a:rPr>
              <a:t>Trực quan</a:t>
            </a:r>
          </a:p>
        </p:txBody>
      </p:sp>
      <p:sp>
        <p:nvSpPr>
          <p:cNvPr name="TextBox 13" id="13"/>
          <p:cNvSpPr txBox="true"/>
          <p:nvPr/>
        </p:nvSpPr>
        <p:spPr>
          <a:xfrm rot="0">
            <a:off x="1255265" y="5924257"/>
            <a:ext cx="7497366"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DM Sans Bold"/>
                <a:ea typeface="DM Sans Bold"/>
                <a:cs typeface="DM Sans Bold"/>
                <a:sym typeface="DM Sans Bold"/>
              </a:rPr>
              <a:t>Simple Reflex Agent:</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6" id="6"/>
          <p:cNvGrpSpPr/>
          <p:nvPr/>
        </p:nvGrpSpPr>
        <p:grpSpPr>
          <a:xfrm rot="0">
            <a:off x="684757" y="2323568"/>
            <a:ext cx="16762148" cy="7449028"/>
            <a:chOff x="0" y="0"/>
            <a:chExt cx="9064443" cy="4028201"/>
          </a:xfrm>
        </p:grpSpPr>
        <p:sp>
          <p:nvSpPr>
            <p:cNvPr name="Freeform 7" id="7"/>
            <p:cNvSpPr/>
            <p:nvPr/>
          </p:nvSpPr>
          <p:spPr>
            <a:xfrm flipH="false" flipV="false" rot="0">
              <a:off x="0" y="0"/>
              <a:ext cx="9064444" cy="4028201"/>
            </a:xfrm>
            <a:custGeom>
              <a:avLst/>
              <a:gdLst/>
              <a:ahLst/>
              <a:cxnLst/>
              <a:rect r="r" b="b" t="t" l="l"/>
              <a:pathLst>
                <a:path h="4028201" w="9064444">
                  <a:moveTo>
                    <a:pt x="6928" y="0"/>
                  </a:moveTo>
                  <a:lnTo>
                    <a:pt x="9057515" y="0"/>
                  </a:lnTo>
                  <a:cubicBezTo>
                    <a:pt x="9061341" y="0"/>
                    <a:pt x="9064444" y="3102"/>
                    <a:pt x="9064444" y="6928"/>
                  </a:cubicBezTo>
                  <a:lnTo>
                    <a:pt x="9064444" y="4021273"/>
                  </a:lnTo>
                  <a:cubicBezTo>
                    <a:pt x="9064444" y="4025099"/>
                    <a:pt x="9061341" y="4028201"/>
                    <a:pt x="9057515" y="4028201"/>
                  </a:cubicBezTo>
                  <a:lnTo>
                    <a:pt x="6928" y="4028201"/>
                  </a:lnTo>
                  <a:cubicBezTo>
                    <a:pt x="5091" y="4028201"/>
                    <a:pt x="3328" y="4027471"/>
                    <a:pt x="2029" y="4026171"/>
                  </a:cubicBezTo>
                  <a:cubicBezTo>
                    <a:pt x="730" y="4024872"/>
                    <a:pt x="0" y="4023110"/>
                    <a:pt x="0" y="4021273"/>
                  </a:cubicBezTo>
                  <a:lnTo>
                    <a:pt x="0" y="6928"/>
                  </a:lnTo>
                  <a:cubicBezTo>
                    <a:pt x="0" y="3102"/>
                    <a:pt x="3102" y="0"/>
                    <a:pt x="6928" y="0"/>
                  </a:cubicBezTo>
                  <a:close/>
                </a:path>
              </a:pathLst>
            </a:custGeom>
            <a:solidFill>
              <a:srgbClr val="8AB7E2"/>
            </a:solidFill>
          </p:spPr>
        </p:sp>
        <p:sp>
          <p:nvSpPr>
            <p:cNvPr name="TextBox 8" id="8"/>
            <p:cNvSpPr txBox="true"/>
            <p:nvPr/>
          </p:nvSpPr>
          <p:spPr>
            <a:xfrm>
              <a:off x="0" y="114300"/>
              <a:ext cx="9064443" cy="3913901"/>
            </a:xfrm>
            <a:prstGeom prst="rect">
              <a:avLst/>
            </a:prstGeom>
          </p:spPr>
          <p:txBody>
            <a:bodyPr anchor="ctr" rtlCol="false" tIns="50800" lIns="50800" bIns="50800" rIns="50800"/>
            <a:lstStyle/>
            <a:p>
              <a:pPr algn="ctr">
                <a:lnSpc>
                  <a:spcPts val="2310"/>
                </a:lnSpc>
              </a:pPr>
            </a:p>
          </p:txBody>
        </p:sp>
      </p:grpSp>
      <p:sp>
        <p:nvSpPr>
          <p:cNvPr name="Freeform 9" id="9"/>
          <p:cNvSpPr/>
          <p:nvPr/>
        </p:nvSpPr>
        <p:spPr>
          <a:xfrm flipH="false" flipV="false" rot="0">
            <a:off x="1314571" y="2196831"/>
            <a:ext cx="5822442" cy="1569612"/>
          </a:xfrm>
          <a:custGeom>
            <a:avLst/>
            <a:gdLst/>
            <a:ahLst/>
            <a:cxnLst/>
            <a:rect r="r" b="b" t="t" l="l"/>
            <a:pathLst>
              <a:path h="1569612" w="5822442">
                <a:moveTo>
                  <a:pt x="0" y="0"/>
                </a:moveTo>
                <a:lnTo>
                  <a:pt x="5822442" y="0"/>
                </a:lnTo>
                <a:lnTo>
                  <a:pt x="5822442" y="1569612"/>
                </a:lnTo>
                <a:lnTo>
                  <a:pt x="0" y="1569612"/>
                </a:lnTo>
                <a:lnTo>
                  <a:pt x="0" y="0"/>
                </a:lnTo>
                <a:close/>
              </a:path>
            </a:pathLst>
          </a:custGeom>
          <a:blipFill>
            <a:blip r:embed="rId10"/>
            <a:stretch>
              <a:fillRect l="0" t="0" r="0" b="-424308"/>
            </a:stretch>
          </a:blipFill>
        </p:spPr>
      </p:sp>
      <p:pic>
        <p:nvPicPr>
          <p:cNvPr name="Picture 10" id="10">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932" r="0" b="932"/>
          <a:stretch>
            <a:fillRect/>
          </a:stretch>
        </p:blipFill>
        <p:spPr>
          <a:xfrm flipH="false" flipV="false" rot="0">
            <a:off x="9027301" y="1995962"/>
            <a:ext cx="8385938" cy="8229600"/>
          </a:xfrm>
          <a:prstGeom prst="rect">
            <a:avLst/>
          </a:prstGeom>
        </p:spPr>
      </p:pic>
      <p:sp>
        <p:nvSpPr>
          <p:cNvPr name="TextBox 11" id="11"/>
          <p:cNvSpPr txBox="true"/>
          <p:nvPr/>
        </p:nvSpPr>
        <p:spPr>
          <a:xfrm rot="0">
            <a:off x="7896710" y="59212"/>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Mô phỏng bài học </a:t>
            </a:r>
          </a:p>
        </p:txBody>
      </p:sp>
      <p:sp>
        <p:nvSpPr>
          <p:cNvPr name="TextBox 12" id="12"/>
          <p:cNvSpPr txBox="true"/>
          <p:nvPr/>
        </p:nvSpPr>
        <p:spPr>
          <a:xfrm rot="0">
            <a:off x="2388895" y="2400612"/>
            <a:ext cx="367379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DM Sans Bold"/>
                <a:ea typeface="DM Sans Bold"/>
                <a:cs typeface="DM Sans Bold"/>
                <a:sym typeface="DM Sans Bold"/>
              </a:rPr>
              <a:t>Trực quan</a:t>
            </a:r>
          </a:p>
        </p:txBody>
      </p:sp>
      <p:sp>
        <p:nvSpPr>
          <p:cNvPr name="TextBox 13" id="13"/>
          <p:cNvSpPr txBox="true"/>
          <p:nvPr/>
        </p:nvSpPr>
        <p:spPr>
          <a:xfrm rot="0">
            <a:off x="1314571" y="5517779"/>
            <a:ext cx="6205634" cy="21050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DM Sans Bold"/>
                <a:ea typeface="DM Sans Bold"/>
                <a:cs typeface="DM Sans Bold"/>
                <a:sym typeface="DM Sans Bold"/>
              </a:rPr>
              <a:t>Model-based Reflex Agent:</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872137"/>
            <a:ext cx="16230600" cy="67024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1.Mục tiêu</a:t>
            </a:r>
          </a:p>
          <a:p>
            <a:pPr algn="just" marL="863599" indent="-431800" lvl="1">
              <a:lnSpc>
                <a:spcPts val="5599"/>
              </a:lnSpc>
              <a:buFont typeface="Arial"/>
              <a:buChar char="•"/>
            </a:pPr>
            <a:r>
              <a:rPr lang="en-US" b="true" sz="3999">
                <a:solidFill>
                  <a:srgbClr val="000000"/>
                </a:solidFill>
                <a:latin typeface="DM Sans Bold"/>
                <a:ea typeface="DM Sans Bold"/>
                <a:cs typeface="DM Sans Bold"/>
                <a:sym typeface="DM Sans Bold"/>
              </a:rPr>
              <a:t> </a:t>
            </a:r>
            <a:r>
              <a:rPr lang="en-US" sz="3999">
                <a:solidFill>
                  <a:srgbClr val="000000"/>
                </a:solidFill>
                <a:latin typeface="DM Sans"/>
                <a:ea typeface="DM Sans"/>
                <a:cs typeface="DM Sans"/>
                <a:sym typeface="DM Sans"/>
              </a:rPr>
              <a:t>Thiết kế và xây dựng môi trường mô phỏng (cảm biến, cơ cấu chấp hành, đo lường hiệu suất).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Triển khai tác nhân phản xạ đơn giản và dựa trên mô hình.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Thực hành tương tác giữa môi trường và tác nhân.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Phân tích hiệu suất qua các thí nghiệm với nhiều cấu hình khác nhau.</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Phát triển chiến lược xử lý sự không chắc chắn và thông tin không hoàn chỉnh.</a:t>
            </a:r>
          </a:p>
        </p:txBody>
      </p:sp>
    </p:spTree>
  </p:cSld>
  <p:clrMapOvr>
    <a:masterClrMapping/>
  </p:clrMapOvr>
  <p:transition spd="fast">
    <p:fade/>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6" id="6"/>
          <p:cNvGrpSpPr/>
          <p:nvPr/>
        </p:nvGrpSpPr>
        <p:grpSpPr>
          <a:xfrm rot="0">
            <a:off x="684757" y="2323568"/>
            <a:ext cx="16762148" cy="7449028"/>
            <a:chOff x="0" y="0"/>
            <a:chExt cx="9064443" cy="4028201"/>
          </a:xfrm>
        </p:grpSpPr>
        <p:sp>
          <p:nvSpPr>
            <p:cNvPr name="Freeform 7" id="7"/>
            <p:cNvSpPr/>
            <p:nvPr/>
          </p:nvSpPr>
          <p:spPr>
            <a:xfrm flipH="false" flipV="false" rot="0">
              <a:off x="0" y="0"/>
              <a:ext cx="9064444" cy="4028201"/>
            </a:xfrm>
            <a:custGeom>
              <a:avLst/>
              <a:gdLst/>
              <a:ahLst/>
              <a:cxnLst/>
              <a:rect r="r" b="b" t="t" l="l"/>
              <a:pathLst>
                <a:path h="4028201" w="9064444">
                  <a:moveTo>
                    <a:pt x="6928" y="0"/>
                  </a:moveTo>
                  <a:lnTo>
                    <a:pt x="9057515" y="0"/>
                  </a:lnTo>
                  <a:cubicBezTo>
                    <a:pt x="9061341" y="0"/>
                    <a:pt x="9064444" y="3102"/>
                    <a:pt x="9064444" y="6928"/>
                  </a:cubicBezTo>
                  <a:lnTo>
                    <a:pt x="9064444" y="4021273"/>
                  </a:lnTo>
                  <a:cubicBezTo>
                    <a:pt x="9064444" y="4025099"/>
                    <a:pt x="9061341" y="4028201"/>
                    <a:pt x="9057515" y="4028201"/>
                  </a:cubicBezTo>
                  <a:lnTo>
                    <a:pt x="6928" y="4028201"/>
                  </a:lnTo>
                  <a:cubicBezTo>
                    <a:pt x="5091" y="4028201"/>
                    <a:pt x="3328" y="4027471"/>
                    <a:pt x="2029" y="4026171"/>
                  </a:cubicBezTo>
                  <a:cubicBezTo>
                    <a:pt x="730" y="4024872"/>
                    <a:pt x="0" y="4023110"/>
                    <a:pt x="0" y="4021273"/>
                  </a:cubicBezTo>
                  <a:lnTo>
                    <a:pt x="0" y="6928"/>
                  </a:lnTo>
                  <a:cubicBezTo>
                    <a:pt x="0" y="3102"/>
                    <a:pt x="3102" y="0"/>
                    <a:pt x="6928" y="0"/>
                  </a:cubicBezTo>
                  <a:close/>
                </a:path>
              </a:pathLst>
            </a:custGeom>
            <a:solidFill>
              <a:srgbClr val="8AB7E2"/>
            </a:solidFill>
          </p:spPr>
        </p:sp>
        <p:sp>
          <p:nvSpPr>
            <p:cNvPr name="TextBox 8" id="8"/>
            <p:cNvSpPr txBox="true"/>
            <p:nvPr/>
          </p:nvSpPr>
          <p:spPr>
            <a:xfrm>
              <a:off x="0" y="114300"/>
              <a:ext cx="9064443" cy="3913901"/>
            </a:xfrm>
            <a:prstGeom prst="rect">
              <a:avLst/>
            </a:prstGeom>
          </p:spPr>
          <p:txBody>
            <a:bodyPr anchor="ctr" rtlCol="false" tIns="50800" lIns="50800" bIns="50800" rIns="50800"/>
            <a:lstStyle/>
            <a:p>
              <a:pPr algn="ctr">
                <a:lnSpc>
                  <a:spcPts val="2310"/>
                </a:lnSpc>
              </a:pPr>
            </a:p>
          </p:txBody>
        </p:sp>
      </p:grpSp>
      <p:sp>
        <p:nvSpPr>
          <p:cNvPr name="Freeform 9" id="9"/>
          <p:cNvSpPr/>
          <p:nvPr/>
        </p:nvSpPr>
        <p:spPr>
          <a:xfrm flipH="false" flipV="false" rot="0">
            <a:off x="1314571" y="2196831"/>
            <a:ext cx="5822442" cy="1569612"/>
          </a:xfrm>
          <a:custGeom>
            <a:avLst/>
            <a:gdLst/>
            <a:ahLst/>
            <a:cxnLst/>
            <a:rect r="r" b="b" t="t" l="l"/>
            <a:pathLst>
              <a:path h="1569612" w="5822442">
                <a:moveTo>
                  <a:pt x="0" y="0"/>
                </a:moveTo>
                <a:lnTo>
                  <a:pt x="5822442" y="0"/>
                </a:lnTo>
                <a:lnTo>
                  <a:pt x="5822442" y="1569612"/>
                </a:lnTo>
                <a:lnTo>
                  <a:pt x="0" y="1569612"/>
                </a:lnTo>
                <a:lnTo>
                  <a:pt x="0" y="0"/>
                </a:lnTo>
                <a:close/>
              </a:path>
            </a:pathLst>
          </a:custGeom>
          <a:blipFill>
            <a:blip r:embed="rId10"/>
            <a:stretch>
              <a:fillRect l="0" t="0" r="0" b="-424308"/>
            </a:stretch>
          </a:blipFill>
        </p:spPr>
      </p:sp>
      <p:pic>
        <p:nvPicPr>
          <p:cNvPr name="Picture 10" id="10">
            <a:hlinkClick action="ppaction://media"/>
          </p:cNvPr>
          <p:cNvPicPr>
            <a:picLocks noChangeAspect="true"/>
          </p:cNvPicPr>
          <p:nvPr>
            <a:videoFile r:link="rId12"/>
            <p:extLst>
              <p:ext uri="{DAA4B4D4-6D71-4841-9C94-3DE7FCFB9230}">
                <p14:media xmlns:p14="http://schemas.microsoft.com/office/powerpoint/2010/main" r:embed="rId13"/>
              </p:ext>
            </p:extLst>
          </p:nvPr>
        </p:nvPicPr>
        <p:blipFill>
          <a:blip r:embed="rId11"/>
          <a:srcRect l="0" t="4200" r="0" b="4200"/>
          <a:stretch>
            <a:fillRect/>
          </a:stretch>
        </p:blipFill>
        <p:spPr>
          <a:xfrm flipH="false" flipV="false" rot="0">
            <a:off x="9028541" y="2196831"/>
            <a:ext cx="8984348" cy="8229600"/>
          </a:xfrm>
          <a:prstGeom prst="rect">
            <a:avLst/>
          </a:prstGeom>
        </p:spPr>
      </p:pic>
      <p:sp>
        <p:nvSpPr>
          <p:cNvPr name="TextBox 11" id="11"/>
          <p:cNvSpPr txBox="true"/>
          <p:nvPr/>
        </p:nvSpPr>
        <p:spPr>
          <a:xfrm rot="0">
            <a:off x="7896710" y="59212"/>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Mô phỏng bài học </a:t>
            </a:r>
          </a:p>
        </p:txBody>
      </p:sp>
      <p:sp>
        <p:nvSpPr>
          <p:cNvPr name="TextBox 12" id="12"/>
          <p:cNvSpPr txBox="true"/>
          <p:nvPr/>
        </p:nvSpPr>
        <p:spPr>
          <a:xfrm rot="0">
            <a:off x="2388895" y="2400612"/>
            <a:ext cx="3673793"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DM Sans Bold"/>
                <a:ea typeface="DM Sans Bold"/>
                <a:cs typeface="DM Sans Bold"/>
                <a:sym typeface="DM Sans Bold"/>
              </a:rPr>
              <a:t>Trực quan</a:t>
            </a:r>
          </a:p>
        </p:txBody>
      </p:sp>
      <p:sp>
        <p:nvSpPr>
          <p:cNvPr name="TextBox 13" id="13"/>
          <p:cNvSpPr txBox="true"/>
          <p:nvPr/>
        </p:nvSpPr>
        <p:spPr>
          <a:xfrm rot="0">
            <a:off x="1314571" y="5517779"/>
            <a:ext cx="6205634" cy="2105025"/>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DM Sans Bold"/>
                <a:ea typeface="DM Sans Bold"/>
                <a:cs typeface="DM Sans Bold"/>
                <a:sym typeface="DM Sans Bold"/>
              </a:rPr>
              <a:t>Model-based Reflex Agent:</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6168436" y="2728732"/>
            <a:ext cx="5474563" cy="1585692"/>
            <a:chOff x="0" y="0"/>
            <a:chExt cx="2960471" cy="857492"/>
          </a:xfrm>
        </p:grpSpPr>
        <p:sp>
          <p:nvSpPr>
            <p:cNvPr name="Freeform 8" id="8"/>
            <p:cNvSpPr/>
            <p:nvPr/>
          </p:nvSpPr>
          <p:spPr>
            <a:xfrm flipH="false" flipV="false" rot="0">
              <a:off x="0" y="0"/>
              <a:ext cx="2960471" cy="857492"/>
            </a:xfrm>
            <a:custGeom>
              <a:avLst/>
              <a:gdLst/>
              <a:ahLst/>
              <a:cxnLst/>
              <a:rect r="r" b="b" t="t" l="l"/>
              <a:pathLst>
                <a:path h="857492" w="2960471">
                  <a:moveTo>
                    <a:pt x="21212" y="0"/>
                  </a:moveTo>
                  <a:lnTo>
                    <a:pt x="2939259" y="0"/>
                  </a:lnTo>
                  <a:cubicBezTo>
                    <a:pt x="2950974" y="0"/>
                    <a:pt x="2960471" y="9497"/>
                    <a:pt x="2960471" y="21212"/>
                  </a:cubicBezTo>
                  <a:lnTo>
                    <a:pt x="2960471" y="836280"/>
                  </a:lnTo>
                  <a:cubicBezTo>
                    <a:pt x="2960471" y="841906"/>
                    <a:pt x="2958236" y="847301"/>
                    <a:pt x="2954258" y="851279"/>
                  </a:cubicBezTo>
                  <a:cubicBezTo>
                    <a:pt x="2950280" y="855258"/>
                    <a:pt x="2944885" y="857492"/>
                    <a:pt x="2939259" y="857492"/>
                  </a:cubicBezTo>
                  <a:lnTo>
                    <a:pt x="21212" y="857492"/>
                  </a:lnTo>
                  <a:cubicBezTo>
                    <a:pt x="9497" y="857492"/>
                    <a:pt x="0" y="847995"/>
                    <a:pt x="0" y="836280"/>
                  </a:cubicBezTo>
                  <a:lnTo>
                    <a:pt x="0" y="21212"/>
                  </a:lnTo>
                  <a:cubicBezTo>
                    <a:pt x="0" y="9497"/>
                    <a:pt x="9497" y="0"/>
                    <a:pt x="21212" y="0"/>
                  </a:cubicBezTo>
                  <a:close/>
                </a:path>
              </a:pathLst>
            </a:custGeom>
            <a:solidFill>
              <a:srgbClr val="8AB7E2"/>
            </a:solidFill>
          </p:spPr>
        </p:sp>
        <p:sp>
          <p:nvSpPr>
            <p:cNvPr name="TextBox 9" id="9"/>
            <p:cNvSpPr txBox="true"/>
            <p:nvPr/>
          </p:nvSpPr>
          <p:spPr>
            <a:xfrm>
              <a:off x="0" y="114300"/>
              <a:ext cx="2960471" cy="743192"/>
            </a:xfrm>
            <a:prstGeom prst="rect">
              <a:avLst/>
            </a:prstGeom>
          </p:spPr>
          <p:txBody>
            <a:bodyPr anchor="ctr" rtlCol="false" tIns="50800" lIns="50800" bIns="50800" rIns="50800"/>
            <a:lstStyle/>
            <a:p>
              <a:pPr algn="ctr">
                <a:lnSpc>
                  <a:spcPts val="2310"/>
                </a:lnSpc>
              </a:pPr>
            </a:p>
          </p:txBody>
        </p:sp>
      </p:grpSp>
      <p:sp>
        <p:nvSpPr>
          <p:cNvPr name="Freeform 10" id="10"/>
          <p:cNvSpPr/>
          <p:nvPr/>
        </p:nvSpPr>
        <p:spPr>
          <a:xfrm flipH="false" flipV="false" rot="0">
            <a:off x="189456" y="4747481"/>
            <a:ext cx="17909087" cy="4077761"/>
          </a:xfrm>
          <a:custGeom>
            <a:avLst/>
            <a:gdLst/>
            <a:ahLst/>
            <a:cxnLst/>
            <a:rect r="r" b="b" t="t" l="l"/>
            <a:pathLst>
              <a:path h="4077761" w="17909087">
                <a:moveTo>
                  <a:pt x="0" y="0"/>
                </a:moveTo>
                <a:lnTo>
                  <a:pt x="17909088" y="0"/>
                </a:lnTo>
                <a:lnTo>
                  <a:pt x="17909088" y="4077761"/>
                </a:lnTo>
                <a:lnTo>
                  <a:pt x="0" y="4077761"/>
                </a:lnTo>
                <a:lnTo>
                  <a:pt x="0" y="0"/>
                </a:lnTo>
                <a:close/>
              </a:path>
            </a:pathLst>
          </a:custGeom>
          <a:blipFill>
            <a:blip r:embed="rId12"/>
            <a:stretch>
              <a:fillRect l="0" t="0" r="0" b="0"/>
            </a:stretch>
          </a:blipFill>
        </p:spPr>
      </p:sp>
      <p:sp>
        <p:nvSpPr>
          <p:cNvPr name="TextBox 11" id="11"/>
          <p:cNvSpPr txBox="true"/>
          <p:nvPr/>
        </p:nvSpPr>
        <p:spPr>
          <a:xfrm rot="0">
            <a:off x="7613936" y="337841"/>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Mô phỏng bài học </a:t>
            </a:r>
          </a:p>
        </p:txBody>
      </p:sp>
      <p:sp>
        <p:nvSpPr>
          <p:cNvPr name="TextBox 12" id="12"/>
          <p:cNvSpPr txBox="true"/>
          <p:nvPr/>
        </p:nvSpPr>
        <p:spPr>
          <a:xfrm rot="0">
            <a:off x="7377019" y="3233694"/>
            <a:ext cx="3805116" cy="699592"/>
          </a:xfrm>
          <a:prstGeom prst="rect">
            <a:avLst/>
          </a:prstGeom>
        </p:spPr>
        <p:txBody>
          <a:bodyPr anchor="t" rtlCol="false" tIns="0" lIns="0" bIns="0" rIns="0">
            <a:spAutoFit/>
          </a:bodyPr>
          <a:lstStyle/>
          <a:p>
            <a:pPr algn="l">
              <a:lnSpc>
                <a:spcPts val="5234"/>
              </a:lnSpc>
            </a:pPr>
            <a:r>
              <a:rPr lang="en-US" sz="5452" spc="-447" b="true">
                <a:solidFill>
                  <a:srgbClr val="000000"/>
                </a:solidFill>
                <a:latin typeface="DM Sans Bold"/>
                <a:ea typeface="DM Sans Bold"/>
                <a:cs typeface="DM Sans Bold"/>
                <a:sym typeface="DM Sans Bold"/>
              </a:rPr>
              <a:t>KẾT QUẢ</a:t>
            </a:r>
          </a:p>
        </p:txBody>
      </p:sp>
    </p:spTree>
  </p:cSld>
  <p:clrMapOvr>
    <a:masterClrMapping/>
  </p:clrMapOvr>
  <p:transition spd="fast">
    <p:fade/>
  </p:transition>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465321" y="5404193"/>
            <a:ext cx="4602314" cy="3618569"/>
          </a:xfrm>
          <a:custGeom>
            <a:avLst/>
            <a:gdLst/>
            <a:ahLst/>
            <a:cxnLst/>
            <a:rect r="r" b="b" t="t" l="l"/>
            <a:pathLst>
              <a:path h="3618569" w="4602314">
                <a:moveTo>
                  <a:pt x="0" y="0"/>
                </a:moveTo>
                <a:lnTo>
                  <a:pt x="4602313" y="0"/>
                </a:lnTo>
                <a:lnTo>
                  <a:pt x="4602313" y="3618569"/>
                </a:lnTo>
                <a:lnTo>
                  <a:pt x="0" y="3618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730375"/>
            <a:ext cx="16230600" cy="77692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Cảm biến bụi bẩn không hoàn hảo</a:t>
            </a:r>
          </a:p>
          <a:p>
            <a:pPr algn="ctr">
              <a:lnSpc>
                <a:spcPts val="5599"/>
              </a:lnSpc>
            </a:pPr>
            <a:r>
              <a:rPr lang="en-US" sz="3999" b="true">
                <a:solidFill>
                  <a:srgbClr val="000000"/>
                </a:solidFill>
                <a:latin typeface="DM Sans Bold"/>
                <a:ea typeface="DM Sans Bold"/>
                <a:cs typeface="DM Sans Bold"/>
                <a:sym typeface="DM Sans Bold"/>
              </a:rPr>
              <a:t>Bài toán cảm biến bụi sai lệch và đánh giá hiệu suất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Cảm biến bụi có 10% khả năng trả kết quả sai.</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Thử nghiệm để quan sát ảnh hưởng đến hiệu suất của:</a:t>
            </a:r>
          </a:p>
          <a:p>
            <a:pPr algn="just">
              <a:lnSpc>
                <a:spcPts val="5599"/>
              </a:lnSpc>
            </a:pPr>
            <a:r>
              <a:rPr lang="en-US" sz="3999">
                <a:solidFill>
                  <a:srgbClr val="000000"/>
                </a:solidFill>
                <a:latin typeface="DM Sans"/>
                <a:ea typeface="DM Sans"/>
                <a:cs typeface="DM Sans"/>
                <a:sym typeface="DM Sans"/>
              </a:rPr>
              <a:t>          + Tác nhân phản xạ </a:t>
            </a:r>
          </a:p>
          <a:p>
            <a:pPr algn="just">
              <a:lnSpc>
                <a:spcPts val="5599"/>
              </a:lnSpc>
            </a:pPr>
            <a:r>
              <a:rPr lang="en-US" sz="3999">
                <a:solidFill>
                  <a:srgbClr val="000000"/>
                </a:solidFill>
                <a:latin typeface="DM Sans"/>
                <a:ea typeface="DM Sans"/>
                <a:cs typeface="DM Sans"/>
                <a:sym typeface="DM Sans"/>
              </a:rPr>
              <a:t>          + Tác nhân phản xạ dựa trên mô hình</a:t>
            </a:r>
          </a:p>
          <a:p>
            <a:pPr algn="just">
              <a:lnSpc>
                <a:spcPts val="5599"/>
              </a:lnSpc>
            </a:pPr>
            <a:r>
              <a:rPr lang="en-US" sz="3999">
                <a:solidFill>
                  <a:srgbClr val="000000"/>
                </a:solidFill>
                <a:latin typeface="DM Sans"/>
                <a:ea typeface="DM Sans"/>
                <a:cs typeface="DM Sans"/>
                <a:sym typeface="DM Sans"/>
              </a:rPr>
              <a:t>          + Tác nhân mục tiêu</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Hiệu suất đo bằng: chi phí năng lượng, số ô chưa được làm sạch.</a:t>
            </a:r>
          </a:p>
        </p:txBody>
      </p:sp>
    </p:spTree>
  </p:cSld>
  <p:clrMapOvr>
    <a:masterClrMapping/>
  </p:clrMapOvr>
  <p:transition spd="fast">
    <p:fade/>
  </p:transition>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708134"/>
            <a:ext cx="16230600" cy="70643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Cảm biến bụi bẩn không hoàn hảo</a:t>
            </a:r>
          </a:p>
          <a:p>
            <a:pPr algn="ctr">
              <a:lnSpc>
                <a:spcPts val="5599"/>
              </a:lnSpc>
            </a:pPr>
            <a:r>
              <a:rPr lang="en-US" sz="3999" b="true">
                <a:solidFill>
                  <a:srgbClr val="000000"/>
                </a:solidFill>
                <a:latin typeface="DM Sans Bold"/>
                <a:ea typeface="DM Sans Bold"/>
                <a:cs typeface="DM Sans Bold"/>
                <a:sym typeface="DM Sans Bold"/>
              </a:rPr>
              <a:t>Tác nhân dựa trên mô hình cải tiến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Thiết kế và triển khai giải pháp tác nhân dựa trên mô hình cỉa tiến để làm sạch tốt hơn.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So sánh hiệu quả với các tác nhân trước qua thử nghiệm</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Đã triển khai: Môi trường, tác nhan phản xạ, tác nhân dự trên mô hình, tác nhân mục tiêu, tác nhân dựa trên mô hình cải tiến</a:t>
            </a:r>
          </a:p>
        </p:txBody>
      </p:sp>
    </p:spTree>
  </p:cSld>
  <p:clrMapOvr>
    <a:masterClrMapping/>
  </p:clrMapOvr>
  <p:transition spd="fast">
    <p:fade/>
  </p:transition>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228867" y="2180611"/>
            <a:ext cx="16230600" cy="63595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Cảm biến bụi bẩn không hoàn hảo</a:t>
            </a:r>
          </a:p>
          <a:p>
            <a:pPr algn="ctr">
              <a:lnSpc>
                <a:spcPts val="5599"/>
              </a:lnSpc>
            </a:pPr>
            <a:r>
              <a:rPr lang="en-US" sz="3999" b="true">
                <a:solidFill>
                  <a:srgbClr val="000000"/>
                </a:solidFill>
                <a:latin typeface="DM Sans Bold"/>
                <a:ea typeface="DM Sans Bold"/>
                <a:cs typeface="DM Sans Bold"/>
                <a:sym typeface="DM Sans Bold"/>
              </a:rPr>
              <a:t>Mô phỏng cảm biến và năng lượng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Cảm biến bụi bẩn: 90% chính xác, 10% sai lệch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Chi phí năng lượng:</a:t>
            </a:r>
          </a:p>
          <a:p>
            <a:pPr algn="just">
              <a:lnSpc>
                <a:spcPts val="5599"/>
              </a:lnSpc>
            </a:pPr>
            <a:r>
              <a:rPr lang="en-US" sz="3999">
                <a:solidFill>
                  <a:srgbClr val="000000"/>
                </a:solidFill>
                <a:latin typeface="DM Sans"/>
                <a:ea typeface="DM Sans"/>
                <a:cs typeface="DM Sans"/>
                <a:sym typeface="DM Sans"/>
              </a:rPr>
              <a:t>          + Hút bụi = 11 đơn vị.</a:t>
            </a:r>
          </a:p>
          <a:p>
            <a:pPr algn="just">
              <a:lnSpc>
                <a:spcPts val="5599"/>
              </a:lnSpc>
              <a:spcBef>
                <a:spcPct val="0"/>
              </a:spcBef>
            </a:pPr>
            <a:r>
              <a:rPr lang="en-US" sz="3999">
                <a:solidFill>
                  <a:srgbClr val="000000"/>
                </a:solidFill>
                <a:latin typeface="DM Sans"/>
                <a:ea typeface="DM Sans"/>
                <a:cs typeface="DM Sans"/>
                <a:sym typeface="DM Sans"/>
              </a:rPr>
              <a:t>          + Va chạm tường = +5 đơn vị.</a:t>
            </a:r>
          </a:p>
        </p:txBody>
      </p:sp>
    </p:spTree>
  </p:cSld>
  <p:clrMapOvr>
    <a:masterClrMapping/>
  </p:clrMapOvr>
  <p:transition spd="fast">
    <p:fade/>
  </p:transition>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986843" y="8880805"/>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770296" y="-1391387"/>
            <a:ext cx="4899948" cy="3068592"/>
          </a:xfrm>
          <a:custGeom>
            <a:avLst/>
            <a:gdLst/>
            <a:ahLst/>
            <a:cxnLst/>
            <a:rect r="r" b="b" t="t" l="l"/>
            <a:pathLst>
              <a:path h="3068592" w="4899948">
                <a:moveTo>
                  <a:pt x="0" y="0"/>
                </a:moveTo>
                <a:lnTo>
                  <a:pt x="4899948" y="0"/>
                </a:lnTo>
                <a:lnTo>
                  <a:pt x="4899948" y="3068593"/>
                </a:lnTo>
                <a:lnTo>
                  <a:pt x="0" y="3068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8054204"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279396" y="2427237"/>
            <a:ext cx="4017207" cy="1370872"/>
          </a:xfrm>
          <a:custGeom>
            <a:avLst/>
            <a:gdLst/>
            <a:ahLst/>
            <a:cxnLst/>
            <a:rect r="r" b="b" t="t" l="l"/>
            <a:pathLst>
              <a:path h="1370872" w="4017207">
                <a:moveTo>
                  <a:pt x="0" y="0"/>
                </a:moveTo>
                <a:lnTo>
                  <a:pt x="4017208" y="0"/>
                </a:lnTo>
                <a:lnTo>
                  <a:pt x="4017208"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Table 7" id="7"/>
          <p:cNvGraphicFramePr>
            <a:graphicFrameLocks noGrp="true"/>
          </p:cNvGraphicFramePr>
          <p:nvPr/>
        </p:nvGraphicFramePr>
        <p:xfrm>
          <a:off x="1148316" y="4278614"/>
          <a:ext cx="16230600" cy="4762500"/>
        </p:xfrm>
        <a:graphic>
          <a:graphicData uri="http://schemas.openxmlformats.org/drawingml/2006/table">
            <a:tbl>
              <a:tblPr/>
              <a:tblGrid>
                <a:gridCol w="5623619"/>
                <a:gridCol w="10606981"/>
              </a:tblGrid>
              <a:tr h="1190625">
                <a:tc>
                  <a:txBody>
                    <a:bodyPr anchor="t" rtlCol="false"/>
                    <a:lstStyle/>
                    <a:p>
                      <a:pPr algn="ctr">
                        <a:lnSpc>
                          <a:spcPts val="5599"/>
                        </a:lnSpc>
                        <a:defRPr/>
                      </a:pPr>
                      <a:r>
                        <a:rPr lang="en-US" sz="3999">
                          <a:solidFill>
                            <a:srgbClr val="000000"/>
                          </a:solidFill>
                          <a:latin typeface="DM Sans"/>
                          <a:ea typeface="DM Sans"/>
                          <a:cs typeface="DM Sans"/>
                          <a:sym typeface="DM Sans"/>
                        </a:rPr>
                        <a:t>Cảm biến bụi bẩn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a:solidFill>
                            <a:srgbClr val="000000"/>
                          </a:solidFill>
                          <a:latin typeface="DM Sans"/>
                          <a:ea typeface="DM Sans"/>
                          <a:cs typeface="DM Sans"/>
                          <a:sym typeface="DM Sans"/>
                        </a:rPr>
                        <a:t>Xác suất sai = 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90625">
                <a:tc>
                  <a:txBody>
                    <a:bodyPr anchor="t" rtlCol="false"/>
                    <a:lstStyle/>
                    <a:p>
                      <a:pPr algn="ctr">
                        <a:lnSpc>
                          <a:spcPts val="5599"/>
                        </a:lnSpc>
                        <a:defRPr/>
                      </a:pPr>
                      <a:r>
                        <a:rPr lang="en-US" sz="3999">
                          <a:solidFill>
                            <a:srgbClr val="000000"/>
                          </a:solidFill>
                          <a:latin typeface="DM Sans"/>
                          <a:ea typeface="DM Sans"/>
                          <a:cs typeface="DM Sans"/>
                          <a:sym typeface="DM Sans"/>
                        </a:rPr>
                        <a:t>Chi phí hút bụi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a:solidFill>
                            <a:srgbClr val="000000"/>
                          </a:solidFill>
                          <a:latin typeface="DM Sans"/>
                          <a:ea typeface="DM Sans"/>
                          <a:cs typeface="DM Sans"/>
                          <a:sym typeface="DM Sans"/>
                        </a:rPr>
                        <a:t>Đơn vị năng lượng ( 1 di chuyển + 10 hút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90625">
                <a:tc>
                  <a:txBody>
                    <a:bodyPr anchor="t" rtlCol="false"/>
                    <a:lstStyle/>
                    <a:p>
                      <a:pPr algn="ctr">
                        <a:lnSpc>
                          <a:spcPts val="5599"/>
                        </a:lnSpc>
                        <a:defRPr/>
                      </a:pPr>
                      <a:r>
                        <a:rPr lang="en-US" sz="3999">
                          <a:solidFill>
                            <a:srgbClr val="000000"/>
                          </a:solidFill>
                          <a:latin typeface="DM Sans"/>
                          <a:ea typeface="DM Sans"/>
                          <a:cs typeface="DM Sans"/>
                          <a:sym typeface="DM Sans"/>
                        </a:rPr>
                        <a:t>Chi phí va chạm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a:solidFill>
                            <a:srgbClr val="000000"/>
                          </a:solidFill>
                          <a:latin typeface="DM Sans"/>
                          <a:ea typeface="DM Sans"/>
                          <a:cs typeface="DM Sans"/>
                          <a:sym typeface="DM Sans"/>
                        </a:rPr>
                        <a:t>+ 5 đơn vị năng lượng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90625">
                <a:tc>
                  <a:txBody>
                    <a:bodyPr anchor="t" rtlCol="false"/>
                    <a:lstStyle/>
                    <a:p>
                      <a:pPr algn="ctr">
                        <a:lnSpc>
                          <a:spcPts val="5599"/>
                        </a:lnSpc>
                        <a:defRPr/>
                      </a:pPr>
                      <a:r>
                        <a:rPr lang="en-US" sz="3999">
                          <a:solidFill>
                            <a:srgbClr val="000000"/>
                          </a:solidFill>
                          <a:latin typeface="DM Sans"/>
                          <a:ea typeface="DM Sans"/>
                          <a:cs typeface="DM Sans"/>
                          <a:sym typeface="DM Sans"/>
                        </a:rPr>
                        <a:t>Mục tiêu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a:solidFill>
                            <a:srgbClr val="000000"/>
                          </a:solidFill>
                          <a:latin typeface="DM Sans"/>
                          <a:ea typeface="DM Sans"/>
                          <a:cs typeface="DM Sans"/>
                          <a:sym typeface="DM Sans"/>
                        </a:rPr>
                        <a:t>Làm sạch tối đa, giảm năng lượng tiêu hao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1028700" y="501069"/>
            <a:ext cx="16230600" cy="42449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Cảm biến bụi bẩn không hoàn hảo</a:t>
            </a:r>
          </a:p>
          <a:p>
            <a:pPr algn="ctr">
              <a:lnSpc>
                <a:spcPts val="5599"/>
              </a:lnSpc>
            </a:pPr>
            <a:r>
              <a:rPr lang="en-US" sz="3999" b="true">
                <a:solidFill>
                  <a:srgbClr val="000000"/>
                </a:solidFill>
                <a:latin typeface="DM Sans Bold"/>
                <a:ea typeface="DM Sans Bold"/>
                <a:cs typeface="DM Sans Bold"/>
                <a:sym typeface="DM Sans Bold"/>
              </a:rPr>
              <a:t>Mô phỏng cảm biến và năng lượng</a:t>
            </a:r>
          </a:p>
          <a:p>
            <a:pPr algn="just">
              <a:lnSpc>
                <a:spcPts val="5599"/>
              </a:lnSpc>
              <a:spcBef>
                <a:spcPct val="0"/>
              </a:spcBef>
            </a:pPr>
          </a:p>
        </p:txBody>
      </p:sp>
    </p:spTree>
  </p:cSld>
  <p:clrMapOvr>
    <a:masterClrMapping/>
  </p:clrMapOvr>
  <p:transition spd="fast">
    <p:fade/>
  </p:transition>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732415" y="7694989"/>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2616277"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858575" y="9258300"/>
            <a:ext cx="4076270" cy="2863579"/>
          </a:xfrm>
          <a:custGeom>
            <a:avLst/>
            <a:gdLst/>
            <a:ahLst/>
            <a:cxnLst/>
            <a:rect r="r" b="b" t="t" l="l"/>
            <a:pathLst>
              <a:path h="2863579" w="4076270">
                <a:moveTo>
                  <a:pt x="0" y="0"/>
                </a:moveTo>
                <a:lnTo>
                  <a:pt x="4076269" y="0"/>
                </a:lnTo>
                <a:lnTo>
                  <a:pt x="4076269"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25123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67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Table 7" id="7"/>
          <p:cNvGraphicFramePr>
            <a:graphicFrameLocks noGrp="true"/>
          </p:cNvGraphicFramePr>
          <p:nvPr/>
        </p:nvGraphicFramePr>
        <p:xfrm>
          <a:off x="1028700" y="4001931"/>
          <a:ext cx="16230600" cy="5924550"/>
        </p:xfrm>
        <a:graphic>
          <a:graphicData uri="http://schemas.openxmlformats.org/drawingml/2006/table">
            <a:tbl>
              <a:tblPr/>
              <a:tblGrid>
                <a:gridCol w="8115300"/>
                <a:gridCol w="8115300"/>
              </a:tblGrid>
              <a:tr h="1188745">
                <a:tc>
                  <a:txBody>
                    <a:bodyPr anchor="t" rtlCol="false"/>
                    <a:lstStyle/>
                    <a:p>
                      <a:pPr algn="ctr">
                        <a:lnSpc>
                          <a:spcPts val="5599"/>
                        </a:lnSpc>
                        <a:defRPr/>
                      </a:pPr>
                      <a:r>
                        <a:rPr lang="en-US" sz="3999" b="true">
                          <a:solidFill>
                            <a:srgbClr val="000000"/>
                          </a:solidFill>
                          <a:latin typeface="DM Sans Bold"/>
                          <a:ea typeface="DM Sans Bold"/>
                          <a:cs typeface="DM Sans Bold"/>
                          <a:sym typeface="DM Sans Bold"/>
                        </a:rPr>
                        <a:t>Tác nhân phản xạ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b="true">
                          <a:solidFill>
                            <a:srgbClr val="000000"/>
                          </a:solidFill>
                          <a:latin typeface="DM Sans Bold"/>
                          <a:ea typeface="DM Sans Bold"/>
                          <a:cs typeface="DM Sans Bold"/>
                          <a:sym typeface="DM Sans Bold"/>
                        </a:rPr>
                        <a:t>Tác nhân mục tiêu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735805">
                <a:tc>
                  <a:txBody>
                    <a:bodyPr anchor="t" rtlCol="false"/>
                    <a:lstStyle/>
                    <a:p>
                      <a:pPr algn="just" marL="863599" indent="-431800" lvl="1">
                        <a:lnSpc>
                          <a:spcPts val="5599"/>
                        </a:lnSpc>
                        <a:buFont typeface="Arial"/>
                        <a:buChar char="•"/>
                        <a:defRPr/>
                      </a:pPr>
                      <a:r>
                        <a:rPr lang="en-US" sz="3999">
                          <a:solidFill>
                            <a:srgbClr val="000000"/>
                          </a:solidFill>
                          <a:latin typeface="DM Sans"/>
                          <a:ea typeface="DM Sans"/>
                          <a:cs typeface="DM Sans"/>
                          <a:sym typeface="DM Sans"/>
                        </a:rPr>
                        <a:t>Quyết định dựa vào cảm biến ( có thể sai 10%)</a:t>
                      </a:r>
                      <a:endParaRPr lang="en-US" sz="1100"/>
                    </a:p>
                    <a:p>
                      <a:pPr algn="just" marL="863599" indent="-431800" lvl="1">
                        <a:lnSpc>
                          <a:spcPts val="5599"/>
                        </a:lnSpc>
                        <a:buFont typeface="Arial"/>
                        <a:buChar char="•"/>
                      </a:pPr>
                      <a:r>
                        <a:rPr lang="en-US" sz="3999">
                          <a:solidFill>
                            <a:srgbClr val="000000"/>
                          </a:solidFill>
                          <a:latin typeface="DM Sans"/>
                          <a:ea typeface="DM Sans"/>
                          <a:cs typeface="DM Sans"/>
                          <a:sym typeface="DM Sans"/>
                        </a:rPr>
                        <a:t>Nếu báo bẩn =&gt; hút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Nếu báo sạch =&gt; di chuyển ngẫu nhiên</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marL="863599" indent="-431800" lvl="1">
                        <a:lnSpc>
                          <a:spcPts val="5599"/>
                        </a:lnSpc>
                        <a:buFont typeface="Arial"/>
                        <a:buChar char="•"/>
                        <a:defRPr/>
                      </a:pPr>
                      <a:r>
                        <a:rPr lang="en-US" sz="3999">
                          <a:solidFill>
                            <a:srgbClr val="000000"/>
                          </a:solidFill>
                          <a:latin typeface="DM Sans"/>
                          <a:ea typeface="DM Sans"/>
                          <a:cs typeface="DM Sans"/>
                          <a:sym typeface="DM Sans"/>
                        </a:rPr>
                        <a:t>Có kiến thức toàn cục về vị trí bẩn</a:t>
                      </a:r>
                      <a:endParaRPr lang="en-US" sz="1100"/>
                    </a:p>
                    <a:p>
                      <a:pPr algn="just" marL="863599" indent="-431800" lvl="1">
                        <a:lnSpc>
                          <a:spcPts val="5599"/>
                        </a:lnSpc>
                        <a:buFont typeface="Arial"/>
                        <a:buChar char="•"/>
                      </a:pPr>
                      <a:r>
                        <a:rPr lang="en-US" sz="3999">
                          <a:solidFill>
                            <a:srgbClr val="000000"/>
                          </a:solidFill>
                          <a:latin typeface="DM Sans"/>
                          <a:ea typeface="DM Sans"/>
                          <a:cs typeface="DM Sans"/>
                          <a:sym typeface="DM Sans"/>
                        </a:rPr>
                        <a:t>Di chuyển trực tiếp đến ô bẩn để hút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Vẫn bị ảnh hưởng bởi lỗi cảm biến khi xác nhận</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1028700" y="337841"/>
            <a:ext cx="16230600" cy="42449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Cảm biến bụi bẩn không hoàn hảo</a:t>
            </a:r>
          </a:p>
          <a:p>
            <a:pPr algn="ctr">
              <a:lnSpc>
                <a:spcPts val="5599"/>
              </a:lnSpc>
            </a:pPr>
            <a:r>
              <a:rPr lang="en-US" sz="3999" b="true">
                <a:solidFill>
                  <a:srgbClr val="000000"/>
                </a:solidFill>
                <a:latin typeface="DM Sans Bold"/>
                <a:ea typeface="DM Sans Bold"/>
                <a:cs typeface="DM Sans Bold"/>
                <a:sym typeface="DM Sans Bold"/>
              </a:rPr>
              <a:t>Tác nhân phản xạ và tác nhân mục tiêu </a:t>
            </a:r>
          </a:p>
          <a:p>
            <a:pPr algn="just">
              <a:lnSpc>
                <a:spcPts val="5599"/>
              </a:lnSpc>
              <a:spcBef>
                <a:spcPct val="0"/>
              </a:spcBef>
            </a:pPr>
          </a:p>
        </p:txBody>
      </p:sp>
    </p:spTree>
  </p:cSld>
  <p:clrMapOvr>
    <a:masterClrMapping/>
  </p:clrMapOvr>
  <p:transition spd="fast">
    <p:fade/>
  </p:transition>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2033031"/>
            <a:ext cx="16230600" cy="70643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Cảm biến bụi bẩn không hoàn hảo</a:t>
            </a:r>
          </a:p>
          <a:p>
            <a:pPr algn="ctr">
              <a:lnSpc>
                <a:spcPts val="5599"/>
              </a:lnSpc>
            </a:pPr>
            <a:r>
              <a:rPr lang="en-US" sz="3999" b="true">
                <a:solidFill>
                  <a:srgbClr val="000000"/>
                </a:solidFill>
                <a:latin typeface="DM Sans Bold"/>
                <a:ea typeface="DM Sans Bold"/>
                <a:cs typeface="DM Sans Bold"/>
                <a:sym typeface="DM Sans Bold"/>
              </a:rPr>
              <a:t>Tác nhân Dựa trên Mô hình (Cơ bản)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Sử dụng bản đồ nội tâm để ghi nhớ trạng thái các ô.</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Di chuyển đến các ô chưa khám phá.</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Không tôi sưu trong xử lý lỗi cảm biến.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Hiệu quả còn hạn chế.</a:t>
            </a:r>
          </a:p>
          <a:p>
            <a:pPr algn="just">
              <a:lnSpc>
                <a:spcPts val="5599"/>
              </a:lnSpc>
              <a:spcBef>
                <a:spcPct val="0"/>
              </a:spcBef>
            </a:pPr>
          </a:p>
        </p:txBody>
      </p:sp>
    </p:spTree>
  </p:cSld>
  <p:clrMapOvr>
    <a:masterClrMapping/>
  </p:clrMapOvr>
  <p:transition spd="fast">
    <p:fade/>
  </p:transition>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489075"/>
            <a:ext cx="16230600" cy="77692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Cảm biến bụi bẩn không hoàn hảo</a:t>
            </a:r>
          </a:p>
          <a:p>
            <a:pPr algn="ctr">
              <a:lnSpc>
                <a:spcPts val="5599"/>
              </a:lnSpc>
            </a:pPr>
            <a:r>
              <a:rPr lang="en-US" sz="3999" b="true">
                <a:solidFill>
                  <a:srgbClr val="000000"/>
                </a:solidFill>
                <a:latin typeface="DM Sans Bold"/>
                <a:ea typeface="DM Sans Bold"/>
                <a:cs typeface="DM Sans Bold"/>
                <a:sym typeface="DM Sans Bold"/>
              </a:rPr>
              <a:t>Tác nhân Mô hình (Cải tiến)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Chiến lược di chuyển Zig-Zag</a:t>
            </a:r>
          </a:p>
          <a:p>
            <a:pPr algn="just">
              <a:lnSpc>
                <a:spcPts val="5599"/>
              </a:lnSpc>
            </a:pPr>
            <a:r>
              <a:rPr lang="en-US" sz="3999">
                <a:solidFill>
                  <a:srgbClr val="000000"/>
                </a:solidFill>
                <a:latin typeface="DM Sans"/>
                <a:ea typeface="DM Sans"/>
                <a:cs typeface="DM Sans"/>
                <a:sym typeface="DM Sans"/>
              </a:rPr>
              <a:t>          + Quét hết toàn bộ phòng.</a:t>
            </a:r>
          </a:p>
          <a:p>
            <a:pPr algn="just">
              <a:lnSpc>
                <a:spcPts val="5599"/>
              </a:lnSpc>
            </a:pPr>
            <a:r>
              <a:rPr lang="en-US" sz="3999">
                <a:solidFill>
                  <a:srgbClr val="000000"/>
                </a:solidFill>
                <a:latin typeface="DM Sans"/>
                <a:ea typeface="DM Sans"/>
                <a:cs typeface="DM Sans"/>
                <a:sym typeface="DM Sans"/>
              </a:rPr>
              <a:t>          + Di chuyển ngang =&gt; xuống 1 ô =&gt; đổi hướng.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Xử lý lỗi cảm biến:</a:t>
            </a:r>
          </a:p>
          <a:p>
            <a:pPr algn="just">
              <a:lnSpc>
                <a:spcPts val="5599"/>
              </a:lnSpc>
            </a:pPr>
            <a:r>
              <a:rPr lang="en-US" sz="3999">
                <a:solidFill>
                  <a:srgbClr val="000000"/>
                </a:solidFill>
                <a:latin typeface="DM Sans"/>
                <a:ea typeface="DM Sans"/>
                <a:cs typeface="DM Sans"/>
                <a:sym typeface="DM Sans"/>
              </a:rPr>
              <a:t>          + Quay lại ô trong lượt tiếp theo nếu cảm biến báo sai.</a:t>
            </a:r>
          </a:p>
          <a:p>
            <a:pPr algn="just">
              <a:lnSpc>
                <a:spcPts val="5599"/>
              </a:lnSpc>
              <a:spcBef>
                <a:spcPct val="0"/>
              </a:spcBef>
            </a:pPr>
            <a:r>
              <a:rPr lang="en-US" sz="3999">
                <a:solidFill>
                  <a:srgbClr val="000000"/>
                </a:solidFill>
                <a:latin typeface="DM Sans"/>
                <a:ea typeface="DM Sans"/>
                <a:cs typeface="DM Sans"/>
                <a:sym typeface="DM Sans"/>
              </a:rPr>
              <a:t>          + Tăng khả năng làm sạch toàn bộ phòng </a:t>
            </a:r>
          </a:p>
        </p:txBody>
      </p:sp>
    </p:spTree>
  </p:cSld>
  <p:clrMapOvr>
    <a:masterClrMapping/>
  </p:clrMapOvr>
  <p:transition spd="fast">
    <p:fade/>
  </p:transition>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338674"/>
            <a:ext cx="16230600" cy="77692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Cảm biến bụi bẩn không hoàn hảo</a:t>
            </a:r>
          </a:p>
          <a:p>
            <a:pPr algn="ctr">
              <a:lnSpc>
                <a:spcPts val="5599"/>
              </a:lnSpc>
            </a:pPr>
            <a:r>
              <a:rPr lang="en-US" sz="3999" b="true">
                <a:solidFill>
                  <a:srgbClr val="000000"/>
                </a:solidFill>
                <a:latin typeface="DM Sans Bold"/>
                <a:ea typeface="DM Sans Bold"/>
                <a:cs typeface="DM Sans Bold"/>
                <a:sym typeface="DM Sans Bold"/>
              </a:rPr>
              <a:t>Đánh giá tổng thể</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Tác nhân Mục tiêu → hiệu quả nhất (ít ô bẩn sót lại).</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Tác nhân Mô hình cơ bản → giải pháp thực tế cân bằng giữa chi phí và hiệu quả.</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Tác nhân Phản xạ → đơn giản nhưng kém hiệu quả.</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Tác nhân Mô hình cải tiến → tiết kiệm năng lượng nhưng thất bại trong xử lý lỗi cảm biến.</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872137"/>
            <a:ext cx="16230600" cy="67024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2. Giới thiệu</a:t>
            </a:r>
            <a:r>
              <a:rPr lang="en-US" sz="6000" b="true">
                <a:solidFill>
                  <a:srgbClr val="000000"/>
                </a:solidFill>
                <a:latin typeface="DM Sans Bold"/>
                <a:ea typeface="DM Sans Bold"/>
                <a:cs typeface="DM Sans Bold"/>
                <a:sym typeface="DM Sans Bold"/>
              </a:rPr>
              <a:t> </a:t>
            </a:r>
          </a:p>
          <a:p>
            <a:pPr algn="just">
              <a:lnSpc>
                <a:spcPts val="5599"/>
              </a:lnSpc>
            </a:pPr>
            <a:r>
              <a:rPr lang="en-US" sz="3999" b="true">
                <a:solidFill>
                  <a:srgbClr val="000000"/>
                </a:solidFill>
                <a:latin typeface="DM Sans Bold"/>
                <a:ea typeface="DM Sans Bold"/>
                <a:cs typeface="DM Sans Bold"/>
                <a:sym typeface="DM Sans Bold"/>
              </a:rPr>
              <a:t>Nghiên cứu: Robot hút bụi tự động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Môi trường mô phỏng cho robot hút bụi</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Tập hợp tác nhân phản xạ khác nhau.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So sánh hiệu suất trong việc dọn dẹp phòng đơn.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Quá trình dọn dẹp:</a:t>
            </a:r>
          </a:p>
          <a:p>
            <a:pPr algn="just">
              <a:lnSpc>
                <a:spcPts val="5599"/>
              </a:lnSpc>
            </a:pPr>
            <a:r>
              <a:rPr lang="en-US" sz="3999">
                <a:solidFill>
                  <a:srgbClr val="000000"/>
                </a:solidFill>
                <a:latin typeface="DM Sans"/>
                <a:ea typeface="DM Sans"/>
                <a:cs typeface="DM Sans"/>
                <a:sym typeface="DM Sans"/>
              </a:rPr>
              <a:t>          + Bắt đầu khi robot được kích hoạt.</a:t>
            </a:r>
          </a:p>
          <a:p>
            <a:pPr algn="just">
              <a:lnSpc>
                <a:spcPts val="5599"/>
              </a:lnSpc>
            </a:pPr>
            <a:r>
              <a:rPr lang="en-US" sz="3999">
                <a:solidFill>
                  <a:srgbClr val="000000"/>
                </a:solidFill>
                <a:latin typeface="DM Sans"/>
                <a:ea typeface="DM Sans"/>
                <a:cs typeface="DM Sans"/>
                <a:sym typeface="DM Sans"/>
              </a:rPr>
              <a:t>          + Kết thúc khi tất cả ô bẩn đã sạch.</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Điều khiển trở về trạm sạc - do hệ thống khác đảm nhiệm.</a:t>
            </a:r>
          </a:p>
        </p:txBody>
      </p:sp>
    </p:spTree>
  </p:cSld>
  <p:clrMapOvr>
    <a:masterClrMapping/>
  </p:clrMapOvr>
  <p:transition spd="fast">
    <p:fade/>
  </p:transition>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74515" y="172414"/>
            <a:ext cx="16230600" cy="77692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f. Nhiệm vụ nâng cao: Tính mạnh mẽ của các phiên bản triển khai agent</a:t>
            </a:r>
          </a:p>
          <a:p>
            <a:pPr algn="l">
              <a:lnSpc>
                <a:spcPts val="5599"/>
              </a:lnSpc>
            </a:pPr>
            <a:r>
              <a:rPr lang="en-US" sz="3999">
                <a:solidFill>
                  <a:srgbClr val="000000"/>
                </a:solidFill>
                <a:latin typeface="DM Sans"/>
                <a:ea typeface="DM Sans"/>
                <a:cs typeface="DM Sans"/>
                <a:sym typeface="DM Sans"/>
              </a:rPr>
              <a:t>Tính mạnh mẽ của các phiên bản triển khi agent có thể thấy rõ được thông qua các trường hợp sau:</a:t>
            </a:r>
          </a:p>
          <a:p>
            <a:pPr algn="l">
              <a:lnSpc>
                <a:spcPts val="5599"/>
              </a:lnSpc>
            </a:pPr>
            <a:r>
              <a:rPr lang="en-US" sz="3999">
                <a:solidFill>
                  <a:srgbClr val="000000"/>
                </a:solidFill>
                <a:latin typeface="DM Sans"/>
                <a:ea typeface="DM Sans"/>
                <a:cs typeface="DM Sans"/>
                <a:sym typeface="DM Sans"/>
              </a:rPr>
              <a:t>1. Nếu phòng là hình chữ nhật nhưng không biết kích thước</a:t>
            </a:r>
          </a:p>
          <a:p>
            <a:pPr algn="l"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Tác nhân Ngẫu nhiên (Randomized Agent): Tác nhân này không quan tâm đến kích thước hay hình dạng của phòng. Nó sẽ tiếp tục di chuyển ngẫu nhiên và va vào tường như bình thường. Hiệu suất của nó vốn đã rất tệ, nên sẽ không có gì thay đổi lớn.</a:t>
            </a:r>
          </a:p>
        </p:txBody>
      </p:sp>
    </p:spTree>
  </p:cSld>
  <p:clrMapOvr>
    <a:masterClrMapping/>
  </p:clrMapOvr>
  <p:transition spd="fast">
    <p:fade/>
  </p:transition>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74515" y="172414"/>
            <a:ext cx="16230600" cy="63595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f. Nhiệm vụ nâng cao: Tính mạnh mẽ của các phiên bản triển khai agent</a:t>
            </a:r>
          </a:p>
          <a:p>
            <a:pPr algn="l" marL="863599" indent="-431800" lvl="1">
              <a:lnSpc>
                <a:spcPts val="5599"/>
              </a:lnSpc>
              <a:spcBef>
                <a:spcPct val="0"/>
              </a:spcBef>
              <a:buFont typeface="Arial"/>
              <a:buChar char="•"/>
            </a:pPr>
            <a:r>
              <a:rPr lang="en-US" b="true" sz="3999">
                <a:solidFill>
                  <a:srgbClr val="000000"/>
                </a:solidFill>
                <a:latin typeface="DM Sans Bold"/>
                <a:ea typeface="DM Sans Bold"/>
                <a:cs typeface="DM Sans Bold"/>
                <a:sym typeface="DM Sans Bold"/>
              </a:rPr>
              <a:t>T</a:t>
            </a:r>
            <a:r>
              <a:rPr lang="en-US" sz="3999">
                <a:solidFill>
                  <a:srgbClr val="000000"/>
                </a:solidFill>
                <a:latin typeface="DM Sans"/>
                <a:ea typeface="DM Sans"/>
                <a:cs typeface="DM Sans"/>
                <a:sym typeface="DM Sans"/>
              </a:rPr>
              <a:t>ác nhân Phản xạ Đơn giản (Simple Reflex Agent): Tác nhân này hoạt động khá tốt. Nó không cần biết kích thước phòng vì nó chỉ phản ứng với các bức tường ngay trước mặt. Nó sẽ đi lang thang trong phòng hình chữ nhật và dọn dẹp một cách ngẫu nhiên. Nó vẫn không hiệu quả, nhưng nó sẽ không bị "hỏng".</a:t>
            </a:r>
          </a:p>
        </p:txBody>
      </p:sp>
    </p:spTree>
  </p:cSld>
  <p:clrMapOvr>
    <a:masterClrMapping/>
  </p:clrMapOvr>
  <p:transition spd="fast">
    <p:fade/>
  </p:transition>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74515" y="172414"/>
            <a:ext cx="16230600" cy="77692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f. Nhiệm vụ nâng cao: Tính mạnh mẽ của các phiên bản triển khai agent</a:t>
            </a:r>
          </a:p>
          <a:p>
            <a:pPr algn="l" marL="863599" indent="-431800" lvl="1">
              <a:lnSpc>
                <a:spcPts val="5599"/>
              </a:lnSpc>
              <a:spcBef>
                <a:spcPct val="0"/>
              </a:spcBef>
              <a:buFont typeface="Arial"/>
              <a:buChar char="•"/>
            </a:pPr>
            <a:r>
              <a:rPr lang="en-US" b="true" sz="3999">
                <a:solidFill>
                  <a:srgbClr val="000000"/>
                </a:solidFill>
                <a:latin typeface="DM Sans Bold"/>
                <a:ea typeface="DM Sans Bold"/>
                <a:cs typeface="DM Sans Bold"/>
                <a:sym typeface="DM Sans Bold"/>
              </a:rPr>
              <a:t> </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Tác nhân Dựa trên Mô hình (Model-based Reflex Agent): Sẽ thất bại hoàn toàn. Tác nhân này được lập trình với giả định về một căn phòng hình vuông `n x n`. Nếu kích thước thực tế khác đi (ví dụ 5x8 thay vì 5x5), kế hoạch di chuyển theo hàng của nó sẽ sai. Nó sẽ nghĩ rằng nó đã đến cuối hàng trong khi thực tế chưa, làm cho tọa độ nội bộ của nó bị lệch hoàn toàn so với vị trí thực. Kế hoạch dọn dẹp có hệ thống sẽ sụp đổ.</a:t>
            </a:r>
          </a:p>
        </p:txBody>
      </p:sp>
    </p:spTree>
  </p:cSld>
  <p:clrMapOvr>
    <a:masterClrMapping/>
  </p:clrMapOvr>
  <p:transition spd="fast">
    <p:fade/>
  </p:transition>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74515" y="172414"/>
            <a:ext cx="16230600" cy="900874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f. Nhiệm vụ nâng cao: Tính mạnh mẽ của các phiên bản triển khai agent</a:t>
            </a:r>
          </a:p>
          <a:p>
            <a:pPr algn="l">
              <a:lnSpc>
                <a:spcPts val="5459"/>
              </a:lnSpc>
            </a:pPr>
            <a:r>
              <a:rPr lang="en-US" sz="3900">
                <a:solidFill>
                  <a:srgbClr val="000000"/>
                </a:solidFill>
                <a:latin typeface="DM Sans"/>
                <a:ea typeface="DM Sans"/>
                <a:cs typeface="DM Sans"/>
                <a:sym typeface="DM Sans"/>
              </a:rPr>
              <a:t>2. Nếu</a:t>
            </a:r>
            <a:r>
              <a:rPr lang="en-US" sz="3900">
                <a:solidFill>
                  <a:srgbClr val="000000"/>
                </a:solidFill>
                <a:latin typeface="DM Sans"/>
                <a:ea typeface="DM Sans"/>
                <a:cs typeface="DM Sans"/>
                <a:sym typeface="DM Sans"/>
              </a:rPr>
              <a:t> khu vực dọn dẹp có hình dạng bất thường (ví dụ: có hành lang)</a:t>
            </a:r>
          </a:p>
          <a:p>
            <a:pPr algn="l" marL="842010" indent="-421005" lvl="1">
              <a:lnSpc>
                <a:spcPts val="5459"/>
              </a:lnSpc>
              <a:buFont typeface="Arial"/>
              <a:buChar char="•"/>
            </a:pPr>
            <a:r>
              <a:rPr lang="en-US" sz="3900">
                <a:solidFill>
                  <a:srgbClr val="000000"/>
                </a:solidFill>
                <a:latin typeface="DM Sans"/>
                <a:ea typeface="DM Sans"/>
                <a:cs typeface="DM Sans"/>
                <a:sym typeface="DM Sans"/>
              </a:rPr>
              <a:t> Tác nhân Ngẫu nhiên: Giống như trên, nó không quan tâm. Nó sẽ đi lang thang một cách ngẫu nhiên trong mọi không gian mà nó có thể vào được.</a:t>
            </a:r>
          </a:p>
          <a:p>
            <a:pPr algn="l" marL="842010" indent="-421005" lvl="1">
              <a:lnSpc>
                <a:spcPts val="5459"/>
              </a:lnSpc>
              <a:spcBef>
                <a:spcPct val="0"/>
              </a:spcBef>
              <a:buFont typeface="Arial"/>
              <a:buChar char="•"/>
            </a:pPr>
            <a:r>
              <a:rPr lang="en-US" sz="3900">
                <a:solidFill>
                  <a:srgbClr val="000000"/>
                </a:solidFill>
                <a:latin typeface="DM Sans"/>
                <a:ea typeface="DM Sans"/>
                <a:cs typeface="DM Sans"/>
                <a:sym typeface="DM Sans"/>
              </a:rPr>
              <a:t> Tác nhân Phản xạ Đơn giản: Tác nhân này xử lý tốt các hình dạng bất thường. Đối với nó, một hành lang chỉ là một không gian hẹp với các bức tường. Nó sẽ đi lang thang qua hành lang và vào các phòng khác một cách tự nhiên. Đây là ưu điểm lớn của việc không có một kế hoạch cứng nhắc.</a:t>
            </a:r>
          </a:p>
        </p:txBody>
      </p:sp>
    </p:spTree>
  </p:cSld>
  <p:clrMapOvr>
    <a:masterClrMapping/>
  </p:clrMapOvr>
  <p:transition spd="fast">
    <p:fade/>
  </p:transition>
</p:sld>
</file>

<file path=ppt/slides/slide4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74515" y="172414"/>
            <a:ext cx="16230600" cy="70643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f. Nhiệm vụ nâng cao: Tính mạnh mẽ của các phiên bản triển khai agent</a:t>
            </a:r>
          </a:p>
          <a:p>
            <a:pPr algn="l" marL="863599" indent="-431800" lvl="1">
              <a:lnSpc>
                <a:spcPts val="5599"/>
              </a:lnSpc>
              <a:spcBef>
                <a:spcPct val="0"/>
              </a:spcBef>
              <a:buFont typeface="Arial"/>
              <a:buChar char="•"/>
            </a:pPr>
            <a:r>
              <a:rPr lang="en-US" b="true" sz="3999">
                <a:solidFill>
                  <a:srgbClr val="000000"/>
                </a:solidFill>
                <a:latin typeface="DM Sans Bold"/>
                <a:ea typeface="DM Sans Bold"/>
                <a:cs typeface="DM Sans Bold"/>
                <a:sym typeface="DM Sans Bold"/>
              </a:rPr>
              <a:t> </a:t>
            </a: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Tác nhân Dựa trên Mô hình: Sẽ thất bại hoàn toàn. Kế hoạch di chuyển "cày ruộng" của nó chỉ hoạt động trên một hình chữ nhật trống. Khi gặp một bức tường bất ngờ ở giữa (như ở góc của một phòng hình chữ L) hoặc một hành lang hẹp, logic di chuyển của nó sẽ bị phá vỡ. Nó không có khả năng tự tìm đường trong các không gian phức tạp.</a:t>
            </a:r>
          </a:p>
        </p:txBody>
      </p:sp>
    </p:spTree>
  </p:cSld>
  <p:clrMapOvr>
    <a:masterClrMapping/>
  </p:clrMapOvr>
  <p:transition spd="fast">
    <p:fade/>
  </p:transition>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74515" y="172414"/>
            <a:ext cx="16230600" cy="883856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f. Nhiệm vụ nâng cao: Tính mạnh mẽ của các phiên bản triển khai agent</a:t>
            </a:r>
          </a:p>
          <a:p>
            <a:pPr algn="l">
              <a:lnSpc>
                <a:spcPts val="5320"/>
              </a:lnSpc>
            </a:pPr>
            <a:r>
              <a:rPr lang="en-US" sz="3800">
                <a:solidFill>
                  <a:srgbClr val="000000"/>
                </a:solidFill>
                <a:latin typeface="DM Sans"/>
                <a:ea typeface="DM Sans"/>
                <a:cs typeface="DM Sans"/>
                <a:sym typeface="DM Sans"/>
              </a:rPr>
              <a:t>3. Nếu trong phòng có chướng ngại vật (đồ đạc)</a:t>
            </a:r>
          </a:p>
          <a:p>
            <a:pPr algn="l" marL="820421" indent="-410210" lvl="1">
              <a:lnSpc>
                <a:spcPts val="5320"/>
              </a:lnSpc>
              <a:buFont typeface="Arial"/>
              <a:buChar char="•"/>
            </a:pPr>
            <a:r>
              <a:rPr lang="en-US" sz="3800">
                <a:solidFill>
                  <a:srgbClr val="000000"/>
                </a:solidFill>
                <a:latin typeface="DM Sans"/>
                <a:ea typeface="DM Sans"/>
                <a:cs typeface="DM Sans"/>
                <a:sym typeface="DM Sans"/>
              </a:rPr>
              <a:t>  - </a:t>
            </a:r>
            <a:r>
              <a:rPr lang="en-US" sz="3800">
                <a:solidFill>
                  <a:srgbClr val="000000"/>
                </a:solidFill>
                <a:latin typeface="DM Sans"/>
                <a:ea typeface="DM Sans"/>
                <a:cs typeface="DM Sans"/>
                <a:sym typeface="DM Sans"/>
              </a:rPr>
              <a:t>Tác nhân Ngẫu nhiên: Nó sẽ liên tục cố gắng di chuyển vào chướng ngại vật vì nó phớt lờ cảm biến va chạm. Điều này làm cho nó càng kém hiệu quả hơn.</a:t>
            </a:r>
          </a:p>
          <a:p>
            <a:pPr algn="l" marL="820421" indent="-410210" lvl="1">
              <a:lnSpc>
                <a:spcPts val="5320"/>
              </a:lnSpc>
              <a:spcBef>
                <a:spcPct val="0"/>
              </a:spcBef>
              <a:buFont typeface="Arial"/>
              <a:buChar char="•"/>
            </a:pPr>
            <a:r>
              <a:rPr lang="en-US" sz="3800">
                <a:solidFill>
                  <a:srgbClr val="000000"/>
                </a:solidFill>
                <a:latin typeface="DM Sans"/>
                <a:ea typeface="DM Sans"/>
                <a:cs typeface="DM Sans"/>
                <a:sym typeface="DM Sans"/>
              </a:rPr>
              <a:t>  - Tác nhân Phản xạ Đơn giản: Tác nhân này xem chướng ngại vật như những bức tường nhỏ. Nó sẽ va vào chúng, cảm nhận được, và thử một hướng đi khác. Nó có thể di chuyển xung quanh chướng ngại vật, nhưng cũng có thể bị kẹt trong một không gian hẹp giữa chướng ngại vật và tường.</a:t>
            </a:r>
          </a:p>
        </p:txBody>
      </p:sp>
    </p:spTree>
  </p:cSld>
  <p:clrMapOvr>
    <a:masterClrMapping/>
  </p:clrMapOvr>
  <p:transition spd="fast">
    <p:fade/>
  </p:transition>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74515" y="172414"/>
            <a:ext cx="16230600" cy="63595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f. Nhiệm vụ nâng cao: Tính mạnh mẽ của các phiên bản triển khai agent</a:t>
            </a:r>
          </a:p>
          <a:p>
            <a:pPr algn="l" marL="863599" indent="-431800" lvl="1">
              <a:lnSpc>
                <a:spcPts val="5599"/>
              </a:lnSpc>
              <a:spcBef>
                <a:spcPct val="0"/>
              </a:spcBef>
              <a:buFont typeface="Arial"/>
              <a:buChar char="•"/>
            </a:pPr>
            <a:r>
              <a:rPr lang="en-US" b="true" sz="3999">
                <a:solidFill>
                  <a:srgbClr val="000000"/>
                </a:solidFill>
                <a:latin typeface="DM Sans Bold"/>
                <a:ea typeface="DM Sans Bold"/>
                <a:cs typeface="DM Sans Bold"/>
                <a:sym typeface="DM Sans Bold"/>
              </a:rPr>
              <a:t> </a:t>
            </a:r>
            <a:r>
              <a:rPr lang="en-US" sz="3999">
                <a:solidFill>
                  <a:srgbClr val="000000"/>
                </a:solidFill>
                <a:latin typeface="DM Sans"/>
                <a:ea typeface="DM Sans"/>
                <a:cs typeface="DM Sans"/>
                <a:sym typeface="DM Sans"/>
              </a:rPr>
              <a:t>Tác nhân Dựa trên Mô hình: Tương tự như tác nhân phản xạ đơn giản. Lộ trình di chuyển của nó vẫn hoàn hảo, nhưng việc dọn dẹp sẽ không đáng tin cậy. Nó sẽ bỏ sót các vết bẩn (false negative) hoặc lãng phí năng lượng (false positive). Mục tiêu làm sạch hoàn toàn căn phòng sẽ không đạt được.</a:t>
            </a:r>
          </a:p>
        </p:txBody>
      </p:sp>
    </p:spTree>
  </p:cSld>
  <p:clrMapOvr>
    <a:masterClrMapping/>
  </p:clrMapOvr>
  <p:transition spd="fast">
    <p:fade/>
  </p:transition>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74515" y="172414"/>
            <a:ext cx="16230600" cy="63595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f. Nhiệm vụ nâng cao: Tính mạnh mẽ của các phiên bản triển khai agent</a:t>
            </a:r>
          </a:p>
          <a:p>
            <a:pPr algn="l" marL="863599" indent="-431800" lvl="1">
              <a:lnSpc>
                <a:spcPts val="5599"/>
              </a:lnSpc>
              <a:spcBef>
                <a:spcPct val="0"/>
              </a:spcBef>
              <a:buFont typeface="Arial"/>
              <a:buChar char="•"/>
            </a:pPr>
            <a:r>
              <a:rPr lang="en-US" b="true" sz="3999">
                <a:solidFill>
                  <a:srgbClr val="000000"/>
                </a:solidFill>
                <a:latin typeface="DM Sans Bold"/>
                <a:ea typeface="DM Sans Bold"/>
                <a:cs typeface="DM Sans Bold"/>
                <a:sym typeface="DM Sans Bold"/>
              </a:rPr>
              <a:t> </a:t>
            </a:r>
            <a:r>
              <a:rPr lang="en-US" sz="3999">
                <a:solidFill>
                  <a:srgbClr val="000000"/>
                </a:solidFill>
                <a:latin typeface="DM Sans"/>
                <a:ea typeface="DM Sans"/>
                <a:cs typeface="DM Sans"/>
                <a:sym typeface="DM Sans"/>
              </a:rPr>
              <a:t>Tác nhân Dựa trên Mô hình: Tương tự như tác nhân phản xạ đơn giản. Lộ trình di chuyển của nó vẫn hoàn hảo, nhưng việc dọn dẹp sẽ không đáng tin cậy. Nó sẽ bỏ sót các vết bẩn (false negative) hoặc lãng phí năng lượng (false positive). Mục tiêu làm sạch hoàn toàn căn phòng sẽ không đạt được.</a:t>
            </a:r>
          </a:p>
        </p:txBody>
      </p:sp>
    </p:spTree>
  </p:cSld>
  <p:clrMapOvr>
    <a:masterClrMapping/>
  </p:clrMapOvr>
  <p:transition spd="fast">
    <p:fade/>
  </p:transition>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74515" y="172414"/>
            <a:ext cx="16230600" cy="77692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f. Nhiệm vụ nâng cao: Tính mạnh mẽ của các phiên bản triển khai agent</a:t>
            </a:r>
          </a:p>
          <a:p>
            <a:pPr algn="l">
              <a:lnSpc>
                <a:spcPts val="5599"/>
              </a:lnSpc>
            </a:pPr>
            <a:r>
              <a:rPr lang="en-US" sz="3999">
                <a:solidFill>
                  <a:srgbClr val="000000"/>
                </a:solidFill>
                <a:latin typeface="DM Sans"/>
                <a:ea typeface="DM Sans"/>
                <a:cs typeface="DM Sans"/>
                <a:sym typeface="DM Sans"/>
              </a:rPr>
              <a:t>5. Nếu cảm biến va chạm không hoàn hảo (không báo có tường 10%)</a:t>
            </a:r>
          </a:p>
          <a:p>
            <a:pPr algn="l" marL="863599" indent="-431800" lvl="1">
              <a:lnSpc>
                <a:spcPts val="5599"/>
              </a:lnSpc>
              <a:buFont typeface="Arial"/>
              <a:buChar char="•"/>
            </a:pPr>
            <a:r>
              <a:rPr lang="en-US" sz="3999">
                <a:solidFill>
                  <a:srgbClr val="000000"/>
                </a:solidFill>
                <a:latin typeface="DM Sans"/>
                <a:ea typeface="DM Sans"/>
                <a:cs typeface="DM Sans"/>
                <a:sym typeface="DM Sans"/>
              </a:rPr>
              <a:t> </a:t>
            </a:r>
            <a:r>
              <a:rPr lang="en-US" sz="3999">
                <a:solidFill>
                  <a:srgbClr val="000000"/>
                </a:solidFill>
                <a:latin typeface="DM Sans"/>
                <a:ea typeface="DM Sans"/>
                <a:cs typeface="DM Sans"/>
                <a:sym typeface="DM Sans"/>
              </a:rPr>
              <a:t>Tác nhân Ngẫu nhiên: Không bị ảnh hưởng, vì nó phớt lờ cảm biến này.</a:t>
            </a:r>
          </a:p>
          <a:p>
            <a:pPr algn="l"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 Tác nhân Phản xạ Đơn giản: Nó sẽ cố gắng di chuyển xuyên tường. Môi trường sẽ ngăn nó lại, nhưng nó đã lãng phí một hành động. Điều này làm giảm hiệu suất nhưng không làm hỏng hoàn toàn tác nhân.</a:t>
            </a:r>
          </a:p>
        </p:txBody>
      </p:sp>
    </p:spTree>
  </p:cSld>
  <p:clrMapOvr>
    <a:masterClrMapping/>
  </p:clrMapOvr>
  <p:transition spd="fast">
    <p:fade/>
  </p:transition>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774515" y="172414"/>
            <a:ext cx="16230600" cy="77692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f. Nhiệm vụ nâng cao: Tính mạnh mẽ của các phiên bản triển khai agent</a:t>
            </a:r>
          </a:p>
          <a:p>
            <a:pPr algn="l"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Tác nhân Dựa trên Mô hình: THẢM HỌA. Đây là trường hợp tệ</a:t>
            </a:r>
            <a:r>
              <a:rPr lang="en-US" sz="3999">
                <a:solidFill>
                  <a:srgbClr val="000000"/>
                </a:solidFill>
                <a:latin typeface="DM Sans"/>
                <a:ea typeface="DM Sans"/>
                <a:cs typeface="DM Sans"/>
                <a:sym typeface="DM Sans"/>
              </a:rPr>
              <a:t> nhất. Trong giai đoạn định vị, nếu nó không "nhìn thấy" bức tường phía tây hoặc phía bắc, nó sẽ không bao giờ biết mình đang ở góc và sẽ bị kẹt trong một vòng lặp vô tận. Trong giai đoạn dọn dẹp, nếu nó đến cuối một hàng và cảm biến không hoạt động, tọa độ nội bộ của nó sẽ bị cập nhật sai. Từ đó, toàn bộ bản đồ trong đầu của nó sẽ bị lệch so với thực tế và tác nhân sẽ hoàn toàn bị "lạc".</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410889" y="9436226"/>
            <a:ext cx="4076270" cy="2863579"/>
          </a:xfrm>
          <a:custGeom>
            <a:avLst/>
            <a:gdLst/>
            <a:ahLst/>
            <a:cxnLst/>
            <a:rect r="r" b="b" t="t" l="l"/>
            <a:pathLst>
              <a:path h="2863579" w="4076270">
                <a:moveTo>
                  <a:pt x="0" y="0"/>
                </a:moveTo>
                <a:lnTo>
                  <a:pt x="4076269" y="0"/>
                </a:lnTo>
                <a:lnTo>
                  <a:pt x="4076269"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Table 7" id="7"/>
          <p:cNvGraphicFramePr>
            <a:graphicFrameLocks noGrp="true"/>
          </p:cNvGraphicFramePr>
          <p:nvPr/>
        </p:nvGraphicFramePr>
        <p:xfrm>
          <a:off x="1028700" y="2981637"/>
          <a:ext cx="15357341" cy="6400800"/>
        </p:xfrm>
        <a:graphic>
          <a:graphicData uri="http://schemas.openxmlformats.org/drawingml/2006/table">
            <a:tbl>
              <a:tblPr/>
              <a:tblGrid>
                <a:gridCol w="3647599"/>
                <a:gridCol w="11709742"/>
              </a:tblGrid>
              <a:tr h="1188172">
                <a:tc>
                  <a:txBody>
                    <a:bodyPr anchor="t" rtlCol="false"/>
                    <a:lstStyle/>
                    <a:p>
                      <a:pPr algn="ctr">
                        <a:lnSpc>
                          <a:spcPts val="5599"/>
                        </a:lnSpc>
                        <a:defRPr/>
                      </a:pPr>
                      <a:r>
                        <a:rPr lang="en-US" sz="3999" b="true">
                          <a:solidFill>
                            <a:srgbClr val="000000"/>
                          </a:solidFill>
                          <a:latin typeface="DM Sans Bold"/>
                          <a:ea typeface="DM Sans Bold"/>
                          <a:cs typeface="DM Sans Bold"/>
                          <a:sym typeface="DM Sans Bold"/>
                        </a:rPr>
                        <a:t>Thành phần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b="true">
                          <a:solidFill>
                            <a:srgbClr val="000000"/>
                          </a:solidFill>
                          <a:latin typeface="DM Sans Bold"/>
                          <a:ea typeface="DM Sans Bold"/>
                          <a:cs typeface="DM Sans Bold"/>
                          <a:sym typeface="DM Sans Bold"/>
                        </a:rPr>
                        <a:t>Mô tả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606314">
                <a:tc>
                  <a:txBody>
                    <a:bodyPr anchor="t" rtlCol="false"/>
                    <a:lstStyle/>
                    <a:p>
                      <a:pPr algn="ctr">
                        <a:lnSpc>
                          <a:spcPts val="5599"/>
                        </a:lnSpc>
                        <a:defRPr/>
                      </a:pPr>
                      <a:r>
                        <a:rPr lang="en-US" sz="3999">
                          <a:solidFill>
                            <a:srgbClr val="000000"/>
                          </a:solidFill>
                          <a:latin typeface="DM Sans"/>
                          <a:ea typeface="DM Sans"/>
                          <a:cs typeface="DM Sans"/>
                          <a:sym typeface="DM Sans"/>
                        </a:rPr>
                        <a:t>Performance Measure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5599"/>
                        </a:lnSpc>
                        <a:defRPr/>
                      </a:pPr>
                      <a:r>
                        <a:rPr lang="en-US" sz="3999">
                          <a:solidFill>
                            <a:srgbClr val="000000"/>
                          </a:solidFill>
                          <a:latin typeface="DM Sans"/>
                          <a:ea typeface="DM Sans"/>
                          <a:cs typeface="DM Sans"/>
                          <a:sym typeface="DM Sans"/>
                        </a:rPr>
                        <a:t>Mỗi hành động tiêu tốn 1 đơn vị năng lượng. Hiệu suất đo bằng tổng năng lượng đã sử dụng để làm sạch toàn bộ phòng.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606314">
                <a:tc>
                  <a:txBody>
                    <a:bodyPr anchor="t" rtlCol="false"/>
                    <a:lstStyle/>
                    <a:p>
                      <a:pPr algn="ctr">
                        <a:lnSpc>
                          <a:spcPts val="5599"/>
                        </a:lnSpc>
                        <a:defRPr/>
                      </a:pPr>
                      <a:r>
                        <a:rPr lang="en-US" sz="3999">
                          <a:solidFill>
                            <a:srgbClr val="000000"/>
                          </a:solidFill>
                          <a:latin typeface="DM Sans"/>
                          <a:ea typeface="DM Sans"/>
                          <a:cs typeface="DM Sans"/>
                          <a:sym typeface="DM Sans"/>
                        </a:rPr>
                        <a:t>Environment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5599"/>
                        </a:lnSpc>
                        <a:defRPr/>
                      </a:pPr>
                      <a:r>
                        <a:rPr lang="en-US" sz="3999">
                          <a:solidFill>
                            <a:srgbClr val="000000"/>
                          </a:solidFill>
                          <a:latin typeface="DM Sans"/>
                          <a:ea typeface="DM Sans"/>
                          <a:cs typeface="DM Sans"/>
                          <a:sym typeface="DM Sans"/>
                        </a:rPr>
                        <a:t>Phòng 5 x 5, bụi đặt ngẫu nhiên với xác suất p = 0.2. Tác nhân biết kích thước và bố cục phòng. Vị trí ban đầu ngẫu nhiên.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1028700" y="1881662"/>
            <a:ext cx="16230600" cy="3168650"/>
          </a:xfrm>
          <a:prstGeom prst="rect">
            <a:avLst/>
          </a:prstGeom>
        </p:spPr>
        <p:txBody>
          <a:bodyPr anchor="t" rtlCol="false" tIns="0" lIns="0" bIns="0" rIns="0">
            <a:spAutoFit/>
          </a:bodyPr>
          <a:lstStyle/>
          <a:p>
            <a:pPr algn="just">
              <a:lnSpc>
                <a:spcPts val="8399"/>
              </a:lnSpc>
            </a:pPr>
            <a:r>
              <a:rPr lang="en-US" sz="5999" b="true">
                <a:solidFill>
                  <a:srgbClr val="000000"/>
                </a:solidFill>
                <a:latin typeface="DM Sans Bold"/>
                <a:ea typeface="DM Sans Bold"/>
                <a:cs typeface="DM Sans Bold"/>
                <a:sym typeface="DM Sans Bold"/>
              </a:rPr>
              <a:t>3. Mô tả PEAS cho giai đoạn dọn dẹp </a:t>
            </a:r>
          </a:p>
          <a:p>
            <a:pPr algn="just">
              <a:lnSpc>
                <a:spcPts val="5599"/>
              </a:lnSpc>
            </a:pPr>
          </a:p>
          <a:p>
            <a:pPr algn="just">
              <a:lnSpc>
                <a:spcPts val="5599"/>
              </a:lnSpc>
            </a:pPr>
          </a:p>
          <a:p>
            <a:pPr algn="just">
              <a:lnSpc>
                <a:spcPts val="5599"/>
              </a:lnSpc>
              <a:spcBef>
                <a:spcPct val="0"/>
              </a:spcBef>
            </a:pPr>
          </a:p>
        </p:txBody>
      </p:sp>
    </p:spTree>
  </p:cSld>
  <p:clrMapOvr>
    <a:masterClrMapping/>
  </p:clrMapOvr>
  <p:transition spd="fast">
    <p:fade/>
  </p:transition>
</p:sld>
</file>

<file path=ppt/slides/slide5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15522" y="3492177"/>
            <a:ext cx="9966612" cy="4338320"/>
          </a:xfrm>
          <a:prstGeom prst="rect">
            <a:avLst/>
          </a:prstGeom>
        </p:spPr>
        <p:txBody>
          <a:bodyPr anchor="t" rtlCol="false" tIns="0" lIns="0" bIns="0" rIns="0">
            <a:spAutoFit/>
          </a:bodyPr>
          <a:lstStyle/>
          <a:p>
            <a:pPr algn="l">
              <a:lnSpc>
                <a:spcPts val="6789"/>
              </a:lnSpc>
            </a:pPr>
            <a:r>
              <a:rPr lang="en-US" sz="6999" b="true">
                <a:solidFill>
                  <a:srgbClr val="000000"/>
                </a:solidFill>
                <a:latin typeface="DM Sans Bold"/>
                <a:ea typeface="DM Sans Bold"/>
                <a:cs typeface="DM Sans Bold"/>
                <a:sym typeface="DM Sans Bold"/>
              </a:rPr>
              <a:t>II. Solving a maze using a goal - based Agent</a:t>
            </a:r>
          </a:p>
          <a:p>
            <a:pPr algn="l">
              <a:lnSpc>
                <a:spcPts val="6789"/>
              </a:lnSpc>
            </a:pPr>
            <a:r>
              <a:rPr lang="en-US" sz="6999" b="true">
                <a:solidFill>
                  <a:srgbClr val="000000"/>
                </a:solidFill>
                <a:latin typeface="DM Sans Bold"/>
                <a:ea typeface="DM Sans Bold"/>
                <a:cs typeface="DM Sans Bold"/>
                <a:sym typeface="DM Sans Bold"/>
              </a:rPr>
              <a:t>(Tìm kiếm: Giải mê cung bằng tác nhân dựa trên mục tiêu)</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transition spd="fast">
    <p:fade/>
  </p:transition>
</p:sld>
</file>

<file path=ppt/slides/slide5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711732" y="8718062"/>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7087860"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0"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904875"/>
            <a:ext cx="16230600" cy="81121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1.Mục tiêu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Xây dựng bài toán tìm kiếm với các thành phần cơ bản: trạng thái ban đầu, tập hành động, trạng thái mục tiêu trong môi trường xác định và quan sát đầy đủ.</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Triển khai và so sánh các thuật toán tìm kiếm: BFS, DFS, GBFS, A*, IDS trong bài toán giải mê cung.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Phân tích hiệu suất theo: chi phí đường đi, số nút mở rộng, độ sâu và dung lượng bộ nhớ trên nhiều loại mê cung khác nhau.Phân tích hiệu suất qua các thí nghiệm với nhiều cấu hình khác nhau.</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Sử dụng công cụ trực quan hóa để biểu diễn đường đi, hỗ trợ gỡ lỗi và phân tích kết quả.</a:t>
            </a:r>
          </a:p>
        </p:txBody>
      </p:sp>
    </p:spTree>
  </p:cSld>
  <p:clrMapOvr>
    <a:masterClrMapping/>
  </p:clrMapOvr>
  <p:transition spd="fast">
    <p:fade/>
  </p:transition>
</p:sld>
</file>

<file path=ppt/slides/slide5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2082800"/>
            <a:ext cx="16230600" cy="59975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2. Giới thiệu</a:t>
            </a:r>
            <a:r>
              <a:rPr lang="en-US" sz="6000" b="true">
                <a:solidFill>
                  <a:srgbClr val="000000"/>
                </a:solidFill>
                <a:latin typeface="DM Sans Bold"/>
                <a:ea typeface="DM Sans Bold"/>
                <a:cs typeface="DM Sans Bold"/>
                <a:sym typeface="DM Sans Bold"/>
              </a:rPr>
              <a:t>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Đặc trưng bài toán:</a:t>
            </a:r>
          </a:p>
          <a:p>
            <a:pPr algn="just">
              <a:lnSpc>
                <a:spcPts val="5599"/>
              </a:lnSpc>
            </a:pPr>
            <a:r>
              <a:rPr lang="en-US" sz="3999">
                <a:solidFill>
                  <a:srgbClr val="000000"/>
                </a:solidFill>
                <a:latin typeface="DM Sans"/>
                <a:ea typeface="DM Sans"/>
                <a:cs typeface="DM Sans"/>
                <a:sym typeface="DM Sans"/>
              </a:rPr>
              <a:t>          + Lập kế hoạch đường đi từ S → G dựa trên bản đồ.</a:t>
            </a:r>
          </a:p>
          <a:p>
            <a:pPr algn="just">
              <a:lnSpc>
                <a:spcPts val="5599"/>
              </a:lnSpc>
            </a:pPr>
            <a:r>
              <a:rPr lang="en-US" sz="3999">
                <a:solidFill>
                  <a:srgbClr val="000000"/>
                </a:solidFill>
                <a:latin typeface="DM Sans"/>
                <a:ea typeface="DM Sans"/>
                <a:cs typeface="DM Sans"/>
                <a:sym typeface="DM Sans"/>
              </a:rPr>
              <a:t>          + Tác nhân dựa trên mục tiêu, thực thi theo open-loop system.</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Giả định môi trường &amp; Khác biệt với tìm kiếm trên cây:</a:t>
            </a:r>
          </a:p>
          <a:p>
            <a:pPr algn="just">
              <a:lnSpc>
                <a:spcPts val="5599"/>
              </a:lnSpc>
            </a:pPr>
            <a:r>
              <a:rPr lang="en-US" sz="3999">
                <a:solidFill>
                  <a:srgbClr val="000000"/>
                </a:solidFill>
                <a:latin typeface="DM Sans"/>
                <a:ea typeface="DM Sans"/>
                <a:cs typeface="DM Sans"/>
                <a:sym typeface="DM Sans"/>
              </a:rPr>
              <a:t>          + Quan sát được hoàn toàn – Rời rạc – Xác định – Đã biết.</a:t>
            </a:r>
          </a:p>
          <a:p>
            <a:pPr algn="just">
              <a:lnSpc>
                <a:spcPts val="5599"/>
              </a:lnSpc>
              <a:spcBef>
                <a:spcPct val="0"/>
              </a:spcBef>
            </a:pPr>
            <a:r>
              <a:rPr lang="en-US" sz="3999">
                <a:solidFill>
                  <a:srgbClr val="000000"/>
                </a:solidFill>
                <a:latin typeface="DM Sans"/>
                <a:ea typeface="DM Sans"/>
                <a:cs typeface="DM Sans"/>
                <a:sym typeface="DM Sans"/>
              </a:rPr>
              <a:t>          + AI tìm kiếm: xây dựng động cây tìm kiếm → chỉ khám phá phần nhỏ mê cung thay vì toàn bộ cây.</a:t>
            </a:r>
          </a:p>
        </p:txBody>
      </p:sp>
    </p:spTree>
  </p:cSld>
  <p:clrMapOvr>
    <a:masterClrMapping/>
  </p:clrMapOvr>
  <p:transition spd="fast">
    <p:fade/>
  </p:transition>
</p:sld>
</file>

<file path=ppt/slides/slide5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672285"/>
            <a:ext cx="16230600" cy="77565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a. Nhiệm vụ 1: Xây dựng một môi trường mô phỏng</a:t>
            </a:r>
          </a:p>
          <a:p>
            <a:pPr algn="ctr">
              <a:lnSpc>
                <a:spcPts val="5599"/>
              </a:lnSpc>
            </a:pPr>
            <a:r>
              <a:rPr lang="en-US" sz="3999" b="true">
                <a:solidFill>
                  <a:srgbClr val="000000"/>
                </a:solidFill>
                <a:latin typeface="DM Sans Bold"/>
                <a:ea typeface="DM Sans Bold"/>
                <a:cs typeface="DM Sans Bold"/>
                <a:sym typeface="DM Sans Bold"/>
              </a:rPr>
              <a:t>Mục tiêu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Xây dựng môi trường mô phỏng cho robot hút bụi.</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Yêu cầu:</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Lưu trạng thái sạch/bẩn của từng ô.</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Cung cấp thông tin cảm biến cho agent.</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Cập nhật môi trường theo hành động.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Đo lường hiệu suất dựa trên số bước.</a:t>
            </a:r>
          </a:p>
          <a:p>
            <a:pPr algn="just">
              <a:lnSpc>
                <a:spcPts val="7000"/>
              </a:lnSpc>
              <a:spcBef>
                <a:spcPct val="0"/>
              </a:spcBef>
            </a:pPr>
          </a:p>
        </p:txBody>
      </p:sp>
    </p:spTree>
  </p:cSld>
  <p:clrMapOvr>
    <a:masterClrMapping/>
  </p:clrMapOvr>
  <p:transition spd="fast">
    <p:fade/>
  </p:transition>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775818" y="1586230"/>
            <a:ext cx="15346387" cy="678624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a:t>
            </a:r>
            <a:r>
              <a:rPr lang="en-US" b="true" sz="6000">
                <a:solidFill>
                  <a:srgbClr val="000000"/>
                </a:solidFill>
                <a:latin typeface="DM Sans Bold"/>
                <a:ea typeface="DM Sans Bold"/>
                <a:cs typeface="DM Sans Bold"/>
                <a:sym typeface="DM Sans Bold"/>
              </a:rPr>
              <a:t>m vụ </a:t>
            </a:r>
          </a:p>
          <a:p>
            <a:pPr algn="just">
              <a:lnSpc>
                <a:spcPts val="7000"/>
              </a:lnSpc>
              <a:spcBef>
                <a:spcPct val="0"/>
              </a:spcBef>
            </a:pPr>
            <a:r>
              <a:rPr lang="en-US" b="true" sz="5000">
                <a:solidFill>
                  <a:srgbClr val="000000"/>
                </a:solidFill>
                <a:latin typeface="DM Sans Bold"/>
                <a:ea typeface="DM Sans Bold"/>
                <a:cs typeface="DM Sans Bold"/>
                <a:sym typeface="DM Sans Bold"/>
              </a:rPr>
              <a:t>a. Nhiệm vụ 1: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Mục tiêu </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Performance Measure: số hành động cần để dọn sạch.</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Environment:</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Phòng 5 × 5.</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Mỗi ô có xác suất bẩn p = 0.2.</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Agent bắt đầu tại vị trí ngẫu nhiên.</a:t>
            </a:r>
          </a:p>
          <a:p>
            <a:pPr algn="ctr">
              <a:lnSpc>
                <a:spcPts val="4759"/>
              </a:lnSpc>
              <a:spcBef>
                <a:spcPct val="0"/>
              </a:spcBef>
            </a:pPr>
          </a:p>
        </p:txBody>
      </p:sp>
    </p:spTree>
  </p:cSld>
  <p:clrMapOvr>
    <a:masterClrMapping/>
  </p:clrMapOvr>
  <p:transition spd="fast">
    <p:fade/>
  </p:transition>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241034" y="1702752"/>
            <a:ext cx="16413612" cy="68834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a:t>
            </a:r>
            <a:r>
              <a:rPr lang="en-US" sz="6000" b="true">
                <a:solidFill>
                  <a:srgbClr val="000000"/>
                </a:solidFill>
                <a:latin typeface="DM Sans Bold"/>
                <a:ea typeface="DM Sans Bold"/>
                <a:cs typeface="DM Sans Bold"/>
                <a:sym typeface="DM Sans Bold"/>
              </a:rPr>
              <a:t> </a:t>
            </a:r>
          </a:p>
          <a:p>
            <a:pPr algn="just">
              <a:lnSpc>
                <a:spcPts val="7000"/>
              </a:lnSpc>
            </a:pPr>
            <a:r>
              <a:rPr lang="en-US" sz="5000" b="true">
                <a:solidFill>
                  <a:srgbClr val="000000"/>
                </a:solidFill>
                <a:latin typeface="DM Sans Bold"/>
                <a:ea typeface="DM Sans Bold"/>
                <a:cs typeface="DM Sans Bold"/>
                <a:sym typeface="DM Sans Bold"/>
              </a:rPr>
              <a:t>a. Nhiệm vụ 1: Xây dựng một môi trường mô phỏng</a:t>
            </a:r>
          </a:p>
          <a:p>
            <a:pPr algn="ctr">
              <a:lnSpc>
                <a:spcPts val="5599"/>
              </a:lnSpc>
            </a:pPr>
            <a:r>
              <a:rPr lang="en-US" sz="3999" b="true">
                <a:solidFill>
                  <a:srgbClr val="000000"/>
                </a:solidFill>
                <a:latin typeface="DM Sans Bold"/>
                <a:ea typeface="DM Sans Bold"/>
                <a:cs typeface="DM Sans Bold"/>
                <a:sym typeface="DM Sans Bold"/>
              </a:rPr>
              <a:t>Thành phần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Actuators:</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Di chuyển: north, south, east, west.</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suck: hút bụi.</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Sensors:</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Bumpers: báo va chạm tường.</a:t>
            </a:r>
          </a:p>
          <a:p>
            <a:pPr algn="just" marL="1727199" indent="-575733" lvl="2">
              <a:lnSpc>
                <a:spcPts val="5599"/>
              </a:lnSpc>
              <a:buFont typeface="Arial"/>
              <a:buChar char="⚬"/>
            </a:pPr>
            <a:r>
              <a:rPr lang="en-US" sz="3999">
                <a:solidFill>
                  <a:srgbClr val="000000"/>
                </a:solidFill>
                <a:latin typeface="DM Sans"/>
                <a:ea typeface="DM Sans"/>
                <a:cs typeface="DM Sans"/>
                <a:sym typeface="DM Sans"/>
              </a:rPr>
              <a:t>Dirt sensor: báo ô hiện tại bẩn.</a:t>
            </a:r>
          </a:p>
        </p:txBody>
      </p:sp>
    </p:spTree>
  </p:cSld>
  <p:clrMapOvr>
    <a:masterClrMapping/>
  </p:clrMapOvr>
  <p:transition spd="fast">
    <p:fade/>
  </p:transition>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6095357" y="4226591"/>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0967740" y="9436226"/>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561632"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777615" y="176672"/>
            <a:ext cx="17235274" cy="970280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a. Nhiệm vụ 1: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Cấu trúc thuật toán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Khởi tạo:</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Sinh ma trận 5×5 (dirty/clean).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Đặt agent ngẫu nhiên.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Vòng lặp mô phỏng:</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Sinh tín hiệu cảm biến.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Agent chọn hành động.</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Cập nhật môi trường.</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Tăng bộ đếm bước.</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Điều kiện dừng:</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Tất cả ô sạch hoặc quá max_steps.</a:t>
            </a:r>
          </a:p>
        </p:txBody>
      </p:sp>
    </p:spTree>
  </p:cSld>
  <p:clrMapOvr>
    <a:masterClrMapping/>
  </p:clrMapOvr>
  <p:transition spd="fast">
    <p:fade/>
  </p:transition>
</p:sld>
</file>

<file path=ppt/slides/slide5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2165439"/>
            <a:ext cx="16934517" cy="608139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a. Nhiệm vụ 1: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Kết quả thuật toán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Robot có thể dọn sạch phòng sau một số bước.</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Do hành động ngẫu nhiên nên: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Không tối ưu, tốn nhiều bước.</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Có thể không dọn hết nếu vượt max_steps.</a:t>
            </a:r>
          </a:p>
          <a:p>
            <a:pPr algn="just">
              <a:lnSpc>
                <a:spcPts val="4759"/>
              </a:lnSpc>
              <a:spcBef>
                <a:spcPct val="0"/>
              </a:spcBef>
            </a:pPr>
          </a:p>
        </p:txBody>
      </p:sp>
    </p:spTree>
  </p:cSld>
  <p:clrMapOvr>
    <a:masterClrMapping/>
  </p:clrMapOvr>
  <p:transition spd="fast">
    <p:fade/>
  </p:transition>
</p:sld>
</file>

<file path=ppt/slides/slide5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287462"/>
            <a:ext cx="16230600" cy="68834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b. Nhiệm vụ 2: Tìm kiếm theo chiều rộng và chiều sâu</a:t>
            </a:r>
          </a:p>
          <a:p>
            <a:pPr algn="ctr">
              <a:lnSpc>
                <a:spcPts val="5599"/>
              </a:lnSpc>
            </a:pPr>
            <a:r>
              <a:rPr lang="en-US" sz="3999" b="true">
                <a:solidFill>
                  <a:srgbClr val="000000"/>
                </a:solidFill>
                <a:latin typeface="DM Sans Bold"/>
                <a:ea typeface="DM Sans Bold"/>
                <a:cs typeface="DM Sans Bold"/>
                <a:sym typeface="DM Sans Bold"/>
              </a:rPr>
              <a:t>Tổng quan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Mục tiêu: Tìm đường đi từ điểm S (Start) → G (Goal).</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Triển khai 2 thuật toán tìm kiếm không thông tin trước:</a:t>
            </a:r>
          </a:p>
          <a:p>
            <a:pPr algn="just">
              <a:lnSpc>
                <a:spcPts val="5599"/>
              </a:lnSpc>
            </a:pPr>
            <a:r>
              <a:rPr lang="en-US" sz="3999">
                <a:solidFill>
                  <a:srgbClr val="000000"/>
                </a:solidFill>
                <a:latin typeface="DM Sans"/>
                <a:ea typeface="DM Sans"/>
                <a:cs typeface="DM Sans"/>
                <a:sym typeface="DM Sans"/>
              </a:rPr>
              <a:t>          + BFS (Breadth-First Search) – tìm theo chiều rộng.</a:t>
            </a:r>
          </a:p>
          <a:p>
            <a:pPr algn="just">
              <a:lnSpc>
                <a:spcPts val="5599"/>
              </a:lnSpc>
            </a:pPr>
            <a:r>
              <a:rPr lang="en-US" sz="3999">
                <a:solidFill>
                  <a:srgbClr val="000000"/>
                </a:solidFill>
                <a:latin typeface="DM Sans"/>
                <a:ea typeface="DM Sans"/>
                <a:cs typeface="DM Sans"/>
                <a:sym typeface="DM Sans"/>
              </a:rPr>
              <a:t>          + DFS (Depth-First Search) – tìm theo chiều sâu.</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Ứ</a:t>
            </a:r>
            <a:r>
              <a:rPr lang="en-US" sz="3999">
                <a:solidFill>
                  <a:srgbClr val="000000"/>
                </a:solidFill>
                <a:latin typeface="DM Sans"/>
                <a:ea typeface="DM Sans"/>
                <a:cs typeface="DM Sans"/>
                <a:sym typeface="DM Sans"/>
              </a:rPr>
              <a:t>ng dụng: So sánh hiệu quả của BFS và DFS trong bài toán mê cung.</a:t>
            </a:r>
          </a:p>
        </p:txBody>
      </p:sp>
    </p:spTree>
  </p:cSld>
  <p:clrMapOvr>
    <a:masterClrMapping/>
  </p:clrMapOvr>
  <p:transition spd="fast">
    <p:fade/>
  </p:transition>
</p:sld>
</file>

<file path=ppt/slides/slide5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986843" y="8503310"/>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867119"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2802115" y="-2135249"/>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336440"/>
            <a:ext cx="16230600" cy="82931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b. Nhiệm vụ 2: Tìm kiếm theo chiều rộng và chiều sâu</a:t>
            </a:r>
          </a:p>
          <a:p>
            <a:pPr algn="ctr">
              <a:lnSpc>
                <a:spcPts val="5599"/>
              </a:lnSpc>
            </a:pPr>
            <a:r>
              <a:rPr lang="en-US" sz="3999" b="true">
                <a:solidFill>
                  <a:srgbClr val="000000"/>
                </a:solidFill>
                <a:latin typeface="DM Sans Bold"/>
                <a:ea typeface="DM Sans Bold"/>
                <a:cs typeface="DM Sans Bold"/>
                <a:sym typeface="DM Sans Bold"/>
              </a:rPr>
              <a:t>Cấu trúc dữ liệu và hàm trợ giúp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Lớp Node (nút trong cây tìm kiếm):</a:t>
            </a:r>
          </a:p>
          <a:p>
            <a:pPr algn="just">
              <a:lnSpc>
                <a:spcPts val="5599"/>
              </a:lnSpc>
            </a:pPr>
            <a:r>
              <a:rPr lang="en-US" sz="3999">
                <a:solidFill>
                  <a:srgbClr val="000000"/>
                </a:solidFill>
                <a:latin typeface="DM Sans"/>
                <a:ea typeface="DM Sans"/>
                <a:cs typeface="DM Sans"/>
                <a:sym typeface="DM Sans"/>
              </a:rPr>
              <a:t>         + state: Vị trí hiện tại (hàng, cột)</a:t>
            </a:r>
          </a:p>
          <a:p>
            <a:pPr algn="just">
              <a:lnSpc>
                <a:spcPts val="5599"/>
              </a:lnSpc>
            </a:pPr>
            <a:r>
              <a:rPr lang="en-US" sz="3999">
                <a:solidFill>
                  <a:srgbClr val="000000"/>
                </a:solidFill>
                <a:latin typeface="DM Sans"/>
                <a:ea typeface="DM Sans"/>
                <a:cs typeface="DM Sans"/>
                <a:sym typeface="DM Sans"/>
              </a:rPr>
              <a:t>         + parent: Nút cha → hỗ trợ xây dựng lại đường đi</a:t>
            </a:r>
          </a:p>
          <a:p>
            <a:pPr algn="just">
              <a:lnSpc>
                <a:spcPts val="5599"/>
              </a:lnSpc>
            </a:pPr>
            <a:r>
              <a:rPr lang="en-US" sz="3999">
                <a:solidFill>
                  <a:srgbClr val="000000"/>
                </a:solidFill>
                <a:latin typeface="DM Sans"/>
                <a:ea typeface="DM Sans"/>
                <a:cs typeface="DM Sans"/>
                <a:sym typeface="DM Sans"/>
              </a:rPr>
              <a:t>         + action: Hành động dẫn đến trạng thái này</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Hà</a:t>
            </a:r>
            <a:r>
              <a:rPr lang="en-US" sz="3999">
                <a:solidFill>
                  <a:srgbClr val="000000"/>
                </a:solidFill>
                <a:latin typeface="DM Sans"/>
                <a:ea typeface="DM Sans"/>
                <a:cs typeface="DM Sans"/>
                <a:sym typeface="DM Sans"/>
              </a:rPr>
              <a:t>m trợ giúp:</a:t>
            </a:r>
          </a:p>
          <a:p>
            <a:pPr algn="just">
              <a:lnSpc>
                <a:spcPts val="5599"/>
              </a:lnSpc>
            </a:pPr>
            <a:r>
              <a:rPr lang="en-US" sz="3999">
                <a:solidFill>
                  <a:srgbClr val="000000"/>
                </a:solidFill>
                <a:latin typeface="DM Sans"/>
                <a:ea typeface="DM Sans"/>
                <a:cs typeface="DM Sans"/>
                <a:sym typeface="DM Sans"/>
              </a:rPr>
              <a:t>         + find_start_and_goal(maze): Xác định vị trí S (Start) &amp; G (Goal)</a:t>
            </a:r>
          </a:p>
          <a:p>
            <a:pPr algn="just">
              <a:lnSpc>
                <a:spcPts val="5599"/>
              </a:lnSpc>
              <a:spcBef>
                <a:spcPct val="0"/>
              </a:spcBef>
            </a:pPr>
            <a:r>
              <a:rPr lang="en-US" sz="3999">
                <a:solidFill>
                  <a:srgbClr val="000000"/>
                </a:solidFill>
                <a:latin typeface="DM Sans"/>
                <a:ea typeface="DM Sans"/>
                <a:cs typeface="DM Sans"/>
                <a:sym typeface="DM Sans"/>
              </a:rPr>
              <a:t>       + reconstruct_path(node): Lần theo các nút cha để tạo đường đi hoàn chỉnh</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aphicFrame>
        <p:nvGraphicFramePr>
          <p:cNvPr name="Table 7" id="7"/>
          <p:cNvGraphicFramePr>
            <a:graphicFrameLocks noGrp="true"/>
          </p:cNvGraphicFramePr>
          <p:nvPr/>
        </p:nvGraphicFramePr>
        <p:xfrm>
          <a:off x="1028700" y="2981637"/>
          <a:ext cx="15357341" cy="5695950"/>
        </p:xfrm>
        <a:graphic>
          <a:graphicData uri="http://schemas.openxmlformats.org/drawingml/2006/table">
            <a:tbl>
              <a:tblPr/>
              <a:tblGrid>
                <a:gridCol w="3647599"/>
                <a:gridCol w="11709742"/>
              </a:tblGrid>
              <a:tr h="1189054">
                <a:tc>
                  <a:txBody>
                    <a:bodyPr anchor="t" rtlCol="false"/>
                    <a:lstStyle/>
                    <a:p>
                      <a:pPr algn="ctr">
                        <a:lnSpc>
                          <a:spcPts val="5599"/>
                        </a:lnSpc>
                        <a:defRPr/>
                      </a:pPr>
                      <a:r>
                        <a:rPr lang="en-US" sz="3999" b="true">
                          <a:solidFill>
                            <a:srgbClr val="000000"/>
                          </a:solidFill>
                          <a:latin typeface="DM Sans Bold"/>
                          <a:ea typeface="DM Sans Bold"/>
                          <a:cs typeface="DM Sans Bold"/>
                          <a:sym typeface="DM Sans Bold"/>
                        </a:rPr>
                        <a:t>Thành phần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b="true">
                          <a:solidFill>
                            <a:srgbClr val="000000"/>
                          </a:solidFill>
                          <a:latin typeface="DM Sans Bold"/>
                          <a:ea typeface="DM Sans Bold"/>
                          <a:cs typeface="DM Sans Bold"/>
                          <a:sym typeface="DM Sans Bold"/>
                        </a:rPr>
                        <a:t>Mô tả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98650">
                <a:tc>
                  <a:txBody>
                    <a:bodyPr anchor="t" rtlCol="false"/>
                    <a:lstStyle/>
                    <a:p>
                      <a:pPr algn="ctr">
                        <a:lnSpc>
                          <a:spcPts val="5599"/>
                        </a:lnSpc>
                        <a:defRPr/>
                      </a:pPr>
                      <a:r>
                        <a:rPr lang="en-US" sz="3999">
                          <a:solidFill>
                            <a:srgbClr val="000000"/>
                          </a:solidFill>
                          <a:latin typeface="DM Sans"/>
                          <a:ea typeface="DM Sans"/>
                          <a:cs typeface="DM Sans"/>
                          <a:sym typeface="DM Sans"/>
                        </a:rPr>
                        <a:t>Actuators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5599"/>
                        </a:lnSpc>
                        <a:defRPr/>
                      </a:pPr>
                      <a:r>
                        <a:rPr lang="en-US" sz="3999">
                          <a:solidFill>
                            <a:srgbClr val="000000"/>
                          </a:solidFill>
                          <a:latin typeface="DM Sans"/>
                          <a:ea typeface="DM Sans"/>
                          <a:cs typeface="DM Sans"/>
                          <a:sym typeface="DM Sans"/>
                        </a:rPr>
                        <a:t>Hành động suck (làm sạch ô hiện tại) và di chuyển theo 4 hướng: bắc, đông, nam, tây.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608246">
                <a:tc>
                  <a:txBody>
                    <a:bodyPr anchor="t" rtlCol="false"/>
                    <a:lstStyle/>
                    <a:p>
                      <a:pPr algn="ctr">
                        <a:lnSpc>
                          <a:spcPts val="5599"/>
                        </a:lnSpc>
                        <a:defRPr/>
                      </a:pPr>
                      <a:r>
                        <a:rPr lang="en-US" sz="3999">
                          <a:solidFill>
                            <a:srgbClr val="000000"/>
                          </a:solidFill>
                          <a:latin typeface="DM Sans"/>
                          <a:ea typeface="DM Sans"/>
                          <a:cs typeface="DM Sans"/>
                          <a:sym typeface="DM Sans"/>
                        </a:rPr>
                        <a:t>Sensors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5599"/>
                        </a:lnSpc>
                        <a:defRPr/>
                      </a:pPr>
                      <a:r>
                        <a:rPr lang="en-US" sz="3999">
                          <a:solidFill>
                            <a:srgbClr val="000000"/>
                          </a:solidFill>
                          <a:latin typeface="DM Sans"/>
                          <a:ea typeface="DM Sans"/>
                          <a:cs typeface="DM Sans"/>
                          <a:sym typeface="DM Sans"/>
                        </a:rPr>
                        <a:t>4 cảm biến va cham (bắc, đông, nam, tây) và 1 cảm biến bụi (kiểm tra ô hiện tại có bụi hay không).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8" id="8"/>
          <p:cNvSpPr txBox="true"/>
          <p:nvPr/>
        </p:nvSpPr>
        <p:spPr>
          <a:xfrm rot="0">
            <a:off x="1028700" y="1881662"/>
            <a:ext cx="16230600" cy="3168650"/>
          </a:xfrm>
          <a:prstGeom prst="rect">
            <a:avLst/>
          </a:prstGeom>
        </p:spPr>
        <p:txBody>
          <a:bodyPr anchor="t" rtlCol="false" tIns="0" lIns="0" bIns="0" rIns="0">
            <a:spAutoFit/>
          </a:bodyPr>
          <a:lstStyle/>
          <a:p>
            <a:pPr algn="just">
              <a:lnSpc>
                <a:spcPts val="8399"/>
              </a:lnSpc>
            </a:pPr>
            <a:r>
              <a:rPr lang="en-US" sz="5999" b="true">
                <a:solidFill>
                  <a:srgbClr val="000000"/>
                </a:solidFill>
                <a:latin typeface="DM Sans Bold"/>
                <a:ea typeface="DM Sans Bold"/>
                <a:cs typeface="DM Sans Bold"/>
                <a:sym typeface="DM Sans Bold"/>
              </a:rPr>
              <a:t>3. Mô tả PEAS cho giai đoạn dọn dẹp </a:t>
            </a:r>
          </a:p>
          <a:p>
            <a:pPr algn="just">
              <a:lnSpc>
                <a:spcPts val="5599"/>
              </a:lnSpc>
            </a:pPr>
          </a:p>
          <a:p>
            <a:pPr algn="just">
              <a:lnSpc>
                <a:spcPts val="5599"/>
              </a:lnSpc>
            </a:pPr>
          </a:p>
          <a:p>
            <a:pPr algn="just">
              <a:lnSpc>
                <a:spcPts val="5599"/>
              </a:lnSpc>
              <a:spcBef>
                <a:spcPct val="0"/>
              </a:spcBef>
            </a:pPr>
          </a:p>
        </p:txBody>
      </p:sp>
    </p:spTree>
  </p:cSld>
  <p:clrMapOvr>
    <a:masterClrMapping/>
  </p:clrMapOvr>
  <p:transition spd="fast">
    <p:fade/>
  </p:transition>
</p:sld>
</file>

<file path=ppt/slides/slide6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489075"/>
            <a:ext cx="16230600" cy="61785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b. Nhiệm vụ 2: Tìm kiếm theo chiều rộng và chiều sâu</a:t>
            </a:r>
          </a:p>
          <a:p>
            <a:pPr algn="ctr">
              <a:lnSpc>
                <a:spcPts val="5599"/>
              </a:lnSpc>
            </a:pPr>
            <a:r>
              <a:rPr lang="en-US" sz="3999" b="true">
                <a:solidFill>
                  <a:srgbClr val="000000"/>
                </a:solidFill>
                <a:latin typeface="DM Sans Bold"/>
                <a:ea typeface="DM Sans Bold"/>
                <a:cs typeface="DM Sans Bold"/>
                <a:sym typeface="DM Sans Bold"/>
              </a:rPr>
              <a:t>Thuật toán BFS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Nguyên lý hoạt động:</a:t>
            </a:r>
          </a:p>
          <a:p>
            <a:pPr algn="just">
              <a:lnSpc>
                <a:spcPts val="5599"/>
              </a:lnSpc>
            </a:pPr>
            <a:r>
              <a:rPr lang="en-US" sz="3999">
                <a:solidFill>
                  <a:srgbClr val="000000"/>
                </a:solidFill>
                <a:latin typeface="DM Sans"/>
                <a:ea typeface="DM Sans"/>
                <a:cs typeface="DM Sans"/>
                <a:sym typeface="DM Sans"/>
              </a:rPr>
              <a:t>      + Duyệt theo độ sâu tăng dần, mở rộng từ nút gốc ra các láng giềng.</a:t>
            </a:r>
          </a:p>
          <a:p>
            <a:pPr algn="just">
              <a:lnSpc>
                <a:spcPts val="5599"/>
              </a:lnSpc>
            </a:pPr>
            <a:r>
              <a:rPr lang="en-US" sz="3999">
                <a:solidFill>
                  <a:srgbClr val="000000"/>
                </a:solidFill>
                <a:latin typeface="DM Sans"/>
                <a:ea typeface="DM Sans"/>
                <a:cs typeface="DM Sans"/>
                <a:sym typeface="DM Sans"/>
              </a:rPr>
              <a:t>        + Sử dụng Frontier = Queue (FIFO) để quản lý nút cần khám phá.</a:t>
            </a:r>
          </a:p>
          <a:p>
            <a:pPr algn="just">
              <a:lnSpc>
                <a:spcPts val="5599"/>
              </a:lnSpc>
              <a:spcBef>
                <a:spcPct val="0"/>
              </a:spcBef>
            </a:pPr>
            <a:r>
              <a:rPr lang="en-US" sz="3999">
                <a:solidFill>
                  <a:srgbClr val="000000"/>
                </a:solidFill>
                <a:latin typeface="DM Sans"/>
                <a:ea typeface="DM Sans"/>
                <a:cs typeface="DM Sans"/>
                <a:sym typeface="DM Sans"/>
              </a:rPr>
              <a:t>        + Dùng Explored Set để tránh lặp trạng thái.</a:t>
            </a:r>
          </a:p>
        </p:txBody>
      </p:sp>
    </p:spTree>
  </p:cSld>
  <p:clrMapOvr>
    <a:masterClrMapping/>
  </p:clrMapOvr>
  <p:transition spd="fast">
    <p:fade/>
  </p:transition>
</p:sld>
</file>

<file path=ppt/slides/slide6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287462"/>
            <a:ext cx="16230600" cy="75882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b. Nhiệm vụ 2: Tìm kiếm theo chiều rộng và chiều sâu</a:t>
            </a:r>
          </a:p>
          <a:p>
            <a:pPr algn="ctr">
              <a:lnSpc>
                <a:spcPts val="5599"/>
              </a:lnSpc>
            </a:pPr>
            <a:r>
              <a:rPr lang="en-US" sz="3999" b="true">
                <a:solidFill>
                  <a:srgbClr val="000000"/>
                </a:solidFill>
                <a:latin typeface="DM Sans Bold"/>
                <a:ea typeface="DM Sans Bold"/>
                <a:cs typeface="DM Sans Bold"/>
                <a:sym typeface="DM Sans Bold"/>
              </a:rPr>
              <a:t>Thuật toán BFS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Logic:</a:t>
            </a:r>
          </a:p>
          <a:p>
            <a:pPr algn="just">
              <a:lnSpc>
                <a:spcPts val="5599"/>
              </a:lnSpc>
            </a:pPr>
            <a:r>
              <a:rPr lang="en-US" sz="3999">
                <a:solidFill>
                  <a:srgbClr val="000000"/>
                </a:solidFill>
                <a:latin typeface="DM Sans"/>
                <a:ea typeface="DM Sans"/>
                <a:cs typeface="DM Sans"/>
                <a:sym typeface="DM Sans"/>
              </a:rPr>
              <a:t>        + Khởi tạo hàng đợi với nút bắt đầu.</a:t>
            </a:r>
          </a:p>
          <a:p>
            <a:pPr algn="just">
              <a:lnSpc>
                <a:spcPts val="5599"/>
              </a:lnSpc>
            </a:pPr>
            <a:r>
              <a:rPr lang="en-US" sz="3999">
                <a:solidFill>
                  <a:srgbClr val="000000"/>
                </a:solidFill>
                <a:latin typeface="DM Sans"/>
                <a:ea typeface="DM Sans"/>
                <a:cs typeface="DM Sans"/>
                <a:sym typeface="DM Sans"/>
              </a:rPr>
              <a:t>        + Lặp cho đến khi hàng đợi rỗng:</a:t>
            </a:r>
          </a:p>
          <a:p>
            <a:pPr algn="just">
              <a:lnSpc>
                <a:spcPts val="5599"/>
              </a:lnSpc>
            </a:pPr>
            <a:r>
              <a:rPr lang="en-US" sz="3999">
                <a:solidFill>
                  <a:srgbClr val="000000"/>
                </a:solidFill>
                <a:latin typeface="DM Sans"/>
                <a:ea typeface="DM Sans"/>
                <a:cs typeface="DM Sans"/>
                <a:sym typeface="DM Sans"/>
              </a:rPr>
              <a:t>               * Lấy nút đầu tiên ra</a:t>
            </a:r>
          </a:p>
          <a:p>
            <a:pPr algn="just">
              <a:lnSpc>
                <a:spcPts val="5599"/>
              </a:lnSpc>
            </a:pPr>
            <a:r>
              <a:rPr lang="en-US" sz="3999">
                <a:solidFill>
                  <a:srgbClr val="000000"/>
                </a:solidFill>
                <a:latin typeface="DM Sans"/>
                <a:ea typeface="DM Sans"/>
                <a:cs typeface="DM Sans"/>
                <a:sym typeface="DM Sans"/>
              </a:rPr>
              <a:t>               * Nếu là đích → trả về đường đi.</a:t>
            </a:r>
          </a:p>
          <a:p>
            <a:pPr algn="just">
              <a:lnSpc>
                <a:spcPts val="5599"/>
              </a:lnSpc>
              <a:spcBef>
                <a:spcPct val="0"/>
              </a:spcBef>
            </a:pPr>
            <a:r>
              <a:rPr lang="en-US" sz="3999">
                <a:solidFill>
                  <a:srgbClr val="000000"/>
                </a:solidFill>
                <a:latin typeface="DM Sans"/>
                <a:ea typeface="DM Sans"/>
                <a:cs typeface="DM Sans"/>
                <a:sym typeface="DM Sans"/>
              </a:rPr>
              <a:t>           * Nếu không, mở rộng tất cả láng giềng hợp lệ và thêm vào queue.</a:t>
            </a:r>
          </a:p>
        </p:txBody>
      </p:sp>
    </p:spTree>
  </p:cSld>
  <p:clrMapOvr>
    <a:masterClrMapping/>
  </p:clrMapOvr>
  <p:transition spd="fast">
    <p:fade/>
  </p:transition>
</p:sld>
</file>

<file path=ppt/slides/slide6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992312"/>
            <a:ext cx="16230600" cy="61785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b. Nhiệm vụ 2: Tìm kiếm theo chiều rộng và chiều sâu</a:t>
            </a:r>
          </a:p>
          <a:p>
            <a:pPr algn="ctr">
              <a:lnSpc>
                <a:spcPts val="5599"/>
              </a:lnSpc>
            </a:pPr>
            <a:r>
              <a:rPr lang="en-US" sz="3999" b="true">
                <a:solidFill>
                  <a:srgbClr val="000000"/>
                </a:solidFill>
                <a:latin typeface="DM Sans Bold"/>
                <a:ea typeface="DM Sans Bold"/>
                <a:cs typeface="DM Sans Bold"/>
                <a:sym typeface="DM Sans Bold"/>
              </a:rPr>
              <a:t>Thuật toán DFS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Nguyên lý hoạt động:</a:t>
            </a:r>
          </a:p>
          <a:p>
            <a:pPr algn="just">
              <a:lnSpc>
                <a:spcPts val="5599"/>
              </a:lnSpc>
            </a:pPr>
            <a:r>
              <a:rPr lang="en-US" sz="3999">
                <a:solidFill>
                  <a:srgbClr val="000000"/>
                </a:solidFill>
                <a:latin typeface="DM Sans"/>
                <a:ea typeface="DM Sans"/>
                <a:cs typeface="DM Sans"/>
                <a:sym typeface="DM Sans"/>
              </a:rPr>
              <a:t>        + Đi sâu vào một nhánh đến khi không thể đi tiếp rồi quay lui.</a:t>
            </a:r>
            <a:r>
              <a:rPr lang="en-US" sz="3999">
                <a:solidFill>
                  <a:srgbClr val="000000"/>
                </a:solidFill>
                <a:latin typeface="DM Sans"/>
                <a:ea typeface="DM Sans"/>
                <a:cs typeface="DM Sans"/>
                <a:sym typeface="DM Sans"/>
              </a:rPr>
              <a:t>             </a:t>
            </a:r>
          </a:p>
          <a:p>
            <a:pPr algn="just">
              <a:lnSpc>
                <a:spcPts val="5599"/>
              </a:lnSpc>
            </a:pPr>
            <a:r>
              <a:rPr lang="en-US" sz="3999">
                <a:solidFill>
                  <a:srgbClr val="000000"/>
                </a:solidFill>
                <a:latin typeface="DM Sans"/>
                <a:ea typeface="DM Sans"/>
                <a:cs typeface="DM Sans"/>
                <a:sym typeface="DM Sans"/>
              </a:rPr>
              <a:t>        + Sử dụng Frontier = Stack (LIFO) để quản lý nút cần khám phá.</a:t>
            </a:r>
          </a:p>
          <a:p>
            <a:pPr algn="just">
              <a:lnSpc>
                <a:spcPts val="5599"/>
              </a:lnSpc>
            </a:pPr>
            <a:r>
              <a:rPr lang="en-US" sz="3999">
                <a:solidFill>
                  <a:srgbClr val="000000"/>
                </a:solidFill>
                <a:latin typeface="DM Sans"/>
                <a:ea typeface="DM Sans"/>
                <a:cs typeface="DM Sans"/>
                <a:sym typeface="DM Sans"/>
              </a:rPr>
              <a:t>        + Dùng path_states để tránh lặp trên đường đi hiện tại.</a:t>
            </a:r>
          </a:p>
          <a:p>
            <a:pPr algn="just">
              <a:lnSpc>
                <a:spcPts val="5599"/>
              </a:lnSpc>
              <a:spcBef>
                <a:spcPct val="0"/>
              </a:spcBef>
            </a:pPr>
            <a:r>
              <a:rPr lang="en-US" sz="3999">
                <a:solidFill>
                  <a:srgbClr val="000000"/>
                </a:solidFill>
                <a:latin typeface="DM Sans"/>
                <a:ea typeface="DM Sans"/>
                <a:cs typeface="DM Sans"/>
                <a:sym typeface="DM Sans"/>
              </a:rPr>
              <a:t>              </a:t>
            </a:r>
          </a:p>
        </p:txBody>
      </p:sp>
    </p:spTree>
  </p:cSld>
  <p:clrMapOvr>
    <a:masterClrMapping/>
  </p:clrMapOvr>
  <p:transition spd="fast">
    <p:fade/>
  </p:transition>
</p:sld>
</file>

<file path=ppt/slides/slide6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29841" y="-1467498"/>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904875"/>
            <a:ext cx="16230600" cy="75882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b. Nhiệm vụ 2: Tìm kiếm theo chiều rộng và chiều sâu</a:t>
            </a:r>
          </a:p>
          <a:p>
            <a:pPr algn="ctr">
              <a:lnSpc>
                <a:spcPts val="5599"/>
              </a:lnSpc>
            </a:pPr>
            <a:r>
              <a:rPr lang="en-US" sz="3999" b="true">
                <a:solidFill>
                  <a:srgbClr val="000000"/>
                </a:solidFill>
                <a:latin typeface="DM Sans Bold"/>
                <a:ea typeface="DM Sans Bold"/>
                <a:cs typeface="DM Sans Bold"/>
                <a:sym typeface="DM Sans Bold"/>
              </a:rPr>
              <a:t>Thuật toán DFS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Logic:</a:t>
            </a:r>
          </a:p>
          <a:p>
            <a:pPr algn="just">
              <a:lnSpc>
                <a:spcPts val="5599"/>
              </a:lnSpc>
            </a:pPr>
            <a:r>
              <a:rPr lang="en-US" sz="3999">
                <a:solidFill>
                  <a:srgbClr val="000000"/>
                </a:solidFill>
                <a:latin typeface="DM Sans"/>
                <a:ea typeface="DM Sans"/>
                <a:cs typeface="DM Sans"/>
                <a:sym typeface="DM Sans"/>
              </a:rPr>
              <a:t>        + Khởi tạo hàng đợi với nút bắt đầu.</a:t>
            </a:r>
          </a:p>
          <a:p>
            <a:pPr algn="just">
              <a:lnSpc>
                <a:spcPts val="5599"/>
              </a:lnSpc>
            </a:pPr>
            <a:r>
              <a:rPr lang="en-US" sz="3999">
                <a:solidFill>
                  <a:srgbClr val="000000"/>
                </a:solidFill>
                <a:latin typeface="DM Sans"/>
                <a:ea typeface="DM Sans"/>
                <a:cs typeface="DM Sans"/>
                <a:sym typeface="DM Sans"/>
              </a:rPr>
              <a:t>        + Lặp cho đến khi stack rỗng:</a:t>
            </a:r>
          </a:p>
          <a:p>
            <a:pPr algn="just">
              <a:lnSpc>
                <a:spcPts val="5599"/>
              </a:lnSpc>
            </a:pPr>
            <a:r>
              <a:rPr lang="en-US" sz="3999">
                <a:solidFill>
                  <a:srgbClr val="000000"/>
                </a:solidFill>
                <a:latin typeface="DM Sans"/>
                <a:ea typeface="DM Sans"/>
                <a:cs typeface="DM Sans"/>
                <a:sym typeface="DM Sans"/>
              </a:rPr>
              <a:t>               * Pop nút cuối cùng ra (LIFO).</a:t>
            </a:r>
          </a:p>
          <a:p>
            <a:pPr algn="just">
              <a:lnSpc>
                <a:spcPts val="5599"/>
              </a:lnSpc>
            </a:pPr>
            <a:r>
              <a:rPr lang="en-US" sz="3999">
                <a:solidFill>
                  <a:srgbClr val="000000"/>
                </a:solidFill>
                <a:latin typeface="DM Sans"/>
                <a:ea typeface="DM Sans"/>
                <a:cs typeface="DM Sans"/>
                <a:sym typeface="DM Sans"/>
              </a:rPr>
              <a:t>               * Nếu là đích → trả về đường đi.</a:t>
            </a:r>
          </a:p>
          <a:p>
            <a:pPr algn="just">
              <a:lnSpc>
                <a:spcPts val="5599"/>
              </a:lnSpc>
              <a:spcBef>
                <a:spcPct val="0"/>
              </a:spcBef>
            </a:pPr>
            <a:r>
              <a:rPr lang="en-US" sz="3999">
                <a:solidFill>
                  <a:srgbClr val="000000"/>
                </a:solidFill>
                <a:latin typeface="DM Sans"/>
                <a:ea typeface="DM Sans"/>
                <a:cs typeface="DM Sans"/>
                <a:sym typeface="DM Sans"/>
              </a:rPr>
              <a:t>           * Nếu không, mở rộng tất cả láng giềng hợp lệ và thêm vào stack.</a:t>
            </a:r>
          </a:p>
        </p:txBody>
      </p:sp>
    </p:spTree>
  </p:cSld>
  <p:clrMapOvr>
    <a:masterClrMapping/>
  </p:clrMapOvr>
  <p:transition spd="fast">
    <p:fade/>
  </p:transition>
</p:sld>
</file>

<file path=ppt/slides/slide6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992312"/>
            <a:ext cx="16230600" cy="61785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b. Nhiệm vụ 2: Tìm kiếm theo chiều rộng và chiều sâu</a:t>
            </a:r>
          </a:p>
          <a:p>
            <a:pPr algn="ctr">
              <a:lnSpc>
                <a:spcPts val="5599"/>
              </a:lnSpc>
            </a:pPr>
            <a:r>
              <a:rPr lang="en-US" sz="3999" b="true">
                <a:solidFill>
                  <a:srgbClr val="000000"/>
                </a:solidFill>
                <a:latin typeface="DM Sans Bold"/>
                <a:ea typeface="DM Sans Bold"/>
                <a:cs typeface="DM Sans Bold"/>
                <a:sym typeface="DM Sans Bold"/>
              </a:rPr>
              <a:t>Hạn chế  của BFS/DFS khi không có tập Reached</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Vòng lặp vô hạn</a:t>
            </a:r>
          </a:p>
          <a:p>
            <a:pPr algn="just">
              <a:lnSpc>
                <a:spcPts val="5599"/>
              </a:lnSpc>
            </a:pPr>
            <a:r>
              <a:rPr lang="en-US" sz="3999">
                <a:solidFill>
                  <a:srgbClr val="000000"/>
                </a:solidFill>
                <a:latin typeface="DM Sans"/>
                <a:ea typeface="DM Sans"/>
                <a:cs typeface="DM Sans"/>
                <a:sym typeface="DM Sans"/>
              </a:rPr>
              <a:t>          + BFS: hàng đợi phình to vô hạn.</a:t>
            </a:r>
          </a:p>
          <a:p>
            <a:pPr algn="just">
              <a:lnSpc>
                <a:spcPts val="5599"/>
              </a:lnSpc>
            </a:pPr>
            <a:r>
              <a:rPr lang="en-US" sz="3999">
                <a:solidFill>
                  <a:srgbClr val="000000"/>
                </a:solidFill>
                <a:latin typeface="DM Sans"/>
                <a:ea typeface="DM Sans"/>
                <a:cs typeface="DM Sans"/>
                <a:sym typeface="DM Sans"/>
              </a:rPr>
              <a:t>          + DFS: stack tăng vô hạn =&gt; tràn bộ nhớ.</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Lặp lại công việc =&gt; lãng phí tài nguyên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Có thể không tìm thấy giải pháp ( kẹt trong vòng lặp ).</a:t>
            </a:r>
          </a:p>
        </p:txBody>
      </p:sp>
    </p:spTree>
  </p:cSld>
  <p:clrMapOvr>
    <a:masterClrMapping/>
  </p:clrMapOvr>
  <p:transition spd="fast">
    <p:fade/>
  </p:transition>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62144" y="2731224"/>
            <a:ext cx="16230600" cy="40640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b. Nhiệm vụ 2: Tìm kiếm theo chiều rộng và chiều sâu</a:t>
            </a:r>
          </a:p>
          <a:p>
            <a:pPr algn="ctr">
              <a:lnSpc>
                <a:spcPts val="5599"/>
              </a:lnSpc>
            </a:pPr>
            <a:r>
              <a:rPr lang="en-US" sz="3999" b="true">
                <a:solidFill>
                  <a:srgbClr val="000000"/>
                </a:solidFill>
                <a:latin typeface="DM Sans Bold"/>
                <a:ea typeface="DM Sans Bold"/>
                <a:cs typeface="DM Sans Bold"/>
                <a:sym typeface="DM Sans Bold"/>
              </a:rPr>
              <a:t>Tầm quan trọng của Reached</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Ngăn chặn thăm lại nút cũ.</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Đảm bảo thuật toán chấm dứt ngay cả khi có chu trình.</a:t>
            </a:r>
          </a:p>
        </p:txBody>
      </p:sp>
    </p:spTree>
  </p:cSld>
  <p:clrMapOvr>
    <a:masterClrMapping/>
  </p:clrMapOvr>
  <p:transition spd="fast">
    <p:fade/>
  </p:transition>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337841"/>
            <a:ext cx="16230600" cy="121793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c. Nhiệm vụ 3: cài đặt và so sánh hai thuật toán tìm kiếm có thông tin là Greedy Best-First Search (GBFS) và A* Search</a:t>
            </a:r>
          </a:p>
          <a:p>
            <a:pPr algn="ctr">
              <a:lnSpc>
                <a:spcPts val="5599"/>
              </a:lnSpc>
            </a:pPr>
            <a:r>
              <a:rPr lang="en-US" sz="3999" b="true">
                <a:solidFill>
                  <a:srgbClr val="000000"/>
                </a:solidFill>
                <a:latin typeface="DM Sans Bold"/>
                <a:ea typeface="DM Sans Bold"/>
                <a:cs typeface="DM Sans Bold"/>
                <a:sym typeface="DM Sans Bold"/>
              </a:rPr>
              <a:t>Phương pháp cài đặt</a:t>
            </a:r>
          </a:p>
          <a:p>
            <a:pPr algn="l">
              <a:lnSpc>
                <a:spcPts val="5599"/>
              </a:lnSpc>
            </a:pPr>
            <a:r>
              <a:rPr lang="en-US" sz="3999">
                <a:solidFill>
                  <a:srgbClr val="000000"/>
                </a:solidFill>
                <a:latin typeface="DM Sans"/>
                <a:ea typeface="DM Sans"/>
                <a:cs typeface="DM Sans"/>
                <a:sym typeface="DM Sans"/>
              </a:rPr>
              <a:t>Để cài đặt hai thuật toán, một cấu trúc giải thuật tìm kiếm dựa trên hàng đợi ưu tiên (Priority Queue) đã được xây dựng.</a:t>
            </a:r>
          </a:p>
          <a:p>
            <a:pPr algn="l" marL="863599" indent="-431800" lvl="1">
              <a:lnSpc>
                <a:spcPts val="5599"/>
              </a:lnSpc>
              <a:buFont typeface="Arial"/>
              <a:buChar char="•"/>
            </a:pPr>
            <a:r>
              <a:rPr lang="en-US" sz="3999">
                <a:solidFill>
                  <a:srgbClr val="000000"/>
                </a:solidFill>
                <a:latin typeface="DM Sans"/>
                <a:ea typeface="DM Sans"/>
                <a:cs typeface="DM Sans"/>
                <a:sym typeface="DM Sans"/>
              </a:rPr>
              <a:t>Node: Một lớp Node được tạo để lưu trữ thông tin của mỗi ô trong quá trình tìm kiếm, bao gồm:</a:t>
            </a:r>
          </a:p>
          <a:p>
            <a:pPr algn="l" marL="863599" indent="-431800" lvl="1">
              <a:lnSpc>
                <a:spcPts val="5599"/>
              </a:lnSpc>
              <a:buFont typeface="Arial"/>
              <a:buChar char="•"/>
            </a:pPr>
            <a:r>
              <a:rPr lang="en-US" sz="3999">
                <a:solidFill>
                  <a:srgbClr val="000000"/>
                </a:solidFill>
                <a:latin typeface="DM Sans"/>
                <a:ea typeface="DM Sans"/>
                <a:cs typeface="DM Sans"/>
                <a:sym typeface="DM Sans"/>
              </a:rPr>
              <a:t>position: Tọa độ (hàng, cột) của ô.</a:t>
            </a:r>
          </a:p>
          <a:p>
            <a:pPr algn="l" marL="863599" indent="-431800" lvl="1">
              <a:lnSpc>
                <a:spcPts val="5599"/>
              </a:lnSpc>
              <a:buFont typeface="Arial"/>
              <a:buChar char="•"/>
            </a:pPr>
            <a:r>
              <a:rPr lang="en-US" sz="3999">
                <a:solidFill>
                  <a:srgbClr val="000000"/>
                </a:solidFill>
                <a:latin typeface="DM Sans"/>
                <a:ea typeface="DM Sans"/>
                <a:cs typeface="DM Sans"/>
                <a:sym typeface="DM Sans"/>
              </a:rPr>
              <a:t>parent: Node cha đã dẫn đến node hiện tại (dùng để truy vết đường đi).</a:t>
            </a:r>
          </a:p>
          <a:p>
            <a:pPr algn="l">
              <a:lnSpc>
                <a:spcPts val="5599"/>
              </a:lnSpc>
            </a:pPr>
          </a:p>
          <a:p>
            <a:pPr algn="ctr">
              <a:lnSpc>
                <a:spcPts val="5599"/>
              </a:lnSpc>
            </a:pPr>
          </a:p>
          <a:p>
            <a:pPr algn="l">
              <a:lnSpc>
                <a:spcPts val="5599"/>
              </a:lnSpc>
            </a:pPr>
          </a:p>
          <a:p>
            <a:pPr algn="l">
              <a:lnSpc>
                <a:spcPts val="5599"/>
              </a:lnSpc>
              <a:spcBef>
                <a:spcPct val="0"/>
              </a:spcBef>
            </a:pPr>
          </a:p>
        </p:txBody>
      </p:sp>
    </p:spTree>
  </p:cSld>
  <p:clrMapOvr>
    <a:masterClrMapping/>
  </p:clrMapOvr>
  <p:transition spd="fast">
    <p:fade/>
  </p:transition>
</p:sld>
</file>

<file path=ppt/slides/slide6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337841"/>
            <a:ext cx="16230600" cy="128841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c. Nhiệm vụ 3: cài đặt và so sánh hai thuật toán tìm kiếm có thông tin là Greedy Best-First Search (GBFS) và A* Search</a:t>
            </a:r>
          </a:p>
          <a:p>
            <a:pPr algn="ctr">
              <a:lnSpc>
                <a:spcPts val="5599"/>
              </a:lnSpc>
            </a:pPr>
            <a:r>
              <a:rPr lang="en-US" sz="3999" b="true">
                <a:solidFill>
                  <a:srgbClr val="000000"/>
                </a:solidFill>
                <a:latin typeface="DM Sans Bold"/>
                <a:ea typeface="DM Sans Bold"/>
                <a:cs typeface="DM Sans Bold"/>
                <a:sym typeface="DM Sans Bold"/>
              </a:rPr>
              <a:t>Phương pháp cài đặt</a:t>
            </a:r>
          </a:p>
          <a:p>
            <a:pPr algn="l" marL="863599" indent="-431800" lvl="1">
              <a:lnSpc>
                <a:spcPts val="5599"/>
              </a:lnSpc>
              <a:buFont typeface="Arial"/>
              <a:buChar char="•"/>
            </a:pPr>
            <a:r>
              <a:rPr lang="en-US" sz="3999">
                <a:solidFill>
                  <a:srgbClr val="000000"/>
                </a:solidFill>
                <a:latin typeface="DM Sans"/>
                <a:ea typeface="DM Sans"/>
                <a:cs typeface="DM Sans"/>
                <a:sym typeface="DM Sans"/>
              </a:rPr>
              <a:t>g_</a:t>
            </a:r>
            <a:r>
              <a:rPr lang="en-US" sz="3999">
                <a:solidFill>
                  <a:srgbClr val="000000"/>
                </a:solidFill>
                <a:latin typeface="DM Sans"/>
                <a:ea typeface="DM Sans"/>
                <a:cs typeface="DM Sans"/>
                <a:sym typeface="DM Sans"/>
              </a:rPr>
              <a:t>cost: Chi phí thực tế từ điểm bắt đầu đến node hiện tại (số bước đã đi).</a:t>
            </a:r>
          </a:p>
          <a:p>
            <a:pPr algn="l" marL="863599" indent="-431800" lvl="1">
              <a:lnSpc>
                <a:spcPts val="5599"/>
              </a:lnSpc>
              <a:buFont typeface="Arial"/>
              <a:buChar char="•"/>
            </a:pPr>
            <a:r>
              <a:rPr lang="en-US" sz="3999">
                <a:solidFill>
                  <a:srgbClr val="000000"/>
                </a:solidFill>
                <a:latin typeface="DM Sans"/>
                <a:ea typeface="DM Sans"/>
                <a:cs typeface="DM Sans"/>
                <a:sym typeface="DM Sans"/>
              </a:rPr>
              <a:t>h_cost: Chi phí ước tính (heuristic) từ node hiện tại đến đích, được tính bằng khoảng cách Manhattan.</a:t>
            </a:r>
          </a:p>
          <a:p>
            <a:pPr algn="l" marL="863599" indent="-431800" lvl="1">
              <a:lnSpc>
                <a:spcPts val="5599"/>
              </a:lnSpc>
              <a:buFont typeface="Arial"/>
              <a:buChar char="•"/>
            </a:pPr>
            <a:r>
              <a:rPr lang="en-US" sz="3999">
                <a:solidFill>
                  <a:srgbClr val="000000"/>
                </a:solidFill>
                <a:latin typeface="DM Sans"/>
                <a:ea typeface="DM Sans"/>
                <a:cs typeface="DM Sans"/>
                <a:sym typeface="DM Sans"/>
              </a:rPr>
              <a:t>f_c</a:t>
            </a:r>
            <a:r>
              <a:rPr lang="en-US" sz="3999">
                <a:solidFill>
                  <a:srgbClr val="000000"/>
                </a:solidFill>
                <a:latin typeface="DM Sans"/>
                <a:ea typeface="DM Sans"/>
                <a:cs typeface="DM Sans"/>
                <a:sym typeface="DM Sans"/>
              </a:rPr>
              <a:t>ost: Tổng chi </a:t>
            </a:r>
            <a:r>
              <a:rPr lang="en-US" sz="3999">
                <a:solidFill>
                  <a:srgbClr val="000000"/>
                </a:solidFill>
                <a:latin typeface="DM Sans"/>
                <a:ea typeface="DM Sans"/>
                <a:cs typeface="DM Sans"/>
                <a:sym typeface="DM Sans"/>
              </a:rPr>
              <a:t>phí g_cost + h_cost, chỉ dùng cho A*.</a:t>
            </a:r>
          </a:p>
          <a:p>
            <a:pPr algn="l">
              <a:lnSpc>
                <a:spcPts val="5599"/>
              </a:lnSpc>
            </a:pPr>
            <a:r>
              <a:rPr lang="en-US" sz="3999">
                <a:solidFill>
                  <a:srgbClr val="000000"/>
                </a:solidFill>
                <a:latin typeface="DM Sans"/>
                <a:ea typeface="DM Sans"/>
                <a:cs typeface="DM Sans"/>
                <a:sym typeface="DM Sans"/>
              </a:rPr>
              <a:t>Hàm Heuristic: Hàm manhattan_distance được cài đặt để tính h_cost.h(n) = |n.x - goal.x| + |n.y - goal.y|</a:t>
            </a:r>
          </a:p>
          <a:p>
            <a:pPr algn="l">
              <a:lnSpc>
                <a:spcPts val="5599"/>
              </a:lnSpc>
            </a:pPr>
          </a:p>
          <a:p>
            <a:pPr algn="l">
              <a:lnSpc>
                <a:spcPts val="5599"/>
              </a:lnSpc>
            </a:pPr>
          </a:p>
          <a:p>
            <a:pPr algn="ctr">
              <a:lnSpc>
                <a:spcPts val="5599"/>
              </a:lnSpc>
            </a:pPr>
          </a:p>
          <a:p>
            <a:pPr algn="l">
              <a:lnSpc>
                <a:spcPts val="5599"/>
              </a:lnSpc>
            </a:pPr>
          </a:p>
          <a:p>
            <a:pPr algn="l">
              <a:lnSpc>
                <a:spcPts val="5599"/>
              </a:lnSpc>
              <a:spcBef>
                <a:spcPct val="0"/>
              </a:spcBef>
            </a:pPr>
          </a:p>
        </p:txBody>
      </p:sp>
    </p:spTree>
  </p:cSld>
  <p:clrMapOvr>
    <a:masterClrMapping/>
  </p:clrMapOvr>
  <p:transition spd="fast">
    <p:fade/>
  </p:transition>
</p:sld>
</file>

<file path=ppt/slides/slide6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337841"/>
            <a:ext cx="16230600" cy="128841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c. Nhiệm vụ 3: cài đặt và so sánh hai thuật toán tìm kiếm có thông tin là Greedy Best-First Search (GBFS) và A* Search</a:t>
            </a:r>
          </a:p>
          <a:p>
            <a:pPr algn="ctr">
              <a:lnSpc>
                <a:spcPts val="5599"/>
              </a:lnSpc>
            </a:pPr>
            <a:r>
              <a:rPr lang="en-US" sz="3999" b="true">
                <a:solidFill>
                  <a:srgbClr val="000000"/>
                </a:solidFill>
                <a:latin typeface="DM Sans Bold"/>
                <a:ea typeface="DM Sans Bold"/>
                <a:cs typeface="DM Sans Bold"/>
                <a:sym typeface="DM Sans Bold"/>
              </a:rPr>
              <a:t>Phương pháp cài đặt</a:t>
            </a:r>
          </a:p>
          <a:p>
            <a:pPr algn="l">
              <a:lnSpc>
                <a:spcPts val="5599"/>
              </a:lnSpc>
            </a:pPr>
            <a:r>
              <a:rPr lang="en-US" sz="3999">
                <a:solidFill>
                  <a:srgbClr val="000000"/>
                </a:solidFill>
                <a:latin typeface="DM Sans"/>
                <a:ea typeface="DM Sans"/>
                <a:cs typeface="DM Sans"/>
                <a:sym typeface="DM Sans"/>
              </a:rPr>
              <a:t>Cấu trúc dữ liệu:</a:t>
            </a:r>
          </a:p>
          <a:p>
            <a:pPr algn="l" marL="863599" indent="-431800" lvl="1">
              <a:lnSpc>
                <a:spcPts val="5599"/>
              </a:lnSpc>
              <a:buFont typeface="Arial"/>
              <a:buChar char="•"/>
            </a:pPr>
            <a:r>
              <a:rPr lang="en-US" sz="3999">
                <a:solidFill>
                  <a:srgbClr val="000000"/>
                </a:solidFill>
                <a:latin typeface="DM Sans"/>
                <a:ea typeface="DM Sans"/>
                <a:cs typeface="DM Sans"/>
                <a:sym typeface="DM Sans"/>
              </a:rPr>
              <a:t>Frontier: Sử dụng một hàng đợi ưu tiên (min-heap từ thư viện heapq của Python) để lưu trữ các node sẽ được khám phá. Node có độ ưu tiên </a:t>
            </a:r>
            <a:r>
              <a:rPr lang="en-US" sz="3999">
                <a:solidFill>
                  <a:srgbClr val="000000"/>
                </a:solidFill>
                <a:latin typeface="DM Sans"/>
                <a:ea typeface="DM Sans"/>
                <a:cs typeface="DM Sans"/>
                <a:sym typeface="DM Sans"/>
              </a:rPr>
              <a:t>ca</a:t>
            </a:r>
            <a:r>
              <a:rPr lang="en-US" sz="3999">
                <a:solidFill>
                  <a:srgbClr val="000000"/>
                </a:solidFill>
                <a:latin typeface="DM Sans"/>
                <a:ea typeface="DM Sans"/>
                <a:cs typeface="DM Sans"/>
                <a:sym typeface="DM Sans"/>
              </a:rPr>
              <a:t>o nhất (giá </a:t>
            </a:r>
            <a:r>
              <a:rPr lang="en-US" sz="3999">
                <a:solidFill>
                  <a:srgbClr val="000000"/>
                </a:solidFill>
                <a:latin typeface="DM Sans"/>
                <a:ea typeface="DM Sans"/>
                <a:cs typeface="DM Sans"/>
                <a:sym typeface="DM Sans"/>
              </a:rPr>
              <a:t>trị nhỏ nhất) sẽ được lấy ra trước.</a:t>
            </a:r>
          </a:p>
          <a:p>
            <a:pPr algn="l" marL="863599" indent="-431800" lvl="1">
              <a:lnSpc>
                <a:spcPts val="5599"/>
              </a:lnSpc>
              <a:buFont typeface="Arial"/>
              <a:buChar char="•"/>
            </a:pPr>
            <a:r>
              <a:rPr lang="en-US" sz="3999">
                <a:solidFill>
                  <a:srgbClr val="000000"/>
                </a:solidFill>
                <a:latin typeface="DM Sans"/>
                <a:ea typeface="DM Sans"/>
                <a:cs typeface="DM Sans"/>
                <a:sym typeface="DM Sans"/>
              </a:rPr>
              <a:t>Explored Set: Một set được sử dụng để lưu các vị trí đã được khám phá, nhằm tránh việc xử lý lặp lại và các vòng lặp vô hạn.</a:t>
            </a:r>
          </a:p>
          <a:p>
            <a:pPr algn="l">
              <a:lnSpc>
                <a:spcPts val="5599"/>
              </a:lnSpc>
            </a:pPr>
          </a:p>
          <a:p>
            <a:pPr algn="l">
              <a:lnSpc>
                <a:spcPts val="5599"/>
              </a:lnSpc>
            </a:pPr>
          </a:p>
          <a:p>
            <a:pPr algn="l">
              <a:lnSpc>
                <a:spcPts val="5599"/>
              </a:lnSpc>
            </a:pPr>
          </a:p>
          <a:p>
            <a:pPr algn="ctr">
              <a:lnSpc>
                <a:spcPts val="5599"/>
              </a:lnSpc>
            </a:pPr>
          </a:p>
          <a:p>
            <a:pPr algn="l">
              <a:lnSpc>
                <a:spcPts val="5599"/>
              </a:lnSpc>
            </a:pPr>
          </a:p>
          <a:p>
            <a:pPr algn="l">
              <a:lnSpc>
                <a:spcPts val="5599"/>
              </a:lnSpc>
              <a:spcBef>
                <a:spcPct val="0"/>
              </a:spcBef>
            </a:pPr>
          </a:p>
        </p:txBody>
      </p:sp>
    </p:spTree>
  </p:cSld>
  <p:clrMapOvr>
    <a:masterClrMapping/>
  </p:clrMapOvr>
  <p:transition spd="fast">
    <p:fade/>
  </p:transition>
</p:sld>
</file>

<file path=ppt/slides/slide6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98608"/>
            <a:ext cx="16230600" cy="1298892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c. Nhiệm vụ 3: cài đặt và so sánh hai thuật toán tìm kiếm có thông tin là Greedy Best-First Search (GBFS) và A* Search</a:t>
            </a:r>
          </a:p>
          <a:p>
            <a:pPr algn="ctr">
              <a:lnSpc>
                <a:spcPts val="5599"/>
              </a:lnSpc>
            </a:pPr>
            <a:r>
              <a:rPr lang="en-US" sz="3999" b="true">
                <a:solidFill>
                  <a:srgbClr val="000000"/>
                </a:solidFill>
                <a:latin typeface="DM Sans Bold"/>
                <a:ea typeface="DM Sans Bold"/>
                <a:cs typeface="DM Sans Bold"/>
                <a:sym typeface="DM Sans Bold"/>
              </a:rPr>
              <a:t>Phương pháp cài đặt</a:t>
            </a:r>
          </a:p>
          <a:p>
            <a:pPr algn="l">
              <a:lnSpc>
                <a:spcPts val="4900"/>
              </a:lnSpc>
            </a:pPr>
            <a:r>
              <a:rPr lang="en-US" sz="3500">
                <a:solidFill>
                  <a:srgbClr val="000000"/>
                </a:solidFill>
                <a:latin typeface="DM Sans"/>
                <a:ea typeface="DM Sans"/>
                <a:cs typeface="DM Sans"/>
                <a:sym typeface="DM Sans"/>
              </a:rPr>
              <a:t>Sự</a:t>
            </a:r>
            <a:r>
              <a:rPr lang="en-US" sz="3500">
                <a:solidFill>
                  <a:srgbClr val="000000"/>
                </a:solidFill>
                <a:latin typeface="DM Sans"/>
                <a:ea typeface="DM Sans"/>
                <a:cs typeface="DM Sans"/>
                <a:sym typeface="DM Sans"/>
              </a:rPr>
              <a:t> khác biệt giữa hai thuật toán:</a:t>
            </a:r>
          </a:p>
          <a:p>
            <a:pPr algn="l" marL="755651" indent="-377825" lvl="1">
              <a:lnSpc>
                <a:spcPts val="4900"/>
              </a:lnSpc>
              <a:buFont typeface="Arial"/>
              <a:buChar char="•"/>
            </a:pPr>
            <a:r>
              <a:rPr lang="en-US" sz="3500">
                <a:solidFill>
                  <a:srgbClr val="000000"/>
                </a:solidFill>
                <a:latin typeface="DM Sans"/>
                <a:ea typeface="DM Sans"/>
                <a:cs typeface="DM Sans"/>
                <a:sym typeface="DM Sans"/>
              </a:rPr>
              <a:t>Greedy Best-First Search: Độ ưu tiên của một node trong frontier được quyết định hoàn toàn bởi giá trị heuristic: priority = h(n). Thuật toán này có xu hướng "tham lam", luôn ưu tiên mở rộng node mà nó tin là gần đích nhất.</a:t>
            </a:r>
          </a:p>
          <a:p>
            <a:pPr algn="l" marL="755651" indent="-377825" lvl="1">
              <a:lnSpc>
                <a:spcPts val="4900"/>
              </a:lnSpc>
              <a:buFont typeface="Arial"/>
              <a:buChar char="•"/>
            </a:pPr>
            <a:r>
              <a:rPr lang="en-US" sz="3500">
                <a:solidFill>
                  <a:srgbClr val="000000"/>
                </a:solidFill>
                <a:latin typeface="DM Sans"/>
                <a:ea typeface="DM Sans"/>
                <a:cs typeface="DM Sans"/>
                <a:sym typeface="DM Sans"/>
              </a:rPr>
              <a:t>A* Search: Độ ưu tiên đượ</a:t>
            </a:r>
            <a:r>
              <a:rPr lang="en-US" sz="3500">
                <a:solidFill>
                  <a:srgbClr val="000000"/>
                </a:solidFill>
                <a:latin typeface="DM Sans"/>
                <a:ea typeface="DM Sans"/>
                <a:cs typeface="DM Sans"/>
                <a:sym typeface="DM Sans"/>
              </a:rPr>
              <a:t>c</a:t>
            </a:r>
            <a:r>
              <a:rPr lang="en-US" sz="3500">
                <a:solidFill>
                  <a:srgbClr val="000000"/>
                </a:solidFill>
                <a:latin typeface="DM Sans"/>
                <a:ea typeface="DM Sans"/>
                <a:cs typeface="DM Sans"/>
                <a:sym typeface="DM Sans"/>
              </a:rPr>
              <a:t> quyết định bởi </a:t>
            </a:r>
            <a:r>
              <a:rPr lang="en-US" sz="3500">
                <a:solidFill>
                  <a:srgbClr val="000000"/>
                </a:solidFill>
                <a:latin typeface="DM Sans"/>
                <a:ea typeface="DM Sans"/>
                <a:cs typeface="DM Sans"/>
                <a:sym typeface="DM Sans"/>
              </a:rPr>
              <a:t>tổng chi phí f(n) = g(n) + h(n). A* cân bằng giữa chi phí đã đi (g(n)) và chi phí ước tính còn lại (h(n)), giúp nó tìm ra đường đi tối ưu.</a:t>
            </a:r>
          </a:p>
          <a:p>
            <a:pPr algn="l">
              <a:lnSpc>
                <a:spcPts val="5599"/>
              </a:lnSpc>
            </a:pPr>
          </a:p>
          <a:p>
            <a:pPr algn="l">
              <a:lnSpc>
                <a:spcPts val="5599"/>
              </a:lnSpc>
            </a:pPr>
          </a:p>
          <a:p>
            <a:pPr algn="l">
              <a:lnSpc>
                <a:spcPts val="5599"/>
              </a:lnSpc>
            </a:pPr>
          </a:p>
          <a:p>
            <a:pPr algn="ctr">
              <a:lnSpc>
                <a:spcPts val="5599"/>
              </a:lnSpc>
            </a:pPr>
          </a:p>
          <a:p>
            <a:pPr algn="l">
              <a:lnSpc>
                <a:spcPts val="5599"/>
              </a:lnSpc>
            </a:pPr>
          </a:p>
          <a:p>
            <a:pPr algn="l">
              <a:lnSpc>
                <a:spcPts val="5599"/>
              </a:lnSpc>
              <a:spcBef>
                <a:spcPct val="0"/>
              </a:spcBef>
            </a:pP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730375"/>
            <a:ext cx="16230600" cy="70643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4. Chương trình tác nhân cho tác nhân ngẫu nhiên đơn giản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 Đầu vào (Percepts):</a:t>
            </a:r>
          </a:p>
          <a:p>
            <a:pPr algn="just">
              <a:lnSpc>
                <a:spcPts val="5599"/>
              </a:lnSpc>
            </a:pPr>
            <a:r>
              <a:rPr lang="en-US" sz="3999">
                <a:solidFill>
                  <a:srgbClr val="000000"/>
                </a:solidFill>
                <a:latin typeface="DM Sans"/>
                <a:ea typeface="DM Sans"/>
                <a:cs typeface="DM Sans"/>
                <a:sym typeface="DM Sans"/>
              </a:rPr>
              <a:t>          + 4 cảm biến va chạm: north, east, south, west ( boolean).</a:t>
            </a:r>
          </a:p>
          <a:p>
            <a:pPr algn="just">
              <a:lnSpc>
                <a:spcPts val="5599"/>
              </a:lnSpc>
            </a:pPr>
            <a:r>
              <a:rPr lang="en-US" sz="3999">
                <a:solidFill>
                  <a:srgbClr val="000000"/>
                </a:solidFill>
                <a:latin typeface="DM Sans"/>
                <a:ea typeface="DM Sans"/>
                <a:cs typeface="DM Sans"/>
                <a:sym typeface="DM Sans"/>
              </a:rPr>
              <a:t>          + Cảm biến bụi: boolean</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Ví dụ: Góc Bắc - Tây</a:t>
            </a:r>
          </a:p>
          <a:p>
            <a:pPr algn="just">
              <a:lnSpc>
                <a:spcPts val="5599"/>
              </a:lnSpc>
            </a:pPr>
            <a:r>
              <a:rPr lang="en-US" sz="3999">
                <a:solidFill>
                  <a:srgbClr val="000000"/>
                </a:solidFill>
                <a:latin typeface="DM Sans"/>
                <a:ea typeface="DM Sans"/>
                <a:cs typeface="DM Sans"/>
                <a:sym typeface="DM Sans"/>
              </a:rPr>
              <a:t>         {"north": True, "east": False, "south": False, "west": True}</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Đầu ra (Action):</a:t>
            </a:r>
          </a:p>
          <a:p>
            <a:pPr algn="just">
              <a:lnSpc>
                <a:spcPts val="5599"/>
              </a:lnSpc>
              <a:spcBef>
                <a:spcPct val="0"/>
              </a:spcBef>
            </a:pPr>
            <a:r>
              <a:rPr lang="en-US" sz="3999">
                <a:solidFill>
                  <a:srgbClr val="000000"/>
                </a:solidFill>
                <a:latin typeface="DM Sans"/>
                <a:ea typeface="DM Sans"/>
                <a:cs typeface="DM Sans"/>
                <a:sym typeface="DM Sans"/>
              </a:rPr>
              <a:t>         Chuỗi hành động (string): "suck", "north", "east", "south", "west"</a:t>
            </a:r>
          </a:p>
        </p:txBody>
      </p:sp>
    </p:spTree>
  </p:cSld>
  <p:clrMapOvr>
    <a:masterClrMapping/>
  </p:clrMapOvr>
  <p:transition spd="fast">
    <p:fade/>
  </p:transition>
</p:sld>
</file>

<file path=ppt/slides/slide7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23825"/>
            <a:ext cx="16230600" cy="14227175"/>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c. Nhiệm vụ 3: cài đặt và so sánh hai thuật toán tìm kiếm có thông tin là Greedy Best-First Search (GBFS) và A* Search</a:t>
            </a:r>
          </a:p>
          <a:p>
            <a:pPr algn="ctr">
              <a:lnSpc>
                <a:spcPts val="5599"/>
              </a:lnSpc>
            </a:pPr>
            <a:r>
              <a:rPr lang="en-US" sz="3999" b="true">
                <a:solidFill>
                  <a:srgbClr val="000000"/>
                </a:solidFill>
                <a:latin typeface="DM Sans Bold"/>
                <a:ea typeface="DM Sans Bold"/>
                <a:cs typeface="DM Sans Bold"/>
                <a:sym typeface="DM Sans Bold"/>
              </a:rPr>
              <a:t>Kết luận</a:t>
            </a:r>
          </a:p>
          <a:p>
            <a:pPr algn="l">
              <a:lnSpc>
                <a:spcPts val="4900"/>
              </a:lnSpc>
            </a:pPr>
            <a:r>
              <a:rPr lang="en-US" sz="3500">
                <a:solidFill>
                  <a:srgbClr val="000000"/>
                </a:solidFill>
                <a:latin typeface="DM Sans"/>
                <a:ea typeface="DM Sans"/>
                <a:cs typeface="DM Sans"/>
                <a:sym typeface="DM Sans"/>
              </a:rPr>
              <a:t>Độ</a:t>
            </a:r>
            <a:r>
              <a:rPr lang="en-US" sz="3500">
                <a:solidFill>
                  <a:srgbClr val="000000"/>
                </a:solidFill>
                <a:latin typeface="DM Sans"/>
                <a:ea typeface="DM Sans"/>
                <a:cs typeface="DM Sans"/>
                <a:sym typeface="DM Sans"/>
              </a:rPr>
              <a:t> phức tạp thời gian và không gian</a:t>
            </a:r>
          </a:p>
          <a:p>
            <a:pPr algn="l">
              <a:lnSpc>
                <a:spcPts val="4900"/>
              </a:lnSpc>
            </a:pPr>
            <a:r>
              <a:rPr lang="en-US" sz="3500">
                <a:solidFill>
                  <a:srgbClr val="000000"/>
                </a:solidFill>
                <a:latin typeface="DM Sans"/>
                <a:ea typeface="DM Sans"/>
                <a:cs typeface="DM Sans"/>
                <a:sym typeface="DM Sans"/>
              </a:rPr>
              <a:t>Gọi V là tổng số ô trong mê cung.</a:t>
            </a:r>
          </a:p>
          <a:p>
            <a:pPr algn="l" marL="755651" indent="-377825" lvl="1">
              <a:lnSpc>
                <a:spcPts val="4900"/>
              </a:lnSpc>
              <a:buFont typeface="Arial"/>
              <a:buChar char="•"/>
            </a:pPr>
            <a:r>
              <a:rPr lang="en-US" sz="3500">
                <a:solidFill>
                  <a:srgbClr val="000000"/>
                </a:solidFill>
                <a:latin typeface="DM Sans"/>
                <a:ea typeface="DM Sans"/>
                <a:cs typeface="DM Sans"/>
                <a:sym typeface="DM Sans"/>
              </a:rPr>
              <a:t>Time Complexity: O(V log V): Trong trường hợp xấu nhất, cả hai thuật toán có thể phải đưa gần như tất cả các ô vào hàng đợi ưu tiên. Mỗi thao tác push hoặc pop trên hàng đợi có độ phức tạp là O(log V). Do đó, </a:t>
            </a:r>
            <a:r>
              <a:rPr lang="en-US" sz="3500">
                <a:solidFill>
                  <a:srgbClr val="000000"/>
                </a:solidFill>
                <a:latin typeface="DM Sans"/>
                <a:ea typeface="DM Sans"/>
                <a:cs typeface="DM Sans"/>
                <a:sym typeface="DM Sans"/>
              </a:rPr>
              <a:t>tổng độ phức tạp thời gian là O(V log V).</a:t>
            </a:r>
          </a:p>
          <a:p>
            <a:pPr algn="l" marL="755651" indent="-377825" lvl="1">
              <a:lnSpc>
                <a:spcPts val="4900"/>
              </a:lnSpc>
              <a:buFont typeface="Arial"/>
              <a:buChar char="•"/>
            </a:pPr>
            <a:r>
              <a:rPr lang="en-US" sz="3500">
                <a:solidFill>
                  <a:srgbClr val="000000"/>
                </a:solidFill>
                <a:latin typeface="DM Sans"/>
                <a:ea typeface="DM Sans"/>
                <a:cs typeface="DM Sans"/>
                <a:sym typeface="DM Sans"/>
              </a:rPr>
              <a:t>Space Complexity: O(V): Trong trường hợp xấu nhất, cả frontier và explored set có thể phải lưu trữ tất cả các ô trong mê cung. Do đó, độ phức tạp không gian là tuyến tính theo số ô.</a:t>
            </a:r>
          </a:p>
          <a:p>
            <a:pPr algn="l">
              <a:lnSpc>
                <a:spcPts val="5599"/>
              </a:lnSpc>
            </a:pPr>
          </a:p>
          <a:p>
            <a:pPr algn="l">
              <a:lnSpc>
                <a:spcPts val="5599"/>
              </a:lnSpc>
            </a:pPr>
          </a:p>
          <a:p>
            <a:pPr algn="l">
              <a:lnSpc>
                <a:spcPts val="5599"/>
              </a:lnSpc>
            </a:pPr>
          </a:p>
          <a:p>
            <a:pPr algn="ctr">
              <a:lnSpc>
                <a:spcPts val="5599"/>
              </a:lnSpc>
            </a:pPr>
          </a:p>
          <a:p>
            <a:pPr algn="l">
              <a:lnSpc>
                <a:spcPts val="5599"/>
              </a:lnSpc>
            </a:pPr>
          </a:p>
          <a:p>
            <a:pPr algn="l">
              <a:lnSpc>
                <a:spcPts val="5599"/>
              </a:lnSpc>
              <a:spcBef>
                <a:spcPct val="0"/>
              </a:spcBef>
            </a:pPr>
          </a:p>
        </p:txBody>
      </p:sp>
    </p:spTree>
  </p:cSld>
  <p:clrMapOvr>
    <a:masterClrMapping/>
  </p:clrMapOvr>
  <p:transition spd="fast">
    <p:fade/>
  </p:transition>
</p:sld>
</file>

<file path=ppt/slides/slide7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85725"/>
            <a:ext cx="16230600" cy="13312775"/>
          </a:xfrm>
          <a:prstGeom prst="rect">
            <a:avLst/>
          </a:prstGeom>
        </p:spPr>
        <p:txBody>
          <a:bodyPr anchor="t" rtlCol="false" tIns="0" lIns="0" bIns="0" rIns="0">
            <a:spAutoFit/>
          </a:bodyPr>
          <a:lstStyle/>
          <a:p>
            <a:pPr algn="just">
              <a:lnSpc>
                <a:spcPts val="6299"/>
              </a:lnSpc>
            </a:pPr>
            <a:r>
              <a:rPr lang="en-US" sz="4500" b="true">
                <a:solidFill>
                  <a:srgbClr val="000000"/>
                </a:solidFill>
                <a:latin typeface="DM Sans Bold"/>
                <a:ea typeface="DM Sans Bold"/>
                <a:cs typeface="DM Sans Bold"/>
                <a:sym typeface="DM Sans Bold"/>
              </a:rPr>
              <a:t>3. Nhiệm vụ </a:t>
            </a:r>
          </a:p>
          <a:p>
            <a:pPr algn="just">
              <a:lnSpc>
                <a:spcPts val="5599"/>
              </a:lnSpc>
            </a:pPr>
            <a:r>
              <a:rPr lang="en-US" sz="3999" b="true">
                <a:solidFill>
                  <a:srgbClr val="000000"/>
                </a:solidFill>
                <a:latin typeface="DM Sans Bold"/>
                <a:ea typeface="DM Sans Bold"/>
                <a:cs typeface="DM Sans Bold"/>
                <a:sym typeface="DM Sans Bold"/>
              </a:rPr>
              <a:t>c. Nhiệm vụ 3: cài đặt và so sánh hai thuật toán tìm kiếm có thông tin là Greedy Best-First Search (GBFS) và A* Search</a:t>
            </a:r>
          </a:p>
          <a:p>
            <a:pPr algn="ctr">
              <a:lnSpc>
                <a:spcPts val="5599"/>
              </a:lnSpc>
            </a:pPr>
            <a:r>
              <a:rPr lang="en-US" sz="3999" b="true">
                <a:solidFill>
                  <a:srgbClr val="000000"/>
                </a:solidFill>
                <a:latin typeface="DM Sans Bold"/>
                <a:ea typeface="DM Sans Bold"/>
                <a:cs typeface="DM Sans Bold"/>
                <a:sym typeface="DM Sans Bold"/>
              </a:rPr>
              <a:t>Kết luận</a:t>
            </a:r>
          </a:p>
          <a:p>
            <a:pPr algn="l" marL="755651" indent="-377825" lvl="1">
              <a:lnSpc>
                <a:spcPts val="4900"/>
              </a:lnSpc>
              <a:buFont typeface="Arial"/>
              <a:buChar char="•"/>
            </a:pPr>
            <a:r>
              <a:rPr lang="en-US" sz="3500">
                <a:solidFill>
                  <a:srgbClr val="000000"/>
                </a:solidFill>
                <a:latin typeface="DM Sans"/>
                <a:ea typeface="DM Sans"/>
                <a:cs typeface="DM Sans"/>
                <a:sym typeface="DM Sans"/>
              </a:rPr>
              <a:t>A*</a:t>
            </a:r>
            <a:r>
              <a:rPr lang="en-US" sz="3500">
                <a:solidFill>
                  <a:srgbClr val="000000"/>
                </a:solidFill>
                <a:latin typeface="DM Sans"/>
                <a:ea typeface="DM Sans"/>
                <a:cs typeface="DM Sans"/>
                <a:sym typeface="DM Sans"/>
              </a:rPr>
              <a:t> Search là một thuật toán mạnh mẽ, luôn đảm bảo tìm ra đường đi ngắn nhất nếu lời giải tồn tại, với điều kiện heuristic là hợp lệ. Tuy nhiên, nó có thể phải trả giá bằng việc khám phá nhiều nút hơn.</a:t>
            </a:r>
          </a:p>
          <a:p>
            <a:pPr algn="l" marL="755651" indent="-377825" lvl="1">
              <a:lnSpc>
                <a:spcPts val="4900"/>
              </a:lnSpc>
              <a:buFont typeface="Arial"/>
              <a:buChar char="•"/>
            </a:pPr>
            <a:r>
              <a:rPr lang="en-US" sz="3500">
                <a:solidFill>
                  <a:srgbClr val="000000"/>
                </a:solidFill>
                <a:latin typeface="DM Sans"/>
                <a:ea typeface="DM Sans"/>
                <a:cs typeface="DM Sans"/>
                <a:sym typeface="DM Sans"/>
              </a:rPr>
              <a:t>Greedy Best-First Search thường nhanh hơn A* trong việc tìm ra một lời giải bất kỳ, đặc biệt </a:t>
            </a:r>
            <a:r>
              <a:rPr lang="en-US" sz="3500">
                <a:solidFill>
                  <a:srgbClr val="000000"/>
                </a:solidFill>
                <a:latin typeface="DM Sans"/>
                <a:ea typeface="DM Sans"/>
                <a:cs typeface="DM Sans"/>
                <a:sym typeface="DM Sans"/>
              </a:rPr>
              <a:t>trong các không gian mở. Tuy nhiên, nó không đáng tin cậy và thường không tìm ra đường đi tối ưu, dễ bị "đánh lừa" bởi các chướng ngại vật.</a:t>
            </a:r>
          </a:p>
          <a:p>
            <a:pPr algn="l">
              <a:lnSpc>
                <a:spcPts val="4900"/>
              </a:lnSpc>
            </a:pPr>
            <a:r>
              <a:rPr lang="en-US" sz="3500">
                <a:solidFill>
                  <a:srgbClr val="000000"/>
                </a:solidFill>
                <a:latin typeface="DM Sans"/>
                <a:ea typeface="DM Sans"/>
                <a:cs typeface="DM Sans"/>
                <a:sym typeface="DM Sans"/>
              </a:rPr>
              <a:t>Sự lựa chọn giữa A* và GBFS phụ thuộc vào yêu cầu của bài toán: nếu tính tối ưu là bắt buộc, A* là lựa chọn vượt trội; nếu chỉ cần tìm một đường đi nhanh nhất có thể mà không quan tâm đến độ dài, GBFS có thể là một phương án thay thế.</a:t>
            </a:r>
          </a:p>
          <a:p>
            <a:pPr algn="l">
              <a:lnSpc>
                <a:spcPts val="5599"/>
              </a:lnSpc>
            </a:pPr>
          </a:p>
          <a:p>
            <a:pPr algn="l">
              <a:lnSpc>
                <a:spcPts val="5599"/>
              </a:lnSpc>
            </a:pPr>
          </a:p>
          <a:p>
            <a:pPr algn="l">
              <a:lnSpc>
                <a:spcPts val="5599"/>
              </a:lnSpc>
            </a:pPr>
          </a:p>
          <a:p>
            <a:pPr algn="ctr">
              <a:lnSpc>
                <a:spcPts val="5599"/>
              </a:lnSpc>
            </a:pPr>
          </a:p>
          <a:p>
            <a:pPr algn="l">
              <a:lnSpc>
                <a:spcPts val="5599"/>
              </a:lnSpc>
            </a:pPr>
          </a:p>
          <a:p>
            <a:pPr algn="l">
              <a:lnSpc>
                <a:spcPts val="5599"/>
              </a:lnSpc>
              <a:spcBef>
                <a:spcPct val="0"/>
              </a:spcBef>
            </a:pPr>
          </a:p>
        </p:txBody>
      </p:sp>
    </p:spTree>
  </p:cSld>
  <p:clrMapOvr>
    <a:masterClrMapping/>
  </p:clrMapOvr>
  <p:transition spd="fast">
    <p:fade/>
  </p:transition>
</p:sld>
</file>

<file path=ppt/slides/slide7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793338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413831"/>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So sánh các thuật toán và thảo luận</a:t>
            </a:r>
          </a:p>
        </p:txBody>
      </p:sp>
      <p:grpSp>
        <p:nvGrpSpPr>
          <p:cNvPr name="Group 8" id="8"/>
          <p:cNvGrpSpPr/>
          <p:nvPr/>
        </p:nvGrpSpPr>
        <p:grpSpPr>
          <a:xfrm rot="0">
            <a:off x="1028700" y="3591556"/>
            <a:ext cx="16230600" cy="1585692"/>
            <a:chOff x="0" y="0"/>
            <a:chExt cx="8776999" cy="857492"/>
          </a:xfrm>
        </p:grpSpPr>
        <p:sp>
          <p:nvSpPr>
            <p:cNvPr name="Freeform 9" id="9"/>
            <p:cNvSpPr/>
            <p:nvPr/>
          </p:nvSpPr>
          <p:spPr>
            <a:xfrm flipH="false" flipV="false" rot="0">
              <a:off x="0" y="0"/>
              <a:ext cx="8776999" cy="857492"/>
            </a:xfrm>
            <a:custGeom>
              <a:avLst/>
              <a:gdLst/>
              <a:ahLst/>
              <a:cxnLst/>
              <a:rect r="r" b="b" t="t" l="l"/>
              <a:pathLst>
                <a:path h="857492" w="8776999">
                  <a:moveTo>
                    <a:pt x="7155" y="0"/>
                  </a:moveTo>
                  <a:lnTo>
                    <a:pt x="8769845" y="0"/>
                  </a:lnTo>
                  <a:cubicBezTo>
                    <a:pt x="8773795" y="0"/>
                    <a:pt x="8776999" y="3203"/>
                    <a:pt x="8776999" y="7155"/>
                  </a:cubicBezTo>
                  <a:lnTo>
                    <a:pt x="8776999" y="850338"/>
                  </a:lnTo>
                  <a:cubicBezTo>
                    <a:pt x="8776999" y="852235"/>
                    <a:pt x="8776246" y="854055"/>
                    <a:pt x="8774903" y="855397"/>
                  </a:cubicBezTo>
                  <a:cubicBezTo>
                    <a:pt x="8773561" y="856739"/>
                    <a:pt x="8771742" y="857492"/>
                    <a:pt x="8769845" y="857492"/>
                  </a:cubicBezTo>
                  <a:lnTo>
                    <a:pt x="7155" y="857492"/>
                  </a:lnTo>
                  <a:cubicBezTo>
                    <a:pt x="5257" y="857492"/>
                    <a:pt x="3437" y="856739"/>
                    <a:pt x="2096" y="855397"/>
                  </a:cubicBezTo>
                  <a:cubicBezTo>
                    <a:pt x="754" y="854055"/>
                    <a:pt x="0" y="852235"/>
                    <a:pt x="0" y="850338"/>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10" id="10"/>
            <p:cNvSpPr txBox="true"/>
            <p:nvPr/>
          </p:nvSpPr>
          <p:spPr>
            <a:xfrm>
              <a:off x="0" y="114300"/>
              <a:ext cx="8776999" cy="743192"/>
            </a:xfrm>
            <a:prstGeom prst="rect">
              <a:avLst/>
            </a:prstGeom>
          </p:spPr>
          <p:txBody>
            <a:bodyPr anchor="ctr" rtlCol="false" tIns="50800" lIns="50800" bIns="50800" rIns="50800"/>
            <a:lstStyle/>
            <a:p>
              <a:pPr algn="ctr">
                <a:lnSpc>
                  <a:spcPts val="2310"/>
                </a:lnSpc>
              </a:pPr>
            </a:p>
          </p:txBody>
        </p:sp>
      </p:grpSp>
      <p:grpSp>
        <p:nvGrpSpPr>
          <p:cNvPr name="Group 11" id="11"/>
          <p:cNvGrpSpPr/>
          <p:nvPr/>
        </p:nvGrpSpPr>
        <p:grpSpPr>
          <a:xfrm rot="0">
            <a:off x="1028700" y="5258070"/>
            <a:ext cx="16230600" cy="1585692"/>
            <a:chOff x="0" y="0"/>
            <a:chExt cx="8776999" cy="857492"/>
          </a:xfrm>
        </p:grpSpPr>
        <p:sp>
          <p:nvSpPr>
            <p:cNvPr name="Freeform 12" id="12"/>
            <p:cNvSpPr/>
            <p:nvPr/>
          </p:nvSpPr>
          <p:spPr>
            <a:xfrm flipH="false" flipV="false" rot="0">
              <a:off x="0" y="0"/>
              <a:ext cx="8776999" cy="857492"/>
            </a:xfrm>
            <a:custGeom>
              <a:avLst/>
              <a:gdLst/>
              <a:ahLst/>
              <a:cxnLst/>
              <a:rect r="r" b="b" t="t" l="l"/>
              <a:pathLst>
                <a:path h="857492" w="8776999">
                  <a:moveTo>
                    <a:pt x="7155" y="0"/>
                  </a:moveTo>
                  <a:lnTo>
                    <a:pt x="8769845" y="0"/>
                  </a:lnTo>
                  <a:cubicBezTo>
                    <a:pt x="8773795" y="0"/>
                    <a:pt x="8776999" y="3203"/>
                    <a:pt x="8776999" y="7155"/>
                  </a:cubicBezTo>
                  <a:lnTo>
                    <a:pt x="8776999" y="850338"/>
                  </a:lnTo>
                  <a:cubicBezTo>
                    <a:pt x="8776999" y="852235"/>
                    <a:pt x="8776246" y="854055"/>
                    <a:pt x="8774903" y="855397"/>
                  </a:cubicBezTo>
                  <a:cubicBezTo>
                    <a:pt x="8773561" y="856739"/>
                    <a:pt x="8771742" y="857492"/>
                    <a:pt x="8769845" y="857492"/>
                  </a:cubicBezTo>
                  <a:lnTo>
                    <a:pt x="7155" y="857492"/>
                  </a:lnTo>
                  <a:cubicBezTo>
                    <a:pt x="5257" y="857492"/>
                    <a:pt x="3437" y="856739"/>
                    <a:pt x="2096" y="855397"/>
                  </a:cubicBezTo>
                  <a:cubicBezTo>
                    <a:pt x="754" y="854055"/>
                    <a:pt x="0" y="852235"/>
                    <a:pt x="0" y="850338"/>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13" id="13"/>
            <p:cNvSpPr txBox="true"/>
            <p:nvPr/>
          </p:nvSpPr>
          <p:spPr>
            <a:xfrm>
              <a:off x="0" y="114300"/>
              <a:ext cx="8776999" cy="743192"/>
            </a:xfrm>
            <a:prstGeom prst="rect">
              <a:avLst/>
            </a:prstGeom>
          </p:spPr>
          <p:txBody>
            <a:bodyPr anchor="ctr" rtlCol="false" tIns="50800" lIns="50800" bIns="50800" rIns="50800"/>
            <a:lstStyle/>
            <a:p>
              <a:pPr algn="ctr">
                <a:lnSpc>
                  <a:spcPts val="2310"/>
                </a:lnSpc>
              </a:pPr>
            </a:p>
          </p:txBody>
        </p:sp>
      </p:grpSp>
      <p:grpSp>
        <p:nvGrpSpPr>
          <p:cNvPr name="Group 14" id="14"/>
          <p:cNvGrpSpPr/>
          <p:nvPr/>
        </p:nvGrpSpPr>
        <p:grpSpPr>
          <a:xfrm rot="0">
            <a:off x="1028700" y="6926311"/>
            <a:ext cx="16230600" cy="1585692"/>
            <a:chOff x="0" y="0"/>
            <a:chExt cx="8776999" cy="857492"/>
          </a:xfrm>
        </p:grpSpPr>
        <p:sp>
          <p:nvSpPr>
            <p:cNvPr name="Freeform 15" id="15"/>
            <p:cNvSpPr/>
            <p:nvPr/>
          </p:nvSpPr>
          <p:spPr>
            <a:xfrm flipH="false" flipV="false" rot="0">
              <a:off x="0" y="0"/>
              <a:ext cx="8776999" cy="857492"/>
            </a:xfrm>
            <a:custGeom>
              <a:avLst/>
              <a:gdLst/>
              <a:ahLst/>
              <a:cxnLst/>
              <a:rect r="r" b="b" t="t" l="l"/>
              <a:pathLst>
                <a:path h="857492" w="8776999">
                  <a:moveTo>
                    <a:pt x="7155" y="0"/>
                  </a:moveTo>
                  <a:lnTo>
                    <a:pt x="8769845" y="0"/>
                  </a:lnTo>
                  <a:cubicBezTo>
                    <a:pt x="8773795" y="0"/>
                    <a:pt x="8776999" y="3203"/>
                    <a:pt x="8776999" y="7155"/>
                  </a:cubicBezTo>
                  <a:lnTo>
                    <a:pt x="8776999" y="850338"/>
                  </a:lnTo>
                  <a:cubicBezTo>
                    <a:pt x="8776999" y="852235"/>
                    <a:pt x="8776246" y="854055"/>
                    <a:pt x="8774903" y="855397"/>
                  </a:cubicBezTo>
                  <a:cubicBezTo>
                    <a:pt x="8773561" y="856739"/>
                    <a:pt x="8771742" y="857492"/>
                    <a:pt x="8769845" y="857492"/>
                  </a:cubicBezTo>
                  <a:lnTo>
                    <a:pt x="7155" y="857492"/>
                  </a:lnTo>
                  <a:cubicBezTo>
                    <a:pt x="5257" y="857492"/>
                    <a:pt x="3437" y="856739"/>
                    <a:pt x="2096" y="855397"/>
                  </a:cubicBezTo>
                  <a:cubicBezTo>
                    <a:pt x="754" y="854055"/>
                    <a:pt x="0" y="852235"/>
                    <a:pt x="0" y="850338"/>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16" id="16"/>
            <p:cNvSpPr txBox="true"/>
            <p:nvPr/>
          </p:nvSpPr>
          <p:spPr>
            <a:xfrm>
              <a:off x="0" y="114300"/>
              <a:ext cx="8776999" cy="743192"/>
            </a:xfrm>
            <a:prstGeom prst="rect">
              <a:avLst/>
            </a:prstGeom>
          </p:spPr>
          <p:txBody>
            <a:bodyPr anchor="ctr" rtlCol="false" tIns="50800" lIns="50800" bIns="50800" rIns="50800"/>
            <a:lstStyle/>
            <a:p>
              <a:pPr algn="ctr">
                <a:lnSpc>
                  <a:spcPts val="2310"/>
                </a:lnSpc>
              </a:pPr>
            </a:p>
          </p:txBody>
        </p:sp>
      </p:grpSp>
      <p:sp>
        <p:nvSpPr>
          <p:cNvPr name="TextBox 17" id="17"/>
          <p:cNvSpPr txBox="true"/>
          <p:nvPr/>
        </p:nvSpPr>
        <p:spPr>
          <a:xfrm rot="0">
            <a:off x="2225884" y="4132037"/>
            <a:ext cx="9817182"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01. Breadth First Search (BFS)</a:t>
            </a:r>
          </a:p>
        </p:txBody>
      </p:sp>
      <p:sp>
        <p:nvSpPr>
          <p:cNvPr name="TextBox 18" id="18"/>
          <p:cNvSpPr txBox="true"/>
          <p:nvPr/>
        </p:nvSpPr>
        <p:spPr>
          <a:xfrm rot="0">
            <a:off x="2225884" y="5799414"/>
            <a:ext cx="8501722"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02. Depth First Search (DFS)</a:t>
            </a:r>
          </a:p>
        </p:txBody>
      </p:sp>
      <p:sp>
        <p:nvSpPr>
          <p:cNvPr name="TextBox 19" id="19"/>
          <p:cNvSpPr txBox="true"/>
          <p:nvPr/>
        </p:nvSpPr>
        <p:spPr>
          <a:xfrm rot="0">
            <a:off x="2225884" y="7466791"/>
            <a:ext cx="7466260"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03. A*</a:t>
            </a:r>
          </a:p>
        </p:txBody>
      </p:sp>
      <p:grpSp>
        <p:nvGrpSpPr>
          <p:cNvPr name="Group 20" id="20"/>
          <p:cNvGrpSpPr/>
          <p:nvPr/>
        </p:nvGrpSpPr>
        <p:grpSpPr>
          <a:xfrm rot="0">
            <a:off x="1028700" y="8597728"/>
            <a:ext cx="16230600" cy="1585692"/>
            <a:chOff x="0" y="0"/>
            <a:chExt cx="8776999" cy="857492"/>
          </a:xfrm>
        </p:grpSpPr>
        <p:sp>
          <p:nvSpPr>
            <p:cNvPr name="Freeform 21" id="21"/>
            <p:cNvSpPr/>
            <p:nvPr/>
          </p:nvSpPr>
          <p:spPr>
            <a:xfrm flipH="false" flipV="false" rot="0">
              <a:off x="0" y="0"/>
              <a:ext cx="8776999" cy="857492"/>
            </a:xfrm>
            <a:custGeom>
              <a:avLst/>
              <a:gdLst/>
              <a:ahLst/>
              <a:cxnLst/>
              <a:rect r="r" b="b" t="t" l="l"/>
              <a:pathLst>
                <a:path h="857492" w="8776999">
                  <a:moveTo>
                    <a:pt x="7155" y="0"/>
                  </a:moveTo>
                  <a:lnTo>
                    <a:pt x="8769845" y="0"/>
                  </a:lnTo>
                  <a:cubicBezTo>
                    <a:pt x="8773795" y="0"/>
                    <a:pt x="8776999" y="3203"/>
                    <a:pt x="8776999" y="7155"/>
                  </a:cubicBezTo>
                  <a:lnTo>
                    <a:pt x="8776999" y="850338"/>
                  </a:lnTo>
                  <a:cubicBezTo>
                    <a:pt x="8776999" y="852235"/>
                    <a:pt x="8776246" y="854055"/>
                    <a:pt x="8774903" y="855397"/>
                  </a:cubicBezTo>
                  <a:cubicBezTo>
                    <a:pt x="8773561" y="856739"/>
                    <a:pt x="8771742" y="857492"/>
                    <a:pt x="8769845" y="857492"/>
                  </a:cubicBezTo>
                  <a:lnTo>
                    <a:pt x="7155" y="857492"/>
                  </a:lnTo>
                  <a:cubicBezTo>
                    <a:pt x="5257" y="857492"/>
                    <a:pt x="3437" y="856739"/>
                    <a:pt x="2096" y="855397"/>
                  </a:cubicBezTo>
                  <a:cubicBezTo>
                    <a:pt x="754" y="854055"/>
                    <a:pt x="0" y="852235"/>
                    <a:pt x="0" y="850338"/>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22" id="22"/>
            <p:cNvSpPr txBox="true"/>
            <p:nvPr/>
          </p:nvSpPr>
          <p:spPr>
            <a:xfrm>
              <a:off x="0" y="114300"/>
              <a:ext cx="8776999" cy="743192"/>
            </a:xfrm>
            <a:prstGeom prst="rect">
              <a:avLst/>
            </a:prstGeom>
          </p:spPr>
          <p:txBody>
            <a:bodyPr anchor="ctr" rtlCol="false" tIns="50800" lIns="50800" bIns="50800" rIns="50800"/>
            <a:lstStyle/>
            <a:p>
              <a:pPr algn="ctr">
                <a:lnSpc>
                  <a:spcPts val="2310"/>
                </a:lnSpc>
              </a:pPr>
            </a:p>
          </p:txBody>
        </p:sp>
      </p:grpSp>
      <p:sp>
        <p:nvSpPr>
          <p:cNvPr name="TextBox 23" id="23"/>
          <p:cNvSpPr txBox="true"/>
          <p:nvPr/>
        </p:nvSpPr>
        <p:spPr>
          <a:xfrm rot="0">
            <a:off x="2225884" y="9043079"/>
            <a:ext cx="9492164"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04. Greedy Best First Search</a:t>
            </a:r>
          </a:p>
        </p:txBody>
      </p:sp>
    </p:spTree>
  </p:cSld>
  <p:clrMapOvr>
    <a:masterClrMapping/>
  </p:clrMapOvr>
  <p:transition spd="fast">
    <p:fade/>
  </p:transition>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793338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3245936"/>
            <a:ext cx="16230600" cy="6496735"/>
            <a:chOff x="0" y="0"/>
            <a:chExt cx="8776999" cy="3513230"/>
          </a:xfrm>
        </p:grpSpPr>
        <p:sp>
          <p:nvSpPr>
            <p:cNvPr name="Freeform 8" id="8"/>
            <p:cNvSpPr/>
            <p:nvPr/>
          </p:nvSpPr>
          <p:spPr>
            <a:xfrm flipH="false" flipV="false" rot="0">
              <a:off x="0" y="0"/>
              <a:ext cx="8776999" cy="3513230"/>
            </a:xfrm>
            <a:custGeom>
              <a:avLst/>
              <a:gdLst/>
              <a:ahLst/>
              <a:cxnLst/>
              <a:rect r="r" b="b" t="t" l="l"/>
              <a:pathLst>
                <a:path h="3513230" w="8776999">
                  <a:moveTo>
                    <a:pt x="7155" y="0"/>
                  </a:moveTo>
                  <a:lnTo>
                    <a:pt x="8769845" y="0"/>
                  </a:lnTo>
                  <a:cubicBezTo>
                    <a:pt x="8773795" y="0"/>
                    <a:pt x="8776999" y="3203"/>
                    <a:pt x="8776999" y="7155"/>
                  </a:cubicBezTo>
                  <a:lnTo>
                    <a:pt x="8776999" y="3506075"/>
                  </a:lnTo>
                  <a:cubicBezTo>
                    <a:pt x="8776999" y="3507973"/>
                    <a:pt x="8776246" y="3509793"/>
                    <a:pt x="8774903" y="3511135"/>
                  </a:cubicBezTo>
                  <a:cubicBezTo>
                    <a:pt x="8773561" y="3512476"/>
                    <a:pt x="8771742" y="3513230"/>
                    <a:pt x="8769845" y="3513230"/>
                  </a:cubicBezTo>
                  <a:lnTo>
                    <a:pt x="7155" y="3513230"/>
                  </a:lnTo>
                  <a:cubicBezTo>
                    <a:pt x="5257" y="3513230"/>
                    <a:pt x="3437" y="3512476"/>
                    <a:pt x="2096" y="3511135"/>
                  </a:cubicBezTo>
                  <a:cubicBezTo>
                    <a:pt x="754" y="3509793"/>
                    <a:pt x="0" y="3507973"/>
                    <a:pt x="0" y="3506075"/>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9" id="9"/>
            <p:cNvSpPr txBox="true"/>
            <p:nvPr/>
          </p:nvSpPr>
          <p:spPr>
            <a:xfrm>
              <a:off x="0" y="114300"/>
              <a:ext cx="8776999" cy="3398930"/>
            </a:xfrm>
            <a:prstGeom prst="rect">
              <a:avLst/>
            </a:prstGeom>
          </p:spPr>
          <p:txBody>
            <a:bodyPr anchor="ctr" rtlCol="false" tIns="50800" lIns="50800" bIns="50800" rIns="50800"/>
            <a:lstStyle/>
            <a:p>
              <a:pPr algn="ctr">
                <a:lnSpc>
                  <a:spcPts val="2310"/>
                </a:lnSpc>
              </a:pPr>
            </a:p>
          </p:txBody>
        </p:sp>
      </p:grpSp>
      <p:pic>
        <p:nvPicPr>
          <p:cNvPr name="Picture 10" id="10">
            <a:hlinkClick action="ppaction://media"/>
          </p:cNvPr>
          <p:cNvPicPr>
            <a:picLocks noChangeAspect="true"/>
          </p:cNvPicPr>
          <p:nvPr>
            <a:videoFile r:link="rId13"/>
            <p:extLst>
              <p:ext uri="{DAA4B4D4-6D71-4841-9C94-3DE7FCFB9230}">
                <p14:media xmlns:p14="http://schemas.microsoft.com/office/powerpoint/2010/main" r:embed="rId14"/>
              </p:ext>
            </p:extLst>
          </p:nvPr>
        </p:nvPicPr>
        <p:blipFill>
          <a:blip r:embed="rId12"/>
          <a:srcRect l="0" t="6982" r="0" b="6982"/>
          <a:stretch>
            <a:fillRect/>
          </a:stretch>
        </p:blipFill>
        <p:spPr>
          <a:xfrm flipH="false" flipV="false" rot="0">
            <a:off x="8722690" y="2379504"/>
            <a:ext cx="9565310" cy="8229600"/>
          </a:xfrm>
          <a:prstGeom prst="rect">
            <a:avLst/>
          </a:prstGeom>
        </p:spPr>
      </p:pic>
      <p:sp>
        <p:nvSpPr>
          <p:cNvPr name="TextBox 11" id="11"/>
          <p:cNvSpPr txBox="true"/>
          <p:nvPr/>
        </p:nvSpPr>
        <p:spPr>
          <a:xfrm rot="0">
            <a:off x="1221757" y="904875"/>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So sánh các thuật toán và thảo luận</a:t>
            </a:r>
          </a:p>
        </p:txBody>
      </p:sp>
      <p:sp>
        <p:nvSpPr>
          <p:cNvPr name="TextBox 12" id="12"/>
          <p:cNvSpPr txBox="true"/>
          <p:nvPr/>
        </p:nvSpPr>
        <p:spPr>
          <a:xfrm rot="0">
            <a:off x="1221757" y="6167961"/>
            <a:ext cx="6890877" cy="1356817"/>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01. Breadth First Search (BFS)</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793338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3245936"/>
            <a:ext cx="16230600" cy="6496735"/>
            <a:chOff x="0" y="0"/>
            <a:chExt cx="8776999" cy="3513230"/>
          </a:xfrm>
        </p:grpSpPr>
        <p:sp>
          <p:nvSpPr>
            <p:cNvPr name="Freeform 8" id="8"/>
            <p:cNvSpPr/>
            <p:nvPr/>
          </p:nvSpPr>
          <p:spPr>
            <a:xfrm flipH="false" flipV="false" rot="0">
              <a:off x="0" y="0"/>
              <a:ext cx="8776999" cy="3513230"/>
            </a:xfrm>
            <a:custGeom>
              <a:avLst/>
              <a:gdLst/>
              <a:ahLst/>
              <a:cxnLst/>
              <a:rect r="r" b="b" t="t" l="l"/>
              <a:pathLst>
                <a:path h="3513230" w="8776999">
                  <a:moveTo>
                    <a:pt x="7155" y="0"/>
                  </a:moveTo>
                  <a:lnTo>
                    <a:pt x="8769845" y="0"/>
                  </a:lnTo>
                  <a:cubicBezTo>
                    <a:pt x="8773795" y="0"/>
                    <a:pt x="8776999" y="3203"/>
                    <a:pt x="8776999" y="7155"/>
                  </a:cubicBezTo>
                  <a:lnTo>
                    <a:pt x="8776999" y="3506075"/>
                  </a:lnTo>
                  <a:cubicBezTo>
                    <a:pt x="8776999" y="3507973"/>
                    <a:pt x="8776246" y="3509793"/>
                    <a:pt x="8774903" y="3511135"/>
                  </a:cubicBezTo>
                  <a:cubicBezTo>
                    <a:pt x="8773561" y="3512476"/>
                    <a:pt x="8771742" y="3513230"/>
                    <a:pt x="8769845" y="3513230"/>
                  </a:cubicBezTo>
                  <a:lnTo>
                    <a:pt x="7155" y="3513230"/>
                  </a:lnTo>
                  <a:cubicBezTo>
                    <a:pt x="5257" y="3513230"/>
                    <a:pt x="3437" y="3512476"/>
                    <a:pt x="2096" y="3511135"/>
                  </a:cubicBezTo>
                  <a:cubicBezTo>
                    <a:pt x="754" y="3509793"/>
                    <a:pt x="0" y="3507973"/>
                    <a:pt x="0" y="3506075"/>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9" id="9"/>
            <p:cNvSpPr txBox="true"/>
            <p:nvPr/>
          </p:nvSpPr>
          <p:spPr>
            <a:xfrm>
              <a:off x="0" y="114300"/>
              <a:ext cx="8776999" cy="3398930"/>
            </a:xfrm>
            <a:prstGeom prst="rect">
              <a:avLst/>
            </a:prstGeom>
          </p:spPr>
          <p:txBody>
            <a:bodyPr anchor="ctr" rtlCol="false" tIns="50800" lIns="50800" bIns="50800" rIns="50800"/>
            <a:lstStyle/>
            <a:p>
              <a:pPr algn="ctr">
                <a:lnSpc>
                  <a:spcPts val="2310"/>
                </a:lnSpc>
              </a:pPr>
            </a:p>
          </p:txBody>
        </p:sp>
      </p:grpSp>
      <p:pic>
        <p:nvPicPr>
          <p:cNvPr name="Picture 10" id="10">
            <a:hlinkClick action="ppaction://media"/>
          </p:cNvPr>
          <p:cNvPicPr>
            <a:picLocks noChangeAspect="true"/>
          </p:cNvPicPr>
          <p:nvPr>
            <a:videoFile r:link="rId13"/>
            <p:extLst>
              <p:ext uri="{DAA4B4D4-6D71-4841-9C94-3DE7FCFB9230}">
                <p14:media xmlns:p14="http://schemas.microsoft.com/office/powerpoint/2010/main" r:embed="rId14"/>
              </p:ext>
            </p:extLst>
          </p:nvPr>
        </p:nvPicPr>
        <p:blipFill>
          <a:blip r:embed="rId12"/>
          <a:srcRect l="0" t="6982" r="0" b="6982"/>
          <a:stretch>
            <a:fillRect/>
          </a:stretch>
        </p:blipFill>
        <p:spPr>
          <a:xfrm flipH="false" flipV="false" rot="0">
            <a:off x="8722690" y="2379504"/>
            <a:ext cx="9565310" cy="8229600"/>
          </a:xfrm>
          <a:prstGeom prst="rect">
            <a:avLst/>
          </a:prstGeom>
        </p:spPr>
      </p:pic>
      <p:sp>
        <p:nvSpPr>
          <p:cNvPr name="TextBox 11" id="11"/>
          <p:cNvSpPr txBox="true"/>
          <p:nvPr/>
        </p:nvSpPr>
        <p:spPr>
          <a:xfrm rot="0">
            <a:off x="1221757" y="904875"/>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So sánh các thuật toán và thảo luận</a:t>
            </a:r>
          </a:p>
        </p:txBody>
      </p:sp>
      <p:sp>
        <p:nvSpPr>
          <p:cNvPr name="TextBox 12" id="12"/>
          <p:cNvSpPr txBox="true"/>
          <p:nvPr/>
        </p:nvSpPr>
        <p:spPr>
          <a:xfrm rot="0">
            <a:off x="1221757" y="6167961"/>
            <a:ext cx="7138488" cy="1356817"/>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01. Breadth First Search (BFS)</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7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793338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346201" y="-1011192"/>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3245936"/>
            <a:ext cx="16230600" cy="6496735"/>
            <a:chOff x="0" y="0"/>
            <a:chExt cx="8776999" cy="3513230"/>
          </a:xfrm>
        </p:grpSpPr>
        <p:sp>
          <p:nvSpPr>
            <p:cNvPr name="Freeform 8" id="8"/>
            <p:cNvSpPr/>
            <p:nvPr/>
          </p:nvSpPr>
          <p:spPr>
            <a:xfrm flipH="false" flipV="false" rot="0">
              <a:off x="0" y="0"/>
              <a:ext cx="8776999" cy="3513230"/>
            </a:xfrm>
            <a:custGeom>
              <a:avLst/>
              <a:gdLst/>
              <a:ahLst/>
              <a:cxnLst/>
              <a:rect r="r" b="b" t="t" l="l"/>
              <a:pathLst>
                <a:path h="3513230" w="8776999">
                  <a:moveTo>
                    <a:pt x="7155" y="0"/>
                  </a:moveTo>
                  <a:lnTo>
                    <a:pt x="8769845" y="0"/>
                  </a:lnTo>
                  <a:cubicBezTo>
                    <a:pt x="8773795" y="0"/>
                    <a:pt x="8776999" y="3203"/>
                    <a:pt x="8776999" y="7155"/>
                  </a:cubicBezTo>
                  <a:lnTo>
                    <a:pt x="8776999" y="3506075"/>
                  </a:lnTo>
                  <a:cubicBezTo>
                    <a:pt x="8776999" y="3507973"/>
                    <a:pt x="8776246" y="3509793"/>
                    <a:pt x="8774903" y="3511135"/>
                  </a:cubicBezTo>
                  <a:cubicBezTo>
                    <a:pt x="8773561" y="3512476"/>
                    <a:pt x="8771742" y="3513230"/>
                    <a:pt x="8769845" y="3513230"/>
                  </a:cubicBezTo>
                  <a:lnTo>
                    <a:pt x="7155" y="3513230"/>
                  </a:lnTo>
                  <a:cubicBezTo>
                    <a:pt x="5257" y="3513230"/>
                    <a:pt x="3437" y="3512476"/>
                    <a:pt x="2096" y="3511135"/>
                  </a:cubicBezTo>
                  <a:cubicBezTo>
                    <a:pt x="754" y="3509793"/>
                    <a:pt x="0" y="3507973"/>
                    <a:pt x="0" y="3506075"/>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9" id="9"/>
            <p:cNvSpPr txBox="true"/>
            <p:nvPr/>
          </p:nvSpPr>
          <p:spPr>
            <a:xfrm>
              <a:off x="0" y="114300"/>
              <a:ext cx="8776999" cy="3398930"/>
            </a:xfrm>
            <a:prstGeom prst="rect">
              <a:avLst/>
            </a:prstGeom>
          </p:spPr>
          <p:txBody>
            <a:bodyPr anchor="ctr" rtlCol="false" tIns="50800" lIns="50800" bIns="50800" rIns="50800"/>
            <a:lstStyle/>
            <a:p>
              <a:pPr algn="ctr">
                <a:lnSpc>
                  <a:spcPts val="2310"/>
                </a:lnSpc>
              </a:pPr>
            </a:p>
          </p:txBody>
        </p:sp>
      </p:grpSp>
      <p:pic>
        <p:nvPicPr>
          <p:cNvPr name="Picture 10" id="10">
            <a:hlinkClick action="ppaction://media"/>
          </p:cNvPr>
          <p:cNvPicPr>
            <a:picLocks noChangeAspect="true"/>
          </p:cNvPicPr>
          <p:nvPr>
            <a:videoFile r:link="rId13"/>
            <p:extLst>
              <p:ext uri="{DAA4B4D4-6D71-4841-9C94-3DE7FCFB9230}">
                <p14:media xmlns:p14="http://schemas.microsoft.com/office/powerpoint/2010/main" r:embed="rId14"/>
              </p:ext>
            </p:extLst>
          </p:nvPr>
        </p:nvPicPr>
        <p:blipFill>
          <a:blip r:embed="rId12"/>
          <a:srcRect l="0" t="10401" r="0" b="10401"/>
          <a:stretch>
            <a:fillRect/>
          </a:stretch>
        </p:blipFill>
        <p:spPr>
          <a:xfrm flipH="false" flipV="false" rot="0">
            <a:off x="7896710" y="2057400"/>
            <a:ext cx="10391290" cy="8229600"/>
          </a:xfrm>
          <a:prstGeom prst="rect">
            <a:avLst/>
          </a:prstGeom>
        </p:spPr>
      </p:pic>
      <p:sp>
        <p:nvSpPr>
          <p:cNvPr name="TextBox 11" id="11"/>
          <p:cNvSpPr txBox="true"/>
          <p:nvPr/>
        </p:nvSpPr>
        <p:spPr>
          <a:xfrm rot="0">
            <a:off x="1221757" y="904875"/>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So sánh các thuật toán và thảo luận</a:t>
            </a:r>
          </a:p>
        </p:txBody>
      </p:sp>
      <p:sp>
        <p:nvSpPr>
          <p:cNvPr name="TextBox 12" id="12"/>
          <p:cNvSpPr txBox="true"/>
          <p:nvPr/>
        </p:nvSpPr>
        <p:spPr>
          <a:xfrm rot="0">
            <a:off x="1221757" y="6206420"/>
            <a:ext cx="6674953" cy="1356817"/>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02. Depth First Search (DFS)</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7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793338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3245936"/>
            <a:ext cx="16230600" cy="6496735"/>
            <a:chOff x="0" y="0"/>
            <a:chExt cx="8776999" cy="3513230"/>
          </a:xfrm>
        </p:grpSpPr>
        <p:sp>
          <p:nvSpPr>
            <p:cNvPr name="Freeform 8" id="8"/>
            <p:cNvSpPr/>
            <p:nvPr/>
          </p:nvSpPr>
          <p:spPr>
            <a:xfrm flipH="false" flipV="false" rot="0">
              <a:off x="0" y="0"/>
              <a:ext cx="8776999" cy="3513230"/>
            </a:xfrm>
            <a:custGeom>
              <a:avLst/>
              <a:gdLst/>
              <a:ahLst/>
              <a:cxnLst/>
              <a:rect r="r" b="b" t="t" l="l"/>
              <a:pathLst>
                <a:path h="3513230" w="8776999">
                  <a:moveTo>
                    <a:pt x="7155" y="0"/>
                  </a:moveTo>
                  <a:lnTo>
                    <a:pt x="8769845" y="0"/>
                  </a:lnTo>
                  <a:cubicBezTo>
                    <a:pt x="8773795" y="0"/>
                    <a:pt x="8776999" y="3203"/>
                    <a:pt x="8776999" y="7155"/>
                  </a:cubicBezTo>
                  <a:lnTo>
                    <a:pt x="8776999" y="3506075"/>
                  </a:lnTo>
                  <a:cubicBezTo>
                    <a:pt x="8776999" y="3507973"/>
                    <a:pt x="8776246" y="3509793"/>
                    <a:pt x="8774903" y="3511135"/>
                  </a:cubicBezTo>
                  <a:cubicBezTo>
                    <a:pt x="8773561" y="3512476"/>
                    <a:pt x="8771742" y="3513230"/>
                    <a:pt x="8769845" y="3513230"/>
                  </a:cubicBezTo>
                  <a:lnTo>
                    <a:pt x="7155" y="3513230"/>
                  </a:lnTo>
                  <a:cubicBezTo>
                    <a:pt x="5257" y="3513230"/>
                    <a:pt x="3437" y="3512476"/>
                    <a:pt x="2096" y="3511135"/>
                  </a:cubicBezTo>
                  <a:cubicBezTo>
                    <a:pt x="754" y="3509793"/>
                    <a:pt x="0" y="3507973"/>
                    <a:pt x="0" y="3506075"/>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9" id="9"/>
            <p:cNvSpPr txBox="true"/>
            <p:nvPr/>
          </p:nvSpPr>
          <p:spPr>
            <a:xfrm>
              <a:off x="0" y="114300"/>
              <a:ext cx="8776999" cy="3398930"/>
            </a:xfrm>
            <a:prstGeom prst="rect">
              <a:avLst/>
            </a:prstGeom>
          </p:spPr>
          <p:txBody>
            <a:bodyPr anchor="ctr" rtlCol="false" tIns="50800" lIns="50800" bIns="50800" rIns="50800"/>
            <a:lstStyle/>
            <a:p>
              <a:pPr algn="ctr">
                <a:lnSpc>
                  <a:spcPts val="2310"/>
                </a:lnSpc>
              </a:pPr>
            </a:p>
          </p:txBody>
        </p:sp>
      </p:grpSp>
      <p:pic>
        <p:nvPicPr>
          <p:cNvPr name="Picture 10" id="10">
            <a:hlinkClick action="ppaction://media"/>
          </p:cNvPr>
          <p:cNvPicPr>
            <a:picLocks noChangeAspect="true"/>
          </p:cNvPicPr>
          <p:nvPr>
            <a:videoFile r:link="rId13"/>
            <p:extLst>
              <p:ext uri="{DAA4B4D4-6D71-4841-9C94-3DE7FCFB9230}">
                <p14:media xmlns:p14="http://schemas.microsoft.com/office/powerpoint/2010/main" r:embed="rId14"/>
              </p:ext>
            </p:extLst>
          </p:nvPr>
        </p:nvPicPr>
        <p:blipFill>
          <a:blip r:embed="rId12"/>
          <a:srcRect l="0" t="16605" r="0" b="16605"/>
          <a:stretch>
            <a:fillRect/>
          </a:stretch>
        </p:blipFill>
        <p:spPr>
          <a:xfrm flipH="false" flipV="false" rot="0">
            <a:off x="5937291" y="2981637"/>
            <a:ext cx="12321872" cy="8229600"/>
          </a:xfrm>
          <a:prstGeom prst="rect">
            <a:avLst/>
          </a:prstGeom>
        </p:spPr>
      </p:pic>
      <p:sp>
        <p:nvSpPr>
          <p:cNvPr name="TextBox 11" id="11"/>
          <p:cNvSpPr txBox="true"/>
          <p:nvPr/>
        </p:nvSpPr>
        <p:spPr>
          <a:xfrm rot="0">
            <a:off x="1221757" y="904875"/>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So sánh các thuật toán và thảo luận</a:t>
            </a:r>
          </a:p>
        </p:txBody>
      </p:sp>
      <p:sp>
        <p:nvSpPr>
          <p:cNvPr name="TextBox 12" id="12"/>
          <p:cNvSpPr txBox="true"/>
          <p:nvPr/>
        </p:nvSpPr>
        <p:spPr>
          <a:xfrm rot="0">
            <a:off x="1541738" y="6206420"/>
            <a:ext cx="9817182"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03. A* </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7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793338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1028700" y="3245936"/>
            <a:ext cx="16230600" cy="6496735"/>
            <a:chOff x="0" y="0"/>
            <a:chExt cx="8776999" cy="3513230"/>
          </a:xfrm>
        </p:grpSpPr>
        <p:sp>
          <p:nvSpPr>
            <p:cNvPr name="Freeform 8" id="8"/>
            <p:cNvSpPr/>
            <p:nvPr/>
          </p:nvSpPr>
          <p:spPr>
            <a:xfrm flipH="false" flipV="false" rot="0">
              <a:off x="0" y="0"/>
              <a:ext cx="8776999" cy="3513230"/>
            </a:xfrm>
            <a:custGeom>
              <a:avLst/>
              <a:gdLst/>
              <a:ahLst/>
              <a:cxnLst/>
              <a:rect r="r" b="b" t="t" l="l"/>
              <a:pathLst>
                <a:path h="3513230" w="8776999">
                  <a:moveTo>
                    <a:pt x="7155" y="0"/>
                  </a:moveTo>
                  <a:lnTo>
                    <a:pt x="8769845" y="0"/>
                  </a:lnTo>
                  <a:cubicBezTo>
                    <a:pt x="8773795" y="0"/>
                    <a:pt x="8776999" y="3203"/>
                    <a:pt x="8776999" y="7155"/>
                  </a:cubicBezTo>
                  <a:lnTo>
                    <a:pt x="8776999" y="3506075"/>
                  </a:lnTo>
                  <a:cubicBezTo>
                    <a:pt x="8776999" y="3507973"/>
                    <a:pt x="8776246" y="3509793"/>
                    <a:pt x="8774903" y="3511135"/>
                  </a:cubicBezTo>
                  <a:cubicBezTo>
                    <a:pt x="8773561" y="3512476"/>
                    <a:pt x="8771742" y="3513230"/>
                    <a:pt x="8769845" y="3513230"/>
                  </a:cubicBezTo>
                  <a:lnTo>
                    <a:pt x="7155" y="3513230"/>
                  </a:lnTo>
                  <a:cubicBezTo>
                    <a:pt x="5257" y="3513230"/>
                    <a:pt x="3437" y="3512476"/>
                    <a:pt x="2096" y="3511135"/>
                  </a:cubicBezTo>
                  <a:cubicBezTo>
                    <a:pt x="754" y="3509793"/>
                    <a:pt x="0" y="3507973"/>
                    <a:pt x="0" y="3506075"/>
                  </a:cubicBezTo>
                  <a:lnTo>
                    <a:pt x="0" y="7155"/>
                  </a:lnTo>
                  <a:cubicBezTo>
                    <a:pt x="0" y="5257"/>
                    <a:pt x="754" y="3437"/>
                    <a:pt x="2096" y="2096"/>
                  </a:cubicBezTo>
                  <a:cubicBezTo>
                    <a:pt x="3437" y="754"/>
                    <a:pt x="5257" y="0"/>
                    <a:pt x="7155" y="0"/>
                  </a:cubicBezTo>
                  <a:close/>
                </a:path>
              </a:pathLst>
            </a:custGeom>
            <a:solidFill>
              <a:srgbClr val="8AB7E2"/>
            </a:solidFill>
          </p:spPr>
        </p:sp>
        <p:sp>
          <p:nvSpPr>
            <p:cNvPr name="TextBox 9" id="9"/>
            <p:cNvSpPr txBox="true"/>
            <p:nvPr/>
          </p:nvSpPr>
          <p:spPr>
            <a:xfrm>
              <a:off x="0" y="114300"/>
              <a:ext cx="8776999" cy="3398930"/>
            </a:xfrm>
            <a:prstGeom prst="rect">
              <a:avLst/>
            </a:prstGeom>
          </p:spPr>
          <p:txBody>
            <a:bodyPr anchor="ctr" rtlCol="false" tIns="50800" lIns="50800" bIns="50800" rIns="50800"/>
            <a:lstStyle/>
            <a:p>
              <a:pPr algn="ctr">
                <a:lnSpc>
                  <a:spcPts val="2310"/>
                </a:lnSpc>
              </a:pPr>
            </a:p>
          </p:txBody>
        </p:sp>
      </p:grpSp>
      <p:pic>
        <p:nvPicPr>
          <p:cNvPr name="Picture 10" id="10">
            <a:hlinkClick action="ppaction://media"/>
          </p:cNvPr>
          <p:cNvPicPr>
            <a:picLocks noChangeAspect="true"/>
          </p:cNvPicPr>
          <p:nvPr>
            <a:videoFile r:link="rId13"/>
            <p:extLst>
              <p:ext uri="{DAA4B4D4-6D71-4841-9C94-3DE7FCFB9230}">
                <p14:media xmlns:p14="http://schemas.microsoft.com/office/powerpoint/2010/main" r:embed="rId14"/>
              </p:ext>
            </p:extLst>
          </p:nvPr>
        </p:nvPicPr>
        <p:blipFill>
          <a:blip r:embed="rId12"/>
          <a:srcRect l="0" t="11977" r="0" b="11977"/>
          <a:stretch>
            <a:fillRect/>
          </a:stretch>
        </p:blipFill>
        <p:spPr>
          <a:xfrm flipH="false" flipV="false" rot="0">
            <a:off x="7723920" y="2460490"/>
            <a:ext cx="10822078" cy="8229600"/>
          </a:xfrm>
          <a:prstGeom prst="rect">
            <a:avLst/>
          </a:prstGeom>
        </p:spPr>
      </p:pic>
      <p:sp>
        <p:nvSpPr>
          <p:cNvPr name="TextBox 11" id="11"/>
          <p:cNvSpPr txBox="true"/>
          <p:nvPr/>
        </p:nvSpPr>
        <p:spPr>
          <a:xfrm rot="0">
            <a:off x="1221757" y="904875"/>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So sánh các thuật toán và thảo luận</a:t>
            </a:r>
          </a:p>
        </p:txBody>
      </p:sp>
      <p:sp>
        <p:nvSpPr>
          <p:cNvPr name="TextBox 12" id="12"/>
          <p:cNvSpPr txBox="true"/>
          <p:nvPr/>
        </p:nvSpPr>
        <p:spPr>
          <a:xfrm rot="0">
            <a:off x="1221757" y="6206420"/>
            <a:ext cx="6502163" cy="1356817"/>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04. Greedy Best First Search</a:t>
            </a:r>
          </a:p>
        </p:txBody>
      </p:sp>
    </p:spTree>
  </p:cSld>
  <p:clrMapOvr>
    <a:masterClrMapping/>
  </p:clrMapOvr>
  <p:transition spd="fast">
    <p:fade/>
  </p:transition>
  <p:timing>
    <p:tnLst>
      <p:par>
        <p:cTn dur="indefinite" restart="never" nodeType="tmRoot">
          <p:childTnLst>
            <p:video>
              <p:cMediaNode vol="0">
                <p:cTn fill="hold" display="false">
                  <p:stCondLst>
                    <p:cond delay="indefinite"/>
                  </p:stCondLst>
                </p:cTn>
                <p:tgtEl>
                  <p:spTgt spid="10"/>
                </p:tgtEl>
              </p:cMediaNode>
            </p:video>
          </p:childTnLst>
        </p:cTn>
      </p:par>
    </p:tnLst>
  </p:timing>
</p:sld>
</file>

<file path=ppt/slides/slide7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793338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523220" y="3486250"/>
            <a:ext cx="16396077" cy="6496735"/>
            <a:chOff x="0" y="0"/>
            <a:chExt cx="8866484" cy="3513230"/>
          </a:xfrm>
        </p:grpSpPr>
        <p:sp>
          <p:nvSpPr>
            <p:cNvPr name="Freeform 8" id="8"/>
            <p:cNvSpPr/>
            <p:nvPr/>
          </p:nvSpPr>
          <p:spPr>
            <a:xfrm flipH="false" flipV="false" rot="0">
              <a:off x="0" y="0"/>
              <a:ext cx="8866484" cy="3513230"/>
            </a:xfrm>
            <a:custGeom>
              <a:avLst/>
              <a:gdLst/>
              <a:ahLst/>
              <a:cxnLst/>
              <a:rect r="r" b="b" t="t" l="l"/>
              <a:pathLst>
                <a:path h="3513230" w="8866484">
                  <a:moveTo>
                    <a:pt x="7083" y="0"/>
                  </a:moveTo>
                  <a:lnTo>
                    <a:pt x="8859401" y="0"/>
                  </a:lnTo>
                  <a:cubicBezTo>
                    <a:pt x="8861279" y="0"/>
                    <a:pt x="8863081" y="746"/>
                    <a:pt x="8864409" y="2074"/>
                  </a:cubicBezTo>
                  <a:cubicBezTo>
                    <a:pt x="8865737" y="3403"/>
                    <a:pt x="8866484" y="5204"/>
                    <a:pt x="8866484" y="7083"/>
                  </a:cubicBezTo>
                  <a:lnTo>
                    <a:pt x="8866484" y="3506147"/>
                  </a:lnTo>
                  <a:cubicBezTo>
                    <a:pt x="8866484" y="3510059"/>
                    <a:pt x="8863312" y="3513230"/>
                    <a:pt x="8859401" y="3513230"/>
                  </a:cubicBezTo>
                  <a:lnTo>
                    <a:pt x="7083" y="3513230"/>
                  </a:lnTo>
                  <a:cubicBezTo>
                    <a:pt x="5204" y="3513230"/>
                    <a:pt x="3403" y="3512484"/>
                    <a:pt x="2074" y="3511156"/>
                  </a:cubicBezTo>
                  <a:cubicBezTo>
                    <a:pt x="746" y="3509827"/>
                    <a:pt x="0" y="3508026"/>
                    <a:pt x="0" y="3506147"/>
                  </a:cubicBezTo>
                  <a:lnTo>
                    <a:pt x="0" y="7083"/>
                  </a:lnTo>
                  <a:cubicBezTo>
                    <a:pt x="0" y="5204"/>
                    <a:pt x="746" y="3403"/>
                    <a:pt x="2074" y="2074"/>
                  </a:cubicBezTo>
                  <a:cubicBezTo>
                    <a:pt x="3403" y="746"/>
                    <a:pt x="5204" y="0"/>
                    <a:pt x="7083" y="0"/>
                  </a:cubicBezTo>
                  <a:close/>
                </a:path>
              </a:pathLst>
            </a:custGeom>
            <a:solidFill>
              <a:srgbClr val="8AB7E2"/>
            </a:solidFill>
          </p:spPr>
        </p:sp>
        <p:sp>
          <p:nvSpPr>
            <p:cNvPr name="TextBox 9" id="9"/>
            <p:cNvSpPr txBox="true"/>
            <p:nvPr/>
          </p:nvSpPr>
          <p:spPr>
            <a:xfrm>
              <a:off x="0" y="114300"/>
              <a:ext cx="8866484" cy="3398930"/>
            </a:xfrm>
            <a:prstGeom prst="rect">
              <a:avLst/>
            </a:prstGeom>
          </p:spPr>
          <p:txBody>
            <a:bodyPr anchor="ctr" rtlCol="false" tIns="50800" lIns="50800" bIns="50800" rIns="50800"/>
            <a:lstStyle/>
            <a:p>
              <a:pPr algn="ctr">
                <a:lnSpc>
                  <a:spcPts val="2310"/>
                </a:lnSpc>
              </a:pPr>
            </a:p>
          </p:txBody>
        </p:sp>
      </p:grpSp>
      <p:sp>
        <p:nvSpPr>
          <p:cNvPr name="TextBox 10" id="10"/>
          <p:cNvSpPr txBox="true"/>
          <p:nvPr/>
        </p:nvSpPr>
        <p:spPr>
          <a:xfrm rot="0">
            <a:off x="1221757" y="904875"/>
            <a:ext cx="16230600" cy="19367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d. Nhiệm vụ 4: So sánh các thuật toán và thảo luận</a:t>
            </a:r>
          </a:p>
        </p:txBody>
      </p:sp>
      <p:sp>
        <p:nvSpPr>
          <p:cNvPr name="TextBox 11" id="11"/>
          <p:cNvSpPr txBox="true"/>
          <p:nvPr/>
        </p:nvSpPr>
        <p:spPr>
          <a:xfrm rot="0">
            <a:off x="5559778" y="4855617"/>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BFS</a:t>
            </a:r>
          </a:p>
        </p:txBody>
      </p:sp>
      <p:sp>
        <p:nvSpPr>
          <p:cNvPr name="TextBox 12" id="12"/>
          <p:cNvSpPr txBox="true"/>
          <p:nvPr/>
        </p:nvSpPr>
        <p:spPr>
          <a:xfrm rot="0">
            <a:off x="8482659" y="4855617"/>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DFS</a:t>
            </a:r>
          </a:p>
        </p:txBody>
      </p:sp>
      <p:sp>
        <p:nvSpPr>
          <p:cNvPr name="TextBox 13" id="13"/>
          <p:cNvSpPr txBox="true"/>
          <p:nvPr/>
        </p:nvSpPr>
        <p:spPr>
          <a:xfrm rot="0">
            <a:off x="11402771" y="4855617"/>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GBS</a:t>
            </a:r>
          </a:p>
        </p:txBody>
      </p:sp>
      <p:sp>
        <p:nvSpPr>
          <p:cNvPr name="TextBox 14" id="14"/>
          <p:cNvSpPr txBox="true"/>
          <p:nvPr/>
        </p:nvSpPr>
        <p:spPr>
          <a:xfrm rot="0">
            <a:off x="14291727" y="4855617"/>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A*</a:t>
            </a:r>
          </a:p>
        </p:txBody>
      </p:sp>
      <p:sp>
        <p:nvSpPr>
          <p:cNvPr name="TextBox 15" id="15"/>
          <p:cNvSpPr txBox="true"/>
          <p:nvPr/>
        </p:nvSpPr>
        <p:spPr>
          <a:xfrm rot="0">
            <a:off x="1028700" y="5980009"/>
            <a:ext cx="1598477"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Small</a:t>
            </a:r>
          </a:p>
        </p:txBody>
      </p:sp>
      <p:sp>
        <p:nvSpPr>
          <p:cNvPr name="TextBox 16" id="16"/>
          <p:cNvSpPr txBox="true"/>
          <p:nvPr/>
        </p:nvSpPr>
        <p:spPr>
          <a:xfrm rot="0">
            <a:off x="1028700" y="7270150"/>
            <a:ext cx="2533875"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Medium</a:t>
            </a:r>
          </a:p>
        </p:txBody>
      </p:sp>
      <p:sp>
        <p:nvSpPr>
          <p:cNvPr name="TextBox 17" id="17"/>
          <p:cNvSpPr txBox="true"/>
          <p:nvPr/>
        </p:nvSpPr>
        <p:spPr>
          <a:xfrm rot="0">
            <a:off x="1028700" y="8558708"/>
            <a:ext cx="1902178"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Large</a:t>
            </a:r>
          </a:p>
        </p:txBody>
      </p:sp>
      <p:grpSp>
        <p:nvGrpSpPr>
          <p:cNvPr name="Group 18" id="18"/>
          <p:cNvGrpSpPr/>
          <p:nvPr/>
        </p:nvGrpSpPr>
        <p:grpSpPr>
          <a:xfrm rot="0">
            <a:off x="6626043" y="2981637"/>
            <a:ext cx="3840638" cy="1048351"/>
            <a:chOff x="0" y="0"/>
            <a:chExt cx="2076897" cy="566916"/>
          </a:xfrm>
        </p:grpSpPr>
        <p:sp>
          <p:nvSpPr>
            <p:cNvPr name="Freeform 19" id="19"/>
            <p:cNvSpPr/>
            <p:nvPr/>
          </p:nvSpPr>
          <p:spPr>
            <a:xfrm flipH="false" flipV="false" rot="0">
              <a:off x="0" y="0"/>
              <a:ext cx="2076897" cy="566915"/>
            </a:xfrm>
            <a:custGeom>
              <a:avLst/>
              <a:gdLst/>
              <a:ahLst/>
              <a:cxnLst/>
              <a:rect r="r" b="b" t="t" l="l"/>
              <a:pathLst>
                <a:path h="566915" w="2076897">
                  <a:moveTo>
                    <a:pt x="30237" y="0"/>
                  </a:moveTo>
                  <a:lnTo>
                    <a:pt x="2046660" y="0"/>
                  </a:lnTo>
                  <a:cubicBezTo>
                    <a:pt x="2054679" y="0"/>
                    <a:pt x="2062370" y="3186"/>
                    <a:pt x="2068040" y="8856"/>
                  </a:cubicBezTo>
                  <a:cubicBezTo>
                    <a:pt x="2073711" y="14527"/>
                    <a:pt x="2076897" y="22218"/>
                    <a:pt x="2076897" y="30237"/>
                  </a:cubicBezTo>
                  <a:lnTo>
                    <a:pt x="2076897" y="536679"/>
                  </a:lnTo>
                  <a:cubicBezTo>
                    <a:pt x="2076897" y="544698"/>
                    <a:pt x="2073711" y="552389"/>
                    <a:pt x="2068040" y="558059"/>
                  </a:cubicBezTo>
                  <a:cubicBezTo>
                    <a:pt x="2062370" y="563730"/>
                    <a:pt x="2054679" y="566915"/>
                    <a:pt x="2046660" y="566915"/>
                  </a:cubicBezTo>
                  <a:lnTo>
                    <a:pt x="30237" y="566915"/>
                  </a:lnTo>
                  <a:cubicBezTo>
                    <a:pt x="22218" y="566915"/>
                    <a:pt x="14527" y="563730"/>
                    <a:pt x="8856" y="558059"/>
                  </a:cubicBezTo>
                  <a:cubicBezTo>
                    <a:pt x="3186" y="552389"/>
                    <a:pt x="0" y="544698"/>
                    <a:pt x="0" y="536679"/>
                  </a:cubicBezTo>
                  <a:lnTo>
                    <a:pt x="0" y="30237"/>
                  </a:lnTo>
                  <a:cubicBezTo>
                    <a:pt x="0" y="22218"/>
                    <a:pt x="3186" y="14527"/>
                    <a:pt x="8856" y="8856"/>
                  </a:cubicBezTo>
                  <a:cubicBezTo>
                    <a:pt x="14527" y="3186"/>
                    <a:pt x="22218" y="0"/>
                    <a:pt x="30237" y="0"/>
                  </a:cubicBezTo>
                  <a:close/>
                </a:path>
              </a:pathLst>
            </a:custGeom>
            <a:solidFill>
              <a:srgbClr val="8AB7E2"/>
            </a:solidFill>
          </p:spPr>
        </p:sp>
        <p:sp>
          <p:nvSpPr>
            <p:cNvPr name="TextBox 20" id="20"/>
            <p:cNvSpPr txBox="true"/>
            <p:nvPr/>
          </p:nvSpPr>
          <p:spPr>
            <a:xfrm>
              <a:off x="0" y="114300"/>
              <a:ext cx="2076897" cy="452616"/>
            </a:xfrm>
            <a:prstGeom prst="rect">
              <a:avLst/>
            </a:prstGeom>
          </p:spPr>
          <p:txBody>
            <a:bodyPr anchor="ctr" rtlCol="false" tIns="50800" lIns="50800" bIns="50800" rIns="50800"/>
            <a:lstStyle/>
            <a:p>
              <a:pPr algn="ctr">
                <a:lnSpc>
                  <a:spcPts val="2310"/>
                </a:lnSpc>
              </a:pPr>
            </a:p>
          </p:txBody>
        </p:sp>
      </p:grpSp>
      <p:sp>
        <p:nvSpPr>
          <p:cNvPr name="TextBox 21" id="21"/>
          <p:cNvSpPr txBox="true"/>
          <p:nvPr/>
        </p:nvSpPr>
        <p:spPr>
          <a:xfrm rot="0">
            <a:off x="7181256" y="3198366"/>
            <a:ext cx="3285425"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KẾT QUẢ</a:t>
            </a:r>
          </a:p>
        </p:txBody>
      </p:sp>
      <p:sp>
        <p:nvSpPr>
          <p:cNvPr name="TextBox 22" id="22"/>
          <p:cNvSpPr txBox="true"/>
          <p:nvPr/>
        </p:nvSpPr>
        <p:spPr>
          <a:xfrm rot="0">
            <a:off x="5559778" y="5980009"/>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20</a:t>
            </a:r>
          </a:p>
        </p:txBody>
      </p:sp>
      <p:sp>
        <p:nvSpPr>
          <p:cNvPr name="TextBox 23" id="23"/>
          <p:cNvSpPr txBox="true"/>
          <p:nvPr/>
        </p:nvSpPr>
        <p:spPr>
          <a:xfrm rot="0">
            <a:off x="8546362" y="5980009"/>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30</a:t>
            </a:r>
          </a:p>
        </p:txBody>
      </p:sp>
      <p:sp>
        <p:nvSpPr>
          <p:cNvPr name="TextBox 24" id="24"/>
          <p:cNvSpPr txBox="true"/>
          <p:nvPr/>
        </p:nvSpPr>
        <p:spPr>
          <a:xfrm rot="0">
            <a:off x="11535918" y="5980009"/>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30</a:t>
            </a:r>
          </a:p>
        </p:txBody>
      </p:sp>
      <p:sp>
        <p:nvSpPr>
          <p:cNvPr name="TextBox 25" id="25"/>
          <p:cNvSpPr txBox="true"/>
          <p:nvPr/>
        </p:nvSpPr>
        <p:spPr>
          <a:xfrm rot="0">
            <a:off x="14291727" y="5980009"/>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20</a:t>
            </a:r>
          </a:p>
        </p:txBody>
      </p:sp>
      <p:sp>
        <p:nvSpPr>
          <p:cNvPr name="TextBox 26" id="26"/>
          <p:cNvSpPr txBox="true"/>
          <p:nvPr/>
        </p:nvSpPr>
        <p:spPr>
          <a:xfrm rot="0">
            <a:off x="5559778" y="7270150"/>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69</a:t>
            </a:r>
          </a:p>
        </p:txBody>
      </p:sp>
      <p:sp>
        <p:nvSpPr>
          <p:cNvPr name="TextBox 27" id="27"/>
          <p:cNvSpPr txBox="true"/>
          <p:nvPr/>
        </p:nvSpPr>
        <p:spPr>
          <a:xfrm rot="0">
            <a:off x="8482659" y="7270150"/>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175</a:t>
            </a:r>
          </a:p>
        </p:txBody>
      </p:sp>
      <p:sp>
        <p:nvSpPr>
          <p:cNvPr name="TextBox 28" id="28"/>
          <p:cNvSpPr txBox="true"/>
          <p:nvPr/>
        </p:nvSpPr>
        <p:spPr>
          <a:xfrm rot="0">
            <a:off x="11535918" y="7270150"/>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75</a:t>
            </a:r>
          </a:p>
        </p:txBody>
      </p:sp>
      <p:sp>
        <p:nvSpPr>
          <p:cNvPr name="TextBox 29" id="29"/>
          <p:cNvSpPr txBox="true"/>
          <p:nvPr/>
        </p:nvSpPr>
        <p:spPr>
          <a:xfrm rot="0">
            <a:off x="14291727" y="7270150"/>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69</a:t>
            </a:r>
          </a:p>
        </p:txBody>
      </p:sp>
      <p:sp>
        <p:nvSpPr>
          <p:cNvPr name="TextBox 30" id="30"/>
          <p:cNvSpPr txBox="true"/>
          <p:nvPr/>
        </p:nvSpPr>
        <p:spPr>
          <a:xfrm rot="0">
            <a:off x="5559778" y="8558708"/>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211</a:t>
            </a:r>
          </a:p>
        </p:txBody>
      </p:sp>
      <p:sp>
        <p:nvSpPr>
          <p:cNvPr name="TextBox 31" id="31"/>
          <p:cNvSpPr txBox="true"/>
          <p:nvPr/>
        </p:nvSpPr>
        <p:spPr>
          <a:xfrm rot="0">
            <a:off x="8482659" y="8560292"/>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211</a:t>
            </a:r>
          </a:p>
        </p:txBody>
      </p:sp>
      <p:sp>
        <p:nvSpPr>
          <p:cNvPr name="TextBox 32" id="32"/>
          <p:cNvSpPr txBox="true"/>
          <p:nvPr/>
        </p:nvSpPr>
        <p:spPr>
          <a:xfrm rot="0">
            <a:off x="11402771" y="8558708"/>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211</a:t>
            </a:r>
          </a:p>
        </p:txBody>
      </p:sp>
      <p:sp>
        <p:nvSpPr>
          <p:cNvPr name="TextBox 33" id="33"/>
          <p:cNvSpPr txBox="true"/>
          <p:nvPr/>
        </p:nvSpPr>
        <p:spPr>
          <a:xfrm rot="0">
            <a:off x="14291727" y="8560292"/>
            <a:ext cx="1322681" cy="699592"/>
          </a:xfrm>
          <a:prstGeom prst="rect">
            <a:avLst/>
          </a:prstGeom>
        </p:spPr>
        <p:txBody>
          <a:bodyPr anchor="t" rtlCol="false" tIns="0" lIns="0" bIns="0" rIns="0">
            <a:spAutoFit/>
          </a:bodyPr>
          <a:lstStyle/>
          <a:p>
            <a:pPr algn="l">
              <a:lnSpc>
                <a:spcPts val="5234"/>
              </a:lnSpc>
            </a:pPr>
            <a:r>
              <a:rPr lang="en-US" sz="5452" spc="-447">
                <a:solidFill>
                  <a:srgbClr val="000000"/>
                </a:solidFill>
                <a:latin typeface="DM Sans"/>
                <a:ea typeface="DM Sans"/>
                <a:cs typeface="DM Sans"/>
                <a:sym typeface="DM Sans"/>
              </a:rPr>
              <a:t>211</a:t>
            </a:r>
          </a:p>
        </p:txBody>
      </p:sp>
    </p:spTree>
  </p:cSld>
  <p:clrMapOvr>
    <a:masterClrMapping/>
  </p:clrMapOvr>
  <p:transition spd="fast">
    <p:fade/>
  </p:transition>
</p:sld>
</file>

<file path=ppt/slides/slide7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453541"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7387234" y="9071727"/>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4270004" y="-1968490"/>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5928407" y="836551"/>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952822" y="548648"/>
            <a:ext cx="16230600" cy="40640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IDS và đa mục tiêu</a:t>
            </a:r>
          </a:p>
          <a:p>
            <a:pPr algn="ctr">
              <a:lnSpc>
                <a:spcPts val="5599"/>
              </a:lnSpc>
            </a:pPr>
            <a:r>
              <a:rPr lang="en-US" sz="3999" b="true">
                <a:solidFill>
                  <a:srgbClr val="000000"/>
                </a:solidFill>
                <a:latin typeface="DM Sans Bold"/>
                <a:ea typeface="DM Sans Bold"/>
                <a:cs typeface="DM Sans Bold"/>
                <a:sym typeface="DM Sans Bold"/>
              </a:rPr>
              <a:t>IDS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Kết hợp BFS + DFS</a:t>
            </a:r>
          </a:p>
          <a:p>
            <a:pPr algn="just">
              <a:lnSpc>
                <a:spcPts val="5599"/>
              </a:lnSpc>
              <a:spcBef>
                <a:spcPct val="0"/>
              </a:spcBef>
            </a:pPr>
          </a:p>
        </p:txBody>
      </p:sp>
      <p:graphicFrame>
        <p:nvGraphicFramePr>
          <p:cNvPr name="Table 8" id="8"/>
          <p:cNvGraphicFramePr>
            <a:graphicFrameLocks noGrp="true"/>
          </p:cNvGraphicFramePr>
          <p:nvPr/>
        </p:nvGraphicFramePr>
        <p:xfrm>
          <a:off x="821386" y="4056629"/>
          <a:ext cx="16437914" cy="5372592"/>
        </p:xfrm>
        <a:graphic>
          <a:graphicData uri="http://schemas.openxmlformats.org/drawingml/2006/table">
            <a:tbl>
              <a:tblPr/>
              <a:tblGrid>
                <a:gridCol w="7949934"/>
                <a:gridCol w="8487980"/>
              </a:tblGrid>
              <a:tr h="1343520">
                <a:tc>
                  <a:txBody>
                    <a:bodyPr anchor="t" rtlCol="false"/>
                    <a:lstStyle/>
                    <a:p>
                      <a:pPr algn="ctr">
                        <a:lnSpc>
                          <a:spcPts val="5599"/>
                        </a:lnSpc>
                        <a:defRPr/>
                      </a:pPr>
                      <a:r>
                        <a:rPr lang="en-US" sz="3999" b="true">
                          <a:solidFill>
                            <a:srgbClr val="000000"/>
                          </a:solidFill>
                          <a:latin typeface="DM Sans Bold"/>
                          <a:ea typeface="DM Sans Bold"/>
                          <a:cs typeface="DM Sans Bold"/>
                          <a:sym typeface="DM Sans Bold"/>
                        </a:rPr>
                        <a:t>Ưu điểm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599"/>
                        </a:lnSpc>
                        <a:defRPr/>
                      </a:pPr>
                      <a:r>
                        <a:rPr lang="en-US" sz="3999" b="true">
                          <a:solidFill>
                            <a:srgbClr val="000000"/>
                          </a:solidFill>
                          <a:latin typeface="DM Sans Bold"/>
                          <a:ea typeface="DM Sans Bold"/>
                          <a:cs typeface="DM Sans Bold"/>
                          <a:sym typeface="DM Sans Bold"/>
                        </a:rPr>
                        <a:t>Nhược điểm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029072">
                <a:tc>
                  <a:txBody>
                    <a:bodyPr anchor="t" rtlCol="false"/>
                    <a:lstStyle/>
                    <a:p>
                      <a:pPr algn="just" marL="863599" indent="-431800" lvl="1">
                        <a:lnSpc>
                          <a:spcPts val="5599"/>
                        </a:lnSpc>
                        <a:buFont typeface="Arial"/>
                        <a:buChar char="•"/>
                        <a:defRPr/>
                      </a:pPr>
                      <a:r>
                        <a:rPr lang="en-US" sz="3999">
                          <a:solidFill>
                            <a:srgbClr val="000000"/>
                          </a:solidFill>
                          <a:latin typeface="DM Sans"/>
                          <a:ea typeface="DM Sans"/>
                          <a:cs typeface="DM Sans"/>
                          <a:sym typeface="DM Sans"/>
                        </a:rPr>
                        <a:t>Hoàn chỉnh ( luôn tìm ra lời giiar nếu có ).</a:t>
                      </a:r>
                      <a:endParaRPr lang="en-US" sz="1100"/>
                    </a:p>
                    <a:p>
                      <a:pPr algn="just" marL="863599" indent="-431800" lvl="1">
                        <a:lnSpc>
                          <a:spcPts val="5599"/>
                        </a:lnSpc>
                        <a:buFont typeface="Arial"/>
                        <a:buChar char="•"/>
                      </a:pPr>
                      <a:r>
                        <a:rPr lang="en-US" sz="3999">
                          <a:solidFill>
                            <a:srgbClr val="000000"/>
                          </a:solidFill>
                          <a:latin typeface="DM Sans"/>
                          <a:ea typeface="DM Sans"/>
                          <a:cs typeface="DM Sans"/>
                          <a:sym typeface="DM Sans"/>
                        </a:rPr>
                        <a:t>Tối ưu (tìm đường đi ngắn nhất)</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Tiết kiệm bộ nhớ (như DFS)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marL="863599" indent="-431800" lvl="1">
                        <a:lnSpc>
                          <a:spcPts val="5599"/>
                        </a:lnSpc>
                        <a:buFont typeface="Arial"/>
                        <a:buChar char="•"/>
                        <a:defRPr/>
                      </a:pPr>
                      <a:r>
                        <a:rPr lang="en-US" sz="3999">
                          <a:solidFill>
                            <a:srgbClr val="000000"/>
                          </a:solidFill>
                          <a:latin typeface="DM Sans"/>
                          <a:ea typeface="DM Sans"/>
                          <a:cs typeface="DM Sans"/>
                          <a:sym typeface="DM Sans"/>
                        </a:rPr>
                        <a:t>Lặp lại việc mở rộng nút ở tầng trên =&gt; lãng phí thời gian.</a:t>
                      </a:r>
                      <a:endParaRPr lang="en-US" sz="1100"/>
                    </a:p>
                    <a:p>
                      <a:pPr algn="just" marL="863599" indent="-431800" lvl="1">
                        <a:lnSpc>
                          <a:spcPts val="5599"/>
                        </a:lnSpc>
                        <a:buFont typeface="Arial"/>
                        <a:buChar char="•"/>
                      </a:pPr>
                      <a:r>
                        <a:rPr lang="en-US" sz="3999">
                          <a:solidFill>
                            <a:srgbClr val="000000"/>
                          </a:solidFill>
                          <a:latin typeface="DM Sans"/>
                          <a:ea typeface="DM Sans"/>
                          <a:cs typeface="DM Sans"/>
                          <a:sym typeface="DM Sans"/>
                        </a:rPr>
                        <a:t>Nhưng phần lớn công việc xảy ra ở lần lặp cuối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511977"/>
            <a:ext cx="16230600" cy="79375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5. Nhiệm vụ </a:t>
            </a:r>
          </a:p>
          <a:p>
            <a:pPr algn="just">
              <a:lnSpc>
                <a:spcPts val="7000"/>
              </a:lnSpc>
            </a:pPr>
            <a:r>
              <a:rPr lang="en-US" sz="5000" b="true">
                <a:solidFill>
                  <a:srgbClr val="000000"/>
                </a:solidFill>
                <a:latin typeface="DM Sans Bold"/>
                <a:ea typeface="DM Sans Bold"/>
                <a:cs typeface="DM Sans Bold"/>
                <a:sym typeface="DM Sans Bold"/>
              </a:rPr>
              <a:t>a. Nhiệm vụ 1: Xây dựng môi trường mô phỏng cho robot hút bụi tự động.</a:t>
            </a:r>
          </a:p>
          <a:p>
            <a:pPr algn="ctr">
              <a:lnSpc>
                <a:spcPts val="5599"/>
              </a:lnSpc>
            </a:pPr>
            <a:r>
              <a:rPr lang="en-US" sz="3999" b="true">
                <a:solidFill>
                  <a:srgbClr val="000000"/>
                </a:solidFill>
                <a:latin typeface="DM Sans Bold"/>
                <a:ea typeface="DM Sans Bold"/>
                <a:cs typeface="DM Sans Bold"/>
                <a:sym typeface="DM Sans Bold"/>
              </a:rPr>
              <a:t>Mục tiêu</a:t>
            </a:r>
          </a:p>
          <a:p>
            <a:pPr algn="just" marL="863606" indent="-431803" lvl="1">
              <a:lnSpc>
                <a:spcPts val="5600"/>
              </a:lnSpc>
              <a:buFont typeface="Arial"/>
              <a:buChar char="•"/>
            </a:pPr>
            <a:r>
              <a:rPr lang="en-US" sz="4000">
                <a:solidFill>
                  <a:srgbClr val="000000"/>
                </a:solidFill>
                <a:latin typeface="DM Sans"/>
                <a:ea typeface="DM Sans"/>
                <a:cs typeface="DM Sans"/>
                <a:sym typeface="DM Sans"/>
              </a:rPr>
              <a:t>Tuân theo PEAS model:</a:t>
            </a:r>
          </a:p>
          <a:p>
            <a:pPr algn="just" marL="863606" indent="-431803" lvl="1">
              <a:lnSpc>
                <a:spcPts val="5600"/>
              </a:lnSpc>
              <a:buFont typeface="Arial"/>
              <a:buChar char="•"/>
            </a:pPr>
            <a:r>
              <a:rPr lang="en-US" sz="4000">
                <a:solidFill>
                  <a:srgbClr val="000000"/>
                </a:solidFill>
                <a:latin typeface="DM Sans"/>
                <a:ea typeface="DM Sans"/>
                <a:cs typeface="DM Sans"/>
                <a:sym typeface="DM Sans"/>
              </a:rPr>
              <a:t>Performance: số bước để dọn sạch phòng.</a:t>
            </a:r>
          </a:p>
          <a:p>
            <a:pPr algn="just" marL="863606" indent="-431803" lvl="1">
              <a:lnSpc>
                <a:spcPts val="5600"/>
              </a:lnSpc>
              <a:buFont typeface="Arial"/>
              <a:buChar char="•"/>
            </a:pPr>
            <a:r>
              <a:rPr lang="en-US" sz="4000">
                <a:solidFill>
                  <a:srgbClr val="000000"/>
                </a:solidFill>
                <a:latin typeface="DM Sans"/>
                <a:ea typeface="DM Sans"/>
                <a:cs typeface="DM Sans"/>
                <a:sym typeface="DM Sans"/>
              </a:rPr>
              <a:t>Environment: phòng 5×5, ô bẩn ban đầu theo xác suất p=0.2.</a:t>
            </a:r>
          </a:p>
          <a:p>
            <a:pPr algn="just" marL="863606" indent="-431803" lvl="1">
              <a:lnSpc>
                <a:spcPts val="5600"/>
              </a:lnSpc>
              <a:buFont typeface="Arial"/>
              <a:buChar char="•"/>
            </a:pPr>
            <a:r>
              <a:rPr lang="en-US" sz="4000">
                <a:solidFill>
                  <a:srgbClr val="000000"/>
                </a:solidFill>
                <a:latin typeface="DM Sans"/>
                <a:ea typeface="DM Sans"/>
                <a:cs typeface="DM Sans"/>
                <a:sym typeface="DM Sans"/>
              </a:rPr>
              <a:t>Actuators: di chuyển (N, S, E, W), hút bụi.</a:t>
            </a:r>
          </a:p>
          <a:p>
            <a:pPr algn="just" marL="863606" indent="-431803" lvl="1">
              <a:lnSpc>
                <a:spcPts val="5600"/>
              </a:lnSpc>
              <a:buFont typeface="Arial"/>
              <a:buChar char="•"/>
            </a:pPr>
            <a:r>
              <a:rPr lang="en-US" sz="4000">
                <a:solidFill>
                  <a:srgbClr val="000000"/>
                </a:solidFill>
                <a:latin typeface="DM Sans"/>
                <a:ea typeface="DM Sans"/>
                <a:cs typeface="DM Sans"/>
                <a:sym typeface="DM Sans"/>
              </a:rPr>
              <a:t>Sensors: cảm biến va chạm, cảm biến bụi.</a:t>
            </a:r>
          </a:p>
          <a:p>
            <a:pPr algn="just">
              <a:lnSpc>
                <a:spcPts val="7000"/>
              </a:lnSpc>
              <a:spcBef>
                <a:spcPct val="0"/>
              </a:spcBef>
            </a:pPr>
          </a:p>
        </p:txBody>
      </p:sp>
    </p:spTree>
  </p:cSld>
  <p:clrMapOvr>
    <a:masterClrMapping/>
  </p:clrMapOvr>
  <p:transition spd="fast">
    <p:fade/>
  </p:transition>
</p:sld>
</file>

<file path=ppt/slides/slide8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453541" y="-108001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3891911"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424046" y="904875"/>
            <a:ext cx="16230600" cy="89979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IDS và đa mục tiêu</a:t>
            </a:r>
          </a:p>
          <a:p>
            <a:pPr algn="ctr">
              <a:lnSpc>
                <a:spcPts val="5599"/>
              </a:lnSpc>
            </a:pPr>
            <a:r>
              <a:rPr lang="en-US" sz="3999" b="true">
                <a:solidFill>
                  <a:srgbClr val="000000"/>
                </a:solidFill>
                <a:latin typeface="DM Sans Bold"/>
                <a:ea typeface="DM Sans Bold"/>
                <a:cs typeface="DM Sans Bold"/>
                <a:sym typeface="DM Sans Bold"/>
              </a:rPr>
              <a:t>Triển khai IDS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dfs_limited_search(…)</a:t>
            </a:r>
          </a:p>
          <a:p>
            <a:pPr algn="just">
              <a:lnSpc>
                <a:spcPts val="5599"/>
              </a:lnSpc>
            </a:pPr>
            <a:r>
              <a:rPr lang="en-US" sz="3999">
                <a:solidFill>
                  <a:srgbClr val="000000"/>
                </a:solidFill>
                <a:latin typeface="DM Sans"/>
                <a:ea typeface="DM Sans"/>
                <a:cs typeface="DM Sans"/>
                <a:sym typeface="DM Sans"/>
              </a:rPr>
              <a:t>          + DFS với giới hạn độ sâu</a:t>
            </a:r>
          </a:p>
          <a:p>
            <a:pPr algn="just">
              <a:lnSpc>
                <a:spcPts val="5599"/>
              </a:lnSpc>
            </a:pPr>
            <a:r>
              <a:rPr lang="en-US" sz="3999">
                <a:solidFill>
                  <a:srgbClr val="000000"/>
                </a:solidFill>
                <a:latin typeface="DM Sans"/>
                <a:ea typeface="DM Sans"/>
                <a:cs typeface="DM Sans"/>
                <a:sym typeface="DM Sans"/>
              </a:rPr>
              <a:t>          + Dùng stack + độ sâu</a:t>
            </a:r>
          </a:p>
          <a:p>
            <a:pPr algn="just">
              <a:lnSpc>
                <a:spcPts val="5599"/>
              </a:lnSpc>
            </a:pPr>
            <a:r>
              <a:rPr lang="en-US" sz="3999">
                <a:solidFill>
                  <a:srgbClr val="000000"/>
                </a:solidFill>
                <a:latin typeface="DM Sans"/>
                <a:ea typeface="DM Sans"/>
                <a:cs typeface="DM Sans"/>
                <a:sym typeface="DM Sans"/>
              </a:rPr>
              <a:t>         + Dừng khi vượt limit</a:t>
            </a:r>
          </a:p>
          <a:p>
            <a:pPr algn="just">
              <a:lnSpc>
                <a:spcPts val="5599"/>
              </a:lnSpc>
            </a:pPr>
            <a:r>
              <a:rPr lang="en-US" sz="3999">
                <a:solidFill>
                  <a:srgbClr val="000000"/>
                </a:solidFill>
                <a:latin typeface="DM Sans"/>
                <a:ea typeface="DM Sans"/>
                <a:cs typeface="DM Sans"/>
                <a:sym typeface="DM Sans"/>
              </a:rPr>
              <a:t>         + Tập explored_in_iteration để tránh chu trình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ids_search(...)</a:t>
            </a:r>
          </a:p>
          <a:p>
            <a:pPr algn="just">
              <a:lnSpc>
                <a:spcPts val="5599"/>
              </a:lnSpc>
            </a:pPr>
            <a:r>
              <a:rPr lang="en-US" sz="3999">
                <a:solidFill>
                  <a:srgbClr val="000000"/>
                </a:solidFill>
                <a:latin typeface="DM Sans"/>
                <a:ea typeface="DM Sans"/>
                <a:cs typeface="DM Sans"/>
                <a:sym typeface="DM Sans"/>
              </a:rPr>
              <a:t>          + Gọi lặp lại dfs_limited_search với limit tăng dần.</a:t>
            </a:r>
          </a:p>
          <a:p>
            <a:pPr algn="just">
              <a:lnSpc>
                <a:spcPts val="5599"/>
              </a:lnSpc>
            </a:pPr>
            <a:r>
              <a:rPr lang="en-US" sz="3999">
                <a:solidFill>
                  <a:srgbClr val="000000"/>
                </a:solidFill>
                <a:latin typeface="DM Sans"/>
                <a:ea typeface="DM Sans"/>
                <a:cs typeface="DM Sans"/>
                <a:sym typeface="DM Sans"/>
              </a:rPr>
              <a:t>          + Trả về đường đi khi tìm thấy đích</a:t>
            </a:r>
          </a:p>
          <a:p>
            <a:pPr algn="just">
              <a:lnSpc>
                <a:spcPts val="5599"/>
              </a:lnSpc>
              <a:spcBef>
                <a:spcPct val="0"/>
              </a:spcBef>
            </a:pPr>
          </a:p>
        </p:txBody>
      </p:sp>
    </p:spTree>
  </p:cSld>
  <p:clrMapOvr>
    <a:masterClrMapping/>
  </p:clrMapOvr>
  <p:transition spd="fast">
    <p:fade/>
  </p:transition>
</p:sld>
</file>

<file path=ppt/slides/slide8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424046" y="1670050"/>
            <a:ext cx="16230600" cy="75882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IDS và đa mục tiêu</a:t>
            </a:r>
          </a:p>
          <a:p>
            <a:pPr algn="ctr">
              <a:lnSpc>
                <a:spcPts val="5599"/>
              </a:lnSpc>
            </a:pPr>
            <a:r>
              <a:rPr lang="en-US" sz="3999" b="true">
                <a:solidFill>
                  <a:srgbClr val="000000"/>
                </a:solidFill>
                <a:latin typeface="DM Sans Bold"/>
                <a:ea typeface="DM Sans Bold"/>
                <a:cs typeface="DM Sans Bold"/>
                <a:sym typeface="DM Sans Bold"/>
              </a:rPr>
              <a:t>Thách thức khi áp dụng IDS</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Hiệu suất thời gian không tối ưu</a:t>
            </a:r>
          </a:p>
          <a:p>
            <a:pPr algn="just">
              <a:lnSpc>
                <a:spcPts val="5599"/>
              </a:lnSpc>
            </a:pPr>
            <a:r>
              <a:rPr lang="en-US" sz="3999">
                <a:solidFill>
                  <a:srgbClr val="000000"/>
                </a:solidFill>
                <a:latin typeface="DM Sans"/>
                <a:ea typeface="DM Sans"/>
                <a:cs typeface="DM Sans"/>
                <a:sym typeface="DM Sans"/>
              </a:rPr>
              <a:t>  Không gian mở + mê cung lớn =&gt; nhiều nút bị thăm lại.</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Kiểm tra chu trình hạn chế</a:t>
            </a:r>
          </a:p>
          <a:p>
            <a:pPr algn="just">
              <a:lnSpc>
                <a:spcPts val="5599"/>
              </a:lnSpc>
            </a:pPr>
            <a:r>
              <a:rPr lang="en-US" sz="3999">
                <a:solidFill>
                  <a:srgbClr val="000000"/>
                </a:solidFill>
                <a:latin typeface="DM Sans"/>
                <a:ea typeface="DM Sans"/>
                <a:cs typeface="DM Sans"/>
                <a:sym typeface="DM Sans"/>
              </a:rPr>
              <a:t> Chỉ theo dõi trong một lần DFS =&gt; có thể lặp lại ở các lần khác</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Kết luận: IDS vẫn tìm lời giiar những có thể kém hiệu quả trong môi trường rộng, ít chướng ngại vật.</a:t>
            </a:r>
          </a:p>
          <a:p>
            <a:pPr algn="just">
              <a:lnSpc>
                <a:spcPts val="5599"/>
              </a:lnSpc>
              <a:spcBef>
                <a:spcPct val="0"/>
              </a:spcBef>
            </a:pPr>
          </a:p>
        </p:txBody>
      </p:sp>
    </p:spTree>
  </p:cSld>
  <p:clrMapOvr>
    <a:masterClrMapping/>
  </p:clrMapOvr>
  <p:transition spd="fast">
    <p:fade/>
  </p:transition>
</p:sld>
</file>

<file path=ppt/slides/slide8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571789" y="2469287"/>
            <a:ext cx="16230600" cy="54737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IDS và đa mục tiêu</a:t>
            </a:r>
          </a:p>
          <a:p>
            <a:pPr algn="ctr">
              <a:lnSpc>
                <a:spcPts val="5599"/>
              </a:lnSpc>
            </a:pPr>
            <a:r>
              <a:rPr lang="en-US" sz="3999" b="true">
                <a:solidFill>
                  <a:srgbClr val="000000"/>
                </a:solidFill>
                <a:latin typeface="DM Sans Bold"/>
                <a:ea typeface="DM Sans Bold"/>
                <a:cs typeface="DM Sans Bold"/>
                <a:sym typeface="DM Sans Bold"/>
              </a:rPr>
              <a:t>Maze Search với nhiều mục tiêu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Mở rộng: Thay vì 1 đích → có nhiều đích 'G'.</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Nhiệm vụ: Tác nhân dừng khi chạm bất kỳ mục tiêu nào.</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Ứng dụng thực tế: Mô phỏng kịch bản có nhiều điểm đến khả thi.</a:t>
            </a:r>
          </a:p>
          <a:p>
            <a:pPr algn="just">
              <a:lnSpc>
                <a:spcPts val="5599"/>
              </a:lnSpc>
              <a:spcBef>
                <a:spcPct val="0"/>
              </a:spcBef>
            </a:pPr>
          </a:p>
        </p:txBody>
      </p:sp>
    </p:spTree>
  </p:cSld>
  <p:clrMapOvr>
    <a:masterClrMapping/>
  </p:clrMapOvr>
  <p:transition spd="fast">
    <p:fade/>
  </p:transition>
</p:sld>
</file>

<file path=ppt/slides/slide8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2283492" y="1872137"/>
            <a:ext cx="16230600" cy="688340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IDS và đa mục tiêu</a:t>
            </a:r>
          </a:p>
          <a:p>
            <a:pPr algn="ctr">
              <a:lnSpc>
                <a:spcPts val="5599"/>
              </a:lnSpc>
            </a:pPr>
            <a:r>
              <a:rPr lang="en-US" sz="3999" b="true">
                <a:solidFill>
                  <a:srgbClr val="000000"/>
                </a:solidFill>
                <a:latin typeface="DM Sans Bold"/>
                <a:ea typeface="DM Sans Bold"/>
                <a:cs typeface="DM Sans Bold"/>
                <a:sym typeface="DM Sans Bold"/>
              </a:rPr>
              <a:t>Thuật toán trong bài toán đa mục tiêu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ind_start_and_goals(…)</a:t>
            </a:r>
          </a:p>
          <a:p>
            <a:pPr algn="just">
              <a:lnSpc>
                <a:spcPts val="5599"/>
              </a:lnSpc>
            </a:pPr>
            <a:r>
              <a:rPr lang="en-US" sz="3999">
                <a:solidFill>
                  <a:srgbClr val="000000"/>
                </a:solidFill>
                <a:latin typeface="DM Sans"/>
                <a:ea typeface="DM Sans"/>
                <a:cs typeface="DM Sans"/>
                <a:sym typeface="DM Sans"/>
              </a:rPr>
              <a:t>          + Tìm vị trí bắt đầu S.</a:t>
            </a:r>
          </a:p>
          <a:p>
            <a:pPr algn="just">
              <a:lnSpc>
                <a:spcPts val="5599"/>
              </a:lnSpc>
            </a:pPr>
            <a:r>
              <a:rPr lang="en-US" sz="3999">
                <a:solidFill>
                  <a:srgbClr val="000000"/>
                </a:solidFill>
                <a:latin typeface="DM Sans"/>
                <a:ea typeface="DM Sans"/>
                <a:cs typeface="DM Sans"/>
                <a:sym typeface="DM Sans"/>
              </a:rPr>
              <a:t>          + Thu thâp toàn bộ mục tiêu G vào danh sách.</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Đ</a:t>
            </a:r>
            <a:r>
              <a:rPr lang="en-US" sz="3999">
                <a:solidFill>
                  <a:srgbClr val="000000"/>
                </a:solidFill>
                <a:latin typeface="DM Sans"/>
                <a:ea typeface="DM Sans"/>
                <a:cs typeface="DM Sans"/>
                <a:sym typeface="DM Sans"/>
              </a:rPr>
              <a:t>iều kiện dừng:</a:t>
            </a:r>
          </a:p>
          <a:p>
            <a:pPr algn="just">
              <a:lnSpc>
                <a:spcPts val="5599"/>
              </a:lnSpc>
            </a:pPr>
            <a:r>
              <a:rPr lang="en-US" sz="3999">
                <a:solidFill>
                  <a:srgbClr val="000000"/>
                </a:solidFill>
                <a:latin typeface="DM Sans"/>
                <a:ea typeface="DM Sans"/>
                <a:cs typeface="DM Sans"/>
                <a:sym typeface="DM Sans"/>
              </a:rPr>
              <a:t>         if current_state in goal_pos_list:</a:t>
            </a:r>
          </a:p>
          <a:p>
            <a:pPr algn="just">
              <a:lnSpc>
                <a:spcPts val="5599"/>
              </a:lnSpc>
              <a:spcBef>
                <a:spcPct val="0"/>
              </a:spcBef>
            </a:pPr>
          </a:p>
        </p:txBody>
      </p:sp>
    </p:spTree>
  </p:cSld>
  <p:clrMapOvr>
    <a:masterClrMapping/>
  </p:clrMapOvr>
  <p:transition spd="fast">
    <p:fade/>
  </p:transition>
</p:sld>
</file>

<file path=ppt/slides/slide8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775818" y="1670050"/>
            <a:ext cx="16230600" cy="7588250"/>
          </a:xfrm>
          <a:prstGeom prst="rect">
            <a:avLst/>
          </a:prstGeom>
        </p:spPr>
        <p:txBody>
          <a:bodyPr anchor="t" rtlCol="false" tIns="0" lIns="0" bIns="0" rIns="0">
            <a:spAutoFit/>
          </a:bodyPr>
          <a:lstStyle/>
          <a:p>
            <a:pPr algn="just">
              <a:lnSpc>
                <a:spcPts val="8400"/>
              </a:lnSpc>
            </a:pPr>
            <a:r>
              <a:rPr lang="en-US" sz="6000" b="true">
                <a:solidFill>
                  <a:srgbClr val="000000"/>
                </a:solidFill>
                <a:latin typeface="DM Sans Bold"/>
                <a:ea typeface="DM Sans Bold"/>
                <a:cs typeface="DM Sans Bold"/>
                <a:sym typeface="DM Sans Bold"/>
              </a:rPr>
              <a:t>3. Nhiệm vụ </a:t>
            </a:r>
          </a:p>
          <a:p>
            <a:pPr algn="just">
              <a:lnSpc>
                <a:spcPts val="7000"/>
              </a:lnSpc>
            </a:pPr>
            <a:r>
              <a:rPr lang="en-US" sz="5000" b="true">
                <a:solidFill>
                  <a:srgbClr val="000000"/>
                </a:solidFill>
                <a:latin typeface="DM Sans Bold"/>
                <a:ea typeface="DM Sans Bold"/>
                <a:cs typeface="DM Sans Bold"/>
                <a:sym typeface="DM Sans Bold"/>
              </a:rPr>
              <a:t>e. Nhiệm vụ nâng cao: IDS và đa mục tiêu</a:t>
            </a:r>
          </a:p>
          <a:p>
            <a:pPr algn="ctr">
              <a:lnSpc>
                <a:spcPts val="5599"/>
              </a:lnSpc>
            </a:pPr>
            <a:r>
              <a:rPr lang="en-US" sz="3999" b="true">
                <a:solidFill>
                  <a:srgbClr val="000000"/>
                </a:solidFill>
                <a:latin typeface="DM Sans Bold"/>
                <a:ea typeface="DM Sans Bold"/>
                <a:cs typeface="DM Sans Bold"/>
                <a:sym typeface="DM Sans Bold"/>
              </a:rPr>
              <a:t>Thuật toán trong bài toán đa mục tiêu </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Thử nghiệm</a:t>
            </a:r>
          </a:p>
          <a:p>
            <a:pPr algn="just">
              <a:lnSpc>
                <a:spcPts val="5599"/>
              </a:lnSpc>
            </a:pPr>
            <a:r>
              <a:rPr lang="en-US" sz="3999">
                <a:solidFill>
                  <a:srgbClr val="000000"/>
                </a:solidFill>
                <a:latin typeface="DM Sans"/>
                <a:ea typeface="DM Sans"/>
                <a:cs typeface="DM Sans"/>
                <a:sym typeface="DM Sans"/>
              </a:rPr>
              <a:t>          + BFS =&gt; tìm giải pháp tối ưu</a:t>
            </a:r>
          </a:p>
          <a:p>
            <a:pPr algn="just">
              <a:lnSpc>
                <a:spcPts val="5599"/>
              </a:lnSpc>
            </a:pPr>
            <a:r>
              <a:rPr lang="en-US" sz="3999">
                <a:solidFill>
                  <a:srgbClr val="000000"/>
                </a:solidFill>
                <a:latin typeface="DM Sans"/>
                <a:ea typeface="DM Sans"/>
                <a:cs typeface="DM Sans"/>
                <a:sym typeface="DM Sans"/>
              </a:rPr>
              <a:t>          + DFS, IDS =&gt; có thể tìm thấy nhưng không đảm bảo tối ưu</a:t>
            </a:r>
          </a:p>
          <a:p>
            <a:pPr algn="just" marL="863599" indent="-431800" lvl="1">
              <a:lnSpc>
                <a:spcPts val="5599"/>
              </a:lnSpc>
              <a:buFont typeface="Arial"/>
              <a:buChar char="•"/>
            </a:pPr>
            <a:r>
              <a:rPr lang="en-US" sz="3999">
                <a:solidFill>
                  <a:srgbClr val="000000"/>
                </a:solidFill>
                <a:latin typeface="DM Sans"/>
                <a:ea typeface="DM Sans"/>
                <a:cs typeface="DM Sans"/>
                <a:sym typeface="DM Sans"/>
              </a:rPr>
              <a:t>Nguyên nhân:</a:t>
            </a:r>
          </a:p>
          <a:p>
            <a:pPr algn="just">
              <a:lnSpc>
                <a:spcPts val="5599"/>
              </a:lnSpc>
            </a:pPr>
            <a:r>
              <a:rPr lang="en-US" sz="3999">
                <a:solidFill>
                  <a:srgbClr val="000000"/>
                </a:solidFill>
                <a:latin typeface="DM Sans"/>
                <a:ea typeface="DM Sans"/>
                <a:cs typeface="DM Sans"/>
                <a:sym typeface="DM Sans"/>
              </a:rPr>
              <a:t>         + BFS duyệt theo tầng =&gt; đường đi ngắn nhất</a:t>
            </a:r>
          </a:p>
          <a:p>
            <a:pPr algn="just">
              <a:lnSpc>
                <a:spcPts val="5599"/>
              </a:lnSpc>
            </a:pPr>
            <a:r>
              <a:rPr lang="en-US" sz="3999">
                <a:solidFill>
                  <a:srgbClr val="000000"/>
                </a:solidFill>
                <a:latin typeface="DM Sans"/>
                <a:ea typeface="DM Sans"/>
                <a:cs typeface="DM Sans"/>
                <a:sym typeface="DM Sans"/>
              </a:rPr>
              <a:t>         + DFS, IDS  có thể dừng ở mục tiêu xa hơn </a:t>
            </a:r>
          </a:p>
          <a:p>
            <a:pPr algn="just">
              <a:lnSpc>
                <a:spcPts val="5599"/>
              </a:lnSpc>
              <a:spcBef>
                <a:spcPct val="0"/>
              </a:spcBef>
            </a:pPr>
          </a:p>
        </p:txBody>
      </p:sp>
    </p:spTree>
  </p:cSld>
  <p:clrMapOvr>
    <a:masterClrMapping/>
  </p:clrMapOvr>
  <p:transition spd="fast">
    <p:fade/>
  </p:transition>
</p:sld>
</file>

<file path=ppt/slides/slide8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488404" y="1857375"/>
            <a:ext cx="15311191" cy="74009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f. Nhiệm vụ nâng cao: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Mô trường có vật cản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Thêm các ô vuông ngẫu nhiên làm vật cản.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Đặc điểm:</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Gây kích hoạt bumper sensor khi va chạm.</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Agent không biết trước vị trí.</a:t>
            </a:r>
          </a:p>
          <a:p>
            <a:pPr algn="ctr">
              <a:lnSpc>
                <a:spcPts val="8400"/>
              </a:lnSpc>
              <a:spcBef>
                <a:spcPct val="0"/>
              </a:spcBef>
            </a:pPr>
          </a:p>
        </p:txBody>
      </p:sp>
    </p:spTree>
  </p:cSld>
  <p:clrMapOvr>
    <a:masterClrMapping/>
  </p:clrMapOvr>
  <p:transition spd="fast">
    <p:fade/>
  </p:transition>
</p:sld>
</file>

<file path=ppt/slides/slide8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992913" y="-145965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251238" y="-1459650"/>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319648" y="492125"/>
            <a:ext cx="15311191" cy="91789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f. Nhiệm vụ nâng cao: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Thí</a:t>
            </a:r>
            <a:r>
              <a:rPr lang="en-US" b="true" sz="3999">
                <a:solidFill>
                  <a:srgbClr val="000000"/>
                </a:solidFill>
                <a:latin typeface="DM Sans Bold"/>
                <a:ea typeface="DM Sans Bold"/>
                <a:cs typeface="DM Sans Bold"/>
                <a:sym typeface="DM Sans Bold"/>
              </a:rPr>
              <a:t> nghiệm với Obstacles</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So sánh </a:t>
            </a:r>
            <a:r>
              <a:rPr lang="en-US" sz="3999">
                <a:solidFill>
                  <a:srgbClr val="000000"/>
                </a:solidFill>
                <a:latin typeface="DM Sans"/>
                <a:ea typeface="DM Sans"/>
                <a:cs typeface="DM Sans"/>
                <a:sym typeface="DM Sans"/>
              </a:rPr>
              <a:t>hiệu suất của 3 loại agent:</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Simple Reflex Agent</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Model-Based Agent</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Agent có bản đồ cục bộ</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Quan sát:</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Tỉ lệ làm sạch.</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Số bước va chạm.</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Hiệu</a:t>
            </a:r>
            <a:r>
              <a:rPr lang="en-US" sz="3999">
                <a:solidFill>
                  <a:srgbClr val="000000"/>
                </a:solidFill>
                <a:latin typeface="DM Sans"/>
                <a:ea typeface="DM Sans"/>
                <a:cs typeface="DM Sans"/>
                <a:sym typeface="DM Sans"/>
              </a:rPr>
              <a:t> quả năng lượng.</a:t>
            </a:r>
          </a:p>
        </p:txBody>
      </p:sp>
    </p:spTree>
  </p:cSld>
  <p:clrMapOvr>
    <a:masterClrMapping/>
  </p:clrMapOvr>
  <p:transition spd="fast">
    <p:fade/>
  </p:transition>
</p:sld>
</file>

<file path=ppt/slides/slide8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948991" y="8917631"/>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490692" y="-1295037"/>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294687" y="9295126"/>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279396" y="4602318"/>
            <a:ext cx="4017207" cy="1370872"/>
          </a:xfrm>
          <a:custGeom>
            <a:avLst/>
            <a:gdLst/>
            <a:ahLst/>
            <a:cxnLst/>
            <a:rect r="r" b="b" t="t" l="l"/>
            <a:pathLst>
              <a:path h="1370872" w="4017207">
                <a:moveTo>
                  <a:pt x="0" y="0"/>
                </a:moveTo>
                <a:lnTo>
                  <a:pt x="4017208" y="0"/>
                </a:lnTo>
                <a:lnTo>
                  <a:pt x="4017208"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319648" y="492125"/>
            <a:ext cx="15939652" cy="91789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f. Nhiệm vụ nâng cao: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Phân tích</a:t>
            </a:r>
            <a:r>
              <a:rPr lang="en-US" b="true" sz="3999">
                <a:solidFill>
                  <a:srgbClr val="000000"/>
                </a:solidFill>
                <a:latin typeface="DM Sans Bold"/>
                <a:ea typeface="DM Sans Bold"/>
                <a:cs typeface="DM Sans Bold"/>
                <a:sym typeface="DM Sans Bold"/>
              </a:rPr>
              <a:t> &amp; Hướng phát triển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Thác</a:t>
            </a:r>
            <a:r>
              <a:rPr lang="en-US" sz="3999">
                <a:solidFill>
                  <a:srgbClr val="000000"/>
                </a:solidFill>
                <a:latin typeface="DM Sans"/>
                <a:ea typeface="DM Sans"/>
                <a:cs typeface="DM Sans"/>
                <a:sym typeface="DM Sans"/>
              </a:rPr>
              <a:t>h thức:</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Reflex Agent kém thích ứng (không nhớ vị trí cản).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Model-Based Agent cần cập nhật bản đồ động.</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Giải</a:t>
            </a:r>
            <a:r>
              <a:rPr lang="en-US" sz="3999">
                <a:solidFill>
                  <a:srgbClr val="000000"/>
                </a:solidFill>
                <a:latin typeface="DM Sans"/>
                <a:ea typeface="DM Sans"/>
                <a:cs typeface="DM Sans"/>
                <a:sym typeface="DM Sans"/>
              </a:rPr>
              <a:t> pháp:</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Dùng</a:t>
            </a:r>
            <a:r>
              <a:rPr lang="en-US" sz="3999">
                <a:solidFill>
                  <a:srgbClr val="000000"/>
                </a:solidFill>
                <a:latin typeface="DM Sans"/>
                <a:ea typeface="DM Sans"/>
                <a:cs typeface="DM Sans"/>
                <a:sym typeface="DM Sans"/>
              </a:rPr>
              <a:t> local map ghi nhớ vật cản.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Áp dụng *pathfinding (A, Dijkstra)**.</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Tích</a:t>
            </a:r>
            <a:r>
              <a:rPr lang="en-US" sz="3999">
                <a:solidFill>
                  <a:srgbClr val="000000"/>
                </a:solidFill>
                <a:latin typeface="DM Sans"/>
                <a:ea typeface="DM Sans"/>
                <a:cs typeface="DM Sans"/>
                <a:sym typeface="DM Sans"/>
              </a:rPr>
              <a:t> hợp reinforcement learning để học hành vi tránh cản.</a:t>
            </a:r>
          </a:p>
          <a:p>
            <a:pPr algn="just">
              <a:lnSpc>
                <a:spcPts val="5599"/>
              </a:lnSpc>
              <a:spcBef>
                <a:spcPct val="0"/>
              </a:spcBef>
            </a:pPr>
          </a:p>
        </p:txBody>
      </p:sp>
    </p:spTree>
  </p:cSld>
  <p:clrMapOvr>
    <a:masterClrMapping/>
  </p:clrMapOvr>
  <p:transition spd="fast">
    <p:fade/>
  </p:transition>
</p:sld>
</file>

<file path=ppt/slides/slide8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128031" y="-108001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319648" y="904875"/>
            <a:ext cx="15939652" cy="847407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f. Nhiệm vụ nâng cao: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Môi trường không biết kích</a:t>
            </a:r>
            <a:r>
              <a:rPr lang="en-US" b="true" sz="3999">
                <a:solidFill>
                  <a:srgbClr val="000000"/>
                </a:solidFill>
                <a:latin typeface="DM Sans Bold"/>
                <a:ea typeface="DM Sans Bold"/>
                <a:cs typeface="DM Sans Bold"/>
                <a:sym typeface="DM Sans Bold"/>
              </a:rPr>
              <a:t> thước &amp; có vật cản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Agent không biết trước:</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Kích thước phòng.</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Vị trí ban đầu.</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Vị trí vật cản.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Ý</a:t>
            </a:r>
            <a:r>
              <a:rPr lang="en-US" sz="3999">
                <a:solidFill>
                  <a:srgbClr val="000000"/>
                </a:solidFill>
                <a:latin typeface="DM Sans"/>
                <a:ea typeface="DM Sans"/>
                <a:cs typeface="DM Sans"/>
                <a:sym typeface="DM Sans"/>
              </a:rPr>
              <a:t> tưởng:</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Luôn di chuyển đến ô chưa thăm/gần nhất.</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Tươ</a:t>
            </a:r>
            <a:r>
              <a:rPr lang="en-US" sz="3999">
                <a:solidFill>
                  <a:srgbClr val="000000"/>
                </a:solidFill>
                <a:latin typeface="DM Sans"/>
                <a:ea typeface="DM Sans"/>
                <a:cs typeface="DM Sans"/>
                <a:sym typeface="DM Sans"/>
              </a:rPr>
              <a:t>ng ứng với DFS exploration.</a:t>
            </a:r>
          </a:p>
        </p:txBody>
      </p:sp>
    </p:spTree>
  </p:cSld>
  <p:clrMapOvr>
    <a:masterClrMapping/>
  </p:clrMapOvr>
  <p:transition spd="fast">
    <p:fade/>
  </p:transition>
</p:sld>
</file>

<file path=ppt/slides/slide8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96397"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8565741" y="937895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541058" y="-138500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319648" y="904875"/>
            <a:ext cx="15939652" cy="847407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f. Nhiệm vụ nâng cao: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Thách</a:t>
            </a:r>
            <a:r>
              <a:rPr lang="en-US" b="true" sz="3999">
                <a:solidFill>
                  <a:srgbClr val="000000"/>
                </a:solidFill>
                <a:latin typeface="DM Sans Bold"/>
                <a:ea typeface="DM Sans Bold"/>
                <a:cs typeface="DM Sans Bold"/>
                <a:sym typeface="DM Sans Bold"/>
              </a:rPr>
              <a:t> thức &amp; Giải pháp</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Khó</a:t>
            </a:r>
            <a:r>
              <a:rPr lang="en-US" sz="3999">
                <a:solidFill>
                  <a:srgbClr val="000000"/>
                </a:solidFill>
                <a:latin typeface="DM Sans"/>
                <a:ea typeface="DM Sans"/>
                <a:cs typeface="DM Sans"/>
                <a:sym typeface="DM Sans"/>
              </a:rPr>
              <a:t> khăn: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G</a:t>
            </a:r>
            <a:r>
              <a:rPr lang="en-US" sz="3999">
                <a:solidFill>
                  <a:srgbClr val="000000"/>
                </a:solidFill>
                <a:latin typeface="DM Sans"/>
                <a:ea typeface="DM Sans"/>
                <a:cs typeface="DM Sans"/>
                <a:sym typeface="DM Sans"/>
              </a:rPr>
              <a:t>hi nhớ trạng thái (ô sạch, ô bẩn).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Tránh</a:t>
            </a:r>
            <a:r>
              <a:rPr lang="en-US" sz="3999">
                <a:solidFill>
                  <a:srgbClr val="000000"/>
                </a:solidFill>
                <a:latin typeface="DM Sans"/>
                <a:ea typeface="DM Sans"/>
                <a:cs typeface="DM Sans"/>
                <a:sym typeface="DM Sans"/>
              </a:rPr>
              <a:t> vòng lặp khi gặp vật cản.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Giải</a:t>
            </a:r>
            <a:r>
              <a:rPr lang="en-US" sz="3999">
                <a:solidFill>
                  <a:srgbClr val="000000"/>
                </a:solidFill>
                <a:latin typeface="DM Sans"/>
                <a:ea typeface="DM Sans"/>
                <a:cs typeface="DM Sans"/>
                <a:sym typeface="DM Sans"/>
              </a:rPr>
              <a:t> pháp:</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Dùng graph search + state memory.</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Loại bỏ cạnh khi gặp vật cản.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Kết hợp chiến lược khám phá để mở rộng hiểu biết.</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872137"/>
            <a:ext cx="16243730" cy="77692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5.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a. Nhiệm vụ 1: Xây dựng môi trường mô phỏng cho robot hút bụi tự động.</a:t>
            </a:r>
          </a:p>
          <a:p>
            <a:pPr algn="ctr">
              <a:lnSpc>
                <a:spcPts val="5599"/>
              </a:lnSpc>
              <a:spcBef>
                <a:spcPct val="0"/>
              </a:spcBef>
            </a:pPr>
            <a:r>
              <a:rPr lang="en-US" b="true" sz="3999">
                <a:solidFill>
                  <a:srgbClr val="000000"/>
                </a:solidFill>
                <a:latin typeface="DM Sans Bold"/>
                <a:ea typeface="DM Sans Bold"/>
                <a:cs typeface="DM Sans Bold"/>
                <a:sym typeface="DM Sans Bold"/>
              </a:rPr>
              <a:t>Mô hình mô phỏng</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Kích thước phòng: 5 × 5.</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Trạng thái mỗi ô:</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True = Dirty</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False = Clean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Agent khởi tạo: vị trí ngẫu nhiên.</a:t>
            </a:r>
          </a:p>
          <a:p>
            <a:pPr algn="just">
              <a:lnSpc>
                <a:spcPts val="5599"/>
              </a:lnSpc>
              <a:spcBef>
                <a:spcPct val="0"/>
              </a:spcBef>
            </a:pPr>
          </a:p>
        </p:txBody>
      </p:sp>
    </p:spTree>
  </p:cSld>
  <p:clrMapOvr>
    <a:masterClrMapping/>
  </p:clrMapOvr>
  <p:transition spd="fast">
    <p:fade/>
  </p:transition>
</p:sld>
</file>

<file path=ppt/slides/slide9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74174" y="2180611"/>
            <a:ext cx="15939652" cy="63595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f. Nhiệm vụ nâng cao: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Utility-based</a:t>
            </a:r>
            <a:r>
              <a:rPr lang="en-US" b="true" sz="3999">
                <a:solidFill>
                  <a:srgbClr val="000000"/>
                </a:solidFill>
                <a:latin typeface="DM Sans Bold"/>
                <a:ea typeface="DM Sans Bold"/>
                <a:cs typeface="DM Sans Bold"/>
                <a:sym typeface="DM Sans Bold"/>
              </a:rPr>
              <a:t> Agent trong môi trường động</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P</a:t>
            </a:r>
            <a:r>
              <a:rPr lang="en-US" sz="3999">
                <a:solidFill>
                  <a:srgbClr val="000000"/>
                </a:solidFill>
                <a:latin typeface="DM Sans"/>
                <a:ea typeface="DM Sans"/>
                <a:cs typeface="DM Sans"/>
                <a:sym typeface="DM Sans"/>
              </a:rPr>
              <a:t>hòng 5×5, ô có xác suất bị bẩn lại.</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Môi</a:t>
            </a:r>
            <a:r>
              <a:rPr lang="en-US" sz="3999">
                <a:solidFill>
                  <a:srgbClr val="000000"/>
                </a:solidFill>
                <a:latin typeface="DM Sans"/>
                <a:ea typeface="DM Sans"/>
                <a:cs typeface="DM Sans"/>
                <a:sym typeface="DM Sans"/>
              </a:rPr>
              <a:t> trường = ma trận xác suất.</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Ut</a:t>
            </a:r>
            <a:r>
              <a:rPr lang="en-US" sz="3999">
                <a:solidFill>
                  <a:srgbClr val="000000"/>
                </a:solidFill>
                <a:latin typeface="DM Sans"/>
                <a:ea typeface="DM Sans"/>
                <a:cs typeface="DM Sans"/>
                <a:sym typeface="DM Sans"/>
              </a:rPr>
              <a:t>ility: số ô sạch.</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Agen</a:t>
            </a:r>
            <a:r>
              <a:rPr lang="en-US" sz="3999">
                <a:solidFill>
                  <a:srgbClr val="000000"/>
                </a:solidFill>
                <a:latin typeface="DM Sans"/>
                <a:ea typeface="DM Sans"/>
                <a:cs typeface="DM Sans"/>
                <a:sym typeface="DM Sans"/>
              </a:rPr>
              <a:t>t phải tối đa hóa utility trong 100.000 bước (1 lần sạc pin).</a:t>
            </a:r>
          </a:p>
        </p:txBody>
      </p:sp>
    </p:spTree>
  </p:cSld>
  <p:clrMapOvr>
    <a:masterClrMapping/>
  </p:clrMapOvr>
  <p:transition spd="fast">
    <p:fade/>
  </p:transition>
</p:sld>
</file>

<file path=ppt/slides/slide9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74174" y="1489075"/>
            <a:ext cx="15939652" cy="776922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f. Nhiệm vụ nâng cao: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Yêu</a:t>
            </a:r>
            <a:r>
              <a:rPr lang="en-US" b="true" sz="3999">
                <a:solidFill>
                  <a:srgbClr val="000000"/>
                </a:solidFill>
                <a:latin typeface="DM Sans Bold"/>
                <a:ea typeface="DM Sans Bold"/>
                <a:cs typeface="DM Sans Bold"/>
                <a:sym typeface="DM Sans Bold"/>
              </a:rPr>
              <a:t> cầu &amp; Thách thức</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Yêu</a:t>
            </a:r>
            <a:r>
              <a:rPr lang="en-US" sz="3999">
                <a:solidFill>
                  <a:srgbClr val="000000"/>
                </a:solidFill>
                <a:latin typeface="DM Sans"/>
                <a:ea typeface="DM Sans"/>
                <a:cs typeface="DM Sans"/>
                <a:sym typeface="DM Sans"/>
              </a:rPr>
              <a:t> cầu:</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Học xác suất ô bẩn lại.</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Ước</a:t>
            </a:r>
            <a:r>
              <a:rPr lang="en-US" sz="3999">
                <a:solidFill>
                  <a:srgbClr val="000000"/>
                </a:solidFill>
                <a:latin typeface="DM Sans"/>
                <a:ea typeface="DM Sans"/>
                <a:cs typeface="DM Sans"/>
                <a:sym typeface="DM Sans"/>
              </a:rPr>
              <a:t> lượng expected u</a:t>
            </a:r>
            <a:r>
              <a:rPr lang="en-US" sz="3999">
                <a:solidFill>
                  <a:srgbClr val="000000"/>
                </a:solidFill>
                <a:latin typeface="DM Sans"/>
                <a:ea typeface="DM Sans"/>
                <a:cs typeface="DM Sans"/>
                <a:sym typeface="DM Sans"/>
              </a:rPr>
              <a:t>t</a:t>
            </a:r>
            <a:r>
              <a:rPr lang="en-US" sz="3999">
                <a:solidFill>
                  <a:srgbClr val="000000"/>
                </a:solidFill>
                <a:latin typeface="DM Sans"/>
                <a:ea typeface="DM Sans"/>
                <a:cs typeface="DM Sans"/>
                <a:sym typeface="DM Sans"/>
              </a:rPr>
              <a:t>ility của hành động.</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Thách thức:</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Trad</a:t>
            </a:r>
            <a:r>
              <a:rPr lang="en-US" sz="3999">
                <a:solidFill>
                  <a:srgbClr val="000000"/>
                </a:solidFill>
                <a:latin typeface="DM Sans"/>
                <a:ea typeface="DM Sans"/>
                <a:cs typeface="DM Sans"/>
                <a:sym typeface="DM Sans"/>
              </a:rPr>
              <a:t>e-off:</a:t>
            </a:r>
            <a:r>
              <a:rPr lang="en-US" sz="3999">
                <a:solidFill>
                  <a:srgbClr val="000000"/>
                </a:solidFill>
                <a:latin typeface="DM Sans"/>
                <a:ea typeface="DM Sans"/>
                <a:cs typeface="DM Sans"/>
                <a:sym typeface="DM Sans"/>
              </a:rPr>
              <a:t> explore (học) vs exploit (tối ưu).</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Tương tự MDP / Reinforcement Learning.</a:t>
            </a:r>
          </a:p>
        </p:txBody>
      </p:sp>
    </p:spTree>
  </p:cSld>
  <p:clrMapOvr>
    <a:masterClrMapping/>
  </p:clrMapOvr>
  <p:transition spd="fast">
    <p:fade/>
  </p:transition>
</p:sld>
</file>

<file path=ppt/slides/slide9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74174" y="1549400"/>
            <a:ext cx="15939652" cy="706437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f. Nhiệm vụ nâng cao: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Hướng</a:t>
            </a:r>
            <a:r>
              <a:rPr lang="en-US" b="true" sz="3999">
                <a:solidFill>
                  <a:srgbClr val="000000"/>
                </a:solidFill>
                <a:latin typeface="DM Sans Bold"/>
                <a:ea typeface="DM Sans Bold"/>
                <a:cs typeface="DM Sans Bold"/>
                <a:sym typeface="DM Sans Bold"/>
              </a:rPr>
              <a:t> giải quyết</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Ướ</a:t>
            </a:r>
            <a:r>
              <a:rPr lang="en-US" sz="3999">
                <a:solidFill>
                  <a:srgbClr val="000000"/>
                </a:solidFill>
                <a:latin typeface="DM Sans"/>
                <a:ea typeface="DM Sans"/>
                <a:cs typeface="DM Sans"/>
                <a:sym typeface="DM Sans"/>
              </a:rPr>
              <a:t>c lượng xác suất thực nghiệm (theo dõi tần suất bẩn lại).</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Áp</a:t>
            </a:r>
            <a:r>
              <a:rPr lang="en-US" sz="3999">
                <a:solidFill>
                  <a:srgbClr val="000000"/>
                </a:solidFill>
                <a:latin typeface="DM Sans"/>
                <a:ea typeface="DM Sans"/>
                <a:cs typeface="DM Sans"/>
                <a:sym typeface="DM Sans"/>
              </a:rPr>
              <a:t> dụng expected u</a:t>
            </a:r>
            <a:r>
              <a:rPr lang="en-US" sz="3999">
                <a:solidFill>
                  <a:srgbClr val="000000"/>
                </a:solidFill>
                <a:latin typeface="DM Sans"/>
                <a:ea typeface="DM Sans"/>
                <a:cs typeface="DM Sans"/>
                <a:sym typeface="DM Sans"/>
              </a:rPr>
              <a:t>t</a:t>
            </a:r>
            <a:r>
              <a:rPr lang="en-US" sz="3999">
                <a:solidFill>
                  <a:srgbClr val="000000"/>
                </a:solidFill>
                <a:latin typeface="DM Sans"/>
                <a:ea typeface="DM Sans"/>
                <a:cs typeface="DM Sans"/>
                <a:sym typeface="DM Sans"/>
              </a:rPr>
              <a:t>ility maximization.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Với môi</a:t>
            </a:r>
            <a:r>
              <a:rPr lang="en-US" sz="3999">
                <a:solidFill>
                  <a:srgbClr val="000000"/>
                </a:solidFill>
                <a:latin typeface="DM Sans"/>
                <a:ea typeface="DM Sans"/>
                <a:cs typeface="DM Sans"/>
                <a:sym typeface="DM Sans"/>
              </a:rPr>
              <a:t> t</a:t>
            </a:r>
            <a:r>
              <a:rPr lang="en-US" sz="3999">
                <a:solidFill>
                  <a:srgbClr val="000000"/>
                </a:solidFill>
                <a:latin typeface="DM Sans"/>
                <a:ea typeface="DM Sans"/>
                <a:cs typeface="DM Sans"/>
                <a:sym typeface="DM Sans"/>
              </a:rPr>
              <a:t>rường</a:t>
            </a:r>
            <a:r>
              <a:rPr lang="en-US" sz="3999">
                <a:solidFill>
                  <a:srgbClr val="000000"/>
                </a:solidFill>
                <a:latin typeface="DM Sans"/>
                <a:ea typeface="DM Sans"/>
                <a:cs typeface="DM Sans"/>
                <a:sym typeface="DM Sans"/>
              </a:rPr>
              <a:t> phức tạp:</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Q-learning.</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Value</a:t>
            </a:r>
            <a:r>
              <a:rPr lang="en-US" sz="3999">
                <a:solidFill>
                  <a:srgbClr val="000000"/>
                </a:solidFill>
                <a:latin typeface="DM Sans"/>
                <a:ea typeface="DM Sans"/>
                <a:cs typeface="DM Sans"/>
                <a:sym typeface="DM Sans"/>
              </a:rPr>
              <a:t> iteration.</a:t>
            </a:r>
          </a:p>
        </p:txBody>
      </p:sp>
    </p:spTree>
  </p:cSld>
  <p:clrMapOvr>
    <a:masterClrMapping/>
  </p:clrMapOvr>
  <p:transition spd="fast">
    <p:fade/>
  </p:transition>
</p:sld>
</file>

<file path=ppt/slides/slide9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64649" y="1549400"/>
            <a:ext cx="15939652" cy="706437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f. Nhiệm vụ nâng cao: Xây dựng một môi trường mô phỏng</a:t>
            </a:r>
          </a:p>
          <a:p>
            <a:pPr algn="ctr">
              <a:lnSpc>
                <a:spcPts val="5599"/>
              </a:lnSpc>
              <a:spcBef>
                <a:spcPct val="0"/>
              </a:spcBef>
            </a:pPr>
            <a:r>
              <a:rPr lang="en-US" b="true" sz="3999">
                <a:solidFill>
                  <a:srgbClr val="000000"/>
                </a:solidFill>
                <a:latin typeface="DM Sans Bold"/>
                <a:ea typeface="DM Sans Bold"/>
                <a:cs typeface="DM Sans Bold"/>
                <a:sym typeface="DM Sans Bold"/>
              </a:rPr>
              <a:t>K</a:t>
            </a:r>
            <a:r>
              <a:rPr lang="en-US" b="true" sz="3999">
                <a:solidFill>
                  <a:srgbClr val="000000"/>
                </a:solidFill>
                <a:latin typeface="DM Sans Bold"/>
                <a:ea typeface="DM Sans Bold"/>
                <a:cs typeface="DM Sans Bold"/>
                <a:sym typeface="DM Sans Bold"/>
              </a:rPr>
              <a:t>ết luận</a:t>
            </a:r>
          </a:p>
          <a:p>
            <a:pPr algn="just" marL="863599" indent="-431800" lvl="1">
              <a:lnSpc>
                <a:spcPts val="5599"/>
              </a:lnSpc>
              <a:spcBef>
                <a:spcPct val="0"/>
              </a:spcBef>
              <a:buFont typeface="Arial"/>
              <a:buChar char="•"/>
            </a:pPr>
            <a:r>
              <a:rPr lang="en-US" sz="3999">
                <a:solidFill>
                  <a:srgbClr val="000000"/>
                </a:solidFill>
                <a:latin typeface="DM Sans"/>
                <a:ea typeface="DM Sans"/>
                <a:cs typeface="DM Sans"/>
                <a:sym typeface="DM Sans"/>
              </a:rPr>
              <a:t>Mở</a:t>
            </a:r>
            <a:r>
              <a:rPr lang="en-US" sz="3999">
                <a:solidFill>
                  <a:srgbClr val="000000"/>
                </a:solidFill>
                <a:latin typeface="DM Sans"/>
                <a:ea typeface="DM Sans"/>
                <a:cs typeface="DM Sans"/>
                <a:sym typeface="DM Sans"/>
              </a:rPr>
              <a:t> rộng nâng cao giúp mô phỏng thực tế hơn:</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Với vật cản: cần ghi nhớ &amp; tránh né.</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Với</a:t>
            </a:r>
            <a:r>
              <a:rPr lang="en-US" sz="3999">
                <a:solidFill>
                  <a:srgbClr val="000000"/>
                </a:solidFill>
                <a:latin typeface="DM Sans"/>
                <a:ea typeface="DM Sans"/>
                <a:cs typeface="DM Sans"/>
                <a:sym typeface="DM Sans"/>
              </a:rPr>
              <a:t> môi trường không xác định: cần chiến lược khám phá.</a:t>
            </a:r>
          </a:p>
          <a:p>
            <a:pPr algn="just" marL="1727199" indent="-575733" lvl="2">
              <a:lnSpc>
                <a:spcPts val="5599"/>
              </a:lnSpc>
              <a:spcBef>
                <a:spcPct val="0"/>
              </a:spcBef>
              <a:buFont typeface="Arial"/>
              <a:buChar char="⚬"/>
            </a:pPr>
            <a:r>
              <a:rPr lang="en-US" sz="3999">
                <a:solidFill>
                  <a:srgbClr val="000000"/>
                </a:solidFill>
                <a:latin typeface="DM Sans"/>
                <a:ea typeface="DM Sans"/>
                <a:cs typeface="DM Sans"/>
                <a:sym typeface="DM Sans"/>
              </a:rPr>
              <a:t>Với môi</a:t>
            </a:r>
            <a:r>
              <a:rPr lang="en-US" sz="3999">
                <a:solidFill>
                  <a:srgbClr val="000000"/>
                </a:solidFill>
                <a:latin typeface="DM Sans"/>
                <a:ea typeface="DM Sans"/>
                <a:cs typeface="DM Sans"/>
                <a:sym typeface="DM Sans"/>
              </a:rPr>
              <a:t> t</a:t>
            </a:r>
            <a:r>
              <a:rPr lang="en-US" sz="3999">
                <a:solidFill>
                  <a:srgbClr val="000000"/>
                </a:solidFill>
                <a:latin typeface="DM Sans"/>
                <a:ea typeface="DM Sans"/>
                <a:cs typeface="DM Sans"/>
                <a:sym typeface="DM Sans"/>
              </a:rPr>
              <a:t>rường</a:t>
            </a:r>
            <a:r>
              <a:rPr lang="en-US" sz="3999">
                <a:solidFill>
                  <a:srgbClr val="000000"/>
                </a:solidFill>
                <a:latin typeface="DM Sans"/>
                <a:ea typeface="DM Sans"/>
                <a:cs typeface="DM Sans"/>
                <a:sym typeface="DM Sans"/>
              </a:rPr>
              <a:t> động: cần học utility &amp; reinforc</a:t>
            </a:r>
            <a:r>
              <a:rPr lang="en-US" sz="3999">
                <a:solidFill>
                  <a:srgbClr val="000000"/>
                </a:solidFill>
                <a:latin typeface="DM Sans"/>
                <a:ea typeface="DM Sans"/>
                <a:cs typeface="DM Sans"/>
                <a:sym typeface="DM Sans"/>
              </a:rPr>
              <a:t>emen</a:t>
            </a:r>
            <a:r>
              <a:rPr lang="en-US" sz="3999">
                <a:solidFill>
                  <a:srgbClr val="000000"/>
                </a:solidFill>
                <a:latin typeface="DM Sans"/>
                <a:ea typeface="DM Sans"/>
                <a:cs typeface="DM Sans"/>
                <a:sym typeface="DM Sans"/>
              </a:rPr>
              <a:t>t learning.</a:t>
            </a:r>
          </a:p>
        </p:txBody>
      </p:sp>
    </p:spTree>
  </p:cSld>
  <p:clrMapOvr>
    <a:masterClrMapping/>
  </p:clrMapOvr>
  <p:transition spd="fast">
    <p:fade/>
  </p:transition>
</p:sld>
</file>

<file path=ppt/slides/slide9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74174" y="1624160"/>
            <a:ext cx="15939652" cy="814705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 Tối ưu hóa không gian trạng thái: Sử dụng Giao lộ và thách thức đảm bảo tính tối ưu cho BFS/IDS</a:t>
            </a:r>
          </a:p>
          <a:p>
            <a:pPr algn="ctr">
              <a:lnSpc>
                <a:spcPts val="5599"/>
              </a:lnSpc>
              <a:spcBef>
                <a:spcPct val="0"/>
              </a:spcBef>
            </a:pPr>
            <a:r>
              <a:rPr lang="en-US" b="true" sz="3999">
                <a:solidFill>
                  <a:srgbClr val="000000"/>
                </a:solidFill>
                <a:latin typeface="DM Sans Bold"/>
                <a:ea typeface="DM Sans Bold"/>
                <a:cs typeface="DM Sans Bold"/>
                <a:sym typeface="DM Sans Bold"/>
              </a:rPr>
              <a:t>Giải pháp</a:t>
            </a:r>
          </a:p>
          <a:p>
            <a:pPr algn="just">
              <a:lnSpc>
                <a:spcPts val="4900"/>
              </a:lnSpc>
              <a:spcBef>
                <a:spcPct val="0"/>
              </a:spcBef>
            </a:pPr>
            <a:r>
              <a:rPr lang="en-US" sz="3500">
                <a:solidFill>
                  <a:srgbClr val="000000"/>
                </a:solidFill>
                <a:latin typeface="DM Sans"/>
                <a:ea typeface="DM Sans"/>
                <a:cs typeface="DM Sans"/>
                <a:sym typeface="DM Sans"/>
              </a:rPr>
              <a:t>Để</a:t>
            </a:r>
            <a:r>
              <a:rPr lang="en-US" sz="3500">
                <a:solidFill>
                  <a:srgbClr val="000000"/>
                </a:solidFill>
                <a:latin typeface="DM Sans"/>
                <a:ea typeface="DM Sans"/>
                <a:cs typeface="DM Sans"/>
                <a:sym typeface="DM Sans"/>
              </a:rPr>
              <a:t> BFS và IDS (phiên bản điều chỉnh) vẫn tối ưu trên đồ thị có trọng số, chúng ta phải thay đổi cách chúng hoạt động để ưu tiên tổng ch</a:t>
            </a:r>
            <a:r>
              <a:rPr lang="en-US" sz="3500">
                <a:solidFill>
                  <a:srgbClr val="000000"/>
                </a:solidFill>
                <a:latin typeface="DM Sans"/>
                <a:ea typeface="DM Sans"/>
                <a:cs typeface="DM Sans"/>
                <a:sym typeface="DM Sans"/>
              </a:rPr>
              <a:t>i</a:t>
            </a:r>
            <a:r>
              <a:rPr lang="en-US" sz="3500">
                <a:solidFill>
                  <a:srgbClr val="000000"/>
                </a:solidFill>
                <a:latin typeface="DM Sans"/>
                <a:ea typeface="DM Sans"/>
                <a:cs typeface="DM Sans"/>
                <a:sym typeface="DM Sans"/>
              </a:rPr>
              <a:t> phí đường đi (g(n)) thay vì số bước đi.</a:t>
            </a:r>
          </a:p>
          <a:p>
            <a:pPr algn="just" marL="755651" indent="-377825" lvl="1">
              <a:lnSpc>
                <a:spcPts val="4900"/>
              </a:lnSpc>
              <a:spcBef>
                <a:spcPct val="0"/>
              </a:spcBef>
              <a:buAutoNum type="arabicPeriod" startAt="1"/>
            </a:pPr>
            <a:r>
              <a:rPr lang="en-US" sz="3500">
                <a:solidFill>
                  <a:srgbClr val="000000"/>
                </a:solidFill>
                <a:latin typeface="DM Sans"/>
                <a:ea typeface="DM Sans"/>
                <a:cs typeface="DM Sans"/>
                <a:sym typeface="DM Sans"/>
              </a:rPr>
              <a:t>Thay thế BFS bằng Uniform Cost Search (UCS):</a:t>
            </a:r>
          </a:p>
          <a:p>
            <a:pPr algn="just" marL="1511301" indent="-503767" lvl="2">
              <a:lnSpc>
                <a:spcPts val="4900"/>
              </a:lnSpc>
              <a:spcBef>
                <a:spcPct val="0"/>
              </a:spcBef>
              <a:buFont typeface="Arial"/>
              <a:buChar char="⚬"/>
            </a:pPr>
            <a:r>
              <a:rPr lang="en-US" sz="3500">
                <a:solidFill>
                  <a:srgbClr val="000000"/>
                </a:solidFill>
                <a:latin typeface="DM Sans"/>
                <a:ea typeface="DM Sans"/>
                <a:cs typeface="DM Sans"/>
                <a:sym typeface="DM Sans"/>
              </a:rPr>
              <a:t>Uniform Cost Search (UCS), hay còn được biết đến là thuật toán</a:t>
            </a:r>
            <a:r>
              <a:rPr lang="en-US" sz="3500">
                <a:solidFill>
                  <a:srgbClr val="000000"/>
                </a:solidFill>
                <a:latin typeface="DM Sans"/>
                <a:ea typeface="DM Sans"/>
                <a:cs typeface="DM Sans"/>
                <a:sym typeface="DM Sans"/>
              </a:rPr>
              <a:t> Dijks</a:t>
            </a:r>
            <a:r>
              <a:rPr lang="en-US" sz="3500">
                <a:solidFill>
                  <a:srgbClr val="000000"/>
                </a:solidFill>
                <a:latin typeface="DM Sans"/>
                <a:ea typeface="DM Sans"/>
                <a:cs typeface="DM Sans"/>
                <a:sym typeface="DM Sans"/>
              </a:rPr>
              <a:t>t</a:t>
            </a:r>
            <a:r>
              <a:rPr lang="en-US" sz="3500">
                <a:solidFill>
                  <a:srgbClr val="000000"/>
                </a:solidFill>
                <a:latin typeface="DM Sans"/>
                <a:ea typeface="DM Sans"/>
                <a:cs typeface="DM Sans"/>
                <a:sym typeface="DM Sans"/>
              </a:rPr>
              <a:t>ra, là</a:t>
            </a:r>
            <a:r>
              <a:rPr lang="en-US" sz="3500">
                <a:solidFill>
                  <a:srgbClr val="000000"/>
                </a:solidFill>
                <a:latin typeface="DM Sans"/>
                <a:ea typeface="DM Sans"/>
                <a:cs typeface="DM Sans"/>
                <a:sym typeface="DM Sans"/>
              </a:rPr>
              <a:t> một biến thể của BFS được thiết kế cho đồ thị có trọng số.</a:t>
            </a:r>
          </a:p>
        </p:txBody>
      </p:sp>
    </p:spTree>
  </p:cSld>
  <p:clrMapOvr>
    <a:masterClrMapping/>
  </p:clrMapOvr>
  <p:transition spd="fast">
    <p:fade/>
  </p:transition>
</p:sld>
</file>

<file path=ppt/slides/slide9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74174" y="1624160"/>
            <a:ext cx="15939652" cy="690880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 Tối ưu hóa không gian trạng thái: Sử dụng Giao lộ và thách thức đảm bảo tính tối ưu cho BFS/IDS</a:t>
            </a:r>
          </a:p>
          <a:p>
            <a:pPr algn="ctr">
              <a:lnSpc>
                <a:spcPts val="5599"/>
              </a:lnSpc>
              <a:spcBef>
                <a:spcPct val="0"/>
              </a:spcBef>
            </a:pPr>
            <a:r>
              <a:rPr lang="en-US" b="true" sz="3999">
                <a:solidFill>
                  <a:srgbClr val="000000"/>
                </a:solidFill>
                <a:latin typeface="DM Sans Bold"/>
                <a:ea typeface="DM Sans Bold"/>
                <a:cs typeface="DM Sans Bold"/>
                <a:sym typeface="DM Sans Bold"/>
              </a:rPr>
              <a:t>Giải pháp</a:t>
            </a:r>
          </a:p>
          <a:p>
            <a:pPr algn="just" marL="1511301" indent="-503767" lvl="2">
              <a:lnSpc>
                <a:spcPts val="4900"/>
              </a:lnSpc>
              <a:spcBef>
                <a:spcPct val="0"/>
              </a:spcBef>
              <a:buFont typeface="Arial"/>
              <a:buChar char="⚬"/>
            </a:pPr>
            <a:r>
              <a:rPr lang="en-US" sz="3500">
                <a:solidFill>
                  <a:srgbClr val="000000"/>
                </a:solidFill>
                <a:latin typeface="DM Sans"/>
                <a:ea typeface="DM Sans"/>
                <a:cs typeface="DM Sans"/>
                <a:sym typeface="DM Sans"/>
              </a:rPr>
              <a:t>Thay</a:t>
            </a:r>
            <a:r>
              <a:rPr lang="en-US" sz="3500">
                <a:solidFill>
                  <a:srgbClr val="000000"/>
                </a:solidFill>
                <a:latin typeface="DM Sans"/>
                <a:ea typeface="DM Sans"/>
                <a:cs typeface="DM Sans"/>
                <a:sym typeface="DM Sans"/>
              </a:rPr>
              <a:t> vì sử dụng hàng đợi (Queue) thông thường, UCS sử dụng hàng đợi ưu tiên (Priority Queue).</a:t>
            </a:r>
          </a:p>
          <a:p>
            <a:pPr algn="just" marL="1511301" indent="-503767" lvl="2">
              <a:lnSpc>
                <a:spcPts val="4900"/>
              </a:lnSpc>
              <a:spcBef>
                <a:spcPct val="0"/>
              </a:spcBef>
              <a:buFont typeface="Arial"/>
              <a:buChar char="⚬"/>
            </a:pPr>
            <a:r>
              <a:rPr lang="en-US" sz="3500">
                <a:solidFill>
                  <a:srgbClr val="000000"/>
                </a:solidFill>
                <a:latin typeface="DM Sans"/>
                <a:ea typeface="DM Sans"/>
                <a:cs typeface="DM Sans"/>
                <a:sym typeface="DM Sans"/>
              </a:rPr>
              <a:t>Các nút trong hàng đợi được sắp xếp theo tổng ch</a:t>
            </a:r>
            <a:r>
              <a:rPr lang="en-US" sz="3500">
                <a:solidFill>
                  <a:srgbClr val="000000"/>
                </a:solidFill>
                <a:latin typeface="DM Sans"/>
                <a:ea typeface="DM Sans"/>
                <a:cs typeface="DM Sans"/>
                <a:sym typeface="DM Sans"/>
              </a:rPr>
              <a:t>i</a:t>
            </a:r>
            <a:r>
              <a:rPr lang="en-US" sz="3500">
                <a:solidFill>
                  <a:srgbClr val="000000"/>
                </a:solidFill>
                <a:latin typeface="DM Sans"/>
                <a:ea typeface="DM Sans"/>
                <a:cs typeface="DM Sans"/>
                <a:sym typeface="DM Sans"/>
              </a:rPr>
              <a:t> phí từ điểm bắt đầu (g(n)). Nút có g(n) thấp nhất </a:t>
            </a:r>
            <a:r>
              <a:rPr lang="en-US" sz="3500">
                <a:solidFill>
                  <a:srgbClr val="000000"/>
                </a:solidFill>
                <a:latin typeface="DM Sans"/>
                <a:ea typeface="DM Sans"/>
                <a:cs typeface="DM Sans"/>
                <a:sym typeface="DM Sans"/>
              </a:rPr>
              <a:t>sẽ</a:t>
            </a:r>
            <a:r>
              <a:rPr lang="en-US" sz="3500">
                <a:solidFill>
                  <a:srgbClr val="000000"/>
                </a:solidFill>
                <a:latin typeface="DM Sans"/>
                <a:ea typeface="DM Sans"/>
                <a:cs typeface="DM Sans"/>
                <a:sym typeface="DM Sans"/>
              </a:rPr>
              <a:t> luô</a:t>
            </a:r>
            <a:r>
              <a:rPr lang="en-US" sz="3500">
                <a:solidFill>
                  <a:srgbClr val="000000"/>
                </a:solidFill>
                <a:latin typeface="DM Sans"/>
                <a:ea typeface="DM Sans"/>
                <a:cs typeface="DM Sans"/>
                <a:sym typeface="DM Sans"/>
              </a:rPr>
              <a:t>n được ưu tiên xử lý.</a:t>
            </a:r>
          </a:p>
        </p:txBody>
      </p:sp>
    </p:spTree>
  </p:cSld>
  <p:clrMapOvr>
    <a:masterClrMapping/>
  </p:clrMapOvr>
  <p:transition spd="fast">
    <p:fade/>
  </p:transition>
</p:sld>
</file>

<file path=ppt/slides/slide9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74174" y="1624160"/>
            <a:ext cx="15939652" cy="690880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 Tối ưu hóa không gian trạng thái: Sử dụng Giao lộ và thách thức đảm bảo tính tối ưu cho BFS/IDS</a:t>
            </a:r>
          </a:p>
          <a:p>
            <a:pPr algn="ctr">
              <a:lnSpc>
                <a:spcPts val="5599"/>
              </a:lnSpc>
              <a:spcBef>
                <a:spcPct val="0"/>
              </a:spcBef>
            </a:pPr>
            <a:r>
              <a:rPr lang="en-US" b="true" sz="3999">
                <a:solidFill>
                  <a:srgbClr val="000000"/>
                </a:solidFill>
                <a:latin typeface="DM Sans Bold"/>
                <a:ea typeface="DM Sans Bold"/>
                <a:cs typeface="DM Sans Bold"/>
                <a:sym typeface="DM Sans Bold"/>
              </a:rPr>
              <a:t>Giải pháp</a:t>
            </a:r>
          </a:p>
          <a:p>
            <a:pPr algn="just" marL="1511301" indent="-503767" lvl="2">
              <a:lnSpc>
                <a:spcPts val="4900"/>
              </a:lnSpc>
              <a:spcBef>
                <a:spcPct val="0"/>
              </a:spcBef>
              <a:buFont typeface="Arial"/>
              <a:buChar char="⚬"/>
            </a:pPr>
            <a:r>
              <a:rPr lang="en-US" sz="3500">
                <a:solidFill>
                  <a:srgbClr val="000000"/>
                </a:solidFill>
                <a:latin typeface="DM Sans"/>
                <a:ea typeface="DM Sans"/>
                <a:cs typeface="DM Sans"/>
                <a:sym typeface="DM Sans"/>
              </a:rPr>
              <a:t>Bằ</a:t>
            </a:r>
            <a:r>
              <a:rPr lang="en-US" sz="3500">
                <a:solidFill>
                  <a:srgbClr val="000000"/>
                </a:solidFill>
                <a:latin typeface="DM Sans"/>
                <a:ea typeface="DM Sans"/>
                <a:cs typeface="DM Sans"/>
                <a:sym typeface="DM Sans"/>
              </a:rPr>
              <a:t>ng cách này, UCS đảm bảo rằng khi nó tìm thấy đích, đó chắc chắn là con đường có tổng ch</a:t>
            </a:r>
            <a:r>
              <a:rPr lang="en-US" sz="3500">
                <a:solidFill>
                  <a:srgbClr val="000000"/>
                </a:solidFill>
                <a:latin typeface="DM Sans"/>
                <a:ea typeface="DM Sans"/>
                <a:cs typeface="DM Sans"/>
                <a:sym typeface="DM Sans"/>
              </a:rPr>
              <a:t>i</a:t>
            </a:r>
            <a:r>
              <a:rPr lang="en-US" sz="3500">
                <a:solidFill>
                  <a:srgbClr val="000000"/>
                </a:solidFill>
                <a:latin typeface="DM Sans"/>
                <a:ea typeface="DM Sans"/>
                <a:cs typeface="DM Sans"/>
                <a:sym typeface="DM Sans"/>
              </a:rPr>
              <a:t> phí thấp nhất.</a:t>
            </a:r>
          </a:p>
          <a:p>
            <a:pPr algn="just" marL="1511301" indent="-503767" lvl="2">
              <a:lnSpc>
                <a:spcPts val="4900"/>
              </a:lnSpc>
              <a:spcBef>
                <a:spcPct val="0"/>
              </a:spcBef>
              <a:buFont typeface="Arial"/>
              <a:buChar char="⚬"/>
            </a:pPr>
            <a:r>
              <a:rPr lang="en-US" sz="3500">
                <a:solidFill>
                  <a:srgbClr val="000000"/>
                </a:solidFill>
                <a:latin typeface="DM Sans"/>
                <a:ea typeface="DM Sans"/>
                <a:cs typeface="DM Sans"/>
                <a:sym typeface="DM Sans"/>
              </a:rPr>
              <a:t>Thực chất, UCS chính là thuật toán A* mà</a:t>
            </a:r>
            <a:r>
              <a:rPr lang="en-US" sz="3500">
                <a:solidFill>
                  <a:srgbClr val="000000"/>
                </a:solidFill>
                <a:latin typeface="DM Sans"/>
                <a:ea typeface="DM Sans"/>
                <a:cs typeface="DM Sans"/>
                <a:sym typeface="DM Sans"/>
              </a:rPr>
              <a:t> khô</a:t>
            </a:r>
            <a:r>
              <a:rPr lang="en-US" sz="3500">
                <a:solidFill>
                  <a:srgbClr val="000000"/>
                </a:solidFill>
                <a:latin typeface="DM Sans"/>
                <a:ea typeface="DM Sans"/>
                <a:cs typeface="DM Sans"/>
                <a:sym typeface="DM Sans"/>
              </a:rPr>
              <a:t>ng có heuristic (h(n) = 0).</a:t>
            </a:r>
          </a:p>
          <a:p>
            <a:pPr algn="just">
              <a:lnSpc>
                <a:spcPts val="4900"/>
              </a:lnSpc>
              <a:spcBef>
                <a:spcPct val="0"/>
              </a:spcBef>
            </a:pPr>
          </a:p>
        </p:txBody>
      </p:sp>
    </p:spTree>
  </p:cSld>
  <p:clrMapOvr>
    <a:masterClrMapping/>
  </p:clrMapOvr>
  <p:transition spd="fast">
    <p:fade/>
  </p:transition>
</p:sld>
</file>

<file path=ppt/slides/slide9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74174" y="1624160"/>
            <a:ext cx="15939652" cy="8147050"/>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 Tối ưu hóa không gian trạng thái: Sử dụng Giao lộ và thách thức đảm bảo tính tối ưu cho BFS/IDS</a:t>
            </a:r>
          </a:p>
          <a:p>
            <a:pPr algn="ctr">
              <a:lnSpc>
                <a:spcPts val="5599"/>
              </a:lnSpc>
              <a:spcBef>
                <a:spcPct val="0"/>
              </a:spcBef>
            </a:pPr>
            <a:r>
              <a:rPr lang="en-US" b="true" sz="3999">
                <a:solidFill>
                  <a:srgbClr val="000000"/>
                </a:solidFill>
                <a:latin typeface="DM Sans Bold"/>
                <a:ea typeface="DM Sans Bold"/>
                <a:cs typeface="DM Sans Bold"/>
                <a:sym typeface="DM Sans Bold"/>
              </a:rPr>
              <a:t>Giải pháp</a:t>
            </a:r>
          </a:p>
          <a:p>
            <a:pPr algn="just">
              <a:lnSpc>
                <a:spcPts val="4900"/>
              </a:lnSpc>
              <a:spcBef>
                <a:spcPct val="0"/>
              </a:spcBef>
            </a:pPr>
            <a:r>
              <a:rPr lang="en-US" b="true" sz="3500">
                <a:solidFill>
                  <a:srgbClr val="000000"/>
                </a:solidFill>
                <a:latin typeface="DM Sans Bold"/>
                <a:ea typeface="DM Sans Bold"/>
                <a:cs typeface="DM Sans Bold"/>
                <a:sym typeface="DM Sans Bold"/>
              </a:rPr>
              <a:t>2. </a:t>
            </a:r>
            <a:r>
              <a:rPr lang="en-US" sz="3500">
                <a:solidFill>
                  <a:srgbClr val="000000"/>
                </a:solidFill>
                <a:latin typeface="DM Sans"/>
                <a:ea typeface="DM Sans"/>
                <a:cs typeface="DM Sans"/>
                <a:sym typeface="DM Sans"/>
              </a:rPr>
              <a:t>Điều</a:t>
            </a:r>
            <a:r>
              <a:rPr lang="en-US" sz="3500">
                <a:solidFill>
                  <a:srgbClr val="000000"/>
                </a:solidFill>
                <a:latin typeface="DM Sans"/>
                <a:ea typeface="DM Sans"/>
                <a:cs typeface="DM Sans"/>
                <a:sym typeface="DM Sans"/>
              </a:rPr>
              <a:t> chỉnh IDS:</a:t>
            </a:r>
          </a:p>
          <a:p>
            <a:pPr algn="just" marL="755651" indent="-377825" lvl="1">
              <a:lnSpc>
                <a:spcPts val="4900"/>
              </a:lnSpc>
              <a:spcBef>
                <a:spcPct val="0"/>
              </a:spcBef>
              <a:buFont typeface="Arial"/>
              <a:buChar char="•"/>
            </a:pPr>
            <a:r>
              <a:rPr lang="en-US" sz="3500">
                <a:solidFill>
                  <a:srgbClr val="000000"/>
                </a:solidFill>
                <a:latin typeface="DM Sans"/>
                <a:ea typeface="DM Sans"/>
                <a:cs typeface="DM Sans"/>
                <a:sym typeface="DM Sans"/>
              </a:rPr>
              <a:t>Phiên bản IDS tiêu chuẩn duyệt theo depth_limit (giới hạn số cạnh).</a:t>
            </a:r>
          </a:p>
          <a:p>
            <a:pPr algn="just" marL="755651" indent="-377825" lvl="1">
              <a:lnSpc>
                <a:spcPts val="4900"/>
              </a:lnSpc>
              <a:spcBef>
                <a:spcPct val="0"/>
              </a:spcBef>
              <a:buFont typeface="Arial"/>
              <a:buChar char="•"/>
            </a:pPr>
            <a:r>
              <a:rPr lang="en-US" sz="3500">
                <a:solidFill>
                  <a:srgbClr val="000000"/>
                </a:solidFill>
                <a:latin typeface="DM Sans"/>
                <a:ea typeface="DM Sans"/>
                <a:cs typeface="DM Sans"/>
                <a:sym typeface="DM Sans"/>
              </a:rPr>
              <a:t>Để nó tố</a:t>
            </a:r>
            <a:r>
              <a:rPr lang="en-US" sz="3500">
                <a:solidFill>
                  <a:srgbClr val="000000"/>
                </a:solidFill>
                <a:latin typeface="DM Sans"/>
                <a:ea typeface="DM Sans"/>
                <a:cs typeface="DM Sans"/>
                <a:sym typeface="DM Sans"/>
              </a:rPr>
              <a:t>i</a:t>
            </a:r>
            <a:r>
              <a:rPr lang="en-US" sz="3500">
                <a:solidFill>
                  <a:srgbClr val="000000"/>
                </a:solidFill>
                <a:latin typeface="DM Sans"/>
                <a:ea typeface="DM Sans"/>
                <a:cs typeface="DM Sans"/>
                <a:sym typeface="DM Sans"/>
              </a:rPr>
              <a:t> ưu trên đồ thị có trọng số, chúng ta phải thay đổi nó</a:t>
            </a:r>
            <a:r>
              <a:rPr lang="en-US" sz="3500">
                <a:solidFill>
                  <a:srgbClr val="000000"/>
                </a:solidFill>
                <a:latin typeface="DM Sans"/>
                <a:ea typeface="DM Sans"/>
                <a:cs typeface="DM Sans"/>
                <a:sym typeface="DM Sans"/>
              </a:rPr>
              <a:t> thà</a:t>
            </a:r>
            <a:r>
              <a:rPr lang="en-US" sz="3500">
                <a:solidFill>
                  <a:srgbClr val="000000"/>
                </a:solidFill>
                <a:latin typeface="DM Sans"/>
                <a:ea typeface="DM Sans"/>
                <a:cs typeface="DM Sans"/>
                <a:sym typeface="DM Sans"/>
              </a:rPr>
              <a:t>nh duyệt theo cost_limit (giới hạn tổng chi phí).</a:t>
            </a:r>
          </a:p>
          <a:p>
            <a:pPr algn="just">
              <a:lnSpc>
                <a:spcPts val="4900"/>
              </a:lnSpc>
              <a:spcBef>
                <a:spcPct val="0"/>
              </a:spcBef>
            </a:pPr>
          </a:p>
          <a:p>
            <a:pPr algn="just">
              <a:lnSpc>
                <a:spcPts val="4900"/>
              </a:lnSpc>
              <a:spcBef>
                <a:spcPct val="0"/>
              </a:spcBef>
            </a:pPr>
          </a:p>
        </p:txBody>
      </p:sp>
    </p:spTree>
  </p:cSld>
  <p:clrMapOvr>
    <a:masterClrMapping/>
  </p:clrMapOvr>
  <p:transition spd="fast">
    <p:fade/>
  </p:transition>
</p:sld>
</file>

<file path=ppt/slides/slide9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174174" y="1669016"/>
            <a:ext cx="15939652" cy="876617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 Tối ưu hóa không gian trạng thái: Sử dụng Giao lộ và thách thức đảm bảo tính tối ưu cho BFS/IDS</a:t>
            </a:r>
          </a:p>
          <a:p>
            <a:pPr algn="ctr">
              <a:lnSpc>
                <a:spcPts val="5599"/>
              </a:lnSpc>
              <a:spcBef>
                <a:spcPct val="0"/>
              </a:spcBef>
            </a:pPr>
            <a:r>
              <a:rPr lang="en-US" b="true" sz="3999">
                <a:solidFill>
                  <a:srgbClr val="000000"/>
                </a:solidFill>
                <a:latin typeface="DM Sans Bold"/>
                <a:ea typeface="DM Sans Bold"/>
                <a:cs typeface="DM Sans Bold"/>
                <a:sym typeface="DM Sans Bold"/>
              </a:rPr>
              <a:t>Giải pháp</a:t>
            </a:r>
          </a:p>
          <a:p>
            <a:pPr algn="just" marL="755651" indent="-377825" lvl="1">
              <a:lnSpc>
                <a:spcPts val="4900"/>
              </a:lnSpc>
              <a:spcBef>
                <a:spcPct val="0"/>
              </a:spcBef>
              <a:buFont typeface="Arial"/>
              <a:buChar char="•"/>
            </a:pPr>
            <a:r>
              <a:rPr lang="en-US" sz="3500">
                <a:solidFill>
                  <a:srgbClr val="000000"/>
                </a:solidFill>
                <a:latin typeface="DM Sans"/>
                <a:ea typeface="DM Sans"/>
                <a:cs typeface="DM Sans"/>
                <a:sym typeface="DM Sans"/>
              </a:rPr>
              <a:t>Thuật</a:t>
            </a:r>
            <a:r>
              <a:rPr lang="en-US" sz="3500">
                <a:solidFill>
                  <a:srgbClr val="000000"/>
                </a:solidFill>
                <a:latin typeface="DM Sans"/>
                <a:ea typeface="DM Sans"/>
                <a:cs typeface="DM Sans"/>
                <a:sym typeface="DM Sans"/>
              </a:rPr>
              <a:t> toán sẽ chạy một loạt các lượt tìm kiếm theo chiều sâu (Depth-First Search) với giới hạn chi phí tăng dần.</a:t>
            </a:r>
          </a:p>
          <a:p>
            <a:pPr algn="just" marL="1511301" indent="-503767" lvl="2">
              <a:lnSpc>
                <a:spcPts val="4900"/>
              </a:lnSpc>
              <a:spcBef>
                <a:spcPct val="0"/>
              </a:spcBef>
              <a:buFont typeface="Arial"/>
              <a:buChar char="⚬"/>
            </a:pPr>
            <a:r>
              <a:rPr lang="en-US" sz="3500">
                <a:solidFill>
                  <a:srgbClr val="000000"/>
                </a:solidFill>
                <a:latin typeface="DM Sans"/>
                <a:ea typeface="DM Sans"/>
                <a:cs typeface="DM Sans"/>
                <a:sym typeface="DM Sans"/>
              </a:rPr>
              <a:t>Lầ</a:t>
            </a:r>
            <a:r>
              <a:rPr lang="en-US" sz="3500">
                <a:solidFill>
                  <a:srgbClr val="000000"/>
                </a:solidFill>
                <a:latin typeface="DM Sans"/>
                <a:ea typeface="DM Sans"/>
                <a:cs typeface="DM Sans"/>
                <a:sym typeface="DM Sans"/>
              </a:rPr>
              <a:t>n 1: Tìm đường đi có tổng chi phí &lt;= C.</a:t>
            </a:r>
          </a:p>
          <a:p>
            <a:pPr algn="just" marL="1511301" indent="-503767" lvl="2">
              <a:lnSpc>
                <a:spcPts val="4900"/>
              </a:lnSpc>
              <a:spcBef>
                <a:spcPct val="0"/>
              </a:spcBef>
              <a:buFont typeface="Arial"/>
              <a:buChar char="⚬"/>
            </a:pPr>
            <a:r>
              <a:rPr lang="en-US" sz="3500">
                <a:solidFill>
                  <a:srgbClr val="000000"/>
                </a:solidFill>
                <a:latin typeface="DM Sans"/>
                <a:ea typeface="DM Sans"/>
                <a:cs typeface="DM Sans"/>
                <a:sym typeface="DM Sans"/>
              </a:rPr>
              <a:t>Lần 2: Nếu</a:t>
            </a:r>
            <a:r>
              <a:rPr lang="en-US" sz="3500">
                <a:solidFill>
                  <a:srgbClr val="000000"/>
                </a:solidFill>
                <a:latin typeface="DM Sans"/>
                <a:ea typeface="DM Sans"/>
                <a:cs typeface="DM Sans"/>
                <a:sym typeface="DM Sans"/>
              </a:rPr>
              <a:t> khô</a:t>
            </a:r>
            <a:r>
              <a:rPr lang="en-US" sz="3500">
                <a:solidFill>
                  <a:srgbClr val="000000"/>
                </a:solidFill>
                <a:latin typeface="DM Sans"/>
                <a:ea typeface="DM Sans"/>
                <a:cs typeface="DM Sans"/>
                <a:sym typeface="DM Sans"/>
              </a:rPr>
              <a:t>ng tìm thấy, tìm đường đi có tổng chi phí &lt;= C + delta. và cứ thế tiếp tục.</a:t>
            </a:r>
          </a:p>
          <a:p>
            <a:pPr algn="just">
              <a:lnSpc>
                <a:spcPts val="4900"/>
              </a:lnSpc>
              <a:spcBef>
                <a:spcPct val="0"/>
              </a:spcBef>
            </a:pPr>
          </a:p>
          <a:p>
            <a:pPr algn="just">
              <a:lnSpc>
                <a:spcPts val="4900"/>
              </a:lnSpc>
              <a:spcBef>
                <a:spcPct val="0"/>
              </a:spcBef>
            </a:pPr>
          </a:p>
        </p:txBody>
      </p:sp>
    </p:spTree>
  </p:cSld>
  <p:clrMapOvr>
    <a:masterClrMapping/>
  </p:clrMapOvr>
  <p:transition spd="fast">
    <p:fade/>
  </p:transition>
</p:sld>
</file>

<file path=ppt/slides/slide9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319648" y="1583246"/>
            <a:ext cx="15939652" cy="8766175"/>
          </a:xfrm>
          <a:prstGeom prst="rect">
            <a:avLst/>
          </a:prstGeom>
        </p:spPr>
        <p:txBody>
          <a:bodyPr anchor="t" rtlCol="false" tIns="0" lIns="0" bIns="0" rIns="0">
            <a:spAutoFit/>
          </a:bodyPr>
          <a:lstStyle/>
          <a:p>
            <a:pPr algn="just">
              <a:lnSpc>
                <a:spcPts val="8400"/>
              </a:lnSpc>
              <a:spcBef>
                <a:spcPct val="0"/>
              </a:spcBef>
            </a:pPr>
            <a:r>
              <a:rPr lang="en-US" b="true" sz="6000">
                <a:solidFill>
                  <a:srgbClr val="000000"/>
                </a:solidFill>
                <a:latin typeface="DM Sans Bold"/>
                <a:ea typeface="DM Sans Bold"/>
                <a:cs typeface="DM Sans Bold"/>
                <a:sym typeface="DM Sans Bold"/>
              </a:rPr>
              <a:t>3. Nhiệm vụ </a:t>
            </a:r>
          </a:p>
          <a:p>
            <a:pPr algn="just">
              <a:lnSpc>
                <a:spcPts val="7000"/>
              </a:lnSpc>
              <a:spcBef>
                <a:spcPct val="0"/>
              </a:spcBef>
            </a:pPr>
            <a:r>
              <a:rPr lang="en-US" b="true" sz="5000">
                <a:solidFill>
                  <a:srgbClr val="000000"/>
                </a:solidFill>
                <a:latin typeface="DM Sans Bold"/>
                <a:ea typeface="DM Sans Bold"/>
                <a:cs typeface="DM Sans Bold"/>
                <a:sym typeface="DM Sans Bold"/>
              </a:rPr>
              <a:t>g</a:t>
            </a:r>
            <a:r>
              <a:rPr lang="en-US" b="true" sz="5000">
                <a:solidFill>
                  <a:srgbClr val="000000"/>
                </a:solidFill>
                <a:latin typeface="DM Sans Bold"/>
                <a:ea typeface="DM Sans Bold"/>
                <a:cs typeface="DM Sans Bold"/>
                <a:sym typeface="DM Sans Bold"/>
              </a:rPr>
              <a:t>. Nhiệm vụ nâng cao: Tối ưu hóa không gian trạng thái: Sử dụng Giao lộ và thách thức đảm bảo tính tối ưu cho BFS/IDS</a:t>
            </a:r>
          </a:p>
          <a:p>
            <a:pPr algn="ctr">
              <a:lnSpc>
                <a:spcPts val="5599"/>
              </a:lnSpc>
              <a:spcBef>
                <a:spcPct val="0"/>
              </a:spcBef>
            </a:pPr>
            <a:r>
              <a:rPr lang="en-US" b="true" sz="3999">
                <a:solidFill>
                  <a:srgbClr val="000000"/>
                </a:solidFill>
                <a:latin typeface="DM Sans Bold"/>
                <a:ea typeface="DM Sans Bold"/>
                <a:cs typeface="DM Sans Bold"/>
                <a:sym typeface="DM Sans Bold"/>
              </a:rPr>
              <a:t>Giải pháp</a:t>
            </a:r>
          </a:p>
          <a:p>
            <a:pPr algn="just" marL="755651" indent="-377825" lvl="1">
              <a:lnSpc>
                <a:spcPts val="4900"/>
              </a:lnSpc>
              <a:spcBef>
                <a:spcPct val="0"/>
              </a:spcBef>
              <a:buFont typeface="Arial"/>
              <a:buChar char="•"/>
            </a:pPr>
            <a:r>
              <a:rPr lang="en-US" sz="3500">
                <a:solidFill>
                  <a:srgbClr val="000000"/>
                </a:solidFill>
                <a:latin typeface="DM Sans"/>
                <a:ea typeface="DM Sans"/>
                <a:cs typeface="DM Sans"/>
                <a:sym typeface="DM Sans"/>
              </a:rPr>
              <a:t>Thuật</a:t>
            </a:r>
            <a:r>
              <a:rPr lang="en-US" sz="3500">
                <a:solidFill>
                  <a:srgbClr val="000000"/>
                </a:solidFill>
                <a:latin typeface="DM Sans"/>
                <a:ea typeface="DM Sans"/>
                <a:cs typeface="DM Sans"/>
                <a:sym typeface="DM Sans"/>
              </a:rPr>
              <a:t> toán này phức tạp hơn để cài đặt và thường kém hiệu quả hơn UCS vì nó phải duyệt lại các trạng thái nhiều lần. Vì vậy, trong phần code bên</a:t>
            </a:r>
            <a:r>
              <a:rPr lang="en-US" sz="3500">
                <a:solidFill>
                  <a:srgbClr val="000000"/>
                </a:solidFill>
                <a:latin typeface="DM Sans"/>
                <a:ea typeface="DM Sans"/>
                <a:cs typeface="DM Sans"/>
                <a:sym typeface="DM Sans"/>
              </a:rPr>
              <a:t> dưới, chú</a:t>
            </a:r>
            <a:r>
              <a:rPr lang="en-US" sz="3500">
                <a:solidFill>
                  <a:srgbClr val="000000"/>
                </a:solidFill>
                <a:latin typeface="DM Sans"/>
                <a:ea typeface="DM Sans"/>
                <a:cs typeface="DM Sans"/>
                <a:sym typeface="DM Sans"/>
              </a:rPr>
              <a:t>ng ta sẽ tập trung vào việc cài đặt UCS, là giải pháp chuẩn và hiệu quả hơn.</a:t>
            </a:r>
          </a:p>
          <a:p>
            <a:pPr algn="just">
              <a:lnSpc>
                <a:spcPts val="4900"/>
              </a:lnSpc>
              <a:spcBef>
                <a:spcPct val="0"/>
              </a:spcBef>
            </a:pPr>
          </a:p>
          <a:p>
            <a:pPr algn="just">
              <a:lnSpc>
                <a:spcPts val="4900"/>
              </a:lnSpc>
              <a:spcBef>
                <a:spcPct val="0"/>
              </a:spcBef>
            </a:pPr>
          </a:p>
          <a:p>
            <a:pPr algn="just">
              <a:lnSpc>
                <a:spcPts val="4900"/>
              </a:lnSpc>
              <a:spcBef>
                <a:spcPct val="0"/>
              </a:spcBef>
            </a:pP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DAG06v9CktE</dc:identifier>
  <dcterms:modified xsi:type="dcterms:W3CDTF">2011-08-01T06:04:30Z</dcterms:modified>
  <cp:revision>1</cp:revision>
  <dc:title>Bản sao của Prepared by group 7</dc:title>
</cp:coreProperties>
</file>