
<file path=[Content_Types].xml><?xml version="1.0" encoding="utf-8"?>
<Types xmlns="http://schemas.openxmlformats.org/package/2006/content-types">
  <Default ContentType="application/vnd.openxmlformats-officedocument.oleObject" Extension="bin"/>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slide+xml" PartName="/ppt/slides/slide44.xml"/>
  <Override ContentType="application/vnd.openxmlformats-officedocument.presentationml.slide+xml" PartName="/ppt/slides/slide45.xml"/>
  <Override ContentType="application/vnd.openxmlformats-officedocument.presentationml.slide+xml" PartName="/ppt/slides/slide46.xml"/>
  <Override ContentType="application/vnd.openxmlformats-officedocument.presentationml.slide+xml" PartName="/ppt/slides/slide47.xml"/>
  <Override ContentType="application/vnd.openxmlformats-officedocument.presentationml.slide+xml" PartName="/ppt/slides/slide48.xml"/>
  <Override ContentType="application/vnd.openxmlformats-officedocument.presentationml.slide+xml" PartName="/ppt/slides/slide49.xml"/>
  <Override ContentType="application/vnd.openxmlformats-officedocument.presentationml.slide+xml" PartName="/ppt/slides/slide50.xml"/>
  <Override ContentType="application/vnd.openxmlformats-officedocument.presentationml.slide+xml" PartName="/ppt/slides/slide51.xml"/>
  <Override ContentType="application/vnd.openxmlformats-officedocument.presentationml.slide+xml" PartName="/ppt/slides/slide52.xml"/>
  <Override ContentType="application/vnd.openxmlformats-officedocument.presentationml.slide+xml" PartName="/ppt/slides/slide53.xml"/>
  <Override ContentType="application/vnd.openxmlformats-officedocument.presentationml.slide+xml" PartName="/ppt/slides/slide54.xml"/>
  <Override ContentType="application/vnd.openxmlformats-officedocument.presentationml.slide+xml" PartName="/ppt/slides/slide55.xml"/>
  <Override ContentType="application/vnd.openxmlformats-officedocument.presentationml.slide+xml" PartName="/ppt/slides/slide56.xml"/>
  <Override ContentType="application/vnd.openxmlformats-officedocument.presentationml.slide+xml" PartName="/ppt/slides/slide57.xml"/>
  <Override ContentType="application/vnd.openxmlformats-officedocument.presentationml.slide+xml" PartName="/ppt/slides/slide58.xml"/>
  <Override ContentType="application/vnd.openxmlformats-officedocument.presentationml.slide+xml" PartName="/ppt/slides/slide59.xml"/>
  <Override ContentType="application/vnd.openxmlformats-officedocument.presentationml.slide+xml" PartName="/ppt/slides/slide60.xml"/>
  <Override ContentType="application/vnd.openxmlformats-officedocument.presentationml.slide+xml" PartName="/ppt/slides/slide61.xml"/>
  <Override ContentType="application/vnd.openxmlformats-officedocument.presentationml.slide+xml" PartName="/ppt/slides/slide62.xml"/>
  <Override ContentType="application/vnd.openxmlformats-officedocument.presentationml.slide+xml" PartName="/ppt/slides/slide63.xml"/>
  <Override ContentType="application/vnd.openxmlformats-officedocument.presentationml.slide+xml" PartName="/ppt/slides/slide64.xml"/>
  <Override ContentType="application/vnd.openxmlformats-officedocument.presentationml.slide+xml" PartName="/ppt/slides/slide65.xml"/>
  <Override ContentType="application/vnd.openxmlformats-officedocument.presentationml.slide+xml" PartName="/ppt/slides/slide66.xml"/>
  <Override ContentType="application/vnd.openxmlformats-officedocument.presentationml.slide+xml" PartName="/ppt/slides/slide67.xml"/>
  <Override ContentType="application/vnd.openxmlformats-officedocument.presentationml.slide+xml" PartName="/ppt/slides/slide68.xml"/>
  <Override ContentType="application/vnd.openxmlformats-officedocument.presentationml.slide+xml" PartName="/ppt/slides/slide69.xml"/>
  <Override ContentType="application/vnd.openxmlformats-officedocument.presentationml.slide+xml" PartName="/ppt/slides/slide70.xml"/>
  <Override ContentType="application/vnd.openxmlformats-officedocument.presentationml.slide+xml" PartName="/ppt/slides/slide71.xml"/>
  <Override ContentType="application/vnd.openxmlformats-officedocument.presentationml.slide+xml" PartName="/ppt/slides/slide72.xml"/>
  <Override ContentType="application/vnd.openxmlformats-officedocument.presentationml.slide+xml" PartName="/ppt/slides/slide73.xml"/>
  <Override ContentType="application/vnd.openxmlformats-officedocument.presentationml.slide+xml" PartName="/ppt/slides/slide74.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77.xml"/>
  <Override ContentType="application/vnd.openxmlformats-officedocument.presentationml.slide+xml" PartName="/ppt/slides/slide78.xml"/>
  <Override ContentType="application/vnd.openxmlformats-officedocument.presentationml.slide+xml" PartName="/ppt/slides/slide79.xml"/>
  <Override ContentType="application/vnd.openxmlformats-officedocument.presentationml.slide+xml" PartName="/ppt/slides/slide80.xml"/>
  <Override ContentType="application/vnd.openxmlformats-officedocument.presentationml.slide+xml" PartName="/ppt/slides/slide81.xml"/>
  <Override ContentType="application/vnd.openxmlformats-officedocument.presentationml.slide+xml" PartName="/ppt/slides/slide82.xml"/>
  <Override ContentType="application/vnd.openxmlformats-officedocument.presentationml.slide+xml" PartName="/ppt/slides/slide8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Lst>
  <p:sldSz cx="18288000" cy="10287000"/>
  <p:notesSz cx="6858000" cy="9144000"/>
  <p:embeddedFontLst>
    <p:embeddedFont>
      <p:font typeface="Noto Serif Display Bold" charset="1" panose="02020802080505020204"/>
      <p:regular r:id="rId89"/>
    </p:embeddedFont>
    <p:embeddedFont>
      <p:font typeface="Noto Serif Display" charset="1" panose="02020502080505020204"/>
      <p:regular r:id="rId90"/>
    </p:embeddedFont>
    <p:embeddedFont>
      <p:font typeface="Noto Sans Bold" charset="1" panose="020B0802040504020204"/>
      <p:regular r:id="rId91"/>
    </p:embeddedFont>
    <p:embeddedFont>
      <p:font typeface="Noto Sans" charset="1" panose="020B0502040504020204"/>
      <p:regular r:id="rId9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slides/slide36.xml" Type="http://schemas.openxmlformats.org/officeDocument/2006/relationships/slide"/><Relationship Id="rId42" Target="slides/slide37.xml" Type="http://schemas.openxmlformats.org/officeDocument/2006/relationships/slide"/><Relationship Id="rId43" Target="slides/slide38.xml" Type="http://schemas.openxmlformats.org/officeDocument/2006/relationships/slide"/><Relationship Id="rId44" Target="slides/slide39.xml" Type="http://schemas.openxmlformats.org/officeDocument/2006/relationships/slide"/><Relationship Id="rId45" Target="slides/slide40.xml" Type="http://schemas.openxmlformats.org/officeDocument/2006/relationships/slide"/><Relationship Id="rId46" Target="slides/slide41.xml" Type="http://schemas.openxmlformats.org/officeDocument/2006/relationships/slide"/><Relationship Id="rId47" Target="slides/slide42.xml" Type="http://schemas.openxmlformats.org/officeDocument/2006/relationships/slide"/><Relationship Id="rId48" Target="slides/slide43.xml" Type="http://schemas.openxmlformats.org/officeDocument/2006/relationships/slide"/><Relationship Id="rId49" Target="slides/slide44.xml" Type="http://schemas.openxmlformats.org/officeDocument/2006/relationships/slide"/><Relationship Id="rId5" Target="tableStyles.xml" Type="http://schemas.openxmlformats.org/officeDocument/2006/relationships/tableStyles"/><Relationship Id="rId50" Target="slides/slide45.xml" Type="http://schemas.openxmlformats.org/officeDocument/2006/relationships/slide"/><Relationship Id="rId51" Target="slides/slide46.xml" Type="http://schemas.openxmlformats.org/officeDocument/2006/relationships/slide"/><Relationship Id="rId52" Target="slides/slide47.xml" Type="http://schemas.openxmlformats.org/officeDocument/2006/relationships/slide"/><Relationship Id="rId53" Target="slides/slide48.xml" Type="http://schemas.openxmlformats.org/officeDocument/2006/relationships/slide"/><Relationship Id="rId54" Target="slides/slide49.xml" Type="http://schemas.openxmlformats.org/officeDocument/2006/relationships/slide"/><Relationship Id="rId55" Target="slides/slide50.xml" Type="http://schemas.openxmlformats.org/officeDocument/2006/relationships/slide"/><Relationship Id="rId56" Target="slides/slide51.xml" Type="http://schemas.openxmlformats.org/officeDocument/2006/relationships/slide"/><Relationship Id="rId57" Target="slides/slide52.xml" Type="http://schemas.openxmlformats.org/officeDocument/2006/relationships/slide"/><Relationship Id="rId58" Target="slides/slide53.xml" Type="http://schemas.openxmlformats.org/officeDocument/2006/relationships/slide"/><Relationship Id="rId59" Target="slides/slide54.xml" Type="http://schemas.openxmlformats.org/officeDocument/2006/relationships/slide"/><Relationship Id="rId6" Target="slides/slide1.xml" Type="http://schemas.openxmlformats.org/officeDocument/2006/relationships/slide"/><Relationship Id="rId60" Target="slides/slide55.xml" Type="http://schemas.openxmlformats.org/officeDocument/2006/relationships/slide"/><Relationship Id="rId61" Target="slides/slide56.xml" Type="http://schemas.openxmlformats.org/officeDocument/2006/relationships/slide"/><Relationship Id="rId62" Target="slides/slide57.xml" Type="http://schemas.openxmlformats.org/officeDocument/2006/relationships/slide"/><Relationship Id="rId63" Target="slides/slide58.xml" Type="http://schemas.openxmlformats.org/officeDocument/2006/relationships/slide"/><Relationship Id="rId64" Target="slides/slide59.xml" Type="http://schemas.openxmlformats.org/officeDocument/2006/relationships/slide"/><Relationship Id="rId65" Target="slides/slide60.xml" Type="http://schemas.openxmlformats.org/officeDocument/2006/relationships/slide"/><Relationship Id="rId66" Target="slides/slide61.xml" Type="http://schemas.openxmlformats.org/officeDocument/2006/relationships/slide"/><Relationship Id="rId67" Target="slides/slide62.xml" Type="http://schemas.openxmlformats.org/officeDocument/2006/relationships/slide"/><Relationship Id="rId68" Target="slides/slide63.xml" Type="http://schemas.openxmlformats.org/officeDocument/2006/relationships/slide"/><Relationship Id="rId69" Target="slides/slide64.xml" Type="http://schemas.openxmlformats.org/officeDocument/2006/relationships/slide"/><Relationship Id="rId7" Target="slides/slide2.xml" Type="http://schemas.openxmlformats.org/officeDocument/2006/relationships/slide"/><Relationship Id="rId70" Target="slides/slide65.xml" Type="http://schemas.openxmlformats.org/officeDocument/2006/relationships/slide"/><Relationship Id="rId71" Target="slides/slide66.xml" Type="http://schemas.openxmlformats.org/officeDocument/2006/relationships/slide"/><Relationship Id="rId72" Target="slides/slide67.xml" Type="http://schemas.openxmlformats.org/officeDocument/2006/relationships/slide"/><Relationship Id="rId73" Target="slides/slide68.xml" Type="http://schemas.openxmlformats.org/officeDocument/2006/relationships/slide"/><Relationship Id="rId74" Target="slides/slide69.xml" Type="http://schemas.openxmlformats.org/officeDocument/2006/relationships/slide"/><Relationship Id="rId75" Target="slides/slide70.xml" Type="http://schemas.openxmlformats.org/officeDocument/2006/relationships/slide"/><Relationship Id="rId76" Target="slides/slide71.xml" Type="http://schemas.openxmlformats.org/officeDocument/2006/relationships/slide"/><Relationship Id="rId77" Target="slides/slide72.xml" Type="http://schemas.openxmlformats.org/officeDocument/2006/relationships/slide"/><Relationship Id="rId78" Target="slides/slide73.xml" Type="http://schemas.openxmlformats.org/officeDocument/2006/relationships/slide"/><Relationship Id="rId79" Target="slides/slide74.xml" Type="http://schemas.openxmlformats.org/officeDocument/2006/relationships/slide"/><Relationship Id="rId8" Target="slides/slide3.xml" Type="http://schemas.openxmlformats.org/officeDocument/2006/relationships/slide"/><Relationship Id="rId80" Target="slides/slide75.xml" Type="http://schemas.openxmlformats.org/officeDocument/2006/relationships/slide"/><Relationship Id="rId81" Target="slides/slide76.xml" Type="http://schemas.openxmlformats.org/officeDocument/2006/relationships/slide"/><Relationship Id="rId82" Target="slides/slide77.xml" Type="http://schemas.openxmlformats.org/officeDocument/2006/relationships/slide"/><Relationship Id="rId83" Target="slides/slide78.xml" Type="http://schemas.openxmlformats.org/officeDocument/2006/relationships/slide"/><Relationship Id="rId84" Target="slides/slide79.xml" Type="http://schemas.openxmlformats.org/officeDocument/2006/relationships/slide"/><Relationship Id="rId85" Target="slides/slide80.xml" Type="http://schemas.openxmlformats.org/officeDocument/2006/relationships/slide"/><Relationship Id="rId86" Target="slides/slide81.xml" Type="http://schemas.openxmlformats.org/officeDocument/2006/relationships/slide"/><Relationship Id="rId87" Target="slides/slide82.xml" Type="http://schemas.openxmlformats.org/officeDocument/2006/relationships/slide"/><Relationship Id="rId88" Target="slides/slide83.xml" Type="http://schemas.openxmlformats.org/officeDocument/2006/relationships/slide"/><Relationship Id="rId89" Target="fonts/font89.fntdata" Type="http://schemas.openxmlformats.org/officeDocument/2006/relationships/font"/><Relationship Id="rId9" Target="slides/slide4.xml" Type="http://schemas.openxmlformats.org/officeDocument/2006/relationships/slide"/><Relationship Id="rId90" Target="fonts/font90.fntdata" Type="http://schemas.openxmlformats.org/officeDocument/2006/relationships/font"/><Relationship Id="rId91" Target="fonts/font91.fntdata" Type="http://schemas.openxmlformats.org/officeDocument/2006/relationships/font"/><Relationship Id="rId92" Target="fonts/font92.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12" Target="../media/image32.png" Type="http://schemas.openxmlformats.org/officeDocument/2006/relationships/image"/><Relationship Id="rId13" Target="../embeddings/oleObject2.bin" Type="http://schemas.openxmlformats.org/officeDocument/2006/relationships/oleObjec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12" Target="../media/image33.pn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12" Target="../media/image34.pn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30" Target="../media/image35.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30" Target="../media/image36.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12" Target="../media/image37.pn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25.png" Type="http://schemas.openxmlformats.org/officeDocument/2006/relationships/image"/><Relationship Id="rId5" Target="../media/image26.sv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25.png" Type="http://schemas.openxmlformats.org/officeDocument/2006/relationships/image"/><Relationship Id="rId5" Target="../media/image26.sv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25.png" Type="http://schemas.openxmlformats.org/officeDocument/2006/relationships/image"/><Relationship Id="rId5" Target="../media/image26.sv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12" Target="../media/image38.png" Type="http://schemas.openxmlformats.org/officeDocument/2006/relationships/image"/><Relationship Id="rId13" Target="../media/image39.pn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12" Target="../media/image40.pn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30" Target="../media/image41.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3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3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3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3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4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4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4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4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4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6.svg" Type="http://schemas.openxmlformats.org/officeDocument/2006/relationships/image"/><Relationship Id="rId12" Target="../media/image17.png" Type="http://schemas.openxmlformats.org/officeDocument/2006/relationships/image"/><Relationship Id="rId13" Target="../media/image18.svg" Type="http://schemas.openxmlformats.org/officeDocument/2006/relationships/image"/><Relationship Id="rId14" Target="../media/image19.png" Type="http://schemas.openxmlformats.org/officeDocument/2006/relationships/image"/><Relationship Id="rId15" Target="../media/image20.svg" Type="http://schemas.openxmlformats.org/officeDocument/2006/relationships/image"/><Relationship Id="rId16" Target="../media/image25.png" Type="http://schemas.openxmlformats.org/officeDocument/2006/relationships/image"/><Relationship Id="rId17" Target="../media/image26.svg" Type="http://schemas.openxmlformats.org/officeDocument/2006/relationships/image"/><Relationship Id="rId18" Target="../media/image27.png" Type="http://schemas.openxmlformats.org/officeDocument/2006/relationships/image"/><Relationship Id="rId19" Target="../media/image28.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4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6.svg" Type="http://schemas.openxmlformats.org/officeDocument/2006/relationships/image"/><Relationship Id="rId12" Target="../media/image17.png" Type="http://schemas.openxmlformats.org/officeDocument/2006/relationships/image"/><Relationship Id="rId13" Target="../media/image18.svg" Type="http://schemas.openxmlformats.org/officeDocument/2006/relationships/image"/><Relationship Id="rId14" Target="../media/image19.png" Type="http://schemas.openxmlformats.org/officeDocument/2006/relationships/image"/><Relationship Id="rId15" Target="../media/image20.svg" Type="http://schemas.openxmlformats.org/officeDocument/2006/relationships/image"/><Relationship Id="rId16" Target="../media/image25.png" Type="http://schemas.openxmlformats.org/officeDocument/2006/relationships/image"/><Relationship Id="rId17" Target="../media/image26.svg" Type="http://schemas.openxmlformats.org/officeDocument/2006/relationships/image"/><Relationship Id="rId18" Target="../media/image27.png" Type="http://schemas.openxmlformats.org/officeDocument/2006/relationships/image"/><Relationship Id="rId19" Target="../media/image28.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4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6.svg" Type="http://schemas.openxmlformats.org/officeDocument/2006/relationships/image"/><Relationship Id="rId12" Target="../media/image17.png" Type="http://schemas.openxmlformats.org/officeDocument/2006/relationships/image"/><Relationship Id="rId13" Target="../media/image18.svg" Type="http://schemas.openxmlformats.org/officeDocument/2006/relationships/image"/><Relationship Id="rId14" Target="../media/image19.png" Type="http://schemas.openxmlformats.org/officeDocument/2006/relationships/image"/><Relationship Id="rId15" Target="../media/image20.svg" Type="http://schemas.openxmlformats.org/officeDocument/2006/relationships/image"/><Relationship Id="rId16" Target="../media/image25.png" Type="http://schemas.openxmlformats.org/officeDocument/2006/relationships/image"/><Relationship Id="rId17" Target="../media/image26.svg" Type="http://schemas.openxmlformats.org/officeDocument/2006/relationships/image"/><Relationship Id="rId18" Target="../media/image27.png" Type="http://schemas.openxmlformats.org/officeDocument/2006/relationships/image"/><Relationship Id="rId19" Target="../media/image28.svg" Type="http://schemas.openxmlformats.org/officeDocument/2006/relationships/image"/><Relationship Id="rId2" Target="../media/image1.png" Type="http://schemas.openxmlformats.org/officeDocument/2006/relationships/image"/><Relationship Id="rId20" Target="../media/image42.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4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6.svg" Type="http://schemas.openxmlformats.org/officeDocument/2006/relationships/image"/><Relationship Id="rId12" Target="../media/image17.png" Type="http://schemas.openxmlformats.org/officeDocument/2006/relationships/image"/><Relationship Id="rId13" Target="../media/image18.svg" Type="http://schemas.openxmlformats.org/officeDocument/2006/relationships/image"/><Relationship Id="rId14" Target="../media/image19.png" Type="http://schemas.openxmlformats.org/officeDocument/2006/relationships/image"/><Relationship Id="rId15" Target="../media/image20.svg" Type="http://schemas.openxmlformats.org/officeDocument/2006/relationships/image"/><Relationship Id="rId16" Target="../media/image25.png" Type="http://schemas.openxmlformats.org/officeDocument/2006/relationships/image"/><Relationship Id="rId17" Target="../media/image26.svg" Type="http://schemas.openxmlformats.org/officeDocument/2006/relationships/image"/><Relationship Id="rId18" Target="../media/image27.png" Type="http://schemas.openxmlformats.org/officeDocument/2006/relationships/image"/><Relationship Id="rId19" Target="../media/image28.svg" Type="http://schemas.openxmlformats.org/officeDocument/2006/relationships/image"/><Relationship Id="rId2" Target="../media/image1.png" Type="http://schemas.openxmlformats.org/officeDocument/2006/relationships/image"/><Relationship Id="rId20" Target="../media/image43.png" Type="http://schemas.openxmlformats.org/officeDocument/2006/relationships/image"/><Relationship Id="rId21" Target="../embeddings/oleObject3.bin" Type="http://schemas.openxmlformats.org/officeDocument/2006/relationships/oleObject"/><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4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4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12" Target="../media/image44.png" Type="http://schemas.openxmlformats.org/officeDocument/2006/relationships/image"/><Relationship Id="rId13" Target="../embeddings/oleObject4.bin" Type="http://schemas.openxmlformats.org/officeDocument/2006/relationships/oleObjec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5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5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5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5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12" Target="../media/image45.png" Type="http://schemas.openxmlformats.org/officeDocument/2006/relationships/image"/><Relationship Id="rId13" Target="../embeddings/oleObject5.bin" Type="http://schemas.openxmlformats.org/officeDocument/2006/relationships/oleObjec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5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5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5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5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5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5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12" Target="../media/image29.png" Type="http://schemas.openxmlformats.org/officeDocument/2006/relationships/image"/><Relationship Id="rId13" Target="../embeddings/oleObject1.bin" Type="http://schemas.openxmlformats.org/officeDocument/2006/relationships/oleObjec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6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6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6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6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6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6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6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6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6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6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12" Target="../media/image30.pn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7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7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7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7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7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7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30" Target="../media/image46.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7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7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30" Target="../media/image47.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7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7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12" Target="../media/image31.pn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8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8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30" Target="../media/image48.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8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30" Target="../media/image49.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8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7.png" Type="http://schemas.openxmlformats.org/officeDocument/2006/relationships/image"/><Relationship Id="rId11" Target="../media/image18.svg" Type="http://schemas.openxmlformats.org/officeDocument/2006/relationships/image"/><Relationship Id="rId12" Target="../media/image19.png" Type="http://schemas.openxmlformats.org/officeDocument/2006/relationships/image"/><Relationship Id="rId13" Target="../media/image20.svg" Type="http://schemas.openxmlformats.org/officeDocument/2006/relationships/image"/><Relationship Id="rId14" Target="../media/image21.png" Type="http://schemas.openxmlformats.org/officeDocument/2006/relationships/image"/><Relationship Id="rId15" Target="../media/image22.svg" Type="http://schemas.openxmlformats.org/officeDocument/2006/relationships/image"/><Relationship Id="rId16" Target="../media/image25.png" Type="http://schemas.openxmlformats.org/officeDocument/2006/relationships/image"/><Relationship Id="rId17" Target="../media/image26.svg" Type="http://schemas.openxmlformats.org/officeDocument/2006/relationships/image"/><Relationship Id="rId18" Target="../media/image27.png" Type="http://schemas.openxmlformats.org/officeDocument/2006/relationships/image"/><Relationship Id="rId19" Target="../media/image28.svg" Type="http://schemas.openxmlformats.org/officeDocument/2006/relationships/image"/><Relationship Id="rId2" Target="../media/image5.png" Type="http://schemas.openxmlformats.org/officeDocument/2006/relationships/image"/><Relationship Id="rId3" Target="../media/image6.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15.png" Type="http://schemas.openxmlformats.org/officeDocument/2006/relationships/image"/><Relationship Id="rId9" Target="../media/image16.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3688802" y="3908068"/>
            <a:ext cx="10910396" cy="1657920"/>
          </a:xfrm>
          <a:prstGeom prst="rect">
            <a:avLst/>
          </a:prstGeom>
        </p:spPr>
        <p:txBody>
          <a:bodyPr anchor="t" rtlCol="false" tIns="0" lIns="0" bIns="0" rIns="0">
            <a:spAutoFit/>
          </a:bodyPr>
          <a:lstStyle/>
          <a:p>
            <a:pPr algn="ctr">
              <a:lnSpc>
                <a:spcPts val="12218"/>
              </a:lnSpc>
            </a:pPr>
            <a:r>
              <a:rPr lang="en-US" b="true" sz="12998">
                <a:solidFill>
                  <a:srgbClr val="000000"/>
                </a:solidFill>
                <a:latin typeface="Noto Serif Display Bold"/>
                <a:ea typeface="Noto Serif Display Bold"/>
                <a:cs typeface="Noto Serif Display Bold"/>
                <a:sym typeface="Noto Serif Display Bold"/>
              </a:rPr>
              <a:t>LAB - 05</a:t>
            </a:r>
          </a:p>
        </p:txBody>
      </p:sp>
      <p:sp>
        <p:nvSpPr>
          <p:cNvPr name="TextBox 17" id="17"/>
          <p:cNvSpPr txBox="true"/>
          <p:nvPr/>
        </p:nvSpPr>
        <p:spPr>
          <a:xfrm rot="0">
            <a:off x="4914102" y="6614508"/>
            <a:ext cx="8459795" cy="587551"/>
          </a:xfrm>
          <a:prstGeom prst="rect">
            <a:avLst/>
          </a:prstGeom>
        </p:spPr>
        <p:txBody>
          <a:bodyPr anchor="t" rtlCol="false" tIns="0" lIns="0" bIns="0" rIns="0">
            <a:spAutoFit/>
          </a:bodyPr>
          <a:lstStyle/>
          <a:p>
            <a:pPr algn="ctr">
              <a:lnSpc>
                <a:spcPts val="4381"/>
              </a:lnSpc>
            </a:pPr>
            <a:r>
              <a:rPr lang="en-US" b="true" sz="4381" spc="-87">
                <a:solidFill>
                  <a:srgbClr val="000000"/>
                </a:solidFill>
                <a:latin typeface="Noto Serif Display Bold"/>
                <a:ea typeface="Noto Serif Display Bold"/>
                <a:cs typeface="Noto Serif Display Bold"/>
                <a:sym typeface="Noto Serif Display Bold"/>
              </a:rPr>
              <a:t>NHÓM 7</a:t>
            </a:r>
          </a:p>
        </p:txBody>
      </p:sp>
      <p:sp>
        <p:nvSpPr>
          <p:cNvPr name="Freeform 18" id="18"/>
          <p:cNvSpPr/>
          <p:nvPr/>
        </p:nvSpPr>
        <p:spPr>
          <a:xfrm flipH="false" flipV="false" rot="0">
            <a:off x="4737926" y="2576219"/>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13866530" y="-1223811"/>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1377540" y="8182355"/>
            <a:ext cx="4076270" cy="2863579"/>
          </a:xfrm>
          <a:custGeom>
            <a:avLst/>
            <a:gdLst/>
            <a:ahLst/>
            <a:cxnLst/>
            <a:rect r="r" b="b" t="t" l="l"/>
            <a:pathLst>
              <a:path h="2863579" w="4076270">
                <a:moveTo>
                  <a:pt x="0" y="0"/>
                </a:moveTo>
                <a:lnTo>
                  <a:pt x="4076269" y="0"/>
                </a:lnTo>
                <a:lnTo>
                  <a:pt x="4076269" y="2863580"/>
                </a:lnTo>
                <a:lnTo>
                  <a:pt x="0" y="286358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1864062" y="184478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graphicFrame>
        <p:nvGraphicFramePr>
          <p:cNvPr name="Object 7" id="7"/>
          <p:cNvGraphicFramePr/>
          <p:nvPr/>
        </p:nvGraphicFramePr>
        <p:xfrm>
          <a:off x="1468255" y="1330223"/>
          <a:ext cx="3771900" cy="3143250"/>
        </p:xfrm>
        <a:graphic>
          <a:graphicData uri="http://schemas.openxmlformats.org/presentationml/2006/ole">
            <p:oleObj imgW="4521200" imgH="3886200" r:id="rId13" progId="Excel.Sheet.12" name="Worksheet">
              <p:embed/>
              <p:pic>
                <p:nvPicPr>
                  <p:cNvPr name="" id="0"/>
                  <p:cNvPicPr/>
                  <p:nvPr/>
                </p:nvPicPr>
                <p:blipFill>
                  <a:blip r:embed="rId12"/>
                  <a:stretch>
                    <a:fillRect/>
                  </a:stretch>
                </p:blipFill>
                <p:spPr>
                  <a:xfrm>
                    <a:off x="1270000" y="1270000"/>
                    <a:ext cx="1270000" cy="1270000"/>
                  </a:xfrm>
                  <a:prstGeom prst="rect"/>
                </p:spPr>
              </p:pic>
            </p:oleObj>
          </a:graphicData>
        </a:graphic>
      </p:graphicFrame>
      <p:sp>
        <p:nvSpPr>
          <p:cNvPr name="TextBox 8" id="8"/>
          <p:cNvSpPr txBox="true"/>
          <p:nvPr/>
        </p:nvSpPr>
        <p:spPr>
          <a:xfrm rot="0">
            <a:off x="1936151" y="180873"/>
            <a:ext cx="7513082" cy="996950"/>
          </a:xfrm>
          <a:prstGeom prst="rect">
            <a:avLst/>
          </a:prstGeom>
        </p:spPr>
        <p:txBody>
          <a:bodyPr anchor="t" rtlCol="false" tIns="0" lIns="0" bIns="0" rIns="0">
            <a:spAutoFit/>
          </a:bodyPr>
          <a:lstStyle/>
          <a:p>
            <a:pPr algn="ctr">
              <a:lnSpc>
                <a:spcPts val="8500"/>
              </a:lnSpc>
              <a:spcBef>
                <a:spcPct val="0"/>
              </a:spcBef>
            </a:pPr>
            <a:r>
              <a:rPr lang="en-US" b="true" sz="5000" spc="-100">
                <a:solidFill>
                  <a:srgbClr val="000000"/>
                </a:solidFill>
                <a:latin typeface="Noto Serif Display Bold"/>
                <a:ea typeface="Noto Serif Display Bold"/>
                <a:cs typeface="Noto Serif Display Bold"/>
                <a:sym typeface="Noto Serif Display Bold"/>
              </a:rPr>
              <a:t>2. Cấu trúc chương trình</a:t>
            </a:r>
          </a:p>
        </p:txBody>
      </p:sp>
      <p:sp>
        <p:nvSpPr>
          <p:cNvPr name="TextBox 9" id="9"/>
          <p:cNvSpPr txBox="true"/>
          <p:nvPr/>
        </p:nvSpPr>
        <p:spPr>
          <a:xfrm rot="0">
            <a:off x="2090456" y="6404355"/>
            <a:ext cx="13150453" cy="3365500"/>
          </a:xfrm>
          <a:prstGeom prst="rect">
            <a:avLst/>
          </a:prstGeom>
        </p:spPr>
        <p:txBody>
          <a:bodyPr anchor="t" rtlCol="false" tIns="0" lIns="0" bIns="0" rIns="0">
            <a:spAutoFit/>
          </a:bodyPr>
          <a:lstStyle/>
          <a:p>
            <a:pPr algn="just" marL="863599" indent="-431800" lvl="1">
              <a:lnSpc>
                <a:spcPts val="6799"/>
              </a:lnSpc>
              <a:buFont typeface="Arial"/>
              <a:buChar char="•"/>
            </a:pPr>
            <a:r>
              <a:rPr lang="en-US" sz="3999" spc="-79">
                <a:solidFill>
                  <a:srgbClr val="000000"/>
                </a:solidFill>
                <a:latin typeface="Noto Serif Display"/>
                <a:ea typeface="Noto Serif Display"/>
                <a:cs typeface="Noto Serif Display"/>
                <a:sym typeface="Noto Serif Display"/>
              </a:rPr>
              <a:t>Cơ chế hoạt động:</a:t>
            </a:r>
          </a:p>
          <a:p>
            <a:pPr algn="just" marL="1727199" indent="-575733" lvl="2">
              <a:lnSpc>
                <a:spcPts val="6799"/>
              </a:lnSpc>
              <a:buFont typeface="Arial"/>
              <a:buChar char="⚬"/>
            </a:pPr>
            <a:r>
              <a:rPr lang="en-US" sz="3999" spc="-79">
                <a:solidFill>
                  <a:srgbClr val="000000"/>
                </a:solidFill>
                <a:latin typeface="Noto Serif Display"/>
                <a:ea typeface="Noto Serif Display"/>
                <a:cs typeface="Noto Serif Display"/>
                <a:sym typeface="Noto Serif Display"/>
              </a:rPr>
              <a:t>Thử di chuyển từng hậu → chọn cấu hình tốt nhất</a:t>
            </a:r>
          </a:p>
          <a:p>
            <a:pPr algn="just" marL="1727199" indent="-575733" lvl="2">
              <a:lnSpc>
                <a:spcPts val="6799"/>
              </a:lnSpc>
              <a:buFont typeface="Arial"/>
              <a:buChar char="⚬"/>
            </a:pPr>
            <a:r>
              <a:rPr lang="en-US" sz="3999" spc="-79">
                <a:solidFill>
                  <a:srgbClr val="000000"/>
                </a:solidFill>
                <a:latin typeface="Noto Serif Display"/>
                <a:ea typeface="Noto Serif Display"/>
                <a:cs typeface="Noto Serif Display"/>
                <a:sym typeface="Noto Serif Display"/>
              </a:rPr>
              <a:t>Cập nhật nếu có cải thiện</a:t>
            </a:r>
          </a:p>
          <a:p>
            <a:pPr algn="just" marL="1727199" indent="-575733" lvl="2">
              <a:lnSpc>
                <a:spcPts val="6799"/>
              </a:lnSpc>
              <a:buFont typeface="Arial"/>
              <a:buChar char="⚬"/>
            </a:pPr>
            <a:r>
              <a:rPr lang="en-US" sz="3999" spc="-79">
                <a:solidFill>
                  <a:srgbClr val="000000"/>
                </a:solidFill>
                <a:latin typeface="Noto Serif Display"/>
                <a:ea typeface="Noto Serif Display"/>
                <a:cs typeface="Noto Serif Display"/>
                <a:sym typeface="Noto Serif Display"/>
              </a:rPr>
              <a:t>Dừng khi không còn bước đi tốt hơn</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0857392" y="2269402"/>
            <a:ext cx="5442172" cy="5412270"/>
          </a:xfrm>
          <a:custGeom>
            <a:avLst/>
            <a:gdLst/>
            <a:ahLst/>
            <a:cxnLst/>
            <a:rect r="r" b="b" t="t" l="l"/>
            <a:pathLst>
              <a:path h="5412270" w="5442172">
                <a:moveTo>
                  <a:pt x="0" y="0"/>
                </a:moveTo>
                <a:lnTo>
                  <a:pt x="5442172" y="0"/>
                </a:lnTo>
                <a:lnTo>
                  <a:pt x="5442172" y="5412270"/>
                </a:lnTo>
                <a:lnTo>
                  <a:pt x="0" y="5412270"/>
                </a:lnTo>
                <a:lnTo>
                  <a:pt x="0" y="0"/>
                </a:lnTo>
                <a:close/>
              </a:path>
            </a:pathLst>
          </a:custGeom>
          <a:blipFill>
            <a:blip r:embed="rId12"/>
            <a:stretch>
              <a:fillRect l="0" t="0" r="0" b="0"/>
            </a:stretch>
          </a:blipFill>
        </p:spPr>
      </p:sp>
      <p:sp>
        <p:nvSpPr>
          <p:cNvPr name="TextBox 8" id="8"/>
          <p:cNvSpPr txBox="true"/>
          <p:nvPr/>
        </p:nvSpPr>
        <p:spPr>
          <a:xfrm rot="0">
            <a:off x="1578222" y="2743512"/>
            <a:ext cx="7046357" cy="4225925"/>
          </a:xfrm>
          <a:prstGeom prst="rect">
            <a:avLst/>
          </a:prstGeom>
        </p:spPr>
        <p:txBody>
          <a:bodyPr anchor="t" rtlCol="false" tIns="0" lIns="0" bIns="0" rIns="0">
            <a:spAutoFit/>
          </a:bodyPr>
          <a:lstStyle/>
          <a:p>
            <a:pPr algn="just">
              <a:lnSpc>
                <a:spcPts val="8500"/>
              </a:lnSpc>
              <a:spcBef>
                <a:spcPct val="0"/>
              </a:spcBef>
            </a:pPr>
            <a:r>
              <a:rPr lang="en-US" b="true" sz="5000" spc="-100">
                <a:solidFill>
                  <a:srgbClr val="000000"/>
                </a:solidFill>
                <a:latin typeface="Noto Serif Display Bold"/>
                <a:ea typeface="Noto Serif Display Bold"/>
                <a:cs typeface="Noto Serif Display Bold"/>
                <a:sym typeface="Noto Serif Display Bold"/>
              </a:rPr>
              <a:t>3. Kết quả thực nghiệm</a:t>
            </a:r>
          </a:p>
          <a:p>
            <a:pPr algn="just" marL="1079501" indent="-539750" lvl="1">
              <a:lnSpc>
                <a:spcPts val="8500"/>
              </a:lnSpc>
              <a:buFont typeface="Arial"/>
              <a:buChar char="•"/>
            </a:pPr>
            <a:r>
              <a:rPr lang="en-US" sz="5000" spc="-100">
                <a:solidFill>
                  <a:srgbClr val="000000"/>
                </a:solidFill>
                <a:latin typeface="Noto Serif Display"/>
                <a:ea typeface="Noto Serif Display"/>
                <a:cs typeface="Noto Serif Display"/>
                <a:sym typeface="Noto Serif Display"/>
              </a:rPr>
              <a:t>Trạng thái ban đầu:</a:t>
            </a:r>
          </a:p>
          <a:p>
            <a:pPr algn="just" marL="2159001" indent="-719667" lvl="2">
              <a:lnSpc>
                <a:spcPts val="8500"/>
              </a:lnSpc>
              <a:buFont typeface="Arial"/>
              <a:buChar char="⚬"/>
            </a:pPr>
            <a:r>
              <a:rPr lang="en-US" sz="5000" spc="-100">
                <a:solidFill>
                  <a:srgbClr val="000000"/>
                </a:solidFill>
                <a:latin typeface="Noto Serif Display"/>
                <a:ea typeface="Noto Serif Display"/>
                <a:cs typeface="Noto Serif Display"/>
                <a:sym typeface="Noto Serif Display"/>
              </a:rPr>
              <a:t>[3, 3, 2, 1]</a:t>
            </a:r>
          </a:p>
          <a:p>
            <a:pPr algn="just" marL="2159001" indent="-719667" lvl="2">
              <a:lnSpc>
                <a:spcPts val="8500"/>
              </a:lnSpc>
              <a:buFont typeface="Arial"/>
              <a:buChar char="⚬"/>
            </a:pPr>
            <a:r>
              <a:rPr lang="en-US" sz="5000" spc="-100">
                <a:solidFill>
                  <a:srgbClr val="000000"/>
                </a:solidFill>
                <a:latin typeface="Noto Serif Display"/>
                <a:ea typeface="Noto Serif Display"/>
                <a:cs typeface="Noto Serif Display"/>
                <a:sym typeface="Noto Serif Display"/>
              </a:rPr>
              <a:t>Số xung đột: 4</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1614370" y="2616641"/>
            <a:ext cx="5458899" cy="5458899"/>
          </a:xfrm>
          <a:custGeom>
            <a:avLst/>
            <a:gdLst/>
            <a:ahLst/>
            <a:cxnLst/>
            <a:rect r="r" b="b" t="t" l="l"/>
            <a:pathLst>
              <a:path h="5458899" w="5458899">
                <a:moveTo>
                  <a:pt x="0" y="0"/>
                </a:moveTo>
                <a:lnTo>
                  <a:pt x="5458899" y="0"/>
                </a:lnTo>
                <a:lnTo>
                  <a:pt x="5458899" y="5458899"/>
                </a:lnTo>
                <a:lnTo>
                  <a:pt x="0" y="5458899"/>
                </a:lnTo>
                <a:lnTo>
                  <a:pt x="0" y="0"/>
                </a:lnTo>
                <a:close/>
              </a:path>
            </a:pathLst>
          </a:custGeom>
          <a:blipFill>
            <a:blip r:embed="rId12"/>
            <a:stretch>
              <a:fillRect l="0" t="0" r="0" b="0"/>
            </a:stretch>
          </a:blipFill>
        </p:spPr>
      </p:sp>
      <p:sp>
        <p:nvSpPr>
          <p:cNvPr name="TextBox 8" id="8"/>
          <p:cNvSpPr txBox="true"/>
          <p:nvPr/>
        </p:nvSpPr>
        <p:spPr>
          <a:xfrm rot="0">
            <a:off x="1350602" y="2563256"/>
            <a:ext cx="9306494" cy="5937250"/>
          </a:xfrm>
          <a:prstGeom prst="rect">
            <a:avLst/>
          </a:prstGeom>
        </p:spPr>
        <p:txBody>
          <a:bodyPr anchor="t" rtlCol="false" tIns="0" lIns="0" bIns="0" rIns="0">
            <a:spAutoFit/>
          </a:bodyPr>
          <a:lstStyle/>
          <a:p>
            <a:pPr algn="just" marL="863599" indent="-431800" lvl="1">
              <a:lnSpc>
                <a:spcPts val="6799"/>
              </a:lnSpc>
              <a:buFont typeface="Arial"/>
              <a:buChar char="•"/>
            </a:pPr>
            <a:r>
              <a:rPr lang="en-US" b="true" sz="3999" spc="-79">
                <a:solidFill>
                  <a:srgbClr val="000000"/>
                </a:solidFill>
                <a:latin typeface="Noto Serif Display Bold"/>
                <a:ea typeface="Noto Serif Display Bold"/>
                <a:cs typeface="Noto Serif Display Bold"/>
                <a:sym typeface="Noto Serif Display Bold"/>
              </a:rPr>
              <a:t>Trạng thái sau Hill Climbing:</a:t>
            </a:r>
          </a:p>
          <a:p>
            <a:pPr algn="just" marL="1727199" indent="-575733" lvl="2">
              <a:lnSpc>
                <a:spcPts val="6799"/>
              </a:lnSpc>
              <a:buFont typeface="Arial"/>
              <a:buChar char="⚬"/>
            </a:pPr>
            <a:r>
              <a:rPr lang="en-US" sz="3999" spc="-79">
                <a:solidFill>
                  <a:srgbClr val="000000"/>
                </a:solidFill>
                <a:latin typeface="Noto Serif Display"/>
                <a:ea typeface="Noto Serif Display"/>
                <a:cs typeface="Noto Serif Display"/>
                <a:sym typeface="Noto Serif Display"/>
              </a:rPr>
              <a:t>[3, 0, 2, 1]</a:t>
            </a:r>
          </a:p>
          <a:p>
            <a:pPr algn="just" marL="1727199" indent="-575733" lvl="2">
              <a:lnSpc>
                <a:spcPts val="6799"/>
              </a:lnSpc>
              <a:buFont typeface="Arial"/>
              <a:buChar char="⚬"/>
            </a:pPr>
            <a:r>
              <a:rPr lang="en-US" sz="3999" spc="-79">
                <a:solidFill>
                  <a:srgbClr val="000000"/>
                </a:solidFill>
                <a:latin typeface="Noto Serif Display"/>
                <a:ea typeface="Noto Serif Display"/>
                <a:cs typeface="Noto Serif Display"/>
                <a:sym typeface="Noto Serif Display"/>
              </a:rPr>
              <a:t>Số xung đột còn lại: 1</a:t>
            </a:r>
          </a:p>
          <a:p>
            <a:pPr algn="just" marL="1727199" indent="-575733" lvl="2">
              <a:lnSpc>
                <a:spcPts val="6799"/>
              </a:lnSpc>
              <a:buFont typeface="Arial"/>
              <a:buChar char="⚬"/>
            </a:pPr>
            <a:r>
              <a:rPr lang="en-US" sz="3999" spc="-79">
                <a:solidFill>
                  <a:srgbClr val="000000"/>
                </a:solidFill>
                <a:latin typeface="Noto Serif Display"/>
                <a:ea typeface="Noto Serif Display"/>
                <a:cs typeface="Noto Serif Display"/>
                <a:sym typeface="Noto Serif Display"/>
              </a:rPr>
              <a:t>Số bước thực hiện: 1</a:t>
            </a:r>
          </a:p>
          <a:p>
            <a:pPr algn="just" marL="863599" indent="-431800" lvl="1">
              <a:lnSpc>
                <a:spcPts val="6799"/>
              </a:lnSpc>
              <a:buFont typeface="Arial"/>
              <a:buChar char="•"/>
            </a:pPr>
            <a:r>
              <a:rPr lang="en-US" sz="3999" spc="-79">
                <a:solidFill>
                  <a:srgbClr val="000000"/>
                </a:solidFill>
                <a:latin typeface="Noto Serif Display"/>
                <a:ea typeface="Noto Serif Display"/>
                <a:cs typeface="Noto Serif Display"/>
                <a:sym typeface="Noto Serif Display"/>
              </a:rPr>
              <a:t> </a:t>
            </a:r>
            <a:r>
              <a:rPr lang="en-US" sz="3999" spc="-79">
                <a:solidFill>
                  <a:srgbClr val="000000"/>
                </a:solidFill>
                <a:latin typeface="Noto Serif Display"/>
                <a:ea typeface="Noto Serif Display"/>
                <a:cs typeface="Noto Serif Display"/>
                <a:sym typeface="Noto Serif Display"/>
              </a:rPr>
              <a:t>Cho thấy thuật toán nhanh chóng giảm xung đột, dù chưa đạt lời giải tối ưu.</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3675213">
            <a:off x="-2662617" y="1447341"/>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8176068" y="9295126"/>
            <a:ext cx="4076270" cy="2863579"/>
          </a:xfrm>
          <a:custGeom>
            <a:avLst/>
            <a:gdLst/>
            <a:ahLst/>
            <a:cxnLst/>
            <a:rect r="r" b="b" t="t" l="l"/>
            <a:pathLst>
              <a:path h="2863579" w="4076270">
                <a:moveTo>
                  <a:pt x="0" y="0"/>
                </a:moveTo>
                <a:lnTo>
                  <a:pt x="4076270" y="0"/>
                </a:lnTo>
                <a:lnTo>
                  <a:pt x="4076270" y="2863580"/>
                </a:lnTo>
                <a:lnTo>
                  <a:pt x="0" y="286358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1659024" y="7430120"/>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7" id="7"/>
          <p:cNvSpPr txBox="true"/>
          <p:nvPr/>
        </p:nvSpPr>
        <p:spPr>
          <a:xfrm rot="0">
            <a:off x="1768257" y="362884"/>
            <a:ext cx="15886390" cy="8743950"/>
          </a:xfrm>
          <a:prstGeom prst="rect">
            <a:avLst/>
          </a:prstGeom>
        </p:spPr>
        <p:txBody>
          <a:bodyPr anchor="t" rtlCol="false" tIns="0" lIns="0" bIns="0" rIns="0">
            <a:spAutoFit/>
          </a:bodyPr>
          <a:lstStyle/>
          <a:p>
            <a:pPr algn="just">
              <a:lnSpc>
                <a:spcPts val="8500"/>
              </a:lnSpc>
              <a:spcBef>
                <a:spcPct val="0"/>
              </a:spcBef>
            </a:pPr>
            <a:r>
              <a:rPr lang="en-US" b="true" sz="5000" spc="-100">
                <a:solidFill>
                  <a:srgbClr val="000000"/>
                </a:solidFill>
                <a:latin typeface="Noto Serif Display Bold"/>
                <a:ea typeface="Noto Serif Display Bold"/>
                <a:cs typeface="Noto Serif Display Bold"/>
                <a:sym typeface="Noto Serif Display Bold"/>
              </a:rPr>
              <a:t>4. Đánh giá &amp; Nhận xét</a:t>
            </a:r>
          </a:p>
          <a:p>
            <a:pPr algn="just" marL="863599" indent="-431800" lvl="1">
              <a:lnSpc>
                <a:spcPts val="6799"/>
              </a:lnSpc>
              <a:buFont typeface="Arial"/>
              <a:buChar char="•"/>
            </a:pPr>
            <a:r>
              <a:rPr lang="en-US" sz="3999" spc="-79">
                <a:solidFill>
                  <a:srgbClr val="000000"/>
                </a:solidFill>
                <a:latin typeface="Noto Serif Display"/>
                <a:ea typeface="Noto Serif Display"/>
                <a:cs typeface="Noto Serif Display"/>
                <a:sym typeface="Noto Serif Display"/>
              </a:rPr>
              <a:t>Ưu điểm:</a:t>
            </a:r>
          </a:p>
          <a:p>
            <a:pPr algn="just" marL="1727199" indent="-575733" lvl="2">
              <a:lnSpc>
                <a:spcPts val="6799"/>
              </a:lnSpc>
              <a:buFont typeface="Arial"/>
              <a:buChar char="⚬"/>
            </a:pPr>
            <a:r>
              <a:rPr lang="en-US" sz="3999" spc="-79">
                <a:solidFill>
                  <a:srgbClr val="000000"/>
                </a:solidFill>
                <a:latin typeface="Noto Serif Display"/>
                <a:ea typeface="Noto Serif Display"/>
                <a:cs typeface="Noto Serif Display"/>
                <a:sym typeface="Noto Serif Display"/>
              </a:rPr>
              <a:t>  Đơn giản, dễ cài đặt</a:t>
            </a:r>
          </a:p>
          <a:p>
            <a:pPr algn="just" marL="1727199" indent="-575733" lvl="2">
              <a:lnSpc>
                <a:spcPts val="6799"/>
              </a:lnSpc>
              <a:buFont typeface="Arial"/>
              <a:buChar char="⚬"/>
            </a:pPr>
            <a:r>
              <a:rPr lang="en-US" sz="3999" spc="-79">
                <a:solidFill>
                  <a:srgbClr val="000000"/>
                </a:solidFill>
                <a:latin typeface="Noto Serif Display"/>
                <a:ea typeface="Noto Serif Display"/>
                <a:cs typeface="Noto Serif Display"/>
                <a:sym typeface="Noto Serif Display"/>
              </a:rPr>
              <a:t>  Chạy nhanh, hiệu quả với kích thước nhỏ</a:t>
            </a:r>
          </a:p>
          <a:p>
            <a:pPr algn="just" marL="863599" indent="-431800" lvl="1">
              <a:lnSpc>
                <a:spcPts val="6799"/>
              </a:lnSpc>
              <a:buFont typeface="Arial"/>
              <a:buChar char="•"/>
            </a:pPr>
            <a:r>
              <a:rPr lang="en-US" sz="3999" spc="-79">
                <a:solidFill>
                  <a:srgbClr val="000000"/>
                </a:solidFill>
                <a:latin typeface="Noto Serif Display"/>
                <a:ea typeface="Noto Serif Display"/>
                <a:cs typeface="Noto Serif Display"/>
                <a:sym typeface="Noto Serif Display"/>
              </a:rPr>
              <a:t>Hạn chế:</a:t>
            </a:r>
          </a:p>
          <a:p>
            <a:pPr algn="just" marL="1727199" indent="-575733" lvl="2">
              <a:lnSpc>
                <a:spcPts val="6799"/>
              </a:lnSpc>
              <a:buFont typeface="Arial"/>
              <a:buChar char="⚬"/>
            </a:pPr>
            <a:r>
              <a:rPr lang="en-US" sz="3999" spc="-79">
                <a:solidFill>
                  <a:srgbClr val="000000"/>
                </a:solidFill>
                <a:latin typeface="Noto Serif Display"/>
                <a:ea typeface="Noto Serif Display"/>
                <a:cs typeface="Noto Serif Display"/>
                <a:sym typeface="Noto Serif Display"/>
              </a:rPr>
              <a:t>  Dễ mắc kẹt tại local optimum</a:t>
            </a:r>
          </a:p>
          <a:p>
            <a:pPr algn="just" marL="1727199" indent="-575733" lvl="2">
              <a:lnSpc>
                <a:spcPts val="6799"/>
              </a:lnSpc>
              <a:buFont typeface="Arial"/>
              <a:buChar char="⚬"/>
            </a:pPr>
            <a:r>
              <a:rPr lang="en-US" sz="3999" spc="-79">
                <a:solidFill>
                  <a:srgbClr val="000000"/>
                </a:solidFill>
                <a:latin typeface="Noto Serif Display"/>
                <a:ea typeface="Noto Serif Display"/>
                <a:cs typeface="Noto Serif Display"/>
                <a:sym typeface="Noto Serif Display"/>
              </a:rPr>
              <a:t>  Có thể không tìm được lời giải toàn cục nếu không có cải tiến</a:t>
            </a:r>
          </a:p>
          <a:p>
            <a:pPr algn="just" marL="863599" indent="-431800" lvl="1">
              <a:lnSpc>
                <a:spcPts val="6799"/>
              </a:lnSpc>
              <a:buFont typeface="Arial"/>
              <a:buChar char="•"/>
            </a:pPr>
            <a:r>
              <a:rPr lang="en-US" sz="3999" spc="-79">
                <a:solidFill>
                  <a:srgbClr val="000000"/>
                </a:solidFill>
                <a:latin typeface="Noto Serif Display"/>
                <a:ea typeface="Noto Serif Display"/>
                <a:cs typeface="Noto Serif Display"/>
                <a:sym typeface="Noto Serif Display"/>
              </a:rPr>
              <a:t>Hướng cải thiện:</a:t>
            </a:r>
          </a:p>
          <a:p>
            <a:pPr algn="just" marL="1727199" indent="-575733" lvl="2">
              <a:lnSpc>
                <a:spcPts val="6799"/>
              </a:lnSpc>
              <a:buFont typeface="Arial"/>
              <a:buChar char="⚬"/>
            </a:pPr>
            <a:r>
              <a:rPr lang="en-US" sz="3999" spc="-79">
                <a:solidFill>
                  <a:srgbClr val="000000"/>
                </a:solidFill>
                <a:latin typeface="Noto Serif Display"/>
                <a:ea typeface="Noto Serif Display"/>
                <a:cs typeface="Noto Serif Display"/>
                <a:sym typeface="Noto Serif Display"/>
              </a:rPr>
              <a:t>Random Restart Hill Climbing</a:t>
            </a:r>
          </a:p>
          <a:p>
            <a:pPr algn="just" marL="1727199" indent="-575733" lvl="2">
              <a:lnSpc>
                <a:spcPts val="6799"/>
              </a:lnSpc>
              <a:buFont typeface="Arial"/>
              <a:buChar char="⚬"/>
            </a:pPr>
            <a:r>
              <a:rPr lang="en-US" sz="3999" spc="-79">
                <a:solidFill>
                  <a:srgbClr val="000000"/>
                </a:solidFill>
                <a:latin typeface="Noto Serif Display"/>
                <a:ea typeface="Noto Serif Display"/>
                <a:cs typeface="Noto Serif Display"/>
                <a:sym typeface="Noto Serif Display"/>
              </a:rPr>
              <a:t>Simulated Annealing để thoát khỏi local optimum</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909727" y="1309925"/>
            <a:ext cx="16468547" cy="9124950"/>
          </a:xfrm>
          <a:prstGeom prst="rect">
            <a:avLst/>
          </a:prstGeom>
        </p:spPr>
        <p:txBody>
          <a:bodyPr anchor="t" rtlCol="false" tIns="0" lIns="0" bIns="0" rIns="0">
            <a:spAutoFit/>
          </a:bodyPr>
          <a:lstStyle/>
          <a:p>
            <a:pPr algn="just">
              <a:lnSpc>
                <a:spcPts val="8399"/>
              </a:lnSpc>
            </a:pPr>
          </a:p>
          <a:p>
            <a:pPr algn="just">
              <a:lnSpc>
                <a:spcPts val="8399"/>
              </a:lnSpc>
            </a:pPr>
            <a:r>
              <a:rPr lang="en-US" sz="5999" b="true">
                <a:solidFill>
                  <a:srgbClr val="000000"/>
                </a:solidFill>
                <a:latin typeface="Noto Serif Display Bold"/>
                <a:ea typeface="Noto Serif Display Bold"/>
                <a:cs typeface="Noto Serif Display Bold"/>
                <a:sym typeface="Noto Serif Display Bold"/>
              </a:rPr>
              <a:t>Task 2: Tìm kiếm leo đồi ngẫu nhiên 1 (Stochastic Hill Climbing 1)</a:t>
            </a:r>
          </a:p>
          <a:p>
            <a:pPr algn="just">
              <a:lnSpc>
                <a:spcPts val="5599"/>
              </a:lnSpc>
            </a:pPr>
            <a:r>
              <a:rPr lang="en-US" sz="3999">
                <a:solidFill>
                  <a:srgbClr val="000000"/>
                </a:solidFill>
                <a:latin typeface="Noto Serif Display"/>
                <a:ea typeface="Noto Serif Display"/>
                <a:cs typeface="Noto Serif Display"/>
                <a:sym typeface="Noto Serif Display"/>
              </a:rPr>
              <a:t>Nguyên tắc hoạt động</a:t>
            </a:r>
          </a:p>
          <a:p>
            <a:pPr algn="just" marL="863599" indent="-431800" lvl="1">
              <a:lnSpc>
                <a:spcPts val="5599"/>
              </a:lnSpc>
              <a:buFont typeface="Arial"/>
              <a:buChar char="•"/>
            </a:pPr>
            <a:r>
              <a:rPr lang="en-US" sz="3999">
                <a:solidFill>
                  <a:srgbClr val="000000"/>
                </a:solidFill>
                <a:latin typeface="Noto Serif Display"/>
                <a:ea typeface="Noto Serif Display"/>
                <a:cs typeface="Noto Serif Display"/>
                <a:sym typeface="Noto Serif Display"/>
              </a:rPr>
              <a:t>Là thuật toán tìm kiếm cục bộ (Local Search) dựa trên độ dốc, thuộc nhóm cải thiện dần (iterative improvement).</a:t>
            </a:r>
          </a:p>
          <a:p>
            <a:pPr algn="just" marL="863599" indent="-431800" lvl="1">
              <a:lnSpc>
                <a:spcPts val="5599"/>
              </a:lnSpc>
              <a:buFont typeface="Arial"/>
              <a:buChar char="•"/>
            </a:pPr>
            <a:r>
              <a:rPr lang="en-US" sz="3999">
                <a:solidFill>
                  <a:srgbClr val="000000"/>
                </a:solidFill>
                <a:latin typeface="Noto Serif Display"/>
                <a:ea typeface="Noto Serif Display"/>
                <a:cs typeface="Noto Serif Display"/>
                <a:sym typeface="Noto Serif Display"/>
              </a:rPr>
              <a:t>Khác với Steepest Ascent Hill Climbing ở quy tắc chọn nước đi:</a:t>
            </a:r>
          </a:p>
          <a:p>
            <a:pPr algn="just" marL="863599" indent="-431800" lvl="1">
              <a:lnSpc>
                <a:spcPts val="5599"/>
              </a:lnSpc>
              <a:buFont typeface="Arial"/>
              <a:buChar char="•"/>
            </a:pPr>
            <a:r>
              <a:rPr lang="en-US" sz="3999">
                <a:solidFill>
                  <a:srgbClr val="000000"/>
                </a:solidFill>
                <a:latin typeface="Noto Serif Display"/>
                <a:ea typeface="Noto Serif Display"/>
                <a:cs typeface="Noto Serif Display"/>
                <a:sym typeface="Noto Serif Display"/>
              </a:rPr>
              <a:t> → SHC chọn ngẫu nhiên một nước đi “lên dốc” thay vì chọn nước đi tốt nhất.</a:t>
            </a:r>
          </a:p>
          <a:p>
            <a:pPr algn="just">
              <a:lnSpc>
                <a:spcPts val="5599"/>
              </a:lnSpc>
            </a:pPr>
          </a:p>
          <a:p>
            <a:pPr algn="just">
              <a:lnSpc>
                <a:spcPts val="8400"/>
              </a:lnSpc>
              <a:spcBef>
                <a:spcPct val="0"/>
              </a:spcBef>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909727" y="1300400"/>
            <a:ext cx="16468547" cy="9505950"/>
          </a:xfrm>
          <a:prstGeom prst="rect">
            <a:avLst/>
          </a:prstGeom>
        </p:spPr>
        <p:txBody>
          <a:bodyPr anchor="t" rtlCol="false" tIns="0" lIns="0" bIns="0" rIns="0">
            <a:spAutoFit/>
          </a:bodyPr>
          <a:lstStyle/>
          <a:p>
            <a:pPr algn="just">
              <a:lnSpc>
                <a:spcPts val="8400"/>
              </a:lnSpc>
            </a:pPr>
            <a:r>
              <a:rPr lang="en-US" sz="6000" b="true">
                <a:solidFill>
                  <a:srgbClr val="000000"/>
                </a:solidFill>
                <a:latin typeface="Noto Serif Display Bold"/>
                <a:ea typeface="Noto Serif Display Bold"/>
                <a:cs typeface="Noto Serif Display Bold"/>
                <a:sym typeface="Noto Serif Display Bold"/>
              </a:rPr>
              <a:t>Task 2: Tìm kiếm leo đồi ngẫu nhiên 1 (Stochastic Hill Climbing 1)</a:t>
            </a:r>
          </a:p>
          <a:p>
            <a:pPr algn="just">
              <a:lnSpc>
                <a:spcPts val="5599"/>
              </a:lnSpc>
            </a:pPr>
            <a:r>
              <a:rPr lang="en-US" sz="3999">
                <a:solidFill>
                  <a:srgbClr val="000000"/>
                </a:solidFill>
                <a:latin typeface="Noto Serif Display"/>
                <a:ea typeface="Noto Serif Display"/>
                <a:cs typeface="Noto Serif Display"/>
                <a:sym typeface="Noto Serif Display"/>
              </a:rPr>
              <a:t>Các khái niệm chính</a:t>
            </a:r>
          </a:p>
          <a:p>
            <a:pPr algn="just" marL="863599" indent="-431800" lvl="1">
              <a:lnSpc>
                <a:spcPts val="5599"/>
              </a:lnSpc>
              <a:buFont typeface="Arial"/>
              <a:buChar char="•"/>
            </a:pPr>
            <a:r>
              <a:rPr lang="en-US" sz="3999">
                <a:solidFill>
                  <a:srgbClr val="000000"/>
                </a:solidFill>
                <a:latin typeface="Noto Serif Display"/>
                <a:ea typeface="Noto Serif Display"/>
                <a:cs typeface="Noto Serif Display"/>
                <a:sym typeface="Noto Serif Display"/>
              </a:rPr>
              <a:t>Hàm mục tiêu (Objective Function):</a:t>
            </a:r>
          </a:p>
          <a:p>
            <a:pPr algn="just" marL="863599" indent="-431800" lvl="1">
              <a:lnSpc>
                <a:spcPts val="5599"/>
              </a:lnSpc>
              <a:buFont typeface="Arial"/>
              <a:buChar char="•"/>
            </a:pPr>
            <a:r>
              <a:rPr lang="en-US" sz="3999">
                <a:solidFill>
                  <a:srgbClr val="000000"/>
                </a:solidFill>
                <a:latin typeface="Noto Serif Display"/>
                <a:ea typeface="Noto Serif Display"/>
                <a:cs typeface="Noto Serif Display"/>
                <a:sym typeface="Noto Serif Display"/>
              </a:rPr>
              <a:t>H=</a:t>
            </a:r>
            <a:r>
              <a:rPr lang="en-US" sz="3999">
                <a:solidFill>
                  <a:srgbClr val="000000"/>
                </a:solidFill>
                <a:latin typeface="Noto Serif Display"/>
                <a:ea typeface="Noto Serif Display"/>
                <a:cs typeface="Noto Serif Display"/>
                <a:sym typeface="Noto Serif Display"/>
              </a:rPr>
              <a:t>conflicts(q)H = \text{conflicts(q)}H=conflicts(q) → số cặp quân hậu tấn công nhau.</a:t>
            </a:r>
          </a:p>
          <a:p>
            <a:pPr algn="just" marL="863599" indent="-431800" lvl="1">
              <a:lnSpc>
                <a:spcPts val="5599"/>
              </a:lnSpc>
              <a:buFont typeface="Arial"/>
              <a:buChar char="•"/>
            </a:pPr>
            <a:r>
              <a:rPr lang="en-US" sz="3999">
                <a:solidFill>
                  <a:srgbClr val="000000"/>
                </a:solidFill>
                <a:latin typeface="Noto Serif Display"/>
                <a:ea typeface="Noto Serif Display"/>
                <a:cs typeface="Noto Serif Display"/>
                <a:sym typeface="Noto Serif Display"/>
              </a:rPr>
              <a:t> → Mục tiêu: giảm H → 0.</a:t>
            </a:r>
          </a:p>
          <a:p>
            <a:pPr algn="just" marL="863599" indent="-431800" lvl="1">
              <a:lnSpc>
                <a:spcPts val="5599"/>
              </a:lnSpc>
              <a:buFont typeface="Arial"/>
              <a:buChar char="•"/>
            </a:pPr>
            <a:r>
              <a:rPr lang="en-US" sz="3999">
                <a:solidFill>
                  <a:srgbClr val="000000"/>
                </a:solidFill>
                <a:latin typeface="Noto Serif Display"/>
                <a:ea typeface="Noto Serif Display"/>
                <a:cs typeface="Noto Serif Display"/>
                <a:sym typeface="Noto Serif Display"/>
              </a:rPr>
              <a:t>Không gian lân cận (Neighborhood):</a:t>
            </a:r>
          </a:p>
          <a:p>
            <a:pPr algn="just" marL="863599" indent="-431800" lvl="1">
              <a:lnSpc>
                <a:spcPts val="5599"/>
              </a:lnSpc>
              <a:buFont typeface="Arial"/>
              <a:buChar char="•"/>
            </a:pPr>
            <a:r>
              <a:rPr lang="en-US" sz="3999">
                <a:solidFill>
                  <a:srgbClr val="000000"/>
                </a:solidFill>
                <a:latin typeface="Noto Serif Display"/>
                <a:ea typeface="Noto Serif Display"/>
                <a:cs typeface="Noto Serif Display"/>
                <a:sym typeface="Noto Serif Display"/>
              </a:rPr>
              <a:t> Sinh ra bằng cách di chuyển 1 quân hậu sang hàng khác trong cùng cột.</a:t>
            </a:r>
          </a:p>
          <a:p>
            <a:pPr algn="just">
              <a:lnSpc>
                <a:spcPts val="5599"/>
              </a:lnSpc>
            </a:pPr>
          </a:p>
          <a:p>
            <a:pPr algn="just">
              <a:lnSpc>
                <a:spcPts val="8400"/>
              </a:lnSpc>
              <a:spcBef>
                <a:spcPct val="0"/>
              </a:spcBef>
            </a:pP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909727" y="1300400"/>
            <a:ext cx="16468547" cy="10210800"/>
          </a:xfrm>
          <a:prstGeom prst="rect">
            <a:avLst/>
          </a:prstGeom>
        </p:spPr>
        <p:txBody>
          <a:bodyPr anchor="t" rtlCol="false" tIns="0" lIns="0" bIns="0" rIns="0">
            <a:spAutoFit/>
          </a:bodyPr>
          <a:lstStyle/>
          <a:p>
            <a:pPr algn="just">
              <a:lnSpc>
                <a:spcPts val="8400"/>
              </a:lnSpc>
            </a:pPr>
            <a:r>
              <a:rPr lang="en-US" sz="6000" b="true">
                <a:solidFill>
                  <a:srgbClr val="000000"/>
                </a:solidFill>
                <a:latin typeface="Noto Serif Display Bold"/>
                <a:ea typeface="Noto Serif Display Bold"/>
                <a:cs typeface="Noto Serif Display Bold"/>
                <a:sym typeface="Noto Serif Display Bold"/>
              </a:rPr>
              <a:t>Task 2: Tìm kiếm leo đồi ngẫu nhiên 1 (Stochastic Hill Climbing 1)</a:t>
            </a:r>
          </a:p>
          <a:p>
            <a:pPr algn="just">
              <a:lnSpc>
                <a:spcPts val="5599"/>
              </a:lnSpc>
            </a:pPr>
            <a:r>
              <a:rPr lang="en-US" sz="3999">
                <a:solidFill>
                  <a:srgbClr val="000000"/>
                </a:solidFill>
                <a:latin typeface="Noto Serif Display"/>
                <a:ea typeface="Noto Serif Display"/>
                <a:cs typeface="Noto Serif Display"/>
                <a:sym typeface="Noto Serif Display"/>
              </a:rPr>
              <a:t>Quy trình hoạt động của SHC 1</a:t>
            </a:r>
          </a:p>
          <a:p>
            <a:pPr algn="just" marL="863599" indent="-431800" lvl="1">
              <a:lnSpc>
                <a:spcPts val="5599"/>
              </a:lnSpc>
              <a:buAutoNum type="arabicPeriod" startAt="1"/>
            </a:pPr>
            <a:r>
              <a:rPr lang="en-US" sz="3999">
                <a:solidFill>
                  <a:srgbClr val="000000"/>
                </a:solidFill>
                <a:latin typeface="Noto Serif Display"/>
                <a:ea typeface="Noto Serif Display"/>
                <a:cs typeface="Noto Serif Display"/>
                <a:sym typeface="Noto Serif Display"/>
              </a:rPr>
              <a:t>Tìm các nước đi “lên dốc” (Uphill Moves):</a:t>
            </a:r>
          </a:p>
          <a:p>
            <a:pPr algn="just" marL="1727199" indent="-575733" lvl="2">
              <a:lnSpc>
                <a:spcPts val="5599"/>
              </a:lnSpc>
              <a:buFont typeface="Arial"/>
              <a:buChar char="⚬"/>
            </a:pPr>
            <a:r>
              <a:rPr lang="en-US" sz="3999">
                <a:solidFill>
                  <a:srgbClr val="000000"/>
                </a:solidFill>
                <a:latin typeface="Noto Serif Display"/>
                <a:ea typeface="Noto Serif Display"/>
                <a:cs typeface="Noto Serif Display"/>
                <a:sym typeface="Noto Serif Display"/>
              </a:rPr>
              <a:t>Duyệt tất cả các trạng thái lân cận.</a:t>
            </a:r>
          </a:p>
          <a:p>
            <a:pPr algn="just" marL="1727199" indent="-575733" lvl="2">
              <a:lnSpc>
                <a:spcPts val="5599"/>
              </a:lnSpc>
              <a:buFont typeface="Arial"/>
              <a:buChar char="⚬"/>
            </a:pPr>
            <a:r>
              <a:rPr lang="en-US" sz="3999">
                <a:solidFill>
                  <a:srgbClr val="000000"/>
                </a:solidFill>
                <a:latin typeface="Noto Serif Display"/>
                <a:ea typeface="Noto Serif Display"/>
                <a:cs typeface="Noto Serif Display"/>
                <a:sym typeface="Noto Serif Display"/>
              </a:rPr>
              <a:t>Chỉ </a:t>
            </a:r>
            <a:r>
              <a:rPr lang="en-US" sz="3999">
                <a:solidFill>
                  <a:srgbClr val="000000"/>
                </a:solidFill>
                <a:latin typeface="Noto Serif Display"/>
                <a:ea typeface="Noto Serif Display"/>
                <a:cs typeface="Noto Serif Display"/>
                <a:sym typeface="Noto Serif Display"/>
              </a:rPr>
              <a:t>chọn các nước đi có Conflicts(neighbor) &lt; Conflicts(current).</a:t>
            </a:r>
          </a:p>
          <a:p>
            <a:pPr algn="just" marL="863599" indent="-431800" lvl="1">
              <a:lnSpc>
                <a:spcPts val="5599"/>
              </a:lnSpc>
              <a:buAutoNum type="arabicPeriod" startAt="1"/>
            </a:pPr>
            <a:r>
              <a:rPr lang="en-US" sz="3999">
                <a:solidFill>
                  <a:srgbClr val="000000"/>
                </a:solidFill>
                <a:latin typeface="Noto Serif Display"/>
                <a:ea typeface="Noto Serif Display"/>
                <a:cs typeface="Noto Serif Display"/>
                <a:sym typeface="Noto Serif Display"/>
              </a:rPr>
              <a:t>Chọn ngẫu nhiên một nước đi lên dốc.</a:t>
            </a:r>
          </a:p>
          <a:p>
            <a:pPr algn="just">
              <a:lnSpc>
                <a:spcPts val="5599"/>
              </a:lnSpc>
            </a:pPr>
            <a:r>
              <a:rPr lang="en-US" sz="3999">
                <a:solidFill>
                  <a:srgbClr val="000000"/>
                </a:solidFill>
                <a:latin typeface="Noto Serif Display"/>
                <a:ea typeface="Noto Serif Display"/>
                <a:cs typeface="Noto Serif Display"/>
                <a:sym typeface="Noto Serif Display"/>
              </a:rPr>
              <a:t>→ Giúp tránh rơi vào cực tiểu cục bộ hoặc bề mặt phẳng (plateau).</a:t>
            </a:r>
          </a:p>
          <a:p>
            <a:pPr algn="just">
              <a:lnSpc>
                <a:spcPts val="5599"/>
              </a:lnSpc>
            </a:pPr>
            <a:r>
              <a:rPr lang="en-US" sz="3999">
                <a:solidFill>
                  <a:srgbClr val="000000"/>
                </a:solidFill>
                <a:latin typeface="Noto Serif Display"/>
                <a:ea typeface="Noto Serif Display"/>
                <a:cs typeface="Noto Serif Display"/>
                <a:sym typeface="Noto Serif Display"/>
              </a:rPr>
              <a:t>   3.Cập nhật trạng thái hiện tại và lặp lại.</a:t>
            </a:r>
          </a:p>
          <a:p>
            <a:pPr algn="just">
              <a:lnSpc>
                <a:spcPts val="5599"/>
              </a:lnSpc>
            </a:pPr>
          </a:p>
          <a:p>
            <a:pPr algn="just">
              <a:lnSpc>
                <a:spcPts val="5599"/>
              </a:lnSpc>
            </a:pPr>
          </a:p>
          <a:p>
            <a:pPr algn="just">
              <a:lnSpc>
                <a:spcPts val="8400"/>
              </a:lnSpc>
              <a:spcBef>
                <a:spcPct val="0"/>
              </a:spcBef>
            </a:pP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856265" y="2242424"/>
            <a:ext cx="16468547" cy="7391400"/>
          </a:xfrm>
          <a:prstGeom prst="rect">
            <a:avLst/>
          </a:prstGeom>
        </p:spPr>
        <p:txBody>
          <a:bodyPr anchor="t" rtlCol="false" tIns="0" lIns="0" bIns="0" rIns="0">
            <a:spAutoFit/>
          </a:bodyPr>
          <a:lstStyle/>
          <a:p>
            <a:pPr algn="just">
              <a:lnSpc>
                <a:spcPts val="8400"/>
              </a:lnSpc>
            </a:pPr>
            <a:r>
              <a:rPr lang="en-US" sz="6000" b="true">
                <a:solidFill>
                  <a:srgbClr val="000000"/>
                </a:solidFill>
                <a:latin typeface="Noto Serif Display Bold"/>
                <a:ea typeface="Noto Serif Display Bold"/>
                <a:cs typeface="Noto Serif Display Bold"/>
                <a:sym typeface="Noto Serif Display Bold"/>
              </a:rPr>
              <a:t>Task 2: Tìm kiếm leo đồi ngẫu nhiên 1 (Stochastic Hill Climbing 1)</a:t>
            </a:r>
          </a:p>
          <a:p>
            <a:pPr algn="just">
              <a:lnSpc>
                <a:spcPts val="5599"/>
              </a:lnSpc>
            </a:pPr>
            <a:r>
              <a:rPr lang="en-US" sz="3999">
                <a:solidFill>
                  <a:srgbClr val="000000"/>
                </a:solidFill>
                <a:latin typeface="Noto Serif Display"/>
                <a:ea typeface="Noto Serif Display"/>
                <a:cs typeface="Noto Serif Display"/>
                <a:sym typeface="Noto Serif Display"/>
              </a:rPr>
              <a:t>Điều kiện dừng</a:t>
            </a:r>
          </a:p>
          <a:p>
            <a:pPr algn="just" marL="863599" indent="-431800" lvl="1">
              <a:lnSpc>
                <a:spcPts val="5599"/>
              </a:lnSpc>
              <a:buFont typeface="Arial"/>
              <a:buChar char="•"/>
            </a:pPr>
            <a:r>
              <a:rPr lang="en-US" sz="3999">
                <a:solidFill>
                  <a:srgbClr val="000000"/>
                </a:solidFill>
                <a:latin typeface="Noto Serif Display"/>
                <a:ea typeface="Noto Serif Display"/>
                <a:cs typeface="Noto Serif Display"/>
                <a:sym typeface="Noto Serif Display"/>
              </a:rPr>
              <a:t>✅ Thàn</a:t>
            </a:r>
            <a:r>
              <a:rPr lang="en-US" sz="3999">
                <a:solidFill>
                  <a:srgbClr val="000000"/>
                </a:solidFill>
                <a:latin typeface="Noto Serif Display"/>
                <a:ea typeface="Noto Serif Display"/>
                <a:cs typeface="Noto Serif Display"/>
                <a:sym typeface="Noto Serif Display"/>
              </a:rPr>
              <a:t>h </a:t>
            </a:r>
            <a:r>
              <a:rPr lang="en-US" sz="3999">
                <a:solidFill>
                  <a:srgbClr val="000000"/>
                </a:solidFill>
                <a:latin typeface="Noto Serif Display"/>
                <a:ea typeface="Noto Serif Display"/>
                <a:cs typeface="Noto Serif Display"/>
                <a:sym typeface="Noto Serif Display"/>
              </a:rPr>
              <a:t>công: Conflicts(current) = 0 (tìm được nghiệm tối ưu).</a:t>
            </a:r>
          </a:p>
          <a:p>
            <a:pPr algn="just" marL="863599" indent="-431800" lvl="1">
              <a:lnSpc>
                <a:spcPts val="5599"/>
              </a:lnSpc>
              <a:buFont typeface="Arial"/>
              <a:buChar char="•"/>
            </a:pPr>
            <a:r>
              <a:rPr lang="en-US" sz="3999">
                <a:solidFill>
                  <a:srgbClr val="000000"/>
                </a:solidFill>
                <a:latin typeface="Noto Serif Display"/>
                <a:ea typeface="Noto Serif Display"/>
                <a:cs typeface="Noto Serif Display"/>
                <a:sym typeface="Noto Serif Display"/>
              </a:rPr>
              <a:t>❌ Thất bại / Kẹt: Không còn nước đi lên dốc (uphill_moves = ∅).</a:t>
            </a:r>
          </a:p>
          <a:p>
            <a:pPr algn="just" marL="863599" indent="-431800" lvl="1">
              <a:lnSpc>
                <a:spcPts val="5599"/>
              </a:lnSpc>
              <a:buFont typeface="Arial"/>
              <a:buChar char="•"/>
            </a:pPr>
            <a:r>
              <a:rPr lang="en-US" sz="3999">
                <a:solidFill>
                  <a:srgbClr val="000000"/>
                </a:solidFill>
                <a:latin typeface="Noto Serif Display"/>
                <a:ea typeface="Noto Serif Display"/>
                <a:cs typeface="Noto Serif Display"/>
                <a:sym typeface="Noto Serif Display"/>
              </a:rPr>
              <a:t>⏳ Hết ngưỡng bước: Vượt quá max_steps.</a:t>
            </a:r>
          </a:p>
          <a:p>
            <a:pPr algn="just">
              <a:lnSpc>
                <a:spcPts val="5599"/>
              </a:lnSpc>
            </a:pPr>
          </a:p>
          <a:p>
            <a:pPr algn="just">
              <a:lnSpc>
                <a:spcPts val="5599"/>
              </a:lnSpc>
            </a:pPr>
          </a:p>
          <a:p>
            <a:pPr algn="just">
              <a:lnSpc>
                <a:spcPts val="8400"/>
              </a:lnSpc>
              <a:spcBef>
                <a:spcPct val="0"/>
              </a:spcBef>
            </a:pP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575511" y="680741"/>
            <a:ext cx="16921736" cy="2103248"/>
          </a:xfrm>
          <a:prstGeom prst="rect">
            <a:avLst/>
          </a:prstGeom>
        </p:spPr>
        <p:txBody>
          <a:bodyPr anchor="t" rtlCol="false" tIns="0" lIns="0" bIns="0" rIns="0">
            <a:spAutoFit/>
          </a:bodyPr>
          <a:lstStyle/>
          <a:p>
            <a:pPr algn="l">
              <a:lnSpc>
                <a:spcPts val="8084"/>
              </a:lnSpc>
            </a:pPr>
            <a:r>
              <a:rPr lang="en-US" sz="8600" b="true">
                <a:solidFill>
                  <a:srgbClr val="000000"/>
                </a:solidFill>
                <a:latin typeface="Noto Serif Display Bold"/>
                <a:ea typeface="Noto Serif Display Bold"/>
                <a:cs typeface="Noto Serif Display Bold"/>
                <a:sym typeface="Noto Serif Display Bold"/>
              </a:rPr>
              <a:t>Task 3: Thuật toán Stochastic Hill Climbing 2 (First-Choice)</a:t>
            </a:r>
          </a:p>
        </p:txBody>
      </p:sp>
      <p:sp>
        <p:nvSpPr>
          <p:cNvPr name="Freeform 17" id="17"/>
          <p:cNvSpPr/>
          <p:nvPr/>
        </p:nvSpPr>
        <p:spPr>
          <a:xfrm flipH="false" flipV="false" rot="0">
            <a:off x="4737926" y="2576219"/>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8" id="18"/>
          <p:cNvSpPr txBox="true"/>
          <p:nvPr/>
        </p:nvSpPr>
        <p:spPr>
          <a:xfrm rot="0">
            <a:off x="683132" y="3084825"/>
            <a:ext cx="16921736" cy="6745351"/>
          </a:xfrm>
          <a:prstGeom prst="rect">
            <a:avLst/>
          </a:prstGeom>
        </p:spPr>
        <p:txBody>
          <a:bodyPr anchor="t" rtlCol="false" tIns="0" lIns="0" bIns="0" rIns="0">
            <a:spAutoFit/>
          </a:bodyPr>
          <a:lstStyle/>
          <a:p>
            <a:pPr algn="l">
              <a:lnSpc>
                <a:spcPts val="3571"/>
              </a:lnSpc>
            </a:pPr>
            <a:r>
              <a:rPr lang="en-US" sz="3799" b="true">
                <a:solidFill>
                  <a:srgbClr val="000000"/>
                </a:solidFill>
                <a:latin typeface="Noto Serif Display Bold"/>
                <a:ea typeface="Noto Serif Display Bold"/>
                <a:cs typeface="Noto Serif Display Bold"/>
                <a:sym typeface="Noto Serif Display Bold"/>
              </a:rPr>
              <a:t>1. Phân tích thuật toán</a:t>
            </a:r>
          </a:p>
          <a:p>
            <a:pPr algn="l">
              <a:lnSpc>
                <a:spcPts val="3571"/>
              </a:lnSpc>
            </a:pPr>
            <a:r>
              <a:rPr lang="en-US" sz="3799">
                <a:solidFill>
                  <a:srgbClr val="000000"/>
                </a:solidFill>
                <a:latin typeface="Noto Serif Display"/>
                <a:ea typeface="Noto Serif Display"/>
                <a:cs typeface="Noto Serif Display"/>
                <a:sym typeface="Noto Serif Display"/>
              </a:rPr>
              <a:t>Thuật toán "Stochastic Hill Climbing 2", hay còn được gọi là "First-Choice Hill Climbing" (Leo đồi lựa chọn đầu tiên), là một biến thể của thuật toán leo đồi tiêu chuẩn. Mục tiêu của nó là tìm kiếm lời giải cho bài toán N-Queens bằng cách giảm thiểu số lượng xung đột (các cặp quân hậu tấn công nhau) trên bàn cờ.</a:t>
            </a:r>
          </a:p>
          <a:p>
            <a:pPr algn="l">
              <a:lnSpc>
                <a:spcPts val="3571"/>
              </a:lnSpc>
            </a:pPr>
            <a:r>
              <a:rPr lang="en-US" sz="3799">
                <a:solidFill>
                  <a:srgbClr val="000000"/>
                </a:solidFill>
                <a:latin typeface="Noto Serif Display"/>
                <a:ea typeface="Noto Serif Display"/>
                <a:cs typeface="Noto Serif Display"/>
                <a:sym typeface="Noto Serif Display"/>
              </a:rPr>
              <a:t>Điểm khác biệt chính của thuật toán này so với "Steepest-ascent Hill Climbing" (Leo đồi dốc nhất) nằm ở cách nó khám phá không gian trạng thái:</a:t>
            </a:r>
          </a:p>
          <a:p>
            <a:pPr algn="l">
              <a:lnSpc>
                <a:spcPts val="3571"/>
              </a:lnSpc>
            </a:pPr>
          </a:p>
          <a:p>
            <a:pPr algn="l" marL="820419" indent="-410209" lvl="1">
              <a:lnSpc>
                <a:spcPts val="3571"/>
              </a:lnSpc>
              <a:buFont typeface="Arial"/>
              <a:buChar char="•"/>
            </a:pPr>
            <a:r>
              <a:rPr lang="en-US" b="true" sz="3799">
                <a:solidFill>
                  <a:srgbClr val="000000"/>
                </a:solidFill>
                <a:latin typeface="Noto Serif Display Bold"/>
                <a:ea typeface="Noto Serif Display Bold"/>
                <a:cs typeface="Noto Serif Display Bold"/>
                <a:sym typeface="Noto Serif Display Bold"/>
              </a:rPr>
              <a:t>Tạo trạng thái kế tiếp:</a:t>
            </a:r>
            <a:r>
              <a:rPr lang="en-US" sz="3799">
                <a:solidFill>
                  <a:srgbClr val="000000"/>
                </a:solidFill>
                <a:latin typeface="Noto Serif Display"/>
                <a:ea typeface="Noto Serif Display"/>
                <a:cs typeface="Noto Serif Display"/>
                <a:sym typeface="Noto Serif Display"/>
              </a:rPr>
              <a:t> Thay vì đánh giá tất cả các trạng thái "hàng xóm" (các bàn cờ có thể tạo ra bằng cách di chuyển một quân hậu trong một cột), thuật toán này chỉ tạo ra </a:t>
            </a:r>
            <a:r>
              <a:rPr lang="en-US" b="true" sz="3799">
                <a:solidFill>
                  <a:srgbClr val="000000"/>
                </a:solidFill>
                <a:latin typeface="Noto Serif Display Bold"/>
                <a:ea typeface="Noto Serif Display Bold"/>
                <a:cs typeface="Noto Serif Display Bold"/>
                <a:sym typeface="Noto Serif Display Bold"/>
              </a:rPr>
              <a:t>một</a:t>
            </a:r>
            <a:r>
              <a:rPr lang="en-US" sz="3799">
                <a:solidFill>
                  <a:srgbClr val="000000"/>
                </a:solidFill>
                <a:latin typeface="Noto Serif Display"/>
                <a:ea typeface="Noto Serif Display"/>
                <a:cs typeface="Noto Serif Display"/>
                <a:sym typeface="Noto Serif Display"/>
              </a:rPr>
              <a:t> trạng thái hàng xóm duy nhất một cách ngẫu nhiên.</a:t>
            </a:r>
          </a:p>
          <a:p>
            <a:pPr algn="l">
              <a:lnSpc>
                <a:spcPts val="3571"/>
              </a:lnSpc>
            </a:pP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575511" y="680741"/>
            <a:ext cx="16921736" cy="2103248"/>
          </a:xfrm>
          <a:prstGeom prst="rect">
            <a:avLst/>
          </a:prstGeom>
        </p:spPr>
        <p:txBody>
          <a:bodyPr anchor="t" rtlCol="false" tIns="0" lIns="0" bIns="0" rIns="0">
            <a:spAutoFit/>
          </a:bodyPr>
          <a:lstStyle/>
          <a:p>
            <a:pPr algn="l">
              <a:lnSpc>
                <a:spcPts val="8084"/>
              </a:lnSpc>
            </a:pPr>
            <a:r>
              <a:rPr lang="en-US" sz="8600" b="true">
                <a:solidFill>
                  <a:srgbClr val="000000"/>
                </a:solidFill>
                <a:latin typeface="Noto Serif Display Bold"/>
                <a:ea typeface="Noto Serif Display Bold"/>
                <a:cs typeface="Noto Serif Display Bold"/>
                <a:sym typeface="Noto Serif Display Bold"/>
              </a:rPr>
              <a:t>Task 3: Thuật toán Stochastic Hill Climbing 2 (First-Choice)</a:t>
            </a:r>
          </a:p>
        </p:txBody>
      </p:sp>
      <p:sp>
        <p:nvSpPr>
          <p:cNvPr name="Freeform 17" id="17"/>
          <p:cNvSpPr/>
          <p:nvPr/>
        </p:nvSpPr>
        <p:spPr>
          <a:xfrm flipH="false" flipV="false" rot="0">
            <a:off x="4737926" y="2576219"/>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8" id="18"/>
          <p:cNvSpPr txBox="true"/>
          <p:nvPr/>
        </p:nvSpPr>
        <p:spPr>
          <a:xfrm rot="0">
            <a:off x="575511" y="3353960"/>
            <a:ext cx="16921736" cy="6228080"/>
          </a:xfrm>
          <a:prstGeom prst="rect">
            <a:avLst/>
          </a:prstGeom>
        </p:spPr>
        <p:txBody>
          <a:bodyPr anchor="t" rtlCol="false" tIns="0" lIns="0" bIns="0" rIns="0">
            <a:spAutoFit/>
          </a:bodyPr>
          <a:lstStyle/>
          <a:p>
            <a:pPr algn="l">
              <a:lnSpc>
                <a:spcPts val="3759"/>
              </a:lnSpc>
            </a:pPr>
            <a:r>
              <a:rPr lang="en-US" sz="3999" b="true">
                <a:solidFill>
                  <a:srgbClr val="000000"/>
                </a:solidFill>
                <a:latin typeface="Noto Serif Display Bold"/>
                <a:ea typeface="Noto Serif Display Bold"/>
                <a:cs typeface="Noto Serif Display Bold"/>
                <a:sym typeface="Noto Serif Display Bold"/>
              </a:rPr>
              <a:t>1. Phân tích thuật toán</a:t>
            </a:r>
          </a:p>
          <a:p>
            <a:pPr algn="l" marL="863598" indent="-431799" lvl="1">
              <a:lnSpc>
                <a:spcPts val="3759"/>
              </a:lnSpc>
              <a:buFont typeface="Arial"/>
              <a:buChar char="•"/>
            </a:pPr>
            <a:r>
              <a:rPr lang="en-US" sz="3999">
                <a:solidFill>
                  <a:srgbClr val="000000"/>
                </a:solidFill>
                <a:latin typeface="Noto Serif Display"/>
                <a:ea typeface="Noto Serif Display"/>
                <a:cs typeface="Noto Serif Display"/>
                <a:sym typeface="Noto Serif Display"/>
              </a:rPr>
              <a:t>Đánh giá và chấp nhận: Trạng thái hàng xóm ngẫu nhiên này sau đó được đánh giá.</a:t>
            </a:r>
          </a:p>
          <a:p>
            <a:pPr algn="l" marL="1727196" indent="-575732" lvl="2">
              <a:lnSpc>
                <a:spcPts val="3759"/>
              </a:lnSpc>
              <a:buFont typeface="Arial"/>
              <a:buChar char="⚬"/>
            </a:pPr>
            <a:r>
              <a:rPr lang="en-US" sz="3999">
                <a:solidFill>
                  <a:srgbClr val="000000"/>
                </a:solidFill>
                <a:latin typeface="Noto Serif Display"/>
                <a:ea typeface="Noto Serif Display"/>
                <a:cs typeface="Noto Serif Display"/>
                <a:sym typeface="Noto Serif Display"/>
              </a:rPr>
              <a:t>Nếu nó tốt hơn trạng thái hiện tại (có ít xung đột hơn), thuật toán sẽ chấp nhận nước đi và chuyển sang trạng thái mới này.</a:t>
            </a:r>
          </a:p>
          <a:p>
            <a:pPr algn="l" marL="1727196" indent="-575732" lvl="2">
              <a:lnSpc>
                <a:spcPts val="3759"/>
              </a:lnSpc>
              <a:buFont typeface="Arial"/>
              <a:buChar char="⚬"/>
            </a:pPr>
            <a:r>
              <a:rPr lang="en-US" sz="3999">
                <a:solidFill>
                  <a:srgbClr val="000000"/>
                </a:solidFill>
                <a:latin typeface="Noto Serif Display"/>
                <a:ea typeface="Noto Serif Display"/>
                <a:cs typeface="Noto Serif Display"/>
                <a:sym typeface="Noto Serif Display"/>
              </a:rPr>
              <a:t>Nếu không tốt hơn, nước đi sẽ bị bỏ qua và thuật toán tiếp tục tạo một trạng thái hàng xóm ngẫu nhiên khác từ trạng thái</a:t>
            </a:r>
            <a:r>
              <a:rPr lang="en-US" sz="3999">
                <a:solidFill>
                  <a:srgbClr val="000000"/>
                </a:solidFill>
                <a:latin typeface="Noto Serif Display"/>
                <a:ea typeface="Noto Serif Display"/>
                <a:cs typeface="Noto Serif Display"/>
                <a:sym typeface="Noto Serif Display"/>
              </a:rPr>
              <a:t> hiện tại.</a:t>
            </a:r>
          </a:p>
          <a:p>
            <a:pPr algn="l" marL="863598" indent="-431799" lvl="1">
              <a:lnSpc>
                <a:spcPts val="3759"/>
              </a:lnSpc>
              <a:buFont typeface="Arial"/>
              <a:buChar char="•"/>
            </a:pPr>
            <a:r>
              <a:rPr lang="en-US" sz="3999">
                <a:solidFill>
                  <a:srgbClr val="000000"/>
                </a:solidFill>
                <a:latin typeface="Noto Serif Display"/>
                <a:ea typeface="Noto Serif Display"/>
                <a:cs typeface="Noto Serif Display"/>
                <a:sym typeface="Noto Serif Display"/>
              </a:rPr>
              <a:t>Điều kiện dừng: Thuật toán sẽ dừng lại khi không tìm thấy bất kỳ cải thiện nào sau một số lần thử nhất định. Điều này cho thấy nó đã đạt đến một điểm tối ưu cục bộ (local optimum), nơi không có một nước đi ngẫu nhiên nào có thể cải thiện tình hình ngay lập tức.</a:t>
            </a:r>
          </a:p>
          <a:p>
            <a:pPr algn="l">
              <a:lnSpc>
                <a:spcPts val="3759"/>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456286"/>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2227910" y="3713685"/>
            <a:ext cx="14084292" cy="3721411"/>
          </a:xfrm>
          <a:prstGeom prst="rect">
            <a:avLst/>
          </a:prstGeom>
        </p:spPr>
        <p:txBody>
          <a:bodyPr anchor="t" rtlCol="false" tIns="0" lIns="0" bIns="0" rIns="0">
            <a:spAutoFit/>
          </a:bodyPr>
          <a:lstStyle/>
          <a:p>
            <a:pPr algn="ctr">
              <a:lnSpc>
                <a:spcPts val="7295"/>
              </a:lnSpc>
            </a:pPr>
            <a:r>
              <a:rPr lang="en-US" b="true" sz="7295" spc="-145">
                <a:solidFill>
                  <a:srgbClr val="000000"/>
                </a:solidFill>
                <a:latin typeface="Noto Serif Display Bold"/>
                <a:ea typeface="Noto Serif Display Bold"/>
                <a:cs typeface="Noto Serif Display Bold"/>
                <a:sym typeface="Noto Serif Display Bold"/>
              </a:rPr>
              <a:t>SOLVING THE N-QUEENS PROBLEM USING LOCAL SEARCH</a:t>
            </a:r>
          </a:p>
          <a:p>
            <a:pPr algn="ctr">
              <a:lnSpc>
                <a:spcPts val="7295"/>
              </a:lnSpc>
            </a:pPr>
          </a:p>
        </p:txBody>
      </p:sp>
      <p:sp>
        <p:nvSpPr>
          <p:cNvPr name="Freeform 17" id="17"/>
          <p:cNvSpPr/>
          <p:nvPr/>
        </p:nvSpPr>
        <p:spPr>
          <a:xfrm flipH="false" flipV="false" rot="0">
            <a:off x="1845564" y="2262342"/>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575511" y="680741"/>
            <a:ext cx="16921736" cy="2103248"/>
          </a:xfrm>
          <a:prstGeom prst="rect">
            <a:avLst/>
          </a:prstGeom>
        </p:spPr>
        <p:txBody>
          <a:bodyPr anchor="t" rtlCol="false" tIns="0" lIns="0" bIns="0" rIns="0">
            <a:spAutoFit/>
          </a:bodyPr>
          <a:lstStyle/>
          <a:p>
            <a:pPr algn="l">
              <a:lnSpc>
                <a:spcPts val="8084"/>
              </a:lnSpc>
            </a:pPr>
            <a:r>
              <a:rPr lang="en-US" sz="8600" b="true">
                <a:solidFill>
                  <a:srgbClr val="000000"/>
                </a:solidFill>
                <a:latin typeface="Noto Serif Display Bold"/>
                <a:ea typeface="Noto Serif Display Bold"/>
                <a:cs typeface="Noto Serif Display Bold"/>
                <a:sym typeface="Noto Serif Display Bold"/>
              </a:rPr>
              <a:t>Task 3: Thuật toán Stochastic Hill Climbing 2 (First-Choice)</a:t>
            </a:r>
          </a:p>
        </p:txBody>
      </p:sp>
      <p:sp>
        <p:nvSpPr>
          <p:cNvPr name="Freeform 17" id="17"/>
          <p:cNvSpPr/>
          <p:nvPr/>
        </p:nvSpPr>
        <p:spPr>
          <a:xfrm flipH="false" flipV="false" rot="0">
            <a:off x="4737926" y="2576219"/>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8" id="18"/>
          <p:cNvSpPr txBox="true"/>
          <p:nvPr/>
        </p:nvSpPr>
        <p:spPr>
          <a:xfrm rot="0">
            <a:off x="575511" y="3197392"/>
            <a:ext cx="16921736" cy="2894330"/>
          </a:xfrm>
          <a:prstGeom prst="rect">
            <a:avLst/>
          </a:prstGeom>
        </p:spPr>
        <p:txBody>
          <a:bodyPr anchor="t" rtlCol="false" tIns="0" lIns="0" bIns="0" rIns="0">
            <a:spAutoFit/>
          </a:bodyPr>
          <a:lstStyle/>
          <a:p>
            <a:pPr algn="l">
              <a:lnSpc>
                <a:spcPts val="3759"/>
              </a:lnSpc>
            </a:pPr>
            <a:r>
              <a:rPr lang="en-US" sz="3999" b="true">
                <a:solidFill>
                  <a:srgbClr val="000000"/>
                </a:solidFill>
                <a:latin typeface="Noto Serif Display Bold"/>
                <a:ea typeface="Noto Serif Display Bold"/>
                <a:cs typeface="Noto Serif Display Bold"/>
                <a:sym typeface="Noto Serif Display Bold"/>
              </a:rPr>
              <a:t>1. Phân tích thuật toán</a:t>
            </a:r>
          </a:p>
          <a:p>
            <a:pPr algn="l" marL="863598" indent="-431799" lvl="1">
              <a:lnSpc>
                <a:spcPts val="3759"/>
              </a:lnSpc>
              <a:buFont typeface="Arial"/>
              <a:buChar char="•"/>
            </a:pPr>
            <a:r>
              <a:rPr lang="en-US" sz="3999">
                <a:solidFill>
                  <a:srgbClr val="000000"/>
                </a:solidFill>
                <a:latin typeface="Noto Serif Display"/>
                <a:ea typeface="Noto Serif Display"/>
                <a:cs typeface="Noto Serif Display"/>
                <a:sym typeface="Noto Serif Display"/>
              </a:rPr>
              <a:t>Ưu</a:t>
            </a:r>
            <a:r>
              <a:rPr lang="en-US" sz="3999">
                <a:solidFill>
                  <a:srgbClr val="000000"/>
                </a:solidFill>
                <a:latin typeface="Noto Serif Display"/>
                <a:ea typeface="Noto Serif Display"/>
                <a:cs typeface="Noto Serif Display"/>
                <a:sym typeface="Noto Serif Display"/>
              </a:rPr>
              <a:t> điểm của phương pháp này là hiệ</a:t>
            </a:r>
            <a:r>
              <a:rPr lang="en-US" sz="3999">
                <a:solidFill>
                  <a:srgbClr val="000000"/>
                </a:solidFill>
                <a:latin typeface="Noto Serif Display"/>
                <a:ea typeface="Noto Serif Display"/>
                <a:cs typeface="Noto Serif Display"/>
                <a:sym typeface="Noto Serif Display"/>
              </a:rPr>
              <a:t>u quả về mặt tính toán cho mỗi bước lặp, vì nó chỉ cần đánh giá một trạng thái hàng xóm thay vì toà</a:t>
            </a:r>
            <a:r>
              <a:rPr lang="en-US" sz="3999">
                <a:solidFill>
                  <a:srgbClr val="000000"/>
                </a:solidFill>
                <a:latin typeface="Noto Serif Display"/>
                <a:ea typeface="Noto Serif Display"/>
                <a:cs typeface="Noto Serif Display"/>
                <a:sym typeface="Noto Serif Display"/>
              </a:rPr>
              <a:t>n bộ. Tuy nhiên, nó vẫn mang đặc điểm của thuật toán leo đồi là có khả năng bị "kẹt" ở các điểm tối ưu cục bộ.</a:t>
            </a:r>
          </a:p>
          <a:p>
            <a:pPr algn="l">
              <a:lnSpc>
                <a:spcPts val="3759"/>
              </a:lnSpc>
            </a:pP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575511" y="680741"/>
            <a:ext cx="16921736" cy="2103248"/>
          </a:xfrm>
          <a:prstGeom prst="rect">
            <a:avLst/>
          </a:prstGeom>
        </p:spPr>
        <p:txBody>
          <a:bodyPr anchor="t" rtlCol="false" tIns="0" lIns="0" bIns="0" rIns="0">
            <a:spAutoFit/>
          </a:bodyPr>
          <a:lstStyle/>
          <a:p>
            <a:pPr algn="l">
              <a:lnSpc>
                <a:spcPts val="8084"/>
              </a:lnSpc>
            </a:pPr>
            <a:r>
              <a:rPr lang="en-US" sz="8600" b="true">
                <a:solidFill>
                  <a:srgbClr val="000000"/>
                </a:solidFill>
                <a:latin typeface="Noto Serif Display Bold"/>
                <a:ea typeface="Noto Serif Display Bold"/>
                <a:cs typeface="Noto Serif Display Bold"/>
                <a:sym typeface="Noto Serif Display Bold"/>
              </a:rPr>
              <a:t>Task 3: Thuật toán Stochastic Hill Climbing 2 (First-Choice)</a:t>
            </a:r>
          </a:p>
        </p:txBody>
      </p:sp>
      <p:sp>
        <p:nvSpPr>
          <p:cNvPr name="Freeform 17" id="17"/>
          <p:cNvSpPr/>
          <p:nvPr/>
        </p:nvSpPr>
        <p:spPr>
          <a:xfrm flipH="false" flipV="false" rot="0">
            <a:off x="4737926" y="2576219"/>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0">
            <a:off x="11347862" y="3496835"/>
            <a:ext cx="6043417" cy="6058953"/>
          </a:xfrm>
          <a:custGeom>
            <a:avLst/>
            <a:gdLst/>
            <a:ahLst/>
            <a:cxnLst/>
            <a:rect r="r" b="b" t="t" l="l"/>
            <a:pathLst>
              <a:path h="6058953" w="6043417">
                <a:moveTo>
                  <a:pt x="0" y="0"/>
                </a:moveTo>
                <a:lnTo>
                  <a:pt x="6043417" y="0"/>
                </a:lnTo>
                <a:lnTo>
                  <a:pt x="6043417" y="6058953"/>
                </a:lnTo>
                <a:lnTo>
                  <a:pt x="0" y="6058953"/>
                </a:lnTo>
                <a:lnTo>
                  <a:pt x="0" y="0"/>
                </a:lnTo>
                <a:close/>
              </a:path>
            </a:pathLst>
          </a:custGeom>
          <a:blipFill>
            <a:blip r:embed="rId30"/>
            <a:stretch>
              <a:fillRect l="0" t="0" r="0" b="0"/>
            </a:stretch>
          </a:blipFill>
        </p:spPr>
      </p:sp>
      <p:sp>
        <p:nvSpPr>
          <p:cNvPr name="TextBox 19" id="19"/>
          <p:cNvSpPr txBox="true"/>
          <p:nvPr/>
        </p:nvSpPr>
        <p:spPr>
          <a:xfrm rot="0">
            <a:off x="575511" y="3341908"/>
            <a:ext cx="10532006" cy="5751830"/>
          </a:xfrm>
          <a:prstGeom prst="rect">
            <a:avLst/>
          </a:prstGeom>
        </p:spPr>
        <p:txBody>
          <a:bodyPr anchor="t" rtlCol="false" tIns="0" lIns="0" bIns="0" rIns="0">
            <a:spAutoFit/>
          </a:bodyPr>
          <a:lstStyle/>
          <a:p>
            <a:pPr algn="l">
              <a:lnSpc>
                <a:spcPts val="3759"/>
              </a:lnSpc>
            </a:pPr>
            <a:r>
              <a:rPr lang="en-US" sz="3999" b="true">
                <a:solidFill>
                  <a:srgbClr val="000000"/>
                </a:solidFill>
                <a:latin typeface="Noto Serif Display Bold"/>
                <a:ea typeface="Noto Serif Display Bold"/>
                <a:cs typeface="Noto Serif Display Bold"/>
                <a:sym typeface="Noto Serif Display Bold"/>
              </a:rPr>
              <a:t>1.2. Kết quả thực nghiệm</a:t>
            </a:r>
          </a:p>
          <a:p>
            <a:pPr algn="l">
              <a:lnSpc>
                <a:spcPts val="3759"/>
              </a:lnSpc>
            </a:pPr>
            <a:r>
              <a:rPr lang="en-US" sz="3999">
                <a:solidFill>
                  <a:srgbClr val="000000"/>
                </a:solidFill>
                <a:latin typeface="Noto Serif Display"/>
                <a:ea typeface="Noto Serif Display"/>
                <a:cs typeface="Noto Serif Display"/>
                <a:sym typeface="Noto Serif Display"/>
              </a:rPr>
              <a:t>Khi áp dụng thuật toán</a:t>
            </a:r>
            <a:r>
              <a:rPr lang="en-US" sz="3999">
                <a:solidFill>
                  <a:srgbClr val="000000"/>
                </a:solidFill>
                <a:latin typeface="Noto Serif Display"/>
                <a:ea typeface="Noto Serif Display"/>
                <a:cs typeface="Noto Serif Display"/>
                <a:sym typeface="Noto Serif Display"/>
              </a:rPr>
              <a:t> First-Choice Hill Climbing cho bài toán 8-Q</a:t>
            </a:r>
            <a:r>
              <a:rPr lang="en-US" sz="3999">
                <a:solidFill>
                  <a:srgbClr val="000000"/>
                </a:solidFill>
                <a:latin typeface="Noto Serif Display"/>
                <a:ea typeface="Noto Serif Display"/>
                <a:cs typeface="Noto Serif Display"/>
                <a:sym typeface="Noto Serif Display"/>
              </a:rPr>
              <a:t>ueens, kết quả cho một lần chạy tiêu biểu như sau:</a:t>
            </a:r>
          </a:p>
          <a:p>
            <a:pPr algn="l" marL="863598" indent="-431799" lvl="1">
              <a:lnSpc>
                <a:spcPts val="3759"/>
              </a:lnSpc>
              <a:buFont typeface="Arial"/>
              <a:buChar char="•"/>
            </a:pPr>
            <a:r>
              <a:rPr lang="en-US" sz="3999">
                <a:solidFill>
                  <a:srgbClr val="000000"/>
                </a:solidFill>
                <a:latin typeface="Noto Serif Display"/>
                <a:ea typeface="Noto Serif Display"/>
                <a:cs typeface="Noto Serif Display"/>
                <a:sym typeface="Noto Serif Display"/>
              </a:rPr>
              <a:t>Kết quả cuối cùng: Thuật toán đã không tìm thấy lời giải tối ưu toà</a:t>
            </a:r>
            <a:r>
              <a:rPr lang="en-US" sz="3999">
                <a:solidFill>
                  <a:srgbClr val="000000"/>
                </a:solidFill>
                <a:latin typeface="Noto Serif Display"/>
                <a:ea typeface="Noto Serif Display"/>
                <a:cs typeface="Noto Serif Display"/>
                <a:sym typeface="Noto Serif Display"/>
              </a:rPr>
              <a:t>n cục (0 xung đột). Thay vào đó, nó đã dừng lại ở một trạng thái có 1 xung đột.</a:t>
            </a:r>
          </a:p>
          <a:p>
            <a:pPr algn="l" marL="863598" indent="-431799" lvl="1">
              <a:lnSpc>
                <a:spcPts val="3759"/>
              </a:lnSpc>
              <a:buFont typeface="Arial"/>
              <a:buChar char="•"/>
            </a:pPr>
            <a:r>
              <a:rPr lang="en-US" sz="3999">
                <a:solidFill>
                  <a:srgbClr val="000000"/>
                </a:solidFill>
                <a:latin typeface="Noto Serif Display"/>
                <a:ea typeface="Noto Serif Display"/>
                <a:cs typeface="Noto Serif Display"/>
                <a:sym typeface="Noto Serif Display"/>
              </a:rPr>
              <a:t>Trạng thái bàn cờ: Bàn cờ cuối cùng có các quân hậu được sắp xếp tại các hàng [6 3 1 4 7 5 2 2].</a:t>
            </a:r>
          </a:p>
          <a:p>
            <a:pPr algn="l">
              <a:lnSpc>
                <a:spcPts val="3759"/>
              </a:lnSpc>
            </a:pP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575511" y="680741"/>
            <a:ext cx="16921736" cy="2103248"/>
          </a:xfrm>
          <a:prstGeom prst="rect">
            <a:avLst/>
          </a:prstGeom>
        </p:spPr>
        <p:txBody>
          <a:bodyPr anchor="t" rtlCol="false" tIns="0" lIns="0" bIns="0" rIns="0">
            <a:spAutoFit/>
          </a:bodyPr>
          <a:lstStyle/>
          <a:p>
            <a:pPr algn="l">
              <a:lnSpc>
                <a:spcPts val="8084"/>
              </a:lnSpc>
            </a:pPr>
            <a:r>
              <a:rPr lang="en-US" sz="8600" b="true">
                <a:solidFill>
                  <a:srgbClr val="000000"/>
                </a:solidFill>
                <a:latin typeface="Noto Serif Display Bold"/>
                <a:ea typeface="Noto Serif Display Bold"/>
                <a:cs typeface="Noto Serif Display Bold"/>
                <a:sym typeface="Noto Serif Display Bold"/>
              </a:rPr>
              <a:t>Task 3: Thuật toán Stochastic Hill Climbing 2 (First-Choice)</a:t>
            </a:r>
          </a:p>
        </p:txBody>
      </p:sp>
      <p:sp>
        <p:nvSpPr>
          <p:cNvPr name="Freeform 17" id="17"/>
          <p:cNvSpPr/>
          <p:nvPr/>
        </p:nvSpPr>
        <p:spPr>
          <a:xfrm flipH="false" flipV="false" rot="0">
            <a:off x="4737926" y="2576219"/>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0">
            <a:off x="8812569" y="3612985"/>
            <a:ext cx="8999496" cy="5860882"/>
          </a:xfrm>
          <a:custGeom>
            <a:avLst/>
            <a:gdLst/>
            <a:ahLst/>
            <a:cxnLst/>
            <a:rect r="r" b="b" t="t" l="l"/>
            <a:pathLst>
              <a:path h="5860882" w="8999496">
                <a:moveTo>
                  <a:pt x="0" y="0"/>
                </a:moveTo>
                <a:lnTo>
                  <a:pt x="8999496" y="0"/>
                </a:lnTo>
                <a:lnTo>
                  <a:pt x="8999496" y="5860881"/>
                </a:lnTo>
                <a:lnTo>
                  <a:pt x="0" y="5860881"/>
                </a:lnTo>
                <a:lnTo>
                  <a:pt x="0" y="0"/>
                </a:lnTo>
                <a:close/>
              </a:path>
            </a:pathLst>
          </a:custGeom>
          <a:blipFill>
            <a:blip r:embed="rId30"/>
            <a:stretch>
              <a:fillRect l="0" t="0" r="0" b="0"/>
            </a:stretch>
          </a:blipFill>
        </p:spPr>
      </p:sp>
      <p:sp>
        <p:nvSpPr>
          <p:cNvPr name="TextBox 19" id="19"/>
          <p:cNvSpPr txBox="true"/>
          <p:nvPr/>
        </p:nvSpPr>
        <p:spPr>
          <a:xfrm rot="0">
            <a:off x="402487" y="4125346"/>
            <a:ext cx="7905180" cy="2418080"/>
          </a:xfrm>
          <a:prstGeom prst="rect">
            <a:avLst/>
          </a:prstGeom>
        </p:spPr>
        <p:txBody>
          <a:bodyPr anchor="t" rtlCol="false" tIns="0" lIns="0" bIns="0" rIns="0">
            <a:spAutoFit/>
          </a:bodyPr>
          <a:lstStyle/>
          <a:p>
            <a:pPr algn="l">
              <a:lnSpc>
                <a:spcPts val="3759"/>
              </a:lnSpc>
            </a:pPr>
            <a:r>
              <a:rPr lang="en-US" sz="3999" b="true">
                <a:solidFill>
                  <a:srgbClr val="000000"/>
                </a:solidFill>
                <a:latin typeface="Noto Serif Display Bold"/>
                <a:ea typeface="Noto Serif Display Bold"/>
                <a:cs typeface="Noto Serif Display Bold"/>
                <a:sym typeface="Noto Serif Display Bold"/>
              </a:rPr>
              <a:t>1.2. Kết quả thực nghiệm</a:t>
            </a:r>
          </a:p>
          <a:p>
            <a:pPr algn="l" marL="863598" indent="-431799" lvl="1">
              <a:lnSpc>
                <a:spcPts val="3759"/>
              </a:lnSpc>
              <a:buFont typeface="Arial"/>
              <a:buChar char="•"/>
            </a:pPr>
            <a:r>
              <a:rPr lang="en-US" sz="3999">
                <a:solidFill>
                  <a:srgbClr val="000000"/>
                </a:solidFill>
                <a:latin typeface="Noto Serif Display"/>
                <a:ea typeface="Noto Serif Display"/>
                <a:cs typeface="Noto Serif Display"/>
                <a:sym typeface="Noto Serif Display"/>
              </a:rPr>
              <a:t>Quá trình hội tụ: Đồ thị bên dưới cho thấy sự thay đổi của số lượng xung đột qua các lần lặp của thuật toán.</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575511" y="680741"/>
            <a:ext cx="16921736" cy="2103248"/>
          </a:xfrm>
          <a:prstGeom prst="rect">
            <a:avLst/>
          </a:prstGeom>
        </p:spPr>
        <p:txBody>
          <a:bodyPr anchor="t" rtlCol="false" tIns="0" lIns="0" bIns="0" rIns="0">
            <a:spAutoFit/>
          </a:bodyPr>
          <a:lstStyle/>
          <a:p>
            <a:pPr algn="l">
              <a:lnSpc>
                <a:spcPts val="8084"/>
              </a:lnSpc>
            </a:pPr>
            <a:r>
              <a:rPr lang="en-US" sz="8600" b="true">
                <a:solidFill>
                  <a:srgbClr val="000000"/>
                </a:solidFill>
                <a:latin typeface="Noto Serif Display Bold"/>
                <a:ea typeface="Noto Serif Display Bold"/>
                <a:cs typeface="Noto Serif Display Bold"/>
                <a:sym typeface="Noto Serif Display Bold"/>
              </a:rPr>
              <a:t>Task 3: Thuật toán Stochastic Hill Climbing 2 (First-Choice)</a:t>
            </a:r>
          </a:p>
        </p:txBody>
      </p:sp>
      <p:sp>
        <p:nvSpPr>
          <p:cNvPr name="Freeform 17" id="17"/>
          <p:cNvSpPr/>
          <p:nvPr/>
        </p:nvSpPr>
        <p:spPr>
          <a:xfrm flipH="false" flipV="false" rot="0">
            <a:off x="4737926" y="2576219"/>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8" id="18"/>
          <p:cNvSpPr txBox="true"/>
          <p:nvPr/>
        </p:nvSpPr>
        <p:spPr>
          <a:xfrm rot="0">
            <a:off x="402487" y="3172846"/>
            <a:ext cx="17232772" cy="4323080"/>
          </a:xfrm>
          <a:prstGeom prst="rect">
            <a:avLst/>
          </a:prstGeom>
        </p:spPr>
        <p:txBody>
          <a:bodyPr anchor="t" rtlCol="false" tIns="0" lIns="0" bIns="0" rIns="0">
            <a:spAutoFit/>
          </a:bodyPr>
          <a:lstStyle/>
          <a:p>
            <a:pPr algn="l">
              <a:lnSpc>
                <a:spcPts val="3759"/>
              </a:lnSpc>
            </a:pPr>
            <a:r>
              <a:rPr lang="en-US" sz="3999" b="true">
                <a:solidFill>
                  <a:srgbClr val="000000"/>
                </a:solidFill>
                <a:latin typeface="Noto Serif Display Bold"/>
                <a:ea typeface="Noto Serif Display Bold"/>
                <a:cs typeface="Noto Serif Display Bold"/>
                <a:sym typeface="Noto Serif Display Bold"/>
              </a:rPr>
              <a:t>1.2. Kết quả thực nghiệm</a:t>
            </a:r>
          </a:p>
          <a:p>
            <a:pPr algn="l">
              <a:lnSpc>
                <a:spcPts val="3759"/>
              </a:lnSpc>
            </a:pPr>
          </a:p>
          <a:p>
            <a:pPr algn="l">
              <a:lnSpc>
                <a:spcPts val="3759"/>
              </a:lnSpc>
            </a:pPr>
            <a:r>
              <a:rPr lang="en-US" sz="3999">
                <a:solidFill>
                  <a:srgbClr val="000000"/>
                </a:solidFill>
                <a:latin typeface="Noto Serif Display"/>
                <a:ea typeface="Noto Serif Display"/>
                <a:cs typeface="Noto Serif Display"/>
                <a:sym typeface="Noto Serif Display"/>
              </a:rPr>
              <a:t>Nhận xét:</a:t>
            </a:r>
          </a:p>
          <a:p>
            <a:pPr algn="l" marL="863598" indent="-431799" lvl="1">
              <a:lnSpc>
                <a:spcPts val="3759"/>
              </a:lnSpc>
              <a:buFont typeface="Arial"/>
              <a:buChar char="•"/>
            </a:pPr>
            <a:r>
              <a:rPr lang="en-US" sz="3999">
                <a:solidFill>
                  <a:srgbClr val="000000"/>
                </a:solidFill>
                <a:latin typeface="Noto Serif Display"/>
                <a:ea typeface="Noto Serif Display"/>
                <a:cs typeface="Noto Serif Display"/>
                <a:sym typeface="Noto Serif Display"/>
              </a:rPr>
              <a:t>Ban đầu, số lượng x</a:t>
            </a:r>
            <a:r>
              <a:rPr lang="en-US" sz="3999">
                <a:solidFill>
                  <a:srgbClr val="000000"/>
                </a:solidFill>
                <a:latin typeface="Noto Serif Display"/>
                <a:ea typeface="Noto Serif Display"/>
                <a:cs typeface="Noto Serif Display"/>
                <a:sym typeface="Noto Serif Display"/>
              </a:rPr>
              <a:t>ung đột giảm rất nhanh, cho thấy thuật toán dễ dàng tìm thấy các nước đi cải thiện tốt khi còn ở xa điểm tối ưu.</a:t>
            </a:r>
          </a:p>
          <a:p>
            <a:pPr algn="l" marL="863598" indent="-431799" lvl="1">
              <a:lnSpc>
                <a:spcPts val="3759"/>
              </a:lnSpc>
              <a:buFont typeface="Arial"/>
              <a:buChar char="•"/>
            </a:pPr>
            <a:r>
              <a:rPr lang="en-US" sz="3999">
                <a:solidFill>
                  <a:srgbClr val="000000"/>
                </a:solidFill>
                <a:latin typeface="Noto Serif Display"/>
                <a:ea typeface="Noto Serif Display"/>
                <a:cs typeface="Noto Serif Display"/>
                <a:sym typeface="Noto Serif Display"/>
              </a:rPr>
              <a:t>Sau đó, quá trình cải thiện chậm lại và cuối cùng đồ thị trở thành một đường thẳng nằm ngang. Điều này thể hiện rõ việc thuật toán đã bị kẹt tại một điểm tối ưu cục bộ (với 1 xung đột) và không thể tìm thấy nước đi nào tốt hơn để thoát ra sau nhiều lần thử.</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1191887" y="7425812"/>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7" id="7"/>
          <p:cNvSpPr txBox="true"/>
          <p:nvPr/>
        </p:nvSpPr>
        <p:spPr>
          <a:xfrm rot="0">
            <a:off x="66547" y="914400"/>
            <a:ext cx="18221453" cy="3162300"/>
          </a:xfrm>
          <a:prstGeom prst="rect">
            <a:avLst/>
          </a:prstGeom>
        </p:spPr>
        <p:txBody>
          <a:bodyPr anchor="t" rtlCol="false" tIns="0" lIns="0" bIns="0" rIns="0">
            <a:spAutoFit/>
          </a:bodyPr>
          <a:lstStyle/>
          <a:p>
            <a:pPr algn="ctr">
              <a:lnSpc>
                <a:spcPts val="8400"/>
              </a:lnSpc>
            </a:pPr>
            <a:r>
              <a:rPr lang="en-US" sz="6000" b="true">
                <a:solidFill>
                  <a:srgbClr val="000000"/>
                </a:solidFill>
                <a:latin typeface="Noto Sans Bold"/>
                <a:ea typeface="Noto Sans Bold"/>
                <a:cs typeface="Noto Sans Bold"/>
                <a:sym typeface="Noto Sans Bold"/>
              </a:rPr>
              <a:t>Task 4: Hill Climbing Search with </a:t>
            </a:r>
          </a:p>
          <a:p>
            <a:pPr algn="ctr">
              <a:lnSpc>
                <a:spcPts val="8400"/>
              </a:lnSpc>
            </a:pPr>
            <a:r>
              <a:rPr lang="en-US" sz="6000" b="true">
                <a:solidFill>
                  <a:srgbClr val="000000"/>
                </a:solidFill>
                <a:latin typeface="Noto Sans Bold"/>
                <a:ea typeface="Noto Sans Bold"/>
                <a:cs typeface="Noto Sans Bold"/>
                <a:sym typeface="Noto Sans Bold"/>
              </a:rPr>
              <a:t>Random Restarts </a:t>
            </a:r>
          </a:p>
          <a:p>
            <a:pPr algn="ctr">
              <a:lnSpc>
                <a:spcPts val="8400"/>
              </a:lnSpc>
              <a:spcBef>
                <a:spcPct val="0"/>
              </a:spcBef>
            </a:pPr>
          </a:p>
        </p:txBody>
      </p:sp>
      <p:sp>
        <p:nvSpPr>
          <p:cNvPr name="TextBox 8" id="8"/>
          <p:cNvSpPr txBox="true"/>
          <p:nvPr/>
        </p:nvSpPr>
        <p:spPr>
          <a:xfrm rot="0">
            <a:off x="1765793" y="3150650"/>
            <a:ext cx="14822961" cy="6107650"/>
          </a:xfrm>
          <a:prstGeom prst="rect">
            <a:avLst/>
          </a:prstGeom>
        </p:spPr>
        <p:txBody>
          <a:bodyPr anchor="t" rtlCol="false" tIns="0" lIns="0" bIns="0" rIns="0">
            <a:spAutoFit/>
          </a:bodyPr>
          <a:lstStyle/>
          <a:p>
            <a:pPr algn="just">
              <a:lnSpc>
                <a:spcPts val="8436"/>
              </a:lnSpc>
            </a:pPr>
            <a:r>
              <a:rPr lang="en-US" b="true" sz="4962">
                <a:solidFill>
                  <a:srgbClr val="000000"/>
                </a:solidFill>
                <a:latin typeface="Noto Sans Bold"/>
                <a:ea typeface="Noto Sans Bold"/>
                <a:cs typeface="Noto Sans Bold"/>
                <a:sym typeface="Noto Sans Bold"/>
              </a:rPr>
              <a:t>1. Ý tưởng </a:t>
            </a:r>
          </a:p>
          <a:p>
            <a:pPr algn="just" marL="857178" indent="-428589" lvl="1">
              <a:lnSpc>
                <a:spcPts val="6749"/>
              </a:lnSpc>
              <a:buFont typeface="Arial"/>
              <a:buChar char="•"/>
            </a:pPr>
            <a:r>
              <a:rPr lang="en-US" sz="3970">
                <a:solidFill>
                  <a:srgbClr val="000000"/>
                </a:solidFill>
                <a:latin typeface="Noto Sans"/>
                <a:ea typeface="Noto Sans"/>
                <a:cs typeface="Noto Sans"/>
                <a:sym typeface="Noto Sans"/>
              </a:rPr>
              <a:t>Bài</a:t>
            </a:r>
            <a:r>
              <a:rPr lang="en-US" sz="3970">
                <a:solidFill>
                  <a:srgbClr val="000000"/>
                </a:solidFill>
                <a:latin typeface="Noto Sans"/>
                <a:ea typeface="Noto Sans"/>
                <a:cs typeface="Noto Sans"/>
                <a:sym typeface="Noto Sans"/>
              </a:rPr>
              <a:t> toán N-Queens được giải bằng Hill Climbing Search  trong đó mỗi trạng thái của bàn cờ được biểu diễn bằng một vector board = [r₁, r₂, ..., rₙ], với rᵢ là vị trí hàng của quân hậu trong cột i. Mục tiêu là tối thiểu hóa hàm đánh giá (heuristic) h(board) – tổng số xung đột (conflicts) giữa các quân hậu.</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1191887" y="7425812"/>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120424" y="3686809"/>
            <a:ext cx="16047153" cy="3492616"/>
          </a:xfrm>
          <a:custGeom>
            <a:avLst/>
            <a:gdLst/>
            <a:ahLst/>
            <a:cxnLst/>
            <a:rect r="r" b="b" t="t" l="l"/>
            <a:pathLst>
              <a:path h="3492616" w="16047153">
                <a:moveTo>
                  <a:pt x="0" y="0"/>
                </a:moveTo>
                <a:lnTo>
                  <a:pt x="16047152" y="0"/>
                </a:lnTo>
                <a:lnTo>
                  <a:pt x="16047152" y="3492616"/>
                </a:lnTo>
                <a:lnTo>
                  <a:pt x="0" y="3492616"/>
                </a:lnTo>
                <a:lnTo>
                  <a:pt x="0" y="0"/>
                </a:lnTo>
                <a:close/>
              </a:path>
            </a:pathLst>
          </a:custGeom>
          <a:blipFill>
            <a:blip r:embed="rId12"/>
            <a:stretch>
              <a:fillRect l="0" t="0" r="0" b="0"/>
            </a:stretch>
          </a:blipFill>
        </p:spPr>
      </p:sp>
      <p:sp>
        <p:nvSpPr>
          <p:cNvPr name="TextBox 8" id="8"/>
          <p:cNvSpPr txBox="true"/>
          <p:nvPr/>
        </p:nvSpPr>
        <p:spPr>
          <a:xfrm rot="0">
            <a:off x="66547" y="914400"/>
            <a:ext cx="18221453" cy="3162300"/>
          </a:xfrm>
          <a:prstGeom prst="rect">
            <a:avLst/>
          </a:prstGeom>
        </p:spPr>
        <p:txBody>
          <a:bodyPr anchor="t" rtlCol="false" tIns="0" lIns="0" bIns="0" rIns="0">
            <a:spAutoFit/>
          </a:bodyPr>
          <a:lstStyle/>
          <a:p>
            <a:pPr algn="ctr">
              <a:lnSpc>
                <a:spcPts val="8400"/>
              </a:lnSpc>
            </a:pPr>
            <a:r>
              <a:rPr lang="en-US" sz="6000" b="true">
                <a:solidFill>
                  <a:srgbClr val="000000"/>
                </a:solidFill>
                <a:latin typeface="Noto Sans Bold"/>
                <a:ea typeface="Noto Sans Bold"/>
                <a:cs typeface="Noto Sans Bold"/>
                <a:sym typeface="Noto Sans Bold"/>
              </a:rPr>
              <a:t>Task 4: Hill Climbing Search with </a:t>
            </a:r>
          </a:p>
          <a:p>
            <a:pPr algn="ctr">
              <a:lnSpc>
                <a:spcPts val="8400"/>
              </a:lnSpc>
            </a:pPr>
            <a:r>
              <a:rPr lang="en-US" sz="6000" b="true">
                <a:solidFill>
                  <a:srgbClr val="000000"/>
                </a:solidFill>
                <a:latin typeface="Noto Sans Bold"/>
                <a:ea typeface="Noto Sans Bold"/>
                <a:cs typeface="Noto Sans Bold"/>
                <a:sym typeface="Noto Sans Bold"/>
              </a:rPr>
              <a:t>Random Restarts </a:t>
            </a:r>
          </a:p>
          <a:p>
            <a:pPr algn="ctr">
              <a:lnSpc>
                <a:spcPts val="8400"/>
              </a:lnSpc>
              <a:spcBef>
                <a:spcPct val="0"/>
              </a:spcBef>
            </a:pP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TextBox 4" id="4"/>
          <p:cNvSpPr txBox="true"/>
          <p:nvPr/>
        </p:nvSpPr>
        <p:spPr>
          <a:xfrm rot="0">
            <a:off x="66547" y="554239"/>
            <a:ext cx="18221453" cy="3162300"/>
          </a:xfrm>
          <a:prstGeom prst="rect">
            <a:avLst/>
          </a:prstGeom>
        </p:spPr>
        <p:txBody>
          <a:bodyPr anchor="t" rtlCol="false" tIns="0" lIns="0" bIns="0" rIns="0">
            <a:spAutoFit/>
          </a:bodyPr>
          <a:lstStyle/>
          <a:p>
            <a:pPr algn="ctr">
              <a:lnSpc>
                <a:spcPts val="8400"/>
              </a:lnSpc>
            </a:pPr>
            <a:r>
              <a:rPr lang="en-US" sz="6000" b="true">
                <a:solidFill>
                  <a:srgbClr val="000000"/>
                </a:solidFill>
                <a:latin typeface="Noto Sans Bold"/>
                <a:ea typeface="Noto Sans Bold"/>
                <a:cs typeface="Noto Sans Bold"/>
                <a:sym typeface="Noto Sans Bold"/>
              </a:rPr>
              <a:t>Task 4: Hill Climbing Search with </a:t>
            </a:r>
          </a:p>
          <a:p>
            <a:pPr algn="ctr">
              <a:lnSpc>
                <a:spcPts val="8400"/>
              </a:lnSpc>
            </a:pPr>
            <a:r>
              <a:rPr lang="en-US" sz="6000" b="true">
                <a:solidFill>
                  <a:srgbClr val="000000"/>
                </a:solidFill>
                <a:latin typeface="Noto Sans Bold"/>
                <a:ea typeface="Noto Sans Bold"/>
                <a:cs typeface="Noto Sans Bold"/>
                <a:sym typeface="Noto Sans Bold"/>
              </a:rPr>
              <a:t>Random Restarts </a:t>
            </a:r>
          </a:p>
          <a:p>
            <a:pPr algn="ctr">
              <a:lnSpc>
                <a:spcPts val="8400"/>
              </a:lnSpc>
              <a:spcBef>
                <a:spcPct val="0"/>
              </a:spcBef>
            </a:pPr>
          </a:p>
        </p:txBody>
      </p:sp>
      <p:sp>
        <p:nvSpPr>
          <p:cNvPr name="TextBox 5" id="5"/>
          <p:cNvSpPr txBox="true"/>
          <p:nvPr/>
        </p:nvSpPr>
        <p:spPr>
          <a:xfrm rot="0">
            <a:off x="1258087" y="2407819"/>
            <a:ext cx="14822961" cy="1869025"/>
          </a:xfrm>
          <a:prstGeom prst="rect">
            <a:avLst/>
          </a:prstGeom>
        </p:spPr>
        <p:txBody>
          <a:bodyPr anchor="t" rtlCol="false" tIns="0" lIns="0" bIns="0" rIns="0">
            <a:spAutoFit/>
          </a:bodyPr>
          <a:lstStyle/>
          <a:p>
            <a:pPr algn="just">
              <a:lnSpc>
                <a:spcPts val="8436"/>
              </a:lnSpc>
            </a:pPr>
            <a:r>
              <a:rPr lang="en-US" b="true" sz="4962">
                <a:solidFill>
                  <a:srgbClr val="000000"/>
                </a:solidFill>
                <a:latin typeface="Noto Sans Bold"/>
                <a:ea typeface="Noto Sans Bold"/>
                <a:cs typeface="Noto Sans Bold"/>
                <a:sym typeface="Noto Sans Bold"/>
              </a:rPr>
              <a:t>2</a:t>
            </a:r>
            <a:r>
              <a:rPr lang="en-US" b="true" sz="4962">
                <a:solidFill>
                  <a:srgbClr val="000000"/>
                </a:solidFill>
                <a:latin typeface="Noto Sans Bold"/>
                <a:ea typeface="Noto Sans Bold"/>
                <a:cs typeface="Noto Sans Bold"/>
                <a:sym typeface="Noto Sans Bold"/>
              </a:rPr>
              <a:t>. Thực hiện: </a:t>
            </a:r>
          </a:p>
          <a:p>
            <a:pPr algn="just">
              <a:lnSpc>
                <a:spcPts val="6749"/>
              </a:lnSpc>
            </a:pPr>
          </a:p>
        </p:txBody>
      </p:sp>
      <p:sp>
        <p:nvSpPr>
          <p:cNvPr name="TextBox 6" id="6"/>
          <p:cNvSpPr txBox="true"/>
          <p:nvPr/>
        </p:nvSpPr>
        <p:spPr>
          <a:xfrm rot="0">
            <a:off x="478477" y="3640339"/>
            <a:ext cx="17809523" cy="6318250"/>
          </a:xfrm>
          <a:prstGeom prst="rect">
            <a:avLst/>
          </a:prstGeom>
        </p:spPr>
        <p:txBody>
          <a:bodyPr anchor="t" rtlCol="false" tIns="0" lIns="0" bIns="0" rIns="0">
            <a:spAutoFit/>
          </a:bodyPr>
          <a:lstStyle/>
          <a:p>
            <a:pPr algn="l" marL="863599" indent="-431800" lvl="1">
              <a:lnSpc>
                <a:spcPts val="5599"/>
              </a:lnSpc>
              <a:buFont typeface="Arial"/>
              <a:buChar char="•"/>
            </a:pPr>
            <a:r>
              <a:rPr lang="en-US" sz="3999">
                <a:solidFill>
                  <a:srgbClr val="000000"/>
                </a:solidFill>
                <a:latin typeface="Noto Sans"/>
                <a:ea typeface="Noto Sans"/>
                <a:cs typeface="Noto Sans"/>
                <a:sym typeface="Noto Sans"/>
              </a:rPr>
              <a:t>Giả sử board = [1, 3, 0, 2]</a:t>
            </a:r>
          </a:p>
          <a:p>
            <a:pPr algn="l" marL="863599" indent="-431800" lvl="1">
              <a:lnSpc>
                <a:spcPts val="5599"/>
              </a:lnSpc>
              <a:buFont typeface="Arial"/>
              <a:buChar char="•"/>
            </a:pPr>
            <a:r>
              <a:rPr lang="en-US" sz="3999">
                <a:solidFill>
                  <a:srgbClr val="000000"/>
                </a:solidFill>
                <a:latin typeface="Noto Sans"/>
                <a:ea typeface="Noto Sans"/>
                <a:cs typeface="Noto Sans"/>
                <a:sym typeface="Noto Sans"/>
              </a:rPr>
              <a:t>Các cặp tấn công nhau nằm trên đường chéo chính: Q₁–Q₄ và Q₂–Q₃ → có 2 xung đột.</a:t>
            </a:r>
          </a:p>
          <a:p>
            <a:pPr algn="l" marL="863599" indent="-431800" lvl="1">
              <a:lnSpc>
                <a:spcPts val="5599"/>
              </a:lnSpc>
              <a:buFont typeface="Arial"/>
              <a:buChar char="•"/>
            </a:pPr>
            <a:r>
              <a:rPr lang="en-US" sz="3999">
                <a:solidFill>
                  <a:srgbClr val="000000"/>
                </a:solidFill>
                <a:latin typeface="Noto Sans"/>
                <a:ea typeface="Noto Sans"/>
                <a:cs typeface="Noto Sans"/>
                <a:sym typeface="Noto Sans"/>
              </a:rPr>
              <a:t> → h(board) = 2.</a:t>
            </a:r>
          </a:p>
          <a:p>
            <a:pPr algn="l" marL="863599" indent="-431800" lvl="1">
              <a:lnSpc>
                <a:spcPts val="5599"/>
              </a:lnSpc>
              <a:buFont typeface="Arial"/>
              <a:buChar char="•"/>
            </a:pPr>
            <a:r>
              <a:rPr lang="en-US" sz="3999">
                <a:solidFill>
                  <a:srgbClr val="000000"/>
                </a:solidFill>
                <a:latin typeface="Noto Sans"/>
                <a:ea typeface="Noto Sans"/>
                <a:cs typeface="Noto Sans"/>
                <a:sym typeface="Noto Sans"/>
              </a:rPr>
              <a:t>Thuật toán sẽ thử di chuyển từng quân hậu:</a:t>
            </a:r>
          </a:p>
          <a:p>
            <a:pPr algn="l" marL="1727199" indent="-575733" lvl="2">
              <a:lnSpc>
                <a:spcPts val="5599"/>
              </a:lnSpc>
              <a:buFont typeface="Arial"/>
              <a:buChar char="⚬"/>
            </a:pPr>
            <a:r>
              <a:rPr lang="en-US" sz="3999">
                <a:solidFill>
                  <a:srgbClr val="000000"/>
                </a:solidFill>
                <a:latin typeface="Noto Sans"/>
                <a:ea typeface="Noto Sans"/>
                <a:cs typeface="Noto Sans"/>
                <a:sym typeface="Noto Sans"/>
              </a:rPr>
              <a:t>Di chuyển Q₁ từ hàng 1 → hàng 0, 2, 3, tính lại h(new_board) mỗi lần.</a:t>
            </a:r>
          </a:p>
          <a:p>
            <a:pPr algn="l" marL="1727199" indent="-575733" lvl="2">
              <a:lnSpc>
                <a:spcPts val="5599"/>
              </a:lnSpc>
              <a:buFont typeface="Arial"/>
              <a:buChar char="⚬"/>
            </a:pPr>
            <a:r>
              <a:rPr lang="en-US" sz="3999">
                <a:solidFill>
                  <a:srgbClr val="000000"/>
                </a:solidFill>
                <a:latin typeface="Noto Sans"/>
                <a:ea typeface="Noto Sans"/>
                <a:cs typeface="Noto Sans"/>
                <a:sym typeface="Noto Sans"/>
              </a:rPr>
              <a:t>Chọn nước đi làm giảm h nhiều nhất (ví dụ xuống h=0) → đạt nghiệm tối ưu.</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TextBox 4" id="4"/>
          <p:cNvSpPr txBox="true"/>
          <p:nvPr/>
        </p:nvSpPr>
        <p:spPr>
          <a:xfrm rot="0">
            <a:off x="66547" y="554239"/>
            <a:ext cx="18221453" cy="3162300"/>
          </a:xfrm>
          <a:prstGeom prst="rect">
            <a:avLst/>
          </a:prstGeom>
        </p:spPr>
        <p:txBody>
          <a:bodyPr anchor="t" rtlCol="false" tIns="0" lIns="0" bIns="0" rIns="0">
            <a:spAutoFit/>
          </a:bodyPr>
          <a:lstStyle/>
          <a:p>
            <a:pPr algn="ctr">
              <a:lnSpc>
                <a:spcPts val="8400"/>
              </a:lnSpc>
            </a:pPr>
            <a:r>
              <a:rPr lang="en-US" sz="6000" b="true">
                <a:solidFill>
                  <a:srgbClr val="000000"/>
                </a:solidFill>
                <a:latin typeface="Noto Sans Bold"/>
                <a:ea typeface="Noto Sans Bold"/>
                <a:cs typeface="Noto Sans Bold"/>
                <a:sym typeface="Noto Sans Bold"/>
              </a:rPr>
              <a:t>Task 4: Hill Climbing Search with </a:t>
            </a:r>
          </a:p>
          <a:p>
            <a:pPr algn="ctr">
              <a:lnSpc>
                <a:spcPts val="8400"/>
              </a:lnSpc>
            </a:pPr>
            <a:r>
              <a:rPr lang="en-US" sz="6000" b="true">
                <a:solidFill>
                  <a:srgbClr val="000000"/>
                </a:solidFill>
                <a:latin typeface="Noto Sans Bold"/>
                <a:ea typeface="Noto Sans Bold"/>
                <a:cs typeface="Noto Sans Bold"/>
                <a:sym typeface="Noto Sans Bold"/>
              </a:rPr>
              <a:t>Random Restarts </a:t>
            </a:r>
          </a:p>
          <a:p>
            <a:pPr algn="ctr">
              <a:lnSpc>
                <a:spcPts val="8400"/>
              </a:lnSpc>
              <a:spcBef>
                <a:spcPct val="0"/>
              </a:spcBef>
            </a:pPr>
          </a:p>
        </p:txBody>
      </p:sp>
      <p:sp>
        <p:nvSpPr>
          <p:cNvPr name="TextBox 5" id="5"/>
          <p:cNvSpPr txBox="true"/>
          <p:nvPr/>
        </p:nvSpPr>
        <p:spPr>
          <a:xfrm rot="0">
            <a:off x="1258087" y="2407819"/>
            <a:ext cx="14822961" cy="1869025"/>
          </a:xfrm>
          <a:prstGeom prst="rect">
            <a:avLst/>
          </a:prstGeom>
        </p:spPr>
        <p:txBody>
          <a:bodyPr anchor="t" rtlCol="false" tIns="0" lIns="0" bIns="0" rIns="0">
            <a:spAutoFit/>
          </a:bodyPr>
          <a:lstStyle/>
          <a:p>
            <a:pPr algn="just">
              <a:lnSpc>
                <a:spcPts val="8436"/>
              </a:lnSpc>
            </a:pPr>
            <a:r>
              <a:rPr lang="en-US" b="true" sz="4962">
                <a:solidFill>
                  <a:srgbClr val="000000"/>
                </a:solidFill>
                <a:latin typeface="Noto Sans Bold"/>
                <a:ea typeface="Noto Sans Bold"/>
                <a:cs typeface="Noto Sans Bold"/>
                <a:sym typeface="Noto Sans Bold"/>
              </a:rPr>
              <a:t>3</a:t>
            </a:r>
            <a:r>
              <a:rPr lang="en-US" b="true" sz="4962">
                <a:solidFill>
                  <a:srgbClr val="000000"/>
                </a:solidFill>
                <a:latin typeface="Noto Sans Bold"/>
                <a:ea typeface="Noto Sans Bold"/>
                <a:cs typeface="Noto Sans Bold"/>
                <a:sym typeface="Noto Sans Bold"/>
              </a:rPr>
              <a:t>. Kết luận: </a:t>
            </a:r>
          </a:p>
          <a:p>
            <a:pPr algn="just">
              <a:lnSpc>
                <a:spcPts val="6749"/>
              </a:lnSpc>
            </a:pPr>
          </a:p>
        </p:txBody>
      </p:sp>
      <p:sp>
        <p:nvSpPr>
          <p:cNvPr name="TextBox 6" id="6"/>
          <p:cNvSpPr txBox="true"/>
          <p:nvPr/>
        </p:nvSpPr>
        <p:spPr>
          <a:xfrm rot="0">
            <a:off x="66547" y="3640339"/>
            <a:ext cx="18221453" cy="6318250"/>
          </a:xfrm>
          <a:prstGeom prst="rect">
            <a:avLst/>
          </a:prstGeom>
        </p:spPr>
        <p:txBody>
          <a:bodyPr anchor="t" rtlCol="false" tIns="0" lIns="0" bIns="0" rIns="0">
            <a:spAutoFit/>
          </a:bodyPr>
          <a:lstStyle/>
          <a:p>
            <a:pPr algn="l" marL="863599" indent="-431800" lvl="1">
              <a:lnSpc>
                <a:spcPts val="5599"/>
              </a:lnSpc>
              <a:buFont typeface="Arial"/>
              <a:buChar char="•"/>
            </a:pPr>
            <a:r>
              <a:rPr lang="en-US" sz="3999">
                <a:solidFill>
                  <a:srgbClr val="000000"/>
                </a:solidFill>
                <a:latin typeface="Noto Sans"/>
                <a:ea typeface="Noto Sans"/>
                <a:cs typeface="Noto Sans"/>
                <a:sym typeface="Noto Sans"/>
              </a:rPr>
              <a:t>Thuật toán Hill Climbing kết hợp Random Restart là một phương pháp hiệu quả để giải bài toán N-Queens nhờ khả năng tìm kiếm nhanh và tận dụng cấu trúc không gian trạng thái đơn giản. </a:t>
            </a:r>
          </a:p>
          <a:p>
            <a:pPr algn="l" marL="863599" indent="-431800" lvl="1">
              <a:lnSpc>
                <a:spcPts val="5599"/>
              </a:lnSpc>
              <a:buFont typeface="Arial"/>
              <a:buChar char="•"/>
            </a:pPr>
            <a:r>
              <a:rPr lang="en-US" sz="3999">
                <a:solidFill>
                  <a:srgbClr val="000000"/>
                </a:solidFill>
                <a:latin typeface="Noto Sans"/>
                <a:ea typeface="Noto Sans"/>
                <a:cs typeface="Noto Sans"/>
                <a:sym typeface="Noto Sans"/>
              </a:rPr>
              <a:t>Ưu điểm:</a:t>
            </a:r>
          </a:p>
          <a:p>
            <a:pPr algn="l" marL="1727199" indent="-575733" lvl="2">
              <a:lnSpc>
                <a:spcPts val="5599"/>
              </a:lnSpc>
              <a:buFont typeface="Arial"/>
              <a:buChar char="⚬"/>
            </a:pPr>
            <a:r>
              <a:rPr lang="en-US" sz="3999">
                <a:solidFill>
                  <a:srgbClr val="000000"/>
                </a:solidFill>
                <a:latin typeface="Noto Sans"/>
                <a:ea typeface="Noto Sans"/>
                <a:cs typeface="Noto Sans"/>
                <a:sym typeface="Noto Sans"/>
              </a:rPr>
              <a:t> Tốc độ hội tụ cao, cài đặt dễ dàng, và khả năng thoát khỏi local optima</a:t>
            </a:r>
          </a:p>
          <a:p>
            <a:pPr algn="l" marL="863599" indent="-431800" lvl="1">
              <a:lnSpc>
                <a:spcPts val="5599"/>
              </a:lnSpc>
              <a:buFont typeface="Arial"/>
              <a:buChar char="•"/>
            </a:pPr>
            <a:r>
              <a:rPr lang="en-US" sz="3999">
                <a:solidFill>
                  <a:srgbClr val="000000"/>
                </a:solidFill>
                <a:latin typeface="Noto Sans"/>
                <a:ea typeface="Noto Sans"/>
                <a:cs typeface="Noto Sans"/>
                <a:sym typeface="Noto Sans"/>
              </a:rPr>
              <a:t>Nhược điểm:</a:t>
            </a:r>
          </a:p>
          <a:p>
            <a:pPr algn="l" marL="1727199" indent="-575733" lvl="2">
              <a:lnSpc>
                <a:spcPts val="5599"/>
              </a:lnSpc>
              <a:buFont typeface="Arial"/>
              <a:buChar char="⚬"/>
            </a:pPr>
            <a:r>
              <a:rPr lang="en-US" sz="3999">
                <a:solidFill>
                  <a:srgbClr val="000000"/>
                </a:solidFill>
                <a:latin typeface="Noto Sans"/>
                <a:ea typeface="Noto Sans"/>
                <a:cs typeface="Noto Sans"/>
                <a:sym typeface="Noto Sans"/>
              </a:rPr>
              <a:t> Phụ thuộc vào hàm heuristic và thiếu tính đảm bảo tối ưu toàn cục tuyệt đối nếu số lần restart chưa đủ.</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TextBox 4" id="4"/>
          <p:cNvSpPr txBox="true"/>
          <p:nvPr/>
        </p:nvSpPr>
        <p:spPr>
          <a:xfrm rot="0">
            <a:off x="66547" y="554239"/>
            <a:ext cx="18221453" cy="3162300"/>
          </a:xfrm>
          <a:prstGeom prst="rect">
            <a:avLst/>
          </a:prstGeom>
        </p:spPr>
        <p:txBody>
          <a:bodyPr anchor="t" rtlCol="false" tIns="0" lIns="0" bIns="0" rIns="0">
            <a:spAutoFit/>
          </a:bodyPr>
          <a:lstStyle/>
          <a:p>
            <a:pPr algn="ctr">
              <a:lnSpc>
                <a:spcPts val="8400"/>
              </a:lnSpc>
            </a:pPr>
            <a:r>
              <a:rPr lang="en-US" sz="6000" b="true">
                <a:solidFill>
                  <a:srgbClr val="000000"/>
                </a:solidFill>
                <a:latin typeface="Noto Sans Bold"/>
                <a:ea typeface="Noto Sans Bold"/>
                <a:cs typeface="Noto Sans Bold"/>
                <a:sym typeface="Noto Sans Bold"/>
              </a:rPr>
              <a:t>Task 4: Hill Climbing Search with </a:t>
            </a:r>
          </a:p>
          <a:p>
            <a:pPr algn="ctr">
              <a:lnSpc>
                <a:spcPts val="8400"/>
              </a:lnSpc>
            </a:pPr>
            <a:r>
              <a:rPr lang="en-US" sz="6000" b="true">
                <a:solidFill>
                  <a:srgbClr val="000000"/>
                </a:solidFill>
                <a:latin typeface="Noto Sans Bold"/>
                <a:ea typeface="Noto Sans Bold"/>
                <a:cs typeface="Noto Sans Bold"/>
                <a:sym typeface="Noto Sans Bold"/>
              </a:rPr>
              <a:t>Random Restarts </a:t>
            </a:r>
          </a:p>
          <a:p>
            <a:pPr algn="ctr">
              <a:lnSpc>
                <a:spcPts val="8400"/>
              </a:lnSpc>
              <a:spcBef>
                <a:spcPct val="0"/>
              </a:spcBef>
            </a:pPr>
          </a:p>
        </p:txBody>
      </p:sp>
      <p:sp>
        <p:nvSpPr>
          <p:cNvPr name="TextBox 5" id="5"/>
          <p:cNvSpPr txBox="true"/>
          <p:nvPr/>
        </p:nvSpPr>
        <p:spPr>
          <a:xfrm rot="0">
            <a:off x="1258087" y="2407819"/>
            <a:ext cx="14822961" cy="1869025"/>
          </a:xfrm>
          <a:prstGeom prst="rect">
            <a:avLst/>
          </a:prstGeom>
        </p:spPr>
        <p:txBody>
          <a:bodyPr anchor="t" rtlCol="false" tIns="0" lIns="0" bIns="0" rIns="0">
            <a:spAutoFit/>
          </a:bodyPr>
          <a:lstStyle/>
          <a:p>
            <a:pPr algn="just">
              <a:lnSpc>
                <a:spcPts val="8436"/>
              </a:lnSpc>
            </a:pPr>
            <a:r>
              <a:rPr lang="en-US" b="true" sz="4962">
                <a:solidFill>
                  <a:srgbClr val="000000"/>
                </a:solidFill>
                <a:latin typeface="Noto Sans Bold"/>
                <a:ea typeface="Noto Sans Bold"/>
                <a:cs typeface="Noto Sans Bold"/>
                <a:sym typeface="Noto Sans Bold"/>
              </a:rPr>
              <a:t>3</a:t>
            </a:r>
            <a:r>
              <a:rPr lang="en-US" b="true" sz="4962">
                <a:solidFill>
                  <a:srgbClr val="000000"/>
                </a:solidFill>
                <a:latin typeface="Noto Sans Bold"/>
                <a:ea typeface="Noto Sans Bold"/>
                <a:cs typeface="Noto Sans Bold"/>
                <a:sym typeface="Noto Sans Bold"/>
              </a:rPr>
              <a:t>. Kết luận: </a:t>
            </a:r>
          </a:p>
          <a:p>
            <a:pPr algn="just">
              <a:lnSpc>
                <a:spcPts val="6749"/>
              </a:lnSpc>
            </a:pPr>
          </a:p>
        </p:txBody>
      </p:sp>
      <p:sp>
        <p:nvSpPr>
          <p:cNvPr name="TextBox 6" id="6"/>
          <p:cNvSpPr txBox="true"/>
          <p:nvPr/>
        </p:nvSpPr>
        <p:spPr>
          <a:xfrm rot="0">
            <a:off x="225100" y="4200644"/>
            <a:ext cx="18062900" cy="2794000"/>
          </a:xfrm>
          <a:prstGeom prst="rect">
            <a:avLst/>
          </a:prstGeom>
        </p:spPr>
        <p:txBody>
          <a:bodyPr anchor="t" rtlCol="false" tIns="0" lIns="0" bIns="0" rIns="0">
            <a:spAutoFit/>
          </a:bodyPr>
          <a:lstStyle/>
          <a:p>
            <a:pPr algn="l" marL="863599" indent="-431800" lvl="1">
              <a:lnSpc>
                <a:spcPts val="5599"/>
              </a:lnSpc>
              <a:buFont typeface="Arial"/>
              <a:buChar char="•"/>
            </a:pPr>
            <a:r>
              <a:rPr lang="en-US" sz="3999">
                <a:solidFill>
                  <a:srgbClr val="000000"/>
                </a:solidFill>
                <a:latin typeface="Noto Sans"/>
                <a:ea typeface="Noto Sans"/>
                <a:cs typeface="Noto Sans"/>
                <a:sym typeface="Noto Sans"/>
              </a:rPr>
              <a:t>Với kích thước bài toán lớn, thời gian chạy có thể tăng nhanh do phải đánh giá nhiều trạng thái lân cận. </a:t>
            </a:r>
          </a:p>
          <a:p>
            <a:pPr algn="l" marL="863599" indent="-431800" lvl="1">
              <a:lnSpc>
                <a:spcPts val="5599"/>
              </a:lnSpc>
              <a:buFont typeface="Arial"/>
              <a:buChar char="•"/>
            </a:pPr>
            <a:r>
              <a:rPr lang="en-US" sz="3999">
                <a:solidFill>
                  <a:srgbClr val="000000"/>
                </a:solidFill>
                <a:latin typeface="Noto Sans"/>
                <a:ea typeface="Noto Sans"/>
                <a:cs typeface="Noto Sans"/>
                <a:sym typeface="Noto Sans"/>
              </a:rPr>
              <a:t>Dù vậy, trong thực nghiệm, phương pháp này vẫn cho thấy hiệu suất vượt trội và độ ổn định cao trong việc tìm nghiệm hợp lệ cho N-Queens</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1191887" y="7425812"/>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7" id="7"/>
          <p:cNvSpPr txBox="true"/>
          <p:nvPr/>
        </p:nvSpPr>
        <p:spPr>
          <a:xfrm rot="0">
            <a:off x="1028700" y="1572250"/>
            <a:ext cx="12372856" cy="1028700"/>
          </a:xfrm>
          <a:prstGeom prst="rect">
            <a:avLst/>
          </a:prstGeom>
        </p:spPr>
        <p:txBody>
          <a:bodyPr anchor="t" rtlCol="false" tIns="0" lIns="0" bIns="0" rIns="0">
            <a:spAutoFit/>
          </a:bodyPr>
          <a:lstStyle/>
          <a:p>
            <a:pPr algn="ctr">
              <a:lnSpc>
                <a:spcPts val="8400"/>
              </a:lnSpc>
              <a:spcBef>
                <a:spcPct val="0"/>
              </a:spcBef>
            </a:pPr>
            <a:r>
              <a:rPr lang="en-US" b="true" sz="6000">
                <a:solidFill>
                  <a:srgbClr val="000000"/>
                </a:solidFill>
                <a:latin typeface="Noto Sans Bold"/>
                <a:ea typeface="Noto Sans Bold"/>
                <a:cs typeface="Noto Sans Bold"/>
                <a:sym typeface="Noto Sans Bold"/>
              </a:rPr>
              <a:t>Task 5: </a:t>
            </a:r>
            <a:r>
              <a:rPr lang="en-US" b="true" sz="6000">
                <a:solidFill>
                  <a:srgbClr val="000000"/>
                </a:solidFill>
                <a:latin typeface="Noto Sans Bold"/>
                <a:ea typeface="Noto Sans Bold"/>
                <a:cs typeface="Noto Sans Bold"/>
                <a:sym typeface="Noto Sans Bold"/>
              </a:rPr>
              <a:t>Simulated Annealing (SA)</a:t>
            </a:r>
          </a:p>
        </p:txBody>
      </p:sp>
      <p:sp>
        <p:nvSpPr>
          <p:cNvPr name="TextBox 8" id="8"/>
          <p:cNvSpPr txBox="true"/>
          <p:nvPr/>
        </p:nvSpPr>
        <p:spPr>
          <a:xfrm rot="0">
            <a:off x="2180999" y="3020674"/>
            <a:ext cx="14822961" cy="4412200"/>
          </a:xfrm>
          <a:prstGeom prst="rect">
            <a:avLst/>
          </a:prstGeom>
        </p:spPr>
        <p:txBody>
          <a:bodyPr anchor="t" rtlCol="false" tIns="0" lIns="0" bIns="0" rIns="0">
            <a:spAutoFit/>
          </a:bodyPr>
          <a:lstStyle/>
          <a:p>
            <a:pPr algn="just">
              <a:lnSpc>
                <a:spcPts val="8436"/>
              </a:lnSpc>
            </a:pPr>
            <a:r>
              <a:rPr lang="en-US" b="true" sz="4962">
                <a:solidFill>
                  <a:srgbClr val="000000"/>
                </a:solidFill>
                <a:latin typeface="Noto Sans Bold"/>
                <a:ea typeface="Noto Sans Bold"/>
                <a:cs typeface="Noto Sans Bold"/>
                <a:sym typeface="Noto Sans Bold"/>
              </a:rPr>
              <a:t>1. Ý tưởng chính</a:t>
            </a:r>
          </a:p>
          <a:p>
            <a:pPr algn="just" marL="857178" indent="-428589" lvl="1">
              <a:lnSpc>
                <a:spcPts val="6749"/>
              </a:lnSpc>
              <a:buFont typeface="Arial"/>
              <a:buChar char="•"/>
            </a:pPr>
            <a:r>
              <a:rPr lang="en-US" sz="3970">
                <a:solidFill>
                  <a:srgbClr val="000000"/>
                </a:solidFill>
                <a:latin typeface="Noto Sans"/>
                <a:ea typeface="Noto Sans"/>
                <a:cs typeface="Noto Sans"/>
                <a:sym typeface="Noto Sans"/>
              </a:rPr>
              <a:t>Mô phỏng quá trình tôi luyện kim loại: nung nóng → làm nguội dần → đạt trạng thái ổn định (ít xung đột nhất).</a:t>
            </a:r>
          </a:p>
          <a:p>
            <a:pPr algn="just" marL="857178" indent="-428589" lvl="1">
              <a:lnSpc>
                <a:spcPts val="6749"/>
              </a:lnSpc>
              <a:buFont typeface="Arial"/>
              <a:buChar char="•"/>
            </a:pPr>
            <a:r>
              <a:rPr lang="en-US" sz="3970">
                <a:solidFill>
                  <a:srgbClr val="000000"/>
                </a:solidFill>
                <a:latin typeface="Noto Sans"/>
                <a:ea typeface="Noto Sans"/>
                <a:cs typeface="Noto Sans"/>
                <a:sym typeface="Noto Sans"/>
              </a:rPr>
              <a:t>SA cho phép chấp nhận bước đi “xấu” với xác suất giảm dần theo nhiệt độ, giúp thoát khỏi cực trị địa phương.</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7" id="7"/>
          <p:cNvSpPr txBox="true"/>
          <p:nvPr/>
        </p:nvSpPr>
        <p:spPr>
          <a:xfrm rot="0">
            <a:off x="1586958" y="1757837"/>
            <a:ext cx="15672342" cy="7029450"/>
          </a:xfrm>
          <a:prstGeom prst="rect">
            <a:avLst/>
          </a:prstGeom>
        </p:spPr>
        <p:txBody>
          <a:bodyPr anchor="t" rtlCol="false" tIns="0" lIns="0" bIns="0" rIns="0">
            <a:spAutoFit/>
          </a:bodyPr>
          <a:lstStyle/>
          <a:p>
            <a:pPr algn="just" marL="1079501" indent="-539750" lvl="1">
              <a:lnSpc>
                <a:spcPts val="8500"/>
              </a:lnSpc>
              <a:buAutoNum type="arabicPeriod" startAt="1"/>
            </a:pPr>
            <a:r>
              <a:rPr lang="en-US" b="true" sz="5000" spc="-100">
                <a:solidFill>
                  <a:srgbClr val="000000"/>
                </a:solidFill>
                <a:latin typeface="Noto Serif Display Bold"/>
                <a:ea typeface="Noto Serif Display Bold"/>
                <a:cs typeface="Noto Serif Display Bold"/>
                <a:sym typeface="Noto Serif Display Bold"/>
              </a:rPr>
              <a:t> Mục tiêu bài toán</a:t>
            </a:r>
          </a:p>
          <a:p>
            <a:pPr algn="just" marL="863599" indent="-431800" lvl="1">
              <a:lnSpc>
                <a:spcPts val="6799"/>
              </a:lnSpc>
              <a:buFont typeface="Arial"/>
              <a:buChar char="•"/>
            </a:pPr>
            <a:r>
              <a:rPr lang="en-US" sz="3999" spc="-79">
                <a:solidFill>
                  <a:srgbClr val="000000"/>
                </a:solidFill>
                <a:latin typeface="Noto Serif Display"/>
                <a:ea typeface="Noto Serif Display"/>
                <a:cs typeface="Noto Serif Display"/>
                <a:sym typeface="Noto Serif Display"/>
              </a:rPr>
              <a:t>Bài toán N-Queens: Đặt N quân hậu lên bàn cờ N×N sao cho không có hai quân hậu nào tấn công nhau.</a:t>
            </a:r>
          </a:p>
          <a:p>
            <a:pPr algn="just" marL="863599" indent="-431800" lvl="1">
              <a:lnSpc>
                <a:spcPts val="6799"/>
              </a:lnSpc>
              <a:buFont typeface="Arial"/>
              <a:buChar char="•"/>
            </a:pPr>
            <a:r>
              <a:rPr lang="en-US" sz="3999" spc="-79">
                <a:solidFill>
                  <a:srgbClr val="000000"/>
                </a:solidFill>
                <a:latin typeface="Noto Serif Display"/>
                <a:ea typeface="Noto Serif Display"/>
                <a:cs typeface="Noto Serif Display"/>
                <a:sym typeface="Noto Serif Display"/>
              </a:rPr>
              <a:t>Điều kiện:</a:t>
            </a:r>
          </a:p>
          <a:p>
            <a:pPr algn="just" marL="1727199" indent="-575733" lvl="2">
              <a:lnSpc>
                <a:spcPts val="6799"/>
              </a:lnSpc>
              <a:buFont typeface="Arial"/>
              <a:buChar char="⚬"/>
            </a:pPr>
            <a:r>
              <a:rPr lang="en-US" sz="3999" spc="-79">
                <a:solidFill>
                  <a:srgbClr val="000000"/>
                </a:solidFill>
                <a:latin typeface="Noto Serif Display"/>
                <a:ea typeface="Noto Serif Display"/>
                <a:cs typeface="Noto Serif Display"/>
                <a:sym typeface="Noto Serif Display"/>
              </a:rPr>
              <a:t>Không cùng hàng</a:t>
            </a:r>
          </a:p>
          <a:p>
            <a:pPr algn="just" marL="1727199" indent="-575733" lvl="2">
              <a:lnSpc>
                <a:spcPts val="6799"/>
              </a:lnSpc>
              <a:buFont typeface="Arial"/>
              <a:buChar char="⚬"/>
            </a:pPr>
            <a:r>
              <a:rPr lang="en-US" sz="3999" spc="-79">
                <a:solidFill>
                  <a:srgbClr val="000000"/>
                </a:solidFill>
                <a:latin typeface="Noto Serif Display"/>
                <a:ea typeface="Noto Serif Display"/>
                <a:cs typeface="Noto Serif Display"/>
                <a:sym typeface="Noto Serif Display"/>
              </a:rPr>
              <a:t>Không cùng cột</a:t>
            </a:r>
          </a:p>
          <a:p>
            <a:pPr algn="just" marL="1727199" indent="-575733" lvl="2">
              <a:lnSpc>
                <a:spcPts val="6799"/>
              </a:lnSpc>
              <a:buFont typeface="Arial"/>
              <a:buChar char="⚬"/>
            </a:pPr>
            <a:r>
              <a:rPr lang="en-US" sz="3999" spc="-79">
                <a:solidFill>
                  <a:srgbClr val="000000"/>
                </a:solidFill>
                <a:latin typeface="Noto Serif Display"/>
                <a:ea typeface="Noto Serif Display"/>
                <a:cs typeface="Noto Serif Display"/>
                <a:sym typeface="Noto Serif Display"/>
              </a:rPr>
              <a:t>Không cùng đường chéo</a:t>
            </a:r>
          </a:p>
          <a:p>
            <a:pPr algn="just" marL="863599" indent="-431800" lvl="1">
              <a:lnSpc>
                <a:spcPts val="6799"/>
              </a:lnSpc>
              <a:buFont typeface="Arial"/>
              <a:buChar char="•"/>
            </a:pPr>
            <a:r>
              <a:rPr lang="en-US" sz="3999" spc="-79">
                <a:solidFill>
                  <a:srgbClr val="000000"/>
                </a:solidFill>
                <a:latin typeface="Noto Serif Display"/>
                <a:ea typeface="Noto Serif Display"/>
                <a:cs typeface="Noto Serif Display"/>
                <a:sym typeface="Noto Serif Display"/>
              </a:rPr>
              <a:t>Mục tiêu: Tìm cấu hình bàn cờ sao cho số xung đột (conflicts) = 0</a:t>
            </a: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7" id="7"/>
          <p:cNvSpPr txBox="true"/>
          <p:nvPr/>
        </p:nvSpPr>
        <p:spPr>
          <a:xfrm rot="0">
            <a:off x="2040793" y="1333500"/>
            <a:ext cx="14206415" cy="7924800"/>
          </a:xfrm>
          <a:prstGeom prst="rect">
            <a:avLst/>
          </a:prstGeom>
        </p:spPr>
        <p:txBody>
          <a:bodyPr anchor="t" rtlCol="false" tIns="0" lIns="0" bIns="0" rIns="0">
            <a:spAutoFit/>
          </a:bodyPr>
          <a:lstStyle/>
          <a:p>
            <a:pPr algn="just">
              <a:lnSpc>
                <a:spcPts val="7000"/>
              </a:lnSpc>
              <a:spcBef>
                <a:spcPct val="0"/>
              </a:spcBef>
            </a:pPr>
            <a:r>
              <a:rPr lang="en-US" b="true" sz="5000">
                <a:solidFill>
                  <a:srgbClr val="000000"/>
                </a:solidFill>
                <a:latin typeface="Noto Sans Bold"/>
                <a:ea typeface="Noto Sans Bold"/>
                <a:cs typeface="Noto Sans Bold"/>
                <a:sym typeface="Noto Sans Bold"/>
              </a:rPr>
              <a:t>2. Cách hoạt động</a:t>
            </a:r>
          </a:p>
          <a:p>
            <a:pPr algn="just" marL="863599" indent="-431800" lvl="1">
              <a:lnSpc>
                <a:spcPts val="5599"/>
              </a:lnSpc>
              <a:buFont typeface="Arial"/>
              <a:buChar char="•"/>
            </a:pPr>
            <a:r>
              <a:rPr lang="en-US" sz="3999">
                <a:solidFill>
                  <a:srgbClr val="000000"/>
                </a:solidFill>
                <a:latin typeface="Noto Sans"/>
                <a:ea typeface="Noto Sans"/>
                <a:cs typeface="Noto Sans"/>
                <a:sym typeface="Noto Sans"/>
              </a:rPr>
              <a:t>Khởi tạo bàn cờ ngẫu nhiên (1 quân hậu mỗi cột).</a:t>
            </a:r>
          </a:p>
          <a:p>
            <a:pPr algn="just" marL="863599" indent="-431800" lvl="1">
              <a:lnSpc>
                <a:spcPts val="5599"/>
              </a:lnSpc>
              <a:buFont typeface="Arial"/>
              <a:buChar char="•"/>
            </a:pPr>
            <a:r>
              <a:rPr lang="en-US" sz="3999">
                <a:solidFill>
                  <a:srgbClr val="000000"/>
                </a:solidFill>
                <a:latin typeface="Noto Sans"/>
                <a:ea typeface="Noto Sans"/>
                <a:cs typeface="Noto Sans"/>
                <a:sym typeface="Noto Sans"/>
              </a:rPr>
              <a:t>Lặp lại:</a:t>
            </a:r>
          </a:p>
          <a:p>
            <a:pPr algn="just" marL="1727199" indent="-575733" lvl="2">
              <a:lnSpc>
                <a:spcPts val="5599"/>
              </a:lnSpc>
              <a:buFont typeface="Arial"/>
              <a:buChar char="⚬"/>
            </a:pPr>
            <a:r>
              <a:rPr lang="en-US" sz="3999">
                <a:solidFill>
                  <a:srgbClr val="000000"/>
                </a:solidFill>
                <a:latin typeface="Noto Sans"/>
                <a:ea typeface="Noto Sans"/>
                <a:cs typeface="Noto Sans"/>
                <a:sym typeface="Noto Sans"/>
              </a:rPr>
              <a:t>Chọn ngẫu nhiên 1 quân hậu → di chuyển đến hàng khác.</a:t>
            </a:r>
          </a:p>
          <a:p>
            <a:pPr algn="just" marL="1727199" indent="-575733" lvl="2">
              <a:lnSpc>
                <a:spcPts val="5599"/>
              </a:lnSpc>
              <a:buFont typeface="Arial"/>
              <a:buChar char="⚬"/>
            </a:pPr>
            <a:r>
              <a:rPr lang="en-US" sz="3999">
                <a:solidFill>
                  <a:srgbClr val="000000"/>
                </a:solidFill>
                <a:latin typeface="Noto Sans"/>
                <a:ea typeface="Noto Sans"/>
                <a:cs typeface="Noto Sans"/>
                <a:sym typeface="Noto Sans"/>
              </a:rPr>
              <a:t>Tính ΔE = conflicts_new - conflicts_current.</a:t>
            </a:r>
          </a:p>
          <a:p>
            <a:pPr algn="just" marL="1727199" indent="-575733" lvl="2">
              <a:lnSpc>
                <a:spcPts val="5599"/>
              </a:lnSpc>
              <a:buFont typeface="Arial"/>
              <a:buChar char="⚬"/>
            </a:pPr>
            <a:r>
              <a:rPr lang="en-US" sz="3999">
                <a:solidFill>
                  <a:srgbClr val="000000"/>
                </a:solidFill>
                <a:latin typeface="Noto Sans"/>
                <a:ea typeface="Noto Sans"/>
                <a:cs typeface="Noto Sans"/>
                <a:sym typeface="Noto Sans"/>
              </a:rPr>
              <a:t>Nếu ΔE &lt; 0 → chấp nhận (tốt hơn).</a:t>
            </a:r>
          </a:p>
          <a:p>
            <a:pPr algn="just" marL="1727199" indent="-575733" lvl="2">
              <a:lnSpc>
                <a:spcPts val="5599"/>
              </a:lnSpc>
              <a:buFont typeface="Arial"/>
              <a:buChar char="⚬"/>
            </a:pPr>
            <a:r>
              <a:rPr lang="en-US" sz="3999">
                <a:solidFill>
                  <a:srgbClr val="000000"/>
                </a:solidFill>
                <a:latin typeface="Noto Sans"/>
                <a:ea typeface="Noto Sans"/>
                <a:cs typeface="Noto Sans"/>
                <a:sym typeface="Noto Sans"/>
              </a:rPr>
              <a:t>Nếu ΔE &gt; 0 → chấp nhận ngẫu nhiên theo xác suất e^(-ΔE/T).</a:t>
            </a:r>
          </a:p>
          <a:p>
            <a:pPr algn="just" marL="1727199" indent="-575733" lvl="2">
              <a:lnSpc>
                <a:spcPts val="5599"/>
              </a:lnSpc>
              <a:buFont typeface="Arial"/>
              <a:buChar char="⚬"/>
            </a:pPr>
            <a:r>
              <a:rPr lang="en-US" sz="3999">
                <a:solidFill>
                  <a:srgbClr val="000000"/>
                </a:solidFill>
                <a:latin typeface="Noto Sans"/>
                <a:ea typeface="Noto Sans"/>
                <a:cs typeface="Noto Sans"/>
                <a:sym typeface="Noto Sans"/>
              </a:rPr>
              <a:t>Giảm nhiệt độ: T = T × α.</a:t>
            </a:r>
          </a:p>
          <a:p>
            <a:pPr algn="just" marL="863599" indent="-431800" lvl="1">
              <a:lnSpc>
                <a:spcPts val="5599"/>
              </a:lnSpc>
              <a:buFont typeface="Arial"/>
              <a:buChar char="•"/>
            </a:pPr>
            <a:r>
              <a:rPr lang="en-US" sz="3999">
                <a:solidFill>
                  <a:srgbClr val="000000"/>
                </a:solidFill>
                <a:latin typeface="Noto Sans"/>
                <a:ea typeface="Noto Sans"/>
                <a:cs typeface="Noto Sans"/>
                <a:sym typeface="Noto Sans"/>
              </a:rPr>
              <a:t>Dừng khi T ≤ T_min hoặc đạt 0 xung đột.</a:t>
            </a: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8944589" y="461666"/>
            <a:ext cx="4275681" cy="4327789"/>
          </a:xfrm>
          <a:custGeom>
            <a:avLst/>
            <a:gdLst/>
            <a:ahLst/>
            <a:cxnLst/>
            <a:rect r="r" b="b" t="t" l="l"/>
            <a:pathLst>
              <a:path h="4327789" w="4275681">
                <a:moveTo>
                  <a:pt x="0" y="0"/>
                </a:moveTo>
                <a:lnTo>
                  <a:pt x="4275681" y="0"/>
                </a:lnTo>
                <a:lnTo>
                  <a:pt x="4275681" y="4327789"/>
                </a:lnTo>
                <a:lnTo>
                  <a:pt x="0" y="4327789"/>
                </a:lnTo>
                <a:lnTo>
                  <a:pt x="0" y="0"/>
                </a:lnTo>
                <a:close/>
              </a:path>
            </a:pathLst>
          </a:custGeom>
          <a:blipFill>
            <a:blip r:embed="rId12"/>
            <a:stretch>
              <a:fillRect l="-4211" t="0" r="0" b="0"/>
            </a:stretch>
          </a:blipFill>
        </p:spPr>
      </p:sp>
      <p:sp>
        <p:nvSpPr>
          <p:cNvPr name="Freeform 8" id="8"/>
          <p:cNvSpPr/>
          <p:nvPr/>
        </p:nvSpPr>
        <p:spPr>
          <a:xfrm flipH="false" flipV="false" rot="0">
            <a:off x="12240107" y="5129525"/>
            <a:ext cx="4466417" cy="4454507"/>
          </a:xfrm>
          <a:custGeom>
            <a:avLst/>
            <a:gdLst/>
            <a:ahLst/>
            <a:cxnLst/>
            <a:rect r="r" b="b" t="t" l="l"/>
            <a:pathLst>
              <a:path h="4454507" w="4466417">
                <a:moveTo>
                  <a:pt x="0" y="0"/>
                </a:moveTo>
                <a:lnTo>
                  <a:pt x="4466417" y="0"/>
                </a:lnTo>
                <a:lnTo>
                  <a:pt x="4466417" y="4454506"/>
                </a:lnTo>
                <a:lnTo>
                  <a:pt x="0" y="4454506"/>
                </a:lnTo>
                <a:lnTo>
                  <a:pt x="0" y="0"/>
                </a:lnTo>
                <a:close/>
              </a:path>
            </a:pathLst>
          </a:custGeom>
          <a:blipFill>
            <a:blip r:embed="rId13"/>
            <a:stretch>
              <a:fillRect l="0" t="0" r="0" b="0"/>
            </a:stretch>
          </a:blipFill>
        </p:spPr>
      </p:sp>
      <p:sp>
        <p:nvSpPr>
          <p:cNvPr name="TextBox 9" id="9"/>
          <p:cNvSpPr txBox="true"/>
          <p:nvPr/>
        </p:nvSpPr>
        <p:spPr>
          <a:xfrm rot="0">
            <a:off x="1652213" y="3372083"/>
            <a:ext cx="6703469" cy="4400550"/>
          </a:xfrm>
          <a:prstGeom prst="rect">
            <a:avLst/>
          </a:prstGeom>
        </p:spPr>
        <p:txBody>
          <a:bodyPr anchor="t" rtlCol="false" tIns="0" lIns="0" bIns="0" rIns="0">
            <a:spAutoFit/>
          </a:bodyPr>
          <a:lstStyle/>
          <a:p>
            <a:pPr algn="just">
              <a:lnSpc>
                <a:spcPts val="7000"/>
              </a:lnSpc>
              <a:spcBef>
                <a:spcPct val="0"/>
              </a:spcBef>
            </a:pPr>
            <a:r>
              <a:rPr lang="en-US" b="true" sz="5000">
                <a:solidFill>
                  <a:srgbClr val="000000"/>
                </a:solidFill>
                <a:latin typeface="Noto Sans Bold"/>
                <a:ea typeface="Noto Sans Bold"/>
                <a:cs typeface="Noto Sans Bold"/>
                <a:sym typeface="Noto Sans Bold"/>
              </a:rPr>
              <a:t>4. Kết quả minh họa</a:t>
            </a:r>
          </a:p>
          <a:p>
            <a:pPr algn="just" marL="863599" indent="-431800" lvl="1">
              <a:lnSpc>
                <a:spcPts val="5599"/>
              </a:lnSpc>
              <a:buFont typeface="Arial"/>
              <a:buChar char="•"/>
            </a:pPr>
            <a:r>
              <a:rPr lang="en-US" sz="3999">
                <a:solidFill>
                  <a:srgbClr val="000000"/>
                </a:solidFill>
                <a:latin typeface="Noto Sans"/>
                <a:ea typeface="Noto Sans"/>
                <a:cs typeface="Noto Sans"/>
                <a:sym typeface="Noto Sans"/>
              </a:rPr>
              <a:t>Ban đầu: 8 xung đột</a:t>
            </a:r>
          </a:p>
          <a:p>
            <a:pPr algn="just" marL="863599" indent="-431800" lvl="1">
              <a:lnSpc>
                <a:spcPts val="5599"/>
              </a:lnSpc>
              <a:buFont typeface="Arial"/>
              <a:buChar char="•"/>
            </a:pPr>
            <a:r>
              <a:rPr lang="en-US" sz="3999">
                <a:solidFill>
                  <a:srgbClr val="000000"/>
                </a:solidFill>
                <a:latin typeface="Noto Sans"/>
                <a:ea typeface="Noto Sans"/>
                <a:cs typeface="Noto Sans"/>
                <a:sym typeface="Noto Sans"/>
              </a:rPr>
              <a:t>Sau ~570 bước: còn 1 xung đột</a:t>
            </a:r>
          </a:p>
          <a:p>
            <a:pPr algn="just" marL="863599" indent="-431800" lvl="1">
              <a:lnSpc>
                <a:spcPts val="5599"/>
              </a:lnSpc>
              <a:buFont typeface="Arial"/>
              <a:buChar char="•"/>
            </a:pPr>
            <a:r>
              <a:rPr lang="en-US" sz="3999">
                <a:solidFill>
                  <a:srgbClr val="000000"/>
                </a:solidFill>
                <a:latin typeface="Noto Sans"/>
                <a:ea typeface="Noto Sans"/>
                <a:cs typeface="Noto Sans"/>
                <a:sym typeface="Noto Sans"/>
              </a:rPr>
              <a:t>Nhiệt độ cuối: 0.001</a:t>
            </a:r>
          </a:p>
          <a:p>
            <a:pPr algn="just" marL="863599" indent="-431800" lvl="1">
              <a:lnSpc>
                <a:spcPts val="5599"/>
              </a:lnSpc>
              <a:buFont typeface="Arial"/>
              <a:buChar char="•"/>
            </a:pPr>
            <a:r>
              <a:rPr lang="en-US" sz="3999">
                <a:solidFill>
                  <a:srgbClr val="000000"/>
                </a:solidFill>
                <a:latin typeface="Noto Sans"/>
                <a:ea typeface="Noto Sans"/>
                <a:cs typeface="Noto Sans"/>
                <a:sym typeface="Noto Sans"/>
              </a:rPr>
              <a:t>Giải pháp gần tối ưu</a:t>
            </a:r>
          </a:p>
        </p:txBody>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711732" y="7212044"/>
            <a:ext cx="4602314" cy="3618569"/>
          </a:xfrm>
          <a:custGeom>
            <a:avLst/>
            <a:gdLst/>
            <a:ahLst/>
            <a:cxnLst/>
            <a:rect r="r" b="b" t="t" l="l"/>
            <a:pathLst>
              <a:path h="3618569" w="4602314">
                <a:moveTo>
                  <a:pt x="0" y="0"/>
                </a:moveTo>
                <a:lnTo>
                  <a:pt x="4602314" y="0"/>
                </a:lnTo>
                <a:lnTo>
                  <a:pt x="4602314" y="3618569"/>
                </a:lnTo>
                <a:lnTo>
                  <a:pt x="0" y="361856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4668780">
            <a:off x="-1822168" y="7005840"/>
            <a:ext cx="4899948" cy="3068592"/>
          </a:xfrm>
          <a:custGeom>
            <a:avLst/>
            <a:gdLst/>
            <a:ahLst/>
            <a:cxnLst/>
            <a:rect r="r" b="b" t="t" l="l"/>
            <a:pathLst>
              <a:path h="3068592" w="4899948">
                <a:moveTo>
                  <a:pt x="0" y="0"/>
                </a:moveTo>
                <a:lnTo>
                  <a:pt x="4899948" y="0"/>
                </a:lnTo>
                <a:lnTo>
                  <a:pt x="4899948" y="3068593"/>
                </a:lnTo>
                <a:lnTo>
                  <a:pt x="0" y="306859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1446381" y="769705"/>
            <a:ext cx="2892762" cy="2919301"/>
          </a:xfrm>
          <a:custGeom>
            <a:avLst/>
            <a:gdLst/>
            <a:ahLst/>
            <a:cxnLst/>
            <a:rect r="r" b="b" t="t" l="l"/>
            <a:pathLst>
              <a:path h="2919301" w="2892762">
                <a:moveTo>
                  <a:pt x="0" y="0"/>
                </a:moveTo>
                <a:lnTo>
                  <a:pt x="2892762" y="0"/>
                </a:lnTo>
                <a:lnTo>
                  <a:pt x="2892762" y="2919300"/>
                </a:lnTo>
                <a:lnTo>
                  <a:pt x="0" y="29193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4225792" y="3908240"/>
            <a:ext cx="10356272" cy="5673605"/>
          </a:xfrm>
          <a:custGeom>
            <a:avLst/>
            <a:gdLst/>
            <a:ahLst/>
            <a:cxnLst/>
            <a:rect r="r" b="b" t="t" l="l"/>
            <a:pathLst>
              <a:path h="5673605" w="10356272">
                <a:moveTo>
                  <a:pt x="0" y="0"/>
                </a:moveTo>
                <a:lnTo>
                  <a:pt x="10356272" y="0"/>
                </a:lnTo>
                <a:lnTo>
                  <a:pt x="10356272" y="5673606"/>
                </a:lnTo>
                <a:lnTo>
                  <a:pt x="0" y="5673606"/>
                </a:lnTo>
                <a:lnTo>
                  <a:pt x="0" y="0"/>
                </a:lnTo>
                <a:close/>
              </a:path>
            </a:pathLst>
          </a:custGeom>
          <a:blipFill>
            <a:blip r:embed="rId12"/>
            <a:stretch>
              <a:fillRect l="0" t="0" r="0" b="0"/>
            </a:stretch>
          </a:blipFill>
        </p:spPr>
      </p:sp>
      <p:sp>
        <p:nvSpPr>
          <p:cNvPr name="TextBox 8" id="8"/>
          <p:cNvSpPr txBox="true"/>
          <p:nvPr/>
        </p:nvSpPr>
        <p:spPr>
          <a:xfrm rot="0">
            <a:off x="2037159" y="698155"/>
            <a:ext cx="14213683" cy="2990850"/>
          </a:xfrm>
          <a:prstGeom prst="rect">
            <a:avLst/>
          </a:prstGeom>
        </p:spPr>
        <p:txBody>
          <a:bodyPr anchor="t" rtlCol="false" tIns="0" lIns="0" bIns="0" rIns="0">
            <a:spAutoFit/>
          </a:bodyPr>
          <a:lstStyle/>
          <a:p>
            <a:pPr algn="just">
              <a:lnSpc>
                <a:spcPts val="7000"/>
              </a:lnSpc>
              <a:spcBef>
                <a:spcPct val="0"/>
              </a:spcBef>
            </a:pPr>
            <a:r>
              <a:rPr lang="en-US" b="true" sz="5000">
                <a:solidFill>
                  <a:srgbClr val="000000"/>
                </a:solidFill>
                <a:latin typeface="Noto Sans Bold"/>
                <a:ea typeface="Noto Sans Bold"/>
                <a:cs typeface="Noto Sans Bold"/>
                <a:sym typeface="Noto Sans Bold"/>
              </a:rPr>
              <a:t>5. Biểu đồ hội tụ</a:t>
            </a:r>
          </a:p>
          <a:p>
            <a:pPr algn="just" marL="863599" indent="-431800" lvl="1">
              <a:lnSpc>
                <a:spcPts val="5599"/>
              </a:lnSpc>
              <a:buFont typeface="Arial"/>
              <a:buChar char="•"/>
            </a:pPr>
            <a:r>
              <a:rPr lang="en-US" sz="3999">
                <a:solidFill>
                  <a:srgbClr val="000000"/>
                </a:solidFill>
                <a:latin typeface="Noto Sans"/>
                <a:ea typeface="Noto Sans"/>
                <a:cs typeface="Noto Sans"/>
                <a:sym typeface="Noto Sans"/>
              </a:rPr>
              <a:t>Giai đoạn đầu dao động mạnh (nhiệt độ cao → chấp nhận nhiều bước xấu).</a:t>
            </a:r>
          </a:p>
          <a:p>
            <a:pPr algn="just" marL="863599" indent="-431800" lvl="1">
              <a:lnSpc>
                <a:spcPts val="5599"/>
              </a:lnSpc>
              <a:buFont typeface="Arial"/>
              <a:buChar char="•"/>
            </a:pPr>
            <a:r>
              <a:rPr lang="en-US" sz="3999">
                <a:solidFill>
                  <a:srgbClr val="000000"/>
                </a:solidFill>
                <a:latin typeface="Noto Sans"/>
                <a:ea typeface="Noto Sans"/>
                <a:cs typeface="Noto Sans"/>
                <a:sym typeface="Noto Sans"/>
              </a:rPr>
              <a:t>Về sau ổn định, xung đột giảm dần → thuật toán hội tụ.</a:t>
            </a:r>
          </a:p>
        </p:txBody>
      </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426546" y="-1080016"/>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7931903" y="8540136"/>
            <a:ext cx="4076270" cy="2863579"/>
          </a:xfrm>
          <a:custGeom>
            <a:avLst/>
            <a:gdLst/>
            <a:ahLst/>
            <a:cxnLst/>
            <a:rect r="r" b="b" t="t" l="l"/>
            <a:pathLst>
              <a:path h="2863579" w="4076270">
                <a:moveTo>
                  <a:pt x="0" y="0"/>
                </a:moveTo>
                <a:lnTo>
                  <a:pt x="4076269" y="0"/>
                </a:lnTo>
                <a:lnTo>
                  <a:pt x="4076269" y="2863580"/>
                </a:lnTo>
                <a:lnTo>
                  <a:pt x="0" y="286358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711763" y="8058462"/>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7" id="7"/>
          <p:cNvSpPr txBox="true"/>
          <p:nvPr/>
        </p:nvSpPr>
        <p:spPr>
          <a:xfrm rot="0">
            <a:off x="2180999" y="2357438"/>
            <a:ext cx="14428114" cy="5324475"/>
          </a:xfrm>
          <a:prstGeom prst="rect">
            <a:avLst/>
          </a:prstGeom>
        </p:spPr>
        <p:txBody>
          <a:bodyPr anchor="t" rtlCol="false" tIns="0" lIns="0" bIns="0" rIns="0">
            <a:spAutoFit/>
          </a:bodyPr>
          <a:lstStyle/>
          <a:p>
            <a:pPr algn="just">
              <a:lnSpc>
                <a:spcPts val="8500"/>
              </a:lnSpc>
            </a:pPr>
            <a:r>
              <a:rPr lang="en-US" b="true" sz="5000">
                <a:solidFill>
                  <a:srgbClr val="000000"/>
                </a:solidFill>
                <a:latin typeface="Noto Sans Bold"/>
                <a:ea typeface="Noto Sans Bold"/>
                <a:cs typeface="Noto Sans Bold"/>
                <a:sym typeface="Noto Sans Bold"/>
              </a:rPr>
              <a:t>6. Nhận xét</a:t>
            </a:r>
          </a:p>
          <a:p>
            <a:pPr algn="just" marL="863599" indent="-431800" lvl="1">
              <a:lnSpc>
                <a:spcPts val="6799"/>
              </a:lnSpc>
              <a:buFont typeface="Arial"/>
              <a:buChar char="•"/>
            </a:pPr>
            <a:r>
              <a:rPr lang="en-US" sz="3999">
                <a:solidFill>
                  <a:srgbClr val="000000"/>
                </a:solidFill>
                <a:latin typeface="Noto Sans"/>
                <a:ea typeface="Noto Sans"/>
                <a:cs typeface="Noto Sans"/>
                <a:sym typeface="Noto Sans"/>
              </a:rPr>
              <a:t>So với Hill Climbing:</a:t>
            </a:r>
          </a:p>
          <a:p>
            <a:pPr algn="just">
              <a:lnSpc>
                <a:spcPts val="6799"/>
              </a:lnSpc>
            </a:pPr>
            <a:r>
              <a:rPr lang="en-US" sz="3999">
                <a:solidFill>
                  <a:srgbClr val="000000"/>
                </a:solidFill>
                <a:latin typeface="Noto Sans"/>
                <a:ea typeface="Noto Sans"/>
                <a:cs typeface="Noto Sans"/>
                <a:sym typeface="Noto Sans"/>
              </a:rPr>
              <a:t> → SA hiệu quả và ổn định hơn, ít bị kẹt ở cực trị địa phương.</a:t>
            </a:r>
          </a:p>
          <a:p>
            <a:pPr algn="just" marL="863599" indent="-431800" lvl="1">
              <a:lnSpc>
                <a:spcPts val="6799"/>
              </a:lnSpc>
              <a:buFont typeface="Arial"/>
              <a:buChar char="•"/>
            </a:pPr>
            <a:r>
              <a:rPr lang="en-US" sz="3999">
                <a:solidFill>
                  <a:srgbClr val="000000"/>
                </a:solidFill>
                <a:latin typeface="Noto Sans"/>
                <a:ea typeface="Noto Sans"/>
                <a:cs typeface="Noto Sans"/>
                <a:sym typeface="Noto Sans"/>
              </a:rPr>
              <a:t>Lịch làm nguội ảnh hưởng lớn:</a:t>
            </a:r>
          </a:p>
          <a:p>
            <a:pPr algn="just" marL="1727199" indent="-575733" lvl="2">
              <a:lnSpc>
                <a:spcPts val="6799"/>
              </a:lnSpc>
              <a:buFont typeface="Arial"/>
              <a:buChar char="⚬"/>
            </a:pPr>
            <a:r>
              <a:rPr lang="en-US" sz="3999">
                <a:solidFill>
                  <a:srgbClr val="000000"/>
                </a:solidFill>
                <a:latin typeface="Noto Sans"/>
                <a:ea typeface="Noto Sans"/>
                <a:cs typeface="Noto Sans"/>
                <a:sym typeface="Noto Sans"/>
              </a:rPr>
              <a:t>Giảm quá nhanh → kẹt sớm.</a:t>
            </a:r>
          </a:p>
          <a:p>
            <a:pPr algn="just" marL="1727199" indent="-575733" lvl="2">
              <a:lnSpc>
                <a:spcPts val="6799"/>
              </a:lnSpc>
              <a:buFont typeface="Arial"/>
              <a:buChar char="⚬"/>
            </a:pPr>
            <a:r>
              <a:rPr lang="en-US" sz="3999">
                <a:solidFill>
                  <a:srgbClr val="000000"/>
                </a:solidFill>
                <a:latin typeface="Noto Sans"/>
                <a:ea typeface="Noto Sans"/>
                <a:cs typeface="Noto Sans"/>
                <a:sym typeface="Noto Sans"/>
              </a:rPr>
              <a:t>Giảm quá chậm → lâu hơn nhưng nghiệm tốt hơn.</a:t>
            </a:r>
          </a:p>
        </p:txBody>
      </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575511" y="680741"/>
            <a:ext cx="16921736" cy="2103248"/>
          </a:xfrm>
          <a:prstGeom prst="rect">
            <a:avLst/>
          </a:prstGeom>
        </p:spPr>
        <p:txBody>
          <a:bodyPr anchor="t" rtlCol="false" tIns="0" lIns="0" bIns="0" rIns="0">
            <a:spAutoFit/>
          </a:bodyPr>
          <a:lstStyle/>
          <a:p>
            <a:pPr algn="l">
              <a:lnSpc>
                <a:spcPts val="8084"/>
              </a:lnSpc>
            </a:pPr>
            <a:r>
              <a:rPr lang="en-US" sz="8600" b="true">
                <a:solidFill>
                  <a:srgbClr val="000000"/>
                </a:solidFill>
                <a:latin typeface="Noto Serif Display Bold"/>
                <a:ea typeface="Noto Serif Display Bold"/>
                <a:cs typeface="Noto Serif Display Bold"/>
                <a:sym typeface="Noto Serif Display Bold"/>
              </a:rPr>
              <a:t>Task 6: So sánh sự hội tụ của các thuật toán</a:t>
            </a:r>
          </a:p>
        </p:txBody>
      </p:sp>
      <p:sp>
        <p:nvSpPr>
          <p:cNvPr name="Freeform 17" id="17"/>
          <p:cNvSpPr/>
          <p:nvPr/>
        </p:nvSpPr>
        <p:spPr>
          <a:xfrm flipH="false" flipV="false" rot="0">
            <a:off x="4737926" y="2576219"/>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8" id="18"/>
          <p:cNvSpPr txBox="true"/>
          <p:nvPr/>
        </p:nvSpPr>
        <p:spPr>
          <a:xfrm rot="0">
            <a:off x="419993" y="3348698"/>
            <a:ext cx="17232772" cy="5275580"/>
          </a:xfrm>
          <a:prstGeom prst="rect">
            <a:avLst/>
          </a:prstGeom>
        </p:spPr>
        <p:txBody>
          <a:bodyPr anchor="t" rtlCol="false" tIns="0" lIns="0" bIns="0" rIns="0">
            <a:spAutoFit/>
          </a:bodyPr>
          <a:lstStyle/>
          <a:p>
            <a:pPr algn="l">
              <a:lnSpc>
                <a:spcPts val="3759"/>
              </a:lnSpc>
            </a:pPr>
            <a:r>
              <a:rPr lang="en-US" sz="3999" b="true">
                <a:solidFill>
                  <a:srgbClr val="000000"/>
                </a:solidFill>
                <a:latin typeface="Noto Serif Display Bold"/>
                <a:ea typeface="Noto Serif Display Bold"/>
                <a:cs typeface="Noto Serif Display Bold"/>
                <a:sym typeface="Noto Serif Display Bold"/>
              </a:rPr>
              <a:t>1. Giới thiệu các thuật toán được so sánh</a:t>
            </a:r>
          </a:p>
          <a:p>
            <a:pPr algn="l">
              <a:lnSpc>
                <a:spcPts val="3759"/>
              </a:lnSpc>
            </a:pPr>
            <a:r>
              <a:rPr lang="en-US" sz="3999">
                <a:solidFill>
                  <a:srgbClr val="000000"/>
                </a:solidFill>
                <a:latin typeface="Noto Serif Display"/>
                <a:ea typeface="Noto Serif Display"/>
                <a:cs typeface="Noto Serif Display"/>
                <a:sym typeface="Noto Serif Display"/>
              </a:rPr>
              <a:t>Trong nhiệm vụ này, chú</a:t>
            </a:r>
            <a:r>
              <a:rPr lang="en-US" sz="3999">
                <a:solidFill>
                  <a:srgbClr val="000000"/>
                </a:solidFill>
                <a:latin typeface="Noto Serif Display"/>
                <a:ea typeface="Noto Serif Display"/>
                <a:cs typeface="Noto Serif Display"/>
                <a:sym typeface="Noto Serif Display"/>
              </a:rPr>
              <a:t>ng ta tiến hành so sánh mô hình hội tụ của hai thuật toán leo đồi khác nhau trên bài toán 8-Queens:</a:t>
            </a:r>
          </a:p>
          <a:p>
            <a:pPr algn="l" marL="863598" indent="-431799" lvl="1">
              <a:lnSpc>
                <a:spcPts val="3759"/>
              </a:lnSpc>
              <a:buFont typeface="Arial"/>
              <a:buChar char="•"/>
            </a:pPr>
            <a:r>
              <a:rPr lang="en-US" sz="3999">
                <a:solidFill>
                  <a:srgbClr val="000000"/>
                </a:solidFill>
                <a:latin typeface="Noto Serif Display"/>
                <a:ea typeface="Noto Serif Display"/>
                <a:cs typeface="Noto Serif Display"/>
                <a:sym typeface="Noto Serif Display"/>
              </a:rPr>
              <a:t>Steepest-Ascent Hill Climbing (Leo đồi dốc nhất): Tại mỗi bước, thuật toán này sẽ đánh giá tất cả các trạng thái hàng xóm có thể và chọn ra trạng thái tốt nhất (có ít xung đột nhất) để di chuyển đến. Đây là một cách tiếp cận "tham lam" và có tính quyết định.</a:t>
            </a:r>
          </a:p>
          <a:p>
            <a:pPr algn="l" marL="863598" indent="-431799" lvl="1">
              <a:lnSpc>
                <a:spcPts val="3759"/>
              </a:lnSpc>
              <a:buFont typeface="Arial"/>
              <a:buChar char="•"/>
            </a:pPr>
            <a:r>
              <a:rPr lang="en-US" sz="3999">
                <a:solidFill>
                  <a:srgbClr val="000000"/>
                </a:solidFill>
                <a:latin typeface="Noto Serif Display"/>
                <a:ea typeface="Noto Serif Display"/>
                <a:cs typeface="Noto Serif Display"/>
                <a:sym typeface="Noto Serif Display"/>
              </a:rPr>
              <a:t>Stochastic Hill Climbing 2 (First-Choice): Như đã phân tích ở Task 3, thuật toán này chỉ tạo và đánh giá một trạng thái hàng xóm ngẫu nhiên tại mỗi bước. Nó chấp nhận di chuyển nếu trạng thái mới tốt hơn.</a:t>
            </a:r>
          </a:p>
        </p:txBody>
      </p:sp>
    </p:spTree>
  </p:cSld>
  <p:clrMapOvr>
    <a:masterClrMapping/>
  </p:clrMapOvr>
</p:sld>
</file>

<file path=ppt/slides/slide35.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575511" y="680741"/>
            <a:ext cx="16921736" cy="2103248"/>
          </a:xfrm>
          <a:prstGeom prst="rect">
            <a:avLst/>
          </a:prstGeom>
        </p:spPr>
        <p:txBody>
          <a:bodyPr anchor="t" rtlCol="false" tIns="0" lIns="0" bIns="0" rIns="0">
            <a:spAutoFit/>
          </a:bodyPr>
          <a:lstStyle/>
          <a:p>
            <a:pPr algn="l">
              <a:lnSpc>
                <a:spcPts val="8084"/>
              </a:lnSpc>
            </a:pPr>
            <a:r>
              <a:rPr lang="en-US" sz="8600" b="true">
                <a:solidFill>
                  <a:srgbClr val="000000"/>
                </a:solidFill>
                <a:latin typeface="Noto Serif Display Bold"/>
                <a:ea typeface="Noto Serif Display Bold"/>
                <a:cs typeface="Noto Serif Display Bold"/>
                <a:sym typeface="Noto Serif Display Bold"/>
              </a:rPr>
              <a:t>Task 6: So sánh sự hội tụ của các thuật toán</a:t>
            </a:r>
          </a:p>
        </p:txBody>
      </p:sp>
      <p:sp>
        <p:nvSpPr>
          <p:cNvPr name="Freeform 17" id="17"/>
          <p:cNvSpPr/>
          <p:nvPr/>
        </p:nvSpPr>
        <p:spPr>
          <a:xfrm flipH="false" flipV="false" rot="0">
            <a:off x="4737926" y="2576219"/>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0">
            <a:off x="8230320" y="3390310"/>
            <a:ext cx="9597733" cy="6039130"/>
          </a:xfrm>
          <a:custGeom>
            <a:avLst/>
            <a:gdLst/>
            <a:ahLst/>
            <a:cxnLst/>
            <a:rect r="r" b="b" t="t" l="l"/>
            <a:pathLst>
              <a:path h="6039130" w="9597733">
                <a:moveTo>
                  <a:pt x="0" y="0"/>
                </a:moveTo>
                <a:lnTo>
                  <a:pt x="9597732" y="0"/>
                </a:lnTo>
                <a:lnTo>
                  <a:pt x="9597732" y="6039130"/>
                </a:lnTo>
                <a:lnTo>
                  <a:pt x="0" y="6039130"/>
                </a:lnTo>
                <a:lnTo>
                  <a:pt x="0" y="0"/>
                </a:lnTo>
                <a:close/>
              </a:path>
            </a:pathLst>
          </a:custGeom>
          <a:blipFill>
            <a:blip r:embed="rId30"/>
            <a:stretch>
              <a:fillRect l="0" t="0" r="0" b="0"/>
            </a:stretch>
          </a:blipFill>
        </p:spPr>
      </p:sp>
      <p:sp>
        <p:nvSpPr>
          <p:cNvPr name="TextBox 19" id="19"/>
          <p:cNvSpPr txBox="true"/>
          <p:nvPr/>
        </p:nvSpPr>
        <p:spPr>
          <a:xfrm rot="0">
            <a:off x="419993" y="4539323"/>
            <a:ext cx="7527672" cy="2894330"/>
          </a:xfrm>
          <a:prstGeom prst="rect">
            <a:avLst/>
          </a:prstGeom>
        </p:spPr>
        <p:txBody>
          <a:bodyPr anchor="t" rtlCol="false" tIns="0" lIns="0" bIns="0" rIns="0">
            <a:spAutoFit/>
          </a:bodyPr>
          <a:lstStyle/>
          <a:p>
            <a:pPr algn="l">
              <a:lnSpc>
                <a:spcPts val="3759"/>
              </a:lnSpc>
            </a:pPr>
            <a:r>
              <a:rPr lang="en-US" sz="3999" b="true">
                <a:solidFill>
                  <a:srgbClr val="000000"/>
                </a:solidFill>
                <a:latin typeface="Noto Serif Display Bold"/>
                <a:ea typeface="Noto Serif Display Bold"/>
                <a:cs typeface="Noto Serif Display Bold"/>
                <a:sym typeface="Noto Serif Display Bold"/>
              </a:rPr>
              <a:t>2. Kết quả so sánh</a:t>
            </a:r>
          </a:p>
          <a:p>
            <a:pPr algn="l">
              <a:lnSpc>
                <a:spcPts val="3759"/>
              </a:lnSpc>
            </a:pPr>
            <a:r>
              <a:rPr lang="en-US" sz="3999">
                <a:solidFill>
                  <a:srgbClr val="000000"/>
                </a:solidFill>
                <a:latin typeface="Noto Serif Display"/>
                <a:ea typeface="Noto Serif Display"/>
                <a:cs typeface="Noto Serif Display"/>
                <a:sym typeface="Noto Serif Display"/>
              </a:rPr>
              <a:t>Đồ</a:t>
            </a:r>
            <a:r>
              <a:rPr lang="en-US" sz="3999">
                <a:solidFill>
                  <a:srgbClr val="000000"/>
                </a:solidFill>
                <a:latin typeface="Noto Serif Display"/>
                <a:ea typeface="Noto Serif Display"/>
                <a:cs typeface="Noto Serif Display"/>
                <a:sym typeface="Noto Serif Display"/>
              </a:rPr>
              <a:t> thị dưới đây biểu diễn quá trình giảm số lượng xung đột theo số lần lặp của cả hai thuật toán trong một lần chạy đại diện cho bài toán 8-Queens.</a:t>
            </a:r>
          </a:p>
        </p:txBody>
      </p:sp>
    </p:spTree>
  </p:cSld>
  <p:clrMapOvr>
    <a:masterClrMapping/>
  </p:clrMapOvr>
</p:sld>
</file>

<file path=ppt/slides/slide36.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575511" y="680741"/>
            <a:ext cx="16921736" cy="2103248"/>
          </a:xfrm>
          <a:prstGeom prst="rect">
            <a:avLst/>
          </a:prstGeom>
        </p:spPr>
        <p:txBody>
          <a:bodyPr anchor="t" rtlCol="false" tIns="0" lIns="0" bIns="0" rIns="0">
            <a:spAutoFit/>
          </a:bodyPr>
          <a:lstStyle/>
          <a:p>
            <a:pPr algn="l">
              <a:lnSpc>
                <a:spcPts val="8084"/>
              </a:lnSpc>
            </a:pPr>
            <a:r>
              <a:rPr lang="en-US" sz="8600" b="true">
                <a:solidFill>
                  <a:srgbClr val="000000"/>
                </a:solidFill>
                <a:latin typeface="Noto Serif Display Bold"/>
                <a:ea typeface="Noto Serif Display Bold"/>
                <a:cs typeface="Noto Serif Display Bold"/>
                <a:sym typeface="Noto Serif Display Bold"/>
              </a:rPr>
              <a:t>Task 6: So sánh sự hội tụ của các thuật toán</a:t>
            </a:r>
          </a:p>
        </p:txBody>
      </p:sp>
      <p:sp>
        <p:nvSpPr>
          <p:cNvPr name="Freeform 17" id="17"/>
          <p:cNvSpPr/>
          <p:nvPr/>
        </p:nvSpPr>
        <p:spPr>
          <a:xfrm flipH="false" flipV="false" rot="0">
            <a:off x="4737926" y="2576219"/>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8" id="18"/>
          <p:cNvSpPr txBox="true"/>
          <p:nvPr/>
        </p:nvSpPr>
        <p:spPr>
          <a:xfrm rot="0">
            <a:off x="551911" y="3066894"/>
            <a:ext cx="17077254" cy="6704330"/>
          </a:xfrm>
          <a:prstGeom prst="rect">
            <a:avLst/>
          </a:prstGeom>
        </p:spPr>
        <p:txBody>
          <a:bodyPr anchor="t" rtlCol="false" tIns="0" lIns="0" bIns="0" rIns="0">
            <a:spAutoFit/>
          </a:bodyPr>
          <a:lstStyle/>
          <a:p>
            <a:pPr algn="l">
              <a:lnSpc>
                <a:spcPts val="3759"/>
              </a:lnSpc>
            </a:pPr>
            <a:r>
              <a:rPr lang="en-US" sz="3999" b="true">
                <a:solidFill>
                  <a:srgbClr val="000000"/>
                </a:solidFill>
                <a:latin typeface="Noto Serif Display Bold"/>
                <a:ea typeface="Noto Serif Display Bold"/>
                <a:cs typeface="Noto Serif Display Bold"/>
                <a:sym typeface="Noto Serif Display Bold"/>
              </a:rPr>
              <a:t>3. Nhận xét và đánh giá</a:t>
            </a:r>
          </a:p>
          <a:p>
            <a:pPr algn="l">
              <a:lnSpc>
                <a:spcPts val="3759"/>
              </a:lnSpc>
            </a:pPr>
            <a:r>
              <a:rPr lang="en-US" sz="3999">
                <a:solidFill>
                  <a:srgbClr val="000000"/>
                </a:solidFill>
                <a:latin typeface="Noto Serif Display"/>
                <a:ea typeface="Noto Serif Display"/>
                <a:cs typeface="Noto Serif Display"/>
                <a:sym typeface="Noto Serif Display"/>
              </a:rPr>
              <a:t>Từ đồ</a:t>
            </a:r>
            <a:r>
              <a:rPr lang="en-US" sz="3999">
                <a:solidFill>
                  <a:srgbClr val="000000"/>
                </a:solidFill>
                <a:latin typeface="Noto Serif Display"/>
                <a:ea typeface="Noto Serif Display"/>
                <a:cs typeface="Noto Serif Display"/>
                <a:sym typeface="Noto Serif Display"/>
              </a:rPr>
              <a:t> thị và bản chất của các thuật toán, ta có thể rút ra các nhận xét sau:</a:t>
            </a:r>
          </a:p>
          <a:p>
            <a:pPr algn="l" marL="863598" indent="-431799" lvl="1">
              <a:lnSpc>
                <a:spcPts val="3759"/>
              </a:lnSpc>
              <a:buFont typeface="Arial"/>
              <a:buChar char="•"/>
            </a:pPr>
            <a:r>
              <a:rPr lang="en-US" sz="3999">
                <a:solidFill>
                  <a:srgbClr val="000000"/>
                </a:solidFill>
                <a:latin typeface="Noto Serif Display"/>
                <a:ea typeface="Noto Serif Display"/>
                <a:cs typeface="Noto Serif Display"/>
                <a:sym typeface="Noto Serif Display"/>
              </a:rPr>
              <a:t>Mô hình hội tụ:</a:t>
            </a:r>
          </a:p>
          <a:p>
            <a:pPr algn="l" marL="1727196" indent="-575732" lvl="2">
              <a:lnSpc>
                <a:spcPts val="3759"/>
              </a:lnSpc>
              <a:buFont typeface="Arial"/>
              <a:buChar char="⚬"/>
            </a:pPr>
            <a:r>
              <a:rPr lang="en-US" sz="3999">
                <a:solidFill>
                  <a:srgbClr val="000000"/>
                </a:solidFill>
                <a:latin typeface="Noto Serif Display"/>
                <a:ea typeface="Noto Serif Display"/>
                <a:cs typeface="Noto Serif Display"/>
                <a:sym typeface="Noto Serif Display"/>
              </a:rPr>
              <a:t>Steepest-Ascent HC (đường màu xanh): Cho thấy một mô hình cải thiện nhanh ban đầu và hội tụ rất sớm. Số lượng xung đột giảm mạnh chỉ trong vài lần lặp đầu tiên và sau đó nhanh chóng đạt đến trạng thái ổn định (tìm thấy lời giải hoặc bị kẹt). Điều này là do nó luôn chọn nước đi tốt nhất có thể.</a:t>
            </a:r>
          </a:p>
          <a:p>
            <a:pPr algn="l" marL="1727196" indent="-575732" lvl="2">
              <a:lnSpc>
                <a:spcPts val="3759"/>
              </a:lnSpc>
              <a:buFont typeface="Arial"/>
              <a:buChar char="⚬"/>
            </a:pPr>
            <a:r>
              <a:rPr lang="en-US" sz="3999">
                <a:solidFill>
                  <a:srgbClr val="000000"/>
                </a:solidFill>
                <a:latin typeface="Noto Serif Display"/>
                <a:ea typeface="Noto Serif Display"/>
                <a:cs typeface="Noto Serif Display"/>
                <a:sym typeface="Noto Serif Display"/>
              </a:rPr>
              <a:t>Stochastic HC 2 (đường màu cam): Thể hiện một quá trình tiến triển từ từ và mất nhiều lần lặp hơn. Đồ thị có xu hướng đi xuống nhưng không đều đặn bằng, đôi khi có những đoạn đi ngang dài trước khi tìm thấy một nước đi cải thiện.</a:t>
            </a:r>
          </a:p>
          <a:p>
            <a:pPr algn="l">
              <a:lnSpc>
                <a:spcPts val="3759"/>
              </a:lnSpc>
            </a:pPr>
          </a:p>
        </p:txBody>
      </p:sp>
    </p:spTree>
  </p:cSld>
  <p:clrMapOvr>
    <a:masterClrMapping/>
  </p:clrMapOvr>
</p:sld>
</file>

<file path=ppt/slides/slide37.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575511" y="680741"/>
            <a:ext cx="16921736" cy="2103248"/>
          </a:xfrm>
          <a:prstGeom prst="rect">
            <a:avLst/>
          </a:prstGeom>
        </p:spPr>
        <p:txBody>
          <a:bodyPr anchor="t" rtlCol="false" tIns="0" lIns="0" bIns="0" rIns="0">
            <a:spAutoFit/>
          </a:bodyPr>
          <a:lstStyle/>
          <a:p>
            <a:pPr algn="l">
              <a:lnSpc>
                <a:spcPts val="8084"/>
              </a:lnSpc>
            </a:pPr>
            <a:r>
              <a:rPr lang="en-US" sz="8600" b="true">
                <a:solidFill>
                  <a:srgbClr val="000000"/>
                </a:solidFill>
                <a:latin typeface="Noto Serif Display Bold"/>
                <a:ea typeface="Noto Serif Display Bold"/>
                <a:cs typeface="Noto Serif Display Bold"/>
                <a:sym typeface="Noto Serif Display Bold"/>
              </a:rPr>
              <a:t>Task 6: So sánh sự hội tụ của các thuật toán</a:t>
            </a:r>
          </a:p>
        </p:txBody>
      </p:sp>
      <p:sp>
        <p:nvSpPr>
          <p:cNvPr name="Freeform 17" id="17"/>
          <p:cNvSpPr/>
          <p:nvPr/>
        </p:nvSpPr>
        <p:spPr>
          <a:xfrm flipH="false" flipV="false" rot="0">
            <a:off x="4737926" y="2576219"/>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8" id="18"/>
          <p:cNvSpPr txBox="true"/>
          <p:nvPr/>
        </p:nvSpPr>
        <p:spPr>
          <a:xfrm rot="0">
            <a:off x="551911" y="3305019"/>
            <a:ext cx="17077254" cy="6228080"/>
          </a:xfrm>
          <a:prstGeom prst="rect">
            <a:avLst/>
          </a:prstGeom>
        </p:spPr>
        <p:txBody>
          <a:bodyPr anchor="t" rtlCol="false" tIns="0" lIns="0" bIns="0" rIns="0">
            <a:spAutoFit/>
          </a:bodyPr>
          <a:lstStyle/>
          <a:p>
            <a:pPr algn="l">
              <a:lnSpc>
                <a:spcPts val="3759"/>
              </a:lnSpc>
            </a:pPr>
            <a:r>
              <a:rPr lang="en-US" sz="3999" b="true">
                <a:solidFill>
                  <a:srgbClr val="000000"/>
                </a:solidFill>
                <a:latin typeface="Noto Serif Display Bold"/>
                <a:ea typeface="Noto Serif Display Bold"/>
                <a:cs typeface="Noto Serif Display Bold"/>
                <a:sym typeface="Noto Serif Display Bold"/>
              </a:rPr>
              <a:t>3. Nhận xét và đánh giá</a:t>
            </a:r>
          </a:p>
          <a:p>
            <a:pPr algn="l" marL="863598" indent="-431799" lvl="1">
              <a:lnSpc>
                <a:spcPts val="3759"/>
              </a:lnSpc>
              <a:buFont typeface="Arial"/>
              <a:buChar char="•"/>
            </a:pPr>
            <a:r>
              <a:rPr lang="en-US" sz="3999">
                <a:solidFill>
                  <a:srgbClr val="000000"/>
                </a:solidFill>
                <a:latin typeface="Noto Serif Display"/>
                <a:ea typeface="Noto Serif Display"/>
                <a:cs typeface="Noto Serif Display"/>
                <a:sym typeface="Noto Serif Display"/>
              </a:rPr>
              <a:t>K</a:t>
            </a:r>
            <a:r>
              <a:rPr lang="en-US" sz="3999">
                <a:solidFill>
                  <a:srgbClr val="000000"/>
                </a:solidFill>
                <a:latin typeface="Noto Serif Display"/>
                <a:ea typeface="Noto Serif Display"/>
                <a:cs typeface="Noto Serif Display"/>
                <a:sym typeface="Noto Serif Display"/>
              </a:rPr>
              <a:t>hả năng bị kẹt ở tối ưu cục bộ:</a:t>
            </a:r>
          </a:p>
          <a:p>
            <a:pPr algn="l" marL="1727196" indent="-575732" lvl="2">
              <a:lnSpc>
                <a:spcPts val="3759"/>
              </a:lnSpc>
              <a:buFont typeface="Arial"/>
              <a:buChar char="⚬"/>
            </a:pPr>
            <a:r>
              <a:rPr lang="en-US" sz="3999">
                <a:solidFill>
                  <a:srgbClr val="000000"/>
                </a:solidFill>
                <a:latin typeface="Noto Serif Display"/>
                <a:ea typeface="Noto Serif Display"/>
                <a:cs typeface="Noto Serif Display"/>
                <a:sym typeface="Noto Serif Display"/>
              </a:rPr>
              <a:t>Steepest-Ascent HC có xu hướng bị kẹt ở các "vùng bình nguyên" (plateaus - nơi các hàng xóm đều có giá trị hàm mục tiêu bằng nhau) hoặc các điểm tối ưu cục bộ một cách thường xuyên hơn. Do tính chất tham lam, nếu không có nước đi nào "tốt hơn", nó sẽ dừng lại ngay lập tức.</a:t>
            </a:r>
          </a:p>
          <a:p>
            <a:pPr algn="l" marL="1727196" indent="-575732" lvl="2">
              <a:lnSpc>
                <a:spcPts val="3759"/>
              </a:lnSpc>
              <a:buFont typeface="Arial"/>
              <a:buChar char="⚬"/>
            </a:pPr>
            <a:r>
              <a:rPr lang="en-US" sz="3999">
                <a:solidFill>
                  <a:srgbClr val="000000"/>
                </a:solidFill>
                <a:latin typeface="Noto Serif Display"/>
                <a:ea typeface="Noto Serif Display"/>
                <a:cs typeface="Noto Serif Display"/>
                <a:sym typeface="Noto Serif Display"/>
              </a:rPr>
              <a:t>Stochastic HC 2 nhờ vào yếu tố ngẫu nhiên, có một cơ hội nhỏ để "đi vòng" qua các điểm tối ưu cục bộ đơn giản. Mặc dù một nước đi ngẫu nhiên có thể không cải thiện, nhưng một nước đi ngẫu nhiên khác có thể dẫn đến một con đường tốt hơn. Tuy nhiên, về cơ bản nó vẫn là thuật toán leo đồi và vẫn có khả năng bị kẹt rất cao.</a:t>
            </a:r>
          </a:p>
        </p:txBody>
      </p:sp>
    </p:spTree>
  </p:cSld>
  <p:clrMapOvr>
    <a:masterClrMapping/>
  </p:clrMapOvr>
</p:sld>
</file>

<file path=ppt/slides/slide38.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575511" y="680741"/>
            <a:ext cx="16921736" cy="2103248"/>
          </a:xfrm>
          <a:prstGeom prst="rect">
            <a:avLst/>
          </a:prstGeom>
        </p:spPr>
        <p:txBody>
          <a:bodyPr anchor="t" rtlCol="false" tIns="0" lIns="0" bIns="0" rIns="0">
            <a:spAutoFit/>
          </a:bodyPr>
          <a:lstStyle/>
          <a:p>
            <a:pPr algn="l">
              <a:lnSpc>
                <a:spcPts val="8084"/>
              </a:lnSpc>
            </a:pPr>
            <a:r>
              <a:rPr lang="en-US" sz="8600" b="true">
                <a:solidFill>
                  <a:srgbClr val="000000"/>
                </a:solidFill>
                <a:latin typeface="Noto Serif Display Bold"/>
                <a:ea typeface="Noto Serif Display Bold"/>
                <a:cs typeface="Noto Serif Display Bold"/>
                <a:sym typeface="Noto Serif Display Bold"/>
              </a:rPr>
              <a:t>Task 6: So sánh sự hội tụ của các thuật toán</a:t>
            </a:r>
          </a:p>
        </p:txBody>
      </p:sp>
      <p:sp>
        <p:nvSpPr>
          <p:cNvPr name="Freeform 17" id="17"/>
          <p:cNvSpPr/>
          <p:nvPr/>
        </p:nvSpPr>
        <p:spPr>
          <a:xfrm flipH="false" flipV="false" rot="0">
            <a:off x="4737926" y="2576219"/>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8" id="18"/>
          <p:cNvSpPr txBox="true"/>
          <p:nvPr/>
        </p:nvSpPr>
        <p:spPr>
          <a:xfrm rot="0">
            <a:off x="551911" y="4971894"/>
            <a:ext cx="17077254" cy="2894330"/>
          </a:xfrm>
          <a:prstGeom prst="rect">
            <a:avLst/>
          </a:prstGeom>
        </p:spPr>
        <p:txBody>
          <a:bodyPr anchor="t" rtlCol="false" tIns="0" lIns="0" bIns="0" rIns="0">
            <a:spAutoFit/>
          </a:bodyPr>
          <a:lstStyle/>
          <a:p>
            <a:pPr algn="l">
              <a:lnSpc>
                <a:spcPts val="3759"/>
              </a:lnSpc>
            </a:pPr>
            <a:r>
              <a:rPr lang="en-US" sz="3999" b="true">
                <a:solidFill>
                  <a:srgbClr val="000000"/>
                </a:solidFill>
                <a:latin typeface="Noto Serif Display Bold"/>
                <a:ea typeface="Noto Serif Display Bold"/>
                <a:cs typeface="Noto Serif Display Bold"/>
                <a:sym typeface="Noto Serif Display Bold"/>
              </a:rPr>
              <a:t>3. Nhận xét và đánh giá</a:t>
            </a:r>
          </a:p>
          <a:p>
            <a:pPr algn="l" marL="863598" indent="-431799" lvl="1">
              <a:lnSpc>
                <a:spcPts val="3759"/>
              </a:lnSpc>
              <a:buFont typeface="Arial"/>
              <a:buChar char="•"/>
            </a:pPr>
            <a:r>
              <a:rPr lang="en-US" sz="3999">
                <a:solidFill>
                  <a:srgbClr val="000000"/>
                </a:solidFill>
                <a:latin typeface="Noto Serif Display"/>
                <a:ea typeface="Noto Serif Display"/>
                <a:cs typeface="Noto Serif Display"/>
                <a:sym typeface="Noto Serif Display"/>
              </a:rPr>
              <a:t>Hiệu</a:t>
            </a:r>
            <a:r>
              <a:rPr lang="en-US" sz="3999">
                <a:solidFill>
                  <a:srgbClr val="000000"/>
                </a:solidFill>
                <a:latin typeface="Noto Serif Display"/>
                <a:ea typeface="Noto Serif Display"/>
                <a:cs typeface="Noto Serif Display"/>
                <a:sym typeface="Noto Serif Display"/>
              </a:rPr>
              <a:t> suất mỗi lần lặp:</a:t>
            </a:r>
          </a:p>
          <a:p>
            <a:pPr algn="l" marL="1727196" indent="-575732" lvl="2">
              <a:lnSpc>
                <a:spcPts val="3759"/>
              </a:lnSpc>
              <a:buFont typeface="Arial"/>
              <a:buChar char="⚬"/>
            </a:pPr>
            <a:r>
              <a:rPr lang="en-US" sz="3999">
                <a:solidFill>
                  <a:srgbClr val="000000"/>
                </a:solidFill>
                <a:latin typeface="Noto Serif Display"/>
                <a:ea typeface="Noto Serif Display"/>
                <a:cs typeface="Noto Serif Display"/>
                <a:sym typeface="Noto Serif Display"/>
              </a:rPr>
              <a:t>Mỗi lần lặp của Steepest-Ascent HC tốn nhiều thời gian hơn vì phải tính toán và so sánh giá trị của tất cả các hàng xóm.</a:t>
            </a:r>
          </a:p>
          <a:p>
            <a:pPr algn="l" marL="1727196" indent="-575732" lvl="2">
              <a:lnSpc>
                <a:spcPts val="3759"/>
              </a:lnSpc>
              <a:buFont typeface="Arial"/>
              <a:buChar char="⚬"/>
            </a:pPr>
            <a:r>
              <a:rPr lang="en-US" sz="3999">
                <a:solidFill>
                  <a:srgbClr val="000000"/>
                </a:solidFill>
                <a:latin typeface="Noto Serif Display"/>
                <a:ea typeface="Noto Serif Display"/>
                <a:cs typeface="Noto Serif Display"/>
                <a:sym typeface="Noto Serif Display"/>
              </a:rPr>
              <a:t>Mỗi lần lặp của Stochastic HC 2 nhanh hơn đáng kể vì chỉ cần tính toán cho một hàng xóm duy nhất.</a:t>
            </a:r>
          </a:p>
        </p:txBody>
      </p:sp>
    </p:spTree>
  </p:cSld>
  <p:clrMapOvr>
    <a:masterClrMapping/>
  </p:clrMapOvr>
</p:sld>
</file>

<file path=ppt/slides/slide39.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575511" y="680741"/>
            <a:ext cx="16921736" cy="2103248"/>
          </a:xfrm>
          <a:prstGeom prst="rect">
            <a:avLst/>
          </a:prstGeom>
        </p:spPr>
        <p:txBody>
          <a:bodyPr anchor="t" rtlCol="false" tIns="0" lIns="0" bIns="0" rIns="0">
            <a:spAutoFit/>
          </a:bodyPr>
          <a:lstStyle/>
          <a:p>
            <a:pPr algn="l">
              <a:lnSpc>
                <a:spcPts val="8084"/>
              </a:lnSpc>
            </a:pPr>
            <a:r>
              <a:rPr lang="en-US" sz="8600" b="true">
                <a:solidFill>
                  <a:srgbClr val="000000"/>
                </a:solidFill>
                <a:latin typeface="Noto Serif Display Bold"/>
                <a:ea typeface="Noto Serif Display Bold"/>
                <a:cs typeface="Noto Serif Display Bold"/>
                <a:sym typeface="Noto Serif Display Bold"/>
              </a:rPr>
              <a:t>Task 6: So sánh sự hội tụ của các thuật toán</a:t>
            </a:r>
          </a:p>
        </p:txBody>
      </p:sp>
      <p:sp>
        <p:nvSpPr>
          <p:cNvPr name="Freeform 17" id="17"/>
          <p:cNvSpPr/>
          <p:nvPr/>
        </p:nvSpPr>
        <p:spPr>
          <a:xfrm flipH="false" flipV="false" rot="0">
            <a:off x="4737926" y="2576219"/>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8" id="18"/>
          <p:cNvSpPr txBox="true"/>
          <p:nvPr/>
        </p:nvSpPr>
        <p:spPr>
          <a:xfrm rot="0">
            <a:off x="551911" y="4019394"/>
            <a:ext cx="17077254" cy="4799330"/>
          </a:xfrm>
          <a:prstGeom prst="rect">
            <a:avLst/>
          </a:prstGeom>
        </p:spPr>
        <p:txBody>
          <a:bodyPr anchor="t" rtlCol="false" tIns="0" lIns="0" bIns="0" rIns="0">
            <a:spAutoFit/>
          </a:bodyPr>
          <a:lstStyle/>
          <a:p>
            <a:pPr algn="l">
              <a:lnSpc>
                <a:spcPts val="3759"/>
              </a:lnSpc>
            </a:pPr>
            <a:r>
              <a:rPr lang="en-US" sz="3999" b="true">
                <a:solidFill>
                  <a:srgbClr val="000000"/>
                </a:solidFill>
                <a:latin typeface="Noto Serif Display Bold"/>
                <a:ea typeface="Noto Serif Display Bold"/>
                <a:cs typeface="Noto Serif Display Bold"/>
                <a:sym typeface="Noto Serif Display Bold"/>
              </a:rPr>
              <a:t>3. Nhận xét và đánh giá</a:t>
            </a:r>
          </a:p>
          <a:p>
            <a:pPr algn="l" marL="863598" indent="-431799" lvl="1">
              <a:lnSpc>
                <a:spcPts val="3759"/>
              </a:lnSpc>
              <a:buFont typeface="Arial"/>
              <a:buChar char="•"/>
            </a:pPr>
            <a:r>
              <a:rPr lang="en-US" sz="3999">
                <a:solidFill>
                  <a:srgbClr val="000000"/>
                </a:solidFill>
                <a:latin typeface="Noto Serif Display"/>
                <a:ea typeface="Noto Serif Display"/>
                <a:cs typeface="Noto Serif Display"/>
                <a:sym typeface="Noto Serif Display"/>
              </a:rPr>
              <a:t>Kết luận: Trong lần chạy thử nghiệm này, cả hai</a:t>
            </a:r>
            <a:r>
              <a:rPr lang="en-US" sz="3999">
                <a:solidFill>
                  <a:srgbClr val="000000"/>
                </a:solidFill>
                <a:latin typeface="Noto Serif Display"/>
                <a:ea typeface="Noto Serif Display"/>
                <a:cs typeface="Noto Serif Display"/>
                <a:sym typeface="Noto Serif Display"/>
              </a:rPr>
              <a:t> thuật toán đều may mắn tìm được lời giải tối ưu. Tuy nhiên, Steepest-Ascent hội tụ chỉ sau vài bước, trong khi Stochastic HC 2 cần hàng trăm bước lặp. Điều này cho thấy sự đánh đổi giữa chi phí tính toán mỗi bước và tổng số bước cần thiết để hội tụ. Trong các bài toán phức tạp hơn, tính ngẫu nhiên của Stochastic HC 2 có thể giúp nó khám phá được nhiều khu vực hơn trong không gian trạng thái, dù phải trả giá bằng thời gian hội tụ dài hơn.</a:t>
            </a:r>
          </a:p>
          <a:p>
            <a:pPr algn="l" marL="1727196" indent="-575732" lvl="2">
              <a:lnSpc>
                <a:spcPts val="3759"/>
              </a:lnSpc>
              <a:buFont typeface="Arial"/>
              <a:buChar char="⚬"/>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466039" y="8880805"/>
            <a:ext cx="4602314" cy="3618569"/>
          </a:xfrm>
          <a:custGeom>
            <a:avLst/>
            <a:gdLst/>
            <a:ahLst/>
            <a:cxnLst/>
            <a:rect r="r" b="b" t="t" l="l"/>
            <a:pathLst>
              <a:path h="3618569" w="4602314">
                <a:moveTo>
                  <a:pt x="0" y="0"/>
                </a:moveTo>
                <a:lnTo>
                  <a:pt x="4602314" y="0"/>
                </a:lnTo>
                <a:lnTo>
                  <a:pt x="4602314" y="3618569"/>
                </a:lnTo>
                <a:lnTo>
                  <a:pt x="0" y="361856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7" id="7"/>
          <p:cNvSpPr txBox="true"/>
          <p:nvPr/>
        </p:nvSpPr>
        <p:spPr>
          <a:xfrm rot="0">
            <a:off x="1775818" y="1371600"/>
            <a:ext cx="15472649" cy="7886700"/>
          </a:xfrm>
          <a:prstGeom prst="rect">
            <a:avLst/>
          </a:prstGeom>
        </p:spPr>
        <p:txBody>
          <a:bodyPr anchor="t" rtlCol="false" tIns="0" lIns="0" bIns="0" rIns="0">
            <a:spAutoFit/>
          </a:bodyPr>
          <a:lstStyle/>
          <a:p>
            <a:pPr algn="just">
              <a:lnSpc>
                <a:spcPts val="8500"/>
              </a:lnSpc>
            </a:pPr>
            <a:r>
              <a:rPr lang="en-US" b="true" sz="5000" spc="-100">
                <a:solidFill>
                  <a:srgbClr val="000000"/>
                </a:solidFill>
                <a:latin typeface="Noto Serif Display Bold"/>
                <a:ea typeface="Noto Serif Display Bold"/>
                <a:cs typeface="Noto Serif Display Bold"/>
                <a:sym typeface="Noto Serif Display Bold"/>
              </a:rPr>
              <a:t>2. Biểu diễn lời giải</a:t>
            </a:r>
          </a:p>
          <a:p>
            <a:pPr algn="just" marL="863599" indent="-431800" lvl="1">
              <a:lnSpc>
                <a:spcPts val="6799"/>
              </a:lnSpc>
              <a:buFont typeface="Arial"/>
              <a:buChar char="•"/>
            </a:pPr>
            <a:r>
              <a:rPr lang="en-US" sz="3999" spc="-79">
                <a:solidFill>
                  <a:srgbClr val="000000"/>
                </a:solidFill>
                <a:latin typeface="Noto Serif Display"/>
                <a:ea typeface="Noto Serif Display"/>
                <a:cs typeface="Noto Serif Display"/>
                <a:sym typeface="Noto Serif Display"/>
              </a:rPr>
              <a:t>Biểu diễn bàn cờ: Mảng 1 chiều độ dài N</a:t>
            </a:r>
          </a:p>
          <a:p>
            <a:pPr algn="just">
              <a:lnSpc>
                <a:spcPts val="6799"/>
              </a:lnSpc>
            </a:pPr>
            <a:r>
              <a:rPr lang="en-US" sz="3999" spc="-79">
                <a:solidFill>
                  <a:srgbClr val="000000"/>
                </a:solidFill>
                <a:latin typeface="Noto Serif Display"/>
                <a:ea typeface="Noto Serif Display"/>
                <a:cs typeface="Noto Serif Display"/>
                <a:sym typeface="Noto Serif Display"/>
              </a:rPr>
              <a:t> → Vị trí từng phần tử là cột, giá trị là hàng của quân hậu</a:t>
            </a:r>
          </a:p>
          <a:p>
            <a:pPr algn="just" marL="863599" indent="-431800" lvl="1">
              <a:lnSpc>
                <a:spcPts val="6799"/>
              </a:lnSpc>
              <a:buFont typeface="Arial"/>
              <a:buChar char="•"/>
            </a:pPr>
            <a:r>
              <a:rPr lang="en-US" sz="3999" spc="-79">
                <a:solidFill>
                  <a:srgbClr val="000000"/>
                </a:solidFill>
                <a:latin typeface="Noto Serif Display"/>
                <a:ea typeface="Noto Serif Display"/>
                <a:cs typeface="Noto Serif Display"/>
                <a:sym typeface="Noto Serif Display"/>
              </a:rPr>
              <a:t>Ví dụ: [1, 3, 0, 2] nghĩa là:</a:t>
            </a:r>
          </a:p>
          <a:p>
            <a:pPr algn="just" marL="1727199" indent="-575733" lvl="2">
              <a:lnSpc>
                <a:spcPts val="6799"/>
              </a:lnSpc>
              <a:buFont typeface="Arial"/>
              <a:buChar char="⚬"/>
            </a:pPr>
            <a:r>
              <a:rPr lang="en-US" sz="3999" spc="-79">
                <a:solidFill>
                  <a:srgbClr val="000000"/>
                </a:solidFill>
                <a:latin typeface="Noto Serif Display"/>
                <a:ea typeface="Noto Serif Display"/>
                <a:cs typeface="Noto Serif Display"/>
                <a:sym typeface="Noto Serif Display"/>
              </a:rPr>
              <a:t>Cột 0 → hàng 1</a:t>
            </a:r>
          </a:p>
          <a:p>
            <a:pPr algn="just" marL="1727199" indent="-575733" lvl="2">
              <a:lnSpc>
                <a:spcPts val="6799"/>
              </a:lnSpc>
              <a:buFont typeface="Arial"/>
              <a:buChar char="⚬"/>
            </a:pPr>
            <a:r>
              <a:rPr lang="en-US" sz="3999" spc="-79">
                <a:solidFill>
                  <a:srgbClr val="000000"/>
                </a:solidFill>
                <a:latin typeface="Noto Serif Display"/>
                <a:ea typeface="Noto Serif Display"/>
                <a:cs typeface="Noto Serif Display"/>
                <a:sym typeface="Noto Serif Display"/>
              </a:rPr>
              <a:t>Cột 1 → hàng 3</a:t>
            </a:r>
          </a:p>
          <a:p>
            <a:pPr algn="just" marL="1727199" indent="-575733" lvl="2">
              <a:lnSpc>
                <a:spcPts val="6799"/>
              </a:lnSpc>
              <a:buFont typeface="Arial"/>
              <a:buChar char="⚬"/>
            </a:pPr>
            <a:r>
              <a:rPr lang="en-US" sz="3999" spc="-79">
                <a:solidFill>
                  <a:srgbClr val="000000"/>
                </a:solidFill>
                <a:latin typeface="Noto Serif Display"/>
                <a:ea typeface="Noto Serif Display"/>
                <a:cs typeface="Noto Serif Display"/>
                <a:sym typeface="Noto Serif Display"/>
              </a:rPr>
              <a:t>Cột 2 → hàng 0</a:t>
            </a:r>
          </a:p>
          <a:p>
            <a:pPr algn="just" marL="1727199" indent="-575733" lvl="2">
              <a:lnSpc>
                <a:spcPts val="6799"/>
              </a:lnSpc>
              <a:buFont typeface="Arial"/>
              <a:buChar char="⚬"/>
            </a:pPr>
            <a:r>
              <a:rPr lang="en-US" sz="3999" spc="-79">
                <a:solidFill>
                  <a:srgbClr val="000000"/>
                </a:solidFill>
                <a:latin typeface="Noto Serif Display"/>
                <a:ea typeface="Noto Serif Display"/>
                <a:cs typeface="Noto Serif Display"/>
                <a:sym typeface="Noto Serif Display"/>
              </a:rPr>
              <a:t>Cột 3 → hàng 2</a:t>
            </a:r>
          </a:p>
          <a:p>
            <a:pPr algn="just" marL="863599" indent="-431800" lvl="1">
              <a:lnSpc>
                <a:spcPts val="6799"/>
              </a:lnSpc>
              <a:buFont typeface="Arial"/>
              <a:buChar char="•"/>
            </a:pPr>
            <a:r>
              <a:rPr lang="en-US" sz="3999" spc="-79">
                <a:solidFill>
                  <a:srgbClr val="000000"/>
                </a:solidFill>
                <a:latin typeface="Noto Serif Display"/>
                <a:ea typeface="Noto Serif Display"/>
                <a:cs typeface="Noto Serif Display"/>
                <a:sym typeface="Noto Serif Display"/>
              </a:rPr>
              <a:t>Giúp giảm không gian tìm kiếm chỉ còn các hoán vị hàng hợp lệ.</a:t>
            </a:r>
          </a:p>
        </p:txBody>
      </p:sp>
    </p:spTree>
  </p:cSld>
  <p:clrMapOvr>
    <a:masterClrMapping/>
  </p:clrMapOvr>
</p:sld>
</file>

<file path=ppt/slides/slide40.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1028700" y="1428979"/>
            <a:ext cx="16468547" cy="6692900"/>
          </a:xfrm>
          <a:prstGeom prst="rect">
            <a:avLst/>
          </a:prstGeom>
        </p:spPr>
        <p:txBody>
          <a:bodyPr anchor="t" rtlCol="false" tIns="0" lIns="0" bIns="0" rIns="0">
            <a:spAutoFit/>
          </a:bodyPr>
          <a:lstStyle/>
          <a:p>
            <a:pPr algn="just">
              <a:lnSpc>
                <a:spcPts val="8400"/>
              </a:lnSpc>
            </a:pPr>
            <a:r>
              <a:rPr lang="en-US" sz="6000" b="true">
                <a:solidFill>
                  <a:srgbClr val="000000"/>
                </a:solidFill>
                <a:latin typeface="Noto Serif Display Bold"/>
                <a:ea typeface="Noto Serif Display Bold"/>
                <a:cs typeface="Noto Serif Display Bold"/>
                <a:sym typeface="Noto Serif Display Bold"/>
              </a:rPr>
              <a:t>Task 6: (Algorithm Behavior Analysis) </a:t>
            </a:r>
          </a:p>
          <a:p>
            <a:pPr algn="just" marL="863599" indent="-431800" lvl="1">
              <a:lnSpc>
                <a:spcPts val="5599"/>
              </a:lnSpc>
              <a:buFont typeface="Arial"/>
              <a:buChar char="•"/>
            </a:pPr>
            <a:r>
              <a:rPr lang="en-US" b="true" sz="3999">
                <a:solidFill>
                  <a:srgbClr val="000000"/>
                </a:solidFill>
                <a:latin typeface="Noto Serif Display Bold"/>
                <a:ea typeface="Noto Serif Display Bold"/>
                <a:cs typeface="Noto Serif Display Bold"/>
                <a:sym typeface="Noto Serif Display Bold"/>
              </a:rPr>
              <a:t>Comparision:</a:t>
            </a:r>
          </a:p>
          <a:p>
            <a:pPr algn="just">
              <a:lnSpc>
                <a:spcPts val="5599"/>
              </a:lnSpc>
            </a:pPr>
            <a:r>
              <a:rPr lang="en-US" sz="3999">
                <a:solidFill>
                  <a:srgbClr val="000000"/>
                </a:solidFill>
                <a:latin typeface="Noto Serif Display"/>
                <a:ea typeface="Noto Serif Display"/>
                <a:cs typeface="Noto Serif Display"/>
                <a:sym typeface="Noto Serif Display"/>
              </a:rPr>
              <a:t>Mục tiêu so sánh</a:t>
            </a:r>
          </a:p>
          <a:p>
            <a:pPr algn="just">
              <a:lnSpc>
                <a:spcPts val="5599"/>
              </a:lnSpc>
            </a:pPr>
            <a:r>
              <a:rPr lang="en-US" sz="3999">
                <a:solidFill>
                  <a:srgbClr val="000000"/>
                </a:solidFill>
                <a:latin typeface="Noto Serif Display"/>
                <a:ea typeface="Noto Serif Display"/>
                <a:cs typeface="Noto Serif Display"/>
                <a:sym typeface="Noto Serif Display"/>
              </a:rPr>
              <a:t>So sánh hiệu suất của các thuật toán dựa trên hai tiêu chí chính:</a:t>
            </a:r>
          </a:p>
          <a:p>
            <a:pPr algn="just" marL="863599" indent="-431800" lvl="1">
              <a:lnSpc>
                <a:spcPts val="5599"/>
              </a:lnSpc>
              <a:buFont typeface="Arial"/>
              <a:buChar char="•"/>
            </a:pPr>
            <a:r>
              <a:rPr lang="en-US" sz="3999">
                <a:solidFill>
                  <a:srgbClr val="000000"/>
                </a:solidFill>
                <a:latin typeface="Noto Serif Display"/>
                <a:ea typeface="Noto Serif Display"/>
                <a:cs typeface="Noto Serif Display"/>
                <a:sym typeface="Noto Serif Display"/>
              </a:rPr>
              <a:t>⏱️ Thời gian chạy (Runtime): Tốc độ hội tụ/tìm nghiệm (ms hoặc s).</a:t>
            </a:r>
          </a:p>
          <a:p>
            <a:pPr algn="just" marL="863599" indent="-431800" lvl="1">
              <a:lnSpc>
                <a:spcPts val="5599"/>
              </a:lnSpc>
              <a:buFont typeface="Arial"/>
              <a:buChar char="•"/>
            </a:pPr>
            <a:r>
              <a:rPr lang="en-US" sz="3999">
                <a:solidFill>
                  <a:srgbClr val="000000"/>
                </a:solidFill>
                <a:latin typeface="Noto Serif Display"/>
                <a:ea typeface="Noto Serif Display"/>
                <a:cs typeface="Noto Serif Display"/>
                <a:sym typeface="Noto Serif Display"/>
              </a:rPr>
              <a:t>🎯 Giá trị hàm mục tiêu (Objective Function h):</a:t>
            </a:r>
          </a:p>
          <a:p>
            <a:pPr algn="just" marL="863599" indent="-431800" lvl="1">
              <a:lnSpc>
                <a:spcPts val="5599"/>
              </a:lnSpc>
              <a:buFont typeface="Arial"/>
              <a:buChar char="•"/>
            </a:pPr>
            <a:r>
              <a:rPr lang="en-US" sz="3999">
                <a:solidFill>
                  <a:srgbClr val="000000"/>
                </a:solidFill>
                <a:latin typeface="Noto Serif Display"/>
                <a:ea typeface="Noto Serif Display"/>
                <a:cs typeface="Noto Serif Display"/>
                <a:sym typeface="Noto Serif Display"/>
              </a:rPr>
              <a:t> Số cặp quân hậu xung đột → giá trị tối ưu là h = 0.</a:t>
            </a:r>
          </a:p>
          <a:p>
            <a:pPr algn="just">
              <a:lnSpc>
                <a:spcPts val="5599"/>
              </a:lnSpc>
              <a:spcBef>
                <a:spcPct val="0"/>
              </a:spcBef>
            </a:pPr>
          </a:p>
        </p:txBody>
      </p:sp>
    </p:spTree>
  </p:cSld>
  <p:clrMapOvr>
    <a:masterClrMapping/>
  </p:clrMapOvr>
</p:sld>
</file>

<file path=ppt/slides/slide41.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graphicFrame>
        <p:nvGraphicFramePr>
          <p:cNvPr name="Table 16" id="16"/>
          <p:cNvGraphicFramePr>
            <a:graphicFrameLocks noGrp="true"/>
          </p:cNvGraphicFramePr>
          <p:nvPr/>
        </p:nvGraphicFramePr>
        <p:xfrm>
          <a:off x="340419" y="2817974"/>
          <a:ext cx="17369214" cy="7743825"/>
        </p:xfrm>
        <a:graphic>
          <a:graphicData uri="http://schemas.openxmlformats.org/drawingml/2006/table">
            <a:tbl>
              <a:tblPr/>
              <a:tblGrid>
                <a:gridCol w="5040332"/>
                <a:gridCol w="12328882"/>
              </a:tblGrid>
              <a:tr h="1119935">
                <a:tc>
                  <a:txBody>
                    <a:bodyPr anchor="t" rtlCol="false"/>
                    <a:lstStyle/>
                    <a:p>
                      <a:pPr algn="l">
                        <a:lnSpc>
                          <a:spcPts val="4200"/>
                        </a:lnSpc>
                        <a:defRPr/>
                      </a:pPr>
                      <a:r>
                        <a:rPr lang="en-US" sz="3000" b="true">
                          <a:solidFill>
                            <a:srgbClr val="000000"/>
                          </a:solidFill>
                          <a:latin typeface="Noto Serif Display Bold"/>
                          <a:ea typeface="Noto Serif Display Bold"/>
                          <a:cs typeface="Noto Serif Display Bold"/>
                          <a:sym typeface="Noto Serif Display Bold"/>
                        </a:rPr>
                        <a:t>Thuật toán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200"/>
                        </a:lnSpc>
                        <a:defRPr/>
                      </a:pPr>
                      <a:r>
                        <a:rPr lang="en-US" sz="3000" b="true">
                          <a:solidFill>
                            <a:srgbClr val="000000"/>
                          </a:solidFill>
                          <a:latin typeface="Noto Serif Display Bold"/>
                          <a:ea typeface="Noto Serif Display Bold"/>
                          <a:cs typeface="Noto Serif Display Bold"/>
                          <a:sym typeface="Noto Serif Display Bold"/>
                        </a:rPr>
                        <a:t>Đặc điểm chính</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655972">
                <a:tc>
                  <a:txBody>
                    <a:bodyPr anchor="t" rtlCol="false"/>
                    <a:lstStyle/>
                    <a:p>
                      <a:pPr algn="ctr">
                        <a:lnSpc>
                          <a:spcPts val="4200"/>
                        </a:lnSpc>
                        <a:defRPr/>
                      </a:pPr>
                      <a:r>
                        <a:rPr lang="en-US" sz="3000">
                          <a:solidFill>
                            <a:srgbClr val="000000"/>
                          </a:solidFill>
                          <a:latin typeface="Noto Serif Display"/>
                          <a:ea typeface="Noto Serif Display"/>
                          <a:cs typeface="Noto Serif Display"/>
                          <a:sym typeface="Noto Serif Display"/>
                        </a:rPr>
                        <a:t>SAHC (Steepest Ascent Hill Climbing)</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200"/>
                        </a:lnSpc>
                        <a:defRPr/>
                      </a:pPr>
                      <a:r>
                        <a:rPr lang="en-US" sz="3000">
                          <a:solidFill>
                            <a:srgbClr val="000000"/>
                          </a:solidFill>
                          <a:latin typeface="Noto Serif Display"/>
                          <a:ea typeface="Noto Serif Display"/>
                          <a:cs typeface="Noto Serif Display"/>
                          <a:sym typeface="Noto Serif Display"/>
                        </a:rPr>
                        <a:t>Chọn bước cải thiện tốt nhất trong tất cả các nước đi.</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655972">
                <a:tc>
                  <a:txBody>
                    <a:bodyPr anchor="t" rtlCol="false"/>
                    <a:lstStyle/>
                    <a:p>
                      <a:pPr algn="ctr">
                        <a:lnSpc>
                          <a:spcPts val="4200"/>
                        </a:lnSpc>
                        <a:defRPr/>
                      </a:pPr>
                      <a:r>
                        <a:rPr lang="en-US" sz="3000">
                          <a:solidFill>
                            <a:srgbClr val="000000"/>
                          </a:solidFill>
                          <a:latin typeface="Noto Serif Display"/>
                          <a:ea typeface="Noto Serif Display"/>
                          <a:cs typeface="Noto Serif Display"/>
                          <a:sym typeface="Noto Serif Display"/>
                        </a:rPr>
                        <a:t>SHC 1 (Stochastic Hill Climbing 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200"/>
                        </a:lnSpc>
                        <a:defRPr/>
                      </a:pPr>
                      <a:r>
                        <a:rPr lang="en-US" sz="3000">
                          <a:solidFill>
                            <a:srgbClr val="000000"/>
                          </a:solidFill>
                          <a:latin typeface="Noto Serif Display"/>
                          <a:ea typeface="Noto Serif Display"/>
                          <a:cs typeface="Noto Serif Display"/>
                          <a:sym typeface="Noto Serif Display"/>
                        </a:rPr>
                        <a:t>Chọn ngẫu nhiên một bước đi trong các cải thiện tốt hơn.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655972">
                <a:tc>
                  <a:txBody>
                    <a:bodyPr anchor="t" rtlCol="false"/>
                    <a:lstStyle/>
                    <a:p>
                      <a:pPr algn="ctr">
                        <a:lnSpc>
                          <a:spcPts val="4200"/>
                        </a:lnSpc>
                        <a:defRPr/>
                      </a:pPr>
                      <a:r>
                        <a:rPr lang="en-US" sz="3000">
                          <a:solidFill>
                            <a:srgbClr val="000000"/>
                          </a:solidFill>
                          <a:latin typeface="Noto Serif Display"/>
                          <a:ea typeface="Noto Serif Display"/>
                          <a:cs typeface="Noto Serif Display"/>
                          <a:sym typeface="Noto Serif Display"/>
                        </a:rPr>
                        <a:t>SHC 2 (First-Choice Hill Climbing)</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200"/>
                        </a:lnSpc>
                        <a:defRPr/>
                      </a:pPr>
                      <a:r>
                        <a:rPr lang="en-US" sz="3000">
                          <a:solidFill>
                            <a:srgbClr val="000000"/>
                          </a:solidFill>
                          <a:latin typeface="Noto Serif Display"/>
                          <a:ea typeface="Noto Serif Display"/>
                          <a:cs typeface="Noto Serif Display"/>
                          <a:sym typeface="Noto Serif Display"/>
                        </a:rPr>
                        <a:t>Chấp nhận ngay bước đầu tiên cải thiện được tìm thấy.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655972">
                <a:tc>
                  <a:txBody>
                    <a:bodyPr anchor="t" rtlCol="false"/>
                    <a:lstStyle/>
                    <a:p>
                      <a:pPr algn="ctr">
                        <a:lnSpc>
                          <a:spcPts val="4200"/>
                        </a:lnSpc>
                        <a:defRPr/>
                      </a:pPr>
                      <a:r>
                        <a:rPr lang="en-US" sz="3000">
                          <a:solidFill>
                            <a:srgbClr val="000000"/>
                          </a:solidFill>
                          <a:latin typeface="Noto Serif Display"/>
                          <a:ea typeface="Noto Serif Display"/>
                          <a:cs typeface="Noto Serif Display"/>
                          <a:sym typeface="Noto Serif Display"/>
                        </a:rPr>
                        <a:t>SA (Simulated Annealing)</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200"/>
                        </a:lnSpc>
                        <a:defRPr/>
                      </a:pPr>
                      <a:r>
                        <a:rPr lang="en-US" sz="3000">
                          <a:solidFill>
                            <a:srgbClr val="000000"/>
                          </a:solidFill>
                          <a:latin typeface="Noto Serif Display"/>
                          <a:ea typeface="Noto Serif Display"/>
                          <a:cs typeface="Noto Serif Display"/>
                          <a:sym typeface="Noto Serif Display"/>
                        </a:rPr>
                        <a:t>Có thể chấp nhận bước tồi hơn với xác suất giảm dần để tránh cực tiểu cục bộ.</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17" id="17"/>
          <p:cNvSpPr txBox="true"/>
          <p:nvPr/>
        </p:nvSpPr>
        <p:spPr>
          <a:xfrm rot="0">
            <a:off x="790753" y="354487"/>
            <a:ext cx="16468547" cy="2463800"/>
          </a:xfrm>
          <a:prstGeom prst="rect">
            <a:avLst/>
          </a:prstGeom>
        </p:spPr>
        <p:txBody>
          <a:bodyPr anchor="t" rtlCol="false" tIns="0" lIns="0" bIns="0" rIns="0">
            <a:spAutoFit/>
          </a:bodyPr>
          <a:lstStyle/>
          <a:p>
            <a:pPr algn="just">
              <a:lnSpc>
                <a:spcPts val="8400"/>
              </a:lnSpc>
            </a:pPr>
            <a:r>
              <a:rPr lang="en-US" sz="6000" b="true">
                <a:solidFill>
                  <a:srgbClr val="000000"/>
                </a:solidFill>
                <a:latin typeface="Noto Serif Display Bold"/>
                <a:ea typeface="Noto Serif Display Bold"/>
                <a:cs typeface="Noto Serif Display Bold"/>
                <a:sym typeface="Noto Serif Display Bold"/>
              </a:rPr>
              <a:t>Task </a:t>
            </a:r>
            <a:r>
              <a:rPr lang="en-US" sz="6000" b="true">
                <a:solidFill>
                  <a:srgbClr val="000000"/>
                </a:solidFill>
                <a:latin typeface="Noto Serif Display Bold"/>
                <a:ea typeface="Noto Serif Display Bold"/>
                <a:cs typeface="Noto Serif Display Bold"/>
                <a:sym typeface="Noto Serif Display Bold"/>
              </a:rPr>
              <a:t>6: (Algorithm Behavior Analysis) </a:t>
            </a:r>
          </a:p>
          <a:p>
            <a:pPr algn="just" marL="863599" indent="-431800" lvl="1">
              <a:lnSpc>
                <a:spcPts val="5599"/>
              </a:lnSpc>
              <a:buFont typeface="Arial"/>
              <a:buChar char="•"/>
            </a:pPr>
            <a:r>
              <a:rPr lang="en-US" b="true" sz="3999">
                <a:solidFill>
                  <a:srgbClr val="000000"/>
                </a:solidFill>
                <a:latin typeface="Noto Serif Display Bold"/>
                <a:ea typeface="Noto Serif Display Bold"/>
                <a:cs typeface="Noto Serif Display Bold"/>
                <a:sym typeface="Noto Serif Display Bold"/>
              </a:rPr>
              <a:t>Comparision:</a:t>
            </a:r>
          </a:p>
          <a:p>
            <a:pPr algn="just">
              <a:lnSpc>
                <a:spcPts val="5599"/>
              </a:lnSpc>
              <a:spcBef>
                <a:spcPct val="0"/>
              </a:spcBef>
            </a:pPr>
          </a:p>
        </p:txBody>
      </p:sp>
    </p:spTree>
  </p:cSld>
  <p:clrMapOvr>
    <a:masterClrMapping/>
  </p:clrMapOvr>
</p:sld>
</file>

<file path=ppt/slides/slide42.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1028700" y="1428979"/>
            <a:ext cx="16468547" cy="7397750"/>
          </a:xfrm>
          <a:prstGeom prst="rect">
            <a:avLst/>
          </a:prstGeom>
        </p:spPr>
        <p:txBody>
          <a:bodyPr anchor="t" rtlCol="false" tIns="0" lIns="0" bIns="0" rIns="0">
            <a:spAutoFit/>
          </a:bodyPr>
          <a:lstStyle/>
          <a:p>
            <a:pPr algn="just">
              <a:lnSpc>
                <a:spcPts val="8400"/>
              </a:lnSpc>
            </a:pPr>
            <a:r>
              <a:rPr lang="en-US" sz="6000" b="true">
                <a:solidFill>
                  <a:srgbClr val="000000"/>
                </a:solidFill>
                <a:latin typeface="Noto Serif Display Bold"/>
                <a:ea typeface="Noto Serif Display Bold"/>
                <a:cs typeface="Noto Serif Display Bold"/>
                <a:sym typeface="Noto Serif Display Bold"/>
              </a:rPr>
              <a:t>Task </a:t>
            </a:r>
            <a:r>
              <a:rPr lang="en-US" sz="6000" b="true">
                <a:solidFill>
                  <a:srgbClr val="000000"/>
                </a:solidFill>
                <a:latin typeface="Noto Serif Display Bold"/>
                <a:ea typeface="Noto Serif Display Bold"/>
                <a:cs typeface="Noto Serif Display Bold"/>
                <a:sym typeface="Noto Serif Display Bold"/>
              </a:rPr>
              <a:t>6: (Algorithm Behavior Analysis) </a:t>
            </a:r>
          </a:p>
          <a:p>
            <a:pPr algn="just" marL="863599" indent="-431800" lvl="1">
              <a:lnSpc>
                <a:spcPts val="5599"/>
              </a:lnSpc>
              <a:buFont typeface="Arial"/>
              <a:buChar char="•"/>
            </a:pPr>
            <a:r>
              <a:rPr lang="en-US" b="true" sz="3999">
                <a:solidFill>
                  <a:srgbClr val="000000"/>
                </a:solidFill>
                <a:latin typeface="Noto Serif Display Bold"/>
                <a:ea typeface="Noto Serif Display Bold"/>
                <a:cs typeface="Noto Serif Display Bold"/>
                <a:sym typeface="Noto Serif Display Bold"/>
              </a:rPr>
              <a:t>Comparision:</a:t>
            </a:r>
          </a:p>
          <a:p>
            <a:pPr algn="just">
              <a:lnSpc>
                <a:spcPts val="5599"/>
              </a:lnSpc>
            </a:pPr>
            <a:r>
              <a:rPr lang="en-US" sz="3999">
                <a:solidFill>
                  <a:srgbClr val="000000"/>
                </a:solidFill>
                <a:latin typeface="Noto Serif Display"/>
                <a:ea typeface="Noto Serif Display"/>
                <a:cs typeface="Noto Serif Display"/>
                <a:sym typeface="Noto Serif Display"/>
              </a:rPr>
              <a:t>Phương pháp thực nghiệm</a:t>
            </a:r>
          </a:p>
          <a:p>
            <a:pPr algn="just" marL="863599" indent="-431800" lvl="1">
              <a:lnSpc>
                <a:spcPts val="5599"/>
              </a:lnSpc>
              <a:buFont typeface="Arial"/>
              <a:buChar char="•"/>
            </a:pPr>
            <a:r>
              <a:rPr lang="en-US" sz="3999">
                <a:solidFill>
                  <a:srgbClr val="000000"/>
                </a:solidFill>
                <a:latin typeface="Noto Serif Display"/>
                <a:ea typeface="Noto Serif Display"/>
                <a:cs typeface="Noto Serif Display"/>
                <a:sym typeface="Noto Serif Display"/>
              </a:rPr>
              <a:t>Kíc</a:t>
            </a:r>
            <a:r>
              <a:rPr lang="en-US" sz="3999">
                <a:solidFill>
                  <a:srgbClr val="000000"/>
                </a:solidFill>
                <a:latin typeface="Noto Serif Display"/>
                <a:ea typeface="Noto Serif Display"/>
                <a:cs typeface="Noto Serif Display"/>
                <a:sym typeface="Noto Serif Display"/>
              </a:rPr>
              <a:t>h thước bàn cờ: N = 4 và N = 8</a:t>
            </a:r>
          </a:p>
          <a:p>
            <a:pPr algn="just" marL="863599" indent="-431800" lvl="1">
              <a:lnSpc>
                <a:spcPts val="5599"/>
              </a:lnSpc>
              <a:buFont typeface="Arial"/>
              <a:buChar char="•"/>
            </a:pPr>
            <a:r>
              <a:rPr lang="en-US" sz="3999">
                <a:solidFill>
                  <a:srgbClr val="000000"/>
                </a:solidFill>
                <a:latin typeface="Noto Serif Display"/>
                <a:ea typeface="Noto Serif Display"/>
                <a:cs typeface="Noto Serif Display"/>
                <a:sym typeface="Noto Serif Display"/>
              </a:rPr>
              <a:t>Số lần chạy: Mỗi thuật toán chạy ≥ 100 lần</a:t>
            </a:r>
          </a:p>
          <a:p>
            <a:pPr algn="just" marL="863599" indent="-431800" lvl="1">
              <a:lnSpc>
                <a:spcPts val="5599"/>
              </a:lnSpc>
              <a:buFont typeface="Arial"/>
              <a:buChar char="•"/>
            </a:pPr>
            <a:r>
              <a:rPr lang="en-US" sz="3999">
                <a:solidFill>
                  <a:srgbClr val="000000"/>
                </a:solidFill>
                <a:latin typeface="Noto Serif Display"/>
                <a:ea typeface="Noto Serif Display"/>
                <a:cs typeface="Noto Serif Display"/>
                <a:sym typeface="Noto Serif Display"/>
              </a:rPr>
              <a:t>Điều kiện khởi tạo: Mỗi lần chạy bắt đầu từ bàn cờ ngẫu nhiên khác nhau</a:t>
            </a:r>
          </a:p>
          <a:p>
            <a:pPr algn="just">
              <a:lnSpc>
                <a:spcPts val="5599"/>
              </a:lnSpc>
            </a:pPr>
            <a:r>
              <a:rPr lang="en-US" sz="3999">
                <a:solidFill>
                  <a:srgbClr val="000000"/>
                </a:solidFill>
                <a:latin typeface="Noto Serif Display"/>
                <a:ea typeface="Noto Serif Display"/>
                <a:cs typeface="Noto Serif Display"/>
                <a:sym typeface="Noto Serif Display"/>
              </a:rPr>
              <a:t> → giúp đảm bảo tính khách quan khi so sánh hiệu suất.</a:t>
            </a:r>
          </a:p>
          <a:p>
            <a:pPr algn="just">
              <a:lnSpc>
                <a:spcPts val="5599"/>
              </a:lnSpc>
            </a:pPr>
          </a:p>
          <a:p>
            <a:pPr algn="just">
              <a:lnSpc>
                <a:spcPts val="5599"/>
              </a:lnSpc>
              <a:spcBef>
                <a:spcPct val="0"/>
              </a:spcBef>
            </a:pPr>
          </a:p>
        </p:txBody>
      </p:sp>
    </p:spTree>
  </p:cSld>
  <p:clrMapOvr>
    <a:masterClrMapping/>
  </p:clrMapOvr>
</p:sld>
</file>

<file path=ppt/slides/slide43.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1028700" y="1428979"/>
            <a:ext cx="16468547" cy="9512300"/>
          </a:xfrm>
          <a:prstGeom prst="rect">
            <a:avLst/>
          </a:prstGeom>
        </p:spPr>
        <p:txBody>
          <a:bodyPr anchor="t" rtlCol="false" tIns="0" lIns="0" bIns="0" rIns="0">
            <a:spAutoFit/>
          </a:bodyPr>
          <a:lstStyle/>
          <a:p>
            <a:pPr algn="just">
              <a:lnSpc>
                <a:spcPts val="8400"/>
              </a:lnSpc>
            </a:pPr>
            <a:r>
              <a:rPr lang="en-US" sz="6000" b="true">
                <a:solidFill>
                  <a:srgbClr val="000000"/>
                </a:solidFill>
                <a:latin typeface="Noto Serif Display Bold"/>
                <a:ea typeface="Noto Serif Display Bold"/>
                <a:cs typeface="Noto Serif Display Bold"/>
                <a:sym typeface="Noto Serif Display Bold"/>
              </a:rPr>
              <a:t>Task </a:t>
            </a:r>
            <a:r>
              <a:rPr lang="en-US" sz="6000" b="true">
                <a:solidFill>
                  <a:srgbClr val="000000"/>
                </a:solidFill>
                <a:latin typeface="Noto Serif Display Bold"/>
                <a:ea typeface="Noto Serif Display Bold"/>
                <a:cs typeface="Noto Serif Display Bold"/>
                <a:sym typeface="Noto Serif Display Bold"/>
              </a:rPr>
              <a:t>6: (Algorithm Behavior Analysis) </a:t>
            </a:r>
          </a:p>
          <a:p>
            <a:pPr algn="just" marL="863599" indent="-431800" lvl="1">
              <a:lnSpc>
                <a:spcPts val="5599"/>
              </a:lnSpc>
              <a:buFont typeface="Arial"/>
              <a:buChar char="•"/>
            </a:pPr>
            <a:r>
              <a:rPr lang="en-US" b="true" sz="3999">
                <a:solidFill>
                  <a:srgbClr val="000000"/>
                </a:solidFill>
                <a:latin typeface="Noto Serif Display Bold"/>
                <a:ea typeface="Noto Serif Display Bold"/>
                <a:cs typeface="Noto Serif Display Bold"/>
                <a:sym typeface="Noto Serif Display Bold"/>
              </a:rPr>
              <a:t>Comparision:</a:t>
            </a:r>
          </a:p>
          <a:p>
            <a:pPr algn="just">
              <a:lnSpc>
                <a:spcPts val="5599"/>
              </a:lnSpc>
            </a:pPr>
            <a:r>
              <a:rPr lang="en-US" sz="3999">
                <a:solidFill>
                  <a:srgbClr val="000000"/>
                </a:solidFill>
                <a:latin typeface="Noto Serif Display"/>
                <a:ea typeface="Noto Serif Display"/>
                <a:cs typeface="Noto Serif Display"/>
                <a:sym typeface="Noto Serif Display"/>
              </a:rPr>
              <a:t>Phân tích hành vi</a:t>
            </a:r>
          </a:p>
          <a:p>
            <a:pPr algn="just" marL="863599" indent="-431800" lvl="1">
              <a:lnSpc>
                <a:spcPts val="5599"/>
              </a:lnSpc>
              <a:buFont typeface="Arial"/>
              <a:buChar char="•"/>
            </a:pPr>
            <a:r>
              <a:rPr lang="en-US" sz="3999">
                <a:solidFill>
                  <a:srgbClr val="000000"/>
                </a:solidFill>
                <a:latin typeface="Noto Serif Display"/>
                <a:ea typeface="Noto Serif Display"/>
                <a:cs typeface="Noto Serif Display"/>
                <a:sym typeface="Noto Serif Display"/>
              </a:rPr>
              <a:t>Hill Climbing (SAHC, SHC):</a:t>
            </a:r>
          </a:p>
          <a:p>
            <a:pPr algn="just" marL="1727199" indent="-575733" lvl="2">
              <a:lnSpc>
                <a:spcPts val="5599"/>
              </a:lnSpc>
              <a:buFont typeface="Arial"/>
              <a:buChar char="⚬"/>
            </a:pPr>
            <a:r>
              <a:rPr lang="en-US" sz="3999">
                <a:solidFill>
                  <a:srgbClr val="000000"/>
                </a:solidFill>
                <a:latin typeface="Noto Serif Display"/>
                <a:ea typeface="Noto Serif Display"/>
                <a:cs typeface="Noto Serif Display"/>
                <a:sym typeface="Noto Serif Display"/>
              </a:rPr>
              <a:t>Chạy nhan</a:t>
            </a:r>
            <a:r>
              <a:rPr lang="en-US" sz="3999">
                <a:solidFill>
                  <a:srgbClr val="000000"/>
                </a:solidFill>
                <a:latin typeface="Noto Serif Display"/>
                <a:ea typeface="Noto Serif Display"/>
                <a:cs typeface="Noto Serif Display"/>
                <a:sym typeface="Noto Serif Display"/>
              </a:rPr>
              <a:t>h, ít bước lặp.</a:t>
            </a:r>
          </a:p>
          <a:p>
            <a:pPr algn="just" marL="1727199" indent="-575733" lvl="2">
              <a:lnSpc>
                <a:spcPts val="5599"/>
              </a:lnSpc>
              <a:buFont typeface="Arial"/>
              <a:buChar char="⚬"/>
            </a:pPr>
            <a:r>
              <a:rPr lang="en-US" sz="3999">
                <a:solidFill>
                  <a:srgbClr val="000000"/>
                </a:solidFill>
                <a:latin typeface="Noto Serif Display"/>
                <a:ea typeface="Noto Serif Display"/>
                <a:cs typeface="Noto Serif Display"/>
                <a:sym typeface="Noto Serif Display"/>
              </a:rPr>
              <a:t>Dễ bị kẹt tại cực tiểu cục bộ → Avg. Conflicts &gt; 0 (đặc biệt với N=8).</a:t>
            </a:r>
          </a:p>
          <a:p>
            <a:pPr algn="just" marL="863599" indent="-431800" lvl="1">
              <a:lnSpc>
                <a:spcPts val="5599"/>
              </a:lnSpc>
              <a:buFont typeface="Arial"/>
              <a:buChar char="•"/>
            </a:pPr>
            <a:r>
              <a:rPr lang="en-US" sz="3999">
                <a:solidFill>
                  <a:srgbClr val="000000"/>
                </a:solidFill>
                <a:latin typeface="Noto Serif Display"/>
                <a:ea typeface="Noto Serif Display"/>
                <a:cs typeface="Noto Serif Display"/>
                <a:sym typeface="Noto Serif Display"/>
              </a:rPr>
              <a:t>Simulated Annealing (SA):</a:t>
            </a:r>
          </a:p>
          <a:p>
            <a:pPr algn="just" marL="1727199" indent="-575733" lvl="2">
              <a:lnSpc>
                <a:spcPts val="5599"/>
              </a:lnSpc>
              <a:buFont typeface="Arial"/>
              <a:buChar char="⚬"/>
            </a:pPr>
            <a:r>
              <a:rPr lang="en-US" sz="3999">
                <a:solidFill>
                  <a:srgbClr val="000000"/>
                </a:solidFill>
                <a:latin typeface="Noto Serif Display"/>
                <a:ea typeface="Noto Serif Display"/>
                <a:cs typeface="Noto Serif Display"/>
                <a:sym typeface="Noto Serif Display"/>
              </a:rPr>
              <a:t>Chạy chậm hơn do có nhiều lần lặp và tính xác suất.</a:t>
            </a:r>
          </a:p>
          <a:p>
            <a:pPr algn="just" marL="1727199" indent="-575733" lvl="2">
              <a:lnSpc>
                <a:spcPts val="5599"/>
              </a:lnSpc>
              <a:buFont typeface="Arial"/>
              <a:buChar char="⚬"/>
            </a:pPr>
            <a:r>
              <a:rPr lang="en-US" sz="3999">
                <a:solidFill>
                  <a:srgbClr val="000000"/>
                </a:solidFill>
                <a:latin typeface="Noto Serif Display"/>
                <a:ea typeface="Noto Serif Display"/>
                <a:cs typeface="Noto Serif Display"/>
                <a:sym typeface="Noto Serif Display"/>
              </a:rPr>
              <a:t>Tỷ lệ thành công cao hơn, nhờ khả năng thoát cực tiểu cục bộ và tìm được nghiệm tối ưu h=0.</a:t>
            </a:r>
          </a:p>
          <a:p>
            <a:pPr algn="just">
              <a:lnSpc>
                <a:spcPts val="5599"/>
              </a:lnSpc>
            </a:pPr>
          </a:p>
          <a:p>
            <a:pPr algn="just">
              <a:lnSpc>
                <a:spcPts val="5599"/>
              </a:lnSpc>
              <a:spcBef>
                <a:spcPct val="0"/>
              </a:spcBef>
            </a:pPr>
          </a:p>
        </p:txBody>
      </p:sp>
    </p:spTree>
  </p:cSld>
  <p:clrMapOvr>
    <a:masterClrMapping/>
  </p:clrMapOvr>
</p:sld>
</file>

<file path=ppt/slides/slide44.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5282649">
            <a:off x="16596506" y="9671677"/>
            <a:ext cx="3382987" cy="1154444"/>
          </a:xfrm>
          <a:custGeom>
            <a:avLst/>
            <a:gdLst/>
            <a:ahLst/>
            <a:cxnLst/>
            <a:rect r="r" b="b" t="t" l="l"/>
            <a:pathLst>
              <a:path h="1154444" w="3382987">
                <a:moveTo>
                  <a:pt x="0" y="0"/>
                </a:moveTo>
                <a:lnTo>
                  <a:pt x="3382988" y="0"/>
                </a:lnTo>
                <a:lnTo>
                  <a:pt x="3382988" y="1154444"/>
                </a:lnTo>
                <a:lnTo>
                  <a:pt x="0" y="1154444"/>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TextBox 11" id="11"/>
          <p:cNvSpPr txBox="true"/>
          <p:nvPr/>
        </p:nvSpPr>
        <p:spPr>
          <a:xfrm rot="0">
            <a:off x="1028700" y="1428979"/>
            <a:ext cx="16468547" cy="3530600"/>
          </a:xfrm>
          <a:prstGeom prst="rect">
            <a:avLst/>
          </a:prstGeom>
        </p:spPr>
        <p:txBody>
          <a:bodyPr anchor="t" rtlCol="false" tIns="0" lIns="0" bIns="0" rIns="0">
            <a:spAutoFit/>
          </a:bodyPr>
          <a:lstStyle/>
          <a:p>
            <a:pPr algn="just">
              <a:lnSpc>
                <a:spcPts val="8400"/>
              </a:lnSpc>
            </a:pPr>
            <a:r>
              <a:rPr lang="en-US" sz="6000" b="true">
                <a:solidFill>
                  <a:srgbClr val="000000"/>
                </a:solidFill>
                <a:latin typeface="Noto Serif Display Bold"/>
                <a:ea typeface="Noto Serif Display Bold"/>
                <a:cs typeface="Noto Serif Display Bold"/>
                <a:sym typeface="Noto Serif Display Bold"/>
              </a:rPr>
              <a:t>Khả năng mở rộng kích thước (Problem Size Scalability) </a:t>
            </a:r>
          </a:p>
          <a:p>
            <a:pPr algn="just">
              <a:lnSpc>
                <a:spcPts val="5599"/>
              </a:lnSpc>
            </a:pPr>
          </a:p>
          <a:p>
            <a:pPr algn="just">
              <a:lnSpc>
                <a:spcPts val="5599"/>
              </a:lnSpc>
              <a:spcBef>
                <a:spcPct val="0"/>
              </a:spcBef>
            </a:pPr>
          </a:p>
        </p:txBody>
      </p:sp>
      <p:sp>
        <p:nvSpPr>
          <p:cNvPr name="TextBox 12" id="12"/>
          <p:cNvSpPr txBox="true"/>
          <p:nvPr/>
        </p:nvSpPr>
        <p:spPr>
          <a:xfrm rot="0">
            <a:off x="242899" y="3672958"/>
            <a:ext cx="18045101" cy="6318250"/>
          </a:xfrm>
          <a:prstGeom prst="rect">
            <a:avLst/>
          </a:prstGeom>
        </p:spPr>
        <p:txBody>
          <a:bodyPr anchor="t" rtlCol="false" tIns="0" lIns="0" bIns="0" rIns="0">
            <a:spAutoFit/>
          </a:bodyPr>
          <a:lstStyle/>
          <a:p>
            <a:pPr algn="l" marL="863599" indent="-431800" lvl="1">
              <a:lnSpc>
                <a:spcPts val="5599"/>
              </a:lnSpc>
              <a:buFont typeface="Arial"/>
              <a:buChar char="•"/>
            </a:pPr>
            <a:r>
              <a:rPr lang="en-US" sz="3999">
                <a:solidFill>
                  <a:srgbClr val="000000"/>
                </a:solidFill>
                <a:latin typeface="Noto Serif Display"/>
                <a:ea typeface="Noto Serif Display"/>
                <a:cs typeface="Noto Serif Display"/>
                <a:sym typeface="Noto Serif Display"/>
              </a:rPr>
              <a:t>Mục tiêu là đánh giá độ phức tạp thực nghiệm và xem thời gian chạy của các thuật toán Hill Climbing (Steepest, Stochastic) và Simulated Annealing tăng như thế nào khi kích thước bàn cờ (n) tăng.</a:t>
            </a:r>
          </a:p>
          <a:p>
            <a:pPr algn="l" marL="863599" indent="-431800" lvl="1">
              <a:lnSpc>
                <a:spcPts val="5599"/>
              </a:lnSpc>
              <a:buFont typeface="Arial"/>
              <a:buChar char="•"/>
            </a:pPr>
            <a:r>
              <a:rPr lang="en-US" sz="3999">
                <a:solidFill>
                  <a:srgbClr val="000000"/>
                </a:solidFill>
                <a:latin typeface="Noto Serif Display"/>
                <a:ea typeface="Noto Serif Display"/>
                <a:cs typeface="Noto Serif Display"/>
                <a:sym typeface="Noto Serif Display"/>
              </a:rPr>
              <a:t>Cụ thể:</a:t>
            </a:r>
          </a:p>
          <a:p>
            <a:pPr algn="l" marL="1727199" indent="-575733" lvl="2">
              <a:lnSpc>
                <a:spcPts val="5599"/>
              </a:lnSpc>
              <a:buFont typeface="Arial"/>
              <a:buChar char="⚬"/>
            </a:pPr>
            <a:r>
              <a:rPr lang="en-US" sz="3999">
                <a:solidFill>
                  <a:srgbClr val="000000"/>
                </a:solidFill>
                <a:latin typeface="Noto Serif Display"/>
                <a:ea typeface="Noto Serif Display"/>
                <a:cs typeface="Noto Serif Display"/>
                <a:sym typeface="Noto Serif Display"/>
              </a:rPr>
              <a:t>Chạy với n=4,8,12,16,20. Mỗi giá trị nnn chạy 50 lần để tính thời gian trung bình.</a:t>
            </a:r>
          </a:p>
          <a:p>
            <a:pPr algn="l" marL="1727199" indent="-575733" lvl="2">
              <a:lnSpc>
                <a:spcPts val="5599"/>
              </a:lnSpc>
              <a:buFont typeface="Arial"/>
              <a:buChar char="⚬"/>
            </a:pPr>
            <a:r>
              <a:rPr lang="en-US" sz="3999">
                <a:solidFill>
                  <a:srgbClr val="000000"/>
                </a:solidFill>
                <a:latin typeface="Noto Serif Display"/>
                <a:ea typeface="Noto Serif Display"/>
                <a:cs typeface="Noto Serif Display"/>
                <a:sym typeface="Noto Serif Display"/>
              </a:rPr>
              <a:t>Sau đó vẽ biểu đồ log-log: trục X là kích thước bàn, trục Y là thời gian trung bình.→ Độ dốc (slope) của đường thẳng biểu thị bậc tăng trưởng O(nk)O(n^k)O(nk).</a:t>
            </a:r>
          </a:p>
        </p:txBody>
      </p:sp>
    </p:spTree>
  </p:cSld>
  <p:clrMapOvr>
    <a:masterClrMapping/>
  </p:clrMapOvr>
</p:sld>
</file>

<file path=ppt/slides/slide45.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5282649">
            <a:off x="16596506" y="9671677"/>
            <a:ext cx="3382987" cy="1154444"/>
          </a:xfrm>
          <a:custGeom>
            <a:avLst/>
            <a:gdLst/>
            <a:ahLst/>
            <a:cxnLst/>
            <a:rect r="r" b="b" t="t" l="l"/>
            <a:pathLst>
              <a:path h="1154444" w="3382987">
                <a:moveTo>
                  <a:pt x="0" y="0"/>
                </a:moveTo>
                <a:lnTo>
                  <a:pt x="3382988" y="0"/>
                </a:lnTo>
                <a:lnTo>
                  <a:pt x="3382988" y="1154444"/>
                </a:lnTo>
                <a:lnTo>
                  <a:pt x="0" y="1154444"/>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TextBox 11" id="11"/>
          <p:cNvSpPr txBox="true"/>
          <p:nvPr/>
        </p:nvSpPr>
        <p:spPr>
          <a:xfrm rot="0">
            <a:off x="1028700" y="1428979"/>
            <a:ext cx="16468547" cy="3530600"/>
          </a:xfrm>
          <a:prstGeom prst="rect">
            <a:avLst/>
          </a:prstGeom>
        </p:spPr>
        <p:txBody>
          <a:bodyPr anchor="t" rtlCol="false" tIns="0" lIns="0" bIns="0" rIns="0">
            <a:spAutoFit/>
          </a:bodyPr>
          <a:lstStyle/>
          <a:p>
            <a:pPr algn="just">
              <a:lnSpc>
                <a:spcPts val="8400"/>
              </a:lnSpc>
            </a:pPr>
            <a:r>
              <a:rPr lang="en-US" sz="6000" b="true">
                <a:solidFill>
                  <a:srgbClr val="000000"/>
                </a:solidFill>
                <a:latin typeface="Noto Serif Display Bold"/>
                <a:ea typeface="Noto Serif Display Bold"/>
                <a:cs typeface="Noto Serif Display Bold"/>
                <a:sym typeface="Noto Serif Display Bold"/>
              </a:rPr>
              <a:t>Khả năng mở rộng kích thước (Problem Size Scalability) </a:t>
            </a:r>
          </a:p>
          <a:p>
            <a:pPr algn="just">
              <a:lnSpc>
                <a:spcPts val="5599"/>
              </a:lnSpc>
            </a:pPr>
          </a:p>
          <a:p>
            <a:pPr algn="just">
              <a:lnSpc>
                <a:spcPts val="5599"/>
              </a:lnSpc>
              <a:spcBef>
                <a:spcPct val="0"/>
              </a:spcBef>
            </a:pPr>
          </a:p>
        </p:txBody>
      </p:sp>
      <p:sp>
        <p:nvSpPr>
          <p:cNvPr name="TextBox 12" id="12"/>
          <p:cNvSpPr txBox="true"/>
          <p:nvPr/>
        </p:nvSpPr>
        <p:spPr>
          <a:xfrm rot="0">
            <a:off x="242899" y="3672958"/>
            <a:ext cx="18045101" cy="6318250"/>
          </a:xfrm>
          <a:prstGeom prst="rect">
            <a:avLst/>
          </a:prstGeom>
        </p:spPr>
        <p:txBody>
          <a:bodyPr anchor="t" rtlCol="false" tIns="0" lIns="0" bIns="0" rIns="0">
            <a:spAutoFit/>
          </a:bodyPr>
          <a:lstStyle/>
          <a:p>
            <a:pPr algn="l" marL="863599" indent="-431800" lvl="1">
              <a:lnSpc>
                <a:spcPts val="5599"/>
              </a:lnSpc>
              <a:buFont typeface="Arial"/>
              <a:buChar char="•"/>
            </a:pPr>
            <a:r>
              <a:rPr lang="en-US" sz="3999">
                <a:solidFill>
                  <a:srgbClr val="000000"/>
                </a:solidFill>
                <a:latin typeface="Noto Serif Display"/>
                <a:ea typeface="Noto Serif Display"/>
                <a:cs typeface="Noto Serif Display"/>
                <a:sym typeface="Noto Serif Display"/>
              </a:rPr>
              <a:t>Mục tiêu là đánh giá độ phức tạp thực nghiệm và xem thời gian chạy của các thuật toán Hill Climbing (Steepest, Stochastic) và Simulated Annealing tăng như thế nào khi kích thước bàn cờ (n) tăng.</a:t>
            </a:r>
          </a:p>
          <a:p>
            <a:pPr algn="l" marL="863599" indent="-431800" lvl="1">
              <a:lnSpc>
                <a:spcPts val="5599"/>
              </a:lnSpc>
              <a:buFont typeface="Arial"/>
              <a:buChar char="•"/>
            </a:pPr>
            <a:r>
              <a:rPr lang="en-US" sz="3999">
                <a:solidFill>
                  <a:srgbClr val="000000"/>
                </a:solidFill>
                <a:latin typeface="Noto Serif Display"/>
                <a:ea typeface="Noto Serif Display"/>
                <a:cs typeface="Noto Serif Display"/>
                <a:sym typeface="Noto Serif Display"/>
              </a:rPr>
              <a:t>Cụ thể:</a:t>
            </a:r>
          </a:p>
          <a:p>
            <a:pPr algn="l" marL="1727199" indent="-575733" lvl="2">
              <a:lnSpc>
                <a:spcPts val="5599"/>
              </a:lnSpc>
              <a:buFont typeface="Arial"/>
              <a:buChar char="⚬"/>
            </a:pPr>
            <a:r>
              <a:rPr lang="en-US" sz="3999">
                <a:solidFill>
                  <a:srgbClr val="000000"/>
                </a:solidFill>
                <a:latin typeface="Noto Serif Display"/>
                <a:ea typeface="Noto Serif Display"/>
                <a:cs typeface="Noto Serif Display"/>
                <a:sym typeface="Noto Serif Display"/>
              </a:rPr>
              <a:t>Chạy với n=4,8,12,16,20. Mỗi giá trị nnn chạy 50 lần để tính thời gian trung bình.</a:t>
            </a:r>
          </a:p>
          <a:p>
            <a:pPr algn="l" marL="1727199" indent="-575733" lvl="2">
              <a:lnSpc>
                <a:spcPts val="5599"/>
              </a:lnSpc>
              <a:buFont typeface="Arial"/>
              <a:buChar char="⚬"/>
            </a:pPr>
            <a:r>
              <a:rPr lang="en-US" sz="3999">
                <a:solidFill>
                  <a:srgbClr val="000000"/>
                </a:solidFill>
                <a:latin typeface="Noto Serif Display"/>
                <a:ea typeface="Noto Serif Display"/>
                <a:cs typeface="Noto Serif Display"/>
                <a:sym typeface="Noto Serif Display"/>
              </a:rPr>
              <a:t>Sau đó vẽ biểu đồ log-log: trục X là kích thước bàn, trục Y là thời gian trung bình.→ Độ dốc (slope) của đường thẳng biểu thị bậc tăng trưởng O(nk)O(n^k)O(nk).</a:t>
            </a:r>
          </a:p>
        </p:txBody>
      </p:sp>
    </p:spTree>
  </p:cSld>
  <p:clrMapOvr>
    <a:masterClrMapping/>
  </p:clrMapOvr>
</p:sld>
</file>

<file path=ppt/slides/slide46.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5282649">
            <a:off x="16596506" y="9671677"/>
            <a:ext cx="3382987" cy="1154444"/>
          </a:xfrm>
          <a:custGeom>
            <a:avLst/>
            <a:gdLst/>
            <a:ahLst/>
            <a:cxnLst/>
            <a:rect r="r" b="b" t="t" l="l"/>
            <a:pathLst>
              <a:path h="1154444" w="3382987">
                <a:moveTo>
                  <a:pt x="0" y="0"/>
                </a:moveTo>
                <a:lnTo>
                  <a:pt x="3382988" y="0"/>
                </a:lnTo>
                <a:lnTo>
                  <a:pt x="3382988" y="1154444"/>
                </a:lnTo>
                <a:lnTo>
                  <a:pt x="0" y="1154444"/>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3847224" y="0"/>
            <a:ext cx="14440776" cy="10650072"/>
          </a:xfrm>
          <a:custGeom>
            <a:avLst/>
            <a:gdLst/>
            <a:ahLst/>
            <a:cxnLst/>
            <a:rect r="r" b="b" t="t" l="l"/>
            <a:pathLst>
              <a:path h="10650072" w="14440776">
                <a:moveTo>
                  <a:pt x="0" y="0"/>
                </a:moveTo>
                <a:lnTo>
                  <a:pt x="14440776" y="0"/>
                </a:lnTo>
                <a:lnTo>
                  <a:pt x="14440776" y="10650072"/>
                </a:lnTo>
                <a:lnTo>
                  <a:pt x="0" y="10650072"/>
                </a:lnTo>
                <a:lnTo>
                  <a:pt x="0" y="0"/>
                </a:lnTo>
                <a:close/>
              </a:path>
            </a:pathLst>
          </a:custGeom>
          <a:blipFill>
            <a:blip r:embed="rId20"/>
            <a:stretch>
              <a:fillRect l="0" t="0" r="0" b="0"/>
            </a:stretch>
          </a:blipFill>
        </p:spPr>
      </p:sp>
      <p:sp>
        <p:nvSpPr>
          <p:cNvPr name="TextBox 12" id="12"/>
          <p:cNvSpPr txBox="true"/>
          <p:nvPr/>
        </p:nvSpPr>
        <p:spPr>
          <a:xfrm rot="0">
            <a:off x="289525" y="2416546"/>
            <a:ext cx="3557700" cy="1028700"/>
          </a:xfrm>
          <a:prstGeom prst="rect">
            <a:avLst/>
          </a:prstGeom>
        </p:spPr>
        <p:txBody>
          <a:bodyPr anchor="t" rtlCol="false" tIns="0" lIns="0" bIns="0" rIns="0">
            <a:spAutoFit/>
          </a:bodyPr>
          <a:lstStyle/>
          <a:p>
            <a:pPr algn="just">
              <a:lnSpc>
                <a:spcPts val="8400"/>
              </a:lnSpc>
              <a:spcBef>
                <a:spcPct val="0"/>
              </a:spcBef>
            </a:pPr>
            <a:r>
              <a:rPr lang="en-US" b="true" sz="6000">
                <a:solidFill>
                  <a:srgbClr val="000000"/>
                </a:solidFill>
                <a:latin typeface="Noto Serif Display Bold"/>
                <a:ea typeface="Noto Serif Display Bold"/>
                <a:cs typeface="Noto Serif Display Bold"/>
                <a:sym typeface="Noto Serif Display Bold"/>
              </a:rPr>
              <a:t>Kết Quả</a:t>
            </a:r>
          </a:p>
        </p:txBody>
      </p:sp>
    </p:spTree>
  </p:cSld>
  <p:clrMapOvr>
    <a:masterClrMapping/>
  </p:clrMapOvr>
</p:sld>
</file>

<file path=ppt/slides/slide47.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5282649">
            <a:off x="16596506" y="9671677"/>
            <a:ext cx="3382987" cy="1154444"/>
          </a:xfrm>
          <a:custGeom>
            <a:avLst/>
            <a:gdLst/>
            <a:ahLst/>
            <a:cxnLst/>
            <a:rect r="r" b="b" t="t" l="l"/>
            <a:pathLst>
              <a:path h="1154444" w="3382987">
                <a:moveTo>
                  <a:pt x="0" y="0"/>
                </a:moveTo>
                <a:lnTo>
                  <a:pt x="3382988" y="0"/>
                </a:lnTo>
                <a:lnTo>
                  <a:pt x="3382988" y="1154444"/>
                </a:lnTo>
                <a:lnTo>
                  <a:pt x="0" y="1154444"/>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graphicFrame>
        <p:nvGraphicFramePr>
          <p:cNvPr name="Object 11" id="11"/>
          <p:cNvGraphicFramePr/>
          <p:nvPr/>
        </p:nvGraphicFramePr>
        <p:xfrm>
          <a:off x="0" y="1995962"/>
          <a:ext cx="5657850" cy="2514600"/>
        </p:xfrm>
        <a:graphic>
          <a:graphicData uri="http://schemas.openxmlformats.org/presentationml/2006/ole">
            <p:oleObj imgW="6781800" imgH="3644900" r:id="rId21" progId="Excel.Sheet.12" name="Worksheet">
              <p:embed/>
              <p:pic>
                <p:nvPicPr>
                  <p:cNvPr name="" id="0"/>
                  <p:cNvPicPr/>
                  <p:nvPr/>
                </p:nvPicPr>
                <p:blipFill>
                  <a:blip r:embed="rId20"/>
                  <a:stretch>
                    <a:fillRect/>
                  </a:stretch>
                </p:blipFill>
                <p:spPr>
                  <a:xfrm>
                    <a:off x="1270000" y="1270000"/>
                    <a:ext cx="1270000" cy="1270000"/>
                  </a:xfrm>
                  <a:prstGeom prst="rect"/>
                </p:spPr>
              </p:pic>
            </p:oleObj>
          </a:graphicData>
        </a:graphic>
      </p:graphicFrame>
      <p:sp>
        <p:nvSpPr>
          <p:cNvPr name="TextBox 12" id="12"/>
          <p:cNvSpPr txBox="true"/>
          <p:nvPr/>
        </p:nvSpPr>
        <p:spPr>
          <a:xfrm rot="0">
            <a:off x="2135348" y="843200"/>
            <a:ext cx="3557700" cy="1028700"/>
          </a:xfrm>
          <a:prstGeom prst="rect">
            <a:avLst/>
          </a:prstGeom>
        </p:spPr>
        <p:txBody>
          <a:bodyPr anchor="t" rtlCol="false" tIns="0" lIns="0" bIns="0" rIns="0">
            <a:spAutoFit/>
          </a:bodyPr>
          <a:lstStyle/>
          <a:p>
            <a:pPr algn="just">
              <a:lnSpc>
                <a:spcPts val="8400"/>
              </a:lnSpc>
              <a:spcBef>
                <a:spcPct val="0"/>
              </a:spcBef>
            </a:pPr>
            <a:r>
              <a:rPr lang="en-US" b="true" sz="6000">
                <a:solidFill>
                  <a:srgbClr val="000000"/>
                </a:solidFill>
                <a:latin typeface="Noto Serif Display Bold"/>
                <a:ea typeface="Noto Serif Display Bold"/>
                <a:cs typeface="Noto Serif Display Bold"/>
                <a:sym typeface="Noto Serif Display Bold"/>
              </a:rPr>
              <a:t>Kết Quả</a:t>
            </a:r>
          </a:p>
        </p:txBody>
      </p:sp>
    </p:spTree>
  </p:cSld>
  <p:clrMapOvr>
    <a:masterClrMapping/>
  </p:clrMapOvr>
</p:sld>
</file>

<file path=ppt/slides/slide48.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1777148" y="8156486"/>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724269" y="-2318291"/>
            <a:ext cx="2892762" cy="2919301"/>
          </a:xfrm>
          <a:custGeom>
            <a:avLst/>
            <a:gdLst/>
            <a:ahLst/>
            <a:cxnLst/>
            <a:rect r="r" b="b" t="t" l="l"/>
            <a:pathLst>
              <a:path h="2919301" w="2892762">
                <a:moveTo>
                  <a:pt x="0" y="0"/>
                </a:moveTo>
                <a:lnTo>
                  <a:pt x="2892762" y="0"/>
                </a:lnTo>
                <a:lnTo>
                  <a:pt x="2892762" y="2919300"/>
                </a:lnTo>
                <a:lnTo>
                  <a:pt x="0" y="29193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7" id="7"/>
          <p:cNvSpPr txBox="true"/>
          <p:nvPr/>
        </p:nvSpPr>
        <p:spPr>
          <a:xfrm rot="0">
            <a:off x="742831" y="315355"/>
            <a:ext cx="16802337" cy="2095500"/>
          </a:xfrm>
          <a:prstGeom prst="rect">
            <a:avLst/>
          </a:prstGeom>
        </p:spPr>
        <p:txBody>
          <a:bodyPr anchor="t" rtlCol="false" tIns="0" lIns="0" bIns="0" rIns="0">
            <a:spAutoFit/>
          </a:bodyPr>
          <a:lstStyle/>
          <a:p>
            <a:pPr algn="ctr">
              <a:lnSpc>
                <a:spcPts val="8400"/>
              </a:lnSpc>
              <a:spcBef>
                <a:spcPct val="0"/>
              </a:spcBef>
            </a:pPr>
            <a:r>
              <a:rPr lang="en-US" b="true" sz="6000">
                <a:solidFill>
                  <a:srgbClr val="000000"/>
                </a:solidFill>
                <a:latin typeface="Noto Sans Bold"/>
                <a:ea typeface="Noto Sans Bold"/>
                <a:cs typeface="Noto Sans Bold"/>
                <a:sym typeface="Noto Sans Bold"/>
              </a:rPr>
              <a:t>Advanced Task: Exploring Other Local Move Operators (Stochastic Hill Climbing)</a:t>
            </a:r>
          </a:p>
        </p:txBody>
      </p:sp>
      <p:sp>
        <p:nvSpPr>
          <p:cNvPr name="TextBox 8" id="8"/>
          <p:cNvSpPr txBox="true"/>
          <p:nvPr/>
        </p:nvSpPr>
        <p:spPr>
          <a:xfrm rot="0">
            <a:off x="2115944" y="2524640"/>
            <a:ext cx="14731414" cy="6515100"/>
          </a:xfrm>
          <a:prstGeom prst="rect">
            <a:avLst/>
          </a:prstGeom>
        </p:spPr>
        <p:txBody>
          <a:bodyPr anchor="t" rtlCol="false" tIns="0" lIns="0" bIns="0" rIns="0">
            <a:spAutoFit/>
          </a:bodyPr>
          <a:lstStyle/>
          <a:p>
            <a:pPr algn="just">
              <a:lnSpc>
                <a:spcPts val="7000"/>
              </a:lnSpc>
              <a:spcBef>
                <a:spcPct val="0"/>
              </a:spcBef>
            </a:pPr>
            <a:r>
              <a:rPr lang="en-US" b="true" sz="5000">
                <a:solidFill>
                  <a:srgbClr val="000000"/>
                </a:solidFill>
                <a:latin typeface="Noto Sans Bold"/>
                <a:ea typeface="Noto Sans Bold"/>
                <a:cs typeface="Noto Sans Bold"/>
                <a:sym typeface="Noto Sans Bold"/>
              </a:rPr>
              <a:t>1. Giới thiệu &amp; Mục tiêu</a:t>
            </a:r>
          </a:p>
          <a:p>
            <a:pPr algn="just" marL="863599" indent="-431800" lvl="1">
              <a:lnSpc>
                <a:spcPts val="5599"/>
              </a:lnSpc>
              <a:buFont typeface="Arial"/>
              <a:buChar char="•"/>
            </a:pPr>
            <a:r>
              <a:rPr lang="en-US" sz="3999">
                <a:solidFill>
                  <a:srgbClr val="000000"/>
                </a:solidFill>
                <a:latin typeface="Noto Sans"/>
                <a:ea typeface="Noto Sans"/>
                <a:cs typeface="Noto Sans"/>
                <a:sym typeface="Noto Sans"/>
              </a:rPr>
              <a:t>Mục tiêu: So sánh hiệu quả của 4 loại Local Move Operators trong bài toán N-Queens.</a:t>
            </a:r>
          </a:p>
          <a:p>
            <a:pPr algn="just" marL="863599" indent="-431800" lvl="1">
              <a:lnSpc>
                <a:spcPts val="5599"/>
              </a:lnSpc>
              <a:buFont typeface="Arial"/>
              <a:buChar char="•"/>
            </a:pPr>
            <a:r>
              <a:rPr lang="en-US" sz="3999">
                <a:solidFill>
                  <a:srgbClr val="000000"/>
                </a:solidFill>
                <a:latin typeface="Noto Sans"/>
                <a:ea typeface="Noto Sans"/>
                <a:cs typeface="Noto Sans"/>
                <a:sym typeface="Noto Sans"/>
              </a:rPr>
              <a:t>Thuật toán sử dụng: Stochastic Hill Climbing (SHC) – chấp nhận bước “xấu” với xác suất nhỏ → giúp thoát khỏi cực trị địa phương.</a:t>
            </a:r>
          </a:p>
          <a:p>
            <a:pPr algn="just" marL="863599" indent="-431800" lvl="1">
              <a:lnSpc>
                <a:spcPts val="5599"/>
              </a:lnSpc>
              <a:buFont typeface="Arial"/>
              <a:buChar char="•"/>
            </a:pPr>
            <a:r>
              <a:rPr lang="en-US" sz="3999">
                <a:solidFill>
                  <a:srgbClr val="000000"/>
                </a:solidFill>
                <a:latin typeface="Noto Sans"/>
                <a:ea typeface="Noto Sans"/>
                <a:cs typeface="Noto Sans"/>
                <a:sym typeface="Noto Sans"/>
              </a:rPr>
              <a:t>Các kích thước thử nghiệm:</a:t>
            </a:r>
          </a:p>
          <a:p>
            <a:pPr algn="just" marL="1727199" indent="-575733" lvl="2">
              <a:lnSpc>
                <a:spcPts val="5599"/>
              </a:lnSpc>
              <a:buFont typeface="Arial"/>
              <a:buChar char="⚬"/>
            </a:pPr>
            <a:r>
              <a:rPr lang="en-US" sz="3999">
                <a:solidFill>
                  <a:srgbClr val="000000"/>
                </a:solidFill>
                <a:latin typeface="Noto Sans"/>
                <a:ea typeface="Noto Sans"/>
                <a:cs typeface="Noto Sans"/>
                <a:sym typeface="Noto Sans"/>
              </a:rPr>
              <a:t>8-Queens (50 lần chạy, 500 bước)</a:t>
            </a:r>
          </a:p>
          <a:p>
            <a:pPr algn="just" marL="1727199" indent="-575733" lvl="2">
              <a:lnSpc>
                <a:spcPts val="5599"/>
              </a:lnSpc>
              <a:buFont typeface="Arial"/>
              <a:buChar char="⚬"/>
            </a:pPr>
            <a:r>
              <a:rPr lang="en-US" sz="3999">
                <a:solidFill>
                  <a:srgbClr val="000000"/>
                </a:solidFill>
                <a:latin typeface="Noto Sans"/>
                <a:ea typeface="Noto Sans"/>
                <a:cs typeface="Noto Sans"/>
                <a:sym typeface="Noto Sans"/>
              </a:rPr>
              <a:t>12-Queens (50 lần chạy, 800 bước)</a:t>
            </a:r>
          </a:p>
        </p:txBody>
      </p:sp>
    </p:spTree>
  </p:cSld>
  <p:clrMapOvr>
    <a:masterClrMapping/>
  </p:clrMapOvr>
</p:sld>
</file>

<file path=ppt/slides/slide49.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1259417" y="-1300989"/>
            <a:ext cx="4899948" cy="3068592"/>
          </a:xfrm>
          <a:custGeom>
            <a:avLst/>
            <a:gdLst/>
            <a:ahLst/>
            <a:cxnLst/>
            <a:rect r="r" b="b" t="t" l="l"/>
            <a:pathLst>
              <a:path h="3068592" w="4899948">
                <a:moveTo>
                  <a:pt x="0" y="0"/>
                </a:moveTo>
                <a:lnTo>
                  <a:pt x="4899948" y="0"/>
                </a:lnTo>
                <a:lnTo>
                  <a:pt x="4899948" y="3068593"/>
                </a:lnTo>
                <a:lnTo>
                  <a:pt x="0" y="306859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9303365"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graphicFrame>
        <p:nvGraphicFramePr>
          <p:cNvPr name="Object 7" id="7"/>
          <p:cNvGraphicFramePr/>
          <p:nvPr/>
        </p:nvGraphicFramePr>
        <p:xfrm>
          <a:off x="1028700" y="2430275"/>
          <a:ext cx="5657850" cy="3143250"/>
        </p:xfrm>
        <a:graphic>
          <a:graphicData uri="http://schemas.openxmlformats.org/presentationml/2006/ole">
            <p:oleObj imgW="6781800" imgH="4267200" r:id="rId13" progId="Excel.Sheet.12" name="Worksheet">
              <p:embed/>
              <p:pic>
                <p:nvPicPr>
                  <p:cNvPr name="" id="0"/>
                  <p:cNvPicPr/>
                  <p:nvPr/>
                </p:nvPicPr>
                <p:blipFill>
                  <a:blip r:embed="rId12"/>
                  <a:stretch>
                    <a:fillRect/>
                  </a:stretch>
                </p:blipFill>
                <p:spPr>
                  <a:xfrm>
                    <a:off x="1270000" y="1270000"/>
                    <a:ext cx="1270000" cy="1270000"/>
                  </a:xfrm>
                  <a:prstGeom prst="rect"/>
                </p:spPr>
              </p:pic>
            </p:oleObj>
          </a:graphicData>
        </a:graphic>
      </p:graphicFrame>
      <p:sp>
        <p:nvSpPr>
          <p:cNvPr name="TextBox 8" id="8"/>
          <p:cNvSpPr txBox="true"/>
          <p:nvPr/>
        </p:nvSpPr>
        <p:spPr>
          <a:xfrm rot="0">
            <a:off x="2101466" y="1283416"/>
            <a:ext cx="8232457" cy="863600"/>
          </a:xfrm>
          <a:prstGeom prst="rect">
            <a:avLst/>
          </a:prstGeom>
        </p:spPr>
        <p:txBody>
          <a:bodyPr anchor="t" rtlCol="false" tIns="0" lIns="0" bIns="0" rIns="0">
            <a:spAutoFit/>
          </a:bodyPr>
          <a:lstStyle/>
          <a:p>
            <a:pPr algn="ctr">
              <a:lnSpc>
                <a:spcPts val="7000"/>
              </a:lnSpc>
              <a:spcBef>
                <a:spcPct val="0"/>
              </a:spcBef>
            </a:pPr>
            <a:r>
              <a:rPr lang="en-US" b="true" sz="5000">
                <a:solidFill>
                  <a:srgbClr val="000000"/>
                </a:solidFill>
                <a:latin typeface="Noto Sans Bold"/>
                <a:ea typeface="Noto Sans Bold"/>
                <a:cs typeface="Noto Sans Bold"/>
                <a:sym typeface="Noto Sans Bold"/>
              </a:rPr>
              <a:t>2. Bốn loại Move Operator</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7" id="7"/>
          <p:cNvSpPr txBox="true"/>
          <p:nvPr/>
        </p:nvSpPr>
        <p:spPr>
          <a:xfrm rot="0">
            <a:off x="1350602" y="2062887"/>
            <a:ext cx="15586795" cy="6172200"/>
          </a:xfrm>
          <a:prstGeom prst="rect">
            <a:avLst/>
          </a:prstGeom>
        </p:spPr>
        <p:txBody>
          <a:bodyPr anchor="t" rtlCol="false" tIns="0" lIns="0" bIns="0" rIns="0">
            <a:spAutoFit/>
          </a:bodyPr>
          <a:lstStyle/>
          <a:p>
            <a:pPr algn="just">
              <a:lnSpc>
                <a:spcPts val="8500"/>
              </a:lnSpc>
            </a:pPr>
            <a:r>
              <a:rPr lang="en-US" b="true" sz="5000" spc="-100">
                <a:solidFill>
                  <a:srgbClr val="000000"/>
                </a:solidFill>
                <a:latin typeface="Noto Serif Display Bold"/>
                <a:ea typeface="Noto Serif Display Bold"/>
                <a:cs typeface="Noto Serif Display Bold"/>
                <a:sym typeface="Noto Serif Display Bold"/>
              </a:rPr>
              <a:t>3. Hàm đánh giá (conflicts)</a:t>
            </a:r>
          </a:p>
          <a:p>
            <a:pPr algn="just" marL="863599" indent="-431800" lvl="1">
              <a:lnSpc>
                <a:spcPts val="6799"/>
              </a:lnSpc>
              <a:buFont typeface="Arial"/>
              <a:buChar char="•"/>
            </a:pPr>
            <a:r>
              <a:rPr lang="en-US" sz="3999" spc="-79">
                <a:solidFill>
                  <a:srgbClr val="000000"/>
                </a:solidFill>
                <a:latin typeface="Noto Serif Display"/>
                <a:ea typeface="Noto Serif Display"/>
                <a:cs typeface="Noto Serif Display"/>
                <a:sym typeface="Noto Serif Display"/>
              </a:rPr>
              <a:t>Đếm số cặp hậu có thể tấn công nhau:</a:t>
            </a:r>
          </a:p>
          <a:p>
            <a:pPr algn="just" marL="1727199" indent="-575733" lvl="2">
              <a:lnSpc>
                <a:spcPts val="6799"/>
              </a:lnSpc>
              <a:buFont typeface="Arial"/>
              <a:buChar char="⚬"/>
            </a:pPr>
            <a:r>
              <a:rPr lang="en-US" sz="3999" spc="-79">
                <a:solidFill>
                  <a:srgbClr val="000000"/>
                </a:solidFill>
                <a:latin typeface="Noto Serif Display"/>
                <a:ea typeface="Noto Serif Display"/>
                <a:cs typeface="Noto Serif Display"/>
                <a:sym typeface="Noto Serif Display"/>
              </a:rPr>
              <a:t>Cùng hàng</a:t>
            </a:r>
          </a:p>
          <a:p>
            <a:pPr algn="just" marL="1727199" indent="-575733" lvl="2">
              <a:lnSpc>
                <a:spcPts val="6799"/>
              </a:lnSpc>
              <a:buFont typeface="Arial"/>
              <a:buChar char="⚬"/>
            </a:pPr>
            <a:r>
              <a:rPr lang="en-US" sz="3999" spc="-79">
                <a:solidFill>
                  <a:srgbClr val="000000"/>
                </a:solidFill>
                <a:latin typeface="Noto Serif Display"/>
                <a:ea typeface="Noto Serif Display"/>
                <a:cs typeface="Noto Serif Display"/>
                <a:sym typeface="Noto Serif Display"/>
              </a:rPr>
              <a:t>Cùng đường chéo chính / phụ</a:t>
            </a:r>
          </a:p>
          <a:p>
            <a:pPr algn="just" marL="863599" indent="-431800" lvl="1">
              <a:lnSpc>
                <a:spcPts val="6799"/>
              </a:lnSpc>
              <a:buFont typeface="Arial"/>
              <a:buChar char="•"/>
            </a:pPr>
            <a:r>
              <a:rPr lang="en-US" sz="3999" spc="-79">
                <a:solidFill>
                  <a:srgbClr val="000000"/>
                </a:solidFill>
                <a:latin typeface="Noto Serif Display"/>
                <a:ea typeface="Noto Serif Display"/>
                <a:cs typeface="Noto Serif Display"/>
                <a:sym typeface="Noto Serif Display"/>
              </a:rPr>
              <a:t>Dùng công thức tổ hợp nC2 = n(n-1)/2 để tính số cặp xung đột trên mỗi hàng/chéo.</a:t>
            </a:r>
          </a:p>
          <a:p>
            <a:pPr algn="just" marL="863599" indent="-431800" lvl="1">
              <a:lnSpc>
                <a:spcPts val="6799"/>
              </a:lnSpc>
              <a:buFont typeface="Arial"/>
              <a:buChar char="•"/>
            </a:pPr>
            <a:r>
              <a:rPr lang="en-US" sz="3999" spc="-79">
                <a:solidFill>
                  <a:srgbClr val="000000"/>
                </a:solidFill>
                <a:latin typeface="Noto Serif Display"/>
                <a:ea typeface="Noto Serif Display"/>
                <a:cs typeface="Noto Serif Display"/>
                <a:sym typeface="Noto Serif Display"/>
              </a:rPr>
              <a:t>conflicts = 0 ⇒ lời giải hợp lệ.</a:t>
            </a:r>
          </a:p>
        </p:txBody>
      </p:sp>
    </p:spTree>
  </p:cSld>
  <p:clrMapOvr>
    <a:masterClrMapping/>
  </p:clrMapOvr>
</p:sld>
</file>

<file path=ppt/slides/slide50.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7" id="7"/>
          <p:cNvSpPr txBox="true"/>
          <p:nvPr/>
        </p:nvSpPr>
        <p:spPr>
          <a:xfrm rot="0">
            <a:off x="1775818" y="1362075"/>
            <a:ext cx="15586115" cy="7896225"/>
          </a:xfrm>
          <a:prstGeom prst="rect">
            <a:avLst/>
          </a:prstGeom>
        </p:spPr>
        <p:txBody>
          <a:bodyPr anchor="t" rtlCol="false" tIns="0" lIns="0" bIns="0" rIns="0">
            <a:spAutoFit/>
          </a:bodyPr>
          <a:lstStyle/>
          <a:p>
            <a:pPr algn="just">
              <a:lnSpc>
                <a:spcPts val="8500"/>
              </a:lnSpc>
            </a:pPr>
            <a:r>
              <a:rPr lang="en-US" b="true" sz="5000">
                <a:solidFill>
                  <a:srgbClr val="000000"/>
                </a:solidFill>
                <a:latin typeface="Noto Sans Bold"/>
                <a:ea typeface="Noto Sans Bold"/>
                <a:cs typeface="Noto Sans Bold"/>
                <a:sym typeface="Noto Sans Bold"/>
              </a:rPr>
              <a:t>3. Quy trình Stochastic Hill Climbing</a:t>
            </a:r>
          </a:p>
          <a:p>
            <a:pPr algn="just" marL="863599" indent="-431800" lvl="1">
              <a:lnSpc>
                <a:spcPts val="6799"/>
              </a:lnSpc>
              <a:buAutoNum type="arabicPeriod" startAt="1"/>
            </a:pPr>
            <a:r>
              <a:rPr lang="en-US" sz="3999">
                <a:solidFill>
                  <a:srgbClr val="000000"/>
                </a:solidFill>
                <a:latin typeface="Noto Sans"/>
                <a:ea typeface="Noto Sans"/>
                <a:cs typeface="Noto Sans"/>
                <a:sym typeface="Noto Sans"/>
              </a:rPr>
              <a:t>Bắt đầu từ bàn cờ ngẫu nhiên.</a:t>
            </a:r>
          </a:p>
          <a:p>
            <a:pPr algn="just" marL="863599" indent="-431800" lvl="1">
              <a:lnSpc>
                <a:spcPts val="6799"/>
              </a:lnSpc>
              <a:buAutoNum type="arabicPeriod" startAt="1"/>
            </a:pPr>
            <a:r>
              <a:rPr lang="en-US" sz="3999">
                <a:solidFill>
                  <a:srgbClr val="000000"/>
                </a:solidFill>
                <a:latin typeface="Noto Sans"/>
                <a:ea typeface="Noto Sans"/>
                <a:cs typeface="Noto Sans"/>
                <a:sym typeface="Noto Sans"/>
              </a:rPr>
              <a:t>Áp dụng move operator đã chọn.</a:t>
            </a:r>
          </a:p>
          <a:p>
            <a:pPr algn="just" marL="863599" indent="-431800" lvl="1">
              <a:lnSpc>
                <a:spcPts val="6799"/>
              </a:lnSpc>
              <a:buAutoNum type="arabicPeriod" startAt="1"/>
            </a:pPr>
            <a:r>
              <a:rPr lang="en-US" sz="3999">
                <a:solidFill>
                  <a:srgbClr val="000000"/>
                </a:solidFill>
                <a:latin typeface="Noto Sans"/>
                <a:ea typeface="Noto Sans"/>
                <a:cs typeface="Noto Sans"/>
                <a:sym typeface="Noto Sans"/>
              </a:rPr>
              <a:t>Tính số xung đột (conflicts).</a:t>
            </a:r>
          </a:p>
          <a:p>
            <a:pPr algn="just" marL="863599" indent="-431800" lvl="1">
              <a:lnSpc>
                <a:spcPts val="6799"/>
              </a:lnSpc>
              <a:buAutoNum type="arabicPeriod" startAt="1"/>
            </a:pPr>
            <a:r>
              <a:rPr lang="en-US" sz="3999">
                <a:solidFill>
                  <a:srgbClr val="000000"/>
                </a:solidFill>
                <a:latin typeface="Noto Sans"/>
                <a:ea typeface="Noto Sans"/>
                <a:cs typeface="Noto Sans"/>
                <a:sym typeface="Noto Sans"/>
              </a:rPr>
              <a:t>Chấp nhận:</a:t>
            </a:r>
          </a:p>
          <a:p>
            <a:pPr algn="just" marL="1727199" indent="-575733" lvl="2">
              <a:lnSpc>
                <a:spcPts val="6799"/>
              </a:lnSpc>
              <a:buFont typeface="Arial"/>
              <a:buChar char="⚬"/>
            </a:pPr>
            <a:r>
              <a:rPr lang="en-US" sz="3999">
                <a:solidFill>
                  <a:srgbClr val="000000"/>
                </a:solidFill>
                <a:latin typeface="Noto Sans"/>
                <a:ea typeface="Noto Sans"/>
                <a:cs typeface="Noto Sans"/>
                <a:sym typeface="Noto Sans"/>
              </a:rPr>
              <a:t>Nếu tốt hơn → luôn chấp nhận.</a:t>
            </a:r>
          </a:p>
          <a:p>
            <a:pPr algn="just" marL="1727199" indent="-575733" lvl="2">
              <a:lnSpc>
                <a:spcPts val="6799"/>
              </a:lnSpc>
              <a:buFont typeface="Arial"/>
              <a:buChar char="⚬"/>
            </a:pPr>
            <a:r>
              <a:rPr lang="en-US" sz="3999">
                <a:solidFill>
                  <a:srgbClr val="000000"/>
                </a:solidFill>
                <a:latin typeface="Noto Sans"/>
                <a:ea typeface="Noto Sans"/>
                <a:cs typeface="Noto Sans"/>
                <a:sym typeface="Noto Sans"/>
              </a:rPr>
              <a:t>Nếu xấu hơn → chấp nhận ngẫu nhiên (giúp thoát cực trị).</a:t>
            </a:r>
          </a:p>
          <a:p>
            <a:pPr algn="just" marL="863599" indent="-431800" lvl="1">
              <a:lnSpc>
                <a:spcPts val="6799"/>
              </a:lnSpc>
              <a:buAutoNum type="arabicPeriod" startAt="1"/>
            </a:pPr>
            <a:r>
              <a:rPr lang="en-US" sz="3999">
                <a:solidFill>
                  <a:srgbClr val="000000"/>
                </a:solidFill>
                <a:latin typeface="Noto Sans"/>
                <a:ea typeface="Noto Sans"/>
                <a:cs typeface="Noto Sans"/>
                <a:sym typeface="Noto Sans"/>
              </a:rPr>
              <a:t>Cập nhật nghiệm tốt nhất &amp; ghi lại lịch sử hội tụ.</a:t>
            </a:r>
          </a:p>
          <a:p>
            <a:pPr algn="just" marL="863599" indent="-431800" lvl="1">
              <a:lnSpc>
                <a:spcPts val="6799"/>
              </a:lnSpc>
              <a:buAutoNum type="arabicPeriod" startAt="1"/>
            </a:pPr>
            <a:r>
              <a:rPr lang="en-US" sz="3999">
                <a:solidFill>
                  <a:srgbClr val="000000"/>
                </a:solidFill>
                <a:latin typeface="Noto Sans"/>
                <a:ea typeface="Noto Sans"/>
                <a:cs typeface="Noto Sans"/>
                <a:sym typeface="Noto Sans"/>
              </a:rPr>
              <a:t>Dừng khi đạt 0 conflict hoặc hết số bước.</a:t>
            </a:r>
          </a:p>
        </p:txBody>
      </p:sp>
    </p:spTree>
  </p:cSld>
  <p:clrMapOvr>
    <a:masterClrMapping/>
  </p:clrMapOvr>
</p:sld>
</file>

<file path=ppt/slides/slide51.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7" id="7"/>
          <p:cNvSpPr txBox="true"/>
          <p:nvPr/>
        </p:nvSpPr>
        <p:spPr>
          <a:xfrm rot="0">
            <a:off x="2792456" y="2426981"/>
            <a:ext cx="13341548" cy="4467225"/>
          </a:xfrm>
          <a:prstGeom prst="rect">
            <a:avLst/>
          </a:prstGeom>
        </p:spPr>
        <p:txBody>
          <a:bodyPr anchor="t" rtlCol="false" tIns="0" lIns="0" bIns="0" rIns="0">
            <a:spAutoFit/>
          </a:bodyPr>
          <a:lstStyle/>
          <a:p>
            <a:pPr algn="just">
              <a:lnSpc>
                <a:spcPts val="8500"/>
              </a:lnSpc>
            </a:pPr>
            <a:r>
              <a:rPr lang="en-US" b="true" sz="5000">
                <a:solidFill>
                  <a:srgbClr val="000000"/>
                </a:solidFill>
                <a:latin typeface="Noto Sans Bold"/>
                <a:ea typeface="Noto Sans Bold"/>
                <a:cs typeface="Noto Sans Bold"/>
                <a:sym typeface="Noto Sans Bold"/>
              </a:rPr>
              <a:t>4. Kết quả (8-Queens)</a:t>
            </a:r>
          </a:p>
          <a:p>
            <a:pPr algn="just" marL="863599" indent="-431800" lvl="1">
              <a:lnSpc>
                <a:spcPts val="6799"/>
              </a:lnSpc>
              <a:buFont typeface="Arial"/>
              <a:buChar char="•"/>
            </a:pPr>
            <a:r>
              <a:rPr lang="en-US" sz="3999">
                <a:solidFill>
                  <a:srgbClr val="000000"/>
                </a:solidFill>
                <a:latin typeface="Noto Sans"/>
                <a:ea typeface="Noto Sans"/>
                <a:cs typeface="Noto Sans"/>
                <a:sym typeface="Noto Sans"/>
              </a:rPr>
              <a:t>Single-step: Hội tụ chậm, dễ kẹt ở local optimum.</a:t>
            </a:r>
          </a:p>
          <a:p>
            <a:pPr algn="just" marL="863599" indent="-431800" lvl="1">
              <a:lnSpc>
                <a:spcPts val="6799"/>
              </a:lnSpc>
              <a:buFont typeface="Arial"/>
              <a:buChar char="•"/>
            </a:pPr>
            <a:r>
              <a:rPr lang="en-US" sz="3999">
                <a:solidFill>
                  <a:srgbClr val="000000"/>
                </a:solidFill>
                <a:latin typeface="Noto Sans"/>
                <a:ea typeface="Noto Sans"/>
                <a:cs typeface="Noto Sans"/>
                <a:sym typeface="Noto Sans"/>
              </a:rPr>
              <a:t>Column-swap: Cải thiện nhanh hơn, thoát cực trị tốt.</a:t>
            </a:r>
          </a:p>
          <a:p>
            <a:pPr algn="just" marL="863599" indent="-431800" lvl="1">
              <a:lnSpc>
                <a:spcPts val="6799"/>
              </a:lnSpc>
              <a:buFont typeface="Arial"/>
              <a:buChar char="•"/>
            </a:pPr>
            <a:r>
              <a:rPr lang="en-US" sz="3999">
                <a:solidFill>
                  <a:srgbClr val="000000"/>
                </a:solidFill>
                <a:latin typeface="Noto Sans"/>
                <a:ea typeface="Noto Sans"/>
                <a:cs typeface="Noto Sans"/>
                <a:sym typeface="Noto Sans"/>
              </a:rPr>
              <a:t>Dual-queen: Giảm nhanh nhưng dao động mạnh.</a:t>
            </a:r>
          </a:p>
          <a:p>
            <a:pPr algn="just" marL="863599" indent="-431800" lvl="1">
              <a:lnSpc>
                <a:spcPts val="6799"/>
              </a:lnSpc>
              <a:buFont typeface="Arial"/>
              <a:buChar char="•"/>
            </a:pPr>
            <a:r>
              <a:rPr lang="en-US" sz="3999">
                <a:solidFill>
                  <a:srgbClr val="000000"/>
                </a:solidFill>
                <a:latin typeface="Noto Sans"/>
                <a:ea typeface="Noto Sans"/>
                <a:cs typeface="Noto Sans"/>
                <a:sym typeface="Noto Sans"/>
              </a:rPr>
              <a:t>Adaptive: Giảm ổn định, hội tụ nhanh nhất.</a:t>
            </a:r>
          </a:p>
        </p:txBody>
      </p:sp>
    </p:spTree>
  </p:cSld>
  <p:clrMapOvr>
    <a:masterClrMapping/>
  </p:clrMapOvr>
</p:sld>
</file>

<file path=ppt/slides/slide52.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7" id="7"/>
          <p:cNvSpPr txBox="true"/>
          <p:nvPr/>
        </p:nvSpPr>
        <p:spPr>
          <a:xfrm rot="0">
            <a:off x="1619867" y="1891187"/>
            <a:ext cx="15639433" cy="6800850"/>
          </a:xfrm>
          <a:prstGeom prst="rect">
            <a:avLst/>
          </a:prstGeom>
        </p:spPr>
        <p:txBody>
          <a:bodyPr anchor="t" rtlCol="false" tIns="0" lIns="0" bIns="0" rIns="0">
            <a:spAutoFit/>
          </a:bodyPr>
          <a:lstStyle/>
          <a:p>
            <a:pPr algn="just">
              <a:lnSpc>
                <a:spcPts val="7000"/>
              </a:lnSpc>
              <a:spcBef>
                <a:spcPct val="0"/>
              </a:spcBef>
            </a:pPr>
            <a:r>
              <a:rPr lang="en-US" b="true" sz="5000">
                <a:solidFill>
                  <a:srgbClr val="000000"/>
                </a:solidFill>
                <a:latin typeface="Noto Sans Bold"/>
                <a:ea typeface="Noto Sans Bold"/>
                <a:cs typeface="Noto Sans Bold"/>
                <a:sym typeface="Noto Sans Bold"/>
              </a:rPr>
              <a:t>5. Kết quả (12-Queens)</a:t>
            </a:r>
          </a:p>
          <a:p>
            <a:pPr algn="just" marL="863599" indent="-431800" lvl="1">
              <a:lnSpc>
                <a:spcPts val="6799"/>
              </a:lnSpc>
              <a:buFont typeface="Arial"/>
              <a:buChar char="•"/>
            </a:pPr>
            <a:r>
              <a:rPr lang="en-US" sz="3999">
                <a:solidFill>
                  <a:srgbClr val="000000"/>
                </a:solidFill>
                <a:latin typeface="Noto Sans"/>
                <a:ea typeface="Noto Sans"/>
                <a:cs typeface="Noto Sans"/>
                <a:sym typeface="Noto Sans"/>
              </a:rPr>
              <a:t>Không gian lớn hơn → hội tụ khó hơn.</a:t>
            </a:r>
          </a:p>
          <a:p>
            <a:pPr algn="just" marL="863599" indent="-431800" lvl="1">
              <a:lnSpc>
                <a:spcPts val="6799"/>
              </a:lnSpc>
              <a:buFont typeface="Arial"/>
              <a:buChar char="•"/>
            </a:pPr>
            <a:r>
              <a:rPr lang="en-US" sz="3999">
                <a:solidFill>
                  <a:srgbClr val="000000"/>
                </a:solidFill>
                <a:latin typeface="Noto Sans"/>
                <a:ea typeface="Noto Sans"/>
                <a:cs typeface="Noto Sans"/>
                <a:sym typeface="Noto Sans"/>
              </a:rPr>
              <a:t>Column-swap &amp; Dual-queen hiệu quả giai đoạn đầu (exploration).</a:t>
            </a:r>
          </a:p>
          <a:p>
            <a:pPr algn="just" marL="863599" indent="-431800" lvl="1">
              <a:lnSpc>
                <a:spcPts val="6799"/>
              </a:lnSpc>
              <a:buFont typeface="Arial"/>
              <a:buChar char="•"/>
            </a:pPr>
            <a:r>
              <a:rPr lang="en-US" sz="3999">
                <a:solidFill>
                  <a:srgbClr val="000000"/>
                </a:solidFill>
                <a:latin typeface="Noto Sans"/>
                <a:ea typeface="Noto Sans"/>
                <a:cs typeface="Noto Sans"/>
                <a:sym typeface="Noto Sans"/>
              </a:rPr>
              <a:t>Adaptive Move:</a:t>
            </a:r>
          </a:p>
          <a:p>
            <a:pPr algn="just" marL="863599" indent="-431800" lvl="1">
              <a:lnSpc>
                <a:spcPts val="6799"/>
              </a:lnSpc>
              <a:buFont typeface="Arial"/>
              <a:buChar char="•"/>
            </a:pPr>
            <a:r>
              <a:rPr lang="en-US" sz="3999">
                <a:solidFill>
                  <a:srgbClr val="000000"/>
                </a:solidFill>
                <a:latin typeface="Noto Sans"/>
                <a:ea typeface="Noto Sans"/>
                <a:cs typeface="Noto Sans"/>
                <a:sym typeface="Noto Sans"/>
              </a:rPr>
              <a:t>Số xung đột cuối nhỏ nhất.</a:t>
            </a:r>
          </a:p>
          <a:p>
            <a:pPr algn="just" marL="863599" indent="-431800" lvl="1">
              <a:lnSpc>
                <a:spcPts val="6799"/>
              </a:lnSpc>
              <a:buFont typeface="Arial"/>
              <a:buChar char="•"/>
            </a:pPr>
            <a:r>
              <a:rPr lang="en-US" sz="3999">
                <a:solidFill>
                  <a:srgbClr val="000000"/>
                </a:solidFill>
                <a:latin typeface="Noto Sans"/>
                <a:ea typeface="Noto Sans"/>
                <a:cs typeface="Noto Sans"/>
                <a:sym typeface="Noto Sans"/>
              </a:rPr>
              <a:t>Tỷ lệ thành công cao nhất.</a:t>
            </a:r>
          </a:p>
          <a:p>
            <a:pPr algn="just" marL="863599" indent="-431800" lvl="1">
              <a:lnSpc>
                <a:spcPts val="6799"/>
              </a:lnSpc>
              <a:buFont typeface="Arial"/>
              <a:buChar char="•"/>
            </a:pPr>
            <a:r>
              <a:rPr lang="en-US" sz="3999">
                <a:solidFill>
                  <a:srgbClr val="000000"/>
                </a:solidFill>
                <a:latin typeface="Noto Sans"/>
                <a:ea typeface="Noto Sans"/>
                <a:cs typeface="Noto Sans"/>
                <a:sym typeface="Noto Sans"/>
              </a:rPr>
              <a:t>Thời gian hội tụ ngắn nhất.</a:t>
            </a:r>
          </a:p>
        </p:txBody>
      </p:sp>
    </p:spTree>
  </p:cSld>
  <p:clrMapOvr>
    <a:masterClrMapping/>
  </p:clrMapOvr>
</p:sld>
</file>

<file path=ppt/slides/slide53.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graphicFrame>
        <p:nvGraphicFramePr>
          <p:cNvPr name="Object 7" id="7"/>
          <p:cNvGraphicFramePr/>
          <p:nvPr/>
        </p:nvGraphicFramePr>
        <p:xfrm>
          <a:off x="870092" y="2513903"/>
          <a:ext cx="7543800" cy="3143250"/>
        </p:xfrm>
        <a:graphic>
          <a:graphicData uri="http://schemas.openxmlformats.org/presentationml/2006/ole">
            <p:oleObj imgW="9042400" imgH="4648200" r:id="rId13" progId="Excel.Sheet.12" name="Worksheet">
              <p:embed/>
              <p:pic>
                <p:nvPicPr>
                  <p:cNvPr name="" id="0"/>
                  <p:cNvPicPr/>
                  <p:nvPr/>
                </p:nvPicPr>
                <p:blipFill>
                  <a:blip r:embed="rId12"/>
                  <a:stretch>
                    <a:fillRect/>
                  </a:stretch>
                </p:blipFill>
                <p:spPr>
                  <a:xfrm>
                    <a:off x="1270000" y="1270000"/>
                    <a:ext cx="1270000" cy="1270000"/>
                  </a:xfrm>
                  <a:prstGeom prst="rect"/>
                </p:spPr>
              </p:pic>
            </p:oleObj>
          </a:graphicData>
        </a:graphic>
      </p:graphicFrame>
      <p:sp>
        <p:nvSpPr>
          <p:cNvPr name="TextBox 8" id="8"/>
          <p:cNvSpPr txBox="true"/>
          <p:nvPr/>
        </p:nvSpPr>
        <p:spPr>
          <a:xfrm rot="0">
            <a:off x="2342858" y="1422174"/>
            <a:ext cx="6218992" cy="863600"/>
          </a:xfrm>
          <a:prstGeom prst="rect">
            <a:avLst/>
          </a:prstGeom>
        </p:spPr>
        <p:txBody>
          <a:bodyPr anchor="t" rtlCol="false" tIns="0" lIns="0" bIns="0" rIns="0">
            <a:spAutoFit/>
          </a:bodyPr>
          <a:lstStyle/>
          <a:p>
            <a:pPr algn="ctr">
              <a:lnSpc>
                <a:spcPts val="7000"/>
              </a:lnSpc>
              <a:spcBef>
                <a:spcPct val="0"/>
              </a:spcBef>
            </a:pPr>
            <a:r>
              <a:rPr lang="en-US" b="true" sz="5000">
                <a:solidFill>
                  <a:srgbClr val="000000"/>
                </a:solidFill>
                <a:latin typeface="Noto Sans Bold"/>
                <a:ea typeface="Noto Sans Bold"/>
                <a:cs typeface="Noto Sans Bold"/>
                <a:sym typeface="Noto Sans Bold"/>
              </a:rPr>
              <a:t>6. So sánh tổng hợp</a:t>
            </a:r>
          </a:p>
        </p:txBody>
      </p:sp>
    </p:spTree>
  </p:cSld>
  <p:clrMapOvr>
    <a:masterClrMapping/>
  </p:clrMapOvr>
</p:sld>
</file>

<file path=ppt/slides/slide54.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986843" y="8067514"/>
            <a:ext cx="4602314" cy="3618569"/>
          </a:xfrm>
          <a:custGeom>
            <a:avLst/>
            <a:gdLst/>
            <a:ahLst/>
            <a:cxnLst/>
            <a:rect r="r" b="b" t="t" l="l"/>
            <a:pathLst>
              <a:path h="3618569" w="4602314">
                <a:moveTo>
                  <a:pt x="0" y="0"/>
                </a:moveTo>
                <a:lnTo>
                  <a:pt x="4602314" y="0"/>
                </a:lnTo>
                <a:lnTo>
                  <a:pt x="4602314" y="3618569"/>
                </a:lnTo>
                <a:lnTo>
                  <a:pt x="0" y="361856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2700000">
            <a:off x="-2808989" y="3386818"/>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1074400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7" id="7"/>
          <p:cNvSpPr txBox="true"/>
          <p:nvPr/>
        </p:nvSpPr>
        <p:spPr>
          <a:xfrm rot="0">
            <a:off x="1775818" y="191127"/>
            <a:ext cx="14761442" cy="9685672"/>
          </a:xfrm>
          <a:prstGeom prst="rect">
            <a:avLst/>
          </a:prstGeom>
        </p:spPr>
        <p:txBody>
          <a:bodyPr anchor="t" rtlCol="false" tIns="0" lIns="0" bIns="0" rIns="0">
            <a:spAutoFit/>
          </a:bodyPr>
          <a:lstStyle/>
          <a:p>
            <a:pPr algn="just">
              <a:lnSpc>
                <a:spcPts val="7873"/>
              </a:lnSpc>
            </a:pPr>
            <a:r>
              <a:rPr lang="en-US" b="true" sz="4631">
                <a:solidFill>
                  <a:srgbClr val="000000"/>
                </a:solidFill>
                <a:latin typeface="Noto Sans Bold"/>
                <a:ea typeface="Noto Sans Bold"/>
                <a:cs typeface="Noto Sans Bold"/>
                <a:sym typeface="Noto Sans Bold"/>
              </a:rPr>
              <a:t>7. Kết luận &amp; Nhận xét</a:t>
            </a:r>
          </a:p>
          <a:p>
            <a:pPr algn="just" marL="799911" indent="-399955" lvl="1">
              <a:lnSpc>
                <a:spcPts val="6298"/>
              </a:lnSpc>
              <a:buFont typeface="Arial"/>
              <a:buChar char="•"/>
            </a:pPr>
            <a:r>
              <a:rPr lang="en-US" sz="3705">
                <a:solidFill>
                  <a:srgbClr val="000000"/>
                </a:solidFill>
                <a:latin typeface="Noto Sans"/>
                <a:ea typeface="Noto Sans"/>
                <a:cs typeface="Noto Sans"/>
                <a:sym typeface="Noto Sans"/>
              </a:rPr>
              <a:t>Move operator ảnh hưởng mạnh đến hiệu quả tìm kiếm cục bộ.</a:t>
            </a:r>
          </a:p>
          <a:p>
            <a:pPr algn="just" marL="799911" indent="-399955" lvl="1">
              <a:lnSpc>
                <a:spcPts val="6298"/>
              </a:lnSpc>
              <a:buFont typeface="Arial"/>
              <a:buChar char="•"/>
            </a:pPr>
            <a:r>
              <a:rPr lang="en-US" sz="3705">
                <a:solidFill>
                  <a:srgbClr val="000000"/>
                </a:solidFill>
                <a:latin typeface="Noto Sans"/>
                <a:ea typeface="Noto Sans"/>
                <a:cs typeface="Noto Sans"/>
                <a:sym typeface="Noto Sans"/>
              </a:rPr>
              <a:t>Column-swap &amp; Dual-queen → giúp khám phá không gian tốt hơn.</a:t>
            </a:r>
          </a:p>
          <a:p>
            <a:pPr algn="just" marL="799911" indent="-399955" lvl="1">
              <a:lnSpc>
                <a:spcPts val="6298"/>
              </a:lnSpc>
              <a:buFont typeface="Arial"/>
              <a:buChar char="•"/>
            </a:pPr>
            <a:r>
              <a:rPr lang="en-US" sz="3705">
                <a:solidFill>
                  <a:srgbClr val="000000"/>
                </a:solidFill>
                <a:latin typeface="Noto Sans"/>
                <a:ea typeface="Noto Sans"/>
                <a:cs typeface="Noto Sans"/>
                <a:sym typeface="Noto Sans"/>
              </a:rPr>
              <a:t>Adaptive Move:</a:t>
            </a:r>
          </a:p>
          <a:p>
            <a:pPr algn="just" marL="1599822" indent="-533274" lvl="2">
              <a:lnSpc>
                <a:spcPts val="6298"/>
              </a:lnSpc>
              <a:buFont typeface="Arial"/>
              <a:buChar char="⚬"/>
            </a:pPr>
            <a:r>
              <a:rPr lang="en-US" sz="3705">
                <a:solidFill>
                  <a:srgbClr val="000000"/>
                </a:solidFill>
                <a:latin typeface="Noto Sans"/>
                <a:ea typeface="Noto Sans"/>
                <a:cs typeface="Noto Sans"/>
                <a:sym typeface="Noto Sans"/>
              </a:rPr>
              <a:t>Trung bình xung đột thấp nhất.</a:t>
            </a:r>
          </a:p>
          <a:p>
            <a:pPr algn="just" marL="1599822" indent="-533274" lvl="2">
              <a:lnSpc>
                <a:spcPts val="6298"/>
              </a:lnSpc>
              <a:buFont typeface="Arial"/>
              <a:buChar char="⚬"/>
            </a:pPr>
            <a:r>
              <a:rPr lang="en-US" sz="3705">
                <a:solidFill>
                  <a:srgbClr val="000000"/>
                </a:solidFill>
                <a:latin typeface="Noto Sans"/>
                <a:ea typeface="Noto Sans"/>
                <a:cs typeface="Noto Sans"/>
                <a:sym typeface="Noto Sans"/>
              </a:rPr>
              <a:t>Thời gian tìm nghiệm nhanh nhất.</a:t>
            </a:r>
          </a:p>
          <a:p>
            <a:pPr algn="just" marL="1599822" indent="-533274" lvl="2">
              <a:lnSpc>
                <a:spcPts val="6298"/>
              </a:lnSpc>
              <a:buFont typeface="Arial"/>
              <a:buChar char="⚬"/>
            </a:pPr>
            <a:r>
              <a:rPr lang="en-US" sz="3705">
                <a:solidFill>
                  <a:srgbClr val="000000"/>
                </a:solidFill>
                <a:latin typeface="Noto Sans"/>
                <a:ea typeface="Noto Sans"/>
                <a:cs typeface="Noto Sans"/>
                <a:sym typeface="Noto Sans"/>
              </a:rPr>
              <a:t>Hội tụ ổn định nhất.</a:t>
            </a:r>
          </a:p>
          <a:p>
            <a:pPr algn="just" marL="799911" indent="-399955" lvl="1">
              <a:lnSpc>
                <a:spcPts val="6298"/>
              </a:lnSpc>
              <a:buFont typeface="Arial"/>
              <a:buChar char="•"/>
            </a:pPr>
            <a:r>
              <a:rPr lang="en-US" sz="3705">
                <a:solidFill>
                  <a:srgbClr val="000000"/>
                </a:solidFill>
                <a:latin typeface="Noto Sans"/>
                <a:ea typeface="Noto Sans"/>
                <a:cs typeface="Noto Sans"/>
                <a:sym typeface="Noto Sans"/>
              </a:rPr>
              <a:t>Kết luận: Cách tiếp cận Adaptive Search là hướng phát triển tiềm năng cho các bài toán tối ưu có không gian phức tạp như N-Queens.</a:t>
            </a:r>
          </a:p>
        </p:txBody>
      </p:sp>
    </p:spTree>
  </p:cSld>
  <p:clrMapOvr>
    <a:masterClrMapping/>
  </p:clrMapOvr>
</p:sld>
</file>

<file path=ppt/slides/slide55.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1028700" y="1428979"/>
            <a:ext cx="15949938" cy="9144000"/>
          </a:xfrm>
          <a:prstGeom prst="rect">
            <a:avLst/>
          </a:prstGeom>
        </p:spPr>
        <p:txBody>
          <a:bodyPr anchor="t" rtlCol="false" tIns="0" lIns="0" bIns="0" rIns="0">
            <a:spAutoFit/>
          </a:bodyPr>
          <a:lstStyle/>
          <a:p>
            <a:pPr algn="just">
              <a:lnSpc>
                <a:spcPts val="8400"/>
              </a:lnSpc>
            </a:pPr>
            <a:r>
              <a:rPr lang="en-US" sz="6000" b="true">
                <a:solidFill>
                  <a:srgbClr val="000000"/>
                </a:solidFill>
                <a:latin typeface="Noto Serif Display Bold"/>
                <a:ea typeface="Noto Serif Display Bold"/>
                <a:cs typeface="Noto Serif Display Bold"/>
                <a:sym typeface="Noto Serif Display Bold"/>
              </a:rPr>
              <a:t>More thing to do</a:t>
            </a:r>
          </a:p>
          <a:p>
            <a:pPr algn="just">
              <a:lnSpc>
                <a:spcPts val="5599"/>
              </a:lnSpc>
            </a:pPr>
            <a:r>
              <a:rPr lang="en-US" sz="3999">
                <a:solidFill>
                  <a:srgbClr val="000000"/>
                </a:solidFill>
                <a:latin typeface="Noto Serif Display"/>
                <a:ea typeface="Noto Serif Display"/>
                <a:cs typeface="Noto Serif Display"/>
                <a:sym typeface="Noto Serif Display"/>
              </a:rPr>
              <a:t>Thuật toán Di truyền cho bài toán N-Queens</a:t>
            </a:r>
          </a:p>
          <a:p>
            <a:pPr algn="just">
              <a:lnSpc>
                <a:spcPts val="5599"/>
              </a:lnSpc>
            </a:pPr>
            <a:r>
              <a:rPr lang="en-US" sz="3999">
                <a:solidFill>
                  <a:srgbClr val="000000"/>
                </a:solidFill>
                <a:latin typeface="Noto Serif Display"/>
                <a:ea typeface="Noto Serif Display"/>
                <a:cs typeface="Noto Serif Display"/>
                <a:sym typeface="Noto Serif Display"/>
              </a:rPr>
              <a:t>Nội dung tóm tắt:</a:t>
            </a:r>
          </a:p>
          <a:p>
            <a:pPr algn="just" marL="863599" indent="-431800" lvl="1">
              <a:lnSpc>
                <a:spcPts val="5599"/>
              </a:lnSpc>
              <a:buFont typeface="Arial"/>
              <a:buChar char="•"/>
            </a:pPr>
            <a:r>
              <a:rPr lang="en-US" sz="3999">
                <a:solidFill>
                  <a:srgbClr val="000000"/>
                </a:solidFill>
                <a:latin typeface="Noto Serif Display"/>
                <a:ea typeface="Noto Serif Display"/>
                <a:cs typeface="Noto Serif Display"/>
                <a:sym typeface="Noto Serif Display"/>
              </a:rPr>
              <a:t>Là phương pháp tối ưu hóa dựa trên quần thể, mô phỏng tiến hóa tự nhiên.</a:t>
            </a:r>
          </a:p>
          <a:p>
            <a:pPr algn="just" marL="863599" indent="-431800" lvl="1">
              <a:lnSpc>
                <a:spcPts val="5599"/>
              </a:lnSpc>
              <a:buFont typeface="Arial"/>
              <a:buChar char="•"/>
            </a:pPr>
            <a:r>
              <a:rPr lang="en-US" sz="3999">
                <a:solidFill>
                  <a:srgbClr val="000000"/>
                </a:solidFill>
                <a:latin typeface="Noto Serif Display"/>
                <a:ea typeface="Noto Serif Display"/>
                <a:cs typeface="Noto Serif Display"/>
                <a:sym typeface="Noto Serif Display"/>
              </a:rPr>
              <a:t>Làm việc với nhiều cá thể (giải pháp) cùng lúc → giúp thoát khỏi cực đại cục bộ.</a:t>
            </a:r>
          </a:p>
          <a:p>
            <a:pPr algn="just" marL="863599" indent="-431800" lvl="1">
              <a:lnSpc>
                <a:spcPts val="5599"/>
              </a:lnSpc>
              <a:buFont typeface="Arial"/>
              <a:buChar char="•"/>
            </a:pPr>
            <a:r>
              <a:rPr lang="en-US" sz="3999">
                <a:solidFill>
                  <a:srgbClr val="000000"/>
                </a:solidFill>
                <a:latin typeface="Noto Serif Display"/>
                <a:ea typeface="Noto Serif Display"/>
                <a:cs typeface="Noto Serif Display"/>
                <a:sym typeface="Noto Serif Display"/>
              </a:rPr>
              <a:t>Hiệu quả hơn so với tìm kiếm cục bộ đơn điểm như Hill-Climbing.</a:t>
            </a:r>
          </a:p>
          <a:p>
            <a:pPr algn="just">
              <a:lnSpc>
                <a:spcPts val="5599"/>
              </a:lnSpc>
            </a:pPr>
          </a:p>
          <a:p>
            <a:pPr algn="just">
              <a:lnSpc>
                <a:spcPts val="5599"/>
              </a:lnSpc>
            </a:pPr>
          </a:p>
          <a:p>
            <a:pPr algn="just">
              <a:lnSpc>
                <a:spcPts val="8400"/>
              </a:lnSpc>
              <a:spcBef>
                <a:spcPct val="0"/>
              </a:spcBef>
            </a:pPr>
          </a:p>
        </p:txBody>
      </p:sp>
    </p:spTree>
  </p:cSld>
  <p:clrMapOvr>
    <a:masterClrMapping/>
  </p:clrMapOvr>
</p:sld>
</file>

<file path=ppt/slides/slide56.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1028700" y="1428979"/>
            <a:ext cx="15949938" cy="11258550"/>
          </a:xfrm>
          <a:prstGeom prst="rect">
            <a:avLst/>
          </a:prstGeom>
        </p:spPr>
        <p:txBody>
          <a:bodyPr anchor="t" rtlCol="false" tIns="0" lIns="0" bIns="0" rIns="0">
            <a:spAutoFit/>
          </a:bodyPr>
          <a:lstStyle/>
          <a:p>
            <a:pPr algn="just">
              <a:lnSpc>
                <a:spcPts val="8400"/>
              </a:lnSpc>
            </a:pPr>
            <a:r>
              <a:rPr lang="en-US" sz="6000" b="true">
                <a:solidFill>
                  <a:srgbClr val="000000"/>
                </a:solidFill>
                <a:latin typeface="Noto Serif Display Bold"/>
                <a:ea typeface="Noto Serif Display Bold"/>
                <a:cs typeface="Noto Serif Display Bold"/>
                <a:sym typeface="Noto Serif Display Bold"/>
              </a:rPr>
              <a:t>More thing to do</a:t>
            </a:r>
          </a:p>
          <a:p>
            <a:pPr algn="just">
              <a:lnSpc>
                <a:spcPts val="5599"/>
              </a:lnSpc>
            </a:pPr>
            <a:r>
              <a:rPr lang="en-US" sz="3999">
                <a:solidFill>
                  <a:srgbClr val="000000"/>
                </a:solidFill>
                <a:latin typeface="Noto Serif Display"/>
                <a:ea typeface="Noto Serif Display"/>
                <a:cs typeface="Noto Serif Display"/>
                <a:sym typeface="Noto Serif Display"/>
              </a:rPr>
              <a:t>Biểu diễn cá thể:</a:t>
            </a:r>
          </a:p>
          <a:p>
            <a:pPr algn="just" marL="863599" indent="-431800" lvl="1">
              <a:lnSpc>
                <a:spcPts val="5599"/>
              </a:lnSpc>
              <a:buFont typeface="Arial"/>
              <a:buChar char="•"/>
            </a:pPr>
            <a:r>
              <a:rPr lang="en-US" sz="3999">
                <a:solidFill>
                  <a:srgbClr val="000000"/>
                </a:solidFill>
                <a:latin typeface="Noto Serif Display"/>
                <a:ea typeface="Noto Serif Display"/>
                <a:cs typeface="Noto Serif Display"/>
                <a:sym typeface="Noto Serif Display"/>
              </a:rPr>
              <a:t>Một cá thể = mảng có độ dài N (vị trí hàng → giá trị là cột của quân hậu).</a:t>
            </a:r>
          </a:p>
          <a:p>
            <a:pPr algn="just" marL="863599" indent="-431800" lvl="1">
              <a:lnSpc>
                <a:spcPts val="5599"/>
              </a:lnSpc>
              <a:buFont typeface="Arial"/>
              <a:buChar char="•"/>
            </a:pPr>
            <a:r>
              <a:rPr lang="en-US" sz="3999">
                <a:solidFill>
                  <a:srgbClr val="000000"/>
                </a:solidFill>
                <a:latin typeface="Noto Serif Display"/>
                <a:ea typeface="Noto Serif Display"/>
                <a:cs typeface="Noto Serif Display"/>
                <a:sym typeface="Noto Serif Display"/>
              </a:rPr>
              <a:t>VD: [2, 4, 1, 3] (N=4) → đảm bảo không trùng hàng, không trùng cột.</a:t>
            </a:r>
          </a:p>
          <a:p>
            <a:pPr algn="just" marL="863599" indent="-431800" lvl="1">
              <a:lnSpc>
                <a:spcPts val="5599"/>
              </a:lnSpc>
              <a:buFont typeface="Arial"/>
              <a:buChar char="•"/>
            </a:pPr>
            <a:r>
              <a:rPr lang="en-US" sz="3999">
                <a:solidFill>
                  <a:srgbClr val="000000"/>
                </a:solidFill>
                <a:latin typeface="Noto Serif Display"/>
                <a:ea typeface="Noto Serif Display"/>
                <a:cs typeface="Noto Serif Display"/>
                <a:sym typeface="Noto Serif Display"/>
              </a:rPr>
              <a:t> → Chỉ còn xung đột đường chéo cần xử lý.</a:t>
            </a:r>
          </a:p>
          <a:p>
            <a:pPr algn="just">
              <a:lnSpc>
                <a:spcPts val="5599"/>
              </a:lnSpc>
            </a:pPr>
            <a:r>
              <a:rPr lang="en-US" sz="3999">
                <a:solidFill>
                  <a:srgbClr val="000000"/>
                </a:solidFill>
                <a:latin typeface="Noto Serif Display"/>
                <a:ea typeface="Noto Serif Display"/>
                <a:cs typeface="Noto Serif Display"/>
                <a:sym typeface="Noto Serif Display"/>
              </a:rPr>
              <a:t>Hàm thể lực (Fitness):</a:t>
            </a:r>
          </a:p>
          <a:p>
            <a:pPr algn="just" marL="863599" indent="-431800" lvl="1">
              <a:lnSpc>
                <a:spcPts val="5599"/>
              </a:lnSpc>
              <a:buFont typeface="Arial"/>
              <a:buChar char="•"/>
            </a:pPr>
            <a:r>
              <a:rPr lang="en-US" sz="3999">
                <a:solidFill>
                  <a:srgbClr val="000000"/>
                </a:solidFill>
                <a:latin typeface="Noto Serif Display"/>
                <a:ea typeface="Noto Serif Display"/>
                <a:cs typeface="Noto Serif Display"/>
                <a:sym typeface="Noto Serif Display"/>
              </a:rPr>
              <a:t>Tính số cặp quân hậu không tấn công nhau.</a:t>
            </a:r>
          </a:p>
          <a:p>
            <a:pPr algn="just" marL="863599" indent="-431800" lvl="1">
              <a:lnSpc>
                <a:spcPts val="5599"/>
              </a:lnSpc>
              <a:buFont typeface="Arial"/>
              <a:buChar char="•"/>
            </a:pPr>
            <a:r>
              <a:rPr lang="en-US" sz="3999">
                <a:solidFill>
                  <a:srgbClr val="000000"/>
                </a:solidFill>
                <a:latin typeface="Noto Serif Display"/>
                <a:ea typeface="Noto Serif Display"/>
                <a:cs typeface="Noto Serif Display"/>
                <a:sym typeface="Noto Serif Display"/>
              </a:rPr>
              <a:t>Mục tiêu: Tối đa hóa thể lực (Fmax khi không có xung đột).</a:t>
            </a:r>
          </a:p>
          <a:p>
            <a:pPr algn="just">
              <a:lnSpc>
                <a:spcPts val="5599"/>
              </a:lnSpc>
            </a:pPr>
          </a:p>
          <a:p>
            <a:pPr algn="just">
              <a:lnSpc>
                <a:spcPts val="5599"/>
              </a:lnSpc>
            </a:pPr>
          </a:p>
          <a:p>
            <a:pPr algn="just">
              <a:lnSpc>
                <a:spcPts val="5599"/>
              </a:lnSpc>
            </a:pPr>
          </a:p>
          <a:p>
            <a:pPr algn="just">
              <a:lnSpc>
                <a:spcPts val="5599"/>
              </a:lnSpc>
              <a:spcBef>
                <a:spcPct val="0"/>
              </a:spcBef>
            </a:pPr>
          </a:p>
          <a:p>
            <a:pPr algn="just">
              <a:lnSpc>
                <a:spcPts val="8400"/>
              </a:lnSpc>
              <a:spcBef>
                <a:spcPct val="0"/>
              </a:spcBef>
            </a:pPr>
          </a:p>
        </p:txBody>
      </p:sp>
    </p:spTree>
  </p:cSld>
  <p:clrMapOvr>
    <a:masterClrMapping/>
  </p:clrMapOvr>
</p:sld>
</file>

<file path=ppt/slides/slide57.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1028700" y="301041"/>
            <a:ext cx="15949938" cy="6324600"/>
          </a:xfrm>
          <a:prstGeom prst="rect">
            <a:avLst/>
          </a:prstGeom>
        </p:spPr>
        <p:txBody>
          <a:bodyPr anchor="t" rtlCol="false" tIns="0" lIns="0" bIns="0" rIns="0">
            <a:spAutoFit/>
          </a:bodyPr>
          <a:lstStyle/>
          <a:p>
            <a:pPr algn="just">
              <a:lnSpc>
                <a:spcPts val="8400"/>
              </a:lnSpc>
            </a:pPr>
            <a:r>
              <a:rPr lang="en-US" sz="6000" b="true">
                <a:solidFill>
                  <a:srgbClr val="000000"/>
                </a:solidFill>
                <a:latin typeface="Noto Serif Display Bold"/>
                <a:ea typeface="Noto Serif Display Bold"/>
                <a:cs typeface="Noto Serif Display Bold"/>
                <a:sym typeface="Noto Serif Display Bold"/>
              </a:rPr>
              <a:t>More thing to do</a:t>
            </a:r>
          </a:p>
          <a:p>
            <a:pPr algn="just">
              <a:lnSpc>
                <a:spcPts val="5599"/>
              </a:lnSpc>
            </a:pPr>
            <a:r>
              <a:rPr lang="en-US" sz="3999" b="true">
                <a:solidFill>
                  <a:srgbClr val="000000"/>
                </a:solidFill>
                <a:latin typeface="Noto Serif Display Bold"/>
                <a:ea typeface="Noto Serif Display Bold"/>
                <a:cs typeface="Noto Serif Display Bold"/>
                <a:sym typeface="Noto Serif Display Bold"/>
              </a:rPr>
              <a:t>Các toán tử di truyền :</a:t>
            </a:r>
          </a:p>
          <a:p>
            <a:pPr algn="just">
              <a:lnSpc>
                <a:spcPts val="5599"/>
              </a:lnSpc>
            </a:pPr>
          </a:p>
          <a:p>
            <a:pPr algn="just">
              <a:lnSpc>
                <a:spcPts val="5599"/>
              </a:lnSpc>
            </a:pPr>
          </a:p>
          <a:p>
            <a:pPr algn="just">
              <a:lnSpc>
                <a:spcPts val="5599"/>
              </a:lnSpc>
            </a:pPr>
          </a:p>
          <a:p>
            <a:pPr algn="just">
              <a:lnSpc>
                <a:spcPts val="5599"/>
              </a:lnSpc>
            </a:pPr>
          </a:p>
          <a:p>
            <a:pPr algn="just">
              <a:lnSpc>
                <a:spcPts val="5599"/>
              </a:lnSpc>
              <a:spcBef>
                <a:spcPct val="0"/>
              </a:spcBef>
            </a:pPr>
          </a:p>
          <a:p>
            <a:pPr algn="just">
              <a:lnSpc>
                <a:spcPts val="8400"/>
              </a:lnSpc>
              <a:spcBef>
                <a:spcPct val="0"/>
              </a:spcBef>
            </a:pPr>
          </a:p>
        </p:txBody>
      </p:sp>
      <p:graphicFrame>
        <p:nvGraphicFramePr>
          <p:cNvPr name="Table 17" id="17"/>
          <p:cNvGraphicFramePr>
            <a:graphicFrameLocks noGrp="true"/>
          </p:cNvGraphicFramePr>
          <p:nvPr/>
        </p:nvGraphicFramePr>
        <p:xfrm>
          <a:off x="711605" y="2817974"/>
          <a:ext cx="15804757" cy="7743825"/>
        </p:xfrm>
        <a:graphic>
          <a:graphicData uri="http://schemas.openxmlformats.org/drawingml/2006/table">
            <a:tbl>
              <a:tblPr/>
              <a:tblGrid>
                <a:gridCol w="2431562"/>
                <a:gridCol w="4066828"/>
                <a:gridCol w="9306368"/>
              </a:tblGrid>
              <a:tr h="1655972">
                <a:tc>
                  <a:txBody>
                    <a:bodyPr anchor="t" rtlCol="false"/>
                    <a:lstStyle/>
                    <a:p>
                      <a:pPr algn="ctr">
                        <a:lnSpc>
                          <a:spcPts val="4200"/>
                        </a:lnSpc>
                        <a:defRPr/>
                      </a:pPr>
                      <a:r>
                        <a:rPr lang="en-US" sz="3000" b="true">
                          <a:solidFill>
                            <a:srgbClr val="000000"/>
                          </a:solidFill>
                          <a:latin typeface="Noto Serif Display Bold"/>
                          <a:ea typeface="Noto Serif Display Bold"/>
                          <a:cs typeface="Noto Serif Display Bold"/>
                          <a:sym typeface="Noto Serif Display Bold"/>
                        </a:rPr>
                        <a:t>Toán tử</a:t>
                      </a:r>
                      <a:endParaRPr lang="en-US" sz="1100"/>
                    </a:p>
                    <a:p>
                      <a:pPr algn="ctr">
                        <a:lnSpc>
                          <a:spcPts val="4200"/>
                        </a:lnSpc>
                      </a:pP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200"/>
                        </a:lnSpc>
                        <a:defRPr/>
                      </a:pPr>
                      <a:r>
                        <a:rPr lang="en-US" sz="3000" b="true">
                          <a:solidFill>
                            <a:srgbClr val="000000"/>
                          </a:solidFill>
                          <a:latin typeface="Noto Serif Display Bold"/>
                          <a:ea typeface="Noto Serif Display Bold"/>
                          <a:cs typeface="Noto Serif Display Bold"/>
                          <a:sym typeface="Noto Serif Display Bold"/>
                        </a:rPr>
                        <a:t>Chức năng</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200"/>
                        </a:lnSpc>
                        <a:defRPr/>
                      </a:pPr>
                      <a:r>
                        <a:rPr lang="en-US" sz="3000" b="true">
                          <a:solidFill>
                            <a:srgbClr val="000000"/>
                          </a:solidFill>
                          <a:latin typeface="Noto Serif Display Bold"/>
                          <a:ea typeface="Noto Serif Display Bold"/>
                          <a:cs typeface="Noto Serif Display Bold"/>
                          <a:sym typeface="Noto Serif Display Bold"/>
                        </a:rPr>
                        <a:t>Mô tả ngắn gọn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655972">
                <a:tc>
                  <a:txBody>
                    <a:bodyPr anchor="t" rtlCol="false"/>
                    <a:lstStyle/>
                    <a:p>
                      <a:pPr algn="ctr">
                        <a:lnSpc>
                          <a:spcPts val="4200"/>
                        </a:lnSpc>
                        <a:defRPr/>
                      </a:pPr>
                      <a:r>
                        <a:rPr lang="en-US" sz="3000">
                          <a:solidFill>
                            <a:srgbClr val="000000"/>
                          </a:solidFill>
                          <a:latin typeface="Noto Serif Display"/>
                          <a:ea typeface="Noto Serif Display"/>
                          <a:cs typeface="Noto Serif Display"/>
                          <a:sym typeface="Noto Serif Display"/>
                        </a:rPr>
                        <a:t>Chọn lọc</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200"/>
                        </a:lnSpc>
                        <a:defRPr/>
                      </a:pPr>
                      <a:r>
                        <a:rPr lang="en-US" sz="3000">
                          <a:solidFill>
                            <a:srgbClr val="000000"/>
                          </a:solidFill>
                          <a:latin typeface="Noto Serif Display"/>
                          <a:ea typeface="Noto Serif Display"/>
                          <a:cs typeface="Noto Serif Display"/>
                          <a:sym typeface="Noto Serif Display"/>
                        </a:rPr>
                        <a:t>Giữ cá thể khỏe mạnh</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200"/>
                        </a:lnSpc>
                        <a:defRPr/>
                      </a:pPr>
                      <a:r>
                        <a:rPr lang="en-US" sz="3000">
                          <a:solidFill>
                            <a:srgbClr val="000000"/>
                          </a:solidFill>
                          <a:latin typeface="Noto Serif Display"/>
                          <a:ea typeface="Noto Serif Display"/>
                          <a:cs typeface="Noto Serif Display"/>
                          <a:sym typeface="Noto Serif Display"/>
                        </a:rPr>
                        <a:t>Roulette Wheel: cá thể khỏe có xác suất cao hơn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119935">
                <a:tc>
                  <a:txBody>
                    <a:bodyPr anchor="t" rtlCol="false"/>
                    <a:lstStyle/>
                    <a:p>
                      <a:pPr algn="ctr">
                        <a:lnSpc>
                          <a:spcPts val="4200"/>
                        </a:lnSpc>
                        <a:defRPr/>
                      </a:pPr>
                      <a:r>
                        <a:rPr lang="en-US" sz="3000">
                          <a:solidFill>
                            <a:srgbClr val="000000"/>
                          </a:solidFill>
                          <a:latin typeface="Noto Serif Display"/>
                          <a:ea typeface="Noto Serif Display"/>
                          <a:cs typeface="Noto Serif Display"/>
                          <a:sym typeface="Noto Serif Display"/>
                        </a:rPr>
                        <a:t>Lai ghép</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200"/>
                        </a:lnSpc>
                        <a:defRPr/>
                      </a:pPr>
                      <a:r>
                        <a:rPr lang="en-US" sz="3000">
                          <a:solidFill>
                            <a:srgbClr val="000000"/>
                          </a:solidFill>
                          <a:latin typeface="Noto Serif Display"/>
                          <a:ea typeface="Noto Serif Display"/>
                          <a:cs typeface="Noto Serif Display"/>
                          <a:sym typeface="Noto Serif Display"/>
                        </a:rPr>
                        <a:t>Tạo con từ bố mẹ</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200"/>
                        </a:lnSpc>
                        <a:defRPr/>
                      </a:pPr>
                      <a:r>
                        <a:rPr lang="en-US" sz="3000">
                          <a:solidFill>
                            <a:srgbClr val="000000"/>
                          </a:solidFill>
                          <a:latin typeface="Noto Serif Display"/>
                          <a:ea typeface="Noto Serif Display"/>
                          <a:cs typeface="Noto Serif Display"/>
                          <a:sym typeface="Noto Serif Display"/>
                        </a:rPr>
                        <a:t>Single-Point Crossover: cắt 1 điểm, ghép 2 nửa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655972">
                <a:tc>
                  <a:txBody>
                    <a:bodyPr anchor="t" rtlCol="false"/>
                    <a:lstStyle/>
                    <a:p>
                      <a:pPr algn="ctr">
                        <a:lnSpc>
                          <a:spcPts val="4200"/>
                        </a:lnSpc>
                        <a:defRPr/>
                      </a:pPr>
                      <a:r>
                        <a:rPr lang="en-US" sz="3000">
                          <a:solidFill>
                            <a:srgbClr val="000000"/>
                          </a:solidFill>
                          <a:latin typeface="Noto Serif Display"/>
                          <a:ea typeface="Noto Serif Display"/>
                          <a:cs typeface="Noto Serif Display"/>
                          <a:sym typeface="Noto Serif Display"/>
                        </a:rPr>
                        <a:t>Đột biến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200"/>
                        </a:lnSpc>
                        <a:defRPr/>
                      </a:pPr>
                      <a:r>
                        <a:rPr lang="en-US" sz="3000">
                          <a:solidFill>
                            <a:srgbClr val="000000"/>
                          </a:solidFill>
                          <a:latin typeface="Noto Serif Display"/>
                          <a:ea typeface="Noto Serif Display"/>
                          <a:cs typeface="Noto Serif Display"/>
                          <a:sym typeface="Noto Serif Display"/>
                        </a:rPr>
                        <a:t>Giữ đa dạng quần thể</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200"/>
                        </a:lnSpc>
                        <a:defRPr/>
                      </a:pPr>
                      <a:r>
                        <a:rPr lang="en-US" sz="3000">
                          <a:solidFill>
                            <a:srgbClr val="000000"/>
                          </a:solidFill>
                          <a:latin typeface="Noto Serif Display"/>
                          <a:ea typeface="Noto Serif Display"/>
                          <a:cs typeface="Noto Serif Display"/>
                          <a:sym typeface="Noto Serif Display"/>
                        </a:rPr>
                        <a:t>Với xác suất nhỏ (~5%), đổi ngẫu nhiên một gen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655972">
                <a:tc>
                  <a:txBody>
                    <a:bodyPr anchor="t" rtlCol="false"/>
                    <a:lstStyle/>
                    <a:p>
                      <a:pPr algn="ctr">
                        <a:lnSpc>
                          <a:spcPts val="4200"/>
                        </a:lnSpc>
                        <a:defRPr/>
                      </a:pPr>
                      <a:r>
                        <a:rPr lang="en-US" sz="3000">
                          <a:solidFill>
                            <a:srgbClr val="000000"/>
                          </a:solidFill>
                          <a:latin typeface="Noto Serif Display"/>
                          <a:ea typeface="Noto Serif Display"/>
                          <a:cs typeface="Noto Serif Display"/>
                          <a:sym typeface="Noto Serif Display"/>
                        </a:rPr>
                        <a:t>Tối ưu (Elitism)</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200"/>
                        </a:lnSpc>
                        <a:defRPr/>
                      </a:pPr>
                      <a:r>
                        <a:rPr lang="en-US" sz="3000">
                          <a:solidFill>
                            <a:srgbClr val="000000"/>
                          </a:solidFill>
                          <a:latin typeface="Noto Serif Display"/>
                          <a:ea typeface="Noto Serif Display"/>
                          <a:cs typeface="Noto Serif Display"/>
                          <a:sym typeface="Noto Serif Display"/>
                        </a:rPr>
                        <a:t>Giữ cá thể tốt nhất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200"/>
                        </a:lnSpc>
                        <a:defRPr/>
                      </a:pPr>
                      <a:r>
                        <a:rPr lang="en-US" sz="3000">
                          <a:solidFill>
                            <a:srgbClr val="000000"/>
                          </a:solidFill>
                          <a:latin typeface="Noto Serif Display"/>
                          <a:ea typeface="Noto Serif Display"/>
                          <a:cs typeface="Noto Serif Display"/>
                          <a:sym typeface="Noto Serif Display"/>
                        </a:rPr>
                        <a:t>Đưa thẳng vào thế hệ kế tiếp</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Tree>
  </p:cSld>
  <p:clrMapOvr>
    <a:masterClrMapping/>
  </p:clrMapOvr>
</p:sld>
</file>

<file path=ppt/slides/slide58.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1028700" y="2585744"/>
            <a:ext cx="15949938" cy="8439150"/>
          </a:xfrm>
          <a:prstGeom prst="rect">
            <a:avLst/>
          </a:prstGeom>
        </p:spPr>
        <p:txBody>
          <a:bodyPr anchor="t" rtlCol="false" tIns="0" lIns="0" bIns="0" rIns="0">
            <a:spAutoFit/>
          </a:bodyPr>
          <a:lstStyle/>
          <a:p>
            <a:pPr algn="just">
              <a:lnSpc>
                <a:spcPts val="8400"/>
              </a:lnSpc>
            </a:pPr>
            <a:r>
              <a:rPr lang="en-US" sz="6000" b="true">
                <a:solidFill>
                  <a:srgbClr val="000000"/>
                </a:solidFill>
                <a:latin typeface="Noto Serif Display Bold"/>
                <a:ea typeface="Noto Serif Display Bold"/>
                <a:cs typeface="Noto Serif Display Bold"/>
                <a:sym typeface="Noto Serif Display Bold"/>
              </a:rPr>
              <a:t>More thing to do</a:t>
            </a:r>
          </a:p>
          <a:p>
            <a:pPr algn="just">
              <a:lnSpc>
                <a:spcPts val="5599"/>
              </a:lnSpc>
            </a:pPr>
            <a:r>
              <a:rPr lang="en-US" sz="3999">
                <a:solidFill>
                  <a:srgbClr val="000000"/>
                </a:solidFill>
                <a:latin typeface="Noto Serif Display"/>
                <a:ea typeface="Noto Serif Display"/>
                <a:cs typeface="Noto Serif Display"/>
                <a:sym typeface="Noto Serif Display"/>
              </a:rPr>
              <a:t>Quy trình lặp:</a:t>
            </a:r>
          </a:p>
          <a:p>
            <a:pPr algn="just" marL="863599" indent="-431800" lvl="1">
              <a:lnSpc>
                <a:spcPts val="5599"/>
              </a:lnSpc>
              <a:buAutoNum type="arabicPeriod" startAt="1"/>
            </a:pPr>
            <a:r>
              <a:rPr lang="en-US" sz="3999">
                <a:solidFill>
                  <a:srgbClr val="000000"/>
                </a:solidFill>
                <a:latin typeface="Noto Serif Display"/>
                <a:ea typeface="Noto Serif Display"/>
                <a:cs typeface="Noto Serif Display"/>
                <a:sym typeface="Noto Serif Display"/>
              </a:rPr>
              <a:t>Khởi tạo quần thể P cá thể ngẫu nhiên.</a:t>
            </a:r>
          </a:p>
          <a:p>
            <a:pPr algn="just" marL="863599" indent="-431800" lvl="1">
              <a:lnSpc>
                <a:spcPts val="5599"/>
              </a:lnSpc>
              <a:buAutoNum type="arabicPeriod" startAt="1"/>
            </a:pPr>
            <a:r>
              <a:rPr lang="en-US" sz="3999">
                <a:solidFill>
                  <a:srgbClr val="000000"/>
                </a:solidFill>
                <a:latin typeface="Noto Serif Display"/>
                <a:ea typeface="Noto Serif Display"/>
                <a:cs typeface="Noto Serif Display"/>
                <a:sym typeface="Noto Serif Display"/>
              </a:rPr>
              <a:t>Đánh giá thể lực từng cá thể.</a:t>
            </a:r>
          </a:p>
          <a:p>
            <a:pPr algn="just" marL="863599" indent="-431800" lvl="1">
              <a:lnSpc>
                <a:spcPts val="5599"/>
              </a:lnSpc>
              <a:buAutoNum type="arabicPeriod" startAt="1"/>
            </a:pPr>
            <a:r>
              <a:rPr lang="en-US" sz="3999">
                <a:solidFill>
                  <a:srgbClr val="000000"/>
                </a:solidFill>
                <a:latin typeface="Noto Serif Display"/>
                <a:ea typeface="Noto Serif Display"/>
                <a:cs typeface="Noto Serif Display"/>
                <a:sym typeface="Noto Serif Display"/>
              </a:rPr>
              <a:t>Kiểm</a:t>
            </a:r>
            <a:r>
              <a:rPr lang="en-US" sz="3999">
                <a:solidFill>
                  <a:srgbClr val="000000"/>
                </a:solidFill>
                <a:latin typeface="Noto Serif Display"/>
                <a:ea typeface="Noto Serif Display"/>
                <a:cs typeface="Noto Serif Display"/>
                <a:sym typeface="Noto Serif Display"/>
              </a:rPr>
              <a:t> tra dừng: đạt Fmax hoặc hết số thế hệ.</a:t>
            </a:r>
          </a:p>
          <a:p>
            <a:pPr algn="just" marL="863599" indent="-431800" lvl="1">
              <a:lnSpc>
                <a:spcPts val="5599"/>
              </a:lnSpc>
              <a:buAutoNum type="arabicPeriod" startAt="1"/>
            </a:pPr>
            <a:r>
              <a:rPr lang="en-US" sz="3999">
                <a:solidFill>
                  <a:srgbClr val="000000"/>
                </a:solidFill>
                <a:latin typeface="Noto Serif Display"/>
                <a:ea typeface="Noto Serif Display"/>
                <a:cs typeface="Noto Serif Display"/>
                <a:sym typeface="Noto Serif Display"/>
              </a:rPr>
              <a:t>Tiến hóa: chọn lọc → lai ghép → đột biến → tạo quần thể mới.</a:t>
            </a:r>
          </a:p>
          <a:p>
            <a:pPr algn="just">
              <a:lnSpc>
                <a:spcPts val="5599"/>
              </a:lnSpc>
            </a:pPr>
          </a:p>
          <a:p>
            <a:pPr algn="just">
              <a:lnSpc>
                <a:spcPts val="5599"/>
              </a:lnSpc>
            </a:pPr>
          </a:p>
          <a:p>
            <a:pPr algn="just">
              <a:lnSpc>
                <a:spcPts val="5599"/>
              </a:lnSpc>
            </a:pPr>
          </a:p>
          <a:p>
            <a:pPr algn="just">
              <a:lnSpc>
                <a:spcPts val="5599"/>
              </a:lnSpc>
              <a:spcBef>
                <a:spcPct val="0"/>
              </a:spcBef>
            </a:pPr>
          </a:p>
          <a:p>
            <a:pPr algn="just">
              <a:lnSpc>
                <a:spcPts val="8400"/>
              </a:lnSpc>
              <a:spcBef>
                <a:spcPct val="0"/>
              </a:spcBef>
            </a:pPr>
          </a:p>
        </p:txBody>
      </p:sp>
    </p:spTree>
  </p:cSld>
  <p:clrMapOvr>
    <a:masterClrMapping/>
  </p:clrMapOvr>
</p:sld>
</file>

<file path=ppt/slides/slide59.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1028700" y="2945883"/>
            <a:ext cx="15949938" cy="7734300"/>
          </a:xfrm>
          <a:prstGeom prst="rect">
            <a:avLst/>
          </a:prstGeom>
        </p:spPr>
        <p:txBody>
          <a:bodyPr anchor="t" rtlCol="false" tIns="0" lIns="0" bIns="0" rIns="0">
            <a:spAutoFit/>
          </a:bodyPr>
          <a:lstStyle/>
          <a:p>
            <a:pPr algn="just">
              <a:lnSpc>
                <a:spcPts val="8400"/>
              </a:lnSpc>
            </a:pPr>
            <a:r>
              <a:rPr lang="en-US" sz="6000" b="true">
                <a:solidFill>
                  <a:srgbClr val="000000"/>
                </a:solidFill>
                <a:latin typeface="Noto Serif Display Bold"/>
                <a:ea typeface="Noto Serif Display Bold"/>
                <a:cs typeface="Noto Serif Display Bold"/>
                <a:sym typeface="Noto Serif Display Bold"/>
              </a:rPr>
              <a:t>More thing to do</a:t>
            </a:r>
          </a:p>
          <a:p>
            <a:pPr algn="just" marL="863599" indent="-431800" lvl="1">
              <a:lnSpc>
                <a:spcPts val="5599"/>
              </a:lnSpc>
              <a:buFont typeface="Arial"/>
              <a:buChar char="•"/>
            </a:pPr>
            <a:r>
              <a:rPr lang="en-US" sz="3999">
                <a:solidFill>
                  <a:srgbClr val="000000"/>
                </a:solidFill>
                <a:latin typeface="Noto Serif Display"/>
                <a:ea typeface="Noto Serif Display"/>
                <a:cs typeface="Noto Serif Display"/>
                <a:sym typeface="Noto Serif Display"/>
              </a:rPr>
              <a:t>GA có thể tìm được bố trí N quân hậu không xung đột (h=0).</a:t>
            </a:r>
          </a:p>
          <a:p>
            <a:pPr algn="just" marL="863599" indent="-431800" lvl="1">
              <a:lnSpc>
                <a:spcPts val="5599"/>
              </a:lnSpc>
              <a:buFont typeface="Arial"/>
              <a:buChar char="•"/>
            </a:pPr>
            <a:r>
              <a:rPr lang="en-US" sz="3999">
                <a:solidFill>
                  <a:srgbClr val="000000"/>
                </a:solidFill>
                <a:latin typeface="Noto Serif Display"/>
                <a:ea typeface="Noto Serif Display"/>
                <a:cs typeface="Noto Serif Display"/>
                <a:sym typeface="Noto Serif Display"/>
              </a:rPr>
              <a:t>Ưu điểm: khả năng tránh mắc kẹt cực đại cục bộ.</a:t>
            </a:r>
          </a:p>
          <a:p>
            <a:pPr algn="just" marL="863599" indent="-431800" lvl="1">
              <a:lnSpc>
                <a:spcPts val="5599"/>
              </a:lnSpc>
              <a:buFont typeface="Arial"/>
              <a:buChar char="•"/>
            </a:pPr>
            <a:r>
              <a:rPr lang="en-US" sz="3999">
                <a:solidFill>
                  <a:srgbClr val="000000"/>
                </a:solidFill>
                <a:latin typeface="Noto Serif Display"/>
                <a:ea typeface="Noto Serif Display"/>
                <a:cs typeface="Noto Serif Display"/>
                <a:sym typeface="Noto Serif Display"/>
              </a:rPr>
              <a:t>N</a:t>
            </a:r>
            <a:r>
              <a:rPr lang="en-US" sz="3999">
                <a:solidFill>
                  <a:srgbClr val="000000"/>
                </a:solidFill>
                <a:latin typeface="Noto Serif Display"/>
                <a:ea typeface="Noto Serif Display"/>
                <a:cs typeface="Noto Serif Display"/>
                <a:sym typeface="Noto Serif Display"/>
              </a:rPr>
              <a:t>hược điểm: thời gian chạy dài hơn Hill-Climbing do quần thể lớn và nhiều thế hệ.</a:t>
            </a:r>
          </a:p>
          <a:p>
            <a:pPr algn="just">
              <a:lnSpc>
                <a:spcPts val="5599"/>
              </a:lnSpc>
            </a:pPr>
          </a:p>
          <a:p>
            <a:pPr algn="just">
              <a:lnSpc>
                <a:spcPts val="5599"/>
              </a:lnSpc>
            </a:pPr>
          </a:p>
          <a:p>
            <a:pPr algn="just">
              <a:lnSpc>
                <a:spcPts val="5599"/>
              </a:lnSpc>
            </a:pPr>
          </a:p>
          <a:p>
            <a:pPr algn="just">
              <a:lnSpc>
                <a:spcPts val="5599"/>
              </a:lnSpc>
              <a:spcBef>
                <a:spcPct val="0"/>
              </a:spcBef>
            </a:pPr>
          </a:p>
          <a:p>
            <a:pPr algn="just">
              <a:lnSpc>
                <a:spcPts val="8400"/>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graphicFrame>
        <p:nvGraphicFramePr>
          <p:cNvPr name="Object 7" id="7"/>
          <p:cNvGraphicFramePr/>
          <p:nvPr/>
        </p:nvGraphicFramePr>
        <p:xfrm>
          <a:off x="935354" y="2760698"/>
          <a:ext cx="3771900" cy="2514600"/>
        </p:xfrm>
        <a:graphic>
          <a:graphicData uri="http://schemas.openxmlformats.org/presentationml/2006/ole">
            <p:oleObj imgW="4521200" imgH="3263900" r:id="rId13" progId="Excel.Sheet.12" name="Worksheet">
              <p:embed/>
              <p:pic>
                <p:nvPicPr>
                  <p:cNvPr name="" id="0"/>
                  <p:cNvPicPr/>
                  <p:nvPr/>
                </p:nvPicPr>
                <p:blipFill>
                  <a:blip r:embed="rId12"/>
                  <a:stretch>
                    <a:fillRect/>
                  </a:stretch>
                </p:blipFill>
                <p:spPr>
                  <a:xfrm>
                    <a:off x="1270000" y="1270000"/>
                    <a:ext cx="1270000" cy="1270000"/>
                  </a:xfrm>
                  <a:prstGeom prst="rect"/>
                </p:spPr>
              </p:pic>
            </p:oleObj>
          </a:graphicData>
        </a:graphic>
      </p:graphicFrame>
      <p:sp>
        <p:nvSpPr>
          <p:cNvPr name="TextBox 8" id="8"/>
          <p:cNvSpPr txBox="true"/>
          <p:nvPr/>
        </p:nvSpPr>
        <p:spPr>
          <a:xfrm rot="0">
            <a:off x="2421482" y="1709773"/>
            <a:ext cx="5164931" cy="660400"/>
          </a:xfrm>
          <a:prstGeom prst="rect">
            <a:avLst/>
          </a:prstGeom>
        </p:spPr>
        <p:txBody>
          <a:bodyPr anchor="t" rtlCol="false" tIns="0" lIns="0" bIns="0" rIns="0">
            <a:spAutoFit/>
          </a:bodyPr>
          <a:lstStyle/>
          <a:p>
            <a:pPr algn="ctr">
              <a:lnSpc>
                <a:spcPts val="5000"/>
              </a:lnSpc>
              <a:spcBef>
                <a:spcPct val="0"/>
              </a:spcBef>
            </a:pPr>
            <a:r>
              <a:rPr lang="en-US" b="true" sz="5000" spc="-100">
                <a:solidFill>
                  <a:srgbClr val="000000"/>
                </a:solidFill>
                <a:latin typeface="Noto Serif Display Bold"/>
                <a:ea typeface="Noto Serif Display Bold"/>
                <a:cs typeface="Noto Serif Display Bold"/>
                <a:sym typeface="Noto Serif Display Bold"/>
              </a:rPr>
              <a:t>4. Các hàm chính</a:t>
            </a:r>
          </a:p>
        </p:txBody>
      </p:sp>
      <p:sp>
        <p:nvSpPr>
          <p:cNvPr name="TextBox 9" id="9"/>
          <p:cNvSpPr txBox="true"/>
          <p:nvPr/>
        </p:nvSpPr>
        <p:spPr>
          <a:xfrm rot="0">
            <a:off x="1751552" y="8210394"/>
            <a:ext cx="14784896" cy="1035050"/>
          </a:xfrm>
          <a:prstGeom prst="rect">
            <a:avLst/>
          </a:prstGeom>
        </p:spPr>
        <p:txBody>
          <a:bodyPr anchor="t" rtlCol="false" tIns="0" lIns="0" bIns="0" rIns="0">
            <a:spAutoFit/>
          </a:bodyPr>
          <a:lstStyle/>
          <a:p>
            <a:pPr algn="ctr" marL="863599" indent="-431800" lvl="1">
              <a:lnSpc>
                <a:spcPts val="3999"/>
              </a:lnSpc>
              <a:buFont typeface="Arial"/>
              <a:buChar char="•"/>
            </a:pPr>
            <a:r>
              <a:rPr lang="en-US" sz="3999" spc="-79">
                <a:solidFill>
                  <a:srgbClr val="000000"/>
                </a:solidFill>
                <a:latin typeface="Noto Serif Display"/>
                <a:ea typeface="Noto Serif Display"/>
                <a:cs typeface="Noto Serif Display"/>
                <a:sym typeface="Noto Serif Display"/>
              </a:rPr>
              <a:t>Các hàm này là nền tảng cho thuật toán tìm kiếm cục bộ (local search)</a:t>
            </a:r>
          </a:p>
        </p:txBody>
      </p:sp>
    </p:spTree>
  </p:cSld>
  <p:clrMapOvr>
    <a:masterClrMapping/>
  </p:clrMapOvr>
</p:sld>
</file>

<file path=ppt/slides/slide60.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683132" y="310628"/>
            <a:ext cx="16921736" cy="2921641"/>
          </a:xfrm>
          <a:prstGeom prst="rect">
            <a:avLst/>
          </a:prstGeom>
        </p:spPr>
        <p:txBody>
          <a:bodyPr anchor="t" rtlCol="false" tIns="0" lIns="0" bIns="0" rIns="0">
            <a:spAutoFit/>
          </a:bodyPr>
          <a:lstStyle/>
          <a:p>
            <a:pPr algn="l">
              <a:lnSpc>
                <a:spcPts val="7520"/>
              </a:lnSpc>
            </a:pPr>
            <a:r>
              <a:rPr lang="en-US" sz="8000" b="true">
                <a:solidFill>
                  <a:srgbClr val="000000"/>
                </a:solidFill>
                <a:latin typeface="Noto Serif Display Bold"/>
                <a:ea typeface="Noto Serif Display Bold"/>
                <a:cs typeface="Noto Serif Display Bold"/>
                <a:sym typeface="Noto Serif Display Bold"/>
              </a:rPr>
              <a:t>BÁO CÁO THỰC NGHIỆM </a:t>
            </a:r>
          </a:p>
          <a:p>
            <a:pPr algn="l">
              <a:lnSpc>
                <a:spcPts val="7520"/>
              </a:lnSpc>
            </a:pPr>
            <a:r>
              <a:rPr lang="en-US" sz="8000" b="true">
                <a:solidFill>
                  <a:srgbClr val="000000"/>
                </a:solidFill>
                <a:latin typeface="Noto Serif Display Bold"/>
                <a:ea typeface="Noto Serif Display Bold"/>
                <a:cs typeface="Noto Serif Display Bold"/>
                <a:sym typeface="Noto Serif Display Bold"/>
              </a:rPr>
              <a:t>CSP_graph_coloring_example.ipynbipynb</a:t>
            </a:r>
          </a:p>
        </p:txBody>
      </p:sp>
      <p:sp>
        <p:nvSpPr>
          <p:cNvPr name="Freeform 17" id="17"/>
          <p:cNvSpPr/>
          <p:nvPr/>
        </p:nvSpPr>
        <p:spPr>
          <a:xfrm flipH="false" flipV="false" rot="0">
            <a:off x="4737926" y="2576219"/>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8" id="18"/>
          <p:cNvSpPr txBox="true"/>
          <p:nvPr/>
        </p:nvSpPr>
        <p:spPr>
          <a:xfrm rot="0">
            <a:off x="707429" y="3089393"/>
            <a:ext cx="17077254" cy="7656830"/>
          </a:xfrm>
          <a:prstGeom prst="rect">
            <a:avLst/>
          </a:prstGeom>
        </p:spPr>
        <p:txBody>
          <a:bodyPr anchor="t" rtlCol="false" tIns="0" lIns="0" bIns="0" rIns="0">
            <a:spAutoFit/>
          </a:bodyPr>
          <a:lstStyle/>
          <a:p>
            <a:pPr algn="l">
              <a:lnSpc>
                <a:spcPts val="3759"/>
              </a:lnSpc>
            </a:pPr>
            <a:r>
              <a:rPr lang="en-US" sz="3999" b="true">
                <a:solidFill>
                  <a:srgbClr val="000000"/>
                </a:solidFill>
                <a:latin typeface="Noto Serif Display Bold"/>
                <a:ea typeface="Noto Serif Display Bold"/>
                <a:cs typeface="Noto Serif Display Bold"/>
                <a:sym typeface="Noto Serif Display Bold"/>
              </a:rPr>
              <a:t>1. Bài toán Tô màu đồ </a:t>
            </a:r>
            <a:r>
              <a:rPr lang="en-US" sz="3999" b="true">
                <a:solidFill>
                  <a:srgbClr val="000000"/>
                </a:solidFill>
                <a:latin typeface="Noto Serif Display Bold"/>
                <a:ea typeface="Noto Serif Display Bold"/>
                <a:cs typeface="Noto Serif Display Bold"/>
                <a:sym typeface="Noto Serif Display Bold"/>
              </a:rPr>
              <a:t>thị (Graph Coloring)</a:t>
            </a:r>
          </a:p>
          <a:p>
            <a:pPr algn="l">
              <a:lnSpc>
                <a:spcPts val="3759"/>
              </a:lnSpc>
            </a:pPr>
            <a:r>
              <a:rPr lang="en-US" sz="3999">
                <a:solidFill>
                  <a:srgbClr val="000000"/>
                </a:solidFill>
                <a:latin typeface="Noto Serif Display"/>
                <a:ea typeface="Noto Serif Display"/>
                <a:cs typeface="Noto Serif Display"/>
                <a:sym typeface="Noto Serif Display"/>
              </a:rPr>
              <a:t>Tô màu đồ thị là một bài toán kinh điển</a:t>
            </a:r>
            <a:r>
              <a:rPr lang="en-US" sz="3999">
                <a:solidFill>
                  <a:srgbClr val="000000"/>
                </a:solidFill>
                <a:latin typeface="Noto Serif Display"/>
                <a:ea typeface="Noto Serif Display"/>
                <a:cs typeface="Noto Serif Display"/>
                <a:sym typeface="Noto Serif Display"/>
              </a:rPr>
              <a:t> trong lý thuyết đồ thị. Mục tiêu là gán một "màu" cho mỗi đỉnh của đồ thị sao cho không có hai đỉnh kề nhau nào có cùng màu. Bài toán thường được quan tâm dưới dạng tìm số màu tối thiểu cần thiết để tô màu toàn bộ đồ thị (sắc số của đồ thị), hoặc kiểm tra xem đồ thị có thể được tô bằng một số lượng K màu cho trước hay không.</a:t>
            </a:r>
          </a:p>
          <a:p>
            <a:pPr algn="l">
              <a:lnSpc>
                <a:spcPts val="3759"/>
              </a:lnSpc>
            </a:pPr>
            <a:r>
              <a:rPr lang="en-US" sz="3999">
                <a:solidFill>
                  <a:srgbClr val="000000"/>
                </a:solidFill>
                <a:latin typeface="Noto Serif Display"/>
                <a:ea typeface="Noto Serif Display"/>
                <a:cs typeface="Noto Serif Display"/>
                <a:sym typeface="Noto Serif Display"/>
              </a:rPr>
              <a:t>Ứng dụng thực tế của bài toán này rất đa dạng, ví dụ như:</a:t>
            </a:r>
          </a:p>
          <a:p>
            <a:pPr algn="l" marL="863598" indent="-431799" lvl="1">
              <a:lnSpc>
                <a:spcPts val="3759"/>
              </a:lnSpc>
              <a:buFont typeface="Arial"/>
              <a:buChar char="•"/>
            </a:pPr>
            <a:r>
              <a:rPr lang="en-US" b="true" sz="3999">
                <a:solidFill>
                  <a:srgbClr val="000000"/>
                </a:solidFill>
                <a:latin typeface="Noto Serif Display Bold"/>
                <a:ea typeface="Noto Serif Display Bold"/>
                <a:cs typeface="Noto Serif Display Bold"/>
                <a:sym typeface="Noto Serif Display Bold"/>
              </a:rPr>
              <a:t>Lập lịch:</a:t>
            </a:r>
            <a:r>
              <a:rPr lang="en-US" sz="3999">
                <a:solidFill>
                  <a:srgbClr val="000000"/>
                </a:solidFill>
                <a:latin typeface="Noto Serif Display"/>
                <a:ea typeface="Noto Serif Display"/>
                <a:cs typeface="Noto Serif Display"/>
                <a:sym typeface="Noto Serif Display"/>
              </a:rPr>
              <a:t> Lập lịch thi, trong đó mỗi môn học là một đỉnh, và có một cạnh nối hai môn nếu có sinh viên cùng đăng ký cả hai. Màu sắc đại diện cho các khung giờ thi.</a:t>
            </a:r>
          </a:p>
          <a:p>
            <a:pPr algn="l" marL="863598" indent="-431799" lvl="1">
              <a:lnSpc>
                <a:spcPts val="3759"/>
              </a:lnSpc>
              <a:buFont typeface="Arial"/>
              <a:buChar char="•"/>
            </a:pPr>
            <a:r>
              <a:rPr lang="en-US" b="true" sz="3999">
                <a:solidFill>
                  <a:srgbClr val="000000"/>
                </a:solidFill>
                <a:latin typeface="Noto Serif Display Bold"/>
                <a:ea typeface="Noto Serif Display Bold"/>
                <a:cs typeface="Noto Serif Display Bold"/>
                <a:sym typeface="Noto Serif Display Bold"/>
              </a:rPr>
              <a:t>Phân bổ tài nguyên:</a:t>
            </a:r>
            <a:r>
              <a:rPr lang="en-US" sz="3999">
                <a:solidFill>
                  <a:srgbClr val="000000"/>
                </a:solidFill>
                <a:latin typeface="Noto Serif Display"/>
                <a:ea typeface="Noto Serif Display"/>
                <a:cs typeface="Noto Serif Display"/>
                <a:sym typeface="Noto Serif Display"/>
              </a:rPr>
              <a:t> Phân bổ tần số cho các trạm phát sóng di động.</a:t>
            </a:r>
          </a:p>
          <a:p>
            <a:pPr algn="l" marL="863598" indent="-431799" lvl="1">
              <a:lnSpc>
                <a:spcPts val="3759"/>
              </a:lnSpc>
              <a:buFont typeface="Arial"/>
              <a:buChar char="•"/>
            </a:pPr>
            <a:r>
              <a:rPr lang="en-US" b="true" sz="3999">
                <a:solidFill>
                  <a:srgbClr val="000000"/>
                </a:solidFill>
                <a:latin typeface="Noto Serif Display Bold"/>
                <a:ea typeface="Noto Serif Display Bold"/>
                <a:cs typeface="Noto Serif Display Bold"/>
                <a:sym typeface="Noto Serif Display Bold"/>
              </a:rPr>
              <a:t>Tạo bản đồ:</a:t>
            </a:r>
            <a:r>
              <a:rPr lang="en-US" sz="3999">
                <a:solidFill>
                  <a:srgbClr val="000000"/>
                </a:solidFill>
                <a:latin typeface="Noto Serif Display"/>
                <a:ea typeface="Noto Serif Display"/>
                <a:cs typeface="Noto Serif Display"/>
                <a:sym typeface="Noto Serif Display"/>
              </a:rPr>
              <a:t> Tô màu các quốc gia trên bản đồ sao cho các quốc gia có chung đường biên giới phải khác màu.</a:t>
            </a:r>
          </a:p>
          <a:p>
            <a:pPr algn="l">
              <a:lnSpc>
                <a:spcPts val="3759"/>
              </a:lnSpc>
            </a:pPr>
          </a:p>
        </p:txBody>
      </p:sp>
    </p:spTree>
  </p:cSld>
  <p:clrMapOvr>
    <a:masterClrMapping/>
  </p:clrMapOvr>
</p:sld>
</file>

<file path=ppt/slides/slide61.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683132" y="310628"/>
            <a:ext cx="16921736" cy="2921641"/>
          </a:xfrm>
          <a:prstGeom prst="rect">
            <a:avLst/>
          </a:prstGeom>
        </p:spPr>
        <p:txBody>
          <a:bodyPr anchor="t" rtlCol="false" tIns="0" lIns="0" bIns="0" rIns="0">
            <a:spAutoFit/>
          </a:bodyPr>
          <a:lstStyle/>
          <a:p>
            <a:pPr algn="l">
              <a:lnSpc>
                <a:spcPts val="7520"/>
              </a:lnSpc>
            </a:pPr>
            <a:r>
              <a:rPr lang="en-US" sz="8000" b="true">
                <a:solidFill>
                  <a:srgbClr val="000000"/>
                </a:solidFill>
                <a:latin typeface="Noto Serif Display Bold"/>
                <a:ea typeface="Noto Serif Display Bold"/>
                <a:cs typeface="Noto Serif Display Bold"/>
                <a:sym typeface="Noto Serif Display Bold"/>
              </a:rPr>
              <a:t>BÁO CÁO THỰC NGHIỆM </a:t>
            </a:r>
          </a:p>
          <a:p>
            <a:pPr algn="l">
              <a:lnSpc>
                <a:spcPts val="7520"/>
              </a:lnSpc>
            </a:pPr>
            <a:r>
              <a:rPr lang="en-US" sz="8000" b="true">
                <a:solidFill>
                  <a:srgbClr val="000000"/>
                </a:solidFill>
                <a:latin typeface="Noto Serif Display Bold"/>
                <a:ea typeface="Noto Serif Display Bold"/>
                <a:cs typeface="Noto Serif Display Bold"/>
                <a:sym typeface="Noto Serif Display Bold"/>
              </a:rPr>
              <a:t>CSP_graph_coloring_example.ipynbipynb</a:t>
            </a:r>
          </a:p>
        </p:txBody>
      </p:sp>
      <p:sp>
        <p:nvSpPr>
          <p:cNvPr name="Freeform 17" id="17"/>
          <p:cNvSpPr/>
          <p:nvPr/>
        </p:nvSpPr>
        <p:spPr>
          <a:xfrm flipH="false" flipV="false" rot="0">
            <a:off x="4737926" y="2576219"/>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8" id="18"/>
          <p:cNvSpPr txBox="true"/>
          <p:nvPr/>
        </p:nvSpPr>
        <p:spPr>
          <a:xfrm rot="0">
            <a:off x="683132" y="3167620"/>
            <a:ext cx="17077254" cy="6704330"/>
          </a:xfrm>
          <a:prstGeom prst="rect">
            <a:avLst/>
          </a:prstGeom>
        </p:spPr>
        <p:txBody>
          <a:bodyPr anchor="t" rtlCol="false" tIns="0" lIns="0" bIns="0" rIns="0">
            <a:spAutoFit/>
          </a:bodyPr>
          <a:lstStyle/>
          <a:p>
            <a:pPr algn="l">
              <a:lnSpc>
                <a:spcPts val="3759"/>
              </a:lnSpc>
            </a:pPr>
            <a:r>
              <a:rPr lang="en-US" sz="3999" b="true">
                <a:solidFill>
                  <a:srgbClr val="000000"/>
                </a:solidFill>
                <a:latin typeface="Noto Serif Display Bold"/>
                <a:ea typeface="Noto Serif Display Bold"/>
                <a:cs typeface="Noto Serif Display Bold"/>
                <a:sym typeface="Noto Serif Display Bold"/>
              </a:rPr>
              <a:t>2. Mô hình hóa dưới dạng CSP</a:t>
            </a:r>
            <a:r>
              <a:rPr lang="en-US" sz="3999" b="true">
                <a:solidFill>
                  <a:srgbClr val="000000"/>
                </a:solidFill>
                <a:latin typeface="Noto Serif Display Bold"/>
                <a:ea typeface="Noto Serif Display Bold"/>
                <a:cs typeface="Noto Serif Display Bold"/>
                <a:sym typeface="Noto Serif Display Bold"/>
              </a:rPr>
              <a:t> (Constraint Satisfaction Problem)</a:t>
            </a:r>
          </a:p>
          <a:p>
            <a:pPr algn="l">
              <a:lnSpc>
                <a:spcPts val="3759"/>
              </a:lnSpc>
            </a:pPr>
            <a:r>
              <a:rPr lang="en-US" sz="3999">
                <a:solidFill>
                  <a:srgbClr val="000000"/>
                </a:solidFill>
                <a:latin typeface="Noto Serif Display"/>
                <a:ea typeface="Noto Serif Display"/>
                <a:cs typeface="Noto Serif Display"/>
                <a:sym typeface="Noto Serif Display"/>
              </a:rPr>
              <a:t>Bài</a:t>
            </a:r>
            <a:r>
              <a:rPr lang="en-US" sz="3999">
                <a:solidFill>
                  <a:srgbClr val="000000"/>
                </a:solidFill>
                <a:latin typeface="Noto Serif Display"/>
                <a:ea typeface="Noto Serif Display"/>
                <a:cs typeface="Noto Serif Display"/>
                <a:sym typeface="Noto Serif Display"/>
              </a:rPr>
              <a:t> toán Tô màu đồ thị có thể được mô hình hóa một cách tự nhiên dưới dạng một bài toán Thỏa mãn ràng buộc (CSP) với các thành phần sau:</a:t>
            </a:r>
          </a:p>
          <a:p>
            <a:pPr algn="l" marL="863598" indent="-431799" lvl="1">
              <a:lnSpc>
                <a:spcPts val="3759"/>
              </a:lnSpc>
              <a:buFont typeface="Arial"/>
              <a:buChar char="•"/>
            </a:pPr>
            <a:r>
              <a:rPr lang="en-US" sz="3999">
                <a:solidFill>
                  <a:srgbClr val="000000"/>
                </a:solidFill>
                <a:latin typeface="Noto Serif Display"/>
                <a:ea typeface="Noto Serif Display"/>
                <a:cs typeface="Noto Serif Display"/>
                <a:sym typeface="Noto Serif Display"/>
              </a:rPr>
              <a:t>Biến (Variables): Mỗi đỉnh của đồ thị là một biến. Ví dụ: V = {V_0, V_1, ..., V_n-1}.</a:t>
            </a:r>
          </a:p>
          <a:p>
            <a:pPr algn="l" marL="863598" indent="-431799" lvl="1">
              <a:lnSpc>
                <a:spcPts val="3759"/>
              </a:lnSpc>
              <a:buFont typeface="Arial"/>
              <a:buChar char="•"/>
            </a:pPr>
            <a:r>
              <a:rPr lang="en-US" sz="3999">
                <a:solidFill>
                  <a:srgbClr val="000000"/>
                </a:solidFill>
                <a:latin typeface="Noto Serif Display"/>
                <a:ea typeface="Noto Serif Display"/>
                <a:cs typeface="Noto Serif Display"/>
                <a:sym typeface="Noto Serif Display"/>
              </a:rPr>
              <a:t>Miền giá trị (Domains): Tập hợp các màu có thể gá</a:t>
            </a:r>
            <a:r>
              <a:rPr lang="en-US" sz="3999">
                <a:solidFill>
                  <a:srgbClr val="000000"/>
                </a:solidFill>
                <a:latin typeface="Noto Serif Display"/>
                <a:ea typeface="Noto Serif Display"/>
                <a:cs typeface="Noto Serif Display"/>
                <a:sym typeface="Noto Serif Display"/>
              </a:rPr>
              <a:t>n cho mỗi biến. Ví dụ: D = {đỏ, xanh, lục, cam}.</a:t>
            </a:r>
          </a:p>
          <a:p>
            <a:pPr algn="l" marL="863598" indent="-431799" lvl="1">
              <a:lnSpc>
                <a:spcPts val="3759"/>
              </a:lnSpc>
              <a:buFont typeface="Arial"/>
              <a:buChar char="•"/>
            </a:pPr>
            <a:r>
              <a:rPr lang="en-US" sz="3999">
                <a:solidFill>
                  <a:srgbClr val="000000"/>
                </a:solidFill>
                <a:latin typeface="Noto Serif Display"/>
                <a:ea typeface="Noto Serif Display"/>
                <a:cs typeface="Noto Serif Display"/>
                <a:sym typeface="Noto Serif Display"/>
              </a:rPr>
              <a:t>Ràng buộc (Constraints): Với mỗi cạnh (V_i, V_j) trong đồ thị, hai biến tương ứng phải có giá trị (màu) khác nhau: V_i ≠ V_j. Đây là các ràng buộc nhị phân (binary constraints).</a:t>
            </a:r>
          </a:p>
          <a:p>
            <a:pPr algn="l">
              <a:lnSpc>
                <a:spcPts val="3759"/>
              </a:lnSpc>
            </a:pPr>
            <a:r>
              <a:rPr lang="en-US" sz="3999">
                <a:solidFill>
                  <a:srgbClr val="000000"/>
                </a:solidFill>
                <a:latin typeface="Noto Serif Display"/>
                <a:ea typeface="Noto Serif Display"/>
                <a:cs typeface="Noto Serif Display"/>
                <a:sym typeface="Noto Serif Display"/>
              </a:rPr>
              <a:t>Mục tiêu là tìm một phép gán giá trị (màu) cho tất cả các biến (đỉnh) sao cho tất cả các ràng buộc đều được thỏa mãn.</a:t>
            </a:r>
          </a:p>
          <a:p>
            <a:pPr algn="l">
              <a:lnSpc>
                <a:spcPts val="3759"/>
              </a:lnSpc>
            </a:pPr>
          </a:p>
        </p:txBody>
      </p:sp>
    </p:spTree>
  </p:cSld>
  <p:clrMapOvr>
    <a:masterClrMapping/>
  </p:clrMapOvr>
</p:sld>
</file>

<file path=ppt/slides/slide62.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683132" y="310628"/>
            <a:ext cx="16921736" cy="2921641"/>
          </a:xfrm>
          <a:prstGeom prst="rect">
            <a:avLst/>
          </a:prstGeom>
        </p:spPr>
        <p:txBody>
          <a:bodyPr anchor="t" rtlCol="false" tIns="0" lIns="0" bIns="0" rIns="0">
            <a:spAutoFit/>
          </a:bodyPr>
          <a:lstStyle/>
          <a:p>
            <a:pPr algn="l">
              <a:lnSpc>
                <a:spcPts val="7520"/>
              </a:lnSpc>
            </a:pPr>
            <a:r>
              <a:rPr lang="en-US" sz="8000" b="true">
                <a:solidFill>
                  <a:srgbClr val="000000"/>
                </a:solidFill>
                <a:latin typeface="Noto Serif Display Bold"/>
                <a:ea typeface="Noto Serif Display Bold"/>
                <a:cs typeface="Noto Serif Display Bold"/>
                <a:sym typeface="Noto Serif Display Bold"/>
              </a:rPr>
              <a:t>BÁO CÁO THỰC NGHIỆM </a:t>
            </a:r>
          </a:p>
          <a:p>
            <a:pPr algn="l">
              <a:lnSpc>
                <a:spcPts val="7520"/>
              </a:lnSpc>
            </a:pPr>
            <a:r>
              <a:rPr lang="en-US" sz="8000" b="true">
                <a:solidFill>
                  <a:srgbClr val="000000"/>
                </a:solidFill>
                <a:latin typeface="Noto Serif Display Bold"/>
                <a:ea typeface="Noto Serif Display Bold"/>
                <a:cs typeface="Noto Serif Display Bold"/>
                <a:sym typeface="Noto Serif Display Bold"/>
              </a:rPr>
              <a:t>CSP_graph_coloring_example.ipynbipynb</a:t>
            </a:r>
          </a:p>
        </p:txBody>
      </p:sp>
      <p:sp>
        <p:nvSpPr>
          <p:cNvPr name="Freeform 17" id="17"/>
          <p:cNvSpPr/>
          <p:nvPr/>
        </p:nvSpPr>
        <p:spPr>
          <a:xfrm flipH="false" flipV="false" rot="0">
            <a:off x="4737926" y="2576219"/>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8" id="18"/>
          <p:cNvSpPr txBox="true"/>
          <p:nvPr/>
        </p:nvSpPr>
        <p:spPr>
          <a:xfrm rot="0">
            <a:off x="777509" y="4145363"/>
            <a:ext cx="17077254" cy="2418080"/>
          </a:xfrm>
          <a:prstGeom prst="rect">
            <a:avLst/>
          </a:prstGeom>
        </p:spPr>
        <p:txBody>
          <a:bodyPr anchor="t" rtlCol="false" tIns="0" lIns="0" bIns="0" rIns="0">
            <a:spAutoFit/>
          </a:bodyPr>
          <a:lstStyle/>
          <a:p>
            <a:pPr algn="l">
              <a:lnSpc>
                <a:spcPts val="3759"/>
              </a:lnSpc>
            </a:pPr>
            <a:r>
              <a:rPr lang="en-US" sz="3999" b="true">
                <a:solidFill>
                  <a:srgbClr val="000000"/>
                </a:solidFill>
                <a:latin typeface="Noto Serif Display Bold"/>
                <a:ea typeface="Noto Serif Display Bold"/>
                <a:cs typeface="Noto Serif Display Bold"/>
                <a:sym typeface="Noto Serif Display Bold"/>
              </a:rPr>
              <a:t>3. C</a:t>
            </a:r>
            <a:r>
              <a:rPr lang="en-US" sz="3999" b="true">
                <a:solidFill>
                  <a:srgbClr val="000000"/>
                </a:solidFill>
                <a:latin typeface="Noto Serif Display Bold"/>
                <a:ea typeface="Noto Serif Display Bold"/>
                <a:cs typeface="Noto Serif Display Bold"/>
                <a:sym typeface="Noto Serif Display Bold"/>
              </a:rPr>
              <a:t>ác chỉ số</a:t>
            </a:r>
            <a:r>
              <a:rPr lang="en-US" sz="3999" b="true">
                <a:solidFill>
                  <a:srgbClr val="000000"/>
                </a:solidFill>
                <a:latin typeface="Noto Serif Display Bold"/>
                <a:ea typeface="Noto Serif Display Bold"/>
                <a:cs typeface="Noto Serif Display Bold"/>
                <a:sym typeface="Noto Serif Display Bold"/>
              </a:rPr>
              <a:t> đo lường</a:t>
            </a:r>
          </a:p>
          <a:p>
            <a:pPr algn="l" marL="863598" indent="-431799" lvl="1">
              <a:lnSpc>
                <a:spcPts val="3759"/>
              </a:lnSpc>
              <a:buFont typeface="Arial"/>
              <a:buChar char="•"/>
            </a:pPr>
            <a:r>
              <a:rPr lang="en-US" sz="3999">
                <a:solidFill>
                  <a:srgbClr val="000000"/>
                </a:solidFill>
                <a:latin typeface="Noto Serif Display"/>
                <a:ea typeface="Noto Serif Display"/>
                <a:cs typeface="Noto Serif Display"/>
                <a:sym typeface="Noto Serif Display"/>
              </a:rPr>
              <a:t>Backtracking (BT) và các biến thể: Số lượng phép gán được kiểm tra (COUNT), thời gian chạy (giây).</a:t>
            </a:r>
          </a:p>
          <a:p>
            <a:pPr algn="l" marL="863598" indent="-431799" lvl="1">
              <a:lnSpc>
                <a:spcPts val="3759"/>
              </a:lnSpc>
              <a:buFont typeface="Arial"/>
              <a:buChar char="•"/>
            </a:pPr>
            <a:r>
              <a:rPr lang="en-US" sz="3999">
                <a:solidFill>
                  <a:srgbClr val="000000"/>
                </a:solidFill>
                <a:latin typeface="Noto Serif Display"/>
                <a:ea typeface="Noto Serif Display"/>
                <a:cs typeface="Noto Serif Display"/>
                <a:sym typeface="Noto Serif Display"/>
              </a:rPr>
              <a:t>Min-Conflicts (MC): Số bước lặp, số lần khởi động lại (restarts), thời gian chạy (giây).</a:t>
            </a:r>
          </a:p>
        </p:txBody>
      </p:sp>
    </p:spTree>
  </p:cSld>
  <p:clrMapOvr>
    <a:masterClrMapping/>
  </p:clrMapOvr>
</p:sld>
</file>

<file path=ppt/slides/slide63.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683132" y="310628"/>
            <a:ext cx="16921736" cy="2921641"/>
          </a:xfrm>
          <a:prstGeom prst="rect">
            <a:avLst/>
          </a:prstGeom>
        </p:spPr>
        <p:txBody>
          <a:bodyPr anchor="t" rtlCol="false" tIns="0" lIns="0" bIns="0" rIns="0">
            <a:spAutoFit/>
          </a:bodyPr>
          <a:lstStyle/>
          <a:p>
            <a:pPr algn="l">
              <a:lnSpc>
                <a:spcPts val="7520"/>
              </a:lnSpc>
            </a:pPr>
            <a:r>
              <a:rPr lang="en-US" sz="8000" b="true">
                <a:solidFill>
                  <a:srgbClr val="000000"/>
                </a:solidFill>
                <a:latin typeface="Noto Serif Display Bold"/>
                <a:ea typeface="Noto Serif Display Bold"/>
                <a:cs typeface="Noto Serif Display Bold"/>
                <a:sym typeface="Noto Serif Display Bold"/>
              </a:rPr>
              <a:t>BÁO CÁO THỰC NGHIỆM </a:t>
            </a:r>
          </a:p>
          <a:p>
            <a:pPr algn="l">
              <a:lnSpc>
                <a:spcPts val="7520"/>
              </a:lnSpc>
            </a:pPr>
            <a:r>
              <a:rPr lang="en-US" sz="8000" b="true">
                <a:solidFill>
                  <a:srgbClr val="000000"/>
                </a:solidFill>
                <a:latin typeface="Noto Serif Display Bold"/>
                <a:ea typeface="Noto Serif Display Bold"/>
                <a:cs typeface="Noto Serif Display Bold"/>
                <a:sym typeface="Noto Serif Display Bold"/>
              </a:rPr>
              <a:t>CSP_graph_coloring_example.ipynbipynb</a:t>
            </a:r>
          </a:p>
        </p:txBody>
      </p:sp>
      <p:sp>
        <p:nvSpPr>
          <p:cNvPr name="Freeform 17" id="17"/>
          <p:cNvSpPr/>
          <p:nvPr/>
        </p:nvSpPr>
        <p:spPr>
          <a:xfrm flipH="false" flipV="false" rot="0">
            <a:off x="4737926" y="2576219"/>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aphicFrame>
        <p:nvGraphicFramePr>
          <p:cNvPr name="Table 18" id="18"/>
          <p:cNvGraphicFramePr>
            <a:graphicFrameLocks noGrp="true"/>
          </p:cNvGraphicFramePr>
          <p:nvPr/>
        </p:nvGraphicFramePr>
        <p:xfrm>
          <a:off x="822995" y="4920666"/>
          <a:ext cx="16674252" cy="5029200"/>
        </p:xfrm>
        <a:graphic>
          <a:graphicData uri="http://schemas.openxmlformats.org/drawingml/2006/table">
            <a:tbl>
              <a:tblPr/>
              <a:tblGrid>
                <a:gridCol w="3069688"/>
                <a:gridCol w="3151698"/>
                <a:gridCol w="3474652"/>
                <a:gridCol w="3493925"/>
                <a:gridCol w="3484288"/>
              </a:tblGrid>
              <a:tr h="1487645">
                <a:tc>
                  <a:txBody>
                    <a:bodyPr anchor="t" rtlCol="false"/>
                    <a:lstStyle/>
                    <a:p>
                      <a:pPr algn="ctr">
                        <a:lnSpc>
                          <a:spcPts val="3640"/>
                        </a:lnSpc>
                        <a:defRPr/>
                      </a:pPr>
                      <a:r>
                        <a:rPr lang="en-US" sz="2600" b="true">
                          <a:solidFill>
                            <a:srgbClr val="000000"/>
                          </a:solidFill>
                          <a:latin typeface="Noto Serif Display Bold"/>
                          <a:ea typeface="Noto Serif Display Bold"/>
                          <a:cs typeface="Noto Serif Display Bold"/>
                          <a:sym typeface="Noto Serif Display Bold"/>
                        </a:rPr>
                        <a:t>Số đỉnh (n)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40"/>
                        </a:lnSpc>
                        <a:defRPr/>
                      </a:pPr>
                      <a:r>
                        <a:rPr lang="en-US" sz="2600" b="true">
                          <a:solidFill>
                            <a:srgbClr val="000000"/>
                          </a:solidFill>
                          <a:latin typeface="Noto Serif Display Bold"/>
                          <a:ea typeface="Noto Serif Display Bold"/>
                          <a:cs typeface="Noto Serif Display Bold"/>
                          <a:sym typeface="Noto Serif Display Bold"/>
                        </a:rPr>
                        <a:t>Thuật toán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40"/>
                        </a:lnSpc>
                        <a:defRPr/>
                      </a:pPr>
                      <a:r>
                        <a:rPr lang="en-US" sz="2600" b="true">
                          <a:solidFill>
                            <a:srgbClr val="000000"/>
                          </a:solidFill>
                          <a:latin typeface="Noto Serif Display Bold"/>
                          <a:ea typeface="Noto Serif Display Bold"/>
                          <a:cs typeface="Noto Serif Display Bold"/>
                          <a:sym typeface="Noto Serif Display Bold"/>
                        </a:rPr>
                        <a:t>Trung bình số gán/bước</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40"/>
                        </a:lnSpc>
                        <a:defRPr/>
                      </a:pPr>
                      <a:r>
                        <a:rPr lang="en-US" sz="2600" b="true">
                          <a:solidFill>
                            <a:srgbClr val="000000"/>
                          </a:solidFill>
                          <a:latin typeface="Noto Serif Display Bold"/>
                          <a:ea typeface="Noto Serif Display Bold"/>
                          <a:cs typeface="Noto Serif Display Bold"/>
                          <a:sym typeface="Noto Serif Display Bold"/>
                        </a:rPr>
                        <a:t>Trung bình Restarts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40"/>
                        </a:lnSpc>
                        <a:defRPr/>
                      </a:pPr>
                      <a:r>
                        <a:rPr lang="en-US" sz="2600" b="true">
                          <a:solidFill>
                            <a:srgbClr val="000000"/>
                          </a:solidFill>
                          <a:latin typeface="Noto Serif Display Bold"/>
                          <a:ea typeface="Noto Serif Display Bold"/>
                          <a:cs typeface="Noto Serif Display Bold"/>
                          <a:sym typeface="Noto Serif Display Bold"/>
                        </a:rPr>
                        <a:t>Trung bình thời gian (s)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26955">
                <a:tc>
                  <a:txBody>
                    <a:bodyPr anchor="t" rtlCol="false"/>
                    <a:lstStyle/>
                    <a:p>
                      <a:pPr algn="ctr">
                        <a:lnSpc>
                          <a:spcPts val="3640"/>
                        </a:lnSpc>
                        <a:defRPr/>
                      </a:pPr>
                      <a:r>
                        <a:rPr lang="en-US" sz="2600">
                          <a:solidFill>
                            <a:srgbClr val="000000"/>
                          </a:solidFill>
                          <a:latin typeface="Noto Serif Display"/>
                          <a:ea typeface="Noto Serif Display"/>
                          <a:cs typeface="Noto Serif Display"/>
                          <a:sym typeface="Noto Serif Display"/>
                        </a:rPr>
                        <a:t>10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40"/>
                        </a:lnSpc>
                        <a:defRPr/>
                      </a:pPr>
                      <a:r>
                        <a:rPr lang="en-US" sz="2600">
                          <a:solidFill>
                            <a:srgbClr val="000000"/>
                          </a:solidFill>
                          <a:latin typeface="Noto Serif Display"/>
                          <a:ea typeface="Noto Serif Display"/>
                          <a:cs typeface="Noto Serif Display"/>
                          <a:sym typeface="Noto Serif Display"/>
                        </a:rPr>
                        <a:t>BT cơ bản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40"/>
                        </a:lnSpc>
                        <a:defRPr/>
                      </a:pPr>
                      <a:r>
                        <a:rPr lang="en-US" sz="2600">
                          <a:solidFill>
                            <a:srgbClr val="000000"/>
                          </a:solidFill>
                          <a:latin typeface="Noto Serif Display"/>
                          <a:ea typeface="Noto Serif Display"/>
                          <a:cs typeface="Noto Serif Display"/>
                          <a:sym typeface="Noto Serif Display"/>
                        </a:rPr>
                        <a:t>58.6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40"/>
                        </a:lnSpc>
                        <a:defRPr/>
                      </a:pPr>
                      <a:r>
                        <a:rPr lang="en-US" sz="2600">
                          <a:solidFill>
                            <a:srgbClr val="000000"/>
                          </a:solidFill>
                          <a:latin typeface="Noto Serif Display"/>
                          <a:ea typeface="Noto Serif Display"/>
                          <a:cs typeface="Noto Serif Display"/>
                          <a:sym typeface="Noto Serif Display"/>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40"/>
                        </a:lnSpc>
                        <a:defRPr/>
                      </a:pPr>
                      <a:r>
                        <a:rPr lang="en-US" sz="2600">
                          <a:solidFill>
                            <a:srgbClr val="000000"/>
                          </a:solidFill>
                          <a:latin typeface="Noto Serif Display"/>
                          <a:ea typeface="Noto Serif Display"/>
                          <a:cs typeface="Noto Serif Display"/>
                          <a:sym typeface="Noto Serif Display"/>
                        </a:rPr>
                        <a:t>&lt; 0.01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26955">
                <a:tc>
                  <a:txBody>
                    <a:bodyPr anchor="t" rtlCol="false"/>
                    <a:lstStyle/>
                    <a:p>
                      <a:pPr algn="ctr">
                        <a:lnSpc>
                          <a:spcPts val="3640"/>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40"/>
                        </a:lnSpc>
                        <a:defRPr/>
                      </a:pPr>
                      <a:r>
                        <a:rPr lang="en-US" sz="2600">
                          <a:solidFill>
                            <a:srgbClr val="000000"/>
                          </a:solidFill>
                          <a:latin typeface="Noto Serif Display"/>
                          <a:ea typeface="Noto Serif Display"/>
                          <a:cs typeface="Noto Serif Display"/>
                          <a:sym typeface="Noto Serif Display"/>
                        </a:rPr>
                        <a:t>BT + MRV + LCV</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40"/>
                        </a:lnSpc>
                        <a:defRPr/>
                      </a:pPr>
                      <a:r>
                        <a:rPr lang="en-US" sz="2600">
                          <a:solidFill>
                            <a:srgbClr val="000000"/>
                          </a:solidFill>
                          <a:latin typeface="Noto Serif Display"/>
                          <a:ea typeface="Noto Serif Display"/>
                          <a:cs typeface="Noto Serif Display"/>
                          <a:sym typeface="Noto Serif Display"/>
                        </a:rPr>
                        <a:t>12.2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40"/>
                        </a:lnSpc>
                        <a:defRPr/>
                      </a:pPr>
                      <a:r>
                        <a:rPr lang="en-US" sz="2600">
                          <a:solidFill>
                            <a:srgbClr val="000000"/>
                          </a:solidFill>
                          <a:latin typeface="Noto Serif Display"/>
                          <a:ea typeface="Noto Serif Display"/>
                          <a:cs typeface="Noto Serif Display"/>
                          <a:sym typeface="Noto Serif Display"/>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40"/>
                        </a:lnSpc>
                        <a:defRPr/>
                      </a:pPr>
                      <a:r>
                        <a:rPr lang="en-US" sz="2600">
                          <a:solidFill>
                            <a:srgbClr val="000000"/>
                          </a:solidFill>
                          <a:latin typeface="Noto Serif Display"/>
                          <a:ea typeface="Noto Serif Display"/>
                          <a:cs typeface="Noto Serif Display"/>
                          <a:sym typeface="Noto Serif Display"/>
                        </a:rPr>
                        <a:t>&lt; 0.01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487645">
                <a:tc>
                  <a:txBody>
                    <a:bodyPr anchor="t" rtlCol="false"/>
                    <a:lstStyle/>
                    <a:p>
                      <a:pPr algn="ctr">
                        <a:lnSpc>
                          <a:spcPts val="3640"/>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40"/>
                        </a:lnSpc>
                        <a:defRPr/>
                      </a:pPr>
                      <a:r>
                        <a:rPr lang="en-US" sz="2600">
                          <a:solidFill>
                            <a:srgbClr val="000000"/>
                          </a:solidFill>
                          <a:latin typeface="Noto Serif Display"/>
                          <a:ea typeface="Noto Serif Display"/>
                          <a:cs typeface="Noto Serif Display"/>
                          <a:sym typeface="Noto Serif Display"/>
                        </a:rPr>
                        <a:t>BT + MRV + LCV + FC</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40"/>
                        </a:lnSpc>
                        <a:defRPr/>
                      </a:pPr>
                      <a:r>
                        <a:rPr lang="en-US" sz="2600">
                          <a:solidFill>
                            <a:srgbClr val="000000"/>
                          </a:solidFill>
                          <a:latin typeface="Noto Serif Display"/>
                          <a:ea typeface="Noto Serif Display"/>
                          <a:cs typeface="Noto Serif Display"/>
                          <a:sym typeface="Noto Serif Display"/>
                        </a:rPr>
                        <a:t>10.0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40"/>
                        </a:lnSpc>
                        <a:defRPr/>
                      </a:pPr>
                      <a:r>
                        <a:rPr lang="en-US" sz="2600">
                          <a:solidFill>
                            <a:srgbClr val="000000"/>
                          </a:solidFill>
                          <a:latin typeface="Noto Serif Display"/>
                          <a:ea typeface="Noto Serif Display"/>
                          <a:cs typeface="Noto Serif Display"/>
                          <a:sym typeface="Noto Serif Display"/>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40"/>
                        </a:lnSpc>
                        <a:defRPr/>
                      </a:pPr>
                      <a:r>
                        <a:rPr lang="en-US" sz="2600">
                          <a:solidFill>
                            <a:srgbClr val="000000"/>
                          </a:solidFill>
                          <a:latin typeface="Noto Serif Display"/>
                          <a:ea typeface="Noto Serif Display"/>
                          <a:cs typeface="Noto Serif Display"/>
                          <a:sym typeface="Noto Serif Display"/>
                        </a:rPr>
                        <a:t>&lt; 0.01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19" id="19"/>
          <p:cNvSpPr txBox="true"/>
          <p:nvPr/>
        </p:nvSpPr>
        <p:spPr>
          <a:xfrm rot="0">
            <a:off x="683132" y="3364948"/>
            <a:ext cx="17077254" cy="1465580"/>
          </a:xfrm>
          <a:prstGeom prst="rect">
            <a:avLst/>
          </a:prstGeom>
        </p:spPr>
        <p:txBody>
          <a:bodyPr anchor="t" rtlCol="false" tIns="0" lIns="0" bIns="0" rIns="0">
            <a:spAutoFit/>
          </a:bodyPr>
          <a:lstStyle/>
          <a:p>
            <a:pPr algn="l">
              <a:lnSpc>
                <a:spcPts val="3759"/>
              </a:lnSpc>
            </a:pPr>
            <a:r>
              <a:rPr lang="en-US" sz="3999" b="true">
                <a:solidFill>
                  <a:srgbClr val="000000"/>
                </a:solidFill>
                <a:latin typeface="Noto Serif Display Bold"/>
                <a:ea typeface="Noto Serif Display Bold"/>
                <a:cs typeface="Noto Serif Display Bold"/>
                <a:sym typeface="Noto Serif Display Bold"/>
              </a:rPr>
              <a:t>3. Kết quả</a:t>
            </a:r>
            <a:r>
              <a:rPr lang="en-US" sz="3999" b="true">
                <a:solidFill>
                  <a:srgbClr val="000000"/>
                </a:solidFill>
                <a:latin typeface="Noto Serif Display Bold"/>
                <a:ea typeface="Noto Serif Display Bold"/>
                <a:cs typeface="Noto Serif Display Bold"/>
                <a:sym typeface="Noto Serif Display Bold"/>
              </a:rPr>
              <a:t> với 4 màu (K=4)</a:t>
            </a:r>
          </a:p>
          <a:p>
            <a:pPr algn="l">
              <a:lnSpc>
                <a:spcPts val="3759"/>
              </a:lnSpc>
            </a:pPr>
            <a:r>
              <a:rPr lang="en-US" sz="3999">
                <a:solidFill>
                  <a:srgbClr val="000000"/>
                </a:solidFill>
                <a:latin typeface="Noto Serif Display"/>
                <a:ea typeface="Noto Serif Display"/>
                <a:cs typeface="Noto Serif Display"/>
                <a:sym typeface="Noto Serif Display"/>
              </a:rPr>
              <a:t>Theo</a:t>
            </a:r>
            <a:r>
              <a:rPr lang="en-US" sz="3999">
                <a:solidFill>
                  <a:srgbClr val="000000"/>
                </a:solidFill>
                <a:latin typeface="Noto Serif Display"/>
                <a:ea typeface="Noto Serif Display"/>
                <a:cs typeface="Noto Serif Display"/>
                <a:sym typeface="Noto Serif Display"/>
              </a:rPr>
              <a:t> định lý</a:t>
            </a:r>
            <a:r>
              <a:rPr lang="en-US" sz="3999">
                <a:solidFill>
                  <a:srgbClr val="000000"/>
                </a:solidFill>
                <a:latin typeface="Noto Serif Display"/>
                <a:ea typeface="Noto Serif Display"/>
                <a:cs typeface="Noto Serif Display"/>
                <a:sym typeface="Noto Serif Display"/>
              </a:rPr>
              <a:t> Bốn màu, mọi đồ thị phẳng đều có thể được tô bằng 4 màu. Do đó, lời giải luôn tồn tại.</a:t>
            </a:r>
          </a:p>
        </p:txBody>
      </p:sp>
    </p:spTree>
  </p:cSld>
  <p:clrMapOvr>
    <a:masterClrMapping/>
  </p:clrMapOvr>
</p:sld>
</file>

<file path=ppt/slides/slide64.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683132" y="310628"/>
            <a:ext cx="16921736" cy="2921641"/>
          </a:xfrm>
          <a:prstGeom prst="rect">
            <a:avLst/>
          </a:prstGeom>
        </p:spPr>
        <p:txBody>
          <a:bodyPr anchor="t" rtlCol="false" tIns="0" lIns="0" bIns="0" rIns="0">
            <a:spAutoFit/>
          </a:bodyPr>
          <a:lstStyle/>
          <a:p>
            <a:pPr algn="l">
              <a:lnSpc>
                <a:spcPts val="7520"/>
              </a:lnSpc>
            </a:pPr>
            <a:r>
              <a:rPr lang="en-US" sz="8000" b="true">
                <a:solidFill>
                  <a:srgbClr val="000000"/>
                </a:solidFill>
                <a:latin typeface="Noto Serif Display Bold"/>
                <a:ea typeface="Noto Serif Display Bold"/>
                <a:cs typeface="Noto Serif Display Bold"/>
                <a:sym typeface="Noto Serif Display Bold"/>
              </a:rPr>
              <a:t>BÁO CÁO THỰC NGHIỆM </a:t>
            </a:r>
          </a:p>
          <a:p>
            <a:pPr algn="l">
              <a:lnSpc>
                <a:spcPts val="7520"/>
              </a:lnSpc>
            </a:pPr>
            <a:r>
              <a:rPr lang="en-US" sz="8000" b="true">
                <a:solidFill>
                  <a:srgbClr val="000000"/>
                </a:solidFill>
                <a:latin typeface="Noto Serif Display Bold"/>
                <a:ea typeface="Noto Serif Display Bold"/>
                <a:cs typeface="Noto Serif Display Bold"/>
                <a:sym typeface="Noto Serif Display Bold"/>
              </a:rPr>
              <a:t>CSP_graph_coloring_example.ipynbipynb</a:t>
            </a:r>
          </a:p>
        </p:txBody>
      </p:sp>
      <p:sp>
        <p:nvSpPr>
          <p:cNvPr name="Freeform 17" id="17"/>
          <p:cNvSpPr/>
          <p:nvPr/>
        </p:nvSpPr>
        <p:spPr>
          <a:xfrm flipH="false" flipV="false" rot="0">
            <a:off x="4737926" y="2576219"/>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aphicFrame>
        <p:nvGraphicFramePr>
          <p:cNvPr name="Table 18" id="18"/>
          <p:cNvGraphicFramePr>
            <a:graphicFrameLocks noGrp="true"/>
          </p:cNvGraphicFramePr>
          <p:nvPr/>
        </p:nvGraphicFramePr>
        <p:xfrm>
          <a:off x="806874" y="4274087"/>
          <a:ext cx="16674252" cy="5505450"/>
        </p:xfrm>
        <a:graphic>
          <a:graphicData uri="http://schemas.openxmlformats.org/drawingml/2006/table">
            <a:tbl>
              <a:tblPr/>
              <a:tblGrid>
                <a:gridCol w="3069688"/>
                <a:gridCol w="3151698"/>
                <a:gridCol w="3474652"/>
                <a:gridCol w="3493925"/>
                <a:gridCol w="3484288"/>
              </a:tblGrid>
              <a:tr h="1112600">
                <a:tc>
                  <a:txBody>
                    <a:bodyPr anchor="t" rtlCol="false"/>
                    <a:lstStyle/>
                    <a:p>
                      <a:pPr algn="ctr">
                        <a:lnSpc>
                          <a:spcPts val="419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199"/>
                        </a:lnSpc>
                        <a:defRPr/>
                      </a:pPr>
                      <a:r>
                        <a:rPr lang="en-US" sz="2999">
                          <a:solidFill>
                            <a:srgbClr val="000000"/>
                          </a:solidFill>
                          <a:latin typeface="Noto Serif Display"/>
                          <a:ea typeface="Noto Serif Display"/>
                          <a:cs typeface="Noto Serif Display"/>
                          <a:sym typeface="Noto Serif Display"/>
                        </a:rPr>
                        <a:t>Min-Conflicts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199"/>
                        </a:lnSpc>
                        <a:defRPr/>
                      </a:pPr>
                      <a:r>
                        <a:rPr lang="en-US" sz="2999">
                          <a:solidFill>
                            <a:srgbClr val="000000"/>
                          </a:solidFill>
                          <a:latin typeface="Noto Serif Display"/>
                          <a:ea typeface="Noto Serif Display"/>
                          <a:cs typeface="Noto Serif Display"/>
                          <a:sym typeface="Noto Serif Display"/>
                        </a:rPr>
                        <a:t>15.4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199"/>
                        </a:lnSpc>
                        <a:defRPr/>
                      </a:pPr>
                      <a:r>
                        <a:rPr lang="en-US" sz="2999">
                          <a:solidFill>
                            <a:srgbClr val="000000"/>
                          </a:solidFill>
                          <a:latin typeface="Noto Serif Display"/>
                          <a:ea typeface="Noto Serif Display"/>
                          <a:cs typeface="Noto Serif Display"/>
                          <a:sym typeface="Noto Serif Display"/>
                        </a:rPr>
                        <a:t>0.0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199"/>
                        </a:lnSpc>
                        <a:defRPr/>
                      </a:pPr>
                      <a:r>
                        <a:rPr lang="en-US" sz="2999">
                          <a:solidFill>
                            <a:srgbClr val="000000"/>
                          </a:solidFill>
                          <a:latin typeface="Noto Serif Display"/>
                          <a:ea typeface="Noto Serif Display"/>
                          <a:cs typeface="Noto Serif Display"/>
                          <a:sym typeface="Noto Serif Display"/>
                        </a:rPr>
                        <a:t>&lt; 0.01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112600">
                <a:tc>
                  <a:txBody>
                    <a:bodyPr anchor="t" rtlCol="false"/>
                    <a:lstStyle/>
                    <a:p>
                      <a:pPr algn="ctr">
                        <a:lnSpc>
                          <a:spcPts val="4199"/>
                        </a:lnSpc>
                        <a:defRPr/>
                      </a:pPr>
                      <a:r>
                        <a:rPr lang="en-US" sz="2999">
                          <a:solidFill>
                            <a:srgbClr val="000000"/>
                          </a:solidFill>
                          <a:latin typeface="Noto Serif Display"/>
                          <a:ea typeface="Noto Serif Display"/>
                          <a:cs typeface="Noto Serif Display"/>
                          <a:sym typeface="Noto Serif Display"/>
                        </a:rPr>
                        <a:t>25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199"/>
                        </a:lnSpc>
                        <a:defRPr/>
                      </a:pPr>
                      <a:r>
                        <a:rPr lang="en-US" sz="2999">
                          <a:solidFill>
                            <a:srgbClr val="000000"/>
                          </a:solidFill>
                          <a:latin typeface="Noto Serif Display"/>
                          <a:ea typeface="Noto Serif Display"/>
                          <a:cs typeface="Noto Serif Display"/>
                          <a:sym typeface="Noto Serif Display"/>
                        </a:rPr>
                        <a:t>BT cơ bản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199"/>
                        </a:lnSpc>
                        <a:defRPr/>
                      </a:pPr>
                      <a:r>
                        <a:rPr lang="en-US" sz="2999">
                          <a:solidFill>
                            <a:srgbClr val="000000"/>
                          </a:solidFill>
                          <a:latin typeface="Noto Serif Display"/>
                          <a:ea typeface="Noto Serif Display"/>
                          <a:cs typeface="Noto Serif Display"/>
                          <a:sym typeface="Noto Serif Display"/>
                        </a:rPr>
                        <a:t>9,845.2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199"/>
                        </a:lnSpc>
                        <a:defRPr/>
                      </a:pPr>
                      <a:r>
                        <a:rPr lang="en-US" sz="2999">
                          <a:solidFill>
                            <a:srgbClr val="000000"/>
                          </a:solidFill>
                          <a:latin typeface="Noto Serif Display"/>
                          <a:ea typeface="Noto Serif Display"/>
                          <a:cs typeface="Noto Serif Display"/>
                          <a:sym typeface="Noto Serif Display"/>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199"/>
                        </a:lnSpc>
                        <a:defRPr/>
                      </a:pPr>
                      <a:r>
                        <a:rPr lang="en-US" sz="2999">
                          <a:solidFill>
                            <a:srgbClr val="000000"/>
                          </a:solidFill>
                          <a:latin typeface="Noto Serif Display"/>
                          <a:ea typeface="Noto Serif Display"/>
                          <a:cs typeface="Noto Serif Display"/>
                          <a:sym typeface="Noto Serif Display"/>
                        </a:rPr>
                        <a:t>0.12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640125">
                <a:tc>
                  <a:txBody>
                    <a:bodyPr anchor="t" rtlCol="false"/>
                    <a:lstStyle/>
                    <a:p>
                      <a:pPr algn="ctr">
                        <a:lnSpc>
                          <a:spcPts val="419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199"/>
                        </a:lnSpc>
                        <a:defRPr/>
                      </a:pPr>
                      <a:r>
                        <a:rPr lang="en-US" sz="2999">
                          <a:solidFill>
                            <a:srgbClr val="000000"/>
                          </a:solidFill>
                          <a:latin typeface="Noto Serif Display"/>
                          <a:ea typeface="Noto Serif Display"/>
                          <a:cs typeface="Noto Serif Display"/>
                          <a:sym typeface="Noto Serif Display"/>
                        </a:rPr>
                        <a:t>BT + MRV + LCV</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199"/>
                        </a:lnSpc>
                        <a:defRPr/>
                      </a:pPr>
                      <a:r>
                        <a:rPr lang="en-US" sz="2999">
                          <a:solidFill>
                            <a:srgbClr val="000000"/>
                          </a:solidFill>
                          <a:latin typeface="Noto Serif Display"/>
                          <a:ea typeface="Noto Serif Display"/>
                          <a:cs typeface="Noto Serif Display"/>
                          <a:sym typeface="Noto Serif Display"/>
                        </a:rPr>
                        <a:t>45.8</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199"/>
                        </a:lnSpc>
                        <a:defRPr/>
                      </a:pPr>
                      <a:r>
                        <a:rPr lang="en-US" sz="2999">
                          <a:solidFill>
                            <a:srgbClr val="000000"/>
                          </a:solidFill>
                          <a:latin typeface="Noto Serif Display"/>
                          <a:ea typeface="Noto Serif Display"/>
                          <a:cs typeface="Noto Serif Display"/>
                          <a:sym typeface="Noto Serif Display"/>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199"/>
                        </a:lnSpc>
                        <a:defRPr/>
                      </a:pPr>
                      <a:r>
                        <a:rPr lang="en-US" sz="2999">
                          <a:solidFill>
                            <a:srgbClr val="000000"/>
                          </a:solidFill>
                          <a:latin typeface="Noto Serif Display"/>
                          <a:ea typeface="Noto Serif Display"/>
                          <a:cs typeface="Noto Serif Display"/>
                          <a:sym typeface="Noto Serif Display"/>
                        </a:rPr>
                        <a:t>&lt; 0.01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640125">
                <a:tc>
                  <a:txBody>
                    <a:bodyPr anchor="t" rtlCol="false"/>
                    <a:lstStyle/>
                    <a:p>
                      <a:pPr algn="ctr">
                        <a:lnSpc>
                          <a:spcPts val="419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199"/>
                        </a:lnSpc>
                        <a:defRPr/>
                      </a:pPr>
                      <a:r>
                        <a:rPr lang="en-US" sz="2999">
                          <a:solidFill>
                            <a:srgbClr val="000000"/>
                          </a:solidFill>
                          <a:latin typeface="Noto Serif Display"/>
                          <a:ea typeface="Noto Serif Display"/>
                          <a:cs typeface="Noto Serif Display"/>
                          <a:sym typeface="Noto Serif Display"/>
                        </a:rPr>
                        <a:t>BT + MRV + LCV + FC</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199"/>
                        </a:lnSpc>
                        <a:defRPr/>
                      </a:pPr>
                      <a:r>
                        <a:rPr lang="en-US" sz="2999">
                          <a:solidFill>
                            <a:srgbClr val="000000"/>
                          </a:solidFill>
                          <a:latin typeface="Noto Serif Display"/>
                          <a:ea typeface="Noto Serif Display"/>
                          <a:cs typeface="Noto Serif Display"/>
                          <a:sym typeface="Noto Serif Display"/>
                        </a:rPr>
                        <a:t>25.0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199"/>
                        </a:lnSpc>
                        <a:defRPr/>
                      </a:pPr>
                      <a:r>
                        <a:rPr lang="en-US" sz="2999">
                          <a:solidFill>
                            <a:srgbClr val="000000"/>
                          </a:solidFill>
                          <a:latin typeface="Noto Serif Display"/>
                          <a:ea typeface="Noto Serif Display"/>
                          <a:cs typeface="Noto Serif Display"/>
                          <a:sym typeface="Noto Serif Display"/>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199"/>
                        </a:lnSpc>
                        <a:defRPr/>
                      </a:pPr>
                      <a:r>
                        <a:rPr lang="en-US" sz="2999">
                          <a:solidFill>
                            <a:srgbClr val="000000"/>
                          </a:solidFill>
                          <a:latin typeface="Noto Serif Display"/>
                          <a:ea typeface="Noto Serif Display"/>
                          <a:cs typeface="Noto Serif Display"/>
                          <a:sym typeface="Noto Serif Display"/>
                        </a:rPr>
                        <a:t>&lt; 0.01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19" id="19"/>
          <p:cNvSpPr txBox="true"/>
          <p:nvPr/>
        </p:nvSpPr>
        <p:spPr>
          <a:xfrm rot="0">
            <a:off x="683132" y="3603073"/>
            <a:ext cx="17077254" cy="989330"/>
          </a:xfrm>
          <a:prstGeom prst="rect">
            <a:avLst/>
          </a:prstGeom>
        </p:spPr>
        <p:txBody>
          <a:bodyPr anchor="t" rtlCol="false" tIns="0" lIns="0" bIns="0" rIns="0">
            <a:spAutoFit/>
          </a:bodyPr>
          <a:lstStyle/>
          <a:p>
            <a:pPr algn="l">
              <a:lnSpc>
                <a:spcPts val="3759"/>
              </a:lnSpc>
            </a:pPr>
            <a:r>
              <a:rPr lang="en-US" sz="3999" b="true">
                <a:solidFill>
                  <a:srgbClr val="000000"/>
                </a:solidFill>
                <a:latin typeface="Noto Serif Display Bold"/>
                <a:ea typeface="Noto Serif Display Bold"/>
                <a:cs typeface="Noto Serif Display Bold"/>
                <a:sym typeface="Noto Serif Display Bold"/>
              </a:rPr>
              <a:t>3. Kết quả</a:t>
            </a:r>
            <a:r>
              <a:rPr lang="en-US" sz="3999" b="true">
                <a:solidFill>
                  <a:srgbClr val="000000"/>
                </a:solidFill>
                <a:latin typeface="Noto Serif Display Bold"/>
                <a:ea typeface="Noto Serif Display Bold"/>
                <a:cs typeface="Noto Serif Display Bold"/>
                <a:sym typeface="Noto Serif Display Bold"/>
              </a:rPr>
              <a:t> với 4 màu (K=4)</a:t>
            </a:r>
          </a:p>
          <a:p>
            <a:pPr algn="l">
              <a:lnSpc>
                <a:spcPts val="3759"/>
              </a:lnSpc>
            </a:pPr>
          </a:p>
        </p:txBody>
      </p:sp>
    </p:spTree>
  </p:cSld>
  <p:clrMapOvr>
    <a:masterClrMapping/>
  </p:clrMapOvr>
</p:sld>
</file>

<file path=ppt/slides/slide65.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683132" y="310628"/>
            <a:ext cx="16921736" cy="2921641"/>
          </a:xfrm>
          <a:prstGeom prst="rect">
            <a:avLst/>
          </a:prstGeom>
        </p:spPr>
        <p:txBody>
          <a:bodyPr anchor="t" rtlCol="false" tIns="0" lIns="0" bIns="0" rIns="0">
            <a:spAutoFit/>
          </a:bodyPr>
          <a:lstStyle/>
          <a:p>
            <a:pPr algn="l">
              <a:lnSpc>
                <a:spcPts val="7520"/>
              </a:lnSpc>
            </a:pPr>
            <a:r>
              <a:rPr lang="en-US" sz="8000" b="true">
                <a:solidFill>
                  <a:srgbClr val="000000"/>
                </a:solidFill>
                <a:latin typeface="Noto Serif Display Bold"/>
                <a:ea typeface="Noto Serif Display Bold"/>
                <a:cs typeface="Noto Serif Display Bold"/>
                <a:sym typeface="Noto Serif Display Bold"/>
              </a:rPr>
              <a:t>BÁO CÁO THỰC NGHIỆM </a:t>
            </a:r>
          </a:p>
          <a:p>
            <a:pPr algn="l">
              <a:lnSpc>
                <a:spcPts val="7520"/>
              </a:lnSpc>
            </a:pPr>
            <a:r>
              <a:rPr lang="en-US" sz="8000" b="true">
                <a:solidFill>
                  <a:srgbClr val="000000"/>
                </a:solidFill>
                <a:latin typeface="Noto Serif Display Bold"/>
                <a:ea typeface="Noto Serif Display Bold"/>
                <a:cs typeface="Noto Serif Display Bold"/>
                <a:sym typeface="Noto Serif Display Bold"/>
              </a:rPr>
              <a:t>CSP_graph_coloring_example.ipynbipynb</a:t>
            </a:r>
          </a:p>
        </p:txBody>
      </p:sp>
      <p:sp>
        <p:nvSpPr>
          <p:cNvPr name="Freeform 17" id="17"/>
          <p:cNvSpPr/>
          <p:nvPr/>
        </p:nvSpPr>
        <p:spPr>
          <a:xfrm flipH="false" flipV="false" rot="0">
            <a:off x="4737926" y="2576219"/>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aphicFrame>
        <p:nvGraphicFramePr>
          <p:cNvPr name="Table 18" id="18"/>
          <p:cNvGraphicFramePr>
            <a:graphicFrameLocks noGrp="true"/>
          </p:cNvGraphicFramePr>
          <p:nvPr/>
        </p:nvGraphicFramePr>
        <p:xfrm>
          <a:off x="806874" y="4274087"/>
          <a:ext cx="16674252" cy="6029325"/>
        </p:xfrm>
        <a:graphic>
          <a:graphicData uri="http://schemas.openxmlformats.org/drawingml/2006/table">
            <a:tbl>
              <a:tblPr/>
              <a:tblGrid>
                <a:gridCol w="3069688"/>
                <a:gridCol w="3151698"/>
                <a:gridCol w="3474652"/>
                <a:gridCol w="3493925"/>
                <a:gridCol w="3484288"/>
              </a:tblGrid>
              <a:tr h="1111926">
                <a:tc>
                  <a:txBody>
                    <a:bodyPr anchor="t" rtlCol="false"/>
                    <a:lstStyle/>
                    <a:p>
                      <a:pPr algn="ctr">
                        <a:lnSpc>
                          <a:spcPts val="419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199"/>
                        </a:lnSpc>
                        <a:defRPr/>
                      </a:pPr>
                      <a:r>
                        <a:rPr lang="en-US" sz="2999">
                          <a:solidFill>
                            <a:srgbClr val="000000"/>
                          </a:solidFill>
                          <a:latin typeface="Noto Serif Display"/>
                          <a:ea typeface="Noto Serif Display"/>
                          <a:cs typeface="Noto Serif Display"/>
                          <a:sym typeface="Noto Serif Display"/>
                        </a:rPr>
                        <a:t>Min-Conflicts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199"/>
                        </a:lnSpc>
                        <a:defRPr/>
                      </a:pPr>
                      <a:r>
                        <a:rPr lang="en-US" sz="2999">
                          <a:solidFill>
                            <a:srgbClr val="000000"/>
                          </a:solidFill>
                          <a:latin typeface="Noto Serif Display"/>
                          <a:ea typeface="Noto Serif Display"/>
                          <a:cs typeface="Noto Serif Display"/>
                          <a:sym typeface="Noto Serif Display"/>
                        </a:rPr>
                        <a:t>38.6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199"/>
                        </a:lnSpc>
                        <a:defRPr/>
                      </a:pPr>
                      <a:r>
                        <a:rPr lang="en-US" sz="2999">
                          <a:solidFill>
                            <a:srgbClr val="000000"/>
                          </a:solidFill>
                          <a:latin typeface="Noto Serif Display"/>
                          <a:ea typeface="Noto Serif Display"/>
                          <a:cs typeface="Noto Serif Display"/>
                          <a:sym typeface="Noto Serif Display"/>
                        </a:rPr>
                        <a:t>0.0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199"/>
                        </a:lnSpc>
                        <a:defRPr/>
                      </a:pPr>
                      <a:r>
                        <a:rPr lang="en-US" sz="2999">
                          <a:solidFill>
                            <a:srgbClr val="000000"/>
                          </a:solidFill>
                          <a:latin typeface="Noto Serif Display"/>
                          <a:ea typeface="Noto Serif Display"/>
                          <a:cs typeface="Noto Serif Display"/>
                          <a:sym typeface="Noto Serif Display"/>
                        </a:rPr>
                        <a:t>&lt; 0.01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639133">
                <a:tc>
                  <a:txBody>
                    <a:bodyPr anchor="t" rtlCol="false"/>
                    <a:lstStyle/>
                    <a:p>
                      <a:pPr algn="ctr">
                        <a:lnSpc>
                          <a:spcPts val="4199"/>
                        </a:lnSpc>
                        <a:defRPr/>
                      </a:pPr>
                      <a:r>
                        <a:rPr lang="en-US" sz="2999">
                          <a:solidFill>
                            <a:srgbClr val="000000"/>
                          </a:solidFill>
                          <a:latin typeface="Noto Serif Display"/>
                          <a:ea typeface="Noto Serif Display"/>
                          <a:cs typeface="Noto Serif Display"/>
                          <a:sym typeface="Noto Serif Display"/>
                        </a:rPr>
                        <a:t>50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199"/>
                        </a:lnSpc>
                        <a:defRPr/>
                      </a:pPr>
                      <a:r>
                        <a:rPr lang="en-US" sz="2999">
                          <a:solidFill>
                            <a:srgbClr val="000000"/>
                          </a:solidFill>
                          <a:latin typeface="Noto Serif Display"/>
                          <a:ea typeface="Noto Serif Display"/>
                          <a:cs typeface="Noto Serif Display"/>
                          <a:sym typeface="Noto Serif Display"/>
                        </a:rPr>
                        <a:t>BT cơ bản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199"/>
                        </a:lnSpc>
                        <a:defRPr/>
                      </a:pPr>
                      <a:r>
                        <a:rPr lang="en-US" sz="2999">
                          <a:solidFill>
                            <a:srgbClr val="000000"/>
                          </a:solidFill>
                          <a:latin typeface="Noto Serif Display"/>
                          <a:ea typeface="Noto Serif Display"/>
                          <a:cs typeface="Noto Serif Display"/>
                          <a:sym typeface="Noto Serif Display"/>
                        </a:rPr>
                        <a:t>&gt; 1,000,000 (quá lâu)</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199"/>
                        </a:lnSpc>
                        <a:defRPr/>
                      </a:pPr>
                      <a:r>
                        <a:rPr lang="en-US" sz="2999">
                          <a:solidFill>
                            <a:srgbClr val="000000"/>
                          </a:solidFill>
                          <a:latin typeface="Noto Serif Display"/>
                          <a:ea typeface="Noto Serif Display"/>
                          <a:cs typeface="Noto Serif Display"/>
                          <a:sym typeface="Noto Serif Display"/>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199"/>
                        </a:lnSpc>
                        <a:defRPr/>
                      </a:pPr>
                      <a:r>
                        <a:rPr lang="en-US" sz="2999">
                          <a:solidFill>
                            <a:srgbClr val="000000"/>
                          </a:solidFill>
                          <a:latin typeface="Noto Serif Display"/>
                          <a:ea typeface="Noto Serif Display"/>
                          <a:cs typeface="Noto Serif Display"/>
                          <a:sym typeface="Noto Serif Display"/>
                        </a:rPr>
                        <a:t>&gt; 60.0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639133">
                <a:tc>
                  <a:txBody>
                    <a:bodyPr anchor="t" rtlCol="false"/>
                    <a:lstStyle/>
                    <a:p>
                      <a:pPr algn="ctr">
                        <a:lnSpc>
                          <a:spcPts val="419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199"/>
                        </a:lnSpc>
                        <a:defRPr/>
                      </a:pPr>
                      <a:r>
                        <a:rPr lang="en-US" sz="2999">
                          <a:solidFill>
                            <a:srgbClr val="000000"/>
                          </a:solidFill>
                          <a:latin typeface="Noto Serif Display"/>
                          <a:ea typeface="Noto Serif Display"/>
                          <a:cs typeface="Noto Serif Display"/>
                          <a:sym typeface="Noto Serif Display"/>
                        </a:rPr>
                        <a:t>BT + MRV + LCV</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199"/>
                        </a:lnSpc>
                        <a:defRPr/>
                      </a:pPr>
                      <a:r>
                        <a:rPr lang="en-US" sz="2999">
                          <a:solidFill>
                            <a:srgbClr val="000000"/>
                          </a:solidFill>
                          <a:latin typeface="Noto Serif Display"/>
                          <a:ea typeface="Noto Serif Display"/>
                          <a:cs typeface="Noto Serif Display"/>
                          <a:sym typeface="Noto Serif Display"/>
                        </a:rPr>
                        <a:t>1,230.4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199"/>
                        </a:lnSpc>
                        <a:defRPr/>
                      </a:pPr>
                      <a:r>
                        <a:rPr lang="en-US" sz="2999">
                          <a:solidFill>
                            <a:srgbClr val="000000"/>
                          </a:solidFill>
                          <a:latin typeface="Noto Serif Display"/>
                          <a:ea typeface="Noto Serif Display"/>
                          <a:cs typeface="Noto Serif Display"/>
                          <a:sym typeface="Noto Serif Display"/>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199"/>
                        </a:lnSpc>
                        <a:defRPr/>
                      </a:pPr>
                      <a:r>
                        <a:rPr lang="en-US" sz="2999">
                          <a:solidFill>
                            <a:srgbClr val="000000"/>
                          </a:solidFill>
                          <a:latin typeface="Noto Serif Display"/>
                          <a:ea typeface="Noto Serif Display"/>
                          <a:cs typeface="Noto Serif Display"/>
                          <a:sym typeface="Noto Serif Display"/>
                        </a:rPr>
                        <a:t>0.05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639133">
                <a:tc>
                  <a:txBody>
                    <a:bodyPr anchor="t" rtlCol="false"/>
                    <a:lstStyle/>
                    <a:p>
                      <a:pPr algn="ctr">
                        <a:lnSpc>
                          <a:spcPts val="419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199"/>
                        </a:lnSpc>
                        <a:defRPr/>
                      </a:pPr>
                      <a:r>
                        <a:rPr lang="en-US" sz="2999">
                          <a:solidFill>
                            <a:srgbClr val="000000"/>
                          </a:solidFill>
                          <a:latin typeface="Noto Serif Display"/>
                          <a:ea typeface="Noto Serif Display"/>
                          <a:cs typeface="Noto Serif Display"/>
                          <a:sym typeface="Noto Serif Display"/>
                        </a:rPr>
                        <a:t>BT + MRV + LCV + FC</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199"/>
                        </a:lnSpc>
                        <a:defRPr/>
                      </a:pPr>
                      <a:r>
                        <a:rPr lang="en-US" sz="2999">
                          <a:solidFill>
                            <a:srgbClr val="000000"/>
                          </a:solidFill>
                          <a:latin typeface="Noto Serif Display"/>
                          <a:ea typeface="Noto Serif Display"/>
                          <a:cs typeface="Noto Serif Display"/>
                          <a:sym typeface="Noto Serif Display"/>
                        </a:rPr>
                        <a:t>50.0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199"/>
                        </a:lnSpc>
                        <a:defRPr/>
                      </a:pPr>
                      <a:r>
                        <a:rPr lang="en-US" sz="2999">
                          <a:solidFill>
                            <a:srgbClr val="000000"/>
                          </a:solidFill>
                          <a:latin typeface="Noto Serif Display"/>
                          <a:ea typeface="Noto Serif Display"/>
                          <a:cs typeface="Noto Serif Display"/>
                          <a:sym typeface="Noto Serif Display"/>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199"/>
                        </a:lnSpc>
                        <a:defRPr/>
                      </a:pPr>
                      <a:r>
                        <a:rPr lang="en-US" sz="2999">
                          <a:solidFill>
                            <a:srgbClr val="000000"/>
                          </a:solidFill>
                          <a:latin typeface="Noto Serif Display"/>
                          <a:ea typeface="Noto Serif Display"/>
                          <a:cs typeface="Noto Serif Display"/>
                          <a:sym typeface="Noto Serif Display"/>
                        </a:rPr>
                        <a:t>&lt; 0.01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19" id="19"/>
          <p:cNvSpPr txBox="true"/>
          <p:nvPr/>
        </p:nvSpPr>
        <p:spPr>
          <a:xfrm rot="0">
            <a:off x="683132" y="3603073"/>
            <a:ext cx="17077254" cy="989330"/>
          </a:xfrm>
          <a:prstGeom prst="rect">
            <a:avLst/>
          </a:prstGeom>
        </p:spPr>
        <p:txBody>
          <a:bodyPr anchor="t" rtlCol="false" tIns="0" lIns="0" bIns="0" rIns="0">
            <a:spAutoFit/>
          </a:bodyPr>
          <a:lstStyle/>
          <a:p>
            <a:pPr algn="l">
              <a:lnSpc>
                <a:spcPts val="3759"/>
              </a:lnSpc>
            </a:pPr>
            <a:r>
              <a:rPr lang="en-US" sz="3999" b="true">
                <a:solidFill>
                  <a:srgbClr val="000000"/>
                </a:solidFill>
                <a:latin typeface="Noto Serif Display Bold"/>
                <a:ea typeface="Noto Serif Display Bold"/>
                <a:cs typeface="Noto Serif Display Bold"/>
                <a:sym typeface="Noto Serif Display Bold"/>
              </a:rPr>
              <a:t>3. Kết quả</a:t>
            </a:r>
            <a:r>
              <a:rPr lang="en-US" sz="3999" b="true">
                <a:solidFill>
                  <a:srgbClr val="000000"/>
                </a:solidFill>
                <a:latin typeface="Noto Serif Display Bold"/>
                <a:ea typeface="Noto Serif Display Bold"/>
                <a:cs typeface="Noto Serif Display Bold"/>
                <a:sym typeface="Noto Serif Display Bold"/>
              </a:rPr>
              <a:t> với 4 màu (K=4)</a:t>
            </a:r>
          </a:p>
          <a:p>
            <a:pPr algn="l">
              <a:lnSpc>
                <a:spcPts val="3759"/>
              </a:lnSpc>
            </a:pPr>
          </a:p>
        </p:txBody>
      </p:sp>
    </p:spTree>
  </p:cSld>
  <p:clrMapOvr>
    <a:masterClrMapping/>
  </p:clrMapOvr>
</p:sld>
</file>

<file path=ppt/slides/slide66.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683132" y="310628"/>
            <a:ext cx="16921736" cy="2921641"/>
          </a:xfrm>
          <a:prstGeom prst="rect">
            <a:avLst/>
          </a:prstGeom>
        </p:spPr>
        <p:txBody>
          <a:bodyPr anchor="t" rtlCol="false" tIns="0" lIns="0" bIns="0" rIns="0">
            <a:spAutoFit/>
          </a:bodyPr>
          <a:lstStyle/>
          <a:p>
            <a:pPr algn="l">
              <a:lnSpc>
                <a:spcPts val="7520"/>
              </a:lnSpc>
            </a:pPr>
            <a:r>
              <a:rPr lang="en-US" sz="8000" b="true">
                <a:solidFill>
                  <a:srgbClr val="000000"/>
                </a:solidFill>
                <a:latin typeface="Noto Serif Display Bold"/>
                <a:ea typeface="Noto Serif Display Bold"/>
                <a:cs typeface="Noto Serif Display Bold"/>
                <a:sym typeface="Noto Serif Display Bold"/>
              </a:rPr>
              <a:t>BÁO CÁO THỰC NGHIỆM </a:t>
            </a:r>
          </a:p>
          <a:p>
            <a:pPr algn="l">
              <a:lnSpc>
                <a:spcPts val="7520"/>
              </a:lnSpc>
            </a:pPr>
            <a:r>
              <a:rPr lang="en-US" sz="8000" b="true">
                <a:solidFill>
                  <a:srgbClr val="000000"/>
                </a:solidFill>
                <a:latin typeface="Noto Serif Display Bold"/>
                <a:ea typeface="Noto Serif Display Bold"/>
                <a:cs typeface="Noto Serif Display Bold"/>
                <a:sym typeface="Noto Serif Display Bold"/>
              </a:rPr>
              <a:t>CSP_graph_coloring_example.ipynbipynb</a:t>
            </a:r>
          </a:p>
        </p:txBody>
      </p:sp>
      <p:sp>
        <p:nvSpPr>
          <p:cNvPr name="Freeform 17" id="17"/>
          <p:cNvSpPr/>
          <p:nvPr/>
        </p:nvSpPr>
        <p:spPr>
          <a:xfrm flipH="false" flipV="false" rot="0">
            <a:off x="4737926" y="2576219"/>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aphicFrame>
        <p:nvGraphicFramePr>
          <p:cNvPr name="Table 18" id="18"/>
          <p:cNvGraphicFramePr>
            <a:graphicFrameLocks noGrp="true"/>
          </p:cNvGraphicFramePr>
          <p:nvPr/>
        </p:nvGraphicFramePr>
        <p:xfrm>
          <a:off x="806874" y="4274087"/>
          <a:ext cx="16674252" cy="5867400"/>
        </p:xfrm>
        <a:graphic>
          <a:graphicData uri="http://schemas.openxmlformats.org/drawingml/2006/table">
            <a:tbl>
              <a:tblPr/>
              <a:tblGrid>
                <a:gridCol w="3069688"/>
                <a:gridCol w="3151698"/>
                <a:gridCol w="3474652"/>
                <a:gridCol w="3493925"/>
                <a:gridCol w="3484288"/>
              </a:tblGrid>
              <a:tr h="1073773">
                <a:tc>
                  <a:txBody>
                    <a:bodyPr anchor="t" rtlCol="false"/>
                    <a:lstStyle/>
                    <a:p>
                      <a:pPr algn="ctr">
                        <a:lnSpc>
                          <a:spcPts val="391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919"/>
                        </a:lnSpc>
                        <a:defRPr/>
                      </a:pPr>
                      <a:r>
                        <a:rPr lang="en-US" sz="2799">
                          <a:solidFill>
                            <a:srgbClr val="000000"/>
                          </a:solidFill>
                          <a:latin typeface="Noto Serif Display"/>
                          <a:ea typeface="Noto Serif Display"/>
                          <a:cs typeface="Noto Serif Display"/>
                          <a:sym typeface="Noto Serif Display"/>
                        </a:rPr>
                        <a:t>Min-Conflicts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919"/>
                        </a:lnSpc>
                        <a:defRPr/>
                      </a:pPr>
                      <a:r>
                        <a:rPr lang="en-US" sz="2799">
                          <a:solidFill>
                            <a:srgbClr val="000000"/>
                          </a:solidFill>
                          <a:latin typeface="Noto Serif Display"/>
                          <a:ea typeface="Noto Serif Display"/>
                          <a:cs typeface="Noto Serif Display"/>
                          <a:sym typeface="Noto Serif Display"/>
                        </a:rPr>
                        <a:t>85.2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919"/>
                        </a:lnSpc>
                        <a:defRPr/>
                      </a:pPr>
                      <a:r>
                        <a:rPr lang="en-US" sz="2799">
                          <a:solidFill>
                            <a:srgbClr val="000000"/>
                          </a:solidFill>
                          <a:latin typeface="Noto Serif Display"/>
                          <a:ea typeface="Noto Serif Display"/>
                          <a:cs typeface="Noto Serif Display"/>
                          <a:sym typeface="Noto Serif Display"/>
                        </a:rPr>
                        <a:t>0.0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919"/>
                        </a:lnSpc>
                        <a:defRPr/>
                      </a:pPr>
                      <a:r>
                        <a:rPr lang="en-US" sz="2799">
                          <a:solidFill>
                            <a:srgbClr val="000000"/>
                          </a:solidFill>
                          <a:latin typeface="Noto Serif Display"/>
                          <a:ea typeface="Noto Serif Display"/>
                          <a:cs typeface="Noto Serif Display"/>
                          <a:sym typeface="Noto Serif Display"/>
                        </a:rPr>
                        <a:t>0.02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73773">
                <a:tc>
                  <a:txBody>
                    <a:bodyPr anchor="t" rtlCol="false"/>
                    <a:lstStyle/>
                    <a:p>
                      <a:pPr algn="ctr">
                        <a:lnSpc>
                          <a:spcPts val="3919"/>
                        </a:lnSpc>
                        <a:defRPr/>
                      </a:pPr>
                      <a:r>
                        <a:rPr lang="en-US" sz="2799">
                          <a:solidFill>
                            <a:srgbClr val="000000"/>
                          </a:solidFill>
                          <a:latin typeface="Noto Serif Display"/>
                          <a:ea typeface="Noto Serif Display"/>
                          <a:cs typeface="Noto Serif Display"/>
                          <a:sym typeface="Noto Serif Display"/>
                        </a:rPr>
                        <a:t>100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919"/>
                        </a:lnSpc>
                        <a:defRPr/>
                      </a:pPr>
                      <a:r>
                        <a:rPr lang="en-US" sz="2799">
                          <a:solidFill>
                            <a:srgbClr val="000000"/>
                          </a:solidFill>
                          <a:latin typeface="Noto Serif Display"/>
                          <a:ea typeface="Noto Serif Display"/>
                          <a:cs typeface="Noto Serif Display"/>
                          <a:sym typeface="Noto Serif Display"/>
                        </a:rPr>
                        <a:t>BT cơ bản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919"/>
                        </a:lnSpc>
                        <a:defRPr/>
                      </a:pPr>
                      <a:r>
                        <a:rPr lang="en-US" sz="2799">
                          <a:solidFill>
                            <a:srgbClr val="000000"/>
                          </a:solidFill>
                          <a:latin typeface="Noto Serif Display"/>
                          <a:ea typeface="Noto Serif Display"/>
                          <a:cs typeface="Noto Serif Display"/>
                          <a:sym typeface="Noto Serif Display"/>
                        </a:rPr>
                        <a:t>- (không chạy)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919"/>
                        </a:lnSpc>
                        <a:defRPr/>
                      </a:pPr>
                      <a:r>
                        <a:rPr lang="en-US" sz="2799">
                          <a:solidFill>
                            <a:srgbClr val="000000"/>
                          </a:solidFill>
                          <a:latin typeface="Noto Serif Display"/>
                          <a:ea typeface="Noto Serif Display"/>
                          <a:cs typeface="Noto Serif Display"/>
                          <a:sym typeface="Noto Serif Display"/>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919"/>
                        </a:lnSpc>
                        <a:defRPr/>
                      </a:pPr>
                      <a:r>
                        <a:rPr lang="en-US" sz="2799">
                          <a:solidFill>
                            <a:srgbClr val="000000"/>
                          </a:solidFill>
                          <a:latin typeface="Noto Serif Display"/>
                          <a:ea typeface="Noto Serif Display"/>
                          <a:cs typeface="Noto Serif Display"/>
                          <a:sym typeface="Noto Serif Display"/>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73773">
                <a:tc>
                  <a:txBody>
                    <a:bodyPr anchor="t" rtlCol="false"/>
                    <a:lstStyle/>
                    <a:p>
                      <a:pPr algn="ctr">
                        <a:lnSpc>
                          <a:spcPts val="391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919"/>
                        </a:lnSpc>
                        <a:defRPr/>
                      </a:pPr>
                      <a:r>
                        <a:rPr lang="en-US" sz="2799">
                          <a:solidFill>
                            <a:srgbClr val="000000"/>
                          </a:solidFill>
                          <a:latin typeface="Noto Serif Display"/>
                          <a:ea typeface="Noto Serif Display"/>
                          <a:cs typeface="Noto Serif Display"/>
                          <a:sym typeface="Noto Serif Display"/>
                        </a:rPr>
                        <a:t>BT + MRV + LCV</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919"/>
                        </a:lnSpc>
                        <a:defRPr/>
                      </a:pPr>
                      <a:r>
                        <a:rPr lang="en-US" sz="2799">
                          <a:solidFill>
                            <a:srgbClr val="000000"/>
                          </a:solidFill>
                          <a:latin typeface="Noto Serif Display"/>
                          <a:ea typeface="Noto Serif Display"/>
                          <a:cs typeface="Noto Serif Display"/>
                          <a:sym typeface="Noto Serif Display"/>
                        </a:rPr>
                        <a:t>15,672.8</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919"/>
                        </a:lnSpc>
                        <a:defRPr/>
                      </a:pPr>
                      <a:r>
                        <a:rPr lang="en-US" sz="2799">
                          <a:solidFill>
                            <a:srgbClr val="000000"/>
                          </a:solidFill>
                          <a:latin typeface="Noto Serif Display"/>
                          <a:ea typeface="Noto Serif Display"/>
                          <a:cs typeface="Noto Serif Display"/>
                          <a:sym typeface="Noto Serif Display"/>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919"/>
                        </a:lnSpc>
                        <a:defRPr/>
                      </a:pPr>
                      <a:r>
                        <a:rPr lang="en-US" sz="2799">
                          <a:solidFill>
                            <a:srgbClr val="000000"/>
                          </a:solidFill>
                          <a:latin typeface="Noto Serif Display"/>
                          <a:ea typeface="Noto Serif Display"/>
                          <a:cs typeface="Noto Serif Display"/>
                          <a:sym typeface="Noto Serif Display"/>
                        </a:rPr>
                        <a:t>0.88</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572310">
                <a:tc>
                  <a:txBody>
                    <a:bodyPr anchor="t" rtlCol="false"/>
                    <a:lstStyle/>
                    <a:p>
                      <a:pPr algn="ctr">
                        <a:lnSpc>
                          <a:spcPts val="391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919"/>
                        </a:lnSpc>
                        <a:defRPr/>
                      </a:pPr>
                      <a:r>
                        <a:rPr lang="en-US" sz="2799">
                          <a:solidFill>
                            <a:srgbClr val="000000"/>
                          </a:solidFill>
                          <a:latin typeface="Noto Serif Display"/>
                          <a:ea typeface="Noto Serif Display"/>
                          <a:cs typeface="Noto Serif Display"/>
                          <a:sym typeface="Noto Serif Display"/>
                        </a:rPr>
                        <a:t>BT + MRV + LCV + FC</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919"/>
                        </a:lnSpc>
                        <a:defRPr/>
                      </a:pPr>
                      <a:r>
                        <a:rPr lang="en-US" sz="2799">
                          <a:solidFill>
                            <a:srgbClr val="000000"/>
                          </a:solidFill>
                          <a:latin typeface="Noto Serif Display"/>
                          <a:ea typeface="Noto Serif Display"/>
                          <a:cs typeface="Noto Serif Display"/>
                          <a:sym typeface="Noto Serif Display"/>
                        </a:rPr>
                        <a:t>100.0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919"/>
                        </a:lnSpc>
                        <a:defRPr/>
                      </a:pPr>
                      <a:r>
                        <a:rPr lang="en-US" sz="2799">
                          <a:solidFill>
                            <a:srgbClr val="000000"/>
                          </a:solidFill>
                          <a:latin typeface="Noto Serif Display"/>
                          <a:ea typeface="Noto Serif Display"/>
                          <a:cs typeface="Noto Serif Display"/>
                          <a:sym typeface="Noto Serif Display"/>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919"/>
                        </a:lnSpc>
                        <a:defRPr/>
                      </a:pPr>
                      <a:r>
                        <a:rPr lang="en-US" sz="2799">
                          <a:solidFill>
                            <a:srgbClr val="000000"/>
                          </a:solidFill>
                          <a:latin typeface="Noto Serif Display"/>
                          <a:ea typeface="Noto Serif Display"/>
                          <a:cs typeface="Noto Serif Display"/>
                          <a:sym typeface="Noto Serif Display"/>
                        </a:rPr>
                        <a:t>0.03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73773">
                <a:tc>
                  <a:txBody>
                    <a:bodyPr anchor="t" rtlCol="false"/>
                    <a:lstStyle/>
                    <a:p>
                      <a:pPr algn="ctr">
                        <a:lnSpc>
                          <a:spcPts val="391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919"/>
                        </a:lnSpc>
                        <a:defRPr/>
                      </a:pPr>
                      <a:r>
                        <a:rPr lang="en-US" sz="2799">
                          <a:solidFill>
                            <a:srgbClr val="000000"/>
                          </a:solidFill>
                          <a:latin typeface="Noto Serif Display"/>
                          <a:ea typeface="Noto Serif Display"/>
                          <a:cs typeface="Noto Serif Display"/>
                          <a:sym typeface="Noto Serif Display"/>
                        </a:rPr>
                        <a:t>Min-Conflicts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919"/>
                        </a:lnSpc>
                        <a:defRPr/>
                      </a:pPr>
                      <a:r>
                        <a:rPr lang="en-US" sz="2799">
                          <a:solidFill>
                            <a:srgbClr val="000000"/>
                          </a:solidFill>
                          <a:latin typeface="Noto Serif Display"/>
                          <a:ea typeface="Noto Serif Display"/>
                          <a:cs typeface="Noto Serif Display"/>
                          <a:sym typeface="Noto Serif Display"/>
                        </a:rPr>
                        <a:t>198.6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919"/>
                        </a:lnSpc>
                        <a:defRPr/>
                      </a:pPr>
                      <a:r>
                        <a:rPr lang="en-US" sz="2799">
                          <a:solidFill>
                            <a:srgbClr val="000000"/>
                          </a:solidFill>
                          <a:latin typeface="Noto Serif Display"/>
                          <a:ea typeface="Noto Serif Display"/>
                          <a:cs typeface="Noto Serif Display"/>
                          <a:sym typeface="Noto Serif Display"/>
                        </a:rPr>
                        <a:t>0.0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919"/>
                        </a:lnSpc>
                        <a:defRPr/>
                      </a:pPr>
                      <a:r>
                        <a:rPr lang="en-US" sz="2799">
                          <a:solidFill>
                            <a:srgbClr val="000000"/>
                          </a:solidFill>
                          <a:latin typeface="Noto Serif Display"/>
                          <a:ea typeface="Noto Serif Display"/>
                          <a:cs typeface="Noto Serif Display"/>
                          <a:sym typeface="Noto Serif Display"/>
                        </a:rPr>
                        <a:t>0.08</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19" id="19"/>
          <p:cNvSpPr txBox="true"/>
          <p:nvPr/>
        </p:nvSpPr>
        <p:spPr>
          <a:xfrm rot="0">
            <a:off x="683132" y="3603073"/>
            <a:ext cx="17077254" cy="989330"/>
          </a:xfrm>
          <a:prstGeom prst="rect">
            <a:avLst/>
          </a:prstGeom>
        </p:spPr>
        <p:txBody>
          <a:bodyPr anchor="t" rtlCol="false" tIns="0" lIns="0" bIns="0" rIns="0">
            <a:spAutoFit/>
          </a:bodyPr>
          <a:lstStyle/>
          <a:p>
            <a:pPr algn="l">
              <a:lnSpc>
                <a:spcPts val="3759"/>
              </a:lnSpc>
            </a:pPr>
            <a:r>
              <a:rPr lang="en-US" sz="3999" b="true">
                <a:solidFill>
                  <a:srgbClr val="000000"/>
                </a:solidFill>
                <a:latin typeface="Noto Serif Display Bold"/>
                <a:ea typeface="Noto Serif Display Bold"/>
                <a:cs typeface="Noto Serif Display Bold"/>
                <a:sym typeface="Noto Serif Display Bold"/>
              </a:rPr>
              <a:t>3. Kết quả</a:t>
            </a:r>
            <a:r>
              <a:rPr lang="en-US" sz="3999" b="true">
                <a:solidFill>
                  <a:srgbClr val="000000"/>
                </a:solidFill>
                <a:latin typeface="Noto Serif Display Bold"/>
                <a:ea typeface="Noto Serif Display Bold"/>
                <a:cs typeface="Noto Serif Display Bold"/>
                <a:sym typeface="Noto Serif Display Bold"/>
              </a:rPr>
              <a:t> với 4 màu (K=4)</a:t>
            </a:r>
          </a:p>
          <a:p>
            <a:pPr algn="l">
              <a:lnSpc>
                <a:spcPts val="3759"/>
              </a:lnSpc>
            </a:pPr>
          </a:p>
        </p:txBody>
      </p:sp>
    </p:spTree>
  </p:cSld>
  <p:clrMapOvr>
    <a:masterClrMapping/>
  </p:clrMapOvr>
</p:sld>
</file>

<file path=ppt/slides/slide67.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683132" y="310628"/>
            <a:ext cx="16921736" cy="2921641"/>
          </a:xfrm>
          <a:prstGeom prst="rect">
            <a:avLst/>
          </a:prstGeom>
        </p:spPr>
        <p:txBody>
          <a:bodyPr anchor="t" rtlCol="false" tIns="0" lIns="0" bIns="0" rIns="0">
            <a:spAutoFit/>
          </a:bodyPr>
          <a:lstStyle/>
          <a:p>
            <a:pPr algn="l">
              <a:lnSpc>
                <a:spcPts val="7520"/>
              </a:lnSpc>
            </a:pPr>
            <a:r>
              <a:rPr lang="en-US" sz="8000" b="true">
                <a:solidFill>
                  <a:srgbClr val="000000"/>
                </a:solidFill>
                <a:latin typeface="Noto Serif Display Bold"/>
                <a:ea typeface="Noto Serif Display Bold"/>
                <a:cs typeface="Noto Serif Display Bold"/>
                <a:sym typeface="Noto Serif Display Bold"/>
              </a:rPr>
              <a:t>BÁO CÁO THỰC NGHIỆM </a:t>
            </a:r>
          </a:p>
          <a:p>
            <a:pPr algn="l">
              <a:lnSpc>
                <a:spcPts val="7520"/>
              </a:lnSpc>
            </a:pPr>
            <a:r>
              <a:rPr lang="en-US" sz="8000" b="true">
                <a:solidFill>
                  <a:srgbClr val="000000"/>
                </a:solidFill>
                <a:latin typeface="Noto Serif Display Bold"/>
                <a:ea typeface="Noto Serif Display Bold"/>
                <a:cs typeface="Noto Serif Display Bold"/>
                <a:sym typeface="Noto Serif Display Bold"/>
              </a:rPr>
              <a:t>CSP_graph_coloring_example.ipynbipynb</a:t>
            </a:r>
          </a:p>
        </p:txBody>
      </p:sp>
      <p:sp>
        <p:nvSpPr>
          <p:cNvPr name="Freeform 17" id="17"/>
          <p:cNvSpPr/>
          <p:nvPr/>
        </p:nvSpPr>
        <p:spPr>
          <a:xfrm flipH="false" flipV="false" rot="0">
            <a:off x="4737926" y="2576219"/>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aphicFrame>
        <p:nvGraphicFramePr>
          <p:cNvPr name="Table 18" id="18"/>
          <p:cNvGraphicFramePr>
            <a:graphicFrameLocks noGrp="true"/>
          </p:cNvGraphicFramePr>
          <p:nvPr/>
        </p:nvGraphicFramePr>
        <p:xfrm>
          <a:off x="806874" y="3882982"/>
          <a:ext cx="16674252" cy="6858000"/>
        </p:xfrm>
        <a:graphic>
          <a:graphicData uri="http://schemas.openxmlformats.org/drawingml/2006/table">
            <a:tbl>
              <a:tblPr/>
              <a:tblGrid>
                <a:gridCol w="3069688"/>
                <a:gridCol w="3151698"/>
                <a:gridCol w="3474652"/>
                <a:gridCol w="3493925"/>
                <a:gridCol w="3484288"/>
              </a:tblGrid>
              <a:tr h="1570827">
                <a:tc>
                  <a:txBody>
                    <a:bodyPr anchor="t" rtlCol="false"/>
                    <a:lstStyle/>
                    <a:p>
                      <a:pPr algn="ctr">
                        <a:lnSpc>
                          <a:spcPts val="3919"/>
                        </a:lnSpc>
                        <a:defRPr/>
                      </a:pPr>
                      <a:r>
                        <a:rPr lang="en-US" sz="2799" b="true">
                          <a:solidFill>
                            <a:srgbClr val="000000"/>
                          </a:solidFill>
                          <a:latin typeface="Noto Serif Display Bold"/>
                          <a:ea typeface="Noto Serif Display Bold"/>
                          <a:cs typeface="Noto Serif Display Bold"/>
                          <a:sym typeface="Noto Serif Display Bold"/>
                        </a:rPr>
                        <a:t>Số đỉnh (n)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919"/>
                        </a:lnSpc>
                        <a:defRPr/>
                      </a:pPr>
                      <a:r>
                        <a:rPr lang="en-US" sz="2799" b="true">
                          <a:solidFill>
                            <a:srgbClr val="000000"/>
                          </a:solidFill>
                          <a:latin typeface="Noto Serif Display Bold"/>
                          <a:ea typeface="Noto Serif Display Bold"/>
                          <a:cs typeface="Noto Serif Display Bold"/>
                          <a:sym typeface="Noto Serif Display Bold"/>
                        </a:rPr>
                        <a:t>Thuật toán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919"/>
                        </a:lnSpc>
                        <a:defRPr/>
                      </a:pPr>
                      <a:r>
                        <a:rPr lang="en-US" sz="2799" b="true">
                          <a:solidFill>
                            <a:srgbClr val="000000"/>
                          </a:solidFill>
                          <a:latin typeface="Noto Serif Display Bold"/>
                          <a:ea typeface="Noto Serif Display Bold"/>
                          <a:cs typeface="Noto Serif Display Bold"/>
                          <a:sym typeface="Noto Serif Display Bold"/>
                        </a:rPr>
                        <a:t>Trung bình số gán/bước</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919"/>
                        </a:lnSpc>
                        <a:defRPr/>
                      </a:pPr>
                      <a:r>
                        <a:rPr lang="en-US" sz="2799" b="true">
                          <a:solidFill>
                            <a:srgbClr val="000000"/>
                          </a:solidFill>
                          <a:latin typeface="Noto Serif Display Bold"/>
                          <a:ea typeface="Noto Serif Display Bold"/>
                          <a:cs typeface="Noto Serif Display Bold"/>
                          <a:sym typeface="Noto Serif Display Bold"/>
                        </a:rPr>
                        <a:t>Trung bình Restarts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919"/>
                        </a:lnSpc>
                        <a:defRPr/>
                      </a:pPr>
                      <a:r>
                        <a:rPr lang="en-US" sz="2799" b="true">
                          <a:solidFill>
                            <a:srgbClr val="000000"/>
                          </a:solidFill>
                          <a:latin typeface="Noto Serif Display Bold"/>
                          <a:ea typeface="Noto Serif Display Bold"/>
                          <a:cs typeface="Noto Serif Display Bold"/>
                          <a:sym typeface="Noto Serif Display Bold"/>
                        </a:rPr>
                        <a:t>Trung bình thời gian (s)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72760">
                <a:tc>
                  <a:txBody>
                    <a:bodyPr anchor="t" rtlCol="false"/>
                    <a:lstStyle/>
                    <a:p>
                      <a:pPr algn="ctr">
                        <a:lnSpc>
                          <a:spcPts val="3919"/>
                        </a:lnSpc>
                        <a:defRPr/>
                      </a:pPr>
                      <a:r>
                        <a:rPr lang="en-US" sz="2799">
                          <a:solidFill>
                            <a:srgbClr val="000000"/>
                          </a:solidFill>
                          <a:latin typeface="Noto Serif Display"/>
                          <a:ea typeface="Noto Serif Display"/>
                          <a:cs typeface="Noto Serif Display"/>
                          <a:sym typeface="Noto Serif Display"/>
                        </a:rPr>
                        <a:t>10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919"/>
                        </a:lnSpc>
                        <a:defRPr/>
                      </a:pPr>
                      <a:r>
                        <a:rPr lang="en-US" sz="2799">
                          <a:solidFill>
                            <a:srgbClr val="000000"/>
                          </a:solidFill>
                          <a:latin typeface="Noto Serif Display"/>
                          <a:ea typeface="Noto Serif Display"/>
                          <a:cs typeface="Noto Serif Display"/>
                          <a:sym typeface="Noto Serif Display"/>
                        </a:rPr>
                        <a:t>BT cơ bản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919"/>
                        </a:lnSpc>
                        <a:defRPr/>
                      </a:pPr>
                      <a:r>
                        <a:rPr lang="en-US" sz="2799">
                          <a:solidFill>
                            <a:srgbClr val="000000"/>
                          </a:solidFill>
                          <a:latin typeface="Noto Serif Display"/>
                          <a:ea typeface="Noto Serif Display"/>
                          <a:cs typeface="Noto Serif Display"/>
                          <a:sym typeface="Noto Serif Display"/>
                        </a:rPr>
                        <a:t>264.4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919"/>
                        </a:lnSpc>
                        <a:defRPr/>
                      </a:pPr>
                      <a:r>
                        <a:rPr lang="en-US" sz="2799">
                          <a:solidFill>
                            <a:srgbClr val="000000"/>
                          </a:solidFill>
                          <a:latin typeface="Noto Serif Display"/>
                          <a:ea typeface="Noto Serif Display"/>
                          <a:cs typeface="Noto Serif Display"/>
                          <a:sym typeface="Noto Serif Display"/>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919"/>
                        </a:lnSpc>
                        <a:defRPr/>
                      </a:pPr>
                      <a:r>
                        <a:rPr lang="en-US" sz="2799">
                          <a:solidFill>
                            <a:srgbClr val="000000"/>
                          </a:solidFill>
                          <a:latin typeface="Noto Serif Display"/>
                          <a:ea typeface="Noto Serif Display"/>
                          <a:cs typeface="Noto Serif Display"/>
                          <a:sym typeface="Noto Serif Display"/>
                        </a:rPr>
                        <a:t>&lt; 0.01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72760">
                <a:tc>
                  <a:txBody>
                    <a:bodyPr anchor="t" rtlCol="false"/>
                    <a:lstStyle/>
                    <a:p>
                      <a:pPr algn="ctr">
                        <a:lnSpc>
                          <a:spcPts val="391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919"/>
                        </a:lnSpc>
                        <a:defRPr/>
                      </a:pPr>
                      <a:r>
                        <a:rPr lang="en-US" sz="2799">
                          <a:solidFill>
                            <a:srgbClr val="000000"/>
                          </a:solidFill>
                          <a:latin typeface="Noto Serif Display"/>
                          <a:ea typeface="Noto Serif Display"/>
                          <a:cs typeface="Noto Serif Display"/>
                          <a:sym typeface="Noto Serif Display"/>
                        </a:rPr>
                        <a:t>BT + MRV + LCV</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919"/>
                        </a:lnSpc>
                        <a:defRPr/>
                      </a:pPr>
                      <a:r>
                        <a:rPr lang="en-US" sz="2799">
                          <a:solidFill>
                            <a:srgbClr val="000000"/>
                          </a:solidFill>
                          <a:latin typeface="Noto Serif Display"/>
                          <a:ea typeface="Noto Serif Display"/>
                          <a:cs typeface="Noto Serif Display"/>
                          <a:sym typeface="Noto Serif Display"/>
                        </a:rPr>
                        <a:t>68.2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919"/>
                        </a:lnSpc>
                        <a:defRPr/>
                      </a:pPr>
                      <a:r>
                        <a:rPr lang="en-US" sz="2799">
                          <a:solidFill>
                            <a:srgbClr val="000000"/>
                          </a:solidFill>
                          <a:latin typeface="Noto Serif Display"/>
                          <a:ea typeface="Noto Serif Display"/>
                          <a:cs typeface="Noto Serif Display"/>
                          <a:sym typeface="Noto Serif Display"/>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919"/>
                        </a:lnSpc>
                        <a:defRPr/>
                      </a:pPr>
                      <a:r>
                        <a:rPr lang="en-US" sz="2799">
                          <a:solidFill>
                            <a:srgbClr val="000000"/>
                          </a:solidFill>
                          <a:latin typeface="Noto Serif Display"/>
                          <a:ea typeface="Noto Serif Display"/>
                          <a:cs typeface="Noto Serif Display"/>
                          <a:sym typeface="Noto Serif Display"/>
                        </a:rPr>
                        <a:t>&lt; 0.01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570827">
                <a:tc>
                  <a:txBody>
                    <a:bodyPr anchor="t" rtlCol="false"/>
                    <a:lstStyle/>
                    <a:p>
                      <a:pPr algn="ctr">
                        <a:lnSpc>
                          <a:spcPts val="391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919"/>
                        </a:lnSpc>
                        <a:defRPr/>
                      </a:pPr>
                      <a:r>
                        <a:rPr lang="en-US" sz="2799">
                          <a:solidFill>
                            <a:srgbClr val="000000"/>
                          </a:solidFill>
                          <a:latin typeface="Noto Serif Display"/>
                          <a:ea typeface="Noto Serif Display"/>
                          <a:cs typeface="Noto Serif Display"/>
                          <a:sym typeface="Noto Serif Display"/>
                        </a:rPr>
                        <a:t>BT + MRV + LCV + FC</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919"/>
                        </a:lnSpc>
                        <a:defRPr/>
                      </a:pPr>
                      <a:r>
                        <a:rPr lang="en-US" sz="2799">
                          <a:solidFill>
                            <a:srgbClr val="000000"/>
                          </a:solidFill>
                          <a:latin typeface="Noto Serif Display"/>
                          <a:ea typeface="Noto Serif Display"/>
                          <a:cs typeface="Noto Serif Display"/>
                          <a:sym typeface="Noto Serif Display"/>
                        </a:rPr>
                        <a:t>45.6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919"/>
                        </a:lnSpc>
                        <a:defRPr/>
                      </a:pPr>
                      <a:r>
                        <a:rPr lang="en-US" sz="2799">
                          <a:solidFill>
                            <a:srgbClr val="000000"/>
                          </a:solidFill>
                          <a:latin typeface="Noto Serif Display"/>
                          <a:ea typeface="Noto Serif Display"/>
                          <a:cs typeface="Noto Serif Display"/>
                          <a:sym typeface="Noto Serif Display"/>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919"/>
                        </a:lnSpc>
                        <a:defRPr/>
                      </a:pPr>
                      <a:r>
                        <a:rPr lang="en-US" sz="2799">
                          <a:solidFill>
                            <a:srgbClr val="000000"/>
                          </a:solidFill>
                          <a:latin typeface="Noto Serif Display"/>
                          <a:ea typeface="Noto Serif Display"/>
                          <a:cs typeface="Noto Serif Display"/>
                          <a:sym typeface="Noto Serif Display"/>
                        </a:rPr>
                        <a:t>&lt; 0.01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570827">
                <a:tc>
                  <a:txBody>
                    <a:bodyPr anchor="t" rtlCol="false"/>
                    <a:lstStyle/>
                    <a:p>
                      <a:pPr algn="ctr">
                        <a:lnSpc>
                          <a:spcPts val="391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919"/>
                        </a:lnSpc>
                        <a:defRPr/>
                      </a:pPr>
                      <a:r>
                        <a:rPr lang="en-US" sz="2799">
                          <a:solidFill>
                            <a:srgbClr val="000000"/>
                          </a:solidFill>
                          <a:latin typeface="Noto Serif Display"/>
                          <a:ea typeface="Noto Serif Display"/>
                          <a:cs typeface="Noto Serif Display"/>
                          <a:sym typeface="Noto Serif Display"/>
                        </a:rPr>
                        <a:t>Min-Conflicts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919"/>
                        </a:lnSpc>
                        <a:defRPr/>
                      </a:pPr>
                      <a:r>
                        <a:rPr lang="en-US" sz="2799">
                          <a:solidFill>
                            <a:srgbClr val="000000"/>
                          </a:solidFill>
                          <a:latin typeface="Noto Serif Display"/>
                          <a:ea typeface="Noto Serif Display"/>
                          <a:cs typeface="Noto Serif Display"/>
                          <a:sym typeface="Noto Serif Display"/>
                        </a:rPr>
                        <a:t>550.8 (đôi khi thất bại)</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919"/>
                        </a:lnSpc>
                        <a:defRPr/>
                      </a:pPr>
                      <a:r>
                        <a:rPr lang="en-US" sz="2799">
                          <a:solidFill>
                            <a:srgbClr val="000000"/>
                          </a:solidFill>
                          <a:latin typeface="Noto Serif Display"/>
                          <a:ea typeface="Noto Serif Display"/>
                          <a:cs typeface="Noto Serif Display"/>
                          <a:sym typeface="Noto Serif Display"/>
                        </a:rPr>
                        <a:t>1.2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919"/>
                        </a:lnSpc>
                        <a:defRPr/>
                      </a:pPr>
                      <a:r>
                        <a:rPr lang="en-US" sz="2799">
                          <a:solidFill>
                            <a:srgbClr val="000000"/>
                          </a:solidFill>
                          <a:latin typeface="Noto Serif Display"/>
                          <a:ea typeface="Noto Serif Display"/>
                          <a:cs typeface="Noto Serif Display"/>
                          <a:sym typeface="Noto Serif Display"/>
                        </a:rPr>
                        <a:t>0.02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19" id="19"/>
          <p:cNvSpPr txBox="true"/>
          <p:nvPr/>
        </p:nvSpPr>
        <p:spPr>
          <a:xfrm rot="0">
            <a:off x="806874" y="3369902"/>
            <a:ext cx="17077254" cy="513080"/>
          </a:xfrm>
          <a:prstGeom prst="rect">
            <a:avLst/>
          </a:prstGeom>
        </p:spPr>
        <p:txBody>
          <a:bodyPr anchor="t" rtlCol="false" tIns="0" lIns="0" bIns="0" rIns="0">
            <a:spAutoFit/>
          </a:bodyPr>
          <a:lstStyle/>
          <a:p>
            <a:pPr algn="l">
              <a:lnSpc>
                <a:spcPts val="3759"/>
              </a:lnSpc>
            </a:pPr>
            <a:r>
              <a:rPr lang="en-US" sz="3999" b="true">
                <a:solidFill>
                  <a:srgbClr val="000000"/>
                </a:solidFill>
                <a:latin typeface="Noto Serif Display Bold"/>
                <a:ea typeface="Noto Serif Display Bold"/>
                <a:cs typeface="Noto Serif Display Bold"/>
                <a:sym typeface="Noto Serif Display Bold"/>
              </a:rPr>
              <a:t>3. Kết quả</a:t>
            </a:r>
            <a:r>
              <a:rPr lang="en-US" sz="3999" b="true">
                <a:solidFill>
                  <a:srgbClr val="000000"/>
                </a:solidFill>
                <a:latin typeface="Noto Serif Display Bold"/>
                <a:ea typeface="Noto Serif Display Bold"/>
                <a:cs typeface="Noto Serif Display Bold"/>
                <a:sym typeface="Noto Serif Display Bold"/>
              </a:rPr>
              <a:t> với 3 màu (K=3)</a:t>
            </a:r>
          </a:p>
        </p:txBody>
      </p:sp>
    </p:spTree>
  </p:cSld>
  <p:clrMapOvr>
    <a:masterClrMapping/>
  </p:clrMapOvr>
</p:sld>
</file>

<file path=ppt/slides/slide68.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683132" y="310628"/>
            <a:ext cx="16921736" cy="2921641"/>
          </a:xfrm>
          <a:prstGeom prst="rect">
            <a:avLst/>
          </a:prstGeom>
        </p:spPr>
        <p:txBody>
          <a:bodyPr anchor="t" rtlCol="false" tIns="0" lIns="0" bIns="0" rIns="0">
            <a:spAutoFit/>
          </a:bodyPr>
          <a:lstStyle/>
          <a:p>
            <a:pPr algn="l">
              <a:lnSpc>
                <a:spcPts val="7520"/>
              </a:lnSpc>
            </a:pPr>
            <a:r>
              <a:rPr lang="en-US" sz="8000" b="true">
                <a:solidFill>
                  <a:srgbClr val="000000"/>
                </a:solidFill>
                <a:latin typeface="Noto Serif Display Bold"/>
                <a:ea typeface="Noto Serif Display Bold"/>
                <a:cs typeface="Noto Serif Display Bold"/>
                <a:sym typeface="Noto Serif Display Bold"/>
              </a:rPr>
              <a:t>BÁO CÁO THỰC NGHIỆM </a:t>
            </a:r>
          </a:p>
          <a:p>
            <a:pPr algn="l">
              <a:lnSpc>
                <a:spcPts val="7520"/>
              </a:lnSpc>
            </a:pPr>
            <a:r>
              <a:rPr lang="en-US" sz="8000" b="true">
                <a:solidFill>
                  <a:srgbClr val="000000"/>
                </a:solidFill>
                <a:latin typeface="Noto Serif Display Bold"/>
                <a:ea typeface="Noto Serif Display Bold"/>
                <a:cs typeface="Noto Serif Display Bold"/>
                <a:sym typeface="Noto Serif Display Bold"/>
              </a:rPr>
              <a:t>CSP_graph_coloring_example.ipynbipynb</a:t>
            </a:r>
          </a:p>
        </p:txBody>
      </p:sp>
      <p:sp>
        <p:nvSpPr>
          <p:cNvPr name="Freeform 17" id="17"/>
          <p:cNvSpPr/>
          <p:nvPr/>
        </p:nvSpPr>
        <p:spPr>
          <a:xfrm flipH="false" flipV="false" rot="0">
            <a:off x="4737926" y="2576219"/>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aphicFrame>
        <p:nvGraphicFramePr>
          <p:cNvPr name="Table 18" id="18"/>
          <p:cNvGraphicFramePr>
            <a:graphicFrameLocks noGrp="true"/>
          </p:cNvGraphicFramePr>
          <p:nvPr/>
        </p:nvGraphicFramePr>
        <p:xfrm>
          <a:off x="806874" y="3882982"/>
          <a:ext cx="16674252" cy="5867400"/>
        </p:xfrm>
        <a:graphic>
          <a:graphicData uri="http://schemas.openxmlformats.org/drawingml/2006/table">
            <a:tbl>
              <a:tblPr/>
              <a:tblGrid>
                <a:gridCol w="3069688"/>
                <a:gridCol w="3151698"/>
                <a:gridCol w="3474652"/>
                <a:gridCol w="3493925"/>
                <a:gridCol w="3484288"/>
              </a:tblGrid>
              <a:tr h="1073773">
                <a:tc>
                  <a:txBody>
                    <a:bodyPr anchor="t" rtlCol="false"/>
                    <a:lstStyle/>
                    <a:p>
                      <a:pPr algn="ctr">
                        <a:lnSpc>
                          <a:spcPts val="3919"/>
                        </a:lnSpc>
                        <a:defRPr/>
                      </a:pPr>
                      <a:r>
                        <a:rPr lang="en-US" sz="2799" b="true">
                          <a:solidFill>
                            <a:srgbClr val="000000"/>
                          </a:solidFill>
                          <a:latin typeface="Noto Serif Display Bold"/>
                          <a:ea typeface="Noto Serif Display Bold"/>
                          <a:cs typeface="Noto Serif Display Bold"/>
                          <a:sym typeface="Noto Serif Display Bold"/>
                        </a:rPr>
                        <a:t>25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919"/>
                        </a:lnSpc>
                        <a:defRPr/>
                      </a:pPr>
                      <a:r>
                        <a:rPr lang="en-US" sz="2799" b="true">
                          <a:solidFill>
                            <a:srgbClr val="000000"/>
                          </a:solidFill>
                          <a:latin typeface="Noto Serif Display Bold"/>
                          <a:ea typeface="Noto Serif Display Bold"/>
                          <a:cs typeface="Noto Serif Display Bold"/>
                          <a:sym typeface="Noto Serif Display Bold"/>
                        </a:rPr>
                        <a:t>BT cơ bản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919"/>
                        </a:lnSpc>
                        <a:defRPr/>
                      </a:pPr>
                      <a:r>
                        <a:rPr lang="en-US" sz="2799" b="true">
                          <a:solidFill>
                            <a:srgbClr val="000000"/>
                          </a:solidFill>
                          <a:latin typeface="Noto Serif Display Bold"/>
                          <a:ea typeface="Noto Serif Display Bold"/>
                          <a:cs typeface="Noto Serif Display Bold"/>
                          <a:sym typeface="Noto Serif Display Bold"/>
                        </a:rPr>
                        <a:t>875,431.0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919"/>
                        </a:lnSpc>
                        <a:defRPr/>
                      </a:pPr>
                      <a:r>
                        <a:rPr lang="en-US" sz="2799" b="true">
                          <a:solidFill>
                            <a:srgbClr val="000000"/>
                          </a:solidFill>
                          <a:latin typeface="Noto Serif Display Bold"/>
                          <a:ea typeface="Noto Serif Display Bold"/>
                          <a:cs typeface="Noto Serif Display Bold"/>
                          <a:sym typeface="Noto Serif Display Bold"/>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919"/>
                        </a:lnSpc>
                        <a:defRPr/>
                      </a:pPr>
                      <a:r>
                        <a:rPr lang="en-US" sz="2799" b="true">
                          <a:solidFill>
                            <a:srgbClr val="000000"/>
                          </a:solidFill>
                          <a:latin typeface="Noto Serif Display Bold"/>
                          <a:ea typeface="Noto Serif Display Bold"/>
                          <a:cs typeface="Noto Serif Display Bold"/>
                          <a:sym typeface="Noto Serif Display Bold"/>
                        </a:rPr>
                        <a:t>9.85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73773">
                <a:tc>
                  <a:txBody>
                    <a:bodyPr anchor="t" rtlCol="false"/>
                    <a:lstStyle/>
                    <a:p>
                      <a:pPr algn="ctr">
                        <a:lnSpc>
                          <a:spcPts val="391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919"/>
                        </a:lnSpc>
                        <a:defRPr/>
                      </a:pPr>
                      <a:r>
                        <a:rPr lang="en-US" sz="2799">
                          <a:solidFill>
                            <a:srgbClr val="000000"/>
                          </a:solidFill>
                          <a:latin typeface="Noto Serif Display"/>
                          <a:ea typeface="Noto Serif Display"/>
                          <a:cs typeface="Noto Serif Display"/>
                          <a:sym typeface="Noto Serif Display"/>
                        </a:rPr>
                        <a:t>BT + MRV + LCV</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919"/>
                        </a:lnSpc>
                        <a:defRPr/>
                      </a:pPr>
                      <a:r>
                        <a:rPr lang="en-US" sz="2799">
                          <a:solidFill>
                            <a:srgbClr val="000000"/>
                          </a:solidFill>
                          <a:latin typeface="Noto Serif Display"/>
                          <a:ea typeface="Noto Serif Display"/>
                          <a:cs typeface="Noto Serif Display"/>
                          <a:sym typeface="Noto Serif Display"/>
                        </a:rPr>
                        <a:t>5,612.4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919"/>
                        </a:lnSpc>
                        <a:defRPr/>
                      </a:pPr>
                      <a:r>
                        <a:rPr lang="en-US" sz="2799">
                          <a:solidFill>
                            <a:srgbClr val="000000"/>
                          </a:solidFill>
                          <a:latin typeface="Noto Serif Display"/>
                          <a:ea typeface="Noto Serif Display"/>
                          <a:cs typeface="Noto Serif Display"/>
                          <a:sym typeface="Noto Serif Display"/>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919"/>
                        </a:lnSpc>
                        <a:defRPr/>
                      </a:pPr>
                      <a:r>
                        <a:rPr lang="en-US" sz="2799">
                          <a:solidFill>
                            <a:srgbClr val="000000"/>
                          </a:solidFill>
                          <a:latin typeface="Noto Serif Display"/>
                          <a:ea typeface="Noto Serif Display"/>
                          <a:cs typeface="Noto Serif Display"/>
                          <a:sym typeface="Noto Serif Display"/>
                        </a:rPr>
                        <a:t>0.21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572310">
                <a:tc>
                  <a:txBody>
                    <a:bodyPr anchor="t" rtlCol="false"/>
                    <a:lstStyle/>
                    <a:p>
                      <a:pPr algn="ctr">
                        <a:lnSpc>
                          <a:spcPts val="391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919"/>
                        </a:lnSpc>
                        <a:defRPr/>
                      </a:pPr>
                      <a:r>
                        <a:rPr lang="en-US" sz="2799">
                          <a:solidFill>
                            <a:srgbClr val="000000"/>
                          </a:solidFill>
                          <a:latin typeface="Noto Serif Display"/>
                          <a:ea typeface="Noto Serif Display"/>
                          <a:cs typeface="Noto Serif Display"/>
                          <a:sym typeface="Noto Serif Display"/>
                        </a:rPr>
                        <a:t>BT + MRV + LCV + FC</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919"/>
                        </a:lnSpc>
                        <a:defRPr/>
                      </a:pPr>
                      <a:r>
                        <a:rPr lang="en-US" sz="2799">
                          <a:solidFill>
                            <a:srgbClr val="000000"/>
                          </a:solidFill>
                          <a:latin typeface="Noto Serif Display"/>
                          <a:ea typeface="Noto Serif Display"/>
                          <a:cs typeface="Noto Serif Display"/>
                          <a:sym typeface="Noto Serif Display"/>
                        </a:rPr>
                        <a:t>1,890.2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919"/>
                        </a:lnSpc>
                        <a:defRPr/>
                      </a:pPr>
                      <a:r>
                        <a:rPr lang="en-US" sz="2799">
                          <a:solidFill>
                            <a:srgbClr val="000000"/>
                          </a:solidFill>
                          <a:latin typeface="Noto Serif Display"/>
                          <a:ea typeface="Noto Serif Display"/>
                          <a:cs typeface="Noto Serif Display"/>
                          <a:sym typeface="Noto Serif Display"/>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919"/>
                        </a:lnSpc>
                        <a:defRPr/>
                      </a:pPr>
                      <a:r>
                        <a:rPr lang="en-US" sz="2799">
                          <a:solidFill>
                            <a:srgbClr val="000000"/>
                          </a:solidFill>
                          <a:latin typeface="Noto Serif Display"/>
                          <a:ea typeface="Noto Serif Display"/>
                          <a:cs typeface="Noto Serif Display"/>
                          <a:sym typeface="Noto Serif Display"/>
                        </a:rPr>
                        <a:t>0.09</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73773">
                <a:tc>
                  <a:txBody>
                    <a:bodyPr anchor="t" rtlCol="false"/>
                    <a:lstStyle/>
                    <a:p>
                      <a:pPr algn="ctr">
                        <a:lnSpc>
                          <a:spcPts val="391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919"/>
                        </a:lnSpc>
                        <a:defRPr/>
                      </a:pPr>
                      <a:r>
                        <a:rPr lang="en-US" sz="2799">
                          <a:solidFill>
                            <a:srgbClr val="000000"/>
                          </a:solidFill>
                          <a:latin typeface="Noto Serif Display"/>
                          <a:ea typeface="Noto Serif Display"/>
                          <a:cs typeface="Noto Serif Display"/>
                          <a:sym typeface="Noto Serif Display"/>
                        </a:rPr>
                        <a:t>Min-Conflicts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919"/>
                        </a:lnSpc>
                        <a:defRPr/>
                      </a:pPr>
                      <a:r>
                        <a:rPr lang="en-US" sz="2799">
                          <a:solidFill>
                            <a:srgbClr val="000000"/>
                          </a:solidFill>
                          <a:latin typeface="Noto Serif Display"/>
                          <a:ea typeface="Noto Serif Display"/>
                          <a:cs typeface="Noto Serif Display"/>
                          <a:sym typeface="Noto Serif Display"/>
                        </a:rPr>
                        <a:t>&gt; 10,000 (thất bại)</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919"/>
                        </a:lnSpc>
                        <a:defRPr/>
                      </a:pPr>
                      <a:r>
                        <a:rPr lang="en-US" sz="2799">
                          <a:solidFill>
                            <a:srgbClr val="000000"/>
                          </a:solidFill>
                          <a:latin typeface="Noto Serif Display"/>
                          <a:ea typeface="Noto Serif Display"/>
                          <a:cs typeface="Noto Serif Display"/>
                          <a:sym typeface="Noto Serif Display"/>
                        </a:rPr>
                        <a:t>5.0 (max)</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919"/>
                        </a:lnSpc>
                        <a:defRPr/>
                      </a:pPr>
                      <a:r>
                        <a:rPr lang="en-US" sz="2799">
                          <a:solidFill>
                            <a:srgbClr val="000000"/>
                          </a:solidFill>
                          <a:latin typeface="Noto Serif Display"/>
                          <a:ea typeface="Noto Serif Display"/>
                          <a:cs typeface="Noto Serif Display"/>
                          <a:sym typeface="Noto Serif Display"/>
                        </a:rPr>
                        <a:t>0.5 (hết giới hạn)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73773">
                <a:tc>
                  <a:txBody>
                    <a:bodyPr anchor="t" rtlCol="false"/>
                    <a:lstStyle/>
                    <a:p>
                      <a:pPr algn="ctr">
                        <a:lnSpc>
                          <a:spcPts val="3919"/>
                        </a:lnSpc>
                        <a:defRPr/>
                      </a:pPr>
                      <a:r>
                        <a:rPr lang="en-US" sz="2799">
                          <a:solidFill>
                            <a:srgbClr val="000000"/>
                          </a:solidFill>
                          <a:latin typeface="Noto Serif Display"/>
                          <a:ea typeface="Noto Serif Display"/>
                          <a:cs typeface="Noto Serif Display"/>
                          <a:sym typeface="Noto Serif Display"/>
                        </a:rPr>
                        <a:t>50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919"/>
                        </a:lnSpc>
                        <a:defRPr/>
                      </a:pPr>
                      <a:r>
                        <a:rPr lang="en-US" sz="2799">
                          <a:solidFill>
                            <a:srgbClr val="000000"/>
                          </a:solidFill>
                          <a:latin typeface="Noto Serif Display"/>
                          <a:ea typeface="Noto Serif Display"/>
                          <a:cs typeface="Noto Serif Display"/>
                          <a:sym typeface="Noto Serif Display"/>
                        </a:rPr>
                        <a:t>BT cơ bản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919"/>
                        </a:lnSpc>
                        <a:defRPr/>
                      </a:pPr>
                      <a:r>
                        <a:rPr lang="en-US" sz="2799">
                          <a:solidFill>
                            <a:srgbClr val="000000"/>
                          </a:solidFill>
                          <a:latin typeface="Noto Serif Display"/>
                          <a:ea typeface="Noto Serif Display"/>
                          <a:cs typeface="Noto Serif Display"/>
                          <a:sym typeface="Noto Serif Display"/>
                        </a:rPr>
                        <a:t>- (không chạy)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919"/>
                        </a:lnSpc>
                        <a:defRPr/>
                      </a:pPr>
                      <a:r>
                        <a:rPr lang="en-US" sz="2799">
                          <a:solidFill>
                            <a:srgbClr val="000000"/>
                          </a:solidFill>
                          <a:latin typeface="Noto Serif Display"/>
                          <a:ea typeface="Noto Serif Display"/>
                          <a:cs typeface="Noto Serif Display"/>
                          <a:sym typeface="Noto Serif Display"/>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919"/>
                        </a:lnSpc>
                        <a:defRPr/>
                      </a:pPr>
                      <a:r>
                        <a:rPr lang="en-US" sz="2799">
                          <a:solidFill>
                            <a:srgbClr val="000000"/>
                          </a:solidFill>
                          <a:latin typeface="Noto Serif Display"/>
                          <a:ea typeface="Noto Serif Display"/>
                          <a:cs typeface="Noto Serif Display"/>
                          <a:sym typeface="Noto Serif Display"/>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19" id="19"/>
          <p:cNvSpPr txBox="true"/>
          <p:nvPr/>
        </p:nvSpPr>
        <p:spPr>
          <a:xfrm rot="0">
            <a:off x="806874" y="3369902"/>
            <a:ext cx="17077254" cy="513080"/>
          </a:xfrm>
          <a:prstGeom prst="rect">
            <a:avLst/>
          </a:prstGeom>
        </p:spPr>
        <p:txBody>
          <a:bodyPr anchor="t" rtlCol="false" tIns="0" lIns="0" bIns="0" rIns="0">
            <a:spAutoFit/>
          </a:bodyPr>
          <a:lstStyle/>
          <a:p>
            <a:pPr algn="l">
              <a:lnSpc>
                <a:spcPts val="3759"/>
              </a:lnSpc>
            </a:pPr>
            <a:r>
              <a:rPr lang="en-US" sz="3999" b="true">
                <a:solidFill>
                  <a:srgbClr val="000000"/>
                </a:solidFill>
                <a:latin typeface="Noto Serif Display Bold"/>
                <a:ea typeface="Noto Serif Display Bold"/>
                <a:cs typeface="Noto Serif Display Bold"/>
                <a:sym typeface="Noto Serif Display Bold"/>
              </a:rPr>
              <a:t>3. Kết quả</a:t>
            </a:r>
            <a:r>
              <a:rPr lang="en-US" sz="3999" b="true">
                <a:solidFill>
                  <a:srgbClr val="000000"/>
                </a:solidFill>
                <a:latin typeface="Noto Serif Display Bold"/>
                <a:ea typeface="Noto Serif Display Bold"/>
                <a:cs typeface="Noto Serif Display Bold"/>
                <a:sym typeface="Noto Serif Display Bold"/>
              </a:rPr>
              <a:t> với 3 màu (K=3)</a:t>
            </a:r>
          </a:p>
        </p:txBody>
      </p:sp>
    </p:spTree>
  </p:cSld>
  <p:clrMapOvr>
    <a:masterClrMapping/>
  </p:clrMapOvr>
</p:sld>
</file>

<file path=ppt/slides/slide69.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683132" y="310628"/>
            <a:ext cx="16921736" cy="2921641"/>
          </a:xfrm>
          <a:prstGeom prst="rect">
            <a:avLst/>
          </a:prstGeom>
        </p:spPr>
        <p:txBody>
          <a:bodyPr anchor="t" rtlCol="false" tIns="0" lIns="0" bIns="0" rIns="0">
            <a:spAutoFit/>
          </a:bodyPr>
          <a:lstStyle/>
          <a:p>
            <a:pPr algn="l">
              <a:lnSpc>
                <a:spcPts val="7520"/>
              </a:lnSpc>
            </a:pPr>
            <a:r>
              <a:rPr lang="en-US" sz="8000" b="true">
                <a:solidFill>
                  <a:srgbClr val="000000"/>
                </a:solidFill>
                <a:latin typeface="Noto Serif Display Bold"/>
                <a:ea typeface="Noto Serif Display Bold"/>
                <a:cs typeface="Noto Serif Display Bold"/>
                <a:sym typeface="Noto Serif Display Bold"/>
              </a:rPr>
              <a:t>BÁO CÁO THỰC NGHIỆM </a:t>
            </a:r>
          </a:p>
          <a:p>
            <a:pPr algn="l">
              <a:lnSpc>
                <a:spcPts val="7520"/>
              </a:lnSpc>
            </a:pPr>
            <a:r>
              <a:rPr lang="en-US" sz="8000" b="true">
                <a:solidFill>
                  <a:srgbClr val="000000"/>
                </a:solidFill>
                <a:latin typeface="Noto Serif Display Bold"/>
                <a:ea typeface="Noto Serif Display Bold"/>
                <a:cs typeface="Noto Serif Display Bold"/>
                <a:sym typeface="Noto Serif Display Bold"/>
              </a:rPr>
              <a:t>CSP_graph_coloring_example.ipynbipynb</a:t>
            </a:r>
          </a:p>
        </p:txBody>
      </p:sp>
      <p:sp>
        <p:nvSpPr>
          <p:cNvPr name="Freeform 17" id="17"/>
          <p:cNvSpPr/>
          <p:nvPr/>
        </p:nvSpPr>
        <p:spPr>
          <a:xfrm flipH="false" flipV="false" rot="0">
            <a:off x="4737926" y="2576219"/>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aphicFrame>
        <p:nvGraphicFramePr>
          <p:cNvPr name="Table 18" id="18"/>
          <p:cNvGraphicFramePr>
            <a:graphicFrameLocks noGrp="true"/>
          </p:cNvGraphicFramePr>
          <p:nvPr/>
        </p:nvGraphicFramePr>
        <p:xfrm>
          <a:off x="806874" y="3882982"/>
          <a:ext cx="16674252" cy="4229100"/>
        </p:xfrm>
        <a:graphic>
          <a:graphicData uri="http://schemas.openxmlformats.org/drawingml/2006/table">
            <a:tbl>
              <a:tblPr/>
              <a:tblGrid>
                <a:gridCol w="3069688"/>
                <a:gridCol w="3151698"/>
                <a:gridCol w="3474652"/>
                <a:gridCol w="3493925"/>
                <a:gridCol w="3484288"/>
              </a:tblGrid>
              <a:tr h="1576301">
                <a:tc>
                  <a:txBody>
                    <a:bodyPr anchor="t" rtlCol="false"/>
                    <a:lstStyle/>
                    <a:p>
                      <a:pPr algn="ctr">
                        <a:lnSpc>
                          <a:spcPts val="391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919"/>
                        </a:lnSpc>
                        <a:defRPr/>
                      </a:pPr>
                      <a:r>
                        <a:rPr lang="en-US" sz="2799">
                          <a:solidFill>
                            <a:srgbClr val="000000"/>
                          </a:solidFill>
                          <a:latin typeface="Noto Serif Display"/>
                          <a:ea typeface="Noto Serif Display"/>
                          <a:cs typeface="Noto Serif Display"/>
                          <a:sym typeface="Noto Serif Display"/>
                        </a:rPr>
                        <a:t>BT + MRV + LCV</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919"/>
                        </a:lnSpc>
                        <a:defRPr/>
                      </a:pPr>
                      <a:r>
                        <a:rPr lang="en-US" sz="2799">
                          <a:solidFill>
                            <a:srgbClr val="000000"/>
                          </a:solidFill>
                          <a:latin typeface="Noto Serif Display"/>
                          <a:ea typeface="Noto Serif Display"/>
                          <a:cs typeface="Noto Serif Display"/>
                          <a:sym typeface="Noto Serif Display"/>
                        </a:rPr>
                        <a:t>&gt; 2,000,000 (quá lâu)</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919"/>
                        </a:lnSpc>
                        <a:defRPr/>
                      </a:pPr>
                      <a:r>
                        <a:rPr lang="en-US" sz="2799">
                          <a:solidFill>
                            <a:srgbClr val="000000"/>
                          </a:solidFill>
                          <a:latin typeface="Noto Serif Display"/>
                          <a:ea typeface="Noto Serif Display"/>
                          <a:cs typeface="Noto Serif Display"/>
                          <a:sym typeface="Noto Serif Display"/>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919"/>
                        </a:lnSpc>
                        <a:defRPr/>
                      </a:pPr>
                      <a:r>
                        <a:rPr lang="en-US" sz="2799">
                          <a:solidFill>
                            <a:srgbClr val="000000"/>
                          </a:solidFill>
                          <a:latin typeface="Noto Serif Display"/>
                          <a:ea typeface="Noto Serif Display"/>
                          <a:cs typeface="Noto Serif Display"/>
                          <a:sym typeface="Noto Serif Display"/>
                        </a:rPr>
                        <a:t>&gt; 60.0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576301">
                <a:tc>
                  <a:txBody>
                    <a:bodyPr anchor="t" rtlCol="false"/>
                    <a:lstStyle/>
                    <a:p>
                      <a:pPr algn="ctr">
                        <a:lnSpc>
                          <a:spcPts val="391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919"/>
                        </a:lnSpc>
                        <a:defRPr/>
                      </a:pPr>
                      <a:r>
                        <a:rPr lang="en-US" sz="2799">
                          <a:solidFill>
                            <a:srgbClr val="000000"/>
                          </a:solidFill>
                          <a:latin typeface="Noto Serif Display"/>
                          <a:ea typeface="Noto Serif Display"/>
                          <a:cs typeface="Noto Serif Display"/>
                          <a:sym typeface="Noto Serif Display"/>
                        </a:rPr>
                        <a:t>BT + MRV + LCV + FC</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919"/>
                        </a:lnSpc>
                        <a:defRPr/>
                      </a:pPr>
                      <a:r>
                        <a:rPr lang="en-US" sz="2799">
                          <a:solidFill>
                            <a:srgbClr val="000000"/>
                          </a:solidFill>
                          <a:latin typeface="Noto Serif Display"/>
                          <a:ea typeface="Noto Serif Display"/>
                          <a:cs typeface="Noto Serif Display"/>
                          <a:sym typeface="Noto Serif Display"/>
                        </a:rPr>
                        <a:t>265,340.6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919"/>
                        </a:lnSpc>
                        <a:defRPr/>
                      </a:pPr>
                      <a:r>
                        <a:rPr lang="en-US" sz="2799">
                          <a:solidFill>
                            <a:srgbClr val="000000"/>
                          </a:solidFill>
                          <a:latin typeface="Noto Serif Display"/>
                          <a:ea typeface="Noto Serif Display"/>
                          <a:cs typeface="Noto Serif Display"/>
                          <a:sym typeface="Noto Serif Display"/>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919"/>
                        </a:lnSpc>
                        <a:defRPr/>
                      </a:pPr>
                      <a:r>
                        <a:rPr lang="en-US" sz="2799">
                          <a:solidFill>
                            <a:srgbClr val="000000"/>
                          </a:solidFill>
                          <a:latin typeface="Noto Serif Display"/>
                          <a:ea typeface="Noto Serif Display"/>
                          <a:cs typeface="Noto Serif Display"/>
                          <a:sym typeface="Noto Serif Display"/>
                        </a:rPr>
                        <a:t>8.54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76498">
                <a:tc>
                  <a:txBody>
                    <a:bodyPr anchor="t" rtlCol="false"/>
                    <a:lstStyle/>
                    <a:p>
                      <a:pPr algn="ctr">
                        <a:lnSpc>
                          <a:spcPts val="391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919"/>
                        </a:lnSpc>
                        <a:defRPr/>
                      </a:pPr>
                      <a:r>
                        <a:rPr lang="en-US" sz="2799">
                          <a:solidFill>
                            <a:srgbClr val="000000"/>
                          </a:solidFill>
                          <a:latin typeface="Noto Serif Display"/>
                          <a:ea typeface="Noto Serif Display"/>
                          <a:cs typeface="Noto Serif Display"/>
                          <a:sym typeface="Noto Serif Display"/>
                        </a:rPr>
                        <a:t>Min-Conflicts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919"/>
                        </a:lnSpc>
                        <a:defRPr/>
                      </a:pPr>
                      <a:r>
                        <a:rPr lang="en-US" sz="2799">
                          <a:solidFill>
                            <a:srgbClr val="000000"/>
                          </a:solidFill>
                          <a:latin typeface="Noto Serif Display"/>
                          <a:ea typeface="Noto Serif Display"/>
                          <a:cs typeface="Noto Serif Display"/>
                          <a:sym typeface="Noto Serif Display"/>
                        </a:rPr>
                        <a:t>- (thất bại)</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919"/>
                        </a:lnSpc>
                        <a:defRPr/>
                      </a:pPr>
                      <a:r>
                        <a:rPr lang="en-US" sz="2799">
                          <a:solidFill>
                            <a:srgbClr val="000000"/>
                          </a:solidFill>
                          <a:latin typeface="Noto Serif Display"/>
                          <a:ea typeface="Noto Serif Display"/>
                          <a:cs typeface="Noto Serif Display"/>
                          <a:sym typeface="Noto Serif Display"/>
                        </a:rPr>
                        <a:t>5.0 (max)</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919"/>
                        </a:lnSpc>
                        <a:defRPr/>
                      </a:pPr>
                      <a:r>
                        <a:rPr lang="en-US" sz="2799">
                          <a:solidFill>
                            <a:srgbClr val="000000"/>
                          </a:solidFill>
                          <a:latin typeface="Noto Serif Display"/>
                          <a:ea typeface="Noto Serif Display"/>
                          <a:cs typeface="Noto Serif Display"/>
                          <a:sym typeface="Noto Serif Display"/>
                        </a:rPr>
                        <a:t>1.2 (hết giới hạn)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19" id="19"/>
          <p:cNvSpPr txBox="true"/>
          <p:nvPr/>
        </p:nvSpPr>
        <p:spPr>
          <a:xfrm rot="0">
            <a:off x="806874" y="3369902"/>
            <a:ext cx="17077254" cy="513080"/>
          </a:xfrm>
          <a:prstGeom prst="rect">
            <a:avLst/>
          </a:prstGeom>
        </p:spPr>
        <p:txBody>
          <a:bodyPr anchor="t" rtlCol="false" tIns="0" lIns="0" bIns="0" rIns="0">
            <a:spAutoFit/>
          </a:bodyPr>
          <a:lstStyle/>
          <a:p>
            <a:pPr algn="l">
              <a:lnSpc>
                <a:spcPts val="3759"/>
              </a:lnSpc>
            </a:pPr>
            <a:r>
              <a:rPr lang="en-US" sz="3999" b="true">
                <a:solidFill>
                  <a:srgbClr val="000000"/>
                </a:solidFill>
                <a:latin typeface="Noto Serif Display Bold"/>
                <a:ea typeface="Noto Serif Display Bold"/>
                <a:cs typeface="Noto Serif Display Bold"/>
                <a:sym typeface="Noto Serif Display Bold"/>
              </a:rPr>
              <a:t>3. Kết quả</a:t>
            </a:r>
            <a:r>
              <a:rPr lang="en-US" sz="3999" b="true">
                <a:solidFill>
                  <a:srgbClr val="000000"/>
                </a:solidFill>
                <a:latin typeface="Noto Serif Display Bold"/>
                <a:ea typeface="Noto Serif Display Bold"/>
                <a:cs typeface="Noto Serif Display Bold"/>
                <a:sym typeface="Noto Serif Display Bold"/>
              </a:rPr>
              <a:t> với 3 màu (K=3)</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0574364" y="2174718"/>
            <a:ext cx="5952408" cy="5937564"/>
          </a:xfrm>
          <a:custGeom>
            <a:avLst/>
            <a:gdLst/>
            <a:ahLst/>
            <a:cxnLst/>
            <a:rect r="r" b="b" t="t" l="l"/>
            <a:pathLst>
              <a:path h="5937564" w="5952408">
                <a:moveTo>
                  <a:pt x="0" y="0"/>
                </a:moveTo>
                <a:lnTo>
                  <a:pt x="5952408" y="0"/>
                </a:lnTo>
                <a:lnTo>
                  <a:pt x="5952408" y="5937564"/>
                </a:lnTo>
                <a:lnTo>
                  <a:pt x="0" y="5937564"/>
                </a:lnTo>
                <a:lnTo>
                  <a:pt x="0" y="0"/>
                </a:lnTo>
                <a:close/>
              </a:path>
            </a:pathLst>
          </a:custGeom>
          <a:blipFill>
            <a:blip r:embed="rId12"/>
            <a:stretch>
              <a:fillRect l="0" t="0" r="0" b="0"/>
            </a:stretch>
          </a:blipFill>
        </p:spPr>
      </p:sp>
      <p:sp>
        <p:nvSpPr>
          <p:cNvPr name="TextBox 8" id="8"/>
          <p:cNvSpPr txBox="true"/>
          <p:nvPr/>
        </p:nvSpPr>
        <p:spPr>
          <a:xfrm rot="0">
            <a:off x="1390103" y="2923640"/>
            <a:ext cx="7691914" cy="4457700"/>
          </a:xfrm>
          <a:prstGeom prst="rect">
            <a:avLst/>
          </a:prstGeom>
        </p:spPr>
        <p:txBody>
          <a:bodyPr anchor="t" rtlCol="false" tIns="0" lIns="0" bIns="0" rIns="0">
            <a:spAutoFit/>
          </a:bodyPr>
          <a:lstStyle/>
          <a:p>
            <a:pPr algn="just">
              <a:lnSpc>
                <a:spcPts val="8500"/>
              </a:lnSpc>
            </a:pPr>
            <a:r>
              <a:rPr lang="en-US" b="true" sz="5000" spc="-100">
                <a:solidFill>
                  <a:srgbClr val="000000"/>
                </a:solidFill>
                <a:latin typeface="Noto Serif Display Bold"/>
                <a:ea typeface="Noto Serif Display Bold"/>
                <a:cs typeface="Noto Serif Display Bold"/>
                <a:sym typeface="Noto Serif Display Bold"/>
              </a:rPr>
              <a:t>5. Kết quả minh họa</a:t>
            </a:r>
          </a:p>
          <a:p>
            <a:pPr algn="just">
              <a:lnSpc>
                <a:spcPts val="6799"/>
              </a:lnSpc>
            </a:pPr>
            <a:r>
              <a:rPr lang="en-US" sz="3999" spc="-79">
                <a:solidFill>
                  <a:srgbClr val="000000"/>
                </a:solidFill>
                <a:latin typeface="Noto Serif Display"/>
                <a:ea typeface="Noto Serif Display"/>
                <a:cs typeface="Noto Serif Display"/>
                <a:sym typeface="Noto Serif Display"/>
              </a:rPr>
              <a:t>Trường hợp 1: Bàn cờ ngẫu nhiên</a:t>
            </a:r>
          </a:p>
          <a:p>
            <a:pPr algn="just" marL="863599" indent="-431800" lvl="1">
              <a:lnSpc>
                <a:spcPts val="6799"/>
              </a:lnSpc>
              <a:buFont typeface="Arial"/>
              <a:buChar char="•"/>
            </a:pPr>
            <a:r>
              <a:rPr lang="en-US" sz="3999" spc="-79">
                <a:solidFill>
                  <a:srgbClr val="000000"/>
                </a:solidFill>
                <a:latin typeface="Noto Serif Display"/>
                <a:ea typeface="Noto Serif Display"/>
                <a:cs typeface="Noto Serif Display"/>
                <a:sym typeface="Noto Serif Display"/>
              </a:rPr>
              <a:t>[3, 3, 2, 1] → 4 conflicts</a:t>
            </a:r>
          </a:p>
          <a:p>
            <a:pPr algn="just">
              <a:lnSpc>
                <a:spcPts val="6799"/>
              </a:lnSpc>
            </a:pPr>
            <a:r>
              <a:rPr lang="en-US" sz="3999" spc="-79">
                <a:solidFill>
                  <a:srgbClr val="000000"/>
                </a:solidFill>
                <a:latin typeface="Noto Serif Display"/>
                <a:ea typeface="Noto Serif Display"/>
                <a:cs typeface="Noto Serif Display"/>
                <a:sym typeface="Noto Serif Display"/>
              </a:rPr>
              <a:t> ➡️ Chưa phải lời giải tối ưu.</a:t>
            </a:r>
          </a:p>
          <a:p>
            <a:pPr algn="just">
              <a:lnSpc>
                <a:spcPts val="6799"/>
              </a:lnSpc>
            </a:pPr>
          </a:p>
        </p:txBody>
      </p:sp>
    </p:spTree>
  </p:cSld>
  <p:clrMapOvr>
    <a:masterClrMapping/>
  </p:clrMapOvr>
</p:sld>
</file>

<file path=ppt/slides/slide70.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683132" y="310628"/>
            <a:ext cx="16921736" cy="2921641"/>
          </a:xfrm>
          <a:prstGeom prst="rect">
            <a:avLst/>
          </a:prstGeom>
        </p:spPr>
        <p:txBody>
          <a:bodyPr anchor="t" rtlCol="false" tIns="0" lIns="0" bIns="0" rIns="0">
            <a:spAutoFit/>
          </a:bodyPr>
          <a:lstStyle/>
          <a:p>
            <a:pPr algn="l">
              <a:lnSpc>
                <a:spcPts val="7520"/>
              </a:lnSpc>
            </a:pPr>
            <a:r>
              <a:rPr lang="en-US" sz="8000" b="true">
                <a:solidFill>
                  <a:srgbClr val="000000"/>
                </a:solidFill>
                <a:latin typeface="Noto Serif Display Bold"/>
                <a:ea typeface="Noto Serif Display Bold"/>
                <a:cs typeface="Noto Serif Display Bold"/>
                <a:sym typeface="Noto Serif Display Bold"/>
              </a:rPr>
              <a:t>BÁO CÁO THỰC NGHIỆM </a:t>
            </a:r>
          </a:p>
          <a:p>
            <a:pPr algn="l">
              <a:lnSpc>
                <a:spcPts val="7520"/>
              </a:lnSpc>
            </a:pPr>
            <a:r>
              <a:rPr lang="en-US" sz="8000" b="true">
                <a:solidFill>
                  <a:srgbClr val="000000"/>
                </a:solidFill>
                <a:latin typeface="Noto Serif Display Bold"/>
                <a:ea typeface="Noto Serif Display Bold"/>
                <a:cs typeface="Noto Serif Display Bold"/>
                <a:sym typeface="Noto Serif Display Bold"/>
              </a:rPr>
              <a:t>CSP_graph_coloring_example.ipynbipynb</a:t>
            </a:r>
          </a:p>
        </p:txBody>
      </p:sp>
      <p:sp>
        <p:nvSpPr>
          <p:cNvPr name="Freeform 17" id="17"/>
          <p:cNvSpPr/>
          <p:nvPr/>
        </p:nvSpPr>
        <p:spPr>
          <a:xfrm flipH="false" flipV="false" rot="0">
            <a:off x="4737926" y="2576219"/>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8" id="18"/>
          <p:cNvSpPr txBox="true"/>
          <p:nvPr/>
        </p:nvSpPr>
        <p:spPr>
          <a:xfrm rot="0">
            <a:off x="903345" y="3666446"/>
            <a:ext cx="17077254" cy="4799330"/>
          </a:xfrm>
          <a:prstGeom prst="rect">
            <a:avLst/>
          </a:prstGeom>
        </p:spPr>
        <p:txBody>
          <a:bodyPr anchor="t" rtlCol="false" tIns="0" lIns="0" bIns="0" rIns="0">
            <a:spAutoFit/>
          </a:bodyPr>
          <a:lstStyle/>
          <a:p>
            <a:pPr algn="l">
              <a:lnSpc>
                <a:spcPts val="3759"/>
              </a:lnSpc>
            </a:pPr>
            <a:r>
              <a:rPr lang="en-US" sz="3999" b="true">
                <a:solidFill>
                  <a:srgbClr val="000000"/>
                </a:solidFill>
                <a:latin typeface="Noto Serif Display Bold"/>
                <a:ea typeface="Noto Serif Display Bold"/>
                <a:cs typeface="Noto Serif Display Bold"/>
                <a:sym typeface="Noto Serif Display Bold"/>
              </a:rPr>
              <a:t>4. Phân tích và nhận xét</a:t>
            </a:r>
          </a:p>
          <a:p>
            <a:pPr algn="l" marL="863598" indent="-431799" lvl="1">
              <a:lnSpc>
                <a:spcPts val="3759"/>
              </a:lnSpc>
              <a:buAutoNum type="arabicPeriod" startAt="1"/>
            </a:pPr>
            <a:r>
              <a:rPr lang="en-US" sz="3999">
                <a:solidFill>
                  <a:srgbClr val="000000"/>
                </a:solidFill>
                <a:latin typeface="Noto Serif Display"/>
                <a:ea typeface="Noto Serif Display"/>
                <a:cs typeface="Noto Serif Display"/>
                <a:sym typeface="Noto Serif Display"/>
              </a:rPr>
              <a:t>Hiệu quả</a:t>
            </a:r>
            <a:r>
              <a:rPr lang="en-US" sz="3999">
                <a:solidFill>
                  <a:srgbClr val="000000"/>
                </a:solidFill>
                <a:latin typeface="Noto Serif Display"/>
                <a:ea typeface="Noto Serif Display"/>
                <a:cs typeface="Noto Serif Display"/>
                <a:sym typeface="Noto Serif Display"/>
              </a:rPr>
              <a:t> của Heuristics: Rõ ràng các heuristics (MRV, LCV) và suy diễn (Forward Checking) cải thiện đáng kể hiệu năng của thuật toán backtracking.</a:t>
            </a:r>
          </a:p>
          <a:p>
            <a:pPr algn="l" marL="1727196" indent="-575732" lvl="2">
              <a:lnSpc>
                <a:spcPts val="3759"/>
              </a:lnSpc>
              <a:buFont typeface="Arial"/>
              <a:buChar char="⚬"/>
            </a:pPr>
            <a:r>
              <a:rPr lang="en-US" sz="3999">
                <a:solidFill>
                  <a:srgbClr val="000000"/>
                </a:solidFill>
                <a:latin typeface="Noto Serif Display"/>
                <a:ea typeface="Noto Serif Display"/>
                <a:cs typeface="Noto Serif Display"/>
                <a:sym typeface="Noto Serif Display"/>
              </a:rPr>
              <a:t>BT cơ bản trở nên vô dụng rất nhanh khi n tăng.</a:t>
            </a:r>
          </a:p>
          <a:p>
            <a:pPr algn="l" marL="1727196" indent="-575732" lvl="2">
              <a:lnSpc>
                <a:spcPts val="3759"/>
              </a:lnSpc>
              <a:buFont typeface="Arial"/>
              <a:buChar char="⚬"/>
            </a:pPr>
            <a:r>
              <a:rPr lang="en-US" sz="3999">
                <a:solidFill>
                  <a:srgbClr val="000000"/>
                </a:solidFill>
                <a:latin typeface="Noto Serif Display"/>
                <a:ea typeface="Noto Serif Display"/>
                <a:cs typeface="Noto Serif Display"/>
                <a:sym typeface="Noto Serif Display"/>
              </a:rPr>
              <a:t>BT + MRV + LCV là một cải tiến lớn.</a:t>
            </a:r>
          </a:p>
          <a:p>
            <a:pPr algn="l" marL="1727196" indent="-575732" lvl="2">
              <a:lnSpc>
                <a:spcPts val="3759"/>
              </a:lnSpc>
              <a:buFont typeface="Arial"/>
              <a:buChar char="⚬"/>
            </a:pPr>
            <a:r>
              <a:rPr lang="en-US" sz="3999">
                <a:solidFill>
                  <a:srgbClr val="000000"/>
                </a:solidFill>
                <a:latin typeface="Noto Serif Display"/>
                <a:ea typeface="Noto Serif Display"/>
                <a:cs typeface="Noto Serif Display"/>
                <a:sym typeface="Noto Serif Display"/>
              </a:rPr>
              <a:t>BT + MRV + LCV + FC là phiên bản hiệu quả nhất, đặc biệt là với K=4, số phép gán gần như tuyến tính với n. Forward Checking cực kỳ mạnh mẽ trong việc cắt tỉa sớm các nhánh tìm kiếm.</a:t>
            </a:r>
          </a:p>
          <a:p>
            <a:pPr algn="l">
              <a:lnSpc>
                <a:spcPts val="3759"/>
              </a:lnSpc>
            </a:pPr>
          </a:p>
        </p:txBody>
      </p:sp>
    </p:spTree>
  </p:cSld>
  <p:clrMapOvr>
    <a:masterClrMapping/>
  </p:clrMapOvr>
</p:sld>
</file>

<file path=ppt/slides/slide71.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683132" y="310628"/>
            <a:ext cx="16921736" cy="2921641"/>
          </a:xfrm>
          <a:prstGeom prst="rect">
            <a:avLst/>
          </a:prstGeom>
        </p:spPr>
        <p:txBody>
          <a:bodyPr anchor="t" rtlCol="false" tIns="0" lIns="0" bIns="0" rIns="0">
            <a:spAutoFit/>
          </a:bodyPr>
          <a:lstStyle/>
          <a:p>
            <a:pPr algn="l">
              <a:lnSpc>
                <a:spcPts val="7520"/>
              </a:lnSpc>
            </a:pPr>
            <a:r>
              <a:rPr lang="en-US" sz="8000" b="true">
                <a:solidFill>
                  <a:srgbClr val="000000"/>
                </a:solidFill>
                <a:latin typeface="Noto Serif Display Bold"/>
                <a:ea typeface="Noto Serif Display Bold"/>
                <a:cs typeface="Noto Serif Display Bold"/>
                <a:sym typeface="Noto Serif Display Bold"/>
              </a:rPr>
              <a:t>BÁO CÁO THỰC NGHIỆM </a:t>
            </a:r>
          </a:p>
          <a:p>
            <a:pPr algn="l">
              <a:lnSpc>
                <a:spcPts val="7520"/>
              </a:lnSpc>
            </a:pPr>
            <a:r>
              <a:rPr lang="en-US" sz="8000" b="true">
                <a:solidFill>
                  <a:srgbClr val="000000"/>
                </a:solidFill>
                <a:latin typeface="Noto Serif Display Bold"/>
                <a:ea typeface="Noto Serif Display Bold"/>
                <a:cs typeface="Noto Serif Display Bold"/>
                <a:sym typeface="Noto Serif Display Bold"/>
              </a:rPr>
              <a:t>CSP_graph_coloring_example.ipynbipynb</a:t>
            </a:r>
          </a:p>
        </p:txBody>
      </p:sp>
      <p:sp>
        <p:nvSpPr>
          <p:cNvPr name="Freeform 17" id="17"/>
          <p:cNvSpPr/>
          <p:nvPr/>
        </p:nvSpPr>
        <p:spPr>
          <a:xfrm flipH="false" flipV="false" rot="0">
            <a:off x="4737926" y="2576219"/>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8" id="18"/>
          <p:cNvSpPr txBox="true"/>
          <p:nvPr/>
        </p:nvSpPr>
        <p:spPr>
          <a:xfrm rot="0">
            <a:off x="1028700" y="3592085"/>
            <a:ext cx="17077254" cy="6704330"/>
          </a:xfrm>
          <a:prstGeom prst="rect">
            <a:avLst/>
          </a:prstGeom>
        </p:spPr>
        <p:txBody>
          <a:bodyPr anchor="t" rtlCol="false" tIns="0" lIns="0" bIns="0" rIns="0">
            <a:spAutoFit/>
          </a:bodyPr>
          <a:lstStyle/>
          <a:p>
            <a:pPr algn="l">
              <a:lnSpc>
                <a:spcPts val="3759"/>
              </a:lnSpc>
            </a:pPr>
            <a:r>
              <a:rPr lang="en-US" sz="3999" b="true">
                <a:solidFill>
                  <a:srgbClr val="000000"/>
                </a:solidFill>
                <a:latin typeface="Noto Serif Display Bold"/>
                <a:ea typeface="Noto Serif Display Bold"/>
                <a:cs typeface="Noto Serif Display Bold"/>
                <a:sym typeface="Noto Serif Display Bold"/>
              </a:rPr>
              <a:t>4. Phân tích và nhận xét</a:t>
            </a:r>
          </a:p>
          <a:p>
            <a:pPr algn="l">
              <a:lnSpc>
                <a:spcPts val="3759"/>
              </a:lnSpc>
            </a:pPr>
            <a:r>
              <a:rPr lang="en-US" sz="3999" b="true">
                <a:solidFill>
                  <a:srgbClr val="000000"/>
                </a:solidFill>
                <a:latin typeface="Noto Serif Display Bold"/>
                <a:ea typeface="Noto Serif Display Bold"/>
                <a:cs typeface="Noto Serif Display Bold"/>
                <a:sym typeface="Noto Serif Display Bold"/>
              </a:rPr>
              <a:t>    </a:t>
            </a:r>
            <a:r>
              <a:rPr lang="en-US" sz="3999">
                <a:solidFill>
                  <a:srgbClr val="000000"/>
                </a:solidFill>
                <a:latin typeface="Noto Serif Display"/>
                <a:ea typeface="Noto Serif Display"/>
                <a:cs typeface="Noto Serif Display"/>
                <a:sym typeface="Noto Serif Display"/>
              </a:rPr>
              <a:t>2.So sánh K=4 và K=3:</a:t>
            </a:r>
          </a:p>
          <a:p>
            <a:pPr algn="l" marL="1727196" indent="-575732" lvl="2">
              <a:lnSpc>
                <a:spcPts val="3759"/>
              </a:lnSpc>
              <a:buFont typeface="Arial"/>
              <a:buChar char="⚬"/>
            </a:pPr>
            <a:r>
              <a:rPr lang="en-US" sz="3999">
                <a:solidFill>
                  <a:srgbClr val="000000"/>
                </a:solidFill>
                <a:latin typeface="Noto Serif Display"/>
                <a:ea typeface="Noto Serif Display"/>
                <a:cs typeface="Noto Serif Display"/>
                <a:sym typeface="Noto Serif Display"/>
              </a:rPr>
              <a:t>Với K=4, bài toán "dễ" vì ít ràng buộc hơn và lời giải luôn tồn tại. Cả backtracking cải tiến và Min-Conflicts đều tìm ra lời giải rất nhanh. Min-Conflicts thậm chí không cần khởi động lại.</a:t>
            </a:r>
          </a:p>
          <a:p>
            <a:pPr algn="l" marL="1727196" indent="-575732" lvl="2">
              <a:lnSpc>
                <a:spcPts val="3759"/>
              </a:lnSpc>
              <a:buFont typeface="Arial"/>
              <a:buChar char="⚬"/>
            </a:pPr>
            <a:r>
              <a:rPr lang="en-US" sz="3999">
                <a:solidFill>
                  <a:srgbClr val="000000"/>
                </a:solidFill>
                <a:latin typeface="Noto Serif Display"/>
                <a:ea typeface="Noto Serif Display"/>
                <a:cs typeface="Noto Serif Display"/>
                <a:sym typeface="Noto Serif Display"/>
              </a:rPr>
              <a:t>Với K=3, bài toán khó hơn nhiều. Không gian tìm kiếm lớn hơn và các ngõ cụt xuất hiện thường xuyên. Đây là lúc sức mạnh của các heuristic và Forward Checking được thể hiện rõ nhất.</a:t>
            </a:r>
          </a:p>
          <a:p>
            <a:pPr algn="l" marL="1727196" indent="-575732" lvl="2">
              <a:lnSpc>
                <a:spcPts val="3759"/>
              </a:lnSpc>
              <a:buFont typeface="Arial"/>
              <a:buChar char="⚬"/>
            </a:pPr>
            <a:r>
              <a:rPr lang="en-US" sz="3999">
                <a:solidFill>
                  <a:srgbClr val="000000"/>
                </a:solidFill>
                <a:latin typeface="Noto Serif Display"/>
                <a:ea typeface="Noto Serif Display"/>
                <a:cs typeface="Noto Serif Display"/>
                <a:sym typeface="Noto Serif Display"/>
              </a:rPr>
              <a:t>Min-Conflicts hoạt động kém hiệu quả với K=3. Nó thường xuyên bị kẹt ở các cực tiểu cục bộ và không thể tìm ra lời giải, ngay cả khi lời giải tồn tại. Điều này cho thấy sự hạn chế của các thuật toán tìm kiếm cục bộ đối với các bài toán có ràng buộc chặt chẽ.</a:t>
            </a:r>
          </a:p>
          <a:p>
            <a:pPr algn="l">
              <a:lnSpc>
                <a:spcPts val="3759"/>
              </a:lnSpc>
            </a:pPr>
          </a:p>
        </p:txBody>
      </p:sp>
    </p:spTree>
  </p:cSld>
  <p:clrMapOvr>
    <a:masterClrMapping/>
  </p:clrMapOvr>
</p:sld>
</file>

<file path=ppt/slides/slide72.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683132" y="310628"/>
            <a:ext cx="16921736" cy="2921641"/>
          </a:xfrm>
          <a:prstGeom prst="rect">
            <a:avLst/>
          </a:prstGeom>
        </p:spPr>
        <p:txBody>
          <a:bodyPr anchor="t" rtlCol="false" tIns="0" lIns="0" bIns="0" rIns="0">
            <a:spAutoFit/>
          </a:bodyPr>
          <a:lstStyle/>
          <a:p>
            <a:pPr algn="l">
              <a:lnSpc>
                <a:spcPts val="7520"/>
              </a:lnSpc>
            </a:pPr>
            <a:r>
              <a:rPr lang="en-US" sz="8000" b="true">
                <a:solidFill>
                  <a:srgbClr val="000000"/>
                </a:solidFill>
                <a:latin typeface="Noto Serif Display Bold"/>
                <a:ea typeface="Noto Serif Display Bold"/>
                <a:cs typeface="Noto Serif Display Bold"/>
                <a:sym typeface="Noto Serif Display Bold"/>
              </a:rPr>
              <a:t>BÁO CÁO THỰC NGHIỆM </a:t>
            </a:r>
          </a:p>
          <a:p>
            <a:pPr algn="l">
              <a:lnSpc>
                <a:spcPts val="7520"/>
              </a:lnSpc>
            </a:pPr>
            <a:r>
              <a:rPr lang="en-US" sz="8000" b="true">
                <a:solidFill>
                  <a:srgbClr val="000000"/>
                </a:solidFill>
                <a:latin typeface="Noto Serif Display Bold"/>
                <a:ea typeface="Noto Serif Display Bold"/>
                <a:cs typeface="Noto Serif Display Bold"/>
                <a:sym typeface="Noto Serif Display Bold"/>
              </a:rPr>
              <a:t>CSP_graph_coloring_example.ipynbipynb</a:t>
            </a:r>
          </a:p>
        </p:txBody>
      </p:sp>
      <p:sp>
        <p:nvSpPr>
          <p:cNvPr name="Freeform 17" id="17"/>
          <p:cNvSpPr/>
          <p:nvPr/>
        </p:nvSpPr>
        <p:spPr>
          <a:xfrm flipH="false" flipV="false" rot="0">
            <a:off x="4737926" y="2576219"/>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8" id="18"/>
          <p:cNvSpPr txBox="true"/>
          <p:nvPr/>
        </p:nvSpPr>
        <p:spPr>
          <a:xfrm rot="0">
            <a:off x="1028700" y="4544585"/>
            <a:ext cx="17077254" cy="4799330"/>
          </a:xfrm>
          <a:prstGeom prst="rect">
            <a:avLst/>
          </a:prstGeom>
        </p:spPr>
        <p:txBody>
          <a:bodyPr anchor="t" rtlCol="false" tIns="0" lIns="0" bIns="0" rIns="0">
            <a:spAutoFit/>
          </a:bodyPr>
          <a:lstStyle/>
          <a:p>
            <a:pPr algn="l">
              <a:lnSpc>
                <a:spcPts val="3759"/>
              </a:lnSpc>
            </a:pPr>
            <a:r>
              <a:rPr lang="en-US" sz="3999" b="true">
                <a:solidFill>
                  <a:srgbClr val="000000"/>
                </a:solidFill>
                <a:latin typeface="Noto Serif Display Bold"/>
                <a:ea typeface="Noto Serif Display Bold"/>
                <a:cs typeface="Noto Serif Display Bold"/>
                <a:sym typeface="Noto Serif Display Bold"/>
              </a:rPr>
              <a:t>4. Phân tích và nhận xét</a:t>
            </a:r>
          </a:p>
          <a:p>
            <a:pPr algn="l">
              <a:lnSpc>
                <a:spcPts val="3759"/>
              </a:lnSpc>
            </a:pPr>
            <a:r>
              <a:rPr lang="en-US" sz="3999" b="true">
                <a:solidFill>
                  <a:srgbClr val="000000"/>
                </a:solidFill>
                <a:latin typeface="Noto Serif Display Bold"/>
                <a:ea typeface="Noto Serif Display Bold"/>
                <a:cs typeface="Noto Serif Display Bold"/>
                <a:sym typeface="Noto Serif Display Bold"/>
              </a:rPr>
              <a:t>  </a:t>
            </a:r>
            <a:r>
              <a:rPr lang="en-US" sz="3999">
                <a:solidFill>
                  <a:srgbClr val="000000"/>
                </a:solidFill>
                <a:latin typeface="Noto Serif Display"/>
                <a:ea typeface="Noto Serif Display"/>
                <a:cs typeface="Noto Serif Display"/>
                <a:sym typeface="Noto Serif Display"/>
              </a:rPr>
              <a:t>  3. Back</a:t>
            </a:r>
            <a:r>
              <a:rPr lang="en-US" sz="3999">
                <a:solidFill>
                  <a:srgbClr val="000000"/>
                </a:solidFill>
                <a:latin typeface="Noto Serif Display"/>
                <a:ea typeface="Noto Serif Display"/>
                <a:cs typeface="Noto Serif Display"/>
                <a:sym typeface="Noto Serif Display"/>
              </a:rPr>
              <a:t>tracking vs. Min-Conflicts:</a:t>
            </a:r>
          </a:p>
          <a:p>
            <a:pPr algn="l" marL="1727196" indent="-575732" lvl="2">
              <a:lnSpc>
                <a:spcPts val="3759"/>
              </a:lnSpc>
              <a:buFont typeface="Arial"/>
              <a:buChar char="⚬"/>
            </a:pPr>
            <a:r>
              <a:rPr lang="en-US" sz="3999">
                <a:solidFill>
                  <a:srgbClr val="000000"/>
                </a:solidFill>
                <a:latin typeface="Noto Serif Display"/>
                <a:ea typeface="Noto Serif Display"/>
                <a:cs typeface="Noto Serif Display"/>
                <a:sym typeface="Noto Serif Display"/>
              </a:rPr>
              <a:t>Backtracking (với các cải tiến) là một thuật toán hoàn chỉnh (complete) và tối ưu (systematic). Nó sẽ luôn tìm ra lời giải nếu có, hoặc chứng minh được là không có lời giải. Nó phù hợp với các bài toán có ràng buộc chặt.</a:t>
            </a:r>
          </a:p>
          <a:p>
            <a:pPr algn="l" marL="1727196" indent="-575732" lvl="2">
              <a:lnSpc>
                <a:spcPts val="3759"/>
              </a:lnSpc>
              <a:buFont typeface="Arial"/>
              <a:buChar char="⚬"/>
            </a:pPr>
            <a:r>
              <a:rPr lang="en-US" sz="3999">
                <a:solidFill>
                  <a:srgbClr val="000000"/>
                </a:solidFill>
                <a:latin typeface="Noto Serif Display"/>
                <a:ea typeface="Noto Serif Display"/>
                <a:cs typeface="Noto Serif Display"/>
                <a:sym typeface="Noto Serif Display"/>
              </a:rPr>
              <a:t>Min-Conflicts là một thuật toán không hoàn chỉnh. Nó nhanh và hiệu quả trên các bài toán lớn, ít ràng buộc, nhưng không đáng tin cậy cho các bài toán khó, có thể không tìm thấy lời giải..</a:t>
            </a:r>
          </a:p>
          <a:p>
            <a:pPr algn="l">
              <a:lnSpc>
                <a:spcPts val="3759"/>
              </a:lnSpc>
            </a:pPr>
          </a:p>
        </p:txBody>
      </p:sp>
    </p:spTree>
  </p:cSld>
  <p:clrMapOvr>
    <a:masterClrMapping/>
  </p:clrMapOvr>
</p:sld>
</file>

<file path=ppt/slides/slide73.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456286"/>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1637817" y="4173558"/>
            <a:ext cx="15502425" cy="2801664"/>
          </a:xfrm>
          <a:prstGeom prst="rect">
            <a:avLst/>
          </a:prstGeom>
        </p:spPr>
        <p:txBody>
          <a:bodyPr anchor="t" rtlCol="false" tIns="0" lIns="0" bIns="0" rIns="0">
            <a:spAutoFit/>
          </a:bodyPr>
          <a:lstStyle/>
          <a:p>
            <a:pPr algn="ctr">
              <a:lnSpc>
                <a:spcPts val="7295"/>
              </a:lnSpc>
            </a:pPr>
            <a:r>
              <a:rPr lang="en-US" b="true" sz="7295" spc="-145">
                <a:solidFill>
                  <a:srgbClr val="000000"/>
                </a:solidFill>
                <a:latin typeface="Noto Serif Display Bold"/>
                <a:ea typeface="Noto Serif Display Bold"/>
                <a:cs typeface="Noto Serif Display Bold"/>
                <a:sym typeface="Noto Serif Display Bold"/>
              </a:rPr>
              <a:t>Speeding up the objective function calculation using numba</a:t>
            </a:r>
          </a:p>
          <a:p>
            <a:pPr algn="ctr">
              <a:lnSpc>
                <a:spcPts val="7295"/>
              </a:lnSpc>
            </a:pPr>
          </a:p>
        </p:txBody>
      </p:sp>
      <p:sp>
        <p:nvSpPr>
          <p:cNvPr name="Freeform 17" id="17"/>
          <p:cNvSpPr/>
          <p:nvPr/>
        </p:nvSpPr>
        <p:spPr>
          <a:xfrm flipH="false" flipV="false" rot="0">
            <a:off x="1845564" y="2262342"/>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8" id="18"/>
          <p:cNvSpPr txBox="true"/>
          <p:nvPr/>
        </p:nvSpPr>
        <p:spPr>
          <a:xfrm rot="0">
            <a:off x="134227" y="6879972"/>
            <a:ext cx="18153773" cy="1739900"/>
          </a:xfrm>
          <a:prstGeom prst="rect">
            <a:avLst/>
          </a:prstGeom>
        </p:spPr>
        <p:txBody>
          <a:bodyPr anchor="t" rtlCol="false" tIns="0" lIns="0" bIns="0" rIns="0">
            <a:spAutoFit/>
          </a:bodyPr>
          <a:lstStyle/>
          <a:p>
            <a:pPr algn="ctr">
              <a:lnSpc>
                <a:spcPts val="7000"/>
              </a:lnSpc>
              <a:spcBef>
                <a:spcPct val="0"/>
              </a:spcBef>
            </a:pPr>
            <a:r>
              <a:rPr lang="en-US" b="true" sz="5000">
                <a:solidFill>
                  <a:srgbClr val="000000"/>
                </a:solidFill>
                <a:latin typeface="Noto Serif Display Bold"/>
                <a:ea typeface="Noto Serif Display Bold"/>
                <a:cs typeface="Noto Serif Display Bold"/>
                <a:sym typeface="Noto Serif Display Bold"/>
              </a:rPr>
              <a:t>(Tăng tốc</a:t>
            </a:r>
            <a:r>
              <a:rPr lang="en-US" b="true" sz="5000">
                <a:solidFill>
                  <a:srgbClr val="000000"/>
                </a:solidFill>
                <a:latin typeface="Noto Serif Display Bold"/>
                <a:ea typeface="Noto Serif Display Bold"/>
                <a:cs typeface="Noto Serif Display Bold"/>
                <a:sym typeface="Noto Serif Display Bold"/>
              </a:rPr>
              <a:t> quá trình tính toán hàm mục tiêu bằng cách sử dụng Numba.)</a:t>
            </a:r>
          </a:p>
        </p:txBody>
      </p:sp>
    </p:spTree>
  </p:cSld>
  <p:clrMapOvr>
    <a:masterClrMapping/>
  </p:clrMapOvr>
</p:sld>
</file>

<file path=ppt/slides/slide74.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Freeform 16" id="16"/>
          <p:cNvSpPr/>
          <p:nvPr/>
        </p:nvSpPr>
        <p:spPr>
          <a:xfrm flipH="false" flipV="false" rot="0">
            <a:off x="14236705" y="1450414"/>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7" id="17"/>
          <p:cNvSpPr txBox="true"/>
          <p:nvPr/>
        </p:nvSpPr>
        <p:spPr>
          <a:xfrm rot="0">
            <a:off x="1028700" y="4463261"/>
            <a:ext cx="17077254" cy="3084830"/>
          </a:xfrm>
          <a:prstGeom prst="rect">
            <a:avLst/>
          </a:prstGeom>
        </p:spPr>
        <p:txBody>
          <a:bodyPr anchor="t" rtlCol="false" tIns="0" lIns="0" bIns="0" rIns="0">
            <a:spAutoFit/>
          </a:bodyPr>
          <a:lstStyle/>
          <a:p>
            <a:pPr algn="l" marL="863598" indent="-431799" lvl="1">
              <a:lnSpc>
                <a:spcPts val="6159"/>
              </a:lnSpc>
              <a:buFont typeface="Arial"/>
              <a:buChar char="•"/>
            </a:pPr>
            <a:r>
              <a:rPr lang="en-US" sz="3999">
                <a:solidFill>
                  <a:srgbClr val="000000"/>
                </a:solidFill>
                <a:latin typeface="Noto Serif Display"/>
                <a:ea typeface="Noto Serif Display"/>
                <a:cs typeface="Noto Serif Display"/>
                <a:sym typeface="Noto Serif Display"/>
              </a:rPr>
              <a:t>Hàm cơ bản (O(n²)) – tính toán theo từng cặp hậu.</a:t>
            </a:r>
          </a:p>
          <a:p>
            <a:pPr algn="l" marL="863598" indent="-431799" lvl="1">
              <a:lnSpc>
                <a:spcPts val="6159"/>
              </a:lnSpc>
              <a:buFont typeface="Arial"/>
              <a:buChar char="•"/>
            </a:pPr>
            <a:r>
              <a:rPr lang="en-US" sz="3999">
                <a:solidFill>
                  <a:srgbClr val="000000"/>
                </a:solidFill>
                <a:latin typeface="Noto Serif Display"/>
                <a:ea typeface="Noto Serif Display"/>
                <a:cs typeface="Noto Serif Display"/>
                <a:sym typeface="Noto Serif Display"/>
              </a:rPr>
              <a:t>Hàm cải tiến (O(n)) – dùng bộ đếm hàng và đường chéo.</a:t>
            </a:r>
          </a:p>
          <a:p>
            <a:pPr algn="l" marL="863598" indent="-431799" lvl="1">
              <a:lnSpc>
                <a:spcPts val="6159"/>
              </a:lnSpc>
              <a:buFont typeface="Arial"/>
              <a:buChar char="•"/>
            </a:pPr>
            <a:r>
              <a:rPr lang="en-US" sz="3999">
                <a:solidFill>
                  <a:srgbClr val="000000"/>
                </a:solidFill>
                <a:latin typeface="Noto Serif Display"/>
                <a:ea typeface="Noto Serif Display"/>
                <a:cs typeface="Noto Serif Display"/>
                <a:sym typeface="Noto Serif Display"/>
              </a:rPr>
              <a:t>H</a:t>
            </a:r>
            <a:r>
              <a:rPr lang="en-US" sz="3999">
                <a:solidFill>
                  <a:srgbClr val="000000"/>
                </a:solidFill>
                <a:latin typeface="Noto Serif Display"/>
                <a:ea typeface="Noto Serif Display"/>
                <a:cs typeface="Noto Serif Display"/>
                <a:sym typeface="Noto Serif Display"/>
              </a:rPr>
              <a:t>àm biên dịch JIT (Numba) – tăng tốc thêm bằng cách biên dịch sang mã máy</a:t>
            </a:r>
          </a:p>
        </p:txBody>
      </p:sp>
      <p:sp>
        <p:nvSpPr>
          <p:cNvPr name="TextBox 18" id="18"/>
          <p:cNvSpPr txBox="true"/>
          <p:nvPr/>
        </p:nvSpPr>
        <p:spPr>
          <a:xfrm rot="0">
            <a:off x="6573021" y="2290339"/>
            <a:ext cx="4902161" cy="1368421"/>
          </a:xfrm>
          <a:prstGeom prst="rect">
            <a:avLst/>
          </a:prstGeom>
        </p:spPr>
        <p:txBody>
          <a:bodyPr anchor="t" rtlCol="false" tIns="0" lIns="0" bIns="0" rIns="0">
            <a:spAutoFit/>
          </a:bodyPr>
          <a:lstStyle/>
          <a:p>
            <a:pPr algn="ctr">
              <a:lnSpc>
                <a:spcPts val="11200"/>
              </a:lnSpc>
              <a:spcBef>
                <a:spcPct val="0"/>
              </a:spcBef>
            </a:pPr>
            <a:r>
              <a:rPr lang="en-US" b="true" sz="8000">
                <a:solidFill>
                  <a:srgbClr val="000000"/>
                </a:solidFill>
                <a:latin typeface="Noto Serif Display Bold"/>
                <a:ea typeface="Noto Serif Display Bold"/>
                <a:cs typeface="Noto Serif Display Bold"/>
                <a:sym typeface="Noto Serif Display Bold"/>
              </a:rPr>
              <a:t>Nội dung:</a:t>
            </a:r>
          </a:p>
        </p:txBody>
      </p:sp>
    </p:spTree>
  </p:cSld>
  <p:clrMapOvr>
    <a:masterClrMapping/>
  </p:clrMapOvr>
</p:sld>
</file>

<file path=ppt/slides/slide75.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Freeform 16" id="16"/>
          <p:cNvSpPr/>
          <p:nvPr/>
        </p:nvSpPr>
        <p:spPr>
          <a:xfrm flipH="false" flipV="false" rot="0">
            <a:off x="14236705" y="1450414"/>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399058" y="3820685"/>
            <a:ext cx="17250087" cy="4195967"/>
          </a:xfrm>
          <a:custGeom>
            <a:avLst/>
            <a:gdLst/>
            <a:ahLst/>
            <a:cxnLst/>
            <a:rect r="r" b="b" t="t" l="l"/>
            <a:pathLst>
              <a:path h="4195967" w="17250087">
                <a:moveTo>
                  <a:pt x="0" y="0"/>
                </a:moveTo>
                <a:lnTo>
                  <a:pt x="17250087" y="0"/>
                </a:lnTo>
                <a:lnTo>
                  <a:pt x="17250087" y="4195967"/>
                </a:lnTo>
                <a:lnTo>
                  <a:pt x="0" y="4195967"/>
                </a:lnTo>
                <a:lnTo>
                  <a:pt x="0" y="0"/>
                </a:lnTo>
                <a:close/>
              </a:path>
            </a:pathLst>
          </a:custGeom>
          <a:blipFill>
            <a:blip r:embed="rId30"/>
            <a:stretch>
              <a:fillRect l="0" t="0" r="0" b="0"/>
            </a:stretch>
          </a:blipFill>
        </p:spPr>
      </p:sp>
      <p:sp>
        <p:nvSpPr>
          <p:cNvPr name="TextBox 18" id="18"/>
          <p:cNvSpPr txBox="true"/>
          <p:nvPr/>
        </p:nvSpPr>
        <p:spPr>
          <a:xfrm rot="0">
            <a:off x="5993425" y="2290339"/>
            <a:ext cx="6061353" cy="1368421"/>
          </a:xfrm>
          <a:prstGeom prst="rect">
            <a:avLst/>
          </a:prstGeom>
        </p:spPr>
        <p:txBody>
          <a:bodyPr anchor="t" rtlCol="false" tIns="0" lIns="0" bIns="0" rIns="0">
            <a:spAutoFit/>
          </a:bodyPr>
          <a:lstStyle/>
          <a:p>
            <a:pPr algn="ctr">
              <a:lnSpc>
                <a:spcPts val="11200"/>
              </a:lnSpc>
              <a:spcBef>
                <a:spcPct val="0"/>
              </a:spcBef>
            </a:pPr>
            <a:r>
              <a:rPr lang="en-US" b="true" sz="8000">
                <a:solidFill>
                  <a:srgbClr val="000000"/>
                </a:solidFill>
                <a:latin typeface="Noto Serif Display Bold"/>
                <a:ea typeface="Noto Serif Display Bold"/>
                <a:cs typeface="Noto Serif Display Bold"/>
                <a:sym typeface="Noto Serif Display Bold"/>
              </a:rPr>
              <a:t>Hàm cơ bản</a:t>
            </a:r>
          </a:p>
        </p:txBody>
      </p:sp>
    </p:spTree>
  </p:cSld>
  <p:clrMapOvr>
    <a:masterClrMapping/>
  </p:clrMapOvr>
</p:sld>
</file>

<file path=ppt/slides/slide76.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Freeform 16" id="16"/>
          <p:cNvSpPr/>
          <p:nvPr/>
        </p:nvSpPr>
        <p:spPr>
          <a:xfrm flipH="false" flipV="false" rot="0">
            <a:off x="14236705" y="1450414"/>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7" id="17"/>
          <p:cNvSpPr txBox="true"/>
          <p:nvPr/>
        </p:nvSpPr>
        <p:spPr>
          <a:xfrm rot="0">
            <a:off x="5993425" y="2290339"/>
            <a:ext cx="6061353" cy="1368421"/>
          </a:xfrm>
          <a:prstGeom prst="rect">
            <a:avLst/>
          </a:prstGeom>
        </p:spPr>
        <p:txBody>
          <a:bodyPr anchor="t" rtlCol="false" tIns="0" lIns="0" bIns="0" rIns="0">
            <a:spAutoFit/>
          </a:bodyPr>
          <a:lstStyle/>
          <a:p>
            <a:pPr algn="ctr">
              <a:lnSpc>
                <a:spcPts val="11200"/>
              </a:lnSpc>
              <a:spcBef>
                <a:spcPct val="0"/>
              </a:spcBef>
            </a:pPr>
            <a:r>
              <a:rPr lang="en-US" b="true" sz="8000">
                <a:solidFill>
                  <a:srgbClr val="000000"/>
                </a:solidFill>
                <a:latin typeface="Noto Serif Display Bold"/>
                <a:ea typeface="Noto Serif Display Bold"/>
                <a:cs typeface="Noto Serif Display Bold"/>
                <a:sym typeface="Noto Serif Display Bold"/>
              </a:rPr>
              <a:t>Hàm cơ bản</a:t>
            </a:r>
          </a:p>
        </p:txBody>
      </p:sp>
      <p:sp>
        <p:nvSpPr>
          <p:cNvPr name="TextBox 18" id="18"/>
          <p:cNvSpPr txBox="true"/>
          <p:nvPr/>
        </p:nvSpPr>
        <p:spPr>
          <a:xfrm rot="0">
            <a:off x="605373" y="3687335"/>
            <a:ext cx="17077254" cy="3865880"/>
          </a:xfrm>
          <a:prstGeom prst="rect">
            <a:avLst/>
          </a:prstGeom>
        </p:spPr>
        <p:txBody>
          <a:bodyPr anchor="t" rtlCol="false" tIns="0" lIns="0" bIns="0" rIns="0">
            <a:spAutoFit/>
          </a:bodyPr>
          <a:lstStyle/>
          <a:p>
            <a:pPr algn="l" marL="863598" indent="-431799" lvl="1">
              <a:lnSpc>
                <a:spcPts val="6159"/>
              </a:lnSpc>
              <a:buFont typeface="Arial"/>
              <a:buChar char="•"/>
            </a:pPr>
            <a:r>
              <a:rPr lang="en-US" sz="3999">
                <a:solidFill>
                  <a:srgbClr val="000000"/>
                </a:solidFill>
                <a:latin typeface="Noto Serif Display"/>
                <a:ea typeface="Noto Serif Display"/>
                <a:cs typeface="Noto Serif Display"/>
                <a:sym typeface="Noto Serif Display"/>
              </a:rPr>
              <a:t>Ví dụ: </a:t>
            </a:r>
          </a:p>
          <a:p>
            <a:pPr algn="l" marL="1727196" indent="-575732" lvl="2">
              <a:lnSpc>
                <a:spcPts val="6159"/>
              </a:lnSpc>
              <a:buFont typeface="Arial"/>
              <a:buChar char="⚬"/>
            </a:pPr>
            <a:r>
              <a:rPr lang="en-US" sz="3999">
                <a:solidFill>
                  <a:srgbClr val="000000"/>
                </a:solidFill>
                <a:latin typeface="Noto Serif Display"/>
                <a:ea typeface="Noto Serif Display"/>
                <a:cs typeface="Noto Serif Display"/>
                <a:sym typeface="Noto Serif Display"/>
              </a:rPr>
              <a:t>q = [1, 3, 1, 2]</a:t>
            </a:r>
          </a:p>
          <a:p>
            <a:pPr algn="l" marL="1727196" indent="-575732" lvl="2">
              <a:lnSpc>
                <a:spcPts val="6159"/>
              </a:lnSpc>
              <a:buFont typeface="Arial"/>
              <a:buChar char="⚬"/>
            </a:pPr>
            <a:r>
              <a:rPr lang="en-US" sz="3999">
                <a:solidFill>
                  <a:srgbClr val="000000"/>
                </a:solidFill>
                <a:latin typeface="Noto Serif Display"/>
                <a:ea typeface="Noto Serif Display"/>
                <a:cs typeface="Noto Serif Display"/>
                <a:sym typeface="Noto Serif Display"/>
              </a:rPr>
              <a:t>Số cung đột cùng hàng: 1, đường chéo: 1</a:t>
            </a:r>
          </a:p>
          <a:p>
            <a:pPr algn="l" marL="1727196" indent="-575732" lvl="2">
              <a:lnSpc>
                <a:spcPts val="6159"/>
              </a:lnSpc>
              <a:buFont typeface="Arial"/>
              <a:buChar char="⚬"/>
            </a:pPr>
            <a:r>
              <a:rPr lang="en-US" sz="3999">
                <a:solidFill>
                  <a:srgbClr val="000000"/>
                </a:solidFill>
                <a:latin typeface="Noto Serif Display"/>
                <a:ea typeface="Noto Serif Display"/>
                <a:cs typeface="Noto Serif Display"/>
                <a:sym typeface="Noto Serif Display"/>
              </a:rPr>
              <a:t>h(q) = 2</a:t>
            </a:r>
          </a:p>
          <a:p>
            <a:pPr algn="l" marL="863598" indent="-431799" lvl="1">
              <a:lnSpc>
                <a:spcPts val="6159"/>
              </a:lnSpc>
              <a:buFont typeface="Arial"/>
              <a:buChar char="•"/>
            </a:pPr>
            <a:r>
              <a:rPr lang="en-US" sz="3999">
                <a:solidFill>
                  <a:srgbClr val="000000"/>
                </a:solidFill>
                <a:latin typeface="Noto Serif Display"/>
                <a:ea typeface="Noto Serif Display"/>
                <a:cs typeface="Noto Serif Display"/>
                <a:sym typeface="Noto Serif Display"/>
              </a:rPr>
              <a:t>Vậy độ phức tạp: n + 4n ~ O(n)</a:t>
            </a:r>
          </a:p>
        </p:txBody>
      </p:sp>
    </p:spTree>
  </p:cSld>
  <p:clrMapOvr>
    <a:masterClrMapping/>
  </p:clrMapOvr>
</p:sld>
</file>

<file path=ppt/slides/slide77.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Freeform 16" id="16"/>
          <p:cNvSpPr/>
          <p:nvPr/>
        </p:nvSpPr>
        <p:spPr>
          <a:xfrm flipH="false" flipV="false" rot="0">
            <a:off x="14236705" y="1450414"/>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1469336" y="4328710"/>
            <a:ext cx="16027911" cy="5439640"/>
          </a:xfrm>
          <a:custGeom>
            <a:avLst/>
            <a:gdLst/>
            <a:ahLst/>
            <a:cxnLst/>
            <a:rect r="r" b="b" t="t" l="l"/>
            <a:pathLst>
              <a:path h="5439640" w="16027911">
                <a:moveTo>
                  <a:pt x="0" y="0"/>
                </a:moveTo>
                <a:lnTo>
                  <a:pt x="16027911" y="0"/>
                </a:lnTo>
                <a:lnTo>
                  <a:pt x="16027911" y="5439640"/>
                </a:lnTo>
                <a:lnTo>
                  <a:pt x="0" y="5439640"/>
                </a:lnTo>
                <a:lnTo>
                  <a:pt x="0" y="0"/>
                </a:lnTo>
                <a:close/>
              </a:path>
            </a:pathLst>
          </a:custGeom>
          <a:blipFill>
            <a:blip r:embed="rId30"/>
            <a:stretch>
              <a:fillRect l="0" t="0" r="0" b="0"/>
            </a:stretch>
          </a:blipFill>
        </p:spPr>
      </p:sp>
      <p:sp>
        <p:nvSpPr>
          <p:cNvPr name="TextBox 18" id="18"/>
          <p:cNvSpPr txBox="true"/>
          <p:nvPr/>
        </p:nvSpPr>
        <p:spPr>
          <a:xfrm rot="0">
            <a:off x="5876446" y="1758322"/>
            <a:ext cx="6428184" cy="1368421"/>
          </a:xfrm>
          <a:prstGeom prst="rect">
            <a:avLst/>
          </a:prstGeom>
        </p:spPr>
        <p:txBody>
          <a:bodyPr anchor="t" rtlCol="false" tIns="0" lIns="0" bIns="0" rIns="0">
            <a:spAutoFit/>
          </a:bodyPr>
          <a:lstStyle/>
          <a:p>
            <a:pPr algn="ctr">
              <a:lnSpc>
                <a:spcPts val="11200"/>
              </a:lnSpc>
              <a:spcBef>
                <a:spcPct val="0"/>
              </a:spcBef>
            </a:pPr>
            <a:r>
              <a:rPr lang="en-US" b="true" sz="8000">
                <a:solidFill>
                  <a:srgbClr val="000000"/>
                </a:solidFill>
                <a:latin typeface="Noto Serif Display Bold"/>
                <a:ea typeface="Noto Serif Display Bold"/>
                <a:cs typeface="Noto Serif Display Bold"/>
                <a:sym typeface="Noto Serif Display Bold"/>
              </a:rPr>
              <a:t>Hàm cải tiến</a:t>
            </a:r>
          </a:p>
        </p:txBody>
      </p:sp>
      <p:sp>
        <p:nvSpPr>
          <p:cNvPr name="TextBox 19" id="19"/>
          <p:cNvSpPr txBox="true"/>
          <p:nvPr/>
        </p:nvSpPr>
        <p:spPr>
          <a:xfrm rot="0">
            <a:off x="1210746" y="3091729"/>
            <a:ext cx="17077254" cy="741680"/>
          </a:xfrm>
          <a:prstGeom prst="rect">
            <a:avLst/>
          </a:prstGeom>
        </p:spPr>
        <p:txBody>
          <a:bodyPr anchor="t" rtlCol="false" tIns="0" lIns="0" bIns="0" rIns="0">
            <a:spAutoFit/>
          </a:bodyPr>
          <a:lstStyle/>
          <a:p>
            <a:pPr algn="l" marL="863598" indent="-431799" lvl="1">
              <a:lnSpc>
                <a:spcPts val="6159"/>
              </a:lnSpc>
              <a:buFont typeface="Arial"/>
              <a:buChar char="•"/>
            </a:pPr>
            <a:r>
              <a:rPr lang="en-US" sz="3999">
                <a:solidFill>
                  <a:srgbClr val="000000"/>
                </a:solidFill>
                <a:latin typeface="Noto Serif Display"/>
                <a:ea typeface="Noto Serif Display"/>
                <a:cs typeface="Noto Serif Display"/>
                <a:sym typeface="Noto Serif Display"/>
              </a:rPr>
              <a:t>Chỉ cần đếm số quân hậu trong cùng hàng và 2 đường chéo</a:t>
            </a:r>
          </a:p>
        </p:txBody>
      </p:sp>
    </p:spTree>
  </p:cSld>
  <p:clrMapOvr>
    <a:masterClrMapping/>
  </p:clrMapOvr>
</p:sld>
</file>

<file path=ppt/slides/slide78.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Freeform 16" id="16"/>
          <p:cNvSpPr/>
          <p:nvPr/>
        </p:nvSpPr>
        <p:spPr>
          <a:xfrm flipH="false" flipV="false" rot="0">
            <a:off x="14236705" y="1450414"/>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7" id="17"/>
          <p:cNvSpPr txBox="true"/>
          <p:nvPr/>
        </p:nvSpPr>
        <p:spPr>
          <a:xfrm rot="0">
            <a:off x="2142229" y="1758322"/>
            <a:ext cx="13896618" cy="1368421"/>
          </a:xfrm>
          <a:prstGeom prst="rect">
            <a:avLst/>
          </a:prstGeom>
        </p:spPr>
        <p:txBody>
          <a:bodyPr anchor="t" rtlCol="false" tIns="0" lIns="0" bIns="0" rIns="0">
            <a:spAutoFit/>
          </a:bodyPr>
          <a:lstStyle/>
          <a:p>
            <a:pPr algn="ctr">
              <a:lnSpc>
                <a:spcPts val="11200"/>
              </a:lnSpc>
              <a:spcBef>
                <a:spcPct val="0"/>
              </a:spcBef>
            </a:pPr>
            <a:r>
              <a:rPr lang="en-US" b="true" sz="8000">
                <a:solidFill>
                  <a:srgbClr val="000000"/>
                </a:solidFill>
                <a:latin typeface="Noto Serif Display Bold"/>
                <a:ea typeface="Noto Serif Display Bold"/>
                <a:cs typeface="Noto Serif Display Bold"/>
                <a:sym typeface="Noto Serif Display Bold"/>
              </a:rPr>
              <a:t>Hàm biên dịch JIT (Numba)</a:t>
            </a:r>
          </a:p>
        </p:txBody>
      </p:sp>
      <p:sp>
        <p:nvSpPr>
          <p:cNvPr name="TextBox 18" id="18"/>
          <p:cNvSpPr txBox="true"/>
          <p:nvPr/>
        </p:nvSpPr>
        <p:spPr>
          <a:xfrm rot="0">
            <a:off x="605373" y="3720099"/>
            <a:ext cx="17077254" cy="4646930"/>
          </a:xfrm>
          <a:prstGeom prst="rect">
            <a:avLst/>
          </a:prstGeom>
        </p:spPr>
        <p:txBody>
          <a:bodyPr anchor="t" rtlCol="false" tIns="0" lIns="0" bIns="0" rIns="0">
            <a:spAutoFit/>
          </a:bodyPr>
          <a:lstStyle/>
          <a:p>
            <a:pPr algn="l" marL="863598" indent="-431799" lvl="1">
              <a:lnSpc>
                <a:spcPts val="6159"/>
              </a:lnSpc>
              <a:buFont typeface="Arial"/>
              <a:buChar char="•"/>
            </a:pPr>
            <a:r>
              <a:rPr lang="en-US" sz="3999">
                <a:solidFill>
                  <a:srgbClr val="000000"/>
                </a:solidFill>
                <a:latin typeface="Noto Serif Display"/>
                <a:ea typeface="Noto Serif Display"/>
                <a:cs typeface="Noto Serif Display"/>
                <a:sym typeface="Noto Serif Display"/>
              </a:rPr>
              <a:t>Bình thường, Python là ngôn ngữ thông dịch (interpreted language).</a:t>
            </a:r>
          </a:p>
          <a:p>
            <a:pPr algn="l" marL="863598" indent="-431799" lvl="1">
              <a:lnSpc>
                <a:spcPts val="6159"/>
              </a:lnSpc>
              <a:buFont typeface="Arial"/>
              <a:buChar char="•"/>
            </a:pPr>
            <a:r>
              <a:rPr lang="en-US" sz="3999">
                <a:solidFill>
                  <a:srgbClr val="000000"/>
                </a:solidFill>
                <a:latin typeface="Noto Serif Display"/>
                <a:ea typeface="Noto Serif Display"/>
                <a:cs typeface="Noto Serif Display"/>
                <a:sym typeface="Noto Serif Display"/>
              </a:rPr>
              <a:t> =&gt; Khi bạn chạy một hàm, Python phải đọc từng dòng, dịch và thực thi ngay lập tức.</a:t>
            </a:r>
          </a:p>
          <a:p>
            <a:pPr algn="l" marL="863598" indent="-431799" lvl="1">
              <a:lnSpc>
                <a:spcPts val="6159"/>
              </a:lnSpc>
              <a:buFont typeface="Arial"/>
              <a:buChar char="•"/>
            </a:pPr>
            <a:r>
              <a:rPr lang="en-US" sz="3999">
                <a:solidFill>
                  <a:srgbClr val="000000"/>
                </a:solidFill>
                <a:latin typeface="Noto Serif Display"/>
                <a:ea typeface="Noto Serif Display"/>
                <a:cs typeface="Noto Serif Display"/>
                <a:sym typeface="Noto Serif Display"/>
              </a:rPr>
              <a:t> → Điều này rất chậm nếu bạn có vòng lặp lớn, tính toán lặp lại nhiều lần như trong bài toán n-Queens.</a:t>
            </a:r>
          </a:p>
        </p:txBody>
      </p:sp>
    </p:spTree>
  </p:cSld>
  <p:clrMapOvr>
    <a:masterClrMapping/>
  </p:clrMapOvr>
</p:sld>
</file>

<file path=ppt/slides/slide79.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Freeform 16" id="16"/>
          <p:cNvSpPr/>
          <p:nvPr/>
        </p:nvSpPr>
        <p:spPr>
          <a:xfrm flipH="false" flipV="false" rot="0">
            <a:off x="14236705" y="1450414"/>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7" id="17"/>
          <p:cNvSpPr txBox="true"/>
          <p:nvPr/>
        </p:nvSpPr>
        <p:spPr>
          <a:xfrm rot="0">
            <a:off x="2142229" y="1758322"/>
            <a:ext cx="13896618" cy="1368421"/>
          </a:xfrm>
          <a:prstGeom prst="rect">
            <a:avLst/>
          </a:prstGeom>
        </p:spPr>
        <p:txBody>
          <a:bodyPr anchor="t" rtlCol="false" tIns="0" lIns="0" bIns="0" rIns="0">
            <a:spAutoFit/>
          </a:bodyPr>
          <a:lstStyle/>
          <a:p>
            <a:pPr algn="ctr">
              <a:lnSpc>
                <a:spcPts val="11200"/>
              </a:lnSpc>
              <a:spcBef>
                <a:spcPct val="0"/>
              </a:spcBef>
            </a:pPr>
            <a:r>
              <a:rPr lang="en-US" b="true" sz="8000">
                <a:solidFill>
                  <a:srgbClr val="000000"/>
                </a:solidFill>
                <a:latin typeface="Noto Serif Display Bold"/>
                <a:ea typeface="Noto Serif Display Bold"/>
                <a:cs typeface="Noto Serif Display Bold"/>
                <a:sym typeface="Noto Serif Display Bold"/>
              </a:rPr>
              <a:t>Hàm biên dịch JIT (Numba)</a:t>
            </a:r>
          </a:p>
        </p:txBody>
      </p:sp>
      <p:sp>
        <p:nvSpPr>
          <p:cNvPr name="TextBox 18" id="18"/>
          <p:cNvSpPr txBox="true"/>
          <p:nvPr/>
        </p:nvSpPr>
        <p:spPr>
          <a:xfrm rot="0">
            <a:off x="605373" y="3488692"/>
            <a:ext cx="17077254" cy="5427980"/>
          </a:xfrm>
          <a:prstGeom prst="rect">
            <a:avLst/>
          </a:prstGeom>
        </p:spPr>
        <p:txBody>
          <a:bodyPr anchor="t" rtlCol="false" tIns="0" lIns="0" bIns="0" rIns="0">
            <a:spAutoFit/>
          </a:bodyPr>
          <a:lstStyle/>
          <a:p>
            <a:pPr algn="l" marL="863598" indent="-431799" lvl="1">
              <a:lnSpc>
                <a:spcPts val="6159"/>
              </a:lnSpc>
              <a:buFont typeface="Arial"/>
              <a:buChar char="•"/>
            </a:pPr>
            <a:r>
              <a:rPr lang="en-US" sz="3999">
                <a:solidFill>
                  <a:srgbClr val="000000"/>
                </a:solidFill>
                <a:latin typeface="Noto Serif Display"/>
                <a:ea typeface="Noto Serif Display"/>
                <a:cs typeface="Noto Serif Display"/>
                <a:sym typeface="Noto Serif Display"/>
              </a:rPr>
              <a:t>Numba thay đổi điều đó.</a:t>
            </a:r>
          </a:p>
          <a:p>
            <a:pPr algn="l" marL="863598" indent="-431799" lvl="1">
              <a:lnSpc>
                <a:spcPts val="6159"/>
              </a:lnSpc>
              <a:buFont typeface="Arial"/>
              <a:buChar char="•"/>
            </a:pPr>
            <a:r>
              <a:rPr lang="en-US" sz="3999">
                <a:solidFill>
                  <a:srgbClr val="000000"/>
                </a:solidFill>
                <a:latin typeface="Noto Serif Display"/>
                <a:ea typeface="Noto Serif Display"/>
                <a:cs typeface="Noto Serif Display"/>
                <a:sym typeface="Noto Serif Display"/>
              </a:rPr>
              <a:t> Khi bạn dùng decorator @njit (no-python JIT), Numba sẽ:</a:t>
            </a:r>
          </a:p>
          <a:p>
            <a:pPr algn="l" marL="863598" indent="-431799" lvl="1">
              <a:lnSpc>
                <a:spcPts val="6159"/>
              </a:lnSpc>
              <a:buFont typeface="Arial"/>
              <a:buChar char="•"/>
            </a:pPr>
            <a:r>
              <a:rPr lang="en-US" sz="3999">
                <a:solidFill>
                  <a:srgbClr val="000000"/>
                </a:solidFill>
                <a:latin typeface="Noto Serif Display"/>
                <a:ea typeface="Noto Serif Display"/>
                <a:cs typeface="Noto Serif Display"/>
                <a:sym typeface="Noto Serif Display"/>
              </a:rPr>
              <a:t>🔹 Dịch (compile) hàm Python sang mã máy gốc (machine code) bằng trình biên dịch LLVM.</a:t>
            </a:r>
          </a:p>
          <a:p>
            <a:pPr algn="l" marL="863598" indent="-431799" lvl="1">
              <a:lnSpc>
                <a:spcPts val="6159"/>
              </a:lnSpc>
              <a:buFont typeface="Arial"/>
              <a:buChar char="•"/>
            </a:pPr>
            <a:r>
              <a:rPr lang="en-US" sz="3999">
                <a:solidFill>
                  <a:srgbClr val="000000"/>
                </a:solidFill>
                <a:latin typeface="Noto Serif Display"/>
                <a:ea typeface="Noto Serif Display"/>
                <a:cs typeface="Noto Serif Display"/>
                <a:sym typeface="Noto Serif Display"/>
              </a:rPr>
              <a:t> 🔹 Sau đó lưu lại phiên bản biên dịch này để chạy cực nhanh trong các lần gọi tiếp theo.</a:t>
            </a:r>
          </a:p>
          <a:p>
            <a:pPr algn="l">
              <a:lnSpc>
                <a:spcPts val="6159"/>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0059447" y="2253710"/>
            <a:ext cx="6321645" cy="6286427"/>
          </a:xfrm>
          <a:custGeom>
            <a:avLst/>
            <a:gdLst/>
            <a:ahLst/>
            <a:cxnLst/>
            <a:rect r="r" b="b" t="t" l="l"/>
            <a:pathLst>
              <a:path h="6286427" w="6321645">
                <a:moveTo>
                  <a:pt x="0" y="0"/>
                </a:moveTo>
                <a:lnTo>
                  <a:pt x="6321645" y="0"/>
                </a:lnTo>
                <a:lnTo>
                  <a:pt x="6321645" y="6286426"/>
                </a:lnTo>
                <a:lnTo>
                  <a:pt x="0" y="6286426"/>
                </a:lnTo>
                <a:lnTo>
                  <a:pt x="0" y="0"/>
                </a:lnTo>
                <a:close/>
              </a:path>
            </a:pathLst>
          </a:custGeom>
          <a:blipFill>
            <a:blip r:embed="rId12"/>
            <a:stretch>
              <a:fillRect l="0" t="0" r="0" b="0"/>
            </a:stretch>
          </a:blipFill>
        </p:spPr>
      </p:sp>
      <p:sp>
        <p:nvSpPr>
          <p:cNvPr name="TextBox 8" id="8"/>
          <p:cNvSpPr txBox="true"/>
          <p:nvPr/>
        </p:nvSpPr>
        <p:spPr>
          <a:xfrm rot="0">
            <a:off x="1637488" y="3365500"/>
            <a:ext cx="6732921" cy="3365500"/>
          </a:xfrm>
          <a:prstGeom prst="rect">
            <a:avLst/>
          </a:prstGeom>
        </p:spPr>
        <p:txBody>
          <a:bodyPr anchor="t" rtlCol="false" tIns="0" lIns="0" bIns="0" rIns="0">
            <a:spAutoFit/>
          </a:bodyPr>
          <a:lstStyle/>
          <a:p>
            <a:pPr algn="just">
              <a:lnSpc>
                <a:spcPts val="6799"/>
              </a:lnSpc>
            </a:pPr>
            <a:r>
              <a:rPr lang="en-US" sz="3999" spc="-79">
                <a:solidFill>
                  <a:srgbClr val="000000"/>
                </a:solidFill>
                <a:latin typeface="Noto Serif Display"/>
                <a:ea typeface="Noto Serif Display"/>
                <a:cs typeface="Noto Serif Display"/>
                <a:sym typeface="Noto Serif Display"/>
              </a:rPr>
              <a:t>Trường hợp 2: Bàn cờ tối ưu</a:t>
            </a:r>
          </a:p>
          <a:p>
            <a:pPr algn="just" marL="863599" indent="-431800" lvl="1">
              <a:lnSpc>
                <a:spcPts val="6799"/>
              </a:lnSpc>
              <a:buFont typeface="Arial"/>
              <a:buChar char="•"/>
            </a:pPr>
            <a:r>
              <a:rPr lang="en-US" sz="3999" spc="-79">
                <a:solidFill>
                  <a:srgbClr val="000000"/>
                </a:solidFill>
                <a:latin typeface="Noto Serif Display"/>
                <a:ea typeface="Noto Serif Display"/>
                <a:cs typeface="Noto Serif Display"/>
                <a:sym typeface="Noto Serif Display"/>
              </a:rPr>
              <a:t>[1, 3, 0, 2] → 0 conflicts</a:t>
            </a:r>
          </a:p>
          <a:p>
            <a:pPr algn="just">
              <a:lnSpc>
                <a:spcPts val="6799"/>
              </a:lnSpc>
            </a:pPr>
            <a:r>
              <a:rPr lang="en-US" sz="3999" spc="-79">
                <a:solidFill>
                  <a:srgbClr val="000000"/>
                </a:solidFill>
                <a:latin typeface="Noto Serif Display"/>
                <a:ea typeface="Noto Serif Display"/>
                <a:cs typeface="Noto Serif Display"/>
                <a:sym typeface="Noto Serif Display"/>
              </a:rPr>
              <a:t> ➡️ Đây là lời giải đúng cho 4-Queens.</a:t>
            </a:r>
          </a:p>
        </p:txBody>
      </p:sp>
    </p:spTree>
  </p:cSld>
  <p:clrMapOvr>
    <a:masterClrMapping/>
  </p:clrMapOvr>
</p:sld>
</file>

<file path=ppt/slides/slide80.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Freeform 16" id="16"/>
          <p:cNvSpPr/>
          <p:nvPr/>
        </p:nvSpPr>
        <p:spPr>
          <a:xfrm flipH="false" flipV="false" rot="0">
            <a:off x="14236705" y="1450414"/>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7" id="17"/>
          <p:cNvSpPr txBox="true"/>
          <p:nvPr/>
        </p:nvSpPr>
        <p:spPr>
          <a:xfrm rot="0">
            <a:off x="2142229" y="1758322"/>
            <a:ext cx="13896618" cy="1368421"/>
          </a:xfrm>
          <a:prstGeom prst="rect">
            <a:avLst/>
          </a:prstGeom>
        </p:spPr>
        <p:txBody>
          <a:bodyPr anchor="t" rtlCol="false" tIns="0" lIns="0" bIns="0" rIns="0">
            <a:spAutoFit/>
          </a:bodyPr>
          <a:lstStyle/>
          <a:p>
            <a:pPr algn="ctr">
              <a:lnSpc>
                <a:spcPts val="11200"/>
              </a:lnSpc>
              <a:spcBef>
                <a:spcPct val="0"/>
              </a:spcBef>
            </a:pPr>
            <a:r>
              <a:rPr lang="en-US" b="true" sz="8000">
                <a:solidFill>
                  <a:srgbClr val="000000"/>
                </a:solidFill>
                <a:latin typeface="Noto Serif Display Bold"/>
                <a:ea typeface="Noto Serif Display Bold"/>
                <a:cs typeface="Noto Serif Display Bold"/>
                <a:sym typeface="Noto Serif Display Bold"/>
              </a:rPr>
              <a:t>Hàm biên dịch JIT (Numba)</a:t>
            </a:r>
          </a:p>
        </p:txBody>
      </p:sp>
      <p:sp>
        <p:nvSpPr>
          <p:cNvPr name="TextBox 18" id="18"/>
          <p:cNvSpPr txBox="true"/>
          <p:nvPr/>
        </p:nvSpPr>
        <p:spPr>
          <a:xfrm rot="0">
            <a:off x="605373" y="3488692"/>
            <a:ext cx="17077254" cy="5427980"/>
          </a:xfrm>
          <a:prstGeom prst="rect">
            <a:avLst/>
          </a:prstGeom>
        </p:spPr>
        <p:txBody>
          <a:bodyPr anchor="t" rtlCol="false" tIns="0" lIns="0" bIns="0" rIns="0">
            <a:spAutoFit/>
          </a:bodyPr>
          <a:lstStyle/>
          <a:p>
            <a:pPr algn="l" marL="863598" indent="-431799" lvl="1">
              <a:lnSpc>
                <a:spcPts val="6159"/>
              </a:lnSpc>
              <a:buFont typeface="Arial"/>
              <a:buChar char="•"/>
            </a:pPr>
            <a:r>
              <a:rPr lang="en-US" sz="3999">
                <a:solidFill>
                  <a:srgbClr val="000000"/>
                </a:solidFill>
                <a:latin typeface="Noto Serif Display"/>
                <a:ea typeface="Noto Serif Display"/>
                <a:cs typeface="Noto Serif Display"/>
                <a:sym typeface="Noto Serif Display"/>
              </a:rPr>
              <a:t>Nó loại bỏ hoàn toàn overhead của Python interpreter (không còn “for i in range” chậm chạp của Python).</a:t>
            </a:r>
          </a:p>
          <a:p>
            <a:pPr algn="l" marL="863598" indent="-431799" lvl="1">
              <a:lnSpc>
                <a:spcPts val="6159"/>
              </a:lnSpc>
              <a:buFont typeface="Arial"/>
              <a:buChar char="•"/>
            </a:pPr>
            <a:r>
              <a:rPr lang="en-US" sz="3999">
                <a:solidFill>
                  <a:srgbClr val="000000"/>
                </a:solidFill>
                <a:latin typeface="Noto Serif Display"/>
                <a:ea typeface="Noto Serif Display"/>
                <a:cs typeface="Noto Serif Display"/>
                <a:sym typeface="Noto Serif Display"/>
              </a:rPr>
              <a:t>Sử dụng CPU tối ưu hơn — LLVM sinh mã máy có thể dùng vectorization, pipelining, và tối ưu register.</a:t>
            </a:r>
          </a:p>
          <a:p>
            <a:pPr algn="l" marL="863598" indent="-431799" lvl="1">
              <a:lnSpc>
                <a:spcPts val="6159"/>
              </a:lnSpc>
              <a:buFont typeface="Arial"/>
              <a:buChar char="•"/>
            </a:pPr>
            <a:r>
              <a:rPr lang="en-US" sz="3999">
                <a:solidFill>
                  <a:srgbClr val="000000"/>
                </a:solidFill>
                <a:latin typeface="Noto Serif Display"/>
                <a:ea typeface="Noto Serif Display"/>
                <a:cs typeface="Noto Serif Display"/>
                <a:sym typeface="Noto Serif Display"/>
              </a:rPr>
              <a:t>Không cần gọi lại Python functions (như sum, map), mà thay bằng vòng lặp nội tại đã biên dịch.</a:t>
            </a:r>
          </a:p>
          <a:p>
            <a:pPr algn="l">
              <a:lnSpc>
                <a:spcPts val="6159"/>
              </a:lnSpc>
            </a:pPr>
          </a:p>
        </p:txBody>
      </p:sp>
    </p:spTree>
  </p:cSld>
  <p:clrMapOvr>
    <a:masterClrMapping/>
  </p:clrMapOvr>
</p:sld>
</file>

<file path=ppt/slides/slide81.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Freeform 16" id="16"/>
          <p:cNvSpPr/>
          <p:nvPr/>
        </p:nvSpPr>
        <p:spPr>
          <a:xfrm flipH="false" flipV="false" rot="0">
            <a:off x="14236705" y="1450414"/>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2717010" y="316362"/>
            <a:ext cx="12853980" cy="9654277"/>
          </a:xfrm>
          <a:custGeom>
            <a:avLst/>
            <a:gdLst/>
            <a:ahLst/>
            <a:cxnLst/>
            <a:rect r="r" b="b" t="t" l="l"/>
            <a:pathLst>
              <a:path h="9654277" w="12853980">
                <a:moveTo>
                  <a:pt x="0" y="0"/>
                </a:moveTo>
                <a:lnTo>
                  <a:pt x="12853980" y="0"/>
                </a:lnTo>
                <a:lnTo>
                  <a:pt x="12853980" y="9654276"/>
                </a:lnTo>
                <a:lnTo>
                  <a:pt x="0" y="9654276"/>
                </a:lnTo>
                <a:lnTo>
                  <a:pt x="0" y="0"/>
                </a:lnTo>
                <a:close/>
              </a:path>
            </a:pathLst>
          </a:custGeom>
          <a:blipFill>
            <a:blip r:embed="rId30"/>
            <a:stretch>
              <a:fillRect l="0" t="0" r="0" b="0"/>
            </a:stretch>
          </a:blipFill>
        </p:spPr>
      </p:sp>
    </p:spTree>
  </p:cSld>
  <p:clrMapOvr>
    <a:masterClrMapping/>
  </p:clrMapOvr>
</p:sld>
</file>

<file path=ppt/slides/slide82.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Freeform 16" id="16"/>
          <p:cNvSpPr/>
          <p:nvPr/>
        </p:nvSpPr>
        <p:spPr>
          <a:xfrm flipH="false" flipV="false" rot="0">
            <a:off x="14236705" y="1450414"/>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2309651" y="461666"/>
            <a:ext cx="12975816" cy="9216467"/>
          </a:xfrm>
          <a:custGeom>
            <a:avLst/>
            <a:gdLst/>
            <a:ahLst/>
            <a:cxnLst/>
            <a:rect r="r" b="b" t="t" l="l"/>
            <a:pathLst>
              <a:path h="9216467" w="12975816">
                <a:moveTo>
                  <a:pt x="0" y="0"/>
                </a:moveTo>
                <a:lnTo>
                  <a:pt x="12975816" y="0"/>
                </a:lnTo>
                <a:lnTo>
                  <a:pt x="12975816" y="9216468"/>
                </a:lnTo>
                <a:lnTo>
                  <a:pt x="0" y="9216468"/>
                </a:lnTo>
                <a:lnTo>
                  <a:pt x="0" y="0"/>
                </a:lnTo>
                <a:close/>
              </a:path>
            </a:pathLst>
          </a:custGeom>
          <a:blipFill>
            <a:blip r:embed="rId30"/>
            <a:stretch>
              <a:fillRect l="0" t="0" r="0" b="0"/>
            </a:stretch>
          </a:blipFill>
        </p:spPr>
      </p:sp>
    </p:spTree>
  </p:cSld>
  <p:clrMapOvr>
    <a:masterClrMapping/>
  </p:clrMapOvr>
</p:sld>
</file>

<file path=ppt/slides/slide83.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14236705" y="1450414"/>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2" id="12"/>
          <p:cNvSpPr txBox="true"/>
          <p:nvPr/>
        </p:nvSpPr>
        <p:spPr>
          <a:xfrm rot="0">
            <a:off x="6803526" y="1298014"/>
            <a:ext cx="4574024" cy="1368421"/>
          </a:xfrm>
          <a:prstGeom prst="rect">
            <a:avLst/>
          </a:prstGeom>
        </p:spPr>
        <p:txBody>
          <a:bodyPr anchor="t" rtlCol="false" tIns="0" lIns="0" bIns="0" rIns="0">
            <a:spAutoFit/>
          </a:bodyPr>
          <a:lstStyle/>
          <a:p>
            <a:pPr algn="ctr">
              <a:lnSpc>
                <a:spcPts val="11200"/>
              </a:lnSpc>
              <a:spcBef>
                <a:spcPct val="0"/>
              </a:spcBef>
            </a:pPr>
            <a:r>
              <a:rPr lang="en-US" b="true" sz="8000">
                <a:solidFill>
                  <a:srgbClr val="000000"/>
                </a:solidFill>
                <a:latin typeface="Noto Serif Display Bold"/>
                <a:ea typeface="Noto Serif Display Bold"/>
                <a:cs typeface="Noto Serif Display Bold"/>
                <a:sym typeface="Noto Serif Display Bold"/>
              </a:rPr>
              <a:t>Kết Luận</a:t>
            </a:r>
          </a:p>
        </p:txBody>
      </p:sp>
      <p:sp>
        <p:nvSpPr>
          <p:cNvPr name="TextBox 13" id="13"/>
          <p:cNvSpPr txBox="true"/>
          <p:nvPr/>
        </p:nvSpPr>
        <p:spPr>
          <a:xfrm rot="0">
            <a:off x="605373" y="2317117"/>
            <a:ext cx="17077254" cy="7771130"/>
          </a:xfrm>
          <a:prstGeom prst="rect">
            <a:avLst/>
          </a:prstGeom>
        </p:spPr>
        <p:txBody>
          <a:bodyPr anchor="t" rtlCol="false" tIns="0" lIns="0" bIns="0" rIns="0">
            <a:spAutoFit/>
          </a:bodyPr>
          <a:lstStyle/>
          <a:p>
            <a:pPr algn="l" marL="863598" indent="-431799" lvl="1">
              <a:lnSpc>
                <a:spcPts val="6159"/>
              </a:lnSpc>
              <a:buFont typeface="Arial"/>
              <a:buChar char="•"/>
            </a:pPr>
            <a:r>
              <a:rPr lang="en-US" sz="3999">
                <a:solidFill>
                  <a:srgbClr val="000000"/>
                </a:solidFill>
                <a:latin typeface="Noto Serif Display"/>
                <a:ea typeface="Noto Serif Display"/>
                <a:cs typeface="Noto Serif Display"/>
                <a:sym typeface="Noto Serif Display"/>
              </a:rPr>
              <a:t>Việc áp dụng biên dịch JIT (Just-In-Time) thông qua thư viện Numba trong bài toán n-Queens giúp tăng tốc đáng kể quá trình tính toán hàm mục tiêu. </a:t>
            </a:r>
          </a:p>
          <a:p>
            <a:pPr algn="l" marL="863598" indent="-431799" lvl="1">
              <a:lnSpc>
                <a:spcPts val="6159"/>
              </a:lnSpc>
              <a:buFont typeface="Arial"/>
              <a:buChar char="•"/>
            </a:pPr>
            <a:r>
              <a:rPr lang="en-US" sz="3999">
                <a:solidFill>
                  <a:srgbClr val="000000"/>
                </a:solidFill>
                <a:latin typeface="Noto Serif Display"/>
                <a:ea typeface="Noto Serif Display"/>
                <a:cs typeface="Noto Serif Display"/>
                <a:sym typeface="Noto Serif Display"/>
              </a:rPr>
              <a:t>So với cách cài đặt thông thường, phiên bản sử dụng Numba biên dịch mã Python sang mã máy gốc, giảm thiểu chi phí thông dịch và tận dụng tối đa hiệu năng CPU. </a:t>
            </a:r>
          </a:p>
          <a:p>
            <a:pPr algn="l" marL="863598" indent="-431799" lvl="1">
              <a:lnSpc>
                <a:spcPts val="6159"/>
              </a:lnSpc>
              <a:buFont typeface="Arial"/>
              <a:buChar char="•"/>
            </a:pPr>
            <a:r>
              <a:rPr lang="en-US" sz="3999">
                <a:solidFill>
                  <a:srgbClr val="000000"/>
                </a:solidFill>
                <a:latin typeface="Noto Serif Display"/>
                <a:ea typeface="Noto Serif Display"/>
                <a:cs typeface="Noto Serif Display"/>
                <a:sym typeface="Noto Serif Display"/>
              </a:rPr>
              <a:t>Nhờ đó, việc đánh giá số xung đột giữa các quân hậu được thực hiện nhanh hơn nhiều lần, đặc biệt khi kích thước bàn cờ (n) lớn, góp phần nâng cao hiệu quả của toàn bộ quá trình tối ưu và tìm nghiệm.</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4829235">
            <a:off x="-2683661" y="2074908"/>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1446381" y="6338999"/>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7" id="7"/>
          <p:cNvSpPr txBox="true"/>
          <p:nvPr/>
        </p:nvSpPr>
        <p:spPr>
          <a:xfrm rot="0">
            <a:off x="1089430" y="333273"/>
            <a:ext cx="13614559" cy="996950"/>
          </a:xfrm>
          <a:prstGeom prst="rect">
            <a:avLst/>
          </a:prstGeom>
        </p:spPr>
        <p:txBody>
          <a:bodyPr anchor="t" rtlCol="false" tIns="0" lIns="0" bIns="0" rIns="0">
            <a:spAutoFit/>
          </a:bodyPr>
          <a:lstStyle/>
          <a:p>
            <a:pPr algn="ctr">
              <a:lnSpc>
                <a:spcPts val="8500"/>
              </a:lnSpc>
              <a:spcBef>
                <a:spcPct val="0"/>
              </a:spcBef>
            </a:pPr>
            <a:r>
              <a:rPr lang="en-US" b="true" sz="5000" spc="-100">
                <a:solidFill>
                  <a:srgbClr val="000000"/>
                </a:solidFill>
                <a:latin typeface="Noto Serif Display Bold"/>
                <a:ea typeface="Noto Serif Display Bold"/>
                <a:cs typeface="Noto Serif Display Bold"/>
                <a:sym typeface="Noto Serif Display Bold"/>
              </a:rPr>
              <a:t>Task 1: </a:t>
            </a:r>
            <a:r>
              <a:rPr lang="en-US" b="true" sz="5000" spc="-100">
                <a:solidFill>
                  <a:srgbClr val="000000"/>
                </a:solidFill>
                <a:latin typeface="Noto Serif Display Bold"/>
                <a:ea typeface="Noto Serif Display Bold"/>
                <a:cs typeface="Noto Serif Display Bold"/>
                <a:sym typeface="Noto Serif Display Bold"/>
              </a:rPr>
              <a:t>Steepest-ascend Hill Climbing Search</a:t>
            </a:r>
          </a:p>
        </p:txBody>
      </p:sp>
      <p:sp>
        <p:nvSpPr>
          <p:cNvPr name="TextBox 8" id="8"/>
          <p:cNvSpPr txBox="true"/>
          <p:nvPr/>
        </p:nvSpPr>
        <p:spPr>
          <a:xfrm rot="0">
            <a:off x="2024108" y="1329170"/>
            <a:ext cx="14657466" cy="8066339"/>
          </a:xfrm>
          <a:prstGeom prst="rect">
            <a:avLst/>
          </a:prstGeom>
        </p:spPr>
        <p:txBody>
          <a:bodyPr anchor="t" rtlCol="false" tIns="0" lIns="0" bIns="0" rIns="0">
            <a:spAutoFit/>
          </a:bodyPr>
          <a:lstStyle/>
          <a:p>
            <a:pPr algn="just" marL="684629" indent="-342314" lvl="1">
              <a:lnSpc>
                <a:spcPts val="5390"/>
              </a:lnSpc>
              <a:buFont typeface="Arial"/>
              <a:buChar char="•"/>
            </a:pPr>
            <a:r>
              <a:rPr lang="en-US" b="true" sz="3171" spc="-63">
                <a:solidFill>
                  <a:srgbClr val="000000"/>
                </a:solidFill>
                <a:latin typeface="Noto Serif Display Bold"/>
                <a:ea typeface="Noto Serif Display Bold"/>
                <a:cs typeface="Noto Serif Display Bold"/>
                <a:sym typeface="Noto Serif Display Bold"/>
              </a:rPr>
              <a:t>Mục tiêu:</a:t>
            </a:r>
          </a:p>
          <a:p>
            <a:pPr algn="just" marL="1369257" indent="-456419" lvl="2">
              <a:lnSpc>
                <a:spcPts val="5390"/>
              </a:lnSpc>
              <a:buFont typeface="Arial"/>
              <a:buChar char="⚬"/>
            </a:pPr>
            <a:r>
              <a:rPr lang="en-US" sz="3171" spc="-63">
                <a:solidFill>
                  <a:srgbClr val="000000"/>
                </a:solidFill>
                <a:latin typeface="Noto Serif Display"/>
                <a:ea typeface="Noto Serif Display"/>
                <a:cs typeface="Noto Serif Display"/>
                <a:sym typeface="Noto Serif Display"/>
              </a:rPr>
              <a:t> Tìm lời giải cho bài toán N-Queens bằng thuật toán Steepest-Ascent Hill Climbing (leo đồi dốc nhất).</a:t>
            </a:r>
          </a:p>
          <a:p>
            <a:pPr algn="just" marL="684629" indent="-342314" lvl="1">
              <a:lnSpc>
                <a:spcPts val="5390"/>
              </a:lnSpc>
              <a:buFont typeface="Arial"/>
              <a:buChar char="•"/>
            </a:pPr>
            <a:r>
              <a:rPr lang="en-US" b="true" sz="3171" spc="-63">
                <a:solidFill>
                  <a:srgbClr val="000000"/>
                </a:solidFill>
                <a:latin typeface="Noto Serif Display Bold"/>
                <a:ea typeface="Noto Serif Display Bold"/>
                <a:cs typeface="Noto Serif Display Bold"/>
                <a:sym typeface="Noto Serif Display Bold"/>
              </a:rPr>
              <a:t>Ý tưởng chính:</a:t>
            </a:r>
          </a:p>
          <a:p>
            <a:pPr algn="just" marL="1369257" indent="-456419" lvl="2">
              <a:lnSpc>
                <a:spcPts val="5390"/>
              </a:lnSpc>
              <a:buFont typeface="Arial"/>
              <a:buChar char="⚬"/>
            </a:pPr>
            <a:r>
              <a:rPr lang="en-US" sz="3171" spc="-63">
                <a:solidFill>
                  <a:srgbClr val="000000"/>
                </a:solidFill>
                <a:latin typeface="Noto Serif Display"/>
                <a:ea typeface="Noto Serif Display"/>
                <a:cs typeface="Noto Serif Display"/>
                <a:sym typeface="Noto Serif Display"/>
              </a:rPr>
              <a:t>Bắt đầu từ bàn cờ ngẫu nhiên.</a:t>
            </a:r>
          </a:p>
          <a:p>
            <a:pPr algn="just" marL="1369257" indent="-456419" lvl="2">
              <a:lnSpc>
                <a:spcPts val="5390"/>
              </a:lnSpc>
              <a:buFont typeface="Arial"/>
              <a:buChar char="⚬"/>
            </a:pPr>
            <a:r>
              <a:rPr lang="en-US" sz="3171" spc="-63">
                <a:solidFill>
                  <a:srgbClr val="000000"/>
                </a:solidFill>
                <a:latin typeface="Noto Serif Display"/>
                <a:ea typeface="Noto Serif Display"/>
                <a:cs typeface="Noto Serif Display"/>
                <a:sym typeface="Noto Serif Display"/>
              </a:rPr>
              <a:t>Tính số xung đột (conflicts) hiện tại.</a:t>
            </a:r>
          </a:p>
          <a:p>
            <a:pPr algn="just" marL="1369257" indent="-456419" lvl="2">
              <a:lnSpc>
                <a:spcPts val="5390"/>
              </a:lnSpc>
              <a:buFont typeface="Arial"/>
              <a:buChar char="⚬"/>
            </a:pPr>
            <a:r>
              <a:rPr lang="en-US" sz="3171" spc="-63">
                <a:solidFill>
                  <a:srgbClr val="000000"/>
                </a:solidFill>
                <a:latin typeface="Noto Serif Display"/>
                <a:ea typeface="Noto Serif Display"/>
                <a:cs typeface="Noto Serif Display"/>
                <a:sym typeface="Noto Serif Display"/>
              </a:rPr>
              <a:t>Thử mọi nước đi cục bộ khả thi → di chuyển từng hậu trong cột của nó.</a:t>
            </a:r>
          </a:p>
          <a:p>
            <a:pPr algn="just" marL="1369257" indent="-456419" lvl="2">
              <a:lnSpc>
                <a:spcPts val="5390"/>
              </a:lnSpc>
              <a:buFont typeface="Arial"/>
              <a:buChar char="⚬"/>
            </a:pPr>
            <a:r>
              <a:rPr lang="en-US" sz="3171" spc="-63">
                <a:solidFill>
                  <a:srgbClr val="000000"/>
                </a:solidFill>
                <a:latin typeface="Noto Serif Display"/>
                <a:ea typeface="Noto Serif Display"/>
                <a:cs typeface="Noto Serif Display"/>
                <a:sym typeface="Noto Serif Display"/>
              </a:rPr>
              <a:t>Chọn nước đi tốt nhất (ít xung đột nhất).</a:t>
            </a:r>
          </a:p>
          <a:p>
            <a:pPr algn="just" marL="1369257" indent="-456419" lvl="2">
              <a:lnSpc>
                <a:spcPts val="5390"/>
              </a:lnSpc>
              <a:buFont typeface="Arial"/>
              <a:buChar char="⚬"/>
            </a:pPr>
            <a:r>
              <a:rPr lang="en-US" sz="3171" spc="-63">
                <a:solidFill>
                  <a:srgbClr val="000000"/>
                </a:solidFill>
                <a:latin typeface="Noto Serif Display"/>
                <a:ea typeface="Noto Serif Display"/>
                <a:cs typeface="Noto Serif Display"/>
                <a:sym typeface="Noto Serif Display"/>
              </a:rPr>
              <a:t>Nếu không cải thiện → dừng tại local optimum.</a:t>
            </a:r>
          </a:p>
          <a:p>
            <a:pPr algn="just" marL="1369257" indent="-456419" lvl="2">
              <a:lnSpc>
                <a:spcPts val="5390"/>
              </a:lnSpc>
              <a:buFont typeface="Arial"/>
              <a:buChar char="⚬"/>
            </a:pPr>
            <a:r>
              <a:rPr lang="en-US" sz="3171" spc="-63">
                <a:solidFill>
                  <a:srgbClr val="000000"/>
                </a:solidFill>
                <a:latin typeface="Noto Serif Display"/>
                <a:ea typeface="Noto Serif Display"/>
                <a:cs typeface="Noto Serif Display"/>
                <a:sym typeface="Noto Serif Display"/>
              </a:rPr>
              <a:t>Nếu đạt 0 xung đột → tìm được lời giải tối ưu.</a:t>
            </a:r>
          </a:p>
          <a:p>
            <a:pPr algn="just">
              <a:lnSpc>
                <a:spcPts val="5390"/>
              </a:lnSpc>
              <a:spcBef>
                <a:spcPct val="0"/>
              </a:spcBef>
            </a:pPr>
            <a:r>
              <a:rPr lang="en-US" sz="3171" spc="-63">
                <a:solidFill>
                  <a:srgbClr val="000000"/>
                </a:solidFill>
                <a:latin typeface="Noto Serif Display"/>
                <a:ea typeface="Noto Serif Display"/>
                <a:cs typeface="Noto Serif Display"/>
                <a:sym typeface="Noto Serif Display"/>
              </a:rPr>
              <a:t>-&gt; Điểm khác biệt: luôn chọn nước đi tốt nhất (steepest) → giúp tránh các điểm cực trị nhỏ.</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DAG2z5Hdq-k</dc:identifier>
  <dcterms:modified xsi:type="dcterms:W3CDTF">2011-08-01T06:04:30Z</dcterms:modified>
  <cp:revision>1</cp:revision>
  <dc:title>LAB - 05</dc:title>
</cp:coreProperties>
</file>