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Lst>
  <p:sldSz cx="18288000" cy="10287000"/>
  <p:notesSz cx="6858000" cy="9144000"/>
  <p:embeddedFontLst>
    <p:embeddedFont>
      <p:font typeface="DM Sans Bold" charset="1" panose="00000000000000000000"/>
      <p:regular r:id="rId105"/>
    </p:embeddedFont>
    <p:embeddedFont>
      <p:font typeface="DM Sans" charset="1" panose="00000000000000000000"/>
      <p:regular r:id="rId106"/>
    </p:embeddedFont>
    <p:embeddedFont>
      <p:font typeface="Times New Roman" charset="1" panose="02020603050405020304"/>
      <p:regular r:id="rId107"/>
    </p:embeddedFont>
    <p:embeddedFont>
      <p:font typeface="Noto Serif Display Bold" charset="1" panose="02020802080505020204"/>
      <p:regular r:id="rId108"/>
    </p:embeddedFont>
    <p:embeddedFont>
      <p:font typeface="Noto Serif Display" charset="1" panose="02020502080505020204"/>
      <p:regular r:id="rId10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fonts/font105.fntdata" Type="http://schemas.openxmlformats.org/officeDocument/2006/relationships/font"/><Relationship Id="rId106" Target="fonts/font106.fntdata" Type="http://schemas.openxmlformats.org/officeDocument/2006/relationships/font"/><Relationship Id="rId107" Target="fonts/font107.fntdata" Type="http://schemas.openxmlformats.org/officeDocument/2006/relationships/font"/><Relationship Id="rId108" Target="fonts/font108.fntdata" Type="http://schemas.openxmlformats.org/officeDocument/2006/relationships/font"/><Relationship Id="rId109" Target="fonts/font109.fntdata" Type="http://schemas.openxmlformats.org/officeDocument/2006/relationships/font"/><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0.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1.png" Type="http://schemas.openxmlformats.org/officeDocument/2006/relationships/image"/><Relationship Id="rId13" Target="../media/image32.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3.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4.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5.png" Type="http://schemas.openxmlformats.org/officeDocument/2006/relationships/image"/><Relationship Id="rId13" Target="../embeddings/oleObject1.bin" Type="http://schemas.openxmlformats.org/officeDocument/2006/relationships/oleObjec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6.png" Type="http://schemas.openxmlformats.org/officeDocument/2006/relationships/image"/><Relationship Id="rId13" Target="../embeddings/oleObject2.bin" Type="http://schemas.openxmlformats.org/officeDocument/2006/relationships/oleObjec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7.png" Type="http://schemas.openxmlformats.org/officeDocument/2006/relationships/image"/><Relationship Id="rId13" Target="../embeddings/oleObject3.bin" Type="http://schemas.openxmlformats.org/officeDocument/2006/relationships/oleObjec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3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39.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0.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1.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2.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43.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4.png" Type="http://schemas.openxmlformats.org/officeDocument/2006/relationships/image"/><Relationship Id="rId13" Target="../media/image45.png" Type="http://schemas.openxmlformats.org/officeDocument/2006/relationships/image"/><Relationship Id="rId14" Target="../media/image46.png" Type="http://schemas.openxmlformats.org/officeDocument/2006/relationships/image"/><Relationship Id="rId15" Target="../media/image47.png" Type="http://schemas.openxmlformats.org/officeDocument/2006/relationships/image"/><Relationship Id="rId16" Target="../media/image48.png" Type="http://schemas.openxmlformats.org/officeDocument/2006/relationships/image"/><Relationship Id="rId17" Target="../media/image4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50.png" Type="http://schemas.openxmlformats.org/officeDocument/2006/relationships/image"/><Relationship Id="rId13" Target="../embeddings/oleObject4.bin" Type="http://schemas.openxmlformats.org/officeDocument/2006/relationships/oleObjec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51.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5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798816"/>
            <a:ext cx="10910396" cy="1924050"/>
          </a:xfrm>
          <a:prstGeom prst="rect">
            <a:avLst/>
          </a:prstGeom>
        </p:spPr>
        <p:txBody>
          <a:bodyPr anchor="t" rtlCol="false" tIns="0" lIns="0" bIns="0" rIns="0">
            <a:spAutoFit/>
          </a:bodyPr>
          <a:lstStyle/>
          <a:p>
            <a:pPr algn="ctr">
              <a:lnSpc>
                <a:spcPts val="14100"/>
              </a:lnSpc>
            </a:pPr>
            <a:r>
              <a:rPr lang="en-US" b="true" sz="15000">
                <a:solidFill>
                  <a:srgbClr val="000000"/>
                </a:solidFill>
                <a:latin typeface="DM Sans Bold"/>
                <a:ea typeface="DM Sans Bold"/>
                <a:cs typeface="DM Sans Bold"/>
                <a:sym typeface="DM Sans Bold"/>
              </a:rPr>
              <a:t>LAB - 03</a:t>
            </a:r>
          </a:p>
        </p:txBody>
      </p:sp>
      <p:sp>
        <p:nvSpPr>
          <p:cNvPr name="TextBox 17" id="17"/>
          <p:cNvSpPr txBox="true"/>
          <p:nvPr/>
        </p:nvSpPr>
        <p:spPr>
          <a:xfrm rot="0">
            <a:off x="4914102" y="6566971"/>
            <a:ext cx="8459795" cy="720725"/>
          </a:xfrm>
          <a:prstGeom prst="rect">
            <a:avLst/>
          </a:prstGeom>
        </p:spPr>
        <p:txBody>
          <a:bodyPr anchor="t" rtlCol="false" tIns="0" lIns="0" bIns="0" rIns="0">
            <a:spAutoFit/>
          </a:bodyPr>
          <a:lstStyle/>
          <a:p>
            <a:pPr algn="ctr">
              <a:lnSpc>
                <a:spcPts val="5499"/>
              </a:lnSpc>
            </a:pPr>
            <a:r>
              <a:rPr lang="en-US" b="true" sz="5499" spc="-109">
                <a:solidFill>
                  <a:srgbClr val="000000"/>
                </a:solidFill>
                <a:latin typeface="DM Sans Bold"/>
                <a:ea typeface="DM Sans Bold"/>
                <a:cs typeface="DM Sans Bold"/>
                <a:sym typeface="DM Sans Bold"/>
              </a:rPr>
              <a:t>NHÓM 7</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182135"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2355437" y="365173"/>
            <a:ext cx="13853119" cy="9984248"/>
          </a:xfrm>
          <a:prstGeom prst="rect">
            <a:avLst/>
          </a:prstGeom>
        </p:spPr>
        <p:txBody>
          <a:bodyPr anchor="t" rtlCol="false" tIns="0" lIns="0" bIns="0" rIns="0">
            <a:spAutoFit/>
          </a:bodyPr>
          <a:lstStyle/>
          <a:p>
            <a:pPr algn="just" marL="865086" indent="-432543" lvl="1">
              <a:lnSpc>
                <a:spcPts val="5609"/>
              </a:lnSpc>
              <a:buFont typeface="Arial"/>
              <a:buChar char="•"/>
            </a:pPr>
            <a:r>
              <a:rPr lang="en-US" b="true" sz="4006">
                <a:solidFill>
                  <a:srgbClr val="000000"/>
                </a:solidFill>
                <a:latin typeface="DM Sans Bold"/>
                <a:ea typeface="DM Sans Bold"/>
                <a:cs typeface="DM Sans Bold"/>
                <a:sym typeface="DM Sans Bold"/>
              </a:rPr>
              <a:t>Quy trình</a:t>
            </a:r>
            <a:r>
              <a:rPr lang="en-US" b="true" sz="4006">
                <a:solidFill>
                  <a:srgbClr val="000000"/>
                </a:solidFill>
                <a:latin typeface="DM Sans Bold"/>
                <a:ea typeface="DM Sans Bold"/>
                <a:cs typeface="DM Sans Bold"/>
                <a:sym typeface="DM Sans Bold"/>
              </a:rPr>
              <a:t> thực hiện</a:t>
            </a:r>
          </a:p>
          <a:p>
            <a:pPr algn="just">
              <a:lnSpc>
                <a:spcPts val="5214"/>
              </a:lnSpc>
            </a:pPr>
            <a:r>
              <a:rPr lang="en-US" sz="3724">
                <a:solidFill>
                  <a:srgbClr val="000000"/>
                </a:solidFill>
                <a:latin typeface="DM Sans"/>
                <a:ea typeface="DM Sans"/>
                <a:cs typeface="DM Sans"/>
                <a:sym typeface="DM Sans"/>
              </a:rPr>
              <a:t>1️⃣ Khở</a:t>
            </a:r>
            <a:r>
              <a:rPr lang="en-US" sz="3724">
                <a:solidFill>
                  <a:srgbClr val="000000"/>
                </a:solidFill>
                <a:latin typeface="DM Sans"/>
                <a:ea typeface="DM Sans"/>
                <a:cs typeface="DM Sans"/>
                <a:sym typeface="DM Sans"/>
              </a:rPr>
              <a:t>i tạo ban đầu</a:t>
            </a:r>
          </a:p>
          <a:p>
            <a:pPr algn="just">
              <a:lnSpc>
                <a:spcPts val="5214"/>
              </a:lnSpc>
            </a:pPr>
            <a:r>
              <a:rPr lang="en-US" sz="3724">
                <a:solidFill>
                  <a:srgbClr val="000000"/>
                </a:solidFill>
                <a:latin typeface="DM Sans"/>
                <a:ea typeface="DM Sans"/>
                <a:cs typeface="DM Sans"/>
                <a:sym typeface="DM Sans"/>
              </a:rPr>
              <a:t> → Bàn cờ ngẫu nhiên, mỗi cột chứa 1 quân hậu.</a:t>
            </a:r>
          </a:p>
          <a:p>
            <a:pPr algn="just">
              <a:lnSpc>
                <a:spcPts val="5214"/>
              </a:lnSpc>
            </a:pPr>
            <a:r>
              <a:rPr lang="en-US" sz="3724">
                <a:solidFill>
                  <a:srgbClr val="000000"/>
                </a:solidFill>
                <a:latin typeface="DM Sans"/>
                <a:ea typeface="DM Sans"/>
                <a:cs typeface="DM Sans"/>
                <a:sym typeface="DM Sans"/>
              </a:rPr>
              <a:t>2️⃣ Sinh trạng thái lân cận</a:t>
            </a:r>
          </a:p>
          <a:p>
            <a:pPr algn="just">
              <a:lnSpc>
                <a:spcPts val="5214"/>
              </a:lnSpc>
            </a:pPr>
            <a:r>
              <a:rPr lang="en-US" sz="3724">
                <a:solidFill>
                  <a:srgbClr val="000000"/>
                </a:solidFill>
                <a:latin typeface="DM Sans"/>
                <a:ea typeface="DM Sans"/>
                <a:cs typeface="DM Sans"/>
                <a:sym typeface="DM Sans"/>
              </a:rPr>
              <a:t> → Di ch</a:t>
            </a:r>
            <a:r>
              <a:rPr lang="en-US" sz="3724">
                <a:solidFill>
                  <a:srgbClr val="000000"/>
                </a:solidFill>
                <a:latin typeface="DM Sans"/>
                <a:ea typeface="DM Sans"/>
                <a:cs typeface="DM Sans"/>
                <a:sym typeface="DM Sans"/>
              </a:rPr>
              <a:t>uy</a:t>
            </a:r>
            <a:r>
              <a:rPr lang="en-US" sz="3724">
                <a:solidFill>
                  <a:srgbClr val="000000"/>
                </a:solidFill>
                <a:latin typeface="DM Sans"/>
                <a:ea typeface="DM Sans"/>
                <a:cs typeface="DM Sans"/>
                <a:sym typeface="DM Sans"/>
              </a:rPr>
              <a:t>ể</a:t>
            </a:r>
            <a:r>
              <a:rPr lang="en-US" sz="3724">
                <a:solidFill>
                  <a:srgbClr val="000000"/>
                </a:solidFill>
                <a:latin typeface="DM Sans"/>
                <a:ea typeface="DM Sans"/>
                <a:cs typeface="DM Sans"/>
                <a:sym typeface="DM Sans"/>
              </a:rPr>
              <a:t>n </a:t>
            </a:r>
            <a:r>
              <a:rPr lang="en-US" sz="3724">
                <a:solidFill>
                  <a:srgbClr val="000000"/>
                </a:solidFill>
                <a:latin typeface="DM Sans"/>
                <a:ea typeface="DM Sans"/>
                <a:cs typeface="DM Sans"/>
                <a:sym typeface="DM Sans"/>
              </a:rPr>
              <a:t>từng</a:t>
            </a:r>
            <a:r>
              <a:rPr lang="en-US" sz="3724">
                <a:solidFill>
                  <a:srgbClr val="000000"/>
                </a:solidFill>
                <a:latin typeface="DM Sans"/>
                <a:ea typeface="DM Sans"/>
                <a:cs typeface="DM Sans"/>
                <a:sym typeface="DM Sans"/>
              </a:rPr>
              <a:t> h</a:t>
            </a:r>
            <a:r>
              <a:rPr lang="en-US" sz="3724">
                <a:solidFill>
                  <a:srgbClr val="000000"/>
                </a:solidFill>
                <a:latin typeface="DM Sans"/>
                <a:ea typeface="DM Sans"/>
                <a:cs typeface="DM Sans"/>
                <a:sym typeface="DM Sans"/>
              </a:rPr>
              <a:t>ậ</a:t>
            </a:r>
            <a:r>
              <a:rPr lang="en-US" sz="3724">
                <a:solidFill>
                  <a:srgbClr val="000000"/>
                </a:solidFill>
                <a:latin typeface="DM Sans"/>
                <a:ea typeface="DM Sans"/>
                <a:cs typeface="DM Sans"/>
                <a:sym typeface="DM Sans"/>
              </a:rPr>
              <a:t>u</a:t>
            </a:r>
            <a:r>
              <a:rPr lang="en-US" sz="3724">
                <a:solidFill>
                  <a:srgbClr val="000000"/>
                </a:solidFill>
                <a:latin typeface="DM Sans"/>
                <a:ea typeface="DM Sans"/>
                <a:cs typeface="DM Sans"/>
                <a:sym typeface="DM Sans"/>
              </a:rPr>
              <a:t> sang</a:t>
            </a:r>
            <a:r>
              <a:rPr lang="en-US" sz="3724">
                <a:solidFill>
                  <a:srgbClr val="000000"/>
                </a:solidFill>
                <a:latin typeface="DM Sans"/>
                <a:ea typeface="DM Sans"/>
                <a:cs typeface="DM Sans"/>
                <a:sym typeface="DM Sans"/>
              </a:rPr>
              <a:t> </a:t>
            </a:r>
            <a:r>
              <a:rPr lang="en-US" sz="3724">
                <a:solidFill>
                  <a:srgbClr val="000000"/>
                </a:solidFill>
                <a:latin typeface="DM Sans"/>
                <a:ea typeface="DM Sans"/>
                <a:cs typeface="DM Sans"/>
                <a:sym typeface="DM Sans"/>
              </a:rPr>
              <a:t>c</a:t>
            </a:r>
            <a:r>
              <a:rPr lang="en-US" sz="3724">
                <a:solidFill>
                  <a:srgbClr val="000000"/>
                </a:solidFill>
                <a:latin typeface="DM Sans"/>
                <a:ea typeface="DM Sans"/>
                <a:cs typeface="DM Sans"/>
                <a:sym typeface="DM Sans"/>
              </a:rPr>
              <a:t>á</a:t>
            </a:r>
            <a:r>
              <a:rPr lang="en-US" sz="3724">
                <a:solidFill>
                  <a:srgbClr val="000000"/>
                </a:solidFill>
                <a:latin typeface="DM Sans"/>
                <a:ea typeface="DM Sans"/>
                <a:cs typeface="DM Sans"/>
                <a:sym typeface="DM Sans"/>
              </a:rPr>
              <a:t>c hà</a:t>
            </a:r>
            <a:r>
              <a:rPr lang="en-US" sz="3724">
                <a:solidFill>
                  <a:srgbClr val="000000"/>
                </a:solidFill>
                <a:latin typeface="DM Sans"/>
                <a:ea typeface="DM Sans"/>
                <a:cs typeface="DM Sans"/>
                <a:sym typeface="DM Sans"/>
              </a:rPr>
              <a:t>n</a:t>
            </a:r>
            <a:r>
              <a:rPr lang="en-US" sz="3724">
                <a:solidFill>
                  <a:srgbClr val="000000"/>
                </a:solidFill>
                <a:latin typeface="DM Sans"/>
                <a:ea typeface="DM Sans"/>
                <a:cs typeface="DM Sans"/>
                <a:sym typeface="DM Sans"/>
              </a:rPr>
              <a:t>g</a:t>
            </a:r>
            <a:r>
              <a:rPr lang="en-US" sz="3724">
                <a:solidFill>
                  <a:srgbClr val="000000"/>
                </a:solidFill>
                <a:latin typeface="DM Sans"/>
                <a:ea typeface="DM Sans"/>
                <a:cs typeface="DM Sans"/>
                <a:sym typeface="DM Sans"/>
              </a:rPr>
              <a:t> khác cùng cột.</a:t>
            </a:r>
          </a:p>
          <a:p>
            <a:pPr algn="just">
              <a:lnSpc>
                <a:spcPts val="5214"/>
              </a:lnSpc>
            </a:pPr>
            <a:r>
              <a:rPr lang="en-US" sz="3724">
                <a:solidFill>
                  <a:srgbClr val="000000"/>
                </a:solidFill>
                <a:latin typeface="DM Sans"/>
                <a:ea typeface="DM Sans"/>
                <a:cs typeface="DM Sans"/>
                <a:sym typeface="DM Sans"/>
              </a:rPr>
              <a:t>3️⃣ Đánh giá hàm mục tiêu</a:t>
            </a:r>
          </a:p>
          <a:p>
            <a:pPr algn="just">
              <a:lnSpc>
                <a:spcPts val="5214"/>
              </a:lnSpc>
            </a:pPr>
            <a:r>
              <a:rPr lang="en-US" sz="3724">
                <a:solidFill>
                  <a:srgbClr val="000000"/>
                </a:solidFill>
                <a:latin typeface="DM Sans"/>
                <a:ea typeface="DM Sans"/>
                <a:cs typeface="DM Sans"/>
                <a:sym typeface="DM Sans"/>
              </a:rPr>
              <a:t> → Tính số xung đột (hàng + chéo).</a:t>
            </a:r>
          </a:p>
          <a:p>
            <a:pPr algn="just">
              <a:lnSpc>
                <a:spcPts val="5214"/>
              </a:lnSpc>
            </a:pPr>
            <a:r>
              <a:rPr lang="en-US" sz="3724">
                <a:solidFill>
                  <a:srgbClr val="000000"/>
                </a:solidFill>
                <a:latin typeface="DM Sans"/>
                <a:ea typeface="DM Sans"/>
                <a:cs typeface="DM Sans"/>
                <a:sym typeface="DM Sans"/>
              </a:rPr>
              <a:t>4️⃣ Chọn trạng thái tốt nhất</a:t>
            </a:r>
          </a:p>
          <a:p>
            <a:pPr algn="just">
              <a:lnSpc>
                <a:spcPts val="5214"/>
              </a:lnSpc>
            </a:pPr>
            <a:r>
              <a:rPr lang="en-US" sz="3724">
                <a:solidFill>
                  <a:srgbClr val="000000"/>
                </a:solidFill>
                <a:latin typeface="DM Sans"/>
                <a:ea typeface="DM Sans"/>
                <a:cs typeface="DM Sans"/>
                <a:sym typeface="DM Sans"/>
              </a:rPr>
              <a:t> → Giữ lại cấu hình có ít xung đột nhất.</a:t>
            </a:r>
          </a:p>
          <a:p>
            <a:pPr algn="just">
              <a:lnSpc>
                <a:spcPts val="5214"/>
              </a:lnSpc>
            </a:pPr>
            <a:r>
              <a:rPr lang="en-US" sz="3724">
                <a:solidFill>
                  <a:srgbClr val="000000"/>
                </a:solidFill>
                <a:latin typeface="DM Sans"/>
                <a:ea typeface="DM Sans"/>
                <a:cs typeface="DM Sans"/>
                <a:sym typeface="DM Sans"/>
              </a:rPr>
              <a:t> → Nếu không cải thiện, dừng lại (cực trị địa phương).</a:t>
            </a:r>
          </a:p>
          <a:p>
            <a:pPr algn="just">
              <a:lnSpc>
                <a:spcPts val="5214"/>
              </a:lnSpc>
            </a:pPr>
            <a:r>
              <a:rPr lang="en-US" sz="3724">
                <a:solidFill>
                  <a:srgbClr val="000000"/>
                </a:solidFill>
                <a:latin typeface="DM Sans"/>
                <a:ea typeface="DM Sans"/>
                <a:cs typeface="DM Sans"/>
                <a:sym typeface="DM Sans"/>
              </a:rPr>
              <a:t>5️⃣ Lặp lại</a:t>
            </a:r>
          </a:p>
          <a:p>
            <a:pPr algn="just">
              <a:lnSpc>
                <a:spcPts val="5214"/>
              </a:lnSpc>
            </a:pPr>
            <a:r>
              <a:rPr lang="en-US" sz="3724">
                <a:solidFill>
                  <a:srgbClr val="000000"/>
                </a:solidFill>
                <a:latin typeface="DM Sans"/>
                <a:ea typeface="DM Sans"/>
                <a:cs typeface="DM Sans"/>
                <a:sym typeface="DM Sans"/>
              </a:rPr>
              <a:t> → Cho đến khi:</a:t>
            </a:r>
          </a:p>
          <a:p>
            <a:pPr algn="just" marL="1608442" indent="-536147" lvl="2">
              <a:lnSpc>
                <a:spcPts val="5214"/>
              </a:lnSpc>
              <a:buFont typeface="Arial"/>
              <a:buChar char="⚬"/>
            </a:pPr>
            <a:r>
              <a:rPr lang="en-US" sz="3724">
                <a:solidFill>
                  <a:srgbClr val="000000"/>
                </a:solidFill>
                <a:latin typeface="DM Sans"/>
                <a:ea typeface="DM Sans"/>
                <a:cs typeface="DM Sans"/>
                <a:sym typeface="DM Sans"/>
              </a:rPr>
              <a:t>Tìm được nghiệm hợp lệ (conflicts = 0), hoặc</a:t>
            </a:r>
          </a:p>
          <a:p>
            <a:pPr algn="just" marL="1608442" indent="-536147" lvl="2">
              <a:lnSpc>
                <a:spcPts val="5214"/>
              </a:lnSpc>
              <a:buFont typeface="Arial"/>
              <a:buChar char="⚬"/>
            </a:pPr>
            <a:r>
              <a:rPr lang="en-US" sz="3724">
                <a:solidFill>
                  <a:srgbClr val="000000"/>
                </a:solidFill>
                <a:latin typeface="DM Sans"/>
                <a:ea typeface="DM Sans"/>
                <a:cs typeface="DM Sans"/>
                <a:sym typeface="DM Sans"/>
              </a:rPr>
              <a:t>Đạt cực trị địa phương.</a:t>
            </a:r>
          </a:p>
          <a:p>
            <a:pPr algn="just">
              <a:lnSpc>
                <a:spcPts val="5866"/>
              </a:lnSpc>
            </a:pPr>
          </a:p>
        </p:txBody>
      </p:sp>
      <p:sp>
        <p:nvSpPr>
          <p:cNvPr name="Freeform 7" id="7"/>
          <p:cNvSpPr/>
          <p:nvPr/>
        </p:nvSpPr>
        <p:spPr>
          <a:xfrm flipH="false" flipV="false" rot="0">
            <a:off x="-1534211" y="7071520"/>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false" flipV="false" rot="-5282649">
            <a:off x="-1995246" y="1138096"/>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0" y="2068044"/>
            <a:ext cx="11106894" cy="7032450"/>
          </a:xfrm>
          <a:prstGeom prst="rect">
            <a:avLst/>
          </a:prstGeom>
        </p:spPr>
        <p:txBody>
          <a:bodyPr anchor="t" rtlCol="false" tIns="0" lIns="0" bIns="0" rIns="0">
            <a:spAutoFit/>
          </a:bodyPr>
          <a:lstStyle/>
          <a:p>
            <a:pPr algn="just" marL="865086" indent="-432543" lvl="1">
              <a:lnSpc>
                <a:spcPts val="5609"/>
              </a:lnSpc>
              <a:buFont typeface="Arial"/>
              <a:buChar char="•"/>
            </a:pPr>
            <a:r>
              <a:rPr lang="en-US" b="true" sz="4006">
                <a:solidFill>
                  <a:srgbClr val="000000"/>
                </a:solidFill>
                <a:latin typeface="DM Sans Bold"/>
                <a:ea typeface="DM Sans Bold"/>
                <a:cs typeface="DM Sans Bold"/>
                <a:sym typeface="DM Sans Bold"/>
              </a:rPr>
              <a:t>Kết quả minh họa: </a:t>
            </a:r>
          </a:p>
          <a:p>
            <a:pPr algn="just" marL="1730172" indent="-576724" lvl="2">
              <a:lnSpc>
                <a:spcPts val="5609"/>
              </a:lnSpc>
              <a:buFont typeface="Arial"/>
              <a:buChar char="⚬"/>
            </a:pPr>
            <a:r>
              <a:rPr lang="en-US" sz="4006">
                <a:solidFill>
                  <a:srgbClr val="000000"/>
                </a:solidFill>
                <a:latin typeface="DM Sans"/>
                <a:ea typeface="DM Sans"/>
                <a:cs typeface="DM Sans"/>
                <a:sym typeface="DM Sans"/>
              </a:rPr>
              <a:t>Hiển thị quá trình giảm xung đột qua từng bước.</a:t>
            </a:r>
          </a:p>
          <a:p>
            <a:pPr algn="just" marL="1730172" indent="-576724" lvl="2">
              <a:lnSpc>
                <a:spcPts val="5609"/>
              </a:lnSpc>
              <a:buFont typeface="Arial"/>
              <a:buChar char="⚬"/>
            </a:pPr>
            <a:r>
              <a:rPr lang="en-US" sz="4006">
                <a:solidFill>
                  <a:srgbClr val="000000"/>
                </a:solidFill>
                <a:latin typeface="DM Sans"/>
                <a:ea typeface="DM Sans"/>
                <a:cs typeface="DM Sans"/>
                <a:sym typeface="DM Sans"/>
              </a:rPr>
              <a:t>Quan sát bàn cờ thay đổi bằng hàm show_board().</a:t>
            </a:r>
          </a:p>
          <a:p>
            <a:pPr algn="just" marL="1730172" indent="-576724" lvl="2">
              <a:lnSpc>
                <a:spcPts val="5609"/>
              </a:lnSpc>
              <a:buFont typeface="Arial"/>
              <a:buChar char="⚬"/>
            </a:pPr>
            <a:r>
              <a:rPr lang="en-US" sz="4006">
                <a:solidFill>
                  <a:srgbClr val="000000"/>
                </a:solidFill>
                <a:latin typeface="DM Sans"/>
                <a:ea typeface="DM Sans"/>
                <a:cs typeface="DM Sans"/>
                <a:sym typeface="DM Sans"/>
              </a:rPr>
              <a:t>Trạng thái cuối cùng:</a:t>
            </a:r>
          </a:p>
          <a:p>
            <a:pPr algn="just" marL="2595258" indent="-648814" lvl="3">
              <a:lnSpc>
                <a:spcPts val="5609"/>
              </a:lnSpc>
              <a:buFont typeface="Arial"/>
              <a:buChar char="￭"/>
            </a:pPr>
            <a:r>
              <a:rPr lang="en-US" sz="4006">
                <a:solidFill>
                  <a:srgbClr val="000000"/>
                </a:solidFill>
                <a:latin typeface="DM Sans"/>
                <a:ea typeface="DM Sans"/>
                <a:cs typeface="DM Sans"/>
                <a:sym typeface="DM Sans"/>
              </a:rPr>
              <a:t>Nếu conflicts = 0 → Lời giải hợp lệ</a:t>
            </a:r>
          </a:p>
          <a:p>
            <a:pPr algn="just" marL="2595258" indent="-648814" lvl="3">
              <a:lnSpc>
                <a:spcPts val="5609"/>
              </a:lnSpc>
              <a:buFont typeface="Arial"/>
              <a:buChar char="￭"/>
            </a:pPr>
            <a:r>
              <a:rPr lang="en-US" sz="4006">
                <a:solidFill>
                  <a:srgbClr val="000000"/>
                </a:solidFill>
                <a:latin typeface="DM Sans"/>
                <a:ea typeface="DM Sans"/>
                <a:cs typeface="DM Sans"/>
                <a:sym typeface="DM Sans"/>
              </a:rPr>
              <a:t>Nếu dừng sớm → Cực trị địa phương</a:t>
            </a:r>
          </a:p>
          <a:p>
            <a:pPr algn="just">
              <a:lnSpc>
                <a:spcPts val="5609"/>
              </a:lnSpc>
            </a:pPr>
          </a:p>
        </p:txBody>
      </p:sp>
      <p:sp>
        <p:nvSpPr>
          <p:cNvPr name="Freeform 8" id="8"/>
          <p:cNvSpPr/>
          <p:nvPr/>
        </p:nvSpPr>
        <p:spPr>
          <a:xfrm flipH="false" flipV="false" rot="0">
            <a:off x="12059717" y="2532622"/>
            <a:ext cx="5594929" cy="5581917"/>
          </a:xfrm>
          <a:custGeom>
            <a:avLst/>
            <a:gdLst/>
            <a:ahLst/>
            <a:cxnLst/>
            <a:rect r="r" b="b" t="t" l="l"/>
            <a:pathLst>
              <a:path h="5581917" w="5594929">
                <a:moveTo>
                  <a:pt x="0" y="0"/>
                </a:moveTo>
                <a:lnTo>
                  <a:pt x="5594929" y="0"/>
                </a:lnTo>
                <a:lnTo>
                  <a:pt x="5594929" y="5581917"/>
                </a:lnTo>
                <a:lnTo>
                  <a:pt x="0" y="5581917"/>
                </a:lnTo>
                <a:lnTo>
                  <a:pt x="0" y="0"/>
                </a:lnTo>
                <a:close/>
              </a:path>
            </a:pathLst>
          </a:custGeom>
          <a:blipFill>
            <a:blip r:embed="rId1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290875"/>
            <a:ext cx="16468547" cy="84486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b. Nhiệm vụ 2: Tìm kiếm leo đồi ngẫu nhiên 1 (Stochastic Hill Climbing 1)</a:t>
            </a:r>
          </a:p>
          <a:p>
            <a:pPr algn="just">
              <a:lnSpc>
                <a:spcPts val="5599"/>
              </a:lnSpc>
            </a:pPr>
            <a:r>
              <a:rPr lang="en-US" sz="3999">
                <a:solidFill>
                  <a:srgbClr val="000000"/>
                </a:solidFill>
                <a:latin typeface="DM Sans"/>
                <a:ea typeface="DM Sans"/>
                <a:cs typeface="DM Sans"/>
                <a:sym typeface="DM Sans"/>
              </a:rPr>
              <a:t>Nguyên tắc hoạt động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Là thuật toán tìm kiếm cục bộ (Local Search) dựa trên độ dốc, thuộc nhóm cải thiện dần (iterative improvement).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Khác với Steepest Ascent Hill Climbing ở quy tắc chọn nước đi: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 SHC chọn ngẫu nhiên một nước đi “lên dốc” thay vì chọn nước đi tốt nhất.</a:t>
            </a:r>
          </a:p>
          <a:p>
            <a:pPr algn="just">
              <a:lnSpc>
                <a:spcPts val="5599"/>
              </a:lnSpc>
            </a:pPr>
          </a:p>
          <a:p>
            <a:pPr algn="just">
              <a:lnSpc>
                <a:spcPts val="840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290875"/>
            <a:ext cx="16468547" cy="9858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b. Nhiệm vụ 2: Tìm kiếm leo đồi ngẫu nhiên 1 (Stochastic Hill Climbing 1)</a:t>
            </a:r>
          </a:p>
          <a:p>
            <a:pPr algn="just">
              <a:lnSpc>
                <a:spcPts val="5599"/>
              </a:lnSpc>
            </a:pPr>
            <a:r>
              <a:rPr lang="en-US" sz="3999">
                <a:solidFill>
                  <a:srgbClr val="000000"/>
                </a:solidFill>
                <a:latin typeface="DM Sans"/>
                <a:ea typeface="DM Sans"/>
                <a:cs typeface="DM Sans"/>
                <a:sym typeface="DM Sans"/>
              </a:rPr>
              <a:t>Các khái niệm chính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Hàm mục tiêu (Objective Function):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a:t>
            </a:r>
            <a:r>
              <a:rPr lang="en-US" sz="3999">
                <a:solidFill>
                  <a:srgbClr val="000000"/>
                </a:solidFill>
                <a:latin typeface="DM Sans"/>
                <a:ea typeface="DM Sans"/>
                <a:cs typeface="DM Sans"/>
                <a:sym typeface="DM Sans"/>
              </a:rPr>
              <a:t>conflicts(q)H = \text{conflicts(q)}H=conflicts(q) → số cặp quân hậu tấn công nhau.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 Mục tiêu: giảm H → 0.</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Không gian lân cận (Neighborhood):</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Sinh ra bằng cách di chuyển 1 quân hậu sang hàng khác trong cùng cột.</a:t>
            </a:r>
          </a:p>
          <a:p>
            <a:pPr algn="just">
              <a:lnSpc>
                <a:spcPts val="5599"/>
              </a:lnSpc>
            </a:pPr>
          </a:p>
          <a:p>
            <a:pPr algn="just">
              <a:lnSpc>
                <a:spcPts val="840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290875"/>
            <a:ext cx="16468547" cy="105632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b. Nhiệm vụ 2: Tìm kiếm leo đồi ngẫu nhiên 1 (Stochastic Hill Climbing 1)</a:t>
            </a:r>
          </a:p>
          <a:p>
            <a:pPr algn="just">
              <a:lnSpc>
                <a:spcPts val="5599"/>
              </a:lnSpc>
            </a:pPr>
            <a:r>
              <a:rPr lang="en-US" sz="3999">
                <a:solidFill>
                  <a:srgbClr val="000000"/>
                </a:solidFill>
                <a:latin typeface="DM Sans"/>
                <a:ea typeface="DM Sans"/>
                <a:cs typeface="DM Sans"/>
                <a:sym typeface="DM Sans"/>
              </a:rPr>
              <a:t>Quy trình hoạt động của SHC 1</a:t>
            </a:r>
          </a:p>
          <a:p>
            <a:pPr algn="just" marL="863599" indent="-431800" lvl="1">
              <a:lnSpc>
                <a:spcPts val="5599"/>
              </a:lnSpc>
              <a:buAutoNum type="arabicPeriod" startAt="1"/>
            </a:pPr>
            <a:r>
              <a:rPr lang="en-US" sz="3999">
                <a:solidFill>
                  <a:srgbClr val="000000"/>
                </a:solidFill>
                <a:latin typeface="DM Sans"/>
                <a:ea typeface="DM Sans"/>
                <a:cs typeface="DM Sans"/>
                <a:sym typeface="DM Sans"/>
              </a:rPr>
              <a:t>Tìm các nước đi “lên dốc” (Uphill Moves):</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Duyệt tất cả các trạng thái lân cận.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Chỉ </a:t>
            </a:r>
            <a:r>
              <a:rPr lang="en-US" sz="3999">
                <a:solidFill>
                  <a:srgbClr val="000000"/>
                </a:solidFill>
                <a:latin typeface="DM Sans"/>
                <a:ea typeface="DM Sans"/>
                <a:cs typeface="DM Sans"/>
                <a:sym typeface="DM Sans"/>
              </a:rPr>
              <a:t>chọn các nước đi có Conflicts(neighbor) &lt; Conflicts(current).</a:t>
            </a:r>
          </a:p>
          <a:p>
            <a:pPr algn="just" marL="863599" indent="-431800" lvl="1">
              <a:lnSpc>
                <a:spcPts val="5599"/>
              </a:lnSpc>
              <a:buAutoNum type="arabicPeriod" startAt="1"/>
            </a:pPr>
            <a:r>
              <a:rPr lang="en-US" sz="3999">
                <a:solidFill>
                  <a:srgbClr val="000000"/>
                </a:solidFill>
                <a:latin typeface="DM Sans"/>
                <a:ea typeface="DM Sans"/>
                <a:cs typeface="DM Sans"/>
                <a:sym typeface="DM Sans"/>
              </a:rPr>
              <a:t>Chọn ngẫu nhiên một nước đi lên dốc.</a:t>
            </a:r>
          </a:p>
          <a:p>
            <a:pPr algn="just">
              <a:lnSpc>
                <a:spcPts val="5599"/>
              </a:lnSpc>
            </a:pPr>
            <a:r>
              <a:rPr lang="en-US" sz="3999">
                <a:solidFill>
                  <a:srgbClr val="000000"/>
                </a:solidFill>
                <a:latin typeface="DM Sans"/>
                <a:ea typeface="DM Sans"/>
                <a:cs typeface="DM Sans"/>
                <a:sym typeface="DM Sans"/>
              </a:rPr>
              <a:t>→ Giúp tránh rơi vào cực tiểu cục bộ hoặc bề mặt phẳng (plateau).</a:t>
            </a:r>
          </a:p>
          <a:p>
            <a:pPr algn="just">
              <a:lnSpc>
                <a:spcPts val="5599"/>
              </a:lnSpc>
            </a:pPr>
            <a:r>
              <a:rPr lang="en-US" sz="3999">
                <a:solidFill>
                  <a:srgbClr val="000000"/>
                </a:solidFill>
                <a:latin typeface="DM Sans"/>
                <a:ea typeface="DM Sans"/>
                <a:cs typeface="DM Sans"/>
                <a:sym typeface="DM Sans"/>
              </a:rPr>
              <a:t>   3.Cập nhật trạng thái hiện tại và lặp lại.</a:t>
            </a:r>
          </a:p>
          <a:p>
            <a:pPr algn="just">
              <a:lnSpc>
                <a:spcPts val="5599"/>
              </a:lnSpc>
            </a:pPr>
          </a:p>
          <a:p>
            <a:pPr algn="just">
              <a:lnSpc>
                <a:spcPts val="5599"/>
              </a:lnSpc>
            </a:pPr>
          </a:p>
          <a:p>
            <a:pPr algn="just">
              <a:lnSpc>
                <a:spcPts val="840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290875"/>
            <a:ext cx="16468547" cy="77438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b. Nhiệm vụ 2: Tìm kiếm leo đồi ngẫu nhiên 1 (Stochastic Hill Climbing 1)</a:t>
            </a:r>
          </a:p>
          <a:p>
            <a:pPr algn="just">
              <a:lnSpc>
                <a:spcPts val="5599"/>
              </a:lnSpc>
            </a:pPr>
            <a:r>
              <a:rPr lang="en-US" sz="3999">
                <a:solidFill>
                  <a:srgbClr val="000000"/>
                </a:solidFill>
                <a:latin typeface="DM Sans"/>
                <a:ea typeface="DM Sans"/>
                <a:cs typeface="DM Sans"/>
                <a:sym typeface="DM Sans"/>
              </a:rPr>
              <a:t>Điều kiện dừng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Thàn</a:t>
            </a:r>
            <a:r>
              <a:rPr lang="en-US" sz="3999">
                <a:solidFill>
                  <a:srgbClr val="000000"/>
                </a:solidFill>
                <a:latin typeface="DM Sans"/>
                <a:ea typeface="DM Sans"/>
                <a:cs typeface="DM Sans"/>
                <a:sym typeface="DM Sans"/>
              </a:rPr>
              <a:t>h </a:t>
            </a:r>
            <a:r>
              <a:rPr lang="en-US" sz="3999">
                <a:solidFill>
                  <a:srgbClr val="000000"/>
                </a:solidFill>
                <a:latin typeface="DM Sans"/>
                <a:ea typeface="DM Sans"/>
                <a:cs typeface="DM Sans"/>
                <a:sym typeface="DM Sans"/>
              </a:rPr>
              <a:t>công: Conflicts(current) = 0 (tìm được nghiệm tối ưu).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Thất bại / Kẹt: Không còn nước đi lên dốc (uphill_moves =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Hết ngưỡng bước: Vượt quá max_steps.</a:t>
            </a:r>
          </a:p>
          <a:p>
            <a:pPr algn="just">
              <a:lnSpc>
                <a:spcPts val="5599"/>
              </a:lnSpc>
            </a:pPr>
          </a:p>
          <a:p>
            <a:pPr algn="just">
              <a:lnSpc>
                <a:spcPts val="5599"/>
              </a:lnSpc>
            </a:pPr>
          </a:p>
          <a:p>
            <a:pPr algn="just">
              <a:lnSpc>
                <a:spcPts val="84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42195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c. Nhiệm vụ 3:Tìm kiếm leo đồi Ngẫu nhiên 2 (Stochastic Hill Climbing 2)</a:t>
            </a:r>
          </a:p>
          <a:p>
            <a:pPr algn="just">
              <a:lnSpc>
                <a:spcPts val="5599"/>
              </a:lnSpc>
            </a:pPr>
          </a:p>
          <a:p>
            <a:pPr algn="just">
              <a:lnSpc>
                <a:spcPts val="8400"/>
              </a:lnSpc>
              <a:spcBef>
                <a:spcPct val="0"/>
              </a:spcBef>
            </a:pPr>
          </a:p>
        </p:txBody>
      </p:sp>
      <p:sp>
        <p:nvSpPr>
          <p:cNvPr name="TextBox 17" id="17"/>
          <p:cNvSpPr txBox="true"/>
          <p:nvPr/>
        </p:nvSpPr>
        <p:spPr>
          <a:xfrm rot="0">
            <a:off x="1280812" y="4382618"/>
            <a:ext cx="15978488" cy="3990975"/>
          </a:xfrm>
          <a:prstGeom prst="rect">
            <a:avLst/>
          </a:prstGeom>
        </p:spPr>
        <p:txBody>
          <a:bodyPr anchor="t" rtlCol="false" tIns="0" lIns="0" bIns="0" rIns="0">
            <a:spAutoFit/>
          </a:bodyPr>
          <a:lstStyle/>
          <a:p>
            <a:pPr algn="just"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L</a:t>
            </a:r>
            <a:r>
              <a:rPr lang="en-US" sz="4500">
                <a:solidFill>
                  <a:srgbClr val="000000"/>
                </a:solidFill>
                <a:latin typeface="Times New Roman"/>
                <a:ea typeface="Times New Roman"/>
                <a:cs typeface="Times New Roman"/>
                <a:sym typeface="Times New Roman"/>
              </a:rPr>
              <a:t>à một biến thể của thuật toán leo đồi thông thường. </a:t>
            </a:r>
          </a:p>
          <a:p>
            <a:pPr algn="just"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Thay vì luôn chọn láng giềng tốt nhất, nó chọn ngẫu nhiên một trạng thái láng giềng, rồi chấp nhận trạng thái đó nếu nó tốt hơn trạng thái hiện tại. Quá trình này lặp lại liên tục cho đến khi không còn cải thiện được nữa hoặc đạt điều kiện dừng.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42195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c. Nhiệm vụ 3:Tìm kiếm leo đồi Ngẫu nhiên 2 (Stochastic Hill Climbing 2)</a:t>
            </a:r>
          </a:p>
          <a:p>
            <a:pPr algn="just">
              <a:lnSpc>
                <a:spcPts val="5599"/>
              </a:lnSpc>
            </a:pPr>
          </a:p>
          <a:p>
            <a:pPr algn="just">
              <a:lnSpc>
                <a:spcPts val="8400"/>
              </a:lnSpc>
              <a:spcBef>
                <a:spcPct val="0"/>
              </a:spcBef>
            </a:pPr>
          </a:p>
        </p:txBody>
      </p:sp>
      <p:sp>
        <p:nvSpPr>
          <p:cNvPr name="TextBox 17" id="17"/>
          <p:cNvSpPr txBox="true"/>
          <p:nvPr/>
        </p:nvSpPr>
        <p:spPr>
          <a:xfrm rot="0">
            <a:off x="1195090" y="4549161"/>
            <a:ext cx="17092910" cy="3990975"/>
          </a:xfrm>
          <a:prstGeom prst="rect">
            <a:avLst/>
          </a:prstGeom>
        </p:spPr>
        <p:txBody>
          <a:bodyPr anchor="t" rtlCol="false" tIns="0" lIns="0" bIns="0" rIns="0">
            <a:spAutoFit/>
          </a:bodyPr>
          <a:lstStyle/>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Bắt đầu từ một trạng thái ban đầu.</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Sinh ra một láng giềng ngẫu nhiên.</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Nếu láng giềng có giá trị tốt hơn, chuyển sang đó; nếu không, giữ nguyên.</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Lặp lại nhiều lần để dần tiến tới cực đại (hoặc cực tiểu).</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8065" y="1419454"/>
            <a:ext cx="16919182" cy="82581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d. Nhiệm vụ 4: Tìm kiếm Leo đồi với Khởi động lại Ngẫu nhiên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Mục tiệu</a:t>
            </a:r>
          </a:p>
          <a:p>
            <a:pPr algn="just" marL="820421" indent="-410210" lvl="1">
              <a:lnSpc>
                <a:spcPts val="5320"/>
              </a:lnSpc>
              <a:buFont typeface="Arial"/>
              <a:buChar char="•"/>
            </a:pPr>
            <a:r>
              <a:rPr lang="en-US" b="true" sz="3800">
                <a:solidFill>
                  <a:srgbClr val="000000"/>
                </a:solidFill>
                <a:latin typeface="DM Sans Bold"/>
                <a:ea typeface="DM Sans Bold"/>
                <a:cs typeface="DM Sans Bold"/>
                <a:sym typeface="DM Sans Bold"/>
              </a:rPr>
              <a:t>M</a:t>
            </a:r>
            <a:r>
              <a:rPr lang="en-US" sz="3800">
                <a:solidFill>
                  <a:srgbClr val="000000"/>
                </a:solidFill>
                <a:latin typeface="DM Sans"/>
                <a:ea typeface="DM Sans"/>
                <a:cs typeface="DM Sans"/>
                <a:sym typeface="DM Sans"/>
              </a:rPr>
              <a:t>ục tiêu chính: Khắc phục nhược điểm cố hữu của thuật toán Leo đồi cơ bản là dễ bị mắc kẹt tại các điểm tối ưu cục bộ (local optima).</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Mục tiêu phụ: Triển khai một thuật toán hoàn chỉnh có khả năng tìm ra lời giải tối ưu (0 xung đột) một cách ổn định hơn so với việc chỉ chạy Leo đồi một lần duy nhất.</a:t>
            </a:r>
          </a:p>
          <a:p>
            <a:pPr algn="just">
              <a:lnSpc>
                <a:spcPts val="5599"/>
              </a:lnSpc>
            </a:pPr>
          </a:p>
          <a:p>
            <a:pPr algn="just">
              <a:lnSpc>
                <a:spcPts val="840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8065" y="1479262"/>
            <a:ext cx="16919182" cy="109251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d. Nhiệm vụ 4: Tìm kiếm Leo đồi với Khởi động lại Ngẫu nhiên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Vấn đề</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Thuật</a:t>
            </a:r>
            <a:r>
              <a:rPr lang="en-US" sz="3800">
                <a:solidFill>
                  <a:srgbClr val="000000"/>
                </a:solidFill>
                <a:latin typeface="DM Sans"/>
                <a:ea typeface="DM Sans"/>
                <a:cs typeface="DM Sans"/>
                <a:sym typeface="DM Sans"/>
              </a:rPr>
              <a:t> toán Leo đồi hoạt động bằng cách luôn di chuyển đến trạng thái "tốt hơn" (có ít xung đột hơn) trong số các trạng thái lân cận. Tuy nhiên, nó sẽ dừng lại khi không còn trạng thái lân cận nào tốt hơn. Tại thời điểm này, nó đã đạt đến một "đỉnh", nhưng không có gì đảm bảo đây là "đỉnh cao nhất toàn cục" (global optimum). Trong bài toán N-Queens, điều này có nghĩa là thuật toán có thể tìm ra một cấu hình bàn cờ với 1 hoặc 2 xung đột và không thể cải thiện thêm, mặc dù chúng ta biết rằng luôn tồn tại lời giải với 0 xung đột.</a:t>
            </a:r>
          </a:p>
          <a:p>
            <a:pPr algn="just">
              <a:lnSpc>
                <a:spcPts val="5320"/>
              </a:lnSpc>
            </a:pPr>
          </a:p>
          <a:p>
            <a:pPr algn="just">
              <a:lnSpc>
                <a:spcPts val="5599"/>
              </a:lnSpc>
            </a:pPr>
          </a:p>
          <a:p>
            <a:pPr algn="just">
              <a:lnSpc>
                <a:spcPts val="84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59975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1.Bài toán N-Queens</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B</a:t>
            </a:r>
            <a:r>
              <a:rPr lang="en-US" sz="3999">
                <a:solidFill>
                  <a:srgbClr val="000000"/>
                </a:solidFill>
                <a:latin typeface="DM Sans"/>
                <a:ea typeface="DM Sans"/>
                <a:cs typeface="DM Sans"/>
                <a:sym typeface="DM Sans"/>
              </a:rPr>
              <a:t>ài toán N-Queens: Tìm vị trí đặt n quân hậu trên bàn cờ n×n sao cho không quân hậu nào tấn công nhau.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Mỗi trạng thái được biểu diễn bằng vector hàng q = {q1,…,qn}.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Mục tiêu: giảm thiểu số xung đột conflict(q) bằng cách di chuyển từng quân hậu trong cột của nó.</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Dừng khi không còn xung đột (conflict = 0) hoặc đạt cực tiểu địa phương.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578065" y="1479262"/>
            <a:ext cx="16919182" cy="102584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d. Nhiệm vụ 4: Tìm kiếm Leo đồi với Khởi động lại Ngẫu nhiên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Phương pháp giả quyết</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Để</a:t>
            </a:r>
            <a:r>
              <a:rPr lang="en-US" sz="3800">
                <a:solidFill>
                  <a:srgbClr val="000000"/>
                </a:solidFill>
                <a:latin typeface="DM Sans"/>
                <a:ea typeface="DM Sans"/>
                <a:cs typeface="DM Sans"/>
                <a:sym typeface="DM Sans"/>
              </a:rPr>
              <a:t> giải quyết vấn đề này, chúng tôi đã triển khai kỹ thuật "Khởi tạo lại Ngẫu nhiên". Nguyên lý hoạt động của kỹ thuật này rất trực quan:</a:t>
            </a:r>
          </a:p>
          <a:p>
            <a:pPr algn="just" marL="1640841" indent="-546947" lvl="2">
              <a:lnSpc>
                <a:spcPts val="5320"/>
              </a:lnSpc>
              <a:buFont typeface="Arial"/>
              <a:buChar char="⚬"/>
            </a:pPr>
            <a:r>
              <a:rPr lang="en-US" b="true" sz="3800">
                <a:solidFill>
                  <a:srgbClr val="000000"/>
                </a:solidFill>
                <a:latin typeface="DM Sans Bold"/>
                <a:ea typeface="DM Sans Bold"/>
                <a:cs typeface="DM Sans Bold"/>
                <a:sym typeface="DM Sans Bold"/>
              </a:rPr>
              <a:t>Khởi tạo:</a:t>
            </a:r>
            <a:r>
              <a:rPr lang="en-US" sz="3800">
                <a:solidFill>
                  <a:srgbClr val="000000"/>
                </a:solidFill>
                <a:latin typeface="DM Sans"/>
                <a:ea typeface="DM Sans"/>
                <a:cs typeface="DM Sans"/>
                <a:sym typeface="DM Sans"/>
              </a:rPr>
              <a:t> Bắt đầu với một cấu hình bàn cờ hoàn toàn ngẫu nhiên.</a:t>
            </a:r>
          </a:p>
          <a:p>
            <a:pPr algn="just" marL="1640841" indent="-546947" lvl="2">
              <a:lnSpc>
                <a:spcPts val="5320"/>
              </a:lnSpc>
              <a:buFont typeface="Arial"/>
              <a:buChar char="⚬"/>
            </a:pPr>
            <a:r>
              <a:rPr lang="en-US" b="true" sz="3800">
                <a:solidFill>
                  <a:srgbClr val="000000"/>
                </a:solidFill>
                <a:latin typeface="DM Sans Bold"/>
                <a:ea typeface="DM Sans Bold"/>
                <a:cs typeface="DM Sans Bold"/>
                <a:sym typeface="DM Sans Bold"/>
              </a:rPr>
              <a:t>Tìm kiếm:</a:t>
            </a:r>
            <a:r>
              <a:rPr lang="en-US" sz="3800">
                <a:solidFill>
                  <a:srgbClr val="000000"/>
                </a:solidFill>
                <a:latin typeface="DM Sans"/>
                <a:ea typeface="DM Sans"/>
                <a:cs typeface="DM Sans"/>
                <a:sym typeface="DM Sans"/>
              </a:rPr>
              <a:t> Áp dụng thuật toán Leo đồi (ví dụ: Steepest Ascent) để tìm kiếm từ điểm khởi tạo này cho đến khi nó đạt đến một điểm tối ưu cục bộ.</a:t>
            </a:r>
          </a:p>
          <a:p>
            <a:pPr algn="just" marL="820421" indent="-410210" lvl="1">
              <a:lnSpc>
                <a:spcPts val="5320"/>
              </a:lnSpc>
              <a:buFont typeface="Arial"/>
              <a:buChar char="•"/>
            </a:pPr>
          </a:p>
          <a:p>
            <a:pPr algn="just">
              <a:lnSpc>
                <a:spcPts val="5320"/>
              </a:lnSpc>
            </a:pPr>
          </a:p>
          <a:p>
            <a:pPr algn="just">
              <a:lnSpc>
                <a:spcPts val="5599"/>
              </a:lnSpc>
            </a:pPr>
          </a:p>
          <a:p>
            <a:pPr algn="just">
              <a:lnSpc>
                <a:spcPts val="8400"/>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30947" y="1494214"/>
            <a:ext cx="16919182" cy="95916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d. Nhiệm vụ 4: Tìm kiếm Leo đồi với Khởi động lại Ngẫu nhiên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Phương pháp giả quyết</a:t>
            </a:r>
          </a:p>
          <a:p>
            <a:pPr algn="just" marL="1640841" indent="-546947" lvl="2">
              <a:lnSpc>
                <a:spcPts val="5320"/>
              </a:lnSpc>
              <a:buFont typeface="Arial"/>
              <a:buChar char="⚬"/>
            </a:pPr>
            <a:r>
              <a:rPr lang="en-US" b="true" sz="3800">
                <a:solidFill>
                  <a:srgbClr val="000000"/>
                </a:solidFill>
                <a:latin typeface="DM Sans Bold"/>
                <a:ea typeface="DM Sans Bold"/>
                <a:cs typeface="DM Sans Bold"/>
                <a:sym typeface="DM Sans Bold"/>
              </a:rPr>
              <a:t>Đ</a:t>
            </a:r>
            <a:r>
              <a:rPr lang="en-US" sz="3800">
                <a:solidFill>
                  <a:srgbClr val="000000"/>
                </a:solidFill>
                <a:latin typeface="DM Sans"/>
                <a:ea typeface="DM Sans"/>
                <a:cs typeface="DM Sans"/>
                <a:sym typeface="DM Sans"/>
              </a:rPr>
              <a:t>ánh</a:t>
            </a:r>
            <a:r>
              <a:rPr lang="en-US" sz="3800">
                <a:solidFill>
                  <a:srgbClr val="000000"/>
                </a:solidFill>
                <a:latin typeface="DM Sans"/>
                <a:ea typeface="DM Sans"/>
                <a:cs typeface="DM Sans"/>
                <a:sym typeface="DM Sans"/>
              </a:rPr>
              <a:t> giá: Kiểm tra xem lời giải tìm được có phải là lời giải tối ưu toàn cục (0 xung đột) hay không.</a:t>
            </a:r>
          </a:p>
          <a:p>
            <a:pPr algn="just" marL="2461262" indent="-615315" lvl="3">
              <a:lnSpc>
                <a:spcPts val="5320"/>
              </a:lnSpc>
              <a:buFont typeface="Arial"/>
              <a:buChar char="￭"/>
            </a:pPr>
            <a:r>
              <a:rPr lang="en-US" sz="3800">
                <a:solidFill>
                  <a:srgbClr val="000000"/>
                </a:solidFill>
                <a:latin typeface="DM Sans"/>
                <a:ea typeface="DM Sans"/>
                <a:cs typeface="DM Sans"/>
                <a:sym typeface="DM Sans"/>
              </a:rPr>
              <a:t>Nếu</a:t>
            </a:r>
            <a:r>
              <a:rPr lang="en-US" sz="3800">
                <a:solidFill>
                  <a:srgbClr val="000000"/>
                </a:solidFill>
                <a:latin typeface="DM Sans"/>
                <a:ea typeface="DM Sans"/>
                <a:cs typeface="DM Sans"/>
                <a:sym typeface="DM Sans"/>
              </a:rPr>
              <a:t> </a:t>
            </a:r>
            <a:r>
              <a:rPr lang="en-US" sz="3800">
                <a:solidFill>
                  <a:srgbClr val="000000"/>
                </a:solidFill>
                <a:latin typeface="DM Sans"/>
                <a:ea typeface="DM Sans"/>
                <a:cs typeface="DM Sans"/>
                <a:sym typeface="DM Sans"/>
              </a:rPr>
              <a:t>có</a:t>
            </a:r>
            <a:r>
              <a:rPr lang="en-US" sz="3800">
                <a:solidFill>
                  <a:srgbClr val="000000"/>
                </a:solidFill>
                <a:latin typeface="DM Sans"/>
                <a:ea typeface="DM Sans"/>
                <a:cs typeface="DM Sans"/>
                <a:sym typeface="DM Sans"/>
              </a:rPr>
              <a:t>:</a:t>
            </a:r>
            <a:r>
              <a:rPr lang="en-US" sz="3800">
                <a:solidFill>
                  <a:srgbClr val="000000"/>
                </a:solidFill>
                <a:latin typeface="DM Sans"/>
                <a:ea typeface="DM Sans"/>
                <a:cs typeface="DM Sans"/>
                <a:sym typeface="DM Sans"/>
              </a:rPr>
              <a:t> Thuật toán thành công và dừng lại.</a:t>
            </a:r>
          </a:p>
          <a:p>
            <a:pPr algn="just" marL="2461262" indent="-615315" lvl="3">
              <a:lnSpc>
                <a:spcPts val="5320"/>
              </a:lnSpc>
              <a:buFont typeface="Arial"/>
              <a:buChar char="￭"/>
            </a:pPr>
            <a:r>
              <a:rPr lang="en-US" sz="3800">
                <a:solidFill>
                  <a:srgbClr val="000000"/>
                </a:solidFill>
                <a:latin typeface="DM Sans"/>
                <a:ea typeface="DM Sans"/>
                <a:cs typeface="DM Sans"/>
                <a:sym typeface="DM Sans"/>
              </a:rPr>
              <a:t>N</a:t>
            </a:r>
            <a:r>
              <a:rPr lang="en-US" sz="3800">
                <a:solidFill>
                  <a:srgbClr val="000000"/>
                </a:solidFill>
                <a:latin typeface="DM Sans"/>
                <a:ea typeface="DM Sans"/>
                <a:cs typeface="DM Sans"/>
                <a:sym typeface="DM Sans"/>
              </a:rPr>
              <a:t>ế</a:t>
            </a:r>
            <a:r>
              <a:rPr lang="en-US" sz="3800">
                <a:solidFill>
                  <a:srgbClr val="000000"/>
                </a:solidFill>
                <a:latin typeface="DM Sans"/>
                <a:ea typeface="DM Sans"/>
                <a:cs typeface="DM Sans"/>
                <a:sym typeface="DM Sans"/>
              </a:rPr>
              <a:t>u không: Thuật toán lưu lại lời giải tốt nhất đã tìm thấy, sau đó hủy bỏ trạng thái hiện tại và quay lại bước 1, bắt đầu lại từ một điểm ngẫu nhiên hoàn toàn mới.</a:t>
            </a:r>
          </a:p>
          <a:p>
            <a:pPr algn="just">
              <a:lnSpc>
                <a:spcPts val="5320"/>
              </a:lnSpc>
            </a:pPr>
          </a:p>
          <a:p>
            <a:pPr algn="just">
              <a:lnSpc>
                <a:spcPts val="5599"/>
              </a:lnSpc>
            </a:pPr>
          </a:p>
          <a:p>
            <a:pPr algn="just">
              <a:lnSpc>
                <a:spcPts val="8400"/>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30947" y="1494214"/>
            <a:ext cx="16919182" cy="75533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d. Nhiệm vụ 4: Tìm kiếm Leo đồi với Khởi động lại Ngẫu nhiên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Phương pháp giả quyết</a:t>
            </a:r>
          </a:p>
          <a:p>
            <a:pPr algn="just" marL="1640841" indent="-546947" lvl="2">
              <a:lnSpc>
                <a:spcPts val="5320"/>
              </a:lnSpc>
              <a:buFont typeface="Arial"/>
              <a:buChar char="⚬"/>
            </a:pPr>
            <a:r>
              <a:rPr lang="en-US" sz="3800">
                <a:solidFill>
                  <a:srgbClr val="000000"/>
                </a:solidFill>
                <a:latin typeface="DM Sans"/>
                <a:ea typeface="DM Sans"/>
                <a:cs typeface="DM Sans"/>
                <a:sym typeface="DM Sans"/>
              </a:rPr>
              <a:t>Lặp</a:t>
            </a:r>
            <a:r>
              <a:rPr lang="en-US" sz="3800">
                <a:solidFill>
                  <a:srgbClr val="000000"/>
                </a:solidFill>
                <a:latin typeface="DM Sans"/>
                <a:ea typeface="DM Sans"/>
                <a:cs typeface="DM Sans"/>
                <a:sym typeface="DM Sans"/>
              </a:rPr>
              <a:t> lại: Quá trình này được lặp đi lặp lại một số lần nhất định (ví dụ: 100 lần) hoặc</a:t>
            </a:r>
            <a:r>
              <a:rPr lang="en-US" sz="3800">
                <a:solidFill>
                  <a:srgbClr val="000000"/>
                </a:solidFill>
                <a:latin typeface="DM Sans"/>
                <a:ea typeface="DM Sans"/>
                <a:cs typeface="DM Sans"/>
                <a:sym typeface="DM Sans"/>
              </a:rPr>
              <a:t> cho đến khi tìm được lời giải tối ưu.</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Bằng</a:t>
            </a:r>
            <a:r>
              <a:rPr lang="en-US" sz="3800">
                <a:solidFill>
                  <a:srgbClr val="000000"/>
                </a:solidFill>
                <a:latin typeface="DM Sans"/>
                <a:ea typeface="DM Sans"/>
                <a:cs typeface="DM Sans"/>
                <a:sym typeface="DM Sans"/>
              </a:rPr>
              <a:t> cách này, thuật toán có nhiều cơ hội để "khám phá" các khu vực khác nhau của không gian tìm kiếm, thay vì chỉ bị giới hạn trong một "thung lũng" duy nhất.</a:t>
            </a:r>
          </a:p>
          <a:p>
            <a:pPr algn="just">
              <a:lnSpc>
                <a:spcPts val="8400"/>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41686" y="-1775799"/>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560624" y="-2822007"/>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966541" y="-2102350"/>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497247" y="2607723"/>
            <a:ext cx="3575541" cy="3575541"/>
          </a:xfrm>
          <a:custGeom>
            <a:avLst/>
            <a:gdLst/>
            <a:ahLst/>
            <a:cxnLst/>
            <a:rect r="r" b="b" t="t" l="l"/>
            <a:pathLst>
              <a:path h="3575541" w="3575541">
                <a:moveTo>
                  <a:pt x="0" y="0"/>
                </a:moveTo>
                <a:lnTo>
                  <a:pt x="3575541" y="0"/>
                </a:lnTo>
                <a:lnTo>
                  <a:pt x="3575541" y="3575542"/>
                </a:lnTo>
                <a:lnTo>
                  <a:pt x="0" y="357554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790753" y="880769"/>
            <a:ext cx="16468547" cy="35147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e. Nhiệm vụ 5: Tôi luyện mô phỏng ( Simulated Annealing )</a:t>
            </a:r>
          </a:p>
          <a:p>
            <a:pPr algn="just">
              <a:lnSpc>
                <a:spcPts val="5599"/>
              </a:lnSpc>
            </a:pPr>
          </a:p>
          <a:p>
            <a:pPr algn="just">
              <a:lnSpc>
                <a:spcPts val="8400"/>
              </a:lnSpc>
              <a:spcBef>
                <a:spcPct val="0"/>
              </a:spcBef>
            </a:pPr>
          </a:p>
        </p:txBody>
      </p:sp>
      <p:sp>
        <p:nvSpPr>
          <p:cNvPr name="TextBox 17" id="17"/>
          <p:cNvSpPr txBox="true"/>
          <p:nvPr/>
        </p:nvSpPr>
        <p:spPr>
          <a:xfrm rot="0">
            <a:off x="591827" y="2568888"/>
            <a:ext cx="16866399" cy="7440461"/>
          </a:xfrm>
          <a:prstGeom prst="rect">
            <a:avLst/>
          </a:prstGeom>
        </p:spPr>
        <p:txBody>
          <a:bodyPr anchor="t" rtlCol="false" tIns="0" lIns="0" bIns="0" rIns="0">
            <a:spAutoFit/>
          </a:bodyPr>
          <a:lstStyle/>
          <a:p>
            <a:pPr algn="just" marL="832228" indent="-416114" lvl="1">
              <a:lnSpc>
                <a:spcPts val="5396"/>
              </a:lnSpc>
              <a:buFont typeface="Arial"/>
              <a:buChar char="•"/>
            </a:pPr>
            <a:r>
              <a:rPr lang="en-US" b="true" sz="3854">
                <a:solidFill>
                  <a:srgbClr val="000000"/>
                </a:solidFill>
                <a:latin typeface="DM Sans Bold"/>
                <a:ea typeface="DM Sans Bold"/>
                <a:cs typeface="DM Sans Bold"/>
                <a:sym typeface="DM Sans Bold"/>
              </a:rPr>
              <a:t>Mục tiêu: </a:t>
            </a:r>
          </a:p>
          <a:p>
            <a:pPr algn="just" marL="1664455" indent="-554818" lvl="2">
              <a:lnSpc>
                <a:spcPts val="5396"/>
              </a:lnSpc>
              <a:buFont typeface="Arial"/>
              <a:buChar char="⚬"/>
            </a:pPr>
            <a:r>
              <a:rPr lang="en-US" sz="3854">
                <a:solidFill>
                  <a:srgbClr val="000000"/>
                </a:solidFill>
                <a:latin typeface="DM Sans"/>
                <a:ea typeface="DM Sans"/>
                <a:cs typeface="DM Sans"/>
                <a:sym typeface="DM Sans"/>
              </a:rPr>
              <a:t>Khắc phục nhược điểm của Hill Climbing – dễ mắc kẹt tại cực trị địa phương.</a:t>
            </a:r>
          </a:p>
          <a:p>
            <a:pPr algn="just" marL="1664455" indent="-554818" lvl="2">
              <a:lnSpc>
                <a:spcPts val="5396"/>
              </a:lnSpc>
              <a:buFont typeface="Arial"/>
              <a:buChar char="⚬"/>
            </a:pPr>
            <a:r>
              <a:rPr lang="en-US" sz="3854">
                <a:solidFill>
                  <a:srgbClr val="000000"/>
                </a:solidFill>
                <a:latin typeface="DM Sans"/>
                <a:ea typeface="DM Sans"/>
                <a:cs typeface="DM Sans"/>
                <a:sym typeface="DM Sans"/>
              </a:rPr>
              <a:t>Cho phép chấp nhận bước tệ hơn (uphill move) với xác suất có kiểm soát → giúp thoát local optimum.</a:t>
            </a:r>
          </a:p>
          <a:p>
            <a:pPr algn="just" marL="832228" indent="-416114" lvl="1">
              <a:lnSpc>
                <a:spcPts val="5396"/>
              </a:lnSpc>
              <a:buFont typeface="Arial"/>
              <a:buChar char="•"/>
            </a:pPr>
            <a:r>
              <a:rPr lang="en-US" b="true" sz="3854">
                <a:solidFill>
                  <a:srgbClr val="000000"/>
                </a:solidFill>
                <a:latin typeface="DM Sans Bold"/>
                <a:ea typeface="DM Sans Bold"/>
                <a:cs typeface="DM Sans Bold"/>
                <a:sym typeface="DM Sans Bold"/>
              </a:rPr>
              <a:t>Nguyên lý hoạt động:</a:t>
            </a:r>
          </a:p>
          <a:p>
            <a:pPr algn="just" marL="1664455" indent="-554818" lvl="2">
              <a:lnSpc>
                <a:spcPts val="5396"/>
              </a:lnSpc>
              <a:buFont typeface="Arial"/>
              <a:buChar char="⚬"/>
            </a:pPr>
            <a:r>
              <a:rPr lang="en-US" sz="3854">
                <a:solidFill>
                  <a:srgbClr val="000000"/>
                </a:solidFill>
                <a:latin typeface="DM Sans"/>
                <a:ea typeface="DM Sans"/>
                <a:cs typeface="DM Sans"/>
                <a:sym typeface="DM Sans"/>
              </a:rPr>
              <a:t>Lấy cảm hứng từ quá trình nung – làm nguội kim loại.</a:t>
            </a:r>
          </a:p>
          <a:p>
            <a:pPr algn="just" marL="1664455" indent="-554818" lvl="2">
              <a:lnSpc>
                <a:spcPts val="5396"/>
              </a:lnSpc>
              <a:buFont typeface="Arial"/>
              <a:buChar char="⚬"/>
            </a:pPr>
            <a:r>
              <a:rPr lang="en-US" sz="3854">
                <a:solidFill>
                  <a:srgbClr val="000000"/>
                </a:solidFill>
                <a:latin typeface="DM Sans"/>
                <a:ea typeface="DM Sans"/>
                <a:cs typeface="DM Sans"/>
                <a:sym typeface="DM Sans"/>
              </a:rPr>
              <a:t>Ở nhiệt độ cao (T lớn): dễ chấp nhận bước xấu → khám phá rộng.</a:t>
            </a:r>
          </a:p>
          <a:p>
            <a:pPr algn="just" marL="1664455" indent="-554818" lvl="2">
              <a:lnSpc>
                <a:spcPts val="5396"/>
              </a:lnSpc>
              <a:buFont typeface="Arial"/>
              <a:buChar char="⚬"/>
            </a:pPr>
            <a:r>
              <a:rPr lang="en-US" sz="3854">
                <a:solidFill>
                  <a:srgbClr val="000000"/>
                </a:solidFill>
                <a:latin typeface="DM Sans"/>
                <a:ea typeface="DM Sans"/>
                <a:cs typeface="DM Sans"/>
                <a:sym typeface="DM Sans"/>
              </a:rPr>
              <a:t>Khi T giảm dần: giảm xác suất chấp nhận bước xấu → hội tụ ổn định.</a:t>
            </a:r>
          </a:p>
          <a:p>
            <a:pPr algn="just" marL="1664455" indent="-554818" lvl="2">
              <a:lnSpc>
                <a:spcPts val="5396"/>
              </a:lnSpc>
              <a:buFont typeface="Arial"/>
              <a:buChar char="⚬"/>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9617944" y="1869154"/>
            <a:ext cx="3602325" cy="1112483"/>
          </a:xfrm>
          <a:custGeom>
            <a:avLst/>
            <a:gdLst/>
            <a:ahLst/>
            <a:cxnLst/>
            <a:rect r="r" b="b" t="t" l="l"/>
            <a:pathLst>
              <a:path h="1112483" w="3602325">
                <a:moveTo>
                  <a:pt x="0" y="0"/>
                </a:moveTo>
                <a:lnTo>
                  <a:pt x="3602326" y="0"/>
                </a:lnTo>
                <a:lnTo>
                  <a:pt x="3602326" y="1112483"/>
                </a:lnTo>
                <a:lnTo>
                  <a:pt x="0" y="1112483"/>
                </a:lnTo>
                <a:lnTo>
                  <a:pt x="0" y="0"/>
                </a:lnTo>
                <a:close/>
              </a:path>
            </a:pathLst>
          </a:custGeom>
          <a:blipFill>
            <a:blip r:embed="rId12"/>
            <a:stretch>
              <a:fillRect l="0" t="0" r="0" b="0"/>
            </a:stretch>
          </a:blipFill>
        </p:spPr>
      </p:sp>
      <p:sp>
        <p:nvSpPr>
          <p:cNvPr name="Freeform 8" id="8"/>
          <p:cNvSpPr/>
          <p:nvPr/>
        </p:nvSpPr>
        <p:spPr>
          <a:xfrm flipH="false" flipV="false" rot="0">
            <a:off x="12497597" y="5318499"/>
            <a:ext cx="3773311" cy="884776"/>
          </a:xfrm>
          <a:custGeom>
            <a:avLst/>
            <a:gdLst/>
            <a:ahLst/>
            <a:cxnLst/>
            <a:rect r="r" b="b" t="t" l="l"/>
            <a:pathLst>
              <a:path h="884776" w="3773311">
                <a:moveTo>
                  <a:pt x="0" y="0"/>
                </a:moveTo>
                <a:lnTo>
                  <a:pt x="3773310" y="0"/>
                </a:lnTo>
                <a:lnTo>
                  <a:pt x="3773310" y="884776"/>
                </a:lnTo>
                <a:lnTo>
                  <a:pt x="0" y="884776"/>
                </a:lnTo>
                <a:lnTo>
                  <a:pt x="0" y="0"/>
                </a:lnTo>
                <a:close/>
              </a:path>
            </a:pathLst>
          </a:custGeom>
          <a:blipFill>
            <a:blip r:embed="rId13"/>
            <a:stretch>
              <a:fillRect l="0" t="0" r="0" b="0"/>
            </a:stretch>
          </a:blipFill>
        </p:spPr>
      </p:sp>
      <p:sp>
        <p:nvSpPr>
          <p:cNvPr name="TextBox 9" id="9"/>
          <p:cNvSpPr txBox="true"/>
          <p:nvPr/>
        </p:nvSpPr>
        <p:spPr>
          <a:xfrm rot="0">
            <a:off x="849619" y="2115033"/>
            <a:ext cx="8308657" cy="1384300"/>
          </a:xfrm>
          <a:prstGeom prst="rect">
            <a:avLst/>
          </a:prstGeom>
        </p:spPr>
        <p:txBody>
          <a:bodyPr anchor="t" rtlCol="false" tIns="0" lIns="0" bIns="0" rIns="0">
            <a:spAutoFit/>
          </a:bodyPr>
          <a:lstStyle/>
          <a:p>
            <a:pPr algn="ctr"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Xác suất chấp nhận bước xấu:</a:t>
            </a:r>
          </a:p>
          <a:p>
            <a:pPr algn="ctr">
              <a:lnSpc>
                <a:spcPts val="5599"/>
              </a:lnSpc>
              <a:spcBef>
                <a:spcPct val="0"/>
              </a:spcBef>
            </a:pPr>
          </a:p>
        </p:txBody>
      </p:sp>
      <p:sp>
        <p:nvSpPr>
          <p:cNvPr name="TextBox 10" id="10"/>
          <p:cNvSpPr txBox="true"/>
          <p:nvPr/>
        </p:nvSpPr>
        <p:spPr>
          <a:xfrm rot="0">
            <a:off x="849619" y="2905437"/>
            <a:ext cx="9852652" cy="1990395"/>
          </a:xfrm>
          <a:prstGeom prst="rect">
            <a:avLst/>
          </a:prstGeom>
        </p:spPr>
        <p:txBody>
          <a:bodyPr anchor="t" rtlCol="false" tIns="0" lIns="0" bIns="0" rIns="0">
            <a:spAutoFit/>
          </a:bodyPr>
          <a:lstStyle/>
          <a:p>
            <a:pPr algn="just" marL="821231" indent="-410616" lvl="1">
              <a:lnSpc>
                <a:spcPts val="5325"/>
              </a:lnSpc>
              <a:buFont typeface="Arial"/>
              <a:buChar char="•"/>
            </a:pPr>
            <a:r>
              <a:rPr lang="en-US" sz="3803">
                <a:solidFill>
                  <a:srgbClr val="000000"/>
                </a:solidFill>
                <a:latin typeface="DM Sans"/>
                <a:ea typeface="DM Sans"/>
                <a:cs typeface="DM Sans"/>
                <a:sym typeface="DM Sans"/>
              </a:rPr>
              <a:t>Trong đó:</a:t>
            </a:r>
          </a:p>
          <a:p>
            <a:pPr algn="just" marL="1642462" indent="-547487" lvl="2">
              <a:lnSpc>
                <a:spcPts val="5325"/>
              </a:lnSpc>
              <a:buFont typeface="Arial"/>
              <a:buChar char="⚬"/>
            </a:pPr>
            <a:r>
              <a:rPr lang="en-US" sz="3803">
                <a:solidFill>
                  <a:srgbClr val="000000"/>
                </a:solidFill>
                <a:latin typeface="DM Sans"/>
                <a:ea typeface="DM Sans"/>
                <a:cs typeface="DM Sans"/>
                <a:sym typeface="DM Sans"/>
              </a:rPr>
              <a:t>ΔE = conflicts mới – conflicts hiện tại</a:t>
            </a:r>
          </a:p>
          <a:p>
            <a:pPr algn="just" marL="1642462" indent="-547487" lvl="2">
              <a:lnSpc>
                <a:spcPts val="5325"/>
              </a:lnSpc>
              <a:buFont typeface="Arial"/>
              <a:buChar char="⚬"/>
            </a:pPr>
            <a:r>
              <a:rPr lang="en-US" sz="3803">
                <a:solidFill>
                  <a:srgbClr val="000000"/>
                </a:solidFill>
                <a:latin typeface="DM Sans"/>
                <a:ea typeface="DM Sans"/>
                <a:cs typeface="DM Sans"/>
                <a:sym typeface="DM Sans"/>
              </a:rPr>
              <a:t>T: nhiệt độ hiện tại</a:t>
            </a:r>
          </a:p>
        </p:txBody>
      </p:sp>
      <p:sp>
        <p:nvSpPr>
          <p:cNvPr name="TextBox 11" id="11"/>
          <p:cNvSpPr txBox="true"/>
          <p:nvPr/>
        </p:nvSpPr>
        <p:spPr>
          <a:xfrm rot="0">
            <a:off x="849619" y="5328426"/>
            <a:ext cx="11085197" cy="4908550"/>
          </a:xfrm>
          <a:prstGeom prst="rect">
            <a:avLst/>
          </a:prstGeom>
        </p:spPr>
        <p:txBody>
          <a:bodyPr anchor="t" rtlCol="false" tIns="0" lIns="0" bIns="0" rIns="0">
            <a:spAutoFit/>
          </a:bodyPr>
          <a:lstStyle/>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Lịch giảm nhiệt độ (Annealing Schedule):</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T₀: nhiệt độ ban đầu</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α: hệ số làm nguội (0.9 ≤ α ≤ 0.99)</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k: số bước lặp</a:t>
            </a:r>
          </a:p>
          <a:p>
            <a:pPr algn="just">
              <a:lnSpc>
                <a:spcPts val="5599"/>
              </a:lnSpc>
              <a:spcBef>
                <a:spcPct val="0"/>
              </a:spcBef>
            </a:pPr>
            <a:r>
              <a:rPr lang="en-US" sz="3999">
                <a:solidFill>
                  <a:srgbClr val="000000"/>
                </a:solidFill>
                <a:latin typeface="DM Sans"/>
                <a:ea typeface="DM Sans"/>
                <a:cs typeface="DM Sans"/>
                <a:sym typeface="DM Sans"/>
              </a:rPr>
              <a:t>→ Giảm đều nhiệt độ, giúp cân bằng giữa khám phá và hội tụ.</a:t>
            </a:r>
          </a:p>
          <a:p>
            <a:pPr algn="ctr">
              <a:lnSpc>
                <a:spcPts val="5599"/>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618248" y="2895912"/>
            <a:ext cx="14655513" cy="4405762"/>
          </a:xfrm>
          <a:prstGeom prst="rect">
            <a:avLst/>
          </a:prstGeom>
        </p:spPr>
        <p:txBody>
          <a:bodyPr anchor="t" rtlCol="false" tIns="0" lIns="0" bIns="0" rIns="0">
            <a:spAutoFit/>
          </a:bodyPr>
          <a:lstStyle/>
          <a:p>
            <a:pPr algn="just" marL="995430" indent="-497715" lvl="1">
              <a:lnSpc>
                <a:spcPts val="6454"/>
              </a:lnSpc>
              <a:buFont typeface="Arial"/>
              <a:buChar char="•"/>
            </a:pPr>
            <a:r>
              <a:rPr lang="en-US" b="true" sz="4610">
                <a:solidFill>
                  <a:srgbClr val="000000"/>
                </a:solidFill>
                <a:latin typeface="DM Sans Bold"/>
                <a:ea typeface="DM Sans Bold"/>
                <a:cs typeface="DM Sans Bold"/>
                <a:sym typeface="DM Sans Bold"/>
              </a:rPr>
              <a:t>Quy trình thuật toán</a:t>
            </a:r>
          </a:p>
          <a:p>
            <a:pPr algn="just">
              <a:lnSpc>
                <a:spcPts val="5737"/>
              </a:lnSpc>
              <a:spcBef>
                <a:spcPct val="0"/>
              </a:spcBef>
            </a:pPr>
            <a:r>
              <a:rPr lang="en-US" sz="4098">
                <a:solidFill>
                  <a:srgbClr val="000000"/>
                </a:solidFill>
                <a:latin typeface="DM Sans"/>
                <a:ea typeface="DM Sans"/>
                <a:cs typeface="DM Sans"/>
                <a:sym typeface="DM Sans"/>
              </a:rPr>
              <a:t>1️⃣ Khởi tạo bàn cờ ngẫu nhiên (n = 8).</a:t>
            </a:r>
          </a:p>
          <a:p>
            <a:pPr algn="just">
              <a:lnSpc>
                <a:spcPts val="5737"/>
              </a:lnSpc>
              <a:spcBef>
                <a:spcPct val="0"/>
              </a:spcBef>
            </a:pPr>
            <a:r>
              <a:rPr lang="en-US" sz="4098">
                <a:solidFill>
                  <a:srgbClr val="000000"/>
                </a:solidFill>
                <a:latin typeface="DM Sans"/>
                <a:ea typeface="DM Sans"/>
                <a:cs typeface="DM Sans"/>
                <a:sym typeface="DM Sans"/>
              </a:rPr>
              <a:t>2️⃣ Chọn ngẫu nhiên 1 quân hậu → di chuyển sang hàng khác.</a:t>
            </a:r>
          </a:p>
          <a:p>
            <a:pPr algn="just">
              <a:lnSpc>
                <a:spcPts val="5737"/>
              </a:lnSpc>
              <a:spcBef>
                <a:spcPct val="0"/>
              </a:spcBef>
            </a:pPr>
            <a:r>
              <a:rPr lang="en-US" sz="4098">
                <a:solidFill>
                  <a:srgbClr val="000000"/>
                </a:solidFill>
                <a:latin typeface="DM Sans"/>
                <a:ea typeface="DM Sans"/>
                <a:cs typeface="DM Sans"/>
                <a:sym typeface="DM Sans"/>
              </a:rPr>
              <a:t>3️⃣ Tính số xung đột mới → xác định ΔE.</a:t>
            </a:r>
          </a:p>
          <a:p>
            <a:pPr algn="just">
              <a:lnSpc>
                <a:spcPts val="5737"/>
              </a:lnSpc>
              <a:spcBef>
                <a:spcPct val="0"/>
              </a:spcBef>
            </a:pPr>
            <a:r>
              <a:rPr lang="en-US" sz="4098">
                <a:solidFill>
                  <a:srgbClr val="000000"/>
                </a:solidFill>
                <a:latin typeface="DM Sans"/>
                <a:ea typeface="DM Sans"/>
                <a:cs typeface="DM Sans"/>
                <a:sym typeface="DM Sans"/>
              </a:rPr>
              <a:t>4️⃣ Chấp nhận / từ chối bước đi theo xác suất </a:t>
            </a:r>
          </a:p>
          <a:p>
            <a:pPr algn="just">
              <a:lnSpc>
                <a:spcPts val="5737"/>
              </a:lnSpc>
              <a:spcBef>
                <a:spcPct val="0"/>
              </a:spcBef>
            </a:pPr>
            <a:r>
              <a:rPr lang="en-US" sz="4098">
                <a:solidFill>
                  <a:srgbClr val="000000"/>
                </a:solidFill>
                <a:latin typeface="DM Sans"/>
                <a:ea typeface="DM Sans"/>
                <a:cs typeface="DM Sans"/>
                <a:sym typeface="DM Sans"/>
              </a:rPr>
              <a:t>5️⃣ Giảm T theo lịch trình và lặp lại.</a:t>
            </a:r>
          </a:p>
        </p:txBody>
      </p:sp>
      <p:sp>
        <p:nvSpPr>
          <p:cNvPr name="Freeform 8" id="8"/>
          <p:cNvSpPr/>
          <p:nvPr/>
        </p:nvSpPr>
        <p:spPr>
          <a:xfrm flipH="false" flipV="false" rot="0">
            <a:off x="12969390" y="5886331"/>
            <a:ext cx="1712308" cy="663519"/>
          </a:xfrm>
          <a:custGeom>
            <a:avLst/>
            <a:gdLst/>
            <a:ahLst/>
            <a:cxnLst/>
            <a:rect r="r" b="b" t="t" l="l"/>
            <a:pathLst>
              <a:path h="663519" w="1712308">
                <a:moveTo>
                  <a:pt x="0" y="0"/>
                </a:moveTo>
                <a:lnTo>
                  <a:pt x="1712308" y="0"/>
                </a:lnTo>
                <a:lnTo>
                  <a:pt x="1712308" y="663520"/>
                </a:lnTo>
                <a:lnTo>
                  <a:pt x="0" y="663520"/>
                </a:lnTo>
                <a:lnTo>
                  <a:pt x="0" y="0"/>
                </a:lnTo>
                <a:close/>
              </a:path>
            </a:pathLst>
          </a:custGeom>
          <a:blipFill>
            <a:blip r:embed="rId1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043687" y="2526513"/>
            <a:ext cx="7448956" cy="5773507"/>
          </a:xfrm>
          <a:custGeom>
            <a:avLst/>
            <a:gdLst/>
            <a:ahLst/>
            <a:cxnLst/>
            <a:rect r="r" b="b" t="t" l="l"/>
            <a:pathLst>
              <a:path h="5773507" w="7448956">
                <a:moveTo>
                  <a:pt x="0" y="0"/>
                </a:moveTo>
                <a:lnTo>
                  <a:pt x="7448956" y="0"/>
                </a:lnTo>
                <a:lnTo>
                  <a:pt x="7448956" y="5773507"/>
                </a:lnTo>
                <a:lnTo>
                  <a:pt x="0" y="5773507"/>
                </a:lnTo>
                <a:lnTo>
                  <a:pt x="0" y="0"/>
                </a:lnTo>
                <a:close/>
              </a:path>
            </a:pathLst>
          </a:custGeom>
          <a:blipFill>
            <a:blip r:embed="rId12"/>
            <a:stretch>
              <a:fillRect l="0" t="0" r="0" b="0"/>
            </a:stretch>
          </a:blipFill>
        </p:spPr>
      </p:sp>
      <p:sp>
        <p:nvSpPr>
          <p:cNvPr name="TextBox 8" id="8"/>
          <p:cNvSpPr txBox="true"/>
          <p:nvPr/>
        </p:nvSpPr>
        <p:spPr>
          <a:xfrm rot="0">
            <a:off x="277788" y="2063041"/>
            <a:ext cx="8694007" cy="6997364"/>
          </a:xfrm>
          <a:prstGeom prst="rect">
            <a:avLst/>
          </a:prstGeom>
        </p:spPr>
        <p:txBody>
          <a:bodyPr anchor="t" rtlCol="false" tIns="0" lIns="0" bIns="0" rIns="0">
            <a:spAutoFit/>
          </a:bodyPr>
          <a:lstStyle/>
          <a:p>
            <a:pPr algn="just" marL="954405" indent="-477203" lvl="1">
              <a:lnSpc>
                <a:spcPts val="6188"/>
              </a:lnSpc>
              <a:buFont typeface="Arial"/>
              <a:buChar char="•"/>
            </a:pPr>
            <a:r>
              <a:rPr lang="en-US" b="true" sz="4420">
                <a:solidFill>
                  <a:srgbClr val="000000"/>
                </a:solidFill>
                <a:latin typeface="DM Sans Bold"/>
                <a:ea typeface="DM Sans Bold"/>
                <a:cs typeface="DM Sans Bold"/>
                <a:sym typeface="DM Sans Bold"/>
              </a:rPr>
              <a:t>Kết quả thực nghiệm</a:t>
            </a:r>
          </a:p>
          <a:p>
            <a:pPr algn="just" marL="1696719" indent="-565573" lvl="2">
              <a:lnSpc>
                <a:spcPts val="5501"/>
              </a:lnSpc>
              <a:buFont typeface="Arial"/>
              <a:buChar char="⚬"/>
            </a:pPr>
            <a:r>
              <a:rPr lang="en-US" sz="3929">
                <a:solidFill>
                  <a:srgbClr val="000000"/>
                </a:solidFill>
                <a:latin typeface="DM Sans"/>
                <a:ea typeface="DM Sans"/>
                <a:cs typeface="DM Sans"/>
                <a:sym typeface="DM Sans"/>
              </a:rPr>
              <a:t>Tham số: T₀ = 100, α = 0.98</a:t>
            </a:r>
          </a:p>
          <a:p>
            <a:pPr algn="just" marL="1696719" indent="-565573" lvl="2">
              <a:lnSpc>
                <a:spcPts val="5501"/>
              </a:lnSpc>
              <a:buFont typeface="Arial"/>
              <a:buChar char="⚬"/>
            </a:pPr>
            <a:r>
              <a:rPr lang="en-US" sz="3929">
                <a:solidFill>
                  <a:srgbClr val="000000"/>
                </a:solidFill>
                <a:latin typeface="DM Sans"/>
                <a:ea typeface="DM Sans"/>
                <a:cs typeface="DM Sans"/>
                <a:sym typeface="DM Sans"/>
              </a:rPr>
              <a:t>Số xung đột giảm từ 5 → 1, cho thấy hội tụ dần theo thời gian.</a:t>
            </a:r>
          </a:p>
          <a:p>
            <a:pPr algn="just" marL="1696719" indent="-565573" lvl="2">
              <a:lnSpc>
                <a:spcPts val="5501"/>
              </a:lnSpc>
              <a:buFont typeface="Arial"/>
              <a:buChar char="⚬"/>
            </a:pPr>
            <a:r>
              <a:rPr lang="en-US" sz="3929">
                <a:solidFill>
                  <a:srgbClr val="000000"/>
                </a:solidFill>
                <a:latin typeface="DM Sans"/>
                <a:ea typeface="DM Sans"/>
                <a:cs typeface="DM Sans"/>
                <a:sym typeface="DM Sans"/>
              </a:rPr>
              <a:t>Biểu đồ hội tụ:</a:t>
            </a:r>
          </a:p>
          <a:p>
            <a:pPr algn="just" marL="2545078" indent="-636270" lvl="3">
              <a:lnSpc>
                <a:spcPts val="5501"/>
              </a:lnSpc>
              <a:buFont typeface="Arial"/>
              <a:buChar char="￭"/>
            </a:pPr>
            <a:r>
              <a:rPr lang="en-US" sz="3929">
                <a:solidFill>
                  <a:srgbClr val="000000"/>
                </a:solidFill>
                <a:latin typeface="DM Sans"/>
                <a:ea typeface="DM Sans"/>
                <a:cs typeface="DM Sans"/>
                <a:sym typeface="DM Sans"/>
              </a:rPr>
              <a:t>Ban đầu dao động mạnh (T lớn, chấp nhận nhiều bước xấu).</a:t>
            </a:r>
          </a:p>
          <a:p>
            <a:pPr algn="just" marL="2545078" indent="-636270" lvl="3">
              <a:lnSpc>
                <a:spcPts val="5501"/>
              </a:lnSpc>
              <a:buFont typeface="Arial"/>
              <a:buChar char="￭"/>
            </a:pPr>
            <a:r>
              <a:rPr lang="en-US" sz="3929">
                <a:solidFill>
                  <a:srgbClr val="000000"/>
                </a:solidFill>
                <a:latin typeface="DM Sans"/>
                <a:ea typeface="DM Sans"/>
                <a:cs typeface="DM Sans"/>
                <a:sym typeface="DM Sans"/>
              </a:rPr>
              <a:t>Về sau ổn định khi T giảm.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74072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f.Nhiệm vụ 6: (Algorithm Behavior Analysis) </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Comparision:</a:t>
            </a:r>
          </a:p>
          <a:p>
            <a:pPr algn="just">
              <a:lnSpc>
                <a:spcPts val="5599"/>
              </a:lnSpc>
            </a:pPr>
            <a:r>
              <a:rPr lang="en-US" sz="3999">
                <a:solidFill>
                  <a:srgbClr val="000000"/>
                </a:solidFill>
                <a:latin typeface="DM Sans"/>
                <a:ea typeface="DM Sans"/>
                <a:cs typeface="DM Sans"/>
                <a:sym typeface="DM Sans"/>
              </a:rPr>
              <a:t>Mục tiêu so sánh</a:t>
            </a:r>
          </a:p>
          <a:p>
            <a:pPr algn="just">
              <a:lnSpc>
                <a:spcPts val="5599"/>
              </a:lnSpc>
            </a:pPr>
            <a:r>
              <a:rPr lang="en-US" sz="3999">
                <a:solidFill>
                  <a:srgbClr val="000000"/>
                </a:solidFill>
                <a:latin typeface="DM Sans"/>
                <a:ea typeface="DM Sans"/>
                <a:cs typeface="DM Sans"/>
                <a:sym typeface="DM Sans"/>
              </a:rPr>
              <a:t>So sánh hiệu suất của các thuật toán dựa trên hai tiêu chí chính: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Thời gian chạy (Runtime): Tốc độ hội tụ/tìm nghiệm (ms hoặc 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Giá trị hàm mục tiêu (Objective Function 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Số cặp quân hậu xung đột → giá trị tối ưu là h = 0.</a:t>
            </a:r>
          </a:p>
          <a:p>
            <a:pPr algn="just">
              <a:lnSpc>
                <a:spcPts val="5599"/>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graphicFrame>
        <p:nvGraphicFramePr>
          <p:cNvPr name="Table 16" id="16"/>
          <p:cNvGraphicFramePr>
            <a:graphicFrameLocks noGrp="true"/>
          </p:cNvGraphicFramePr>
          <p:nvPr/>
        </p:nvGraphicFramePr>
        <p:xfrm>
          <a:off x="340419" y="2817974"/>
          <a:ext cx="17369214" cy="7191375"/>
        </p:xfrm>
        <a:graphic>
          <a:graphicData uri="http://schemas.openxmlformats.org/drawingml/2006/table">
            <a:tbl>
              <a:tblPr/>
              <a:tblGrid>
                <a:gridCol w="5040332"/>
                <a:gridCol w="12328882"/>
              </a:tblGrid>
              <a:tr h="1024603">
                <a:tc>
                  <a:txBody>
                    <a:bodyPr anchor="t" rtlCol="false"/>
                    <a:lstStyle/>
                    <a:p>
                      <a:pPr algn="l">
                        <a:lnSpc>
                          <a:spcPts val="4200"/>
                        </a:lnSpc>
                        <a:defRPr/>
                      </a:pPr>
                      <a:r>
                        <a:rPr lang="en-US" sz="3000" b="true">
                          <a:solidFill>
                            <a:srgbClr val="000000"/>
                          </a:solidFill>
                          <a:latin typeface="DM Sans Bold"/>
                          <a:ea typeface="DM Sans Bold"/>
                          <a:cs typeface="DM Sans Bold"/>
                          <a:sym typeface="DM Sans Bold"/>
                        </a:rPr>
                        <a:t>Thuật toán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DM Sans Bold"/>
                          <a:ea typeface="DM Sans Bold"/>
                          <a:cs typeface="DM Sans Bold"/>
                          <a:sym typeface="DM Sans Bold"/>
                        </a:rPr>
                        <a:t>Đặc điểm chính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693">
                <a:tc>
                  <a:txBody>
                    <a:bodyPr anchor="t" rtlCol="false"/>
                    <a:lstStyle/>
                    <a:p>
                      <a:pPr algn="ctr">
                        <a:lnSpc>
                          <a:spcPts val="4200"/>
                        </a:lnSpc>
                        <a:defRPr/>
                      </a:pPr>
                      <a:r>
                        <a:rPr lang="en-US" sz="3000">
                          <a:solidFill>
                            <a:srgbClr val="000000"/>
                          </a:solidFill>
                          <a:latin typeface="DM Sans"/>
                          <a:ea typeface="DM Sans"/>
                          <a:cs typeface="DM Sans"/>
                          <a:sym typeface="DM Sans"/>
                        </a:rPr>
                        <a:t>SAHC (Steepest Ascent Hill Climbing)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Chọn bước cải thiện tốt nhất trong tất cả các nước đi.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693">
                <a:tc>
                  <a:txBody>
                    <a:bodyPr anchor="t" rtlCol="false"/>
                    <a:lstStyle/>
                    <a:p>
                      <a:pPr algn="ctr">
                        <a:lnSpc>
                          <a:spcPts val="4200"/>
                        </a:lnSpc>
                        <a:defRPr/>
                      </a:pPr>
                      <a:r>
                        <a:rPr lang="en-US" sz="3000">
                          <a:solidFill>
                            <a:srgbClr val="000000"/>
                          </a:solidFill>
                          <a:latin typeface="DM Sans"/>
                          <a:ea typeface="DM Sans"/>
                          <a:cs typeface="DM Sans"/>
                          <a:sym typeface="DM Sans"/>
                        </a:rPr>
                        <a:t>SHC 1 (Stochastic Hill Climbing 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Chọn ngẫu nhiên một bước đi trong các cải thiện tốt hơn.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693">
                <a:tc>
                  <a:txBody>
                    <a:bodyPr anchor="t" rtlCol="false"/>
                    <a:lstStyle/>
                    <a:p>
                      <a:pPr algn="ctr">
                        <a:lnSpc>
                          <a:spcPts val="4200"/>
                        </a:lnSpc>
                        <a:defRPr/>
                      </a:pPr>
                      <a:r>
                        <a:rPr lang="en-US" sz="3000">
                          <a:solidFill>
                            <a:srgbClr val="000000"/>
                          </a:solidFill>
                          <a:latin typeface="DM Sans"/>
                          <a:ea typeface="DM Sans"/>
                          <a:cs typeface="DM Sans"/>
                          <a:sym typeface="DM Sans"/>
                        </a:rPr>
                        <a:t>SHC 2 (First-Choice Hill Climbing)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Chấp nhận ngay bước đầu tiên cải thiện được tìm thấy.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693">
                <a:tc>
                  <a:txBody>
                    <a:bodyPr anchor="t" rtlCol="false"/>
                    <a:lstStyle/>
                    <a:p>
                      <a:pPr algn="ctr">
                        <a:lnSpc>
                          <a:spcPts val="4200"/>
                        </a:lnSpc>
                        <a:defRPr/>
                      </a:pPr>
                      <a:r>
                        <a:rPr lang="en-US" sz="3000">
                          <a:solidFill>
                            <a:srgbClr val="000000"/>
                          </a:solidFill>
                          <a:latin typeface="DM Sans"/>
                          <a:ea typeface="DM Sans"/>
                          <a:cs typeface="DM Sans"/>
                          <a:sym typeface="DM Sans"/>
                        </a:rPr>
                        <a:t>SA (Simulated Annealing)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Có thể chấp nhận bước tồi hơn với xác suất giảm dần để tránh cực tiểu cục bộ.</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7" id="17"/>
          <p:cNvSpPr txBox="true"/>
          <p:nvPr/>
        </p:nvSpPr>
        <p:spPr>
          <a:xfrm rot="0">
            <a:off x="790753" y="344962"/>
            <a:ext cx="16468547" cy="31781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f.Nhiệm vụ 6: (Algorithm Behavior Analysis) </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Comparision:</a:t>
            </a:r>
          </a:p>
          <a:p>
            <a:pPr algn="just">
              <a:lnSpc>
                <a:spcPts val="5599"/>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81121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f.Nhiệm vụ 6: (Algorithm Behavior Analysis) </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Comparision:</a:t>
            </a:r>
          </a:p>
          <a:p>
            <a:pPr algn="just">
              <a:lnSpc>
                <a:spcPts val="5599"/>
              </a:lnSpc>
            </a:pPr>
            <a:r>
              <a:rPr lang="en-US" sz="3999">
                <a:solidFill>
                  <a:srgbClr val="000000"/>
                </a:solidFill>
                <a:latin typeface="DM Sans"/>
                <a:ea typeface="DM Sans"/>
                <a:cs typeface="DM Sans"/>
                <a:sym typeface="DM Sans"/>
              </a:rPr>
              <a:t>Phương pháp thực nghiệm</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Kíc</a:t>
            </a:r>
            <a:r>
              <a:rPr lang="en-US" sz="3999">
                <a:solidFill>
                  <a:srgbClr val="000000"/>
                </a:solidFill>
                <a:latin typeface="DM Sans"/>
                <a:ea typeface="DM Sans"/>
                <a:cs typeface="DM Sans"/>
                <a:sym typeface="DM Sans"/>
              </a:rPr>
              <a:t>h thước bàn cờ: N = 4 và N = 8</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Số lần chạy: Mỗi thuật toán chạy ≥ 100 lần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Điều kiện khởi tạo: Mỗi lần chạy bắt đầu từ bàn cờ ngẫu nhiên khác nhau</a:t>
            </a:r>
          </a:p>
          <a:p>
            <a:pPr algn="just">
              <a:lnSpc>
                <a:spcPts val="5599"/>
              </a:lnSpc>
            </a:pPr>
            <a:r>
              <a:rPr lang="en-US" sz="3999">
                <a:solidFill>
                  <a:srgbClr val="000000"/>
                </a:solidFill>
                <a:latin typeface="DM Sans"/>
                <a:ea typeface="DM Sans"/>
                <a:cs typeface="DM Sans"/>
                <a:sym typeface="DM Sans"/>
              </a:rPr>
              <a:t> → giúp đảm bảo tính khách quan khi so sánh hiệu suất.</a:t>
            </a:r>
          </a:p>
          <a:p>
            <a:pPr algn="just">
              <a:lnSpc>
                <a:spcPts val="5599"/>
              </a:lnSpc>
            </a:pPr>
          </a:p>
          <a:p>
            <a:pPr algn="just">
              <a:lnSpc>
                <a:spcPts val="559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153324" y="2719094"/>
            <a:ext cx="14825314" cy="5273675"/>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DM Sans Bold"/>
                <a:ea typeface="DM Sans Bold"/>
                <a:cs typeface="DM Sans Bold"/>
                <a:sym typeface="DM Sans Bold"/>
              </a:rPr>
              <a:t>a</a:t>
            </a:r>
            <a:r>
              <a:rPr lang="en-US" b="true" sz="5000">
                <a:solidFill>
                  <a:srgbClr val="000000"/>
                </a:solidFill>
                <a:latin typeface="DM Sans Bold"/>
                <a:ea typeface="DM Sans Bold"/>
                <a:cs typeface="DM Sans Bold"/>
                <a:sym typeface="DM Sans Bold"/>
              </a:rPr>
              <a:t>. Hàm random_board(n):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Sinh bàn cờ ngẫu nhiên kích thước n × 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Mỗi cột chỉ có 1 quân hậu duy nhất.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Mảng board[i] → vị trí hàng của hậu trong cột i.</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Ví dụ: board = [3, 1, 0, 2]</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 → Hậu lần lượt ở hàng: 3 – 1 – 0 – 2.</a:t>
            </a:r>
          </a:p>
          <a:p>
            <a:pPr algn="just">
              <a:lnSpc>
                <a:spcPts val="7000"/>
              </a:lnSpc>
              <a:spcBef>
                <a:spcPct val="0"/>
              </a:spcBef>
            </a:pPr>
          </a:p>
        </p:txBody>
      </p:sp>
      <p:sp>
        <p:nvSpPr>
          <p:cNvPr name="TextBox 17" id="17"/>
          <p:cNvSpPr txBox="true"/>
          <p:nvPr/>
        </p:nvSpPr>
        <p:spPr>
          <a:xfrm rot="0">
            <a:off x="1028700" y="1419454"/>
            <a:ext cx="16468547" cy="1038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2. Các hàm hỗ trợ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102266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f.Nhiệm vụ 6: (Algorithm Behavior Analysis) </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Comparision:</a:t>
            </a:r>
          </a:p>
          <a:p>
            <a:pPr algn="just">
              <a:lnSpc>
                <a:spcPts val="5599"/>
              </a:lnSpc>
            </a:pPr>
            <a:r>
              <a:rPr lang="en-US" sz="3999">
                <a:solidFill>
                  <a:srgbClr val="000000"/>
                </a:solidFill>
                <a:latin typeface="DM Sans"/>
                <a:ea typeface="DM Sans"/>
                <a:cs typeface="DM Sans"/>
                <a:sym typeface="DM Sans"/>
              </a:rPr>
              <a:t>Phân tích hành vi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Hill Climbing (SAHC, SHC):</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Chạy nhan</a:t>
            </a:r>
            <a:r>
              <a:rPr lang="en-US" sz="3999">
                <a:solidFill>
                  <a:srgbClr val="000000"/>
                </a:solidFill>
                <a:latin typeface="DM Sans"/>
                <a:ea typeface="DM Sans"/>
                <a:cs typeface="DM Sans"/>
                <a:sym typeface="DM Sans"/>
              </a:rPr>
              <a:t>h, ít bước lặp.</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Dễ bị kẹt tại cực tiểu cục bộ → Avg. Conflicts &gt; 0 (đặc biệt với N=8).</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Simulated Annealing (SA):</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Chạy chậm hơn do có nhiều lần lặp và tính xác suất.</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Tỷ lệ thành công cao hơn, nhờ khả năng thoát cực tiểu cục bộ và tìm được nghiệm tối ưu h=0.</a:t>
            </a:r>
          </a:p>
          <a:p>
            <a:pPr algn="just">
              <a:lnSpc>
                <a:spcPts val="5599"/>
              </a:lnSpc>
            </a:pPr>
          </a:p>
          <a:p>
            <a:pPr algn="just">
              <a:lnSpc>
                <a:spcPts val="5599"/>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81121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f.Nhiệm vụ 6: (Algorithm Behavior Analysis) </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Problem Size Scalability:</a:t>
            </a:r>
          </a:p>
          <a:p>
            <a:pPr algn="just">
              <a:lnSpc>
                <a:spcPts val="5599"/>
              </a:lnSpc>
            </a:pPr>
            <a:r>
              <a:rPr lang="en-US" sz="3999">
                <a:solidFill>
                  <a:srgbClr val="000000"/>
                </a:solidFill>
                <a:latin typeface="DM Sans"/>
                <a:ea typeface="DM Sans"/>
                <a:cs typeface="DM Sans"/>
                <a:sym typeface="DM Sans"/>
              </a:rPr>
              <a:t>Mục tiêu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Mục tiêu chính: Đánh giá và so</a:t>
            </a:r>
            <a:r>
              <a:rPr lang="en-US" sz="3999">
                <a:solidFill>
                  <a:srgbClr val="000000"/>
                </a:solidFill>
                <a:latin typeface="DM Sans"/>
                <a:ea typeface="DM Sans"/>
                <a:cs typeface="DM Sans"/>
                <a:sym typeface="DM Sans"/>
              </a:rPr>
              <a:t> sánh </a:t>
            </a:r>
            <a:r>
              <a:rPr lang="en-US" sz="3999">
                <a:solidFill>
                  <a:srgbClr val="000000"/>
                </a:solidFill>
                <a:latin typeface="DM Sans"/>
                <a:ea typeface="DM Sans"/>
                <a:cs typeface="DM Sans"/>
                <a:sym typeface="DM Sans"/>
              </a:rPr>
              <a:t>hiệu suất về mặt thời gian của hai biến thể Leo đồi khi kích thước bàn cờ n tăng lên.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Mục tiêu phụ: Ước tính độ phức tạp thời gian thực nghiệm (Big O) của mỗi thuật toán và xác định thuật toán nào phù hợp hơn để giải quyết các bài toán N-Queens quy mô lớn.</a:t>
            </a:r>
          </a:p>
          <a:p>
            <a:pPr algn="just">
              <a:lnSpc>
                <a:spcPts val="5599"/>
              </a:lnSpc>
            </a:pPr>
          </a:p>
          <a:p>
            <a:pPr algn="just">
              <a:lnSpc>
                <a:spcPts val="5599"/>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98837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f.Nhiệm vụ 6: (Algorithm Behavior Analysis) </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Problem Size Scalability:</a:t>
            </a:r>
          </a:p>
          <a:p>
            <a:pPr algn="just">
              <a:lnSpc>
                <a:spcPts val="5320"/>
              </a:lnSpc>
            </a:pPr>
            <a:r>
              <a:rPr lang="en-US" sz="3800">
                <a:solidFill>
                  <a:srgbClr val="000000"/>
                </a:solidFill>
                <a:latin typeface="DM Sans"/>
                <a:ea typeface="DM Sans"/>
                <a:cs typeface="DM Sans"/>
                <a:sym typeface="DM Sans"/>
              </a:rPr>
              <a:t>Phương pháp thực nghiệm</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Cá</a:t>
            </a:r>
            <a:r>
              <a:rPr lang="en-US" sz="3800">
                <a:solidFill>
                  <a:srgbClr val="000000"/>
                </a:solidFill>
                <a:latin typeface="DM Sans"/>
                <a:ea typeface="DM Sans"/>
                <a:cs typeface="DM Sans"/>
                <a:sym typeface="DM Sans"/>
              </a:rPr>
              <a:t>c thuật toán được so</a:t>
            </a:r>
            <a:r>
              <a:rPr lang="en-US" sz="3800">
                <a:solidFill>
                  <a:srgbClr val="000000"/>
                </a:solidFill>
                <a:latin typeface="DM Sans"/>
                <a:ea typeface="DM Sans"/>
                <a:cs typeface="DM Sans"/>
                <a:sym typeface="DM Sans"/>
              </a:rPr>
              <a:t> sánh:</a:t>
            </a:r>
          </a:p>
          <a:p>
            <a:pPr algn="just" marL="1640841" indent="-546947" lvl="2">
              <a:lnSpc>
                <a:spcPts val="5320"/>
              </a:lnSpc>
              <a:buAutoNum type="alphaLcPeriod" startAt="1"/>
            </a:pPr>
            <a:r>
              <a:rPr lang="en-US" sz="3800">
                <a:solidFill>
                  <a:srgbClr val="000000"/>
                </a:solidFill>
                <a:latin typeface="DM Sans"/>
                <a:ea typeface="DM Sans"/>
                <a:cs typeface="DM Sans"/>
                <a:sym typeface="DM Sans"/>
              </a:rPr>
              <a:t>Leo đồ</a:t>
            </a:r>
            <a:r>
              <a:rPr lang="en-US" sz="3800">
                <a:solidFill>
                  <a:srgbClr val="000000"/>
                </a:solidFill>
                <a:latin typeface="DM Sans"/>
                <a:ea typeface="DM Sans"/>
                <a:cs typeface="DM Sans"/>
                <a:sym typeface="DM Sans"/>
              </a:rPr>
              <a:t>i Dốc nhất (Steepest-Ascent Hill Climbing): Tại mỗi bước, thuật toán này đánh giá tất cả n × (n-1) trạng thái lân cận để tìm ra nước đi tốt nhất.</a:t>
            </a:r>
          </a:p>
          <a:p>
            <a:pPr algn="just" marL="1640841" indent="-546947" lvl="2">
              <a:lnSpc>
                <a:spcPts val="5320"/>
              </a:lnSpc>
              <a:buAutoNum type="alphaLcPeriod" startAt="1"/>
            </a:pPr>
            <a:r>
              <a:rPr lang="en-US" sz="3800">
                <a:solidFill>
                  <a:srgbClr val="000000"/>
                </a:solidFill>
                <a:latin typeface="DM Sans"/>
                <a:ea typeface="DM Sans"/>
                <a:cs typeface="DM Sans"/>
                <a:sym typeface="DM Sans"/>
              </a:rPr>
              <a:t>Leo đồi Lựa chọn Đầu tiên (First-Choice Hill Climbing): Tại mỗi bước, thuật toán này chỉ tạo và đánh giá ngẫu nhiên các trạng thái lân cận cho đến khi tìm thấy một trạng thái tốt hơn trạng thái hiện tại.</a:t>
            </a:r>
          </a:p>
          <a:p>
            <a:pPr algn="just">
              <a:lnSpc>
                <a:spcPts val="5599"/>
              </a:lnSpc>
            </a:pPr>
          </a:p>
          <a:p>
            <a:pPr algn="just">
              <a:lnSpc>
                <a:spcPts val="5599"/>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7883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f.Nhiệm vụ 6: (Algorithm Behavior Analysis) </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Problem Size Scalability:</a:t>
            </a:r>
          </a:p>
          <a:p>
            <a:pPr algn="just">
              <a:lnSpc>
                <a:spcPts val="5320"/>
              </a:lnSpc>
            </a:pPr>
            <a:r>
              <a:rPr lang="en-US" sz="3800">
                <a:solidFill>
                  <a:srgbClr val="000000"/>
                </a:solidFill>
                <a:latin typeface="DM Sans"/>
                <a:ea typeface="DM Sans"/>
                <a:cs typeface="DM Sans"/>
                <a:sym typeface="DM Sans"/>
              </a:rPr>
              <a:t>Quy</a:t>
            </a:r>
            <a:r>
              <a:rPr lang="en-US" sz="3800">
                <a:solidFill>
                  <a:srgbClr val="000000"/>
                </a:solidFill>
                <a:latin typeface="DM Sans"/>
                <a:ea typeface="DM Sans"/>
                <a:cs typeface="DM Sans"/>
                <a:sym typeface="DM Sans"/>
              </a:rPr>
              <a:t> trình thực nghiệm:</a:t>
            </a:r>
          </a:p>
          <a:p>
            <a:pPr algn="just" marL="820421" indent="-410210" lvl="1">
              <a:lnSpc>
                <a:spcPts val="5320"/>
              </a:lnSpc>
              <a:buAutoNum type="arabicPeriod" startAt="1"/>
            </a:pPr>
            <a:r>
              <a:rPr lang="en-US" sz="3800">
                <a:solidFill>
                  <a:srgbClr val="000000"/>
                </a:solidFill>
                <a:latin typeface="DM Sans"/>
                <a:ea typeface="DM Sans"/>
                <a:cs typeface="DM Sans"/>
                <a:sym typeface="DM Sans"/>
              </a:rPr>
              <a:t>C</a:t>
            </a:r>
            <a:r>
              <a:rPr lang="en-US" sz="3800">
                <a:solidFill>
                  <a:srgbClr val="000000"/>
                </a:solidFill>
                <a:latin typeface="DM Sans"/>
                <a:ea typeface="DM Sans"/>
                <a:cs typeface="DM Sans"/>
                <a:sym typeface="DM Sans"/>
              </a:rPr>
              <a:t>húng tôi c</a:t>
            </a:r>
            <a:r>
              <a:rPr lang="en-US" sz="3800">
                <a:solidFill>
                  <a:srgbClr val="000000"/>
                </a:solidFill>
                <a:latin typeface="DM Sans"/>
                <a:ea typeface="DM Sans"/>
                <a:cs typeface="DM Sans"/>
                <a:sym typeface="DM Sans"/>
              </a:rPr>
              <a:t>họ</a:t>
            </a:r>
            <a:r>
              <a:rPr lang="en-US" sz="3800">
                <a:solidFill>
                  <a:srgbClr val="000000"/>
                </a:solidFill>
                <a:latin typeface="DM Sans"/>
                <a:ea typeface="DM Sans"/>
                <a:cs typeface="DM Sans"/>
                <a:sym typeface="DM Sans"/>
              </a:rPr>
              <a:t>n một loạt các kích thước bàn cờ để kiểm tra: n = 4, 8, 12, 16.</a:t>
            </a:r>
          </a:p>
          <a:p>
            <a:pPr algn="just" marL="820421" indent="-410210" lvl="1">
              <a:lnSpc>
                <a:spcPts val="5320"/>
              </a:lnSpc>
              <a:buAutoNum type="arabicPeriod" startAt="1"/>
            </a:pPr>
            <a:r>
              <a:rPr lang="en-US" sz="3800">
                <a:solidFill>
                  <a:srgbClr val="000000"/>
                </a:solidFill>
                <a:latin typeface="DM Sans"/>
                <a:ea typeface="DM Sans"/>
                <a:cs typeface="DM Sans"/>
                <a:sym typeface="DM Sans"/>
              </a:rPr>
              <a:t>Với mỗi kích thước n, chúng tôi chạy mỗi thuật toán (kết hợp với Khởi tạo lại Ngẫu nhiên để đảm bảo tìm ra lời giải) nhiều lần (ví dụ: 3-5 lần) để có được kết quả ổn định.</a:t>
            </a:r>
          </a:p>
          <a:p>
            <a:pPr algn="just">
              <a:lnSpc>
                <a:spcPts val="5599"/>
              </a:lnSpc>
            </a:pPr>
          </a:p>
          <a:p>
            <a:pPr algn="just">
              <a:lnSpc>
                <a:spcPts val="5599"/>
              </a:lnSpc>
              <a:spcBef>
                <a:spcPct val="0"/>
              </a:spcBef>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118412" y="1459074"/>
            <a:ext cx="16468547" cy="98837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f.Nhiệm vụ 6: (Algorithm Behavior Analysis) </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Problem Size Scalability:</a:t>
            </a:r>
          </a:p>
          <a:p>
            <a:pPr algn="just">
              <a:lnSpc>
                <a:spcPts val="5320"/>
              </a:lnSpc>
            </a:pPr>
            <a:r>
              <a:rPr lang="en-US" sz="3800">
                <a:solidFill>
                  <a:srgbClr val="000000"/>
                </a:solidFill>
                <a:latin typeface="DM Sans"/>
                <a:ea typeface="DM Sans"/>
                <a:cs typeface="DM Sans"/>
                <a:sym typeface="DM Sans"/>
              </a:rPr>
              <a:t>Quy</a:t>
            </a:r>
            <a:r>
              <a:rPr lang="en-US" sz="3800">
                <a:solidFill>
                  <a:srgbClr val="000000"/>
                </a:solidFill>
                <a:latin typeface="DM Sans"/>
                <a:ea typeface="DM Sans"/>
                <a:cs typeface="DM Sans"/>
                <a:sym typeface="DM Sans"/>
              </a:rPr>
              <a:t> trình thực nghiệm:</a:t>
            </a:r>
          </a:p>
          <a:p>
            <a:pPr algn="just">
              <a:lnSpc>
                <a:spcPts val="5320"/>
              </a:lnSpc>
            </a:pPr>
            <a:r>
              <a:rPr lang="en-US" sz="3800">
                <a:solidFill>
                  <a:srgbClr val="000000"/>
                </a:solidFill>
                <a:latin typeface="DM Sans"/>
                <a:ea typeface="DM Sans"/>
                <a:cs typeface="DM Sans"/>
                <a:sym typeface="DM Sans"/>
              </a:rPr>
              <a:t>3. C</a:t>
            </a:r>
            <a:r>
              <a:rPr lang="en-US" sz="3800">
                <a:solidFill>
                  <a:srgbClr val="000000"/>
                </a:solidFill>
                <a:latin typeface="DM Sans"/>
                <a:ea typeface="DM Sans"/>
                <a:cs typeface="DM Sans"/>
                <a:sym typeface="DM Sans"/>
              </a:rPr>
              <a:t>húng tôi g</a:t>
            </a:r>
            <a:r>
              <a:rPr lang="en-US" sz="3800">
                <a:solidFill>
                  <a:srgbClr val="000000"/>
                </a:solidFill>
                <a:latin typeface="DM Sans"/>
                <a:ea typeface="DM Sans"/>
                <a:cs typeface="DM Sans"/>
                <a:sym typeface="DM Sans"/>
              </a:rPr>
              <a:t>hi</a:t>
            </a:r>
            <a:r>
              <a:rPr lang="en-US" sz="3800">
                <a:solidFill>
                  <a:srgbClr val="000000"/>
                </a:solidFill>
                <a:latin typeface="DM Sans"/>
                <a:ea typeface="DM Sans"/>
                <a:cs typeface="DM Sans"/>
                <a:sym typeface="DM Sans"/>
              </a:rPr>
              <a:t> lại thời gian chạy trung bình để tìm ra lời giải 0 xung đột cho mỗi cặp (thuật toán, kích thước bàn cờ).</a:t>
            </a:r>
          </a:p>
          <a:p>
            <a:pPr algn="just">
              <a:lnSpc>
                <a:spcPts val="5320"/>
              </a:lnSpc>
            </a:pPr>
            <a:r>
              <a:rPr lang="en-US" sz="3800">
                <a:solidFill>
                  <a:srgbClr val="000000"/>
                </a:solidFill>
                <a:latin typeface="DM Sans"/>
                <a:ea typeface="DM Sans"/>
                <a:cs typeface="DM Sans"/>
                <a:sym typeface="DM Sans"/>
              </a:rPr>
              <a:t>4. Cuối cùng, chúng tôi vẽ đồ thị log-log biểu diễn mối quan hệ giữa thời gian chạy (trục y) và kích thước bàn cờ (trục x). Biểu đồ log-log rất hữu ích vì một mối quan hệ đa thức T(n) ≈ c * n^k sẽ xuất hiện dưới dạng một đường thẳng, giúp việc so sánh độ phức tạp trở nên trực quan.</a:t>
            </a:r>
          </a:p>
          <a:p>
            <a:pPr algn="just">
              <a:lnSpc>
                <a:spcPts val="5320"/>
              </a:lnSpc>
            </a:pPr>
          </a:p>
          <a:p>
            <a:pPr algn="just">
              <a:lnSpc>
                <a:spcPts val="5320"/>
              </a:lnSpc>
            </a:pPr>
          </a:p>
          <a:p>
            <a:pPr algn="just">
              <a:lnSpc>
                <a:spcPts val="5599"/>
              </a:lnSpc>
            </a:pPr>
          </a:p>
          <a:p>
            <a:pPr algn="just">
              <a:lnSpc>
                <a:spcPts val="5599"/>
              </a:lnSpc>
              <a:spcBef>
                <a:spcPct val="0"/>
              </a:spcBef>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5649" y="9673721"/>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80846" y="8956560"/>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524293" y="-2102350"/>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307153" y="9673721"/>
            <a:ext cx="4076270" cy="2863579"/>
          </a:xfrm>
          <a:custGeom>
            <a:avLst/>
            <a:gdLst/>
            <a:ahLst/>
            <a:cxnLst/>
            <a:rect r="r" b="b" t="t" l="l"/>
            <a:pathLst>
              <a:path h="2863579" w="4076270">
                <a:moveTo>
                  <a:pt x="0" y="0"/>
                </a:moveTo>
                <a:lnTo>
                  <a:pt x="4076269" y="0"/>
                </a:lnTo>
                <a:lnTo>
                  <a:pt x="4076269"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560624" y="-3297849"/>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5180079" y="-2304940"/>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700044"/>
            <a:ext cx="3575541" cy="3575541"/>
          </a:xfrm>
          <a:custGeom>
            <a:avLst/>
            <a:gdLst/>
            <a:ahLst/>
            <a:cxnLst/>
            <a:rect r="r" b="b" t="t" l="l"/>
            <a:pathLst>
              <a:path h="3575541" w="3575541">
                <a:moveTo>
                  <a:pt x="0" y="0"/>
                </a:moveTo>
                <a:lnTo>
                  <a:pt x="3575541" y="0"/>
                </a:lnTo>
                <a:lnTo>
                  <a:pt x="3575541" y="3575542"/>
                </a:lnTo>
                <a:lnTo>
                  <a:pt x="0" y="357554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750630" y="9572582"/>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99330"/>
            <a:ext cx="16468547" cy="42195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g. Nhiệm vụ nâng cao: Khám phá các toán tử di chuyển cục bộ khác (Exploring other local moves operators)</a:t>
            </a:r>
          </a:p>
          <a:p>
            <a:pPr algn="just">
              <a:lnSpc>
                <a:spcPts val="5599"/>
              </a:lnSpc>
            </a:pPr>
          </a:p>
          <a:p>
            <a:pPr algn="just">
              <a:lnSpc>
                <a:spcPts val="8400"/>
              </a:lnSpc>
              <a:spcBef>
                <a:spcPct val="0"/>
              </a:spcBef>
            </a:pPr>
          </a:p>
        </p:txBody>
      </p:sp>
      <p:sp>
        <p:nvSpPr>
          <p:cNvPr name="TextBox 17" id="17"/>
          <p:cNvSpPr txBox="true"/>
          <p:nvPr/>
        </p:nvSpPr>
        <p:spPr>
          <a:xfrm rot="0">
            <a:off x="1028700" y="2642894"/>
            <a:ext cx="16753303" cy="6773930"/>
          </a:xfrm>
          <a:prstGeom prst="rect">
            <a:avLst/>
          </a:prstGeom>
        </p:spPr>
        <p:txBody>
          <a:bodyPr anchor="t" rtlCol="false" tIns="0" lIns="0" bIns="0" rIns="0">
            <a:spAutoFit/>
          </a:bodyPr>
          <a:lstStyle/>
          <a:p>
            <a:pPr algn="just" marL="692248" indent="-346124" lvl="1">
              <a:lnSpc>
                <a:spcPts val="4488"/>
              </a:lnSpc>
              <a:buFont typeface="Arial"/>
              <a:buChar char="•"/>
            </a:pPr>
            <a:r>
              <a:rPr lang="en-US" b="true" sz="3206">
                <a:solidFill>
                  <a:srgbClr val="000000"/>
                </a:solidFill>
                <a:latin typeface="Noto Serif Display Bold"/>
                <a:ea typeface="Noto Serif Display Bold"/>
                <a:cs typeface="Noto Serif Display Bold"/>
                <a:sym typeface="Noto Serif Display Bold"/>
              </a:rPr>
              <a:t>Mục tiêu</a:t>
            </a:r>
          </a:p>
          <a:p>
            <a:pPr algn="just" marL="1384497" indent="-461499" lvl="2">
              <a:lnSpc>
                <a:spcPts val="4488"/>
              </a:lnSpc>
              <a:buFont typeface="Arial"/>
              <a:buChar char="⚬"/>
            </a:pPr>
            <a:r>
              <a:rPr lang="en-US" sz="3206">
                <a:solidFill>
                  <a:srgbClr val="000000"/>
                </a:solidFill>
                <a:latin typeface="Noto Serif Display"/>
                <a:ea typeface="Noto Serif Display"/>
                <a:cs typeface="Noto Serif Display"/>
                <a:sym typeface="Noto Serif Display"/>
              </a:rPr>
              <a:t>Nghiên cứu ảnh hưởng của move operator trong các thuật toán Local Search (Hill Climbing, Simulated Annealing).</a:t>
            </a:r>
          </a:p>
          <a:p>
            <a:pPr algn="just" marL="1384497" indent="-461499" lvl="2">
              <a:lnSpc>
                <a:spcPts val="4488"/>
              </a:lnSpc>
              <a:buFont typeface="Arial"/>
              <a:buChar char="⚬"/>
            </a:pPr>
            <a:r>
              <a:rPr lang="en-US" sz="3206">
                <a:solidFill>
                  <a:srgbClr val="000000"/>
                </a:solidFill>
                <a:latin typeface="Noto Serif Display"/>
                <a:ea typeface="Noto Serif Display"/>
                <a:cs typeface="Noto Serif Display"/>
                <a:sym typeface="Noto Serif Display"/>
              </a:rPr>
              <a:t>Mục đích:</a:t>
            </a:r>
          </a:p>
          <a:p>
            <a:pPr algn="just" marL="2076745" indent="-519186" lvl="3">
              <a:lnSpc>
                <a:spcPts val="4488"/>
              </a:lnSpc>
              <a:buFont typeface="Arial"/>
              <a:buChar char="￭"/>
            </a:pPr>
            <a:r>
              <a:rPr lang="en-US" sz="3206">
                <a:solidFill>
                  <a:srgbClr val="000000"/>
                </a:solidFill>
                <a:latin typeface="Noto Serif Display"/>
                <a:ea typeface="Noto Serif Display"/>
                <a:cs typeface="Noto Serif Display"/>
                <a:sym typeface="Noto Serif Display"/>
              </a:rPr>
              <a:t>Cải thiện khả năng thoát khỏi cực trị địa phương.</a:t>
            </a:r>
          </a:p>
          <a:p>
            <a:pPr algn="just" marL="2076745" indent="-519186" lvl="3">
              <a:lnSpc>
                <a:spcPts val="4488"/>
              </a:lnSpc>
              <a:buFont typeface="Arial"/>
              <a:buChar char="￭"/>
            </a:pPr>
            <a:r>
              <a:rPr lang="en-US" sz="3206">
                <a:solidFill>
                  <a:srgbClr val="000000"/>
                </a:solidFill>
                <a:latin typeface="Noto Serif Display"/>
                <a:ea typeface="Noto Serif Display"/>
                <a:cs typeface="Noto Serif Display"/>
                <a:sym typeface="Noto Serif Display"/>
              </a:rPr>
              <a:t>Tăng tốc độ hội tụ và chất lượng nghiệm.</a:t>
            </a:r>
          </a:p>
          <a:p>
            <a:pPr algn="just" marL="692248" indent="-346124" lvl="1">
              <a:lnSpc>
                <a:spcPts val="4488"/>
              </a:lnSpc>
              <a:buFont typeface="Arial"/>
              <a:buChar char="•"/>
            </a:pPr>
            <a:r>
              <a:rPr lang="en-US" b="true" sz="3206">
                <a:solidFill>
                  <a:srgbClr val="000000"/>
                </a:solidFill>
                <a:latin typeface="Noto Serif Display Bold"/>
                <a:ea typeface="Noto Serif Display Bold"/>
                <a:cs typeface="Noto Serif Display Bold"/>
                <a:sym typeface="Noto Serif Display Bold"/>
              </a:rPr>
              <a:t>Khái niệm Move Operator</a:t>
            </a:r>
          </a:p>
          <a:p>
            <a:pPr algn="just" marL="1384497" indent="-461499" lvl="2">
              <a:lnSpc>
                <a:spcPts val="4488"/>
              </a:lnSpc>
              <a:buFont typeface="Arial"/>
              <a:buChar char="⚬"/>
            </a:pPr>
            <a:r>
              <a:rPr lang="en-US" sz="3206">
                <a:solidFill>
                  <a:srgbClr val="000000"/>
                </a:solidFill>
                <a:latin typeface="Noto Serif Display"/>
                <a:ea typeface="Noto Serif Display"/>
                <a:cs typeface="Noto Serif Display"/>
                <a:sym typeface="Noto Serif Display"/>
              </a:rPr>
              <a:t>Xác định cách sinh trạng thái lân cận (neighbor states).</a:t>
            </a:r>
          </a:p>
          <a:p>
            <a:pPr algn="just" marL="1384497" indent="-461499" lvl="2">
              <a:lnSpc>
                <a:spcPts val="4488"/>
              </a:lnSpc>
              <a:buFont typeface="Arial"/>
              <a:buChar char="⚬"/>
            </a:pPr>
            <a:r>
              <a:rPr lang="en-US" sz="3206">
                <a:solidFill>
                  <a:srgbClr val="000000"/>
                </a:solidFill>
                <a:latin typeface="Noto Serif Display"/>
                <a:ea typeface="Noto Serif Display"/>
                <a:cs typeface="Noto Serif Display"/>
                <a:sym typeface="Noto Serif Display"/>
              </a:rPr>
              <a:t>Ảnh hưởng trực tiếp đến:</a:t>
            </a:r>
          </a:p>
          <a:p>
            <a:pPr algn="just" marL="2076745" indent="-519186" lvl="3">
              <a:lnSpc>
                <a:spcPts val="4488"/>
              </a:lnSpc>
              <a:buFont typeface="Arial"/>
              <a:buChar char="￭"/>
            </a:pPr>
            <a:r>
              <a:rPr lang="en-US" sz="3206">
                <a:solidFill>
                  <a:srgbClr val="000000"/>
                </a:solidFill>
                <a:latin typeface="Noto Serif Display"/>
                <a:ea typeface="Noto Serif Display"/>
                <a:cs typeface="Noto Serif Display"/>
                <a:sym typeface="Noto Serif Display"/>
              </a:rPr>
              <a:t>Khả năng khám phá không gian tìm kiếm.</a:t>
            </a:r>
          </a:p>
          <a:p>
            <a:pPr algn="just" marL="2076745" indent="-519186" lvl="3">
              <a:lnSpc>
                <a:spcPts val="4488"/>
              </a:lnSpc>
              <a:buFont typeface="Arial"/>
              <a:buChar char="￭"/>
            </a:pPr>
            <a:r>
              <a:rPr lang="en-US" sz="3206">
                <a:solidFill>
                  <a:srgbClr val="000000"/>
                </a:solidFill>
                <a:latin typeface="Noto Serif Display"/>
                <a:ea typeface="Noto Serif Display"/>
                <a:cs typeface="Noto Serif Display"/>
                <a:sym typeface="Noto Serif Display"/>
              </a:rPr>
              <a:t>Hiệu quả và độ ổn định của thuật toán.</a:t>
            </a:r>
          </a:p>
          <a:p>
            <a:pPr algn="just" marL="1384497" indent="-461499" lvl="2">
              <a:lnSpc>
                <a:spcPts val="4488"/>
              </a:lnSpc>
              <a:buFont typeface="Arial"/>
              <a:buChar char="⚬"/>
            </a:pPr>
            <a:r>
              <a:rPr lang="en-US" sz="3206">
                <a:solidFill>
                  <a:srgbClr val="000000"/>
                </a:solidFill>
                <a:latin typeface="Noto Serif Display"/>
                <a:ea typeface="Noto Serif Display"/>
                <a:cs typeface="Noto Serif Display"/>
                <a:sym typeface="Noto Serif Display"/>
              </a:rPr>
              <a:t>Trong n-Queens, mỗi trạng thái: board[i] = hàng của hậu trong cột i.</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986843" y="8880805"/>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786706" y="-1890601"/>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Object 7" id="7"/>
          <p:cNvGraphicFramePr/>
          <p:nvPr/>
        </p:nvGraphicFramePr>
        <p:xfrm>
          <a:off x="1139508" y="2074661"/>
          <a:ext cx="5657850" cy="3143250"/>
        </p:xfrm>
        <a:graphic>
          <a:graphicData uri="http://schemas.openxmlformats.org/presentationml/2006/ole">
            <p:oleObj imgW="6781800" imgH="4267200" r:id="rId13" progId="Excel.Sheet.12" name="Worksheet">
              <p:embed/>
              <p:pic>
                <p:nvPicPr>
                  <p:cNvPr name="" id="0"/>
                  <p:cNvPicPr/>
                  <p:nvPr/>
                </p:nvPicPr>
                <p:blipFill>
                  <a:blip r:embed="rId12"/>
                  <a:stretch>
                    <a:fillRect/>
                  </a:stretch>
                </p:blipFill>
                <p:spPr>
                  <a:xfrm>
                    <a:off x="1270000" y="1270000"/>
                    <a:ext cx="1270000" cy="1270000"/>
                  </a:xfrm>
                  <a:prstGeom prst="rect"/>
                </p:spPr>
              </p:pic>
            </p:oleObj>
          </a:graphicData>
        </a:graphic>
      </p:graphicFrame>
      <p:sp>
        <p:nvSpPr>
          <p:cNvPr name="TextBox 8" id="8"/>
          <p:cNvSpPr txBox="true"/>
          <p:nvPr/>
        </p:nvSpPr>
        <p:spPr>
          <a:xfrm rot="0">
            <a:off x="852906" y="952500"/>
            <a:ext cx="12815888" cy="762000"/>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Noto Serif Display Bold"/>
                <a:ea typeface="Noto Serif Display Bold"/>
                <a:cs typeface="Noto Serif Display Bold"/>
                <a:sym typeface="Noto Serif Display Bold"/>
              </a:rPr>
              <a:t>Các loại Move Operator được thử nghiệm</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793219"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673084" y="-1710520"/>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2264526" y="2154623"/>
            <a:ext cx="16161123" cy="6407150"/>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Noto Serif Display Bold"/>
                <a:ea typeface="Noto Serif Display Bold"/>
                <a:cs typeface="Noto Serif Display Bold"/>
                <a:sym typeface="Noto Serif Display Bold"/>
              </a:rPr>
              <a:t>Thiết lập thử nghiệm:</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Thuật toán sử dụng: Stochastic Hill Climbing</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Kích thước bàn cờ: 8-Queens và 12-Queens</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Mỗi toán tử: 50 lần chạy, mỗi lần tối đa 5000 bước</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Đánh giá theo 3 tiêu chí:</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 Chất lượng nghiệm trung bình</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 Phân bố nghiệm cuối cùng</a:t>
            </a:r>
          </a:p>
          <a:p>
            <a:pPr algn="just" marL="1727199" indent="-575733" lvl="2">
              <a:lnSpc>
                <a:spcPts val="5599"/>
              </a:lnSpc>
              <a:buFont typeface="Arial"/>
              <a:buChar char="⚬"/>
            </a:pPr>
            <a:r>
              <a:rPr lang="en-US" sz="3999">
                <a:solidFill>
                  <a:srgbClr val="000000"/>
                </a:solidFill>
                <a:latin typeface="Noto Serif Display"/>
                <a:ea typeface="Noto Serif Display"/>
                <a:cs typeface="Noto Serif Display"/>
                <a:sym typeface="Noto Serif Display"/>
              </a:rPr>
              <a:t> Thời gian trung bình đạt nghiệm hợp lệ</a:t>
            </a:r>
          </a:p>
          <a:p>
            <a:pPr algn="just">
              <a:lnSpc>
                <a:spcPts val="5599"/>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932482" y="2378799"/>
            <a:ext cx="14850726" cy="5702300"/>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Noto Serif Display Bold"/>
                <a:ea typeface="Noto Serif Display Bold"/>
                <a:cs typeface="Noto Serif Display Bold"/>
                <a:sym typeface="Noto Serif Display Bold"/>
              </a:rPr>
              <a:t>Kết quả – Bài toán 8-Queens</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Dual-queen &amp; Adaptive → Giảm xung đột nhanh, trung bình &lt; 1 sau ~2000 bước.</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Column swap &amp; Single-step → Hội tụ chậm, dễ mắc local min.</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Adaptive đạt nhiều nghiệm 0 xung đột nhất, thời gian ≈ 0.13s.</a:t>
            </a:r>
          </a:p>
          <a:p>
            <a:pPr algn="just" marL="863599" indent="-431800" lvl="1">
              <a:lnSpc>
                <a:spcPts val="5599"/>
              </a:lnSpc>
              <a:buFont typeface="Arial"/>
              <a:buChar char="•"/>
            </a:pPr>
            <a:r>
              <a:rPr lang="en-US" sz="3999">
                <a:solidFill>
                  <a:srgbClr val="000000"/>
                </a:solidFill>
                <a:latin typeface="Noto Serif Display"/>
                <a:ea typeface="Noto Serif Display"/>
                <a:cs typeface="Noto Serif Display"/>
                <a:sym typeface="Noto Serif Display"/>
              </a:rPr>
              <a:t> → Hiệu quả nhất về chất lượng nghiệm.</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077479" y="-1800338"/>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009435" y="8540136"/>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439593" y="-1968490"/>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60355" y="627517"/>
            <a:ext cx="18227645" cy="2636392"/>
          </a:xfrm>
          <a:prstGeom prst="rect">
            <a:avLst/>
          </a:prstGeom>
        </p:spPr>
        <p:txBody>
          <a:bodyPr anchor="t" rtlCol="false" tIns="0" lIns="0" bIns="0" rIns="0">
            <a:spAutoFit/>
          </a:bodyPr>
          <a:lstStyle/>
          <a:p>
            <a:pPr algn="just" marL="882923" indent="-441462" lvl="1">
              <a:lnSpc>
                <a:spcPts val="5725"/>
              </a:lnSpc>
              <a:buFont typeface="Arial"/>
              <a:buChar char="•"/>
            </a:pPr>
            <a:r>
              <a:rPr lang="en-US" b="true" sz="4089">
                <a:solidFill>
                  <a:srgbClr val="000000"/>
                </a:solidFill>
                <a:latin typeface="Noto Serif Display Bold"/>
                <a:ea typeface="Noto Serif Display Bold"/>
                <a:cs typeface="Noto Serif Display Bold"/>
                <a:sym typeface="Noto Serif Display Bold"/>
              </a:rPr>
              <a:t>Kết quả – Bài toán 12-Queens:</a:t>
            </a:r>
          </a:p>
          <a:p>
            <a:pPr algn="just" marL="1569640" indent="-523213" lvl="2">
              <a:lnSpc>
                <a:spcPts val="5089"/>
              </a:lnSpc>
              <a:buFont typeface="Arial"/>
              <a:buChar char="⚬"/>
            </a:pPr>
            <a:r>
              <a:rPr lang="en-US" sz="3635">
                <a:solidFill>
                  <a:srgbClr val="000000"/>
                </a:solidFill>
                <a:latin typeface="Noto Serif Display"/>
                <a:ea typeface="Noto Serif Display"/>
                <a:cs typeface="Noto Serif Display"/>
                <a:sym typeface="Noto Serif Display"/>
              </a:rPr>
              <a:t>Adaptive &amp; Dual-queen tiếp tục vượt trội về chất lượng nghiệm.</a:t>
            </a:r>
          </a:p>
          <a:p>
            <a:pPr algn="just" marL="1569640" indent="-523213" lvl="2">
              <a:lnSpc>
                <a:spcPts val="5089"/>
              </a:lnSpc>
              <a:buFont typeface="Arial"/>
              <a:buChar char="⚬"/>
            </a:pPr>
            <a:r>
              <a:rPr lang="en-US" sz="3635">
                <a:solidFill>
                  <a:srgbClr val="000000"/>
                </a:solidFill>
                <a:latin typeface="Noto Serif Display"/>
                <a:ea typeface="Noto Serif Display"/>
                <a:cs typeface="Noto Serif Display"/>
                <a:sym typeface="Noto Serif Display"/>
              </a:rPr>
              <a:t>Column swap: có thể thoát local min nhưng không ổn định.</a:t>
            </a:r>
          </a:p>
          <a:p>
            <a:pPr algn="just" marL="1569640" indent="-523213" lvl="2">
              <a:lnSpc>
                <a:spcPts val="5089"/>
              </a:lnSpc>
              <a:buFont typeface="Arial"/>
              <a:buChar char="⚬"/>
            </a:pPr>
            <a:r>
              <a:rPr lang="en-US" sz="3635">
                <a:solidFill>
                  <a:srgbClr val="000000"/>
                </a:solidFill>
                <a:latin typeface="Noto Serif Display"/>
                <a:ea typeface="Noto Serif Display"/>
                <a:cs typeface="Noto Serif Display"/>
                <a:sym typeface="Noto Serif Display"/>
              </a:rPr>
              <a:t>Thời gian trung bình:</a:t>
            </a:r>
          </a:p>
        </p:txBody>
      </p:sp>
      <p:graphicFrame>
        <p:nvGraphicFramePr>
          <p:cNvPr name="Object 8" id="8"/>
          <p:cNvGraphicFramePr/>
          <p:nvPr/>
        </p:nvGraphicFramePr>
        <p:xfrm>
          <a:off x="3066835" y="3331301"/>
          <a:ext cx="5657850" cy="3143250"/>
        </p:xfrm>
        <a:graphic>
          <a:graphicData uri="http://schemas.openxmlformats.org/presentationml/2006/ole">
            <p:oleObj imgW="6781800" imgH="4267200" r:id="rId13" progId="Excel.Sheet.12" name="Worksheet">
              <p:embed/>
              <p:pic>
                <p:nvPicPr>
                  <p:cNvPr name="" id="0"/>
                  <p:cNvPicPr/>
                  <p:nvPr/>
                </p:nvPicPr>
                <p:blipFill>
                  <a:blip r:embed="rId12"/>
                  <a:stretch>
                    <a:fillRect/>
                  </a:stretch>
                </p:blipFill>
                <p:spPr>
                  <a:xfrm>
                    <a:off x="1270000" y="1270000"/>
                    <a:ext cx="1270000" cy="1270000"/>
                  </a:xfrm>
                  <a:prstGeom prst="rect"/>
                </p:spPr>
              </p:pic>
            </p:oleObj>
          </a:graphicData>
        </a:graphic>
      </p:graphicFrame>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561606"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204586" y="1333500"/>
            <a:ext cx="15878828" cy="792480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DM Sans Bold"/>
                <a:ea typeface="DM Sans Bold"/>
                <a:cs typeface="DM Sans Bold"/>
                <a:sym typeface="DM Sans Bold"/>
              </a:rPr>
              <a:t>b</a:t>
            </a:r>
            <a:r>
              <a:rPr lang="en-US" b="true" sz="5000">
                <a:solidFill>
                  <a:srgbClr val="000000"/>
                </a:solidFill>
                <a:latin typeface="DM Sans Bold"/>
                <a:ea typeface="DM Sans Bold"/>
                <a:cs typeface="DM Sans Bold"/>
                <a:sym typeface="DM Sans Bold"/>
              </a:rPr>
              <a:t>. Hàm conflicts(board):</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Hàm mục tiêu (Objective Function) → tính số lượng xung đột giữa các quân hậu.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Xung đột xảy ra khi: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H</a:t>
            </a:r>
            <a:r>
              <a:rPr lang="en-US" sz="3999">
                <a:solidFill>
                  <a:srgbClr val="000000"/>
                </a:solidFill>
                <a:latin typeface="DM Sans"/>
                <a:ea typeface="DM Sans"/>
                <a:cs typeface="DM Sans"/>
                <a:sym typeface="DM Sans"/>
              </a:rPr>
              <a:t>ai hậu trùng hàng, trùng đường chéo chính, hoặc trùng đường chéo phụ.</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Sử</a:t>
            </a:r>
            <a:r>
              <a:rPr lang="en-US" sz="3999">
                <a:solidFill>
                  <a:srgbClr val="000000"/>
                </a:solidFill>
                <a:latin typeface="DM Sans"/>
                <a:ea typeface="DM Sans"/>
                <a:cs typeface="DM Sans"/>
                <a:sym typeface="DM Sans"/>
              </a:rPr>
              <a:t> dụng 3 mảng đếm:</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horizontal_cnt – đếm hậu theo hàng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diagonal1_cnt</a:t>
            </a:r>
            <a:r>
              <a:rPr lang="en-US" sz="3999">
                <a:solidFill>
                  <a:srgbClr val="000000"/>
                </a:solidFill>
                <a:latin typeface="DM Sans"/>
                <a:ea typeface="DM Sans"/>
                <a:cs typeface="DM Sans"/>
                <a:sym typeface="DM Sans"/>
              </a:rPr>
              <a:t> – đếm hậu theo chéo chính</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diagonal2_cnt – đếm hậu theo chéo phụ</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Kết quả: Tổng số cặp hậu tấn công nhau.</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67991"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Object 7" id="7"/>
          <p:cNvGraphicFramePr/>
          <p:nvPr/>
        </p:nvGraphicFramePr>
        <p:xfrm>
          <a:off x="1028700" y="2042891"/>
          <a:ext cx="7543800" cy="3143250"/>
        </p:xfrm>
        <a:graphic>
          <a:graphicData uri="http://schemas.openxmlformats.org/presentationml/2006/ole">
            <p:oleObj imgW="9042400" imgH="4648200" r:id="rId13" progId="Excel.Sheet.12" name="Worksheet">
              <p:embed/>
              <p:pic>
                <p:nvPicPr>
                  <p:cNvPr name="" id="0"/>
                  <p:cNvPicPr/>
                  <p:nvPr/>
                </p:nvPicPr>
                <p:blipFill>
                  <a:blip r:embed="rId12"/>
                  <a:stretch>
                    <a:fillRect/>
                  </a:stretch>
                </p:blipFill>
                <p:spPr>
                  <a:xfrm>
                    <a:off x="1270000" y="1270000"/>
                    <a:ext cx="1270000" cy="1270000"/>
                  </a:xfrm>
                  <a:prstGeom prst="rect"/>
                </p:spPr>
              </p:pic>
            </p:oleObj>
          </a:graphicData>
        </a:graphic>
      </p:graphicFrame>
      <p:sp>
        <p:nvSpPr>
          <p:cNvPr name="TextBox 8" id="8"/>
          <p:cNvSpPr txBox="true"/>
          <p:nvPr/>
        </p:nvSpPr>
        <p:spPr>
          <a:xfrm rot="0">
            <a:off x="1028700" y="1115196"/>
            <a:ext cx="6159698" cy="762000"/>
          </a:xfrm>
          <a:prstGeom prst="rect">
            <a:avLst/>
          </a:prstGeom>
        </p:spPr>
        <p:txBody>
          <a:bodyPr anchor="t" rtlCol="false" tIns="0" lIns="0" bIns="0" rIns="0">
            <a:spAutoFit/>
          </a:bodyPr>
          <a:lstStyle/>
          <a:p>
            <a:pPr algn="l" marL="971550" indent="-485775" lvl="1">
              <a:lnSpc>
                <a:spcPts val="6299"/>
              </a:lnSpc>
              <a:buFont typeface="Arial"/>
              <a:buChar char="•"/>
            </a:pPr>
            <a:r>
              <a:rPr lang="en-US" b="true" sz="4500">
                <a:solidFill>
                  <a:srgbClr val="000000"/>
                </a:solidFill>
                <a:latin typeface="Noto Serif Display Bold"/>
                <a:ea typeface="Noto Serif Display Bold"/>
                <a:cs typeface="Noto Serif Display Bold"/>
                <a:sym typeface="Noto Serif Display Bold"/>
              </a:rPr>
              <a:t>Đánh giá tổng thể:</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697445"/>
            <a:ext cx="15965706" cy="7324597"/>
          </a:xfrm>
          <a:prstGeom prst="rect">
            <a:avLst/>
          </a:prstGeom>
        </p:spPr>
        <p:txBody>
          <a:bodyPr anchor="t" rtlCol="false" tIns="0" lIns="0" bIns="0" rIns="0">
            <a:spAutoFit/>
          </a:bodyPr>
          <a:lstStyle/>
          <a:p>
            <a:pPr algn="just" marL="999591" indent="-499796" lvl="1">
              <a:lnSpc>
                <a:spcPts val="6481"/>
              </a:lnSpc>
              <a:buFont typeface="Arial"/>
              <a:buChar char="•"/>
            </a:pPr>
            <a:r>
              <a:rPr lang="en-US" b="true" sz="4629">
                <a:solidFill>
                  <a:srgbClr val="000000"/>
                </a:solidFill>
                <a:latin typeface="Noto Serif Display Bold"/>
                <a:ea typeface="Noto Serif Display Bold"/>
                <a:cs typeface="Noto Serif Display Bold"/>
                <a:sym typeface="Noto Serif Display Bold"/>
              </a:rPr>
              <a:t>Kết luận chung</a:t>
            </a:r>
          </a:p>
          <a:p>
            <a:pPr algn="just" marL="1777050" indent="-592350" lvl="2">
              <a:lnSpc>
                <a:spcPts val="5761"/>
              </a:lnSpc>
              <a:buFont typeface="Arial"/>
              <a:buChar char="⚬"/>
            </a:pPr>
            <a:r>
              <a:rPr lang="en-US" sz="4115">
                <a:solidFill>
                  <a:srgbClr val="000000"/>
                </a:solidFill>
                <a:latin typeface="Noto Serif Display"/>
                <a:ea typeface="Noto Serif Display"/>
                <a:cs typeface="Noto Serif Display"/>
                <a:sym typeface="Noto Serif Display"/>
              </a:rPr>
              <a:t>Adaptive move → Hiệu quả nhất về cả tốc độ hội tụ và chất lượng nghiệm.</a:t>
            </a:r>
          </a:p>
          <a:p>
            <a:pPr algn="just" marL="1777050" indent="-592350" lvl="2">
              <a:lnSpc>
                <a:spcPts val="5761"/>
              </a:lnSpc>
              <a:buFont typeface="Arial"/>
              <a:buChar char="⚬"/>
            </a:pPr>
            <a:r>
              <a:rPr lang="en-US" sz="4115">
                <a:solidFill>
                  <a:srgbClr val="000000"/>
                </a:solidFill>
                <a:latin typeface="Noto Serif Display"/>
                <a:ea typeface="Noto Serif Display"/>
                <a:cs typeface="Noto Serif Display"/>
                <a:sym typeface="Noto Serif Display"/>
              </a:rPr>
              <a:t>Dual-queen move → Tốt trong giai đoạn đầu, đặc biệt với bàn cờ lớn.</a:t>
            </a:r>
          </a:p>
          <a:p>
            <a:pPr algn="just" marL="1777050" indent="-592350" lvl="2">
              <a:lnSpc>
                <a:spcPts val="5761"/>
              </a:lnSpc>
              <a:buFont typeface="Arial"/>
              <a:buChar char="⚬"/>
            </a:pPr>
            <a:r>
              <a:rPr lang="en-US" sz="4115">
                <a:solidFill>
                  <a:srgbClr val="000000"/>
                </a:solidFill>
                <a:latin typeface="Noto Serif Display"/>
                <a:ea typeface="Noto Serif Display"/>
                <a:cs typeface="Noto Serif Display"/>
                <a:sym typeface="Noto Serif Display"/>
              </a:rPr>
              <a:t>Column swap &amp; Single-step → Có ích khi kết hợp cùng nhau.</a:t>
            </a:r>
          </a:p>
          <a:p>
            <a:pPr algn="just" marL="1777050" indent="-592350" lvl="2">
              <a:lnSpc>
                <a:spcPts val="5761"/>
              </a:lnSpc>
              <a:buFont typeface="Arial"/>
              <a:buChar char="⚬"/>
            </a:pPr>
            <a:r>
              <a:rPr lang="en-US" sz="4115">
                <a:solidFill>
                  <a:srgbClr val="000000"/>
                </a:solidFill>
                <a:latin typeface="Noto Serif Display"/>
                <a:ea typeface="Noto Serif Display"/>
                <a:cs typeface="Noto Serif Display"/>
                <a:sym typeface="Noto Serif Display"/>
              </a:rPr>
              <a:t>Kết hợp linh hoạt các Move Operators giúp thuật toán Local Search vượt qua giới hạn local optimum → tối ưu hoá hiệu suất tìm kiếm</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5949938" cy="9858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h.More thing to do</a:t>
            </a:r>
          </a:p>
          <a:p>
            <a:pPr algn="just">
              <a:lnSpc>
                <a:spcPts val="5599"/>
              </a:lnSpc>
            </a:pPr>
            <a:r>
              <a:rPr lang="en-US" sz="3999">
                <a:solidFill>
                  <a:srgbClr val="000000"/>
                </a:solidFill>
                <a:latin typeface="DM Sans"/>
                <a:ea typeface="DM Sans"/>
                <a:cs typeface="DM Sans"/>
                <a:sym typeface="DM Sans"/>
              </a:rPr>
              <a:t>Thuật toán Di truyền cho bài toán N-Queens</a:t>
            </a:r>
          </a:p>
          <a:p>
            <a:pPr algn="just">
              <a:lnSpc>
                <a:spcPts val="5599"/>
              </a:lnSpc>
            </a:pPr>
            <a:r>
              <a:rPr lang="en-US" sz="3999">
                <a:solidFill>
                  <a:srgbClr val="000000"/>
                </a:solidFill>
                <a:latin typeface="DM Sans"/>
                <a:ea typeface="DM Sans"/>
                <a:cs typeface="DM Sans"/>
                <a:sym typeface="DM Sans"/>
              </a:rPr>
              <a:t>Nội dung tóm tắt: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Là phương pháp tối ưu hóa dựa trên quần thể, mô phỏng tiến hóa tự nhiên.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Làm việc với nhiều cá thể (giải pháp) cùng lúc → giúp thoát khỏi cực đại cục bộ.</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Hiệu quả hơn so với tìm kiếm cục bộ đơn điểm như Hill-Climbing.</a:t>
            </a:r>
          </a:p>
          <a:p>
            <a:pPr algn="just">
              <a:lnSpc>
                <a:spcPts val="5599"/>
              </a:lnSpc>
            </a:pPr>
          </a:p>
          <a:p>
            <a:pPr algn="just">
              <a:lnSpc>
                <a:spcPts val="5599"/>
              </a:lnSpc>
            </a:pPr>
          </a:p>
          <a:p>
            <a:pPr algn="just">
              <a:lnSpc>
                <a:spcPts val="8400"/>
              </a:lnSpc>
              <a:spcBef>
                <a:spcPct val="0"/>
              </a:spcBef>
            </a:pP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5949938" cy="9858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h.More thing to do</a:t>
            </a:r>
          </a:p>
          <a:p>
            <a:pPr algn="just">
              <a:lnSpc>
                <a:spcPts val="5599"/>
              </a:lnSpc>
            </a:pPr>
            <a:r>
              <a:rPr lang="en-US" sz="3999">
                <a:solidFill>
                  <a:srgbClr val="000000"/>
                </a:solidFill>
                <a:latin typeface="DM Sans"/>
                <a:ea typeface="DM Sans"/>
                <a:cs typeface="DM Sans"/>
                <a:sym typeface="DM Sans"/>
              </a:rPr>
              <a:t>Thuật toán Di truyền cho bài toán N-Queens</a:t>
            </a:r>
          </a:p>
          <a:p>
            <a:pPr algn="just">
              <a:lnSpc>
                <a:spcPts val="5599"/>
              </a:lnSpc>
            </a:pPr>
            <a:r>
              <a:rPr lang="en-US" sz="3999">
                <a:solidFill>
                  <a:srgbClr val="000000"/>
                </a:solidFill>
                <a:latin typeface="DM Sans"/>
                <a:ea typeface="DM Sans"/>
                <a:cs typeface="DM Sans"/>
                <a:sym typeface="DM Sans"/>
              </a:rPr>
              <a:t>Nội dung tóm tắt: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Là phương pháp tối ưu hóa dựa trên quần thể, mô phỏng tiến hóa tự nhiên.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Làm việc với nhiều cá thể (giải pháp) cùng lúc → giúp thoát khỏi cực đại cục bộ.</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Hiệu quả hơn so với tìm kiếm cục bộ đơn điểm như Hill-Climbing.</a:t>
            </a:r>
          </a:p>
          <a:p>
            <a:pPr algn="just">
              <a:lnSpc>
                <a:spcPts val="5599"/>
              </a:lnSpc>
            </a:pPr>
          </a:p>
          <a:p>
            <a:pPr algn="just">
              <a:lnSpc>
                <a:spcPts val="5599"/>
              </a:lnSpc>
            </a:pPr>
          </a:p>
          <a:p>
            <a:pPr algn="just">
              <a:lnSpc>
                <a:spcPts val="8400"/>
              </a:lnSpc>
              <a:spcBef>
                <a:spcPct val="0"/>
              </a:spcBef>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5949938" cy="119729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h.More thing to do</a:t>
            </a:r>
          </a:p>
          <a:p>
            <a:pPr algn="just">
              <a:lnSpc>
                <a:spcPts val="5599"/>
              </a:lnSpc>
            </a:pPr>
            <a:r>
              <a:rPr lang="en-US" sz="3999">
                <a:solidFill>
                  <a:srgbClr val="000000"/>
                </a:solidFill>
                <a:latin typeface="DM Sans"/>
                <a:ea typeface="DM Sans"/>
                <a:cs typeface="DM Sans"/>
                <a:sym typeface="DM Sans"/>
              </a:rPr>
              <a:t>Biểu diễn cá thể:</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Một cá thể = mảng có độ dài N (vị trí hàng → giá trị là cột của quân hậu).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VD: [2, 4, 1, 3] (N=4) → đảm bảo không trùng hàng, không trùng cột.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 Chỉ còn xung đột đường chéo cần xử lý.</a:t>
            </a:r>
          </a:p>
          <a:p>
            <a:pPr algn="just">
              <a:lnSpc>
                <a:spcPts val="5599"/>
              </a:lnSpc>
            </a:pPr>
            <a:r>
              <a:rPr lang="en-US" sz="3999">
                <a:solidFill>
                  <a:srgbClr val="000000"/>
                </a:solidFill>
                <a:latin typeface="DM Sans"/>
                <a:ea typeface="DM Sans"/>
                <a:cs typeface="DM Sans"/>
                <a:sym typeface="DM Sans"/>
              </a:rPr>
              <a:t>Hàm thể lực (Fitness):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Tính số cặp quân hậu không tấn công nhau.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Mục tiêu: Tối đa hóa thể lực (Fmax khi không có xung đột).</a:t>
            </a:r>
          </a:p>
          <a:p>
            <a:pPr algn="just">
              <a:lnSpc>
                <a:spcPts val="5599"/>
              </a:lnSpc>
            </a:pPr>
          </a:p>
          <a:p>
            <a:pPr algn="just">
              <a:lnSpc>
                <a:spcPts val="5599"/>
              </a:lnSpc>
            </a:pPr>
          </a:p>
          <a:p>
            <a:pPr algn="just">
              <a:lnSpc>
                <a:spcPts val="5599"/>
              </a:lnSpc>
            </a:pPr>
          </a:p>
          <a:p>
            <a:pPr algn="just">
              <a:lnSpc>
                <a:spcPts val="5599"/>
              </a:lnSpc>
              <a:spcBef>
                <a:spcPct val="0"/>
              </a:spcBef>
            </a:pPr>
          </a:p>
          <a:p>
            <a:pPr algn="just">
              <a:lnSpc>
                <a:spcPts val="8400"/>
              </a:lnSpc>
              <a:spcBef>
                <a:spcPct val="0"/>
              </a:spcBef>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291516"/>
            <a:ext cx="15949938" cy="70389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h.More thing to do</a:t>
            </a:r>
          </a:p>
          <a:p>
            <a:pPr algn="just">
              <a:lnSpc>
                <a:spcPts val="5599"/>
              </a:lnSpc>
            </a:pPr>
            <a:r>
              <a:rPr lang="en-US" sz="3999" b="true">
                <a:solidFill>
                  <a:srgbClr val="000000"/>
                </a:solidFill>
                <a:latin typeface="DM Sans Bold"/>
                <a:ea typeface="DM Sans Bold"/>
                <a:cs typeface="DM Sans Bold"/>
                <a:sym typeface="DM Sans Bold"/>
              </a:rPr>
              <a:t>Các toán tử di truyền :</a:t>
            </a:r>
          </a:p>
          <a:p>
            <a:pPr algn="just">
              <a:lnSpc>
                <a:spcPts val="5599"/>
              </a:lnSpc>
            </a:pPr>
          </a:p>
          <a:p>
            <a:pPr algn="just">
              <a:lnSpc>
                <a:spcPts val="5599"/>
              </a:lnSpc>
            </a:pPr>
          </a:p>
          <a:p>
            <a:pPr algn="just">
              <a:lnSpc>
                <a:spcPts val="5599"/>
              </a:lnSpc>
            </a:pPr>
          </a:p>
          <a:p>
            <a:pPr algn="just">
              <a:lnSpc>
                <a:spcPts val="5599"/>
              </a:lnSpc>
            </a:pPr>
          </a:p>
          <a:p>
            <a:pPr algn="just">
              <a:lnSpc>
                <a:spcPts val="5599"/>
              </a:lnSpc>
              <a:spcBef>
                <a:spcPct val="0"/>
              </a:spcBef>
            </a:pPr>
          </a:p>
          <a:p>
            <a:pPr algn="just">
              <a:lnSpc>
                <a:spcPts val="8400"/>
              </a:lnSpc>
              <a:spcBef>
                <a:spcPct val="0"/>
              </a:spcBef>
            </a:pPr>
          </a:p>
        </p:txBody>
      </p:sp>
      <p:graphicFrame>
        <p:nvGraphicFramePr>
          <p:cNvPr name="Table 17" id="17"/>
          <p:cNvGraphicFramePr>
            <a:graphicFrameLocks noGrp="true"/>
          </p:cNvGraphicFramePr>
          <p:nvPr/>
        </p:nvGraphicFramePr>
        <p:xfrm>
          <a:off x="711605" y="2817974"/>
          <a:ext cx="15804757" cy="7191375"/>
        </p:xfrm>
        <a:graphic>
          <a:graphicData uri="http://schemas.openxmlformats.org/drawingml/2006/table">
            <a:tbl>
              <a:tblPr/>
              <a:tblGrid>
                <a:gridCol w="2431562"/>
                <a:gridCol w="4066828"/>
                <a:gridCol w="9306368"/>
              </a:tblGrid>
              <a:tr h="1541693">
                <a:tc>
                  <a:txBody>
                    <a:bodyPr anchor="t" rtlCol="false"/>
                    <a:lstStyle/>
                    <a:p>
                      <a:pPr algn="ctr">
                        <a:lnSpc>
                          <a:spcPts val="4200"/>
                        </a:lnSpc>
                        <a:defRPr/>
                      </a:pPr>
                      <a:r>
                        <a:rPr lang="en-US" sz="3000" b="true">
                          <a:solidFill>
                            <a:srgbClr val="000000"/>
                          </a:solidFill>
                          <a:latin typeface="DM Sans Bold"/>
                          <a:ea typeface="DM Sans Bold"/>
                          <a:cs typeface="DM Sans Bold"/>
                          <a:sym typeface="DM Sans Bold"/>
                        </a:rPr>
                        <a:t>Toán tử</a:t>
                      </a:r>
                      <a:endParaRPr lang="en-US" sz="1100"/>
                    </a:p>
                    <a:p>
                      <a:pPr algn="ctr">
                        <a:lnSpc>
                          <a:spcPts val="420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DM Sans Bold"/>
                          <a:ea typeface="DM Sans Bold"/>
                          <a:cs typeface="DM Sans Bold"/>
                          <a:sym typeface="DM Sans Bold"/>
                        </a:rPr>
                        <a:t>Chức năng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DM Sans Bold"/>
                          <a:ea typeface="DM Sans Bold"/>
                          <a:cs typeface="DM Sans Bold"/>
                          <a:sym typeface="DM Sans Bold"/>
                        </a:rPr>
                        <a:t>Mô tả ngắn gọn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693">
                <a:tc>
                  <a:txBody>
                    <a:bodyPr anchor="t" rtlCol="false"/>
                    <a:lstStyle/>
                    <a:p>
                      <a:pPr algn="ctr">
                        <a:lnSpc>
                          <a:spcPts val="4200"/>
                        </a:lnSpc>
                        <a:defRPr/>
                      </a:pPr>
                      <a:r>
                        <a:rPr lang="en-US" sz="3000">
                          <a:solidFill>
                            <a:srgbClr val="000000"/>
                          </a:solidFill>
                          <a:latin typeface="DM Sans"/>
                          <a:ea typeface="DM Sans"/>
                          <a:cs typeface="DM Sans"/>
                          <a:sym typeface="DM Sans"/>
                        </a:rPr>
                        <a:t>Chọn lọc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Giữ cá thể khỏe mạnh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Roulette Wheel: cá thể khỏe có xác suất cao hơn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603">
                <a:tc>
                  <a:txBody>
                    <a:bodyPr anchor="t" rtlCol="false"/>
                    <a:lstStyle/>
                    <a:p>
                      <a:pPr algn="ctr">
                        <a:lnSpc>
                          <a:spcPts val="4200"/>
                        </a:lnSpc>
                        <a:defRPr/>
                      </a:pPr>
                      <a:r>
                        <a:rPr lang="en-US" sz="3000">
                          <a:solidFill>
                            <a:srgbClr val="000000"/>
                          </a:solidFill>
                          <a:latin typeface="DM Sans"/>
                          <a:ea typeface="DM Sans"/>
                          <a:cs typeface="DM Sans"/>
                          <a:sym typeface="DM Sans"/>
                        </a:rPr>
                        <a:t>Lai ghép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Tạo con từ bố mẹ</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Single-Point Crossover: cắt 1 điểm, ghép 2 nửa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693">
                <a:tc>
                  <a:txBody>
                    <a:bodyPr anchor="t" rtlCol="false"/>
                    <a:lstStyle/>
                    <a:p>
                      <a:pPr algn="ctr">
                        <a:lnSpc>
                          <a:spcPts val="4200"/>
                        </a:lnSpc>
                        <a:defRPr/>
                      </a:pPr>
                      <a:r>
                        <a:rPr lang="en-US" sz="3000">
                          <a:solidFill>
                            <a:srgbClr val="000000"/>
                          </a:solidFill>
                          <a:latin typeface="DM Sans"/>
                          <a:ea typeface="DM Sans"/>
                          <a:cs typeface="DM Sans"/>
                          <a:sym typeface="DM Sans"/>
                        </a:rPr>
                        <a:t>Đột biến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Giữ đa dạng quần thể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Với xác suất nhỏ (~5%), đổi ngẫu nhiên một gen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693">
                <a:tc>
                  <a:txBody>
                    <a:bodyPr anchor="t" rtlCol="false"/>
                    <a:lstStyle/>
                    <a:p>
                      <a:pPr algn="ctr">
                        <a:lnSpc>
                          <a:spcPts val="4200"/>
                        </a:lnSpc>
                        <a:defRPr/>
                      </a:pPr>
                      <a:r>
                        <a:rPr lang="en-US" sz="3000">
                          <a:solidFill>
                            <a:srgbClr val="000000"/>
                          </a:solidFill>
                          <a:latin typeface="DM Sans"/>
                          <a:ea typeface="DM Sans"/>
                          <a:cs typeface="DM Sans"/>
                          <a:sym typeface="DM Sans"/>
                        </a:rPr>
                        <a:t>Tối ưu (Elitism)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Giữ cá thể tốt nhất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DM Sans"/>
                          <a:ea typeface="DM Sans"/>
                          <a:cs typeface="DM Sans"/>
                          <a:sym typeface="DM Sans"/>
                        </a:rPr>
                        <a:t>Đưa thẳng vào thế hệ kế tiếp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5949938" cy="9153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h.More thing to do</a:t>
            </a:r>
          </a:p>
          <a:p>
            <a:pPr algn="just">
              <a:lnSpc>
                <a:spcPts val="5599"/>
              </a:lnSpc>
            </a:pPr>
            <a:r>
              <a:rPr lang="en-US" sz="3999">
                <a:solidFill>
                  <a:srgbClr val="000000"/>
                </a:solidFill>
                <a:latin typeface="DM Sans"/>
                <a:ea typeface="DM Sans"/>
                <a:cs typeface="DM Sans"/>
                <a:sym typeface="DM Sans"/>
              </a:rPr>
              <a:t>Quy trình lặp:</a:t>
            </a:r>
          </a:p>
          <a:p>
            <a:pPr algn="just" marL="863599" indent="-431800" lvl="1">
              <a:lnSpc>
                <a:spcPts val="5599"/>
              </a:lnSpc>
              <a:buAutoNum type="arabicPeriod" startAt="1"/>
            </a:pPr>
            <a:r>
              <a:rPr lang="en-US" sz="3999">
                <a:solidFill>
                  <a:srgbClr val="000000"/>
                </a:solidFill>
                <a:latin typeface="DM Sans"/>
                <a:ea typeface="DM Sans"/>
                <a:cs typeface="DM Sans"/>
                <a:sym typeface="DM Sans"/>
              </a:rPr>
              <a:t>Khởi tạo quần thể P cá thể ngẫu nhiên.</a:t>
            </a:r>
          </a:p>
          <a:p>
            <a:pPr algn="just" marL="863599" indent="-431800" lvl="1">
              <a:lnSpc>
                <a:spcPts val="5599"/>
              </a:lnSpc>
              <a:buAutoNum type="arabicPeriod" startAt="1"/>
            </a:pPr>
            <a:r>
              <a:rPr lang="en-US" sz="3999">
                <a:solidFill>
                  <a:srgbClr val="000000"/>
                </a:solidFill>
                <a:latin typeface="DM Sans"/>
                <a:ea typeface="DM Sans"/>
                <a:cs typeface="DM Sans"/>
                <a:sym typeface="DM Sans"/>
              </a:rPr>
              <a:t>Đánh giá thể lực từng cá thể.</a:t>
            </a:r>
          </a:p>
          <a:p>
            <a:pPr algn="just" marL="863599" indent="-431800" lvl="1">
              <a:lnSpc>
                <a:spcPts val="5599"/>
              </a:lnSpc>
              <a:buAutoNum type="arabicPeriod" startAt="1"/>
            </a:pPr>
            <a:r>
              <a:rPr lang="en-US" sz="3999">
                <a:solidFill>
                  <a:srgbClr val="000000"/>
                </a:solidFill>
                <a:latin typeface="DM Sans"/>
                <a:ea typeface="DM Sans"/>
                <a:cs typeface="DM Sans"/>
                <a:sym typeface="DM Sans"/>
              </a:rPr>
              <a:t>Kiểm</a:t>
            </a:r>
            <a:r>
              <a:rPr lang="en-US" sz="3999">
                <a:solidFill>
                  <a:srgbClr val="000000"/>
                </a:solidFill>
                <a:latin typeface="DM Sans"/>
                <a:ea typeface="DM Sans"/>
                <a:cs typeface="DM Sans"/>
                <a:sym typeface="DM Sans"/>
              </a:rPr>
              <a:t> tra dừng: đạt Fmax hoặc hết số thế hệ.</a:t>
            </a:r>
          </a:p>
          <a:p>
            <a:pPr algn="just" marL="863599" indent="-431800" lvl="1">
              <a:lnSpc>
                <a:spcPts val="5599"/>
              </a:lnSpc>
              <a:buAutoNum type="arabicPeriod" startAt="1"/>
            </a:pPr>
            <a:r>
              <a:rPr lang="en-US" sz="3999">
                <a:solidFill>
                  <a:srgbClr val="000000"/>
                </a:solidFill>
                <a:latin typeface="DM Sans"/>
                <a:ea typeface="DM Sans"/>
                <a:cs typeface="DM Sans"/>
                <a:sym typeface="DM Sans"/>
              </a:rPr>
              <a:t>Tiến hóa: chọn lọc → lai ghép → đột biến → tạo quần thể mới.</a:t>
            </a:r>
          </a:p>
          <a:p>
            <a:pPr algn="just">
              <a:lnSpc>
                <a:spcPts val="5599"/>
              </a:lnSpc>
            </a:pPr>
          </a:p>
          <a:p>
            <a:pPr algn="just">
              <a:lnSpc>
                <a:spcPts val="5599"/>
              </a:lnSpc>
            </a:pPr>
          </a:p>
          <a:p>
            <a:pPr algn="just">
              <a:lnSpc>
                <a:spcPts val="5599"/>
              </a:lnSpc>
            </a:pPr>
          </a:p>
          <a:p>
            <a:pPr algn="just">
              <a:lnSpc>
                <a:spcPts val="5599"/>
              </a:lnSpc>
              <a:spcBef>
                <a:spcPct val="0"/>
              </a:spcBef>
            </a:pPr>
          </a:p>
          <a:p>
            <a:pPr algn="just">
              <a:lnSpc>
                <a:spcPts val="8400"/>
              </a:lnSpc>
              <a:spcBef>
                <a:spcPct val="0"/>
              </a:spcBef>
            </a:pP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5949938" cy="84486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Nhiệm vụ </a:t>
            </a:r>
          </a:p>
          <a:p>
            <a:pPr algn="just">
              <a:lnSpc>
                <a:spcPts val="5599"/>
              </a:lnSpc>
            </a:pPr>
            <a:r>
              <a:rPr lang="en-US" sz="3999" b="true">
                <a:solidFill>
                  <a:srgbClr val="000000"/>
                </a:solidFill>
                <a:latin typeface="DM Sans Bold"/>
                <a:ea typeface="DM Sans Bold"/>
                <a:cs typeface="DM Sans Bold"/>
                <a:sym typeface="DM Sans Bold"/>
              </a:rPr>
              <a:t>h.More thing to do</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GA có thể tìm được bố trí N quân hậu không xung đột (h=0).</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Ưu điểm: khả năng tránh mắc kẹt cực đại cục bộ.</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a:t>
            </a:r>
            <a:r>
              <a:rPr lang="en-US" sz="3999">
                <a:solidFill>
                  <a:srgbClr val="000000"/>
                </a:solidFill>
                <a:latin typeface="DM Sans"/>
                <a:ea typeface="DM Sans"/>
                <a:cs typeface="DM Sans"/>
                <a:sym typeface="DM Sans"/>
              </a:rPr>
              <a:t>hược điểm: thời gian chạy dài hơn Hill-Climbing do quần thể lớn và nhiều thế hệ.</a:t>
            </a:r>
          </a:p>
          <a:p>
            <a:pPr algn="just">
              <a:lnSpc>
                <a:spcPts val="5599"/>
              </a:lnSpc>
            </a:pPr>
          </a:p>
          <a:p>
            <a:pPr algn="just">
              <a:lnSpc>
                <a:spcPts val="5599"/>
              </a:lnSpc>
            </a:pPr>
          </a:p>
          <a:p>
            <a:pPr algn="just">
              <a:lnSpc>
                <a:spcPts val="5599"/>
              </a:lnSpc>
            </a:pPr>
          </a:p>
          <a:p>
            <a:pPr algn="just">
              <a:lnSpc>
                <a:spcPts val="5599"/>
              </a:lnSpc>
              <a:spcBef>
                <a:spcPct val="0"/>
              </a:spcBef>
            </a:pPr>
          </a:p>
          <a:p>
            <a:pPr algn="just">
              <a:lnSpc>
                <a:spcPts val="8400"/>
              </a:lnSpc>
              <a:spcBef>
                <a:spcPct val="0"/>
              </a:spcBef>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131993" y="439420"/>
            <a:ext cx="15384369" cy="9598661"/>
          </a:xfrm>
          <a:prstGeom prst="rect">
            <a:avLst/>
          </a:prstGeom>
        </p:spPr>
        <p:txBody>
          <a:bodyPr anchor="t" rtlCol="false" tIns="0" lIns="0" bIns="0" rIns="0">
            <a:spAutoFit/>
          </a:bodyPr>
          <a:lstStyle/>
          <a:p>
            <a:pPr algn="ctr">
              <a:lnSpc>
                <a:spcPts val="7520"/>
              </a:lnSpc>
            </a:pPr>
            <a:r>
              <a:rPr lang="en-US" sz="8000" b="true">
                <a:solidFill>
                  <a:srgbClr val="000000"/>
                </a:solidFill>
                <a:latin typeface="DM Sans Bold"/>
                <a:ea typeface="DM Sans Bold"/>
                <a:cs typeface="DM Sans Bold"/>
                <a:sym typeface="DM Sans Bold"/>
              </a:rPr>
              <a:t>Solving the Traveling Salesman Problem using Local Search</a:t>
            </a:r>
          </a:p>
          <a:p>
            <a:pPr algn="ctr">
              <a:lnSpc>
                <a:spcPts val="7520"/>
              </a:lnSpc>
            </a:pPr>
            <a:r>
              <a:rPr lang="en-US" sz="8000" b="true">
                <a:solidFill>
                  <a:srgbClr val="000000"/>
                </a:solidFill>
                <a:latin typeface="DM Sans Bold"/>
                <a:ea typeface="DM Sans Bold"/>
                <a:cs typeface="DM Sans Bold"/>
                <a:sym typeface="DM Sans Bold"/>
              </a:rPr>
              <a:t>(Giải quyết Bài toán Người bán hàng (Traveling Salesman Problem) bằng cách sử dụng Tìm kiếm Cục bộ (Local Search))</a:t>
            </a:r>
          </a:p>
          <a:p>
            <a:pPr algn="ctr">
              <a:lnSpc>
                <a:spcPts val="7520"/>
              </a:lnSpc>
            </a:pPr>
            <a:r>
              <a:rPr lang="en-US" sz="8000" b="true">
                <a:solidFill>
                  <a:srgbClr val="000000"/>
                </a:solidFill>
                <a:latin typeface="DM Sans Bold"/>
                <a:ea typeface="DM Sans Bold"/>
                <a:cs typeface="DM Sans Bold"/>
                <a:sym typeface="DM Sans Bold"/>
              </a:rPr>
              <a:t>(traveling_salesman_problem.ipynb)</a:t>
            </a:r>
          </a:p>
          <a:p>
            <a:pPr algn="ctr">
              <a:lnSpc>
                <a:spcPts val="7520"/>
              </a:lnSpc>
            </a:pP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5894836" y="4437132"/>
            <a:ext cx="5786719" cy="5786719"/>
          </a:xfrm>
          <a:custGeom>
            <a:avLst/>
            <a:gdLst/>
            <a:ahLst/>
            <a:cxnLst/>
            <a:rect r="r" b="b" t="t" l="l"/>
            <a:pathLst>
              <a:path h="5786719" w="5786719">
                <a:moveTo>
                  <a:pt x="0" y="0"/>
                </a:moveTo>
                <a:lnTo>
                  <a:pt x="5786719" y="0"/>
                </a:lnTo>
                <a:lnTo>
                  <a:pt x="5786719" y="5786719"/>
                </a:lnTo>
                <a:lnTo>
                  <a:pt x="0" y="5786719"/>
                </a:lnTo>
                <a:lnTo>
                  <a:pt x="0" y="0"/>
                </a:lnTo>
                <a:close/>
              </a:path>
            </a:pathLst>
          </a:custGeom>
          <a:blipFill>
            <a:blip r:embed="rId30"/>
            <a:stretch>
              <a:fillRect l="0" t="0" r="0" b="0"/>
            </a:stretch>
          </a:blipFill>
        </p:spPr>
      </p:sp>
      <p:sp>
        <p:nvSpPr>
          <p:cNvPr name="TextBox 17" id="17"/>
          <p:cNvSpPr txBox="true"/>
          <p:nvPr/>
        </p:nvSpPr>
        <p:spPr>
          <a:xfrm rot="0">
            <a:off x="790753" y="337841"/>
            <a:ext cx="16468547" cy="45878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1.Bài toán </a:t>
            </a:r>
          </a:p>
          <a:p>
            <a:pPr algn="just">
              <a:lnSpc>
                <a:spcPts val="5599"/>
              </a:lnSpc>
            </a:pPr>
            <a:r>
              <a:rPr lang="en-US" sz="3999">
                <a:solidFill>
                  <a:srgbClr val="000000"/>
                </a:solidFill>
                <a:latin typeface="DM Sans"/>
                <a:ea typeface="DM Sans"/>
                <a:cs typeface="DM Sans"/>
                <a:sym typeface="DM Sans"/>
              </a:rPr>
              <a:t>Mục tiêu: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Tìm chu trình ngắn nhất đi qua n thành phố,</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 mỗi thành phố chỉ được thăm một lần,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 và quay về thành phố xuất phát.</a:t>
            </a:r>
          </a:p>
          <a:p>
            <a:pPr algn="just">
              <a:lnSpc>
                <a:spcPts val="55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2153324" y="2719094"/>
            <a:ext cx="14825314" cy="369570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DM Sans Bold"/>
                <a:ea typeface="DM Sans Bold"/>
                <a:cs typeface="DM Sans Bold"/>
                <a:sym typeface="DM Sans Bold"/>
              </a:rPr>
              <a:t>c</a:t>
            </a:r>
            <a:r>
              <a:rPr lang="en-US" b="true" sz="5000">
                <a:solidFill>
                  <a:srgbClr val="000000"/>
                </a:solidFill>
                <a:latin typeface="DM Sans Bold"/>
                <a:ea typeface="DM Sans Bold"/>
                <a:cs typeface="DM Sans Bold"/>
                <a:sym typeface="DM Sans Bold"/>
              </a:rPr>
              <a:t>. Hàm show_board(board):</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Trực qua</a:t>
            </a:r>
            <a:r>
              <a:rPr lang="en-US" sz="3999">
                <a:solidFill>
                  <a:srgbClr val="000000"/>
                </a:solidFill>
                <a:latin typeface="DM Sans"/>
                <a:ea typeface="DM Sans"/>
                <a:cs typeface="DM Sans"/>
                <a:sym typeface="DM Sans"/>
              </a:rPr>
              <a:t>n hóa bàn cờ bằng thư viện matplotlib.</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Ô</a:t>
            </a:r>
            <a:r>
              <a:rPr lang="en-US" sz="3999">
                <a:solidFill>
                  <a:srgbClr val="000000"/>
                </a:solidFill>
                <a:latin typeface="DM Sans"/>
                <a:ea typeface="DM Sans"/>
                <a:cs typeface="DM Sans"/>
                <a:sym typeface="DM Sans"/>
              </a:rPr>
              <a:t> cờ tô xen kẽ trắng – xám.</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Quân hậu biểu diễn bằng ký tự ♛.</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Hiể</a:t>
            </a:r>
            <a:r>
              <a:rPr lang="en-US" sz="3999">
                <a:solidFill>
                  <a:srgbClr val="000000"/>
                </a:solidFill>
                <a:latin typeface="DM Sans"/>
                <a:ea typeface="DM Sans"/>
                <a:cs typeface="DM Sans"/>
                <a:sym typeface="DM Sans"/>
              </a:rPr>
              <a:t>n thị số lượng xung đột hiện tại trên màn hình.</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95218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1.Bài toán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Mỗi trạng thái = một chu trình (tour) có thứ tự các thành phố được thăm.</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Biểu diễn bằng vector hoán vị π:</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π(1): thành phố đầu tiên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π(2): thành phố thứ hai</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π(n): thành phố cuối cùng</a:t>
            </a:r>
          </a:p>
          <a:p>
            <a:pPr algn="just">
              <a:lnSpc>
                <a:spcPts val="5599"/>
              </a:lnSpc>
            </a:pPr>
            <a:r>
              <a:rPr lang="en-US" sz="3999">
                <a:solidFill>
                  <a:srgbClr val="000000"/>
                </a:solidFill>
                <a:latin typeface="DM Sans"/>
                <a:ea typeface="DM Sans"/>
                <a:cs typeface="DM Sans"/>
                <a:sym typeface="DM Sans"/>
              </a:rPr>
              <a:t>Ví dụ:</a:t>
            </a:r>
          </a:p>
          <a:p>
            <a:pPr algn="just">
              <a:lnSpc>
                <a:spcPts val="5599"/>
              </a:lnSpc>
            </a:pPr>
            <a:r>
              <a:rPr lang="en-US" sz="3999">
                <a:solidFill>
                  <a:srgbClr val="000000"/>
                </a:solidFill>
                <a:latin typeface="DM Sans"/>
                <a:ea typeface="DM Sans"/>
                <a:cs typeface="DM Sans"/>
                <a:sym typeface="DM Sans"/>
              </a:rPr>
              <a:t> π = [1, 3, 2, 4, 5]</a:t>
            </a:r>
          </a:p>
          <a:p>
            <a:pPr algn="just">
              <a:lnSpc>
                <a:spcPts val="5599"/>
              </a:lnSpc>
            </a:pPr>
            <a:r>
              <a:rPr lang="en-US" sz="3999">
                <a:solidFill>
                  <a:srgbClr val="000000"/>
                </a:solidFill>
                <a:latin typeface="DM Sans"/>
                <a:ea typeface="DM Sans"/>
                <a:cs typeface="DM Sans"/>
                <a:sym typeface="DM Sans"/>
              </a:rPr>
              <a:t> → Đi theo thứ tự: 1 → 3 → 2 → 4 → 5 → quay lại 1</a:t>
            </a:r>
          </a:p>
          <a:p>
            <a:pPr algn="just" marL="863599" indent="-431800" lvl="1">
              <a:lnSpc>
                <a:spcPts val="5599"/>
              </a:lnSpc>
              <a:buFont typeface="Arial"/>
              <a:buChar char="•"/>
            </a:pPr>
          </a:p>
          <a:p>
            <a:pPr algn="just">
              <a:lnSpc>
                <a:spcPts val="5599"/>
              </a:lnSpc>
              <a:spcBef>
                <a:spcPct val="0"/>
              </a:spcBef>
            </a:pP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586821" y="3515285"/>
            <a:ext cx="13393920" cy="3007314"/>
          </a:xfrm>
          <a:custGeom>
            <a:avLst/>
            <a:gdLst/>
            <a:ahLst/>
            <a:cxnLst/>
            <a:rect r="r" b="b" t="t" l="l"/>
            <a:pathLst>
              <a:path h="3007314" w="13393920">
                <a:moveTo>
                  <a:pt x="0" y="0"/>
                </a:moveTo>
                <a:lnTo>
                  <a:pt x="13393920" y="0"/>
                </a:lnTo>
                <a:lnTo>
                  <a:pt x="13393920" y="3007314"/>
                </a:lnTo>
                <a:lnTo>
                  <a:pt x="0" y="3007314"/>
                </a:lnTo>
                <a:lnTo>
                  <a:pt x="0" y="0"/>
                </a:lnTo>
                <a:close/>
              </a:path>
            </a:pathLst>
          </a:custGeom>
          <a:blipFill>
            <a:blip r:embed="rId30"/>
            <a:stretch>
              <a:fillRect l="0" t="0" r="0" b="0"/>
            </a:stretch>
          </a:blipFill>
        </p:spPr>
      </p:sp>
      <p:sp>
        <p:nvSpPr>
          <p:cNvPr name="TextBox 17" id="17"/>
          <p:cNvSpPr txBox="true"/>
          <p:nvPr/>
        </p:nvSpPr>
        <p:spPr>
          <a:xfrm rot="0">
            <a:off x="1028700" y="1419454"/>
            <a:ext cx="16468547" cy="24733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1.Bài toán </a:t>
            </a:r>
          </a:p>
          <a:p>
            <a:pPr algn="just">
              <a:lnSpc>
                <a:spcPts val="5599"/>
              </a:lnSpc>
            </a:pPr>
            <a:r>
              <a:rPr lang="en-US" sz="3999">
                <a:solidFill>
                  <a:srgbClr val="000000"/>
                </a:solidFill>
                <a:latin typeface="DM Sans"/>
                <a:ea typeface="DM Sans"/>
                <a:cs typeface="DM Sans"/>
                <a:sym typeface="DM Sans"/>
              </a:rPr>
              <a:t>Tối thiểu hóa </a:t>
            </a:r>
          </a:p>
          <a:p>
            <a:pPr algn="just">
              <a:lnSpc>
                <a:spcPts val="5599"/>
              </a:lnSpc>
              <a:spcBef>
                <a:spcPct val="0"/>
              </a:spcBef>
            </a:pPr>
          </a:p>
        </p:txBody>
      </p:sp>
      <p:sp>
        <p:nvSpPr>
          <p:cNvPr name="TextBox 18" id="18"/>
          <p:cNvSpPr txBox="true"/>
          <p:nvPr/>
        </p:nvSpPr>
        <p:spPr>
          <a:xfrm rot="0">
            <a:off x="1577296" y="6446399"/>
            <a:ext cx="13393920" cy="1384300"/>
          </a:xfrm>
          <a:prstGeom prst="rect">
            <a:avLst/>
          </a:prstGeom>
        </p:spPr>
        <p:txBody>
          <a:bodyPr anchor="t" rtlCol="false" tIns="0" lIns="0" bIns="0" rIns="0">
            <a:spAutoFit/>
          </a:bodyPr>
          <a:lstStyle/>
          <a:p>
            <a:pPr algn="ctr">
              <a:lnSpc>
                <a:spcPts val="5599"/>
              </a:lnSpc>
            </a:pPr>
          </a:p>
          <a:p>
            <a:pPr algn="ctr">
              <a:lnSpc>
                <a:spcPts val="5599"/>
              </a:lnSpc>
              <a:spcBef>
                <a:spcPct val="0"/>
              </a:spcBef>
            </a:pPr>
            <a:r>
              <a:rPr lang="en-US" sz="3999">
                <a:solidFill>
                  <a:srgbClr val="000000"/>
                </a:solidFill>
                <a:latin typeface="DM Sans"/>
                <a:ea typeface="DM Sans"/>
                <a:cs typeface="DM Sans"/>
                <a:sym typeface="DM Sans"/>
              </a:rPr>
              <a:t>Với điều kiện : π là một vector hoán vị hợp lệ</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790753" y="1401469"/>
            <a:ext cx="16468547" cy="59975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1.Bài toán </a:t>
            </a:r>
          </a:p>
          <a:p>
            <a:pPr algn="just">
              <a:lnSpc>
                <a:spcPts val="5599"/>
              </a:lnSpc>
            </a:pPr>
            <a:r>
              <a:rPr lang="en-US" sz="3999">
                <a:solidFill>
                  <a:srgbClr val="000000"/>
                </a:solidFill>
                <a:latin typeface="DM Sans"/>
                <a:ea typeface="DM Sans"/>
                <a:cs typeface="DM Sans"/>
                <a:sym typeface="DM Sans"/>
              </a:rPr>
              <a:t>Nước đi Cục bộ (Local Move)</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Nước đi cục bộ: Hoán đổi vị trí của hai thành phố trong chu trình π</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 Tạo ra trạng thái kế cận (neighbor).</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Mục tiêu: tìm hướng đi giúp giảm tổng quãng đường.</a:t>
            </a:r>
          </a:p>
          <a:p>
            <a:pPr algn="just">
              <a:lnSpc>
                <a:spcPts val="5599"/>
              </a:lnSpc>
            </a:pPr>
          </a:p>
          <a:p>
            <a:pPr algn="just">
              <a:lnSpc>
                <a:spcPts val="5599"/>
              </a:lnSpc>
              <a:spcBef>
                <a:spcPct val="0"/>
              </a:spcBef>
            </a:pP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728283"/>
            <a:ext cx="16468547" cy="1038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2. Các hàm hỗ trợ </a:t>
            </a:r>
          </a:p>
        </p:txBody>
      </p:sp>
      <p:sp>
        <p:nvSpPr>
          <p:cNvPr name="TextBox 17" id="17"/>
          <p:cNvSpPr txBox="true"/>
          <p:nvPr/>
        </p:nvSpPr>
        <p:spPr>
          <a:xfrm rot="0">
            <a:off x="2205984" y="3127715"/>
            <a:ext cx="15053316" cy="4908550"/>
          </a:xfrm>
          <a:prstGeom prst="rect">
            <a:avLst/>
          </a:prstGeom>
        </p:spPr>
        <p:txBody>
          <a:bodyPr anchor="t" rtlCol="false" tIns="0" lIns="0" bIns="0" rIns="0">
            <a:spAutoFit/>
          </a:bodyPr>
          <a:lstStyle/>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Mục tiêu</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Xây dựng các hàm hỗ trợ trước khi triển khai các thuật toán tối ưu (Hill Climbing, Simulated Annealing).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Các hàm dùng để:</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Khởi tạo dữ liệu TSP ngẫu nhiên</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Tính toán độ dài hành trình</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Trực quan hóa kết quả</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246757" y="2375931"/>
            <a:ext cx="16205299" cy="641667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Khởi tạo dữ liệu TSP ngẫu nhiên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Hàm: random_tsp(n)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Sinh ra n thành phố với tọa độ (x, y) ∈ [0,1] × [0,1]</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Tính ma trận khoảng cách Euclidean giữa các cặp thành phố</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Kết quả:</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pos: tọa độ các thành phố</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dist: ma trận khoảng cách</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Ví dụ: TSP gồm 10 thành phố → sinh ra ma trận khoảng cách 10×10</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75818" y="1647785"/>
            <a:ext cx="12913683" cy="792162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Sinh hành trình ngẫu nhiên: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Hàm: random_tour(n)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Sinh một hoán vị ngẫu nhiên của các thành phố</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Biểu diễn thứ tự các thành phố được đi qua</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Ví dụ: [8, 2, 7, 6, 4, 3, 0, 9, 5, 1]</a:t>
            </a:r>
          </a:p>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Tính độ dài hành trình:</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Hàm: tour_length(tsp, tour)</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Tính tổng chiều dài hành trình:</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Là hàm mục tiêu (objective function) trong các thuật toán tối ưu</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Ví dụ: tour_length(...) = 4.44</a:t>
            </a:r>
          </a:p>
        </p:txBody>
      </p:sp>
      <p:sp>
        <p:nvSpPr>
          <p:cNvPr name="Freeform 8" id="8"/>
          <p:cNvSpPr/>
          <p:nvPr/>
        </p:nvSpPr>
        <p:spPr>
          <a:xfrm flipH="false" flipV="false" rot="0">
            <a:off x="10778758" y="6792328"/>
            <a:ext cx="3910743" cy="764506"/>
          </a:xfrm>
          <a:custGeom>
            <a:avLst/>
            <a:gdLst/>
            <a:ahLst/>
            <a:cxnLst/>
            <a:rect r="r" b="b" t="t" l="l"/>
            <a:pathLst>
              <a:path h="764506" w="3910743">
                <a:moveTo>
                  <a:pt x="0" y="0"/>
                </a:moveTo>
                <a:lnTo>
                  <a:pt x="3910743" y="0"/>
                </a:lnTo>
                <a:lnTo>
                  <a:pt x="3910743" y="764506"/>
                </a:lnTo>
                <a:lnTo>
                  <a:pt x="0" y="764506"/>
                </a:lnTo>
                <a:lnTo>
                  <a:pt x="0" y="0"/>
                </a:lnTo>
                <a:close/>
              </a:path>
            </a:pathLst>
          </a:custGeom>
          <a:blipFill>
            <a:blip r:embed="rId12"/>
            <a:stretch>
              <a:fillRect l="0" t="0" r="0" b="0"/>
            </a:stretch>
          </a:blipFill>
        </p:spPr>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44276" y="-1747931"/>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881840" y="-2318291"/>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1564868" y="329073"/>
            <a:ext cx="5067942" cy="3710797"/>
          </a:xfrm>
          <a:custGeom>
            <a:avLst/>
            <a:gdLst/>
            <a:ahLst/>
            <a:cxnLst/>
            <a:rect r="r" b="b" t="t" l="l"/>
            <a:pathLst>
              <a:path h="3710797" w="5067942">
                <a:moveTo>
                  <a:pt x="0" y="0"/>
                </a:moveTo>
                <a:lnTo>
                  <a:pt x="5067943" y="0"/>
                </a:lnTo>
                <a:lnTo>
                  <a:pt x="5067943" y="3710796"/>
                </a:lnTo>
                <a:lnTo>
                  <a:pt x="0" y="3710796"/>
                </a:lnTo>
                <a:lnTo>
                  <a:pt x="0" y="0"/>
                </a:lnTo>
                <a:close/>
              </a:path>
            </a:pathLst>
          </a:custGeom>
          <a:blipFill>
            <a:blip r:embed="rId12"/>
            <a:stretch>
              <a:fillRect l="0" t="0" r="0" b="0"/>
            </a:stretch>
          </a:blipFill>
        </p:spPr>
      </p:sp>
      <p:sp>
        <p:nvSpPr>
          <p:cNvPr name="TextBox 8" id="8"/>
          <p:cNvSpPr txBox="true"/>
          <p:nvPr/>
        </p:nvSpPr>
        <p:spPr>
          <a:xfrm rot="0">
            <a:off x="403173" y="1012081"/>
            <a:ext cx="13850094" cy="3853387"/>
          </a:xfrm>
          <a:prstGeom prst="rect">
            <a:avLst/>
          </a:prstGeom>
        </p:spPr>
        <p:txBody>
          <a:bodyPr anchor="t" rtlCol="false" tIns="0" lIns="0" bIns="0" rIns="0">
            <a:spAutoFit/>
          </a:bodyPr>
          <a:lstStyle/>
          <a:p>
            <a:pPr algn="just" marL="868151" indent="-434075" lvl="1">
              <a:lnSpc>
                <a:spcPts val="5629"/>
              </a:lnSpc>
              <a:buFont typeface="Arial"/>
              <a:buChar char="•"/>
            </a:pPr>
            <a:r>
              <a:rPr lang="en-US" b="true" sz="4021">
                <a:solidFill>
                  <a:srgbClr val="000000"/>
                </a:solidFill>
                <a:latin typeface="DM Sans Bold"/>
                <a:ea typeface="DM Sans Bold"/>
                <a:cs typeface="DM Sans Bold"/>
                <a:sym typeface="DM Sans Bold"/>
              </a:rPr>
              <a:t>Hiển thị đồ thị hành trình:</a:t>
            </a:r>
          </a:p>
          <a:p>
            <a:pPr algn="just" marL="1543379" indent="-514460" lvl="2">
              <a:lnSpc>
                <a:spcPts val="5004"/>
              </a:lnSpc>
              <a:buFont typeface="Arial"/>
              <a:buChar char="⚬"/>
            </a:pPr>
            <a:r>
              <a:rPr lang="en-US" sz="3574">
                <a:solidFill>
                  <a:srgbClr val="000000"/>
                </a:solidFill>
                <a:latin typeface="DM Sans"/>
                <a:ea typeface="DM Sans"/>
                <a:cs typeface="DM Sans"/>
                <a:sym typeface="DM Sans"/>
              </a:rPr>
              <a:t>Hàm: show_tsp(tsp, tour)</a:t>
            </a:r>
          </a:p>
          <a:p>
            <a:pPr algn="just" marL="1543379" indent="-514460" lvl="2">
              <a:lnSpc>
                <a:spcPts val="5004"/>
              </a:lnSpc>
              <a:buFont typeface="Arial"/>
              <a:buChar char="⚬"/>
            </a:pPr>
            <a:r>
              <a:rPr lang="en-US" sz="3574">
                <a:solidFill>
                  <a:srgbClr val="000000"/>
                </a:solidFill>
                <a:latin typeface="DM Sans"/>
                <a:ea typeface="DM Sans"/>
                <a:cs typeface="DM Sans"/>
                <a:sym typeface="DM Sans"/>
              </a:rPr>
              <a:t>Vẽ đồ thị gồm:</a:t>
            </a:r>
          </a:p>
          <a:p>
            <a:pPr algn="just" marL="2315068" indent="-578767" lvl="3">
              <a:lnSpc>
                <a:spcPts val="5004"/>
              </a:lnSpc>
              <a:buFont typeface="Arial"/>
              <a:buChar char="￭"/>
            </a:pPr>
            <a:r>
              <a:rPr lang="en-US" sz="3574">
                <a:solidFill>
                  <a:srgbClr val="000000"/>
                </a:solidFill>
                <a:latin typeface="DM Sans"/>
                <a:ea typeface="DM Sans"/>
                <a:cs typeface="DM Sans"/>
                <a:sym typeface="DM Sans"/>
              </a:rPr>
              <a:t>Các điểm biểu diễn thành phố</a:t>
            </a:r>
          </a:p>
          <a:p>
            <a:pPr algn="just" marL="2315068" indent="-578767" lvl="3">
              <a:lnSpc>
                <a:spcPts val="5004"/>
              </a:lnSpc>
              <a:buFont typeface="Arial"/>
              <a:buChar char="￭"/>
            </a:pPr>
            <a:r>
              <a:rPr lang="en-US" sz="3574">
                <a:solidFill>
                  <a:srgbClr val="000000"/>
                </a:solidFill>
                <a:latin typeface="DM Sans"/>
                <a:ea typeface="DM Sans"/>
                <a:cs typeface="DM Sans"/>
                <a:sym typeface="DM Sans"/>
              </a:rPr>
              <a:t>Các đường nối biểu diễn hành trình</a:t>
            </a:r>
          </a:p>
          <a:p>
            <a:pPr algn="just" marL="1543379" indent="-514460" lvl="2">
              <a:lnSpc>
                <a:spcPts val="5004"/>
              </a:lnSpc>
              <a:buFont typeface="Arial"/>
              <a:buChar char="⚬"/>
            </a:pPr>
            <a:r>
              <a:rPr lang="en-US" sz="3574">
                <a:solidFill>
                  <a:srgbClr val="000000"/>
                </a:solidFill>
                <a:latin typeface="DM Sans"/>
                <a:ea typeface="DM Sans"/>
                <a:cs typeface="DM Sans"/>
                <a:sym typeface="DM Sans"/>
              </a:rPr>
              <a:t>Giúp trực quan hóa và so sánh kết quả giữa các thuật toán</a:t>
            </a:r>
          </a:p>
        </p:txBody>
      </p:sp>
      <p:sp>
        <p:nvSpPr>
          <p:cNvPr name="TextBox 9" id="9"/>
          <p:cNvSpPr txBox="true"/>
          <p:nvPr/>
        </p:nvSpPr>
        <p:spPr>
          <a:xfrm rot="0">
            <a:off x="825074" y="5067300"/>
            <a:ext cx="13918170" cy="4383524"/>
          </a:xfrm>
          <a:prstGeom prst="rect">
            <a:avLst/>
          </a:prstGeom>
        </p:spPr>
        <p:txBody>
          <a:bodyPr anchor="t" rtlCol="false" tIns="0" lIns="0" bIns="0" rIns="0">
            <a:spAutoFit/>
          </a:bodyPr>
          <a:lstStyle/>
          <a:p>
            <a:pPr algn="just" marL="850349" indent="-425175" lvl="1">
              <a:lnSpc>
                <a:spcPts val="5514"/>
              </a:lnSpc>
              <a:buFont typeface="Arial"/>
              <a:buChar char="•"/>
            </a:pPr>
            <a:r>
              <a:rPr lang="en-US" b="true" sz="3938">
                <a:solidFill>
                  <a:srgbClr val="000000"/>
                </a:solidFill>
                <a:latin typeface="DM Sans Bold"/>
                <a:ea typeface="DM Sans Bold"/>
                <a:cs typeface="DM Sans Bold"/>
                <a:sym typeface="DM Sans Bold"/>
              </a:rPr>
              <a:t>Vai trò tổng quát</a:t>
            </a:r>
          </a:p>
          <a:p>
            <a:pPr algn="just" marL="755865" indent="-377933" lvl="1">
              <a:lnSpc>
                <a:spcPts val="4901"/>
              </a:lnSpc>
              <a:buFont typeface="Arial"/>
              <a:buChar char="•"/>
            </a:pPr>
            <a:r>
              <a:rPr lang="en-US" sz="3500">
                <a:solidFill>
                  <a:srgbClr val="000000"/>
                </a:solidFill>
                <a:latin typeface="DM Sans"/>
                <a:ea typeface="DM Sans"/>
                <a:cs typeface="DM Sans"/>
                <a:sym typeface="DM Sans"/>
              </a:rPr>
              <a:t>Các hàm hỗ trợ giúp:</a:t>
            </a:r>
          </a:p>
          <a:p>
            <a:pPr algn="just" marL="1511731" indent="-503910" lvl="2">
              <a:lnSpc>
                <a:spcPts val="4901"/>
              </a:lnSpc>
              <a:buFont typeface="Arial"/>
              <a:buChar char="⚬"/>
            </a:pPr>
            <a:r>
              <a:rPr lang="en-US" sz="3500">
                <a:solidFill>
                  <a:srgbClr val="000000"/>
                </a:solidFill>
                <a:latin typeface="DM Sans"/>
                <a:ea typeface="DM Sans"/>
                <a:cs typeface="DM Sans"/>
                <a:sym typeface="DM Sans"/>
              </a:rPr>
              <a:t>Tạo bài toán TSP ngẫu nhiên có thể lặp lại</a:t>
            </a:r>
          </a:p>
          <a:p>
            <a:pPr algn="just" marL="1511731" indent="-503910" lvl="2">
              <a:lnSpc>
                <a:spcPts val="4901"/>
              </a:lnSpc>
              <a:buFont typeface="Arial"/>
              <a:buChar char="⚬"/>
            </a:pPr>
            <a:r>
              <a:rPr lang="en-US" sz="3500">
                <a:solidFill>
                  <a:srgbClr val="000000"/>
                </a:solidFill>
                <a:latin typeface="DM Sans"/>
                <a:ea typeface="DM Sans"/>
                <a:cs typeface="DM Sans"/>
                <a:sym typeface="DM Sans"/>
              </a:rPr>
              <a:t>Đánh giá chất lượng hành trình</a:t>
            </a:r>
          </a:p>
          <a:p>
            <a:pPr algn="just" marL="1511731" indent="-503910" lvl="2">
              <a:lnSpc>
                <a:spcPts val="4901"/>
              </a:lnSpc>
              <a:buFont typeface="Arial"/>
              <a:buChar char="⚬"/>
            </a:pPr>
            <a:r>
              <a:rPr lang="en-US" sz="3500">
                <a:solidFill>
                  <a:srgbClr val="000000"/>
                </a:solidFill>
                <a:latin typeface="DM Sans"/>
                <a:ea typeface="DM Sans"/>
                <a:cs typeface="DM Sans"/>
                <a:sym typeface="DM Sans"/>
              </a:rPr>
              <a:t>Hiển thị trực quan quá trình tối ưu hóa</a:t>
            </a:r>
          </a:p>
          <a:p>
            <a:pPr algn="just" marL="755865" indent="-377933" lvl="1">
              <a:lnSpc>
                <a:spcPts val="4901"/>
              </a:lnSpc>
              <a:buFont typeface="Arial"/>
              <a:buChar char="•"/>
            </a:pPr>
            <a:r>
              <a:rPr lang="en-US" sz="3500">
                <a:solidFill>
                  <a:srgbClr val="000000"/>
                </a:solidFill>
                <a:latin typeface="DM Sans"/>
                <a:ea typeface="DM Sans"/>
                <a:cs typeface="DM Sans"/>
                <a:sym typeface="DM Sans"/>
              </a:rPr>
              <a:t>Tạo nền tảng cho việc thực nghiệm và phân tích các thuật toán tối ưu khác nhau.</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809216" y="-2333192"/>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3361515" y="-3135586"/>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8287215" y="-33794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99011" y="-2333192"/>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08379" y="462283"/>
            <a:ext cx="16468547" cy="1038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Sử dụng R để tìm ra một giải pháp  </a:t>
            </a:r>
          </a:p>
        </p:txBody>
      </p:sp>
      <p:sp>
        <p:nvSpPr>
          <p:cNvPr name="TextBox 17" id="17"/>
          <p:cNvSpPr txBox="true"/>
          <p:nvPr/>
        </p:nvSpPr>
        <p:spPr>
          <a:xfrm rot="0">
            <a:off x="1280812" y="1481110"/>
            <a:ext cx="15825382" cy="7710863"/>
          </a:xfrm>
          <a:prstGeom prst="rect">
            <a:avLst/>
          </a:prstGeom>
        </p:spPr>
        <p:txBody>
          <a:bodyPr anchor="t" rtlCol="false" tIns="0" lIns="0" bIns="0" rIns="0">
            <a:spAutoFit/>
          </a:bodyPr>
          <a:lstStyle/>
          <a:p>
            <a:pPr algn="just" marL="867395" indent="-433697" lvl="1">
              <a:lnSpc>
                <a:spcPts val="5624"/>
              </a:lnSpc>
              <a:buFont typeface="Arial"/>
              <a:buChar char="•"/>
            </a:pPr>
            <a:r>
              <a:rPr lang="en-US" b="true" sz="4017">
                <a:solidFill>
                  <a:srgbClr val="000000"/>
                </a:solidFill>
                <a:latin typeface="DM Sans Bold"/>
                <a:ea typeface="DM Sans Bold"/>
                <a:cs typeface="DM Sans Bold"/>
                <a:sym typeface="DM Sans Bold"/>
              </a:rPr>
              <a:t>Mục tiêu</a:t>
            </a:r>
          </a:p>
          <a:p>
            <a:pPr algn="just" marL="1542034" indent="-514011" lvl="2">
              <a:lnSpc>
                <a:spcPts val="4999"/>
              </a:lnSpc>
              <a:buFont typeface="Arial"/>
              <a:buChar char="⚬"/>
            </a:pPr>
            <a:r>
              <a:rPr lang="en-US" sz="3571">
                <a:solidFill>
                  <a:srgbClr val="000000"/>
                </a:solidFill>
                <a:latin typeface="DM Sans"/>
                <a:ea typeface="DM Sans"/>
                <a:cs typeface="DM Sans"/>
                <a:sym typeface="DM Sans"/>
              </a:rPr>
              <a:t>So sánh kết quả giữa Python và R trong việc giải bài toán TSP.</a:t>
            </a:r>
          </a:p>
          <a:p>
            <a:pPr algn="just" marL="1542034" indent="-514011" lvl="2">
              <a:lnSpc>
                <a:spcPts val="4999"/>
              </a:lnSpc>
              <a:buFont typeface="Arial"/>
              <a:buChar char="⚬"/>
            </a:pPr>
            <a:r>
              <a:rPr lang="en-US" sz="3571">
                <a:solidFill>
                  <a:srgbClr val="000000"/>
                </a:solidFill>
                <a:latin typeface="DM Sans"/>
                <a:ea typeface="DM Sans"/>
                <a:cs typeface="DM Sans"/>
                <a:sym typeface="DM Sans"/>
              </a:rPr>
              <a:t>Đánh giá:</a:t>
            </a:r>
          </a:p>
          <a:p>
            <a:pPr algn="just" marL="2313052" indent="-578263" lvl="3">
              <a:lnSpc>
                <a:spcPts val="4999"/>
              </a:lnSpc>
              <a:buFont typeface="Arial"/>
              <a:buChar char="￭"/>
            </a:pPr>
            <a:r>
              <a:rPr lang="en-US" sz="3571">
                <a:solidFill>
                  <a:srgbClr val="000000"/>
                </a:solidFill>
                <a:latin typeface="DM Sans"/>
                <a:ea typeface="DM Sans"/>
                <a:cs typeface="DM Sans"/>
                <a:sym typeface="DM Sans"/>
              </a:rPr>
              <a:t>R có thể tìm hành trình ngắn hơn / tốt hơn không.</a:t>
            </a:r>
          </a:p>
          <a:p>
            <a:pPr algn="just" marL="2313052" indent="-578263" lvl="3">
              <a:lnSpc>
                <a:spcPts val="4999"/>
              </a:lnSpc>
              <a:buFont typeface="Arial"/>
              <a:buChar char="￭"/>
            </a:pPr>
            <a:r>
              <a:rPr lang="en-US" sz="3571">
                <a:solidFill>
                  <a:srgbClr val="000000"/>
                </a:solidFill>
                <a:latin typeface="DM Sans"/>
                <a:ea typeface="DM Sans"/>
                <a:cs typeface="DM Sans"/>
                <a:sym typeface="DM Sans"/>
              </a:rPr>
              <a:t>Hiệu năng của quá trình giải TSP trong R.</a:t>
            </a:r>
          </a:p>
          <a:p>
            <a:pPr algn="just" marL="867395" indent="-433697" lvl="1">
              <a:lnSpc>
                <a:spcPts val="5624"/>
              </a:lnSpc>
              <a:buFont typeface="Arial"/>
              <a:buChar char="•"/>
            </a:pPr>
            <a:r>
              <a:rPr lang="en-US" b="true" sz="4017">
                <a:solidFill>
                  <a:srgbClr val="000000"/>
                </a:solidFill>
                <a:latin typeface="DM Sans Bold"/>
                <a:ea typeface="DM Sans Bold"/>
                <a:cs typeface="DM Sans Bold"/>
                <a:sym typeface="DM Sans Bold"/>
              </a:rPr>
              <a:t>Chuẩn bị dữ liệu &amp; thư viện</a:t>
            </a:r>
          </a:p>
          <a:p>
            <a:pPr algn="just" marL="1542034" indent="-514011" lvl="2">
              <a:lnSpc>
                <a:spcPts val="4999"/>
              </a:lnSpc>
              <a:buFont typeface="Arial"/>
              <a:buChar char="⚬"/>
            </a:pPr>
            <a:r>
              <a:rPr lang="en-US" sz="3571">
                <a:solidFill>
                  <a:srgbClr val="000000"/>
                </a:solidFill>
                <a:latin typeface="DM Sans"/>
                <a:ea typeface="DM Sans"/>
                <a:cs typeface="DM Sans"/>
                <a:sym typeface="DM Sans"/>
              </a:rPr>
              <a:t>Chuyển dữ liệu từ Python → R qua thư viện rpy2.</a:t>
            </a:r>
          </a:p>
          <a:p>
            <a:pPr algn="just" marL="1542034" indent="-514011" lvl="2">
              <a:lnSpc>
                <a:spcPts val="4999"/>
              </a:lnSpc>
              <a:buFont typeface="Arial"/>
              <a:buChar char="⚬"/>
            </a:pPr>
            <a:r>
              <a:rPr lang="en-US" sz="3571">
                <a:solidFill>
                  <a:srgbClr val="000000"/>
                </a:solidFill>
                <a:latin typeface="DM Sans"/>
                <a:ea typeface="DM Sans"/>
                <a:cs typeface="DM Sans"/>
                <a:sym typeface="DM Sans"/>
              </a:rPr>
              <a:t>Thư viện R sử dụng:</a:t>
            </a:r>
          </a:p>
          <a:p>
            <a:pPr algn="just" marL="2313052" indent="-578263" lvl="3">
              <a:lnSpc>
                <a:spcPts val="4999"/>
              </a:lnSpc>
              <a:buFont typeface="Arial"/>
              <a:buChar char="￭"/>
            </a:pPr>
            <a:r>
              <a:rPr lang="en-US" sz="3571">
                <a:solidFill>
                  <a:srgbClr val="000000"/>
                </a:solidFill>
                <a:latin typeface="DM Sans"/>
                <a:ea typeface="DM Sans"/>
                <a:cs typeface="DM Sans"/>
                <a:sym typeface="DM Sans"/>
              </a:rPr>
              <a:t>TSP: mô hình hóa &amp; giải bài toán TSP.</a:t>
            </a:r>
          </a:p>
          <a:p>
            <a:pPr algn="just" marL="2313052" indent="-578263" lvl="3">
              <a:lnSpc>
                <a:spcPts val="4999"/>
              </a:lnSpc>
              <a:buFont typeface="Arial"/>
              <a:buChar char="￭"/>
            </a:pPr>
            <a:r>
              <a:rPr lang="en-US" sz="3571">
                <a:solidFill>
                  <a:srgbClr val="000000"/>
                </a:solidFill>
                <a:latin typeface="DM Sans"/>
                <a:ea typeface="DM Sans"/>
                <a:cs typeface="DM Sans"/>
                <a:sym typeface="DM Sans"/>
              </a:rPr>
              <a:t>microbenchmark: đo thời gian thực thi.</a:t>
            </a:r>
          </a:p>
          <a:p>
            <a:pPr algn="just" marL="1542034" indent="-514011" lvl="2">
              <a:lnSpc>
                <a:spcPts val="4999"/>
              </a:lnSpc>
              <a:buFont typeface="Arial"/>
              <a:buChar char="⚬"/>
            </a:pPr>
            <a:r>
              <a:rPr lang="en-US" sz="3571">
                <a:solidFill>
                  <a:srgbClr val="000000"/>
                </a:solidFill>
                <a:latin typeface="DM Sans"/>
                <a:ea typeface="DM Sans"/>
                <a:cs typeface="DM Sans"/>
                <a:sym typeface="DM Sans"/>
              </a:rPr>
              <a:t>Ma trận khoảng cách d được truyền từ Python sang R để sử dụng trực tiếp.</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527748" y="1748641"/>
            <a:ext cx="17001778" cy="7027354"/>
          </a:xfrm>
          <a:prstGeom prst="rect">
            <a:avLst/>
          </a:prstGeom>
        </p:spPr>
        <p:txBody>
          <a:bodyPr anchor="t" rtlCol="false" tIns="0" lIns="0" bIns="0" rIns="0">
            <a:spAutoFit/>
          </a:bodyPr>
          <a:lstStyle/>
          <a:p>
            <a:pPr algn="just" marL="958542" indent="-479271" lvl="1">
              <a:lnSpc>
                <a:spcPts val="6215"/>
              </a:lnSpc>
              <a:buFont typeface="Arial"/>
              <a:buChar char="•"/>
            </a:pPr>
            <a:r>
              <a:rPr lang="en-US" b="true" sz="4439">
                <a:solidFill>
                  <a:srgbClr val="000000"/>
                </a:solidFill>
                <a:latin typeface="DM Sans Bold"/>
                <a:ea typeface="DM Sans Bold"/>
                <a:cs typeface="DM Sans Bold"/>
                <a:sym typeface="DM Sans Bold"/>
              </a:rPr>
              <a:t>Giải bài toán trong R</a:t>
            </a:r>
          </a:p>
          <a:p>
            <a:pPr algn="just" marL="851513" indent="-425756" lvl="1">
              <a:lnSpc>
                <a:spcPts val="5521"/>
              </a:lnSpc>
              <a:buFont typeface="Arial"/>
              <a:buChar char="•"/>
            </a:pPr>
            <a:r>
              <a:rPr lang="en-US" sz="3944">
                <a:solidFill>
                  <a:srgbClr val="000000"/>
                </a:solidFill>
                <a:latin typeface="DM Sans"/>
                <a:ea typeface="DM Sans"/>
                <a:cs typeface="DM Sans"/>
                <a:sym typeface="DM Sans"/>
              </a:rPr>
              <a:t>Khởi tạo đối tượng: tsp &lt;- TSP(d)</a:t>
            </a:r>
          </a:p>
          <a:p>
            <a:pPr algn="just" marL="851513" indent="-425756" lvl="1">
              <a:lnSpc>
                <a:spcPts val="5521"/>
              </a:lnSpc>
              <a:buFont typeface="Arial"/>
              <a:buChar char="•"/>
            </a:pPr>
            <a:r>
              <a:rPr lang="en-US" sz="3944">
                <a:solidFill>
                  <a:srgbClr val="000000"/>
                </a:solidFill>
                <a:latin typeface="DM Sans"/>
                <a:ea typeface="DM Sans"/>
                <a:cs typeface="DM Sans"/>
                <a:sym typeface="DM Sans"/>
              </a:rPr>
              <a:t>Giải bài toán: solve_TSP(tsp, method = "arbitrary_insertion", rep = 100)</a:t>
            </a:r>
          </a:p>
          <a:p>
            <a:pPr algn="just" marL="851513" indent="-425756" lvl="1">
              <a:lnSpc>
                <a:spcPts val="5521"/>
              </a:lnSpc>
              <a:buFont typeface="Arial"/>
              <a:buChar char="•"/>
            </a:pPr>
            <a:r>
              <a:rPr lang="en-US" sz="3944">
                <a:solidFill>
                  <a:srgbClr val="000000"/>
                </a:solidFill>
                <a:latin typeface="DM Sans"/>
                <a:ea typeface="DM Sans"/>
                <a:cs typeface="DM Sans"/>
                <a:sym typeface="DM Sans"/>
              </a:rPr>
              <a:t>Thuật toán bên trong:</a:t>
            </a:r>
          </a:p>
          <a:p>
            <a:pPr algn="just" marL="1703025" indent="-567675" lvl="2">
              <a:lnSpc>
                <a:spcPts val="5521"/>
              </a:lnSpc>
              <a:buFont typeface="Arial"/>
              <a:buChar char="⚬"/>
            </a:pPr>
            <a:r>
              <a:rPr lang="en-US" sz="3944">
                <a:solidFill>
                  <a:srgbClr val="000000"/>
                </a:solidFill>
                <a:latin typeface="DM Sans"/>
                <a:ea typeface="DM Sans"/>
                <a:cs typeface="DM Sans"/>
                <a:sym typeface="DM Sans"/>
              </a:rPr>
              <a:t>“Arbitrary insertion” + “2-opt”</a:t>
            </a:r>
          </a:p>
          <a:p>
            <a:pPr algn="just" marL="1703025" indent="-567675" lvl="2">
              <a:lnSpc>
                <a:spcPts val="5521"/>
              </a:lnSpc>
              <a:buFont typeface="Arial"/>
              <a:buChar char="⚬"/>
            </a:pPr>
            <a:r>
              <a:rPr lang="en-US" sz="3944">
                <a:solidFill>
                  <a:srgbClr val="000000"/>
                </a:solidFill>
                <a:latin typeface="DM Sans"/>
                <a:ea typeface="DM Sans"/>
                <a:cs typeface="DM Sans"/>
                <a:sym typeface="DM Sans"/>
              </a:rPr>
              <a:t>Tương đương Steepest-Ascent Hill Climbing</a:t>
            </a:r>
          </a:p>
          <a:p>
            <a:pPr algn="just" marL="1703025" indent="-567675" lvl="2">
              <a:lnSpc>
                <a:spcPts val="5521"/>
              </a:lnSpc>
              <a:buFont typeface="Arial"/>
              <a:buChar char="⚬"/>
            </a:pPr>
            <a:r>
              <a:rPr lang="en-US" sz="3944">
                <a:solidFill>
                  <a:srgbClr val="000000"/>
                </a:solidFill>
                <a:latin typeface="DM Sans"/>
                <a:ea typeface="DM Sans"/>
                <a:cs typeface="DM Sans"/>
                <a:sym typeface="DM Sans"/>
              </a:rPr>
              <a:t>Có 100 lần khởi tạo ngẫu nhiên để tăng độ chính xác.</a:t>
            </a:r>
          </a:p>
          <a:p>
            <a:pPr algn="just" marL="851513" indent="-425756" lvl="1">
              <a:lnSpc>
                <a:spcPts val="5521"/>
              </a:lnSpc>
              <a:buFont typeface="Arial"/>
              <a:buChar char="•"/>
            </a:pPr>
            <a:r>
              <a:rPr lang="en-US" sz="3944">
                <a:solidFill>
                  <a:srgbClr val="000000"/>
                </a:solidFill>
                <a:latin typeface="DM Sans"/>
                <a:ea typeface="DM Sans"/>
                <a:cs typeface="DM Sans"/>
                <a:sym typeface="DM Sans"/>
              </a:rPr>
              <a:t>Kết quả:</a:t>
            </a:r>
          </a:p>
          <a:p>
            <a:pPr algn="just">
              <a:lnSpc>
                <a:spcPts val="5521"/>
              </a:lnSpc>
            </a:pPr>
            <a:r>
              <a:rPr lang="en-US" sz="3944">
                <a:solidFill>
                  <a:srgbClr val="000000"/>
                </a:solidFill>
                <a:latin typeface="DM Sans"/>
                <a:ea typeface="DM Sans"/>
                <a:cs typeface="DM Sans"/>
                <a:sym typeface="DM Sans"/>
              </a:rPr>
              <a:t>→ Hành trình tốt nhất có độ dài 2.76, ngắn hơn nhiều so với hành trình ngẫu nhiên ban đầu (4.44).</a:t>
            </a: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215122" y="1647785"/>
            <a:ext cx="15857756" cy="721677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Trực quan hóa kết quả</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Sử dụng show_tsp() để hiển thị hành trình tối ưu.</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Đồ thị thể hiện:</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Các thành phố → điểm nút.</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Đường nối → hành trình tối ưu, khép kín với tổng độ dài ngắn nhất.</a:t>
            </a:r>
          </a:p>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Đánh giá hiệu năng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Dùng microbenchmark để đo thời gian giải TSP 100 lần lặp.</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Kết quả: trung bình chỉ vài trăm micro giây → hiệu năng cao.</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Gói TSP của R tối ưu và rất nhanh cho bài toán quy mô nhỏ.</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2153250"/>
            <a:ext cx="16468547" cy="1038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Tạo bàn cờ </a:t>
            </a:r>
          </a:p>
        </p:txBody>
      </p:sp>
      <p:sp>
        <p:nvSpPr>
          <p:cNvPr name="TextBox 17" id="17"/>
          <p:cNvSpPr txBox="true"/>
          <p:nvPr/>
        </p:nvSpPr>
        <p:spPr>
          <a:xfrm rot="0">
            <a:off x="2153324" y="3367812"/>
            <a:ext cx="14825314" cy="369570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DM Sans Bold"/>
                <a:ea typeface="DM Sans Bold"/>
                <a:cs typeface="DM Sans Bold"/>
                <a:sym typeface="DM Sans Bold"/>
              </a:rPr>
              <a:t>a. Mục tiêu</a:t>
            </a:r>
            <a:r>
              <a:rPr lang="en-US" b="true" sz="5000">
                <a:solidFill>
                  <a:srgbClr val="000000"/>
                </a:solidFill>
                <a:latin typeface="DM Sans Bold"/>
                <a:ea typeface="DM Sans Bold"/>
                <a:cs typeface="DM Sans Bold"/>
                <a:sym typeface="DM Sans Bold"/>
              </a:rPr>
              <a: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K</a:t>
            </a:r>
            <a:r>
              <a:rPr lang="en-US" sz="3999">
                <a:solidFill>
                  <a:srgbClr val="000000"/>
                </a:solidFill>
                <a:latin typeface="DM Sans"/>
                <a:ea typeface="DM Sans"/>
                <a:cs typeface="DM Sans"/>
                <a:sym typeface="DM Sans"/>
              </a:rPr>
              <a:t>hởi tạo bàn cờ kích thước n × n với n quân hậu.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Mỗi</a:t>
            </a:r>
            <a:r>
              <a:rPr lang="en-US" sz="3999">
                <a:solidFill>
                  <a:srgbClr val="000000"/>
                </a:solidFill>
                <a:latin typeface="DM Sans"/>
                <a:ea typeface="DM Sans"/>
                <a:cs typeface="DM Sans"/>
                <a:sym typeface="DM Sans"/>
              </a:rPr>
              <a:t> cột chỉ có 1 quân hậu, giúp:</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Giảm không gian tìm kiếm.</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Loại</a:t>
            </a:r>
            <a:r>
              <a:rPr lang="en-US" sz="3999">
                <a:solidFill>
                  <a:srgbClr val="000000"/>
                </a:solidFill>
                <a:latin typeface="DM Sans"/>
                <a:ea typeface="DM Sans"/>
                <a:cs typeface="DM Sans"/>
                <a:sym typeface="DM Sans"/>
              </a:rPr>
              <a:t> bỏ xung đột theo cột ngay từ đầu.</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63760" y="1666629"/>
            <a:ext cx="15474245" cy="782637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Kết luận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R xác nhận kết quả từ các thuật toán Python (Hill Climbing, SA).</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Cung cấp chuẩn tham chiếu tin cậy để so sánh chất lượng nghiệm.</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Minh chứng khả năng kết hợp Python ↔ R trong tối ưu hóa hiện đại.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Tóm lại:</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 R không chỉ giúp kiểm chứng mô hình, mà còn mang lại giải pháp nhanh – hiệu quả cho các bài toán tối ưu như TSP.</a:t>
            </a: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1038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4.Tìm kiếm Leo đồi dốc nhất </a:t>
            </a:r>
          </a:p>
        </p:txBody>
      </p:sp>
      <p:sp>
        <p:nvSpPr>
          <p:cNvPr name="TextBox 17" id="17"/>
          <p:cNvSpPr txBox="true"/>
          <p:nvPr/>
        </p:nvSpPr>
        <p:spPr>
          <a:xfrm rot="0">
            <a:off x="633323" y="2559433"/>
            <a:ext cx="17654677" cy="6337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Times New Roman"/>
                <a:ea typeface="Times New Roman"/>
                <a:cs typeface="Times New Roman"/>
                <a:sym typeface="Times New Roman"/>
              </a:rPr>
              <a:t>Bắ</a:t>
            </a:r>
            <a:r>
              <a:rPr lang="en-US" sz="3999">
                <a:solidFill>
                  <a:srgbClr val="000000"/>
                </a:solidFill>
                <a:latin typeface="Times New Roman"/>
                <a:ea typeface="Times New Roman"/>
                <a:cs typeface="Times New Roman"/>
                <a:sym typeface="Times New Roman"/>
              </a:rPr>
              <a:t>t đầu với một hành trình ngẫu nhiên đi qua tất cả các thành phố.</a:t>
            </a:r>
          </a:p>
          <a:p>
            <a:pPr algn="l" marL="863599" indent="-431800" lvl="1">
              <a:lnSpc>
                <a:spcPts val="5599"/>
              </a:lnSpc>
              <a:buFont typeface="Arial"/>
              <a:buChar char="•"/>
            </a:pPr>
            <a:r>
              <a:rPr lang="en-US" sz="3999">
                <a:solidFill>
                  <a:srgbClr val="000000"/>
                </a:solidFill>
                <a:latin typeface="Times New Roman"/>
                <a:ea typeface="Times New Roman"/>
                <a:cs typeface="Times New Roman"/>
                <a:sym typeface="Times New Roman"/>
              </a:rPr>
              <a:t>Sinh ra tất cả các hành trình láng giềng bằng cách hoán đổi vị trí của hai thành phố trong hành trình hiện tại.</a:t>
            </a:r>
          </a:p>
          <a:p>
            <a:pPr algn="l" marL="863599" indent="-431800" lvl="1">
              <a:lnSpc>
                <a:spcPts val="5599"/>
              </a:lnSpc>
              <a:buFont typeface="Arial"/>
              <a:buChar char="•"/>
            </a:pPr>
            <a:r>
              <a:rPr lang="en-US" sz="3999">
                <a:solidFill>
                  <a:srgbClr val="000000"/>
                </a:solidFill>
                <a:latin typeface="Times New Roman"/>
                <a:ea typeface="Times New Roman"/>
                <a:cs typeface="Times New Roman"/>
                <a:sym typeface="Times New Roman"/>
              </a:rPr>
              <a:t>Tính tổng quãng đường của từng hành trình láng giềng.</a:t>
            </a:r>
          </a:p>
          <a:p>
            <a:pPr algn="l" marL="863599" indent="-431800" lvl="1">
              <a:lnSpc>
                <a:spcPts val="5599"/>
              </a:lnSpc>
              <a:buFont typeface="Arial"/>
              <a:buChar char="•"/>
            </a:pPr>
            <a:r>
              <a:rPr lang="en-US" sz="3999">
                <a:solidFill>
                  <a:srgbClr val="000000"/>
                </a:solidFill>
                <a:latin typeface="Times New Roman"/>
                <a:ea typeface="Times New Roman"/>
                <a:cs typeface="Times New Roman"/>
                <a:sym typeface="Times New Roman"/>
              </a:rPr>
              <a:t>Chọn hành trình có tổng quãng đường ngắn nhất (tốt nhất trong số các láng giềng).</a:t>
            </a:r>
          </a:p>
          <a:p>
            <a:pPr algn="l" marL="863599" indent="-431800" lvl="1">
              <a:lnSpc>
                <a:spcPts val="5599"/>
              </a:lnSpc>
              <a:buFont typeface="Arial"/>
              <a:buChar char="•"/>
            </a:pPr>
            <a:r>
              <a:rPr lang="en-US" sz="3999">
                <a:solidFill>
                  <a:srgbClr val="000000"/>
                </a:solidFill>
                <a:latin typeface="Times New Roman"/>
                <a:ea typeface="Times New Roman"/>
                <a:cs typeface="Times New Roman"/>
                <a:sym typeface="Times New Roman"/>
              </a:rPr>
              <a:t>Nếu hành trình mới ngắn hơn hành trình hiện tại, chuyển sang đó.</a:t>
            </a:r>
          </a:p>
          <a:p>
            <a:pPr algn="l" marL="863599" indent="-431800" lvl="1">
              <a:lnSpc>
                <a:spcPts val="5599"/>
              </a:lnSpc>
              <a:buFont typeface="Arial"/>
              <a:buChar char="•"/>
            </a:pPr>
            <a:r>
              <a:rPr lang="en-US" sz="3999">
                <a:solidFill>
                  <a:srgbClr val="000000"/>
                </a:solidFill>
                <a:latin typeface="Times New Roman"/>
                <a:ea typeface="Times New Roman"/>
                <a:cs typeface="Times New Roman"/>
                <a:sym typeface="Times New Roman"/>
              </a:rPr>
              <a:t>Lặp lại cho đến khi không còn hành trình nào tốt hơn → dừng lại (đạt cực trị cục bộ).</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356891"/>
            <a:ext cx="16371527" cy="1884489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Mục tiêu</a:t>
            </a:r>
          </a:p>
          <a:p>
            <a:pPr algn="l">
              <a:lnSpc>
                <a:spcPts val="5320"/>
              </a:lnSpc>
            </a:pPr>
            <a:r>
              <a:rPr lang="en-US" sz="3800">
                <a:solidFill>
                  <a:srgbClr val="000000"/>
                </a:solidFill>
                <a:latin typeface="DM Sans"/>
                <a:ea typeface="DM Sans"/>
                <a:cs typeface="DM Sans"/>
                <a:sym typeface="DM Sans"/>
              </a:rPr>
              <a:t>Bài toán Người bán hàng rong yêu cầu tìm ra con đường ngắn nhất để đi qua một loạt thành phố. Tuy nhiên, việc tìm ra con đường ngắn nhất tuyệt đối là rất khó. Thuật toán "Leo đồi" cơ bản có thể nhanh chóng tìm ra một con đường "khá tốt", nhưng nó thường bị "kẹt" ở một giải pháp chưa phải là tối ưu nhất (gọi là "local optimum").</a:t>
            </a:r>
          </a:p>
          <a:p>
            <a:pPr algn="l">
              <a:lnSpc>
                <a:spcPts val="5320"/>
              </a:lnSpc>
            </a:pPr>
            <a:r>
              <a:rPr lang="en-US" sz="3800">
                <a:solidFill>
                  <a:srgbClr val="000000"/>
                </a:solidFill>
                <a:latin typeface="DM Sans"/>
                <a:ea typeface="DM Sans"/>
                <a:cs typeface="DM Sans"/>
                <a:sym typeface="DM Sans"/>
              </a:rPr>
              <a:t>Mục tiêu của task này là:</a:t>
            </a:r>
          </a:p>
          <a:p>
            <a:pPr algn="l" marL="820421" indent="-410210" lvl="1">
              <a:lnSpc>
                <a:spcPts val="5320"/>
              </a:lnSpc>
              <a:buFont typeface="Arial"/>
              <a:buChar char="•"/>
            </a:pPr>
            <a:r>
              <a:rPr lang="en-US" sz="3800">
                <a:solidFill>
                  <a:srgbClr val="000000"/>
                </a:solidFill>
                <a:latin typeface="DM Sans"/>
                <a:ea typeface="DM Sans"/>
                <a:cs typeface="DM Sans"/>
                <a:sym typeface="DM Sans"/>
              </a:rPr>
              <a:t>Cải thiện thuật toán "Leo đồi" cơ bản bằng cách áp dụng kỹ thuật "Khởi đầu Ngẫu nhiên" (Random Restarts).</a:t>
            </a:r>
          </a:p>
          <a:p>
            <a:pPr algn="l" marL="820421" indent="-410210" lvl="1">
              <a:lnSpc>
                <a:spcPts val="5320"/>
              </a:lnSpc>
              <a:buFont typeface="Arial"/>
              <a:buChar char="•"/>
            </a:pPr>
            <a:r>
              <a:rPr lang="en-US" sz="3800">
                <a:solidFill>
                  <a:srgbClr val="000000"/>
                </a:solidFill>
                <a:latin typeface="DM Sans"/>
                <a:ea typeface="DM Sans"/>
                <a:cs typeface="DM Sans"/>
                <a:sym typeface="DM Sans"/>
              </a:rPr>
              <a:t>Tìm ra một con đường ngắn hơn và chất lượng hơn so với chỉ chạy leo đồi một lần.</a:t>
            </a: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534514"/>
            <a:ext cx="16371527" cy="1817814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Phương pháp thực hiện</a:t>
            </a:r>
          </a:p>
          <a:p>
            <a:pPr algn="l">
              <a:lnSpc>
                <a:spcPts val="5320"/>
              </a:lnSpc>
            </a:pPr>
            <a:r>
              <a:rPr lang="en-US" sz="3800">
                <a:solidFill>
                  <a:srgbClr val="000000"/>
                </a:solidFill>
                <a:latin typeface="DM Sans"/>
                <a:ea typeface="DM Sans"/>
                <a:cs typeface="DM Sans"/>
                <a:sym typeface="DM Sans"/>
              </a:rPr>
              <a:t>Thuật</a:t>
            </a:r>
            <a:r>
              <a:rPr lang="en-US" sz="3800">
                <a:solidFill>
                  <a:srgbClr val="000000"/>
                </a:solidFill>
                <a:latin typeface="DM Sans"/>
                <a:ea typeface="DM Sans"/>
                <a:cs typeface="DM Sans"/>
                <a:sym typeface="DM Sans"/>
              </a:rPr>
              <a:t> toán "Leo đồi Steepest-Ascend với Khởi đầu Ngẫu nhiên" hoạt động theo một quy trình lặp đi lặp lại:</a:t>
            </a:r>
          </a:p>
          <a:p>
            <a:pPr algn="l" marL="820421" indent="-410210" lvl="1">
              <a:lnSpc>
                <a:spcPts val="5320"/>
              </a:lnSpc>
              <a:buAutoNum type="arabicPeriod" startAt="1"/>
            </a:pPr>
            <a:r>
              <a:rPr lang="en-US" sz="3800">
                <a:solidFill>
                  <a:srgbClr val="000000"/>
                </a:solidFill>
                <a:latin typeface="DM Sans"/>
                <a:ea typeface="DM Sans"/>
                <a:cs typeface="DM Sans"/>
                <a:sym typeface="DM Sans"/>
              </a:rPr>
              <a:t>Khởi tạo: Tạo ra một con đường hoàn toàn ngẫu nhiên để bắt đầu. Đây là "điểm xuất phát" đầu tiên của chúng ta.</a:t>
            </a:r>
          </a:p>
          <a:p>
            <a:pPr algn="l" marL="820421" indent="-410210" lvl="1">
              <a:lnSpc>
                <a:spcPts val="5320"/>
              </a:lnSpc>
              <a:buAutoNum type="arabicPeriod" startAt="1"/>
            </a:pPr>
            <a:r>
              <a:rPr lang="en-US" sz="3800">
                <a:solidFill>
                  <a:srgbClr val="000000"/>
                </a:solidFill>
                <a:latin typeface="DM Sans"/>
                <a:ea typeface="DM Sans"/>
                <a:cs typeface="DM Sans"/>
                <a:sym typeface="DM Sans"/>
              </a:rPr>
              <a:t>Leo đồi: Từ điểm xuất phát này, chúng ta sử dụng thuật toán "Leo đồi dốc nhất" (Steepest-Ascend Hill Climbing).</a:t>
            </a:r>
          </a:p>
          <a:p>
            <a:pPr algn="l" marL="1640841" indent="-546947" lvl="2">
              <a:lnSpc>
                <a:spcPts val="5320"/>
              </a:lnSpc>
              <a:buFont typeface="Arial"/>
              <a:buChar char="⚬"/>
            </a:pPr>
            <a:r>
              <a:rPr lang="en-US" sz="3800">
                <a:solidFill>
                  <a:srgbClr val="000000"/>
                </a:solidFill>
                <a:latin typeface="DM Sans"/>
                <a:ea typeface="DM Sans"/>
                <a:cs typeface="DM Sans"/>
                <a:sym typeface="DM Sans"/>
              </a:rPr>
              <a:t>Tại mỗi bước, thuật toán xem xét tất cả các con đường "hàng xóm" có thể tạo ra bằng cách đổi chỗ hai thành phố bất kỳ.</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534514"/>
            <a:ext cx="16371527" cy="1951164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Phương pháp thực hiện</a:t>
            </a:r>
          </a:p>
          <a:p>
            <a:pPr algn="l" marL="1640841" indent="-546947" lvl="2">
              <a:lnSpc>
                <a:spcPts val="5320"/>
              </a:lnSpc>
              <a:buFont typeface="Arial"/>
              <a:buChar char="⚬"/>
            </a:pPr>
            <a:r>
              <a:rPr lang="en-US" sz="3800">
                <a:solidFill>
                  <a:srgbClr val="000000"/>
                </a:solidFill>
                <a:latin typeface="DM Sans"/>
                <a:ea typeface="DM Sans"/>
                <a:cs typeface="DM Sans"/>
                <a:sym typeface="DM Sans"/>
              </a:rPr>
              <a:t>Nó</a:t>
            </a:r>
            <a:r>
              <a:rPr lang="en-US" sz="3800">
                <a:solidFill>
                  <a:srgbClr val="000000"/>
                </a:solidFill>
                <a:latin typeface="DM Sans"/>
                <a:ea typeface="DM Sans"/>
                <a:cs typeface="DM Sans"/>
                <a:sym typeface="DM Sans"/>
              </a:rPr>
              <a:t> chọn con đường ngắn nhất trong số đó để di chuyển đến.</a:t>
            </a:r>
          </a:p>
          <a:p>
            <a:pPr algn="l" marL="1640841" indent="-546947" lvl="2">
              <a:lnSpc>
                <a:spcPts val="5320"/>
              </a:lnSpc>
              <a:buFont typeface="Arial"/>
              <a:buChar char="⚬"/>
            </a:pPr>
            <a:r>
              <a:rPr lang="en-US" sz="3800">
                <a:solidFill>
                  <a:srgbClr val="000000"/>
                </a:solidFill>
                <a:latin typeface="DM Sans"/>
                <a:ea typeface="DM Sans"/>
                <a:cs typeface="DM Sans"/>
                <a:sym typeface="DM Sans"/>
              </a:rPr>
              <a:t>Quá trình này tiếp tục cho đến khi không thể tìm thấy con đường nào ngắn hơn nữa. Tại đây, chúng ta đã tìm thấy một "đỉnh đồi nhỏ" – một giải pháp cục bộ tốt.</a:t>
            </a:r>
          </a:p>
          <a:p>
            <a:pPr algn="l" marL="820421" indent="-410210" lvl="1">
              <a:lnSpc>
                <a:spcPts val="5320"/>
              </a:lnSpc>
              <a:buAutoNum type="arabicPeriod" startAt="1"/>
            </a:pPr>
            <a:r>
              <a:rPr lang="en-US" sz="3800">
                <a:solidFill>
                  <a:srgbClr val="000000"/>
                </a:solidFill>
                <a:latin typeface="DM Sans"/>
                <a:ea typeface="DM Sans"/>
                <a:cs typeface="DM Sans"/>
                <a:sym typeface="DM Sans"/>
              </a:rPr>
              <a:t>Lặp lại (Restart): Chúng ta lặp</a:t>
            </a:r>
            <a:r>
              <a:rPr lang="en-US" sz="3800">
                <a:solidFill>
                  <a:srgbClr val="000000"/>
                </a:solidFill>
                <a:latin typeface="DM Sans"/>
                <a:ea typeface="DM Sans"/>
                <a:cs typeface="DM Sans"/>
                <a:sym typeface="DM Sans"/>
              </a:rPr>
              <a:t> lại bước 1 và 2 một số lần nhất định (ví dụ: 10 lần). Mỗi lần, chúng ta lại bắt đầu từ một con đường ngẫu nhiên hoàn toàn mới.</a:t>
            </a:r>
          </a:p>
          <a:p>
            <a:pPr algn="l" marL="820421" indent="-410210" lvl="1">
              <a:lnSpc>
                <a:spcPts val="5320"/>
              </a:lnSpc>
              <a:buAutoNum type="arabicPeriod" startAt="1"/>
            </a:pPr>
            <a:r>
              <a:rPr lang="en-US" sz="3800">
                <a:solidFill>
                  <a:srgbClr val="000000"/>
                </a:solidFill>
                <a:latin typeface="DM Sans"/>
                <a:ea typeface="DM Sans"/>
                <a:cs typeface="DM Sans"/>
                <a:sym typeface="DM Sans"/>
              </a:rPr>
              <a:t>Tổng kết: Sau khi hoàn thành tất cả các lần "khởi đầu lại", chúng ta so sánh tất cả các giải pháp "đủ tốt" đã tìm được và chọn ra giải pháp có con đường ngắn nhất làm kết quả cuối cùng.</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534514"/>
            <a:ext cx="16371527" cy="1551114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Phương pháp thực hiện</a:t>
            </a:r>
          </a:p>
          <a:p>
            <a:pPr algn="l" marL="820421" indent="-410210" lvl="1">
              <a:lnSpc>
                <a:spcPts val="5320"/>
              </a:lnSpc>
              <a:buFont typeface="Arial"/>
              <a:buChar char="•"/>
            </a:pPr>
            <a:r>
              <a:rPr lang="en-US" sz="3800">
                <a:solidFill>
                  <a:srgbClr val="000000"/>
                </a:solidFill>
                <a:latin typeface="DM Sans"/>
                <a:ea typeface="DM Sans"/>
                <a:cs typeface="DM Sans"/>
                <a:sym typeface="DM Sans"/>
              </a:rPr>
              <a:t>Ý</a:t>
            </a:r>
            <a:r>
              <a:rPr lang="en-US" sz="3800">
                <a:solidFill>
                  <a:srgbClr val="000000"/>
                </a:solidFill>
                <a:latin typeface="DM Sans"/>
                <a:ea typeface="DM Sans"/>
                <a:cs typeface="DM Sans"/>
                <a:sym typeface="DM Sans"/>
              </a:rPr>
              <a:t> tưởng chính là: nếu lần đầu tiên chúng ta không may mắn bắt đầu ở một khu vực có "đỉnh đồi" thấp, những lần</a:t>
            </a:r>
            <a:r>
              <a:rPr lang="en-US" sz="3800">
                <a:solidFill>
                  <a:srgbClr val="000000"/>
                </a:solidFill>
                <a:latin typeface="DM Sans"/>
                <a:ea typeface="DM Sans"/>
                <a:cs typeface="DM Sans"/>
                <a:sym typeface="DM Sans"/>
              </a:rPr>
              <a:t> khởi đầu sau có thể sẽ đưa chúng ta đến một khu vực tốt hơn với "đỉnh đồi" cao hơn (tương ứng với con đường ngắn hơn).</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534514"/>
            <a:ext cx="16371527" cy="1951164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Kết quả</a:t>
            </a:r>
          </a:p>
          <a:p>
            <a:pPr algn="l" marL="820421" indent="-410210" lvl="1">
              <a:lnSpc>
                <a:spcPts val="5320"/>
              </a:lnSpc>
              <a:buFont typeface="Arial"/>
              <a:buChar char="•"/>
            </a:pPr>
            <a:r>
              <a:rPr lang="en-US" sz="3800">
                <a:solidFill>
                  <a:srgbClr val="000000"/>
                </a:solidFill>
                <a:latin typeface="DM Sans"/>
                <a:ea typeface="DM Sans"/>
                <a:cs typeface="DM Sans"/>
                <a:sym typeface="DM Sans"/>
              </a:rPr>
              <a:t>Hiệu</a:t>
            </a:r>
            <a:r>
              <a:rPr lang="en-US" sz="3800">
                <a:solidFill>
                  <a:srgbClr val="000000"/>
                </a:solidFill>
                <a:latin typeface="DM Sans"/>
                <a:ea typeface="DM Sans"/>
                <a:cs typeface="DM Sans"/>
                <a:sym typeface="DM Sans"/>
              </a:rPr>
              <a:t> quả: Khi chạy thuật toán với 10 lần khởi đầu ngẫu nhiên, chúng ta có thể thấy rõ sự cải thiện. Mỗi lần khởi đầu, thuật toán nhanh chóng tìm ra một giải pháp cục bộ. Có những lần, giải pháp này khá tốt, nhưng cũng có những lần</a:t>
            </a:r>
            <a:r>
              <a:rPr lang="en-US" sz="3800">
                <a:solidFill>
                  <a:srgbClr val="000000"/>
                </a:solidFill>
                <a:latin typeface="DM Sans"/>
                <a:ea typeface="DM Sans"/>
                <a:cs typeface="DM Sans"/>
                <a:sym typeface="DM Sans"/>
              </a:rPr>
              <a:t> không được tốt lắm.</a:t>
            </a:r>
          </a:p>
          <a:p>
            <a:pPr algn="l" marL="820421" indent="-410210" lvl="1">
              <a:lnSpc>
                <a:spcPts val="5320"/>
              </a:lnSpc>
              <a:buFont typeface="Arial"/>
              <a:buChar char="•"/>
            </a:pPr>
            <a:r>
              <a:rPr lang="en-US" sz="3800">
                <a:solidFill>
                  <a:srgbClr val="000000"/>
                </a:solidFill>
                <a:latin typeface="DM Sans"/>
                <a:ea typeface="DM Sans"/>
                <a:cs typeface="DM Sans"/>
                <a:sym typeface="DM Sans"/>
              </a:rPr>
              <a:t>Tìm ra giải pháp tốt hơn: Trong quá trình chạy, thuật toán đã tìm thấy nhiều giải pháp cục bộ khác nhau. Bằng cách so sánh tất cả, nó đã giữ lại được giải pháp tốt nhất. Ví dụ, trong một lần chạy thử, thuật toán đã tìm được một con đường có độ dài 2.91, tốt hơn đáng kể so với nhiều giải pháp cục bộ khác mà nó tìm thấy ở các lần khởi đầu khác.</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761619" y="-1775799"/>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966876" y="-2842286"/>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392406" y="-3297794"/>
            <a:ext cx="5493058" cy="4114800"/>
          </a:xfrm>
          <a:custGeom>
            <a:avLst/>
            <a:gdLst/>
            <a:ahLst/>
            <a:cxnLst/>
            <a:rect r="r" b="b" t="t" l="l"/>
            <a:pathLst>
              <a:path h="4114800" w="5493058">
                <a:moveTo>
                  <a:pt x="0" y="0"/>
                </a:moveTo>
                <a:lnTo>
                  <a:pt x="5493059" y="0"/>
                </a:lnTo>
                <a:lnTo>
                  <a:pt x="5493059"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75212" y="-2102294"/>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790753" y="904875"/>
            <a:ext cx="16468547" cy="1038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6.Tìm kiếm Leo đồi ngẫu nhiên </a:t>
            </a:r>
          </a:p>
        </p:txBody>
      </p:sp>
      <p:sp>
        <p:nvSpPr>
          <p:cNvPr name="TextBox 17" id="17"/>
          <p:cNvSpPr txBox="true"/>
          <p:nvPr/>
        </p:nvSpPr>
        <p:spPr>
          <a:xfrm rot="0">
            <a:off x="759071" y="2041525"/>
            <a:ext cx="16500229" cy="721677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Giới thiệu</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Biến thể của Hill Climbing truyền thống.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Chọn ngẫu nhiên một bước “lên dốc” thay vì luôn chọn tốt nhất → giúp tránh kẹt ở cực trị địa phương.</a:t>
            </a:r>
          </a:p>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Ý tưởng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Khởi tạo hành trình ngẫu nhiên.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Sinh các hàng xóm bằng cách hoán đổi hai thành phố.</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Giữ lại các hành trình tốt hơn.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Chọn ngẫu nhiên một hàng xóm tốt hơn để di chuyển.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Lặp lại cho đến khi không còn cải thiện.</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0" y="1803995"/>
            <a:ext cx="10774757" cy="7454305"/>
          </a:xfrm>
          <a:prstGeom prst="rect">
            <a:avLst/>
          </a:prstGeom>
        </p:spPr>
        <p:txBody>
          <a:bodyPr anchor="t" rtlCol="false" tIns="0" lIns="0" bIns="0" rIns="0">
            <a:spAutoFit/>
          </a:bodyPr>
          <a:lstStyle/>
          <a:p>
            <a:pPr algn="just" marL="913608" indent="-456804" lvl="1">
              <a:lnSpc>
                <a:spcPts val="5924"/>
              </a:lnSpc>
              <a:buFont typeface="Arial"/>
              <a:buChar char="•"/>
            </a:pPr>
            <a:r>
              <a:rPr lang="en-US" b="true" sz="4231">
                <a:solidFill>
                  <a:srgbClr val="000000"/>
                </a:solidFill>
                <a:latin typeface="DM Sans Bold"/>
                <a:ea typeface="DM Sans Bold"/>
                <a:cs typeface="DM Sans Bold"/>
                <a:sym typeface="DM Sans Bold"/>
              </a:rPr>
              <a:t>Kết quả thực nghiệm:</a:t>
            </a:r>
          </a:p>
          <a:p>
            <a:pPr algn="just" marL="1624192" indent="-541397" lvl="2">
              <a:lnSpc>
                <a:spcPts val="5266"/>
              </a:lnSpc>
              <a:buFont typeface="Arial"/>
              <a:buChar char="⚬"/>
            </a:pPr>
            <a:r>
              <a:rPr lang="en-US" sz="3761">
                <a:solidFill>
                  <a:srgbClr val="000000"/>
                </a:solidFill>
                <a:latin typeface="DM Sans"/>
                <a:ea typeface="DM Sans"/>
                <a:cs typeface="DM Sans"/>
                <a:sym typeface="DM Sans"/>
              </a:rPr>
              <a:t>Với 10 thành phố: hành trình giảm từ ngẫu nhiên (dài) xuống còn 147.52.</a:t>
            </a:r>
          </a:p>
          <a:p>
            <a:pPr algn="just" marL="1624192" indent="-541397" lvl="2">
              <a:lnSpc>
                <a:spcPts val="5266"/>
              </a:lnSpc>
              <a:buFont typeface="Arial"/>
              <a:buChar char="⚬"/>
            </a:pPr>
            <a:r>
              <a:rPr lang="en-US" sz="3761">
                <a:solidFill>
                  <a:srgbClr val="000000"/>
                </a:solidFill>
                <a:latin typeface="DM Sans"/>
                <a:ea typeface="DM Sans"/>
                <a:cs typeface="DM Sans"/>
                <a:sym typeface="DM Sans"/>
              </a:rPr>
              <a:t>Đường đi được rút ngắn dần, hội tụ ổn định.</a:t>
            </a:r>
          </a:p>
          <a:p>
            <a:pPr algn="just" marL="913608" indent="-456804" lvl="1">
              <a:lnSpc>
                <a:spcPts val="5924"/>
              </a:lnSpc>
              <a:buFont typeface="Arial"/>
              <a:buChar char="•"/>
            </a:pPr>
            <a:r>
              <a:rPr lang="en-US" b="true" sz="4231">
                <a:solidFill>
                  <a:srgbClr val="000000"/>
                </a:solidFill>
                <a:latin typeface="DM Sans Bold"/>
                <a:ea typeface="DM Sans Bold"/>
                <a:cs typeface="DM Sans Bold"/>
                <a:sym typeface="DM Sans Bold"/>
              </a:rPr>
              <a:t>Đánh giá:</a:t>
            </a:r>
          </a:p>
          <a:p>
            <a:pPr algn="just" marL="1624192" indent="-541397" lvl="2">
              <a:lnSpc>
                <a:spcPts val="5266"/>
              </a:lnSpc>
              <a:buFont typeface="Arial"/>
              <a:buChar char="⚬"/>
            </a:pPr>
            <a:r>
              <a:rPr lang="en-US" sz="3761">
                <a:solidFill>
                  <a:srgbClr val="000000"/>
                </a:solidFill>
                <a:latin typeface="DM Sans"/>
                <a:ea typeface="DM Sans"/>
                <a:cs typeface="DM Sans"/>
                <a:sym typeface="DM Sans"/>
              </a:rPr>
              <a:t> Dễ cài đặt, nhanh, thoát local optimum.</a:t>
            </a:r>
          </a:p>
          <a:p>
            <a:pPr algn="just" marL="1624192" indent="-541397" lvl="2">
              <a:lnSpc>
                <a:spcPts val="5266"/>
              </a:lnSpc>
              <a:buFont typeface="Arial"/>
              <a:buChar char="⚬"/>
            </a:pPr>
            <a:r>
              <a:rPr lang="en-US" sz="3761">
                <a:solidFill>
                  <a:srgbClr val="000000"/>
                </a:solidFill>
                <a:latin typeface="DM Sans"/>
                <a:ea typeface="DM Sans"/>
                <a:cs typeface="DM Sans"/>
                <a:sym typeface="DM Sans"/>
              </a:rPr>
              <a:t> Không đảm bảo nghiệm tối ưu toàn cục.</a:t>
            </a:r>
          </a:p>
          <a:p>
            <a:pPr algn="just" marL="812096" indent="-406048" lvl="1">
              <a:lnSpc>
                <a:spcPts val="5266"/>
              </a:lnSpc>
              <a:buFont typeface="Arial"/>
              <a:buChar char="•"/>
            </a:pPr>
            <a:r>
              <a:rPr lang="en-US" b="true" sz="3761">
                <a:solidFill>
                  <a:srgbClr val="000000"/>
                </a:solidFill>
                <a:latin typeface="DM Sans Bold"/>
                <a:ea typeface="DM Sans Bold"/>
                <a:cs typeface="DM Sans Bold"/>
                <a:sym typeface="DM Sans Bold"/>
              </a:rPr>
              <a:t>Kết luận: </a:t>
            </a:r>
            <a:r>
              <a:rPr lang="en-US" sz="3761">
                <a:solidFill>
                  <a:srgbClr val="000000"/>
                </a:solidFill>
                <a:latin typeface="DM Sans"/>
                <a:ea typeface="DM Sans"/>
                <a:cs typeface="DM Sans"/>
                <a:sym typeface="DM Sans"/>
              </a:rPr>
              <a:t>Giải pháp hiệu quả cho bài toán tối ưu lớn như TSP, cân bằng giữa tốc độ và chất lượng nghiệm.</a:t>
            </a:r>
          </a:p>
        </p:txBody>
      </p:sp>
      <p:sp>
        <p:nvSpPr>
          <p:cNvPr name="Freeform 8" id="8"/>
          <p:cNvSpPr/>
          <p:nvPr/>
        </p:nvSpPr>
        <p:spPr>
          <a:xfrm flipH="false" flipV="false" rot="0">
            <a:off x="10880894" y="2895585"/>
            <a:ext cx="7131994" cy="5356850"/>
          </a:xfrm>
          <a:custGeom>
            <a:avLst/>
            <a:gdLst/>
            <a:ahLst/>
            <a:cxnLst/>
            <a:rect r="r" b="b" t="t" l="l"/>
            <a:pathLst>
              <a:path h="5356850" w="7131994">
                <a:moveTo>
                  <a:pt x="0" y="0"/>
                </a:moveTo>
                <a:lnTo>
                  <a:pt x="7131995" y="0"/>
                </a:lnTo>
                <a:lnTo>
                  <a:pt x="7131995" y="5356850"/>
                </a:lnTo>
                <a:lnTo>
                  <a:pt x="0" y="5356850"/>
                </a:lnTo>
                <a:lnTo>
                  <a:pt x="0" y="0"/>
                </a:lnTo>
                <a:close/>
              </a:path>
            </a:pathLst>
          </a:custGeom>
          <a:blipFill>
            <a:blip r:embed="rId12"/>
            <a:stretch>
              <a:fillRect l="0" t="0" r="0" b="0"/>
            </a:stretch>
          </a:blipFill>
        </p:spPr>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337841"/>
            <a:ext cx="16468547" cy="117443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7. Tìm kiếm Leo đồi Chọn-Lựa-Đầu-Tiên</a:t>
            </a:r>
          </a:p>
          <a:p>
            <a:pPr algn="ctr">
              <a:lnSpc>
                <a:spcPts val="5599"/>
              </a:lnSpc>
            </a:pPr>
            <a:r>
              <a:rPr lang="en-US" sz="3999" b="true">
                <a:solidFill>
                  <a:srgbClr val="000000"/>
                </a:solidFill>
                <a:latin typeface="DM Sans Bold"/>
                <a:ea typeface="DM Sans Bold"/>
                <a:cs typeface="DM Sans Bold"/>
                <a:sym typeface="DM Sans Bold"/>
              </a:rPr>
              <a:t>Mục tiêu</a:t>
            </a:r>
          </a:p>
          <a:p>
            <a:pPr algn="just">
              <a:lnSpc>
                <a:spcPts val="5320"/>
              </a:lnSpc>
            </a:pPr>
            <a:r>
              <a:rPr lang="en-US" sz="3800">
                <a:solidFill>
                  <a:srgbClr val="000000"/>
                </a:solidFill>
                <a:latin typeface="DM Sans"/>
                <a:ea typeface="DM Sans"/>
                <a:cs typeface="DM Sans"/>
                <a:sym typeface="DM Sans"/>
              </a:rPr>
              <a:t>Mục tiêu chính của công việc này là xây dựng và kiểm tra thuật toán First-Choice Hill Climbing để tìm một lộ trình (tour) hợp lý cho Bài toán Người Bán Hàng (TSP). Thay vì tìm ra con đường ngắn nhất tuyệt đối (vốn rất khó), chúng ta tập trung vào việc:</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Tìm ra một lời giải "đủ tốt" trong một khoảng thời gian ngắn.</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Đánh giá ưu và nhược điểm của phương pháp này, chủ yếu dựa trên tốc độ và chất lượng của tour tìm được.</a:t>
            </a:r>
          </a:p>
          <a:p>
            <a:pPr algn="just">
              <a:lnSpc>
                <a:spcPts val="8400"/>
              </a:lnSpc>
            </a:pPr>
          </a:p>
          <a:p>
            <a:pPr algn="just">
              <a:lnSpc>
                <a:spcPts val="8400"/>
              </a:lnSpc>
            </a:pPr>
          </a:p>
          <a:p>
            <a:pPr algn="just">
              <a:lnSpc>
                <a:spcPts val="8400"/>
              </a:lnSpc>
            </a:pPr>
          </a:p>
          <a:p>
            <a:pPr algn="just">
              <a:lnSpc>
                <a:spcPts val="8400"/>
              </a:lnSpc>
            </a:pPr>
          </a:p>
          <a:p>
            <a:pPr algn="just">
              <a:lnSpc>
                <a:spcPts val="84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5907352" y="2531437"/>
            <a:ext cx="6142696" cy="6276663"/>
          </a:xfrm>
          <a:custGeom>
            <a:avLst/>
            <a:gdLst/>
            <a:ahLst/>
            <a:cxnLst/>
            <a:rect r="r" b="b" t="t" l="l"/>
            <a:pathLst>
              <a:path h="6276663" w="6142696">
                <a:moveTo>
                  <a:pt x="0" y="0"/>
                </a:moveTo>
                <a:lnTo>
                  <a:pt x="6142696" y="0"/>
                </a:lnTo>
                <a:lnTo>
                  <a:pt x="6142696" y="6276662"/>
                </a:lnTo>
                <a:lnTo>
                  <a:pt x="0" y="6276662"/>
                </a:lnTo>
                <a:lnTo>
                  <a:pt x="0" y="0"/>
                </a:lnTo>
                <a:close/>
              </a:path>
            </a:pathLst>
          </a:custGeom>
          <a:blipFill>
            <a:blip r:embed="rId12"/>
            <a:stretch>
              <a:fillRect l="-1209" t="0" r="-1209" b="0"/>
            </a:stretch>
          </a:blipFill>
        </p:spPr>
      </p:sp>
      <p:sp>
        <p:nvSpPr>
          <p:cNvPr name="TextBox 8" id="8"/>
          <p:cNvSpPr txBox="true"/>
          <p:nvPr/>
        </p:nvSpPr>
        <p:spPr>
          <a:xfrm rot="0">
            <a:off x="1731343" y="1520981"/>
            <a:ext cx="14825314" cy="863600"/>
          </a:xfrm>
          <a:prstGeom prst="rect">
            <a:avLst/>
          </a:prstGeom>
        </p:spPr>
        <p:txBody>
          <a:bodyPr anchor="t" rtlCol="false" tIns="0" lIns="0" bIns="0" rIns="0">
            <a:spAutoFit/>
          </a:bodyPr>
          <a:lstStyle/>
          <a:p>
            <a:pPr algn="just">
              <a:lnSpc>
                <a:spcPts val="7000"/>
              </a:lnSpc>
              <a:spcBef>
                <a:spcPct val="0"/>
              </a:spcBef>
            </a:pPr>
            <a:r>
              <a:rPr lang="en-US" b="true" sz="5000">
                <a:solidFill>
                  <a:srgbClr val="000000"/>
                </a:solidFill>
                <a:latin typeface="DM Sans Bold"/>
                <a:ea typeface="DM Sans Bold"/>
                <a:cs typeface="DM Sans Bold"/>
                <a:sym typeface="DM Sans Bold"/>
              </a:rPr>
              <a:t>b. Biểu diễn bàn cờ</a:t>
            </a:r>
            <a:r>
              <a:rPr lang="en-US" b="true" sz="5000">
                <a:solidFill>
                  <a:srgbClr val="000000"/>
                </a:solidFill>
                <a:latin typeface="DM Sans Bold"/>
                <a:ea typeface="DM Sans Bold"/>
                <a:cs typeface="DM Sans Bold"/>
                <a:sym typeface="DM Sans Bold"/>
              </a:rPr>
              <a:t>:</a:t>
            </a: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337841"/>
            <a:ext cx="16468547" cy="144113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7. Tìm kiếm Leo đồi Chọn-Lựa-Đầu-Tiên</a:t>
            </a:r>
          </a:p>
          <a:p>
            <a:pPr algn="ctr">
              <a:lnSpc>
                <a:spcPts val="5599"/>
              </a:lnSpc>
            </a:pPr>
            <a:r>
              <a:rPr lang="en-US" sz="3999" b="true">
                <a:solidFill>
                  <a:srgbClr val="000000"/>
                </a:solidFill>
                <a:latin typeface="DM Sans Bold"/>
                <a:ea typeface="DM Sans Bold"/>
                <a:cs typeface="DM Sans Bold"/>
                <a:sym typeface="DM Sans Bold"/>
              </a:rPr>
              <a:t>Cá</a:t>
            </a:r>
            <a:r>
              <a:rPr lang="en-US" sz="3999" b="true">
                <a:solidFill>
                  <a:srgbClr val="000000"/>
                </a:solidFill>
                <a:latin typeface="DM Sans Bold"/>
                <a:ea typeface="DM Sans Bold"/>
                <a:cs typeface="DM Sans Bold"/>
                <a:sym typeface="DM Sans Bold"/>
              </a:rPr>
              <a:t>ch Hoạt Động của Thuật Toán</a:t>
            </a:r>
          </a:p>
          <a:p>
            <a:pPr algn="just">
              <a:lnSpc>
                <a:spcPts val="5320"/>
              </a:lnSpc>
            </a:pPr>
            <a:r>
              <a:rPr lang="en-US" sz="3800">
                <a:solidFill>
                  <a:srgbClr val="000000"/>
                </a:solidFill>
                <a:latin typeface="DM Sans"/>
                <a:ea typeface="DM Sans"/>
                <a:cs typeface="DM Sans"/>
                <a:sym typeface="DM Sans"/>
              </a:rPr>
              <a:t>Thuật</a:t>
            </a:r>
            <a:r>
              <a:rPr lang="en-US" sz="3800">
                <a:solidFill>
                  <a:srgbClr val="000000"/>
                </a:solidFill>
                <a:latin typeface="DM Sans"/>
                <a:ea typeface="DM Sans"/>
                <a:cs typeface="DM Sans"/>
                <a:sym typeface="DM Sans"/>
              </a:rPr>
              <a:t> toán này có thể được mô tả như một người leo núi "vội vàng" hoặc hơi "lười biếng":</a:t>
            </a:r>
          </a:p>
          <a:p>
            <a:pPr algn="just" marL="820421" indent="-410210" lvl="1">
              <a:lnSpc>
                <a:spcPts val="5320"/>
              </a:lnSpc>
              <a:buAutoNum type="arabicPeriod" startAt="1"/>
            </a:pPr>
            <a:r>
              <a:rPr lang="en-US" sz="3800">
                <a:solidFill>
                  <a:srgbClr val="000000"/>
                </a:solidFill>
                <a:latin typeface="DM Sans"/>
                <a:ea typeface="DM Sans"/>
                <a:cs typeface="DM Sans"/>
                <a:sym typeface="DM Sans"/>
              </a:rPr>
              <a:t>Khởi đầu: Bắt đầu với một tour hoàn toàn ngẫu nhiên (đi lung tung qua các thành phố).</a:t>
            </a:r>
          </a:p>
          <a:p>
            <a:pPr algn="just" marL="820421" indent="-410210" lvl="1">
              <a:lnSpc>
                <a:spcPts val="5320"/>
              </a:lnSpc>
              <a:buAutoNum type="arabicPeriod" startAt="1"/>
            </a:pPr>
            <a:r>
              <a:rPr lang="en-US" sz="3800">
                <a:solidFill>
                  <a:srgbClr val="000000"/>
                </a:solidFill>
                <a:latin typeface="DM Sans"/>
                <a:ea typeface="DM Sans"/>
                <a:cs typeface="DM Sans"/>
                <a:sym typeface="DM Sans"/>
              </a:rPr>
              <a:t>Tìm bước cải thiện:</a:t>
            </a:r>
          </a:p>
          <a:p>
            <a:pPr algn="just" marL="1640841" indent="-546947" lvl="2">
              <a:lnSpc>
                <a:spcPts val="5320"/>
              </a:lnSpc>
              <a:buFont typeface="Arial"/>
              <a:buChar char="⚬"/>
            </a:pPr>
            <a:r>
              <a:rPr lang="en-US" sz="3800">
                <a:solidFill>
                  <a:srgbClr val="000000"/>
                </a:solidFill>
                <a:latin typeface="DM Sans"/>
                <a:ea typeface="DM Sans"/>
                <a:cs typeface="DM Sans"/>
                <a:sym typeface="DM Sans"/>
              </a:rPr>
              <a:t>Thay vì kiểm tra tất cả các khả năng hoán vị giữa hai thành phố để tìm ra cách tốt nhất, thuật toán chỉ làm một việc đơn giản: chọn ngẫu nhiên một cặp thành phố và hoán vị chúng.</a:t>
            </a:r>
          </a:p>
          <a:p>
            <a:pPr algn="just" marL="1640841" indent="-546947" lvl="2">
              <a:lnSpc>
                <a:spcPts val="5320"/>
              </a:lnSpc>
              <a:buFont typeface="Arial"/>
              <a:buChar char="⚬"/>
            </a:pPr>
            <a:r>
              <a:rPr lang="en-US" sz="3800">
                <a:solidFill>
                  <a:srgbClr val="000000"/>
                </a:solidFill>
                <a:latin typeface="DM Sans"/>
                <a:ea typeface="DM Sans"/>
                <a:cs typeface="DM Sans"/>
                <a:sym typeface="DM Sans"/>
              </a:rPr>
              <a:t>Nó kiểm tra xem tour mới sau khi hoán vị có ngắn hơn tour cũ không.</a:t>
            </a:r>
          </a:p>
          <a:p>
            <a:pPr algn="just">
              <a:lnSpc>
                <a:spcPts val="532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spcBef>
                <a:spcPct val="0"/>
              </a:spcBef>
            </a:pP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23825"/>
            <a:ext cx="16468547" cy="157448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7. Tìm kiếm Leo đồi Chọn-Lựa-Đầu-Tiên</a:t>
            </a:r>
          </a:p>
          <a:p>
            <a:pPr algn="ctr">
              <a:lnSpc>
                <a:spcPts val="5599"/>
              </a:lnSpc>
            </a:pPr>
            <a:r>
              <a:rPr lang="en-US" sz="3999" b="true">
                <a:solidFill>
                  <a:srgbClr val="000000"/>
                </a:solidFill>
                <a:latin typeface="DM Sans Bold"/>
                <a:ea typeface="DM Sans Bold"/>
                <a:cs typeface="DM Sans Bold"/>
                <a:sym typeface="DM Sans Bold"/>
              </a:rPr>
              <a:t>Cá</a:t>
            </a:r>
            <a:r>
              <a:rPr lang="en-US" sz="3999" b="true">
                <a:solidFill>
                  <a:srgbClr val="000000"/>
                </a:solidFill>
                <a:latin typeface="DM Sans Bold"/>
                <a:ea typeface="DM Sans Bold"/>
                <a:cs typeface="DM Sans Bold"/>
                <a:sym typeface="DM Sans Bold"/>
              </a:rPr>
              <a:t>ch Hoạt Động của Thuật Toán</a:t>
            </a:r>
          </a:p>
          <a:p>
            <a:pPr algn="just" marL="820421" indent="-410210" lvl="1">
              <a:lnSpc>
                <a:spcPts val="5320"/>
              </a:lnSpc>
              <a:buAutoNum type="arabicPeriod" startAt="1"/>
            </a:pPr>
            <a:r>
              <a:rPr lang="en-US" sz="3800">
                <a:solidFill>
                  <a:srgbClr val="000000"/>
                </a:solidFill>
                <a:latin typeface="DM Sans"/>
                <a:ea typeface="DM Sans"/>
                <a:cs typeface="DM Sans"/>
                <a:sym typeface="DM Sans"/>
              </a:rPr>
              <a:t>Quyết định:</a:t>
            </a:r>
          </a:p>
          <a:p>
            <a:pPr algn="just" marL="1640841" indent="-546947" lvl="2">
              <a:lnSpc>
                <a:spcPts val="5320"/>
              </a:lnSpc>
              <a:buFont typeface="Arial"/>
              <a:buChar char="⚬"/>
            </a:pPr>
            <a:r>
              <a:rPr lang="en-US" sz="3800">
                <a:solidFill>
                  <a:srgbClr val="000000"/>
                </a:solidFill>
                <a:latin typeface="DM Sans"/>
                <a:ea typeface="DM Sans"/>
                <a:cs typeface="DM Sans"/>
                <a:sym typeface="DM Sans"/>
              </a:rPr>
              <a:t>Nếu</a:t>
            </a:r>
            <a:r>
              <a:rPr lang="en-US" sz="3800">
                <a:solidFill>
                  <a:srgbClr val="000000"/>
                </a:solidFill>
                <a:latin typeface="DM Sans"/>
                <a:ea typeface="DM Sans"/>
                <a:cs typeface="DM Sans"/>
                <a:sym typeface="DM Sans"/>
              </a:rPr>
              <a:t> tour mới tốt hơn (ngắn hơn): Nó sẽ chấp nhận ngay lập tức tour mới này làm tour hiện tại và bắt đầu lại một vòng tìm kiếm mới. Đây chính là ý nghĩa của "lựa chọn đầu tiên" (first choice).</a:t>
            </a:r>
          </a:p>
          <a:p>
            <a:pPr algn="just" marL="1640841" indent="-546947" lvl="2">
              <a:lnSpc>
                <a:spcPts val="5320"/>
              </a:lnSpc>
              <a:buFont typeface="Arial"/>
              <a:buChar char="⚬"/>
            </a:pPr>
            <a:r>
              <a:rPr lang="en-US" sz="3800">
                <a:solidFill>
                  <a:srgbClr val="000000"/>
                </a:solidFill>
                <a:latin typeface="DM Sans"/>
                <a:ea typeface="DM Sans"/>
                <a:cs typeface="DM Sans"/>
                <a:sym typeface="DM Sans"/>
              </a:rPr>
              <a:t>Nếu tour </a:t>
            </a:r>
            <a:r>
              <a:rPr lang="en-US" sz="3800">
                <a:solidFill>
                  <a:srgbClr val="000000"/>
                </a:solidFill>
                <a:latin typeface="DM Sans"/>
                <a:ea typeface="DM Sans"/>
                <a:cs typeface="DM Sans"/>
                <a:sym typeface="DM Sans"/>
              </a:rPr>
              <a:t>mới tệ hơn (dài hơn): Nó sẽ bỏ qua, giữ lại tour cũ và thử lại bước 2 với một cặp hoán vị ngẫu nhiên khác.</a:t>
            </a:r>
          </a:p>
          <a:p>
            <a:pPr algn="just" marL="820421" indent="-410210" lvl="1">
              <a:lnSpc>
                <a:spcPts val="5320"/>
              </a:lnSpc>
              <a:buAutoNum type="arabicPeriod" startAt="1"/>
            </a:pPr>
            <a:r>
              <a:rPr lang="en-US" sz="3800">
                <a:solidFill>
                  <a:srgbClr val="000000"/>
                </a:solidFill>
                <a:latin typeface="DM Sans"/>
                <a:ea typeface="DM Sans"/>
                <a:cs typeface="DM Sans"/>
                <a:sym typeface="DM Sans"/>
              </a:rPr>
              <a:t>Kết thúc: Thuật toán sẽ dừng lại khi nó đã thử một số lượng lớn các hoán vị ngẫu nhiên mà không tìm thấy cách nào để cải thiện tour hiện tại nữa. Lúc này, nó coi như đã bị "kẹt" tại một "đỉnh đồi" (lời giải tối ưu cục bộ).</a:t>
            </a:r>
          </a:p>
          <a:p>
            <a:pPr algn="just">
              <a:lnSpc>
                <a:spcPts val="5320"/>
              </a:lnSpc>
            </a:pPr>
            <a:r>
              <a:rPr lang="en-US" sz="3800">
                <a:solidFill>
                  <a:srgbClr val="000000"/>
                </a:solidFill>
                <a:latin typeface="DM Sans"/>
                <a:ea typeface="DM Sans"/>
                <a:cs typeface="DM Sans"/>
                <a:sym typeface="DM Sans"/>
              </a:rPr>
              <a:t>Về cơ bản, nó không cần biết có bước đi nào "tốt nhất" hay không, nó chỉ cần một bước đi "tốt hơn" là đủ.</a:t>
            </a:r>
          </a:p>
          <a:p>
            <a:pPr algn="just">
              <a:lnSpc>
                <a:spcPts val="532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spcBef>
                <a:spcPct val="0"/>
              </a:spcBef>
            </a:pP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23825"/>
            <a:ext cx="16468547" cy="130778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7. Tìm kiếm Leo đồi Chọn-Lựa-Đầu-Tiên</a:t>
            </a:r>
          </a:p>
          <a:p>
            <a:pPr algn="ctr">
              <a:lnSpc>
                <a:spcPts val="5599"/>
              </a:lnSpc>
            </a:pPr>
            <a:r>
              <a:rPr lang="en-US" sz="3999" b="true">
                <a:solidFill>
                  <a:srgbClr val="000000"/>
                </a:solidFill>
                <a:latin typeface="DM Sans Bold"/>
                <a:ea typeface="DM Sans Bold"/>
                <a:cs typeface="DM Sans Bold"/>
                <a:sym typeface="DM Sans Bold"/>
              </a:rPr>
              <a:t>Kết quả</a:t>
            </a:r>
          </a:p>
          <a:p>
            <a:pPr algn="just">
              <a:lnSpc>
                <a:spcPts val="5320"/>
              </a:lnSpc>
            </a:pPr>
            <a:r>
              <a:rPr lang="en-US" sz="3800">
                <a:solidFill>
                  <a:srgbClr val="000000"/>
                </a:solidFill>
                <a:latin typeface="DM Sans"/>
                <a:ea typeface="DM Sans"/>
                <a:cs typeface="DM Sans"/>
                <a:sym typeface="DM Sans"/>
              </a:rPr>
              <a:t>Chú</a:t>
            </a:r>
            <a:r>
              <a:rPr lang="en-US" sz="3800">
                <a:solidFill>
                  <a:srgbClr val="000000"/>
                </a:solidFill>
                <a:latin typeface="DM Sans"/>
                <a:ea typeface="DM Sans"/>
                <a:cs typeface="DM Sans"/>
                <a:sym typeface="DM Sans"/>
              </a:rPr>
              <a:t>ng ta đã chạy thuật toán trên một bài toán với 20 thành phố.</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Độ dài</a:t>
            </a:r>
            <a:r>
              <a:rPr lang="en-US" sz="3800">
                <a:solidFill>
                  <a:srgbClr val="000000"/>
                </a:solidFill>
                <a:latin typeface="DM Sans"/>
                <a:ea typeface="DM Sans"/>
                <a:cs typeface="DM Sans"/>
                <a:sym typeface="DM Sans"/>
              </a:rPr>
              <a:t> tour ban</a:t>
            </a:r>
            <a:r>
              <a:rPr lang="en-US" sz="3800">
                <a:solidFill>
                  <a:srgbClr val="000000"/>
                </a:solidFill>
                <a:latin typeface="DM Sans"/>
                <a:ea typeface="DM Sans"/>
                <a:cs typeface="DM Sans"/>
                <a:sym typeface="DM Sans"/>
              </a:rPr>
              <a:t> đầu (ngẫu nhiên): 9.15</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Độ dài tour cuối cùng tìm được: 4.23</a:t>
            </a:r>
          </a:p>
          <a:p>
            <a:pPr algn="just" marL="820421" indent="-410210" lvl="1">
              <a:lnSpc>
                <a:spcPts val="5320"/>
              </a:lnSpc>
              <a:buFont typeface="Arial"/>
              <a:buChar char="•"/>
            </a:pPr>
            <a:r>
              <a:rPr lang="en-US" sz="3800">
                <a:solidFill>
                  <a:srgbClr val="000000"/>
                </a:solidFill>
                <a:latin typeface="DM Sans"/>
                <a:ea typeface="DM Sans"/>
                <a:cs typeface="DM Sans"/>
                <a:sym typeface="DM Sans"/>
              </a:rPr>
              <a:t>Thời gian thực thi: 0.10 giây</a:t>
            </a:r>
          </a:p>
          <a:p>
            <a:pPr algn="just">
              <a:lnSpc>
                <a:spcPts val="5320"/>
              </a:lnSpc>
            </a:pPr>
            <a:r>
              <a:rPr lang="en-US" sz="3800">
                <a:solidFill>
                  <a:srgbClr val="000000"/>
                </a:solidFill>
                <a:latin typeface="DM Sans"/>
                <a:ea typeface="DM Sans"/>
                <a:cs typeface="DM Sans"/>
                <a:sym typeface="DM Sans"/>
              </a:rPr>
              <a:t>Thuật toán đã cải thiện đáng kể so với tour ban đầu, giảm hơn một nửa độ dài quãng đường.</a:t>
            </a:r>
          </a:p>
          <a:p>
            <a:pPr algn="just">
              <a:lnSpc>
                <a:spcPts val="5320"/>
              </a:lnSpc>
            </a:pPr>
          </a:p>
          <a:p>
            <a:pPr algn="just">
              <a:lnSpc>
                <a:spcPts val="5320"/>
              </a:lnSpc>
            </a:pPr>
          </a:p>
          <a:p>
            <a:pPr algn="just">
              <a:lnSpc>
                <a:spcPts val="532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spcBef>
                <a:spcPct val="0"/>
              </a:spcBef>
            </a:pP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123825"/>
            <a:ext cx="16468547" cy="104108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7. Tìm kiếm Leo đồi Chọn-Lựa-Đầu-Tiên</a:t>
            </a:r>
          </a:p>
          <a:p>
            <a:pPr algn="ctr">
              <a:lnSpc>
                <a:spcPts val="5599"/>
              </a:lnSpc>
            </a:pPr>
            <a:r>
              <a:rPr lang="en-US" sz="3999" b="true">
                <a:solidFill>
                  <a:srgbClr val="000000"/>
                </a:solidFill>
                <a:latin typeface="DM Sans Bold"/>
                <a:ea typeface="DM Sans Bold"/>
                <a:cs typeface="DM Sans Bold"/>
                <a:sym typeface="DM Sans Bold"/>
              </a:rPr>
              <a:t>Kết quả</a:t>
            </a:r>
          </a:p>
          <a:p>
            <a:pPr algn="just">
              <a:lnSpc>
                <a:spcPts val="5320"/>
              </a:lnSpc>
            </a:pPr>
            <a:r>
              <a:rPr lang="en-US" sz="3800">
                <a:solidFill>
                  <a:srgbClr val="000000"/>
                </a:solidFill>
                <a:latin typeface="DM Sans"/>
                <a:ea typeface="DM Sans"/>
                <a:cs typeface="DM Sans"/>
                <a:sym typeface="DM Sans"/>
              </a:rPr>
              <a:t>B</a:t>
            </a:r>
            <a:r>
              <a:rPr lang="en-US" sz="3800">
                <a:solidFill>
                  <a:srgbClr val="000000"/>
                </a:solidFill>
                <a:latin typeface="DM Sans"/>
                <a:ea typeface="DM Sans"/>
                <a:cs typeface="DM Sans"/>
                <a:sym typeface="DM Sans"/>
              </a:rPr>
              <a:t>iể</a:t>
            </a:r>
            <a:r>
              <a:rPr lang="en-US" sz="3800">
                <a:solidFill>
                  <a:srgbClr val="000000"/>
                </a:solidFill>
                <a:latin typeface="DM Sans"/>
                <a:ea typeface="DM Sans"/>
                <a:cs typeface="DM Sans"/>
                <a:sym typeface="DM Sans"/>
              </a:rPr>
              <a:t>u</a:t>
            </a:r>
            <a:r>
              <a:rPr lang="en-US" sz="3800">
                <a:solidFill>
                  <a:srgbClr val="000000"/>
                </a:solidFill>
                <a:latin typeface="DM Sans"/>
                <a:ea typeface="DM Sans"/>
                <a:cs typeface="DM Sans"/>
                <a:sym typeface="DM Sans"/>
              </a:rPr>
              <a:t> đồ tour tìm được:</a:t>
            </a:r>
          </a:p>
          <a:p>
            <a:pPr algn="just">
              <a:lnSpc>
                <a:spcPts val="5320"/>
              </a:lnSpc>
            </a:pPr>
          </a:p>
          <a:p>
            <a:pPr algn="just">
              <a:lnSpc>
                <a:spcPts val="5320"/>
              </a:lnSpc>
            </a:pPr>
          </a:p>
          <a:p>
            <a:pPr algn="just">
              <a:lnSpc>
                <a:spcPts val="5320"/>
              </a:lnSpc>
            </a:pPr>
          </a:p>
          <a:p>
            <a:pPr algn="just">
              <a:lnSpc>
                <a:spcPts val="532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spcBef>
                <a:spcPct val="0"/>
              </a:spcBef>
            </a:pPr>
          </a:p>
        </p:txBody>
      </p:sp>
      <p:sp>
        <p:nvSpPr>
          <p:cNvPr name="Freeform 17" id="17"/>
          <p:cNvSpPr/>
          <p:nvPr/>
        </p:nvSpPr>
        <p:spPr>
          <a:xfrm flipH="false" flipV="false" rot="0">
            <a:off x="4123201" y="2466892"/>
            <a:ext cx="7558354" cy="7166932"/>
          </a:xfrm>
          <a:custGeom>
            <a:avLst/>
            <a:gdLst/>
            <a:ahLst/>
            <a:cxnLst/>
            <a:rect r="r" b="b" t="t" l="l"/>
            <a:pathLst>
              <a:path h="7166932" w="7558354">
                <a:moveTo>
                  <a:pt x="0" y="0"/>
                </a:moveTo>
                <a:lnTo>
                  <a:pt x="7558354" y="0"/>
                </a:lnTo>
                <a:lnTo>
                  <a:pt x="7558354" y="7166932"/>
                </a:lnTo>
                <a:lnTo>
                  <a:pt x="0" y="7166932"/>
                </a:lnTo>
                <a:lnTo>
                  <a:pt x="0" y="0"/>
                </a:lnTo>
                <a:close/>
              </a:path>
            </a:pathLst>
          </a:custGeom>
          <a:blipFill>
            <a:blip r:embed="rId30"/>
            <a:stretch>
              <a:fillRect l="0" t="-2730" r="0" b="-2730"/>
            </a:stretch>
          </a:blipFill>
        </p:spPr>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856265" y="2247205"/>
            <a:ext cx="16468547" cy="1038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8.Luyện kim Mô phỏng </a:t>
            </a:r>
          </a:p>
        </p:txBody>
      </p:sp>
      <p:sp>
        <p:nvSpPr>
          <p:cNvPr name="TextBox 17" id="17"/>
          <p:cNvSpPr txBox="true"/>
          <p:nvPr/>
        </p:nvSpPr>
        <p:spPr>
          <a:xfrm rot="0">
            <a:off x="1526225" y="3831641"/>
            <a:ext cx="15487662" cy="34988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DM Sans"/>
                <a:ea typeface="DM Sans"/>
                <a:cs typeface="DM Sans"/>
                <a:sym typeface="DM Sans"/>
              </a:rPr>
              <a:t>Simulated Annealing là một thuật toán tối ưu ngẫu nhiên mô phỏng quá trình nung nóng và làm nguội kim loại. Khi nhiệt độ cao, nguyên tử chuyển động hỗn loạn; khi làm nguội chậm, chúng dần ổn định ở trạng thái năng lượng thấp nhất — tương tự việc tìm nghiệm tối ưu trong bài toán tối ưu hóa.</a:t>
            </a: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703523" y="2375931"/>
            <a:ext cx="17309366" cy="641667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Nguyên lý hoạt động: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Khởi tạo nhiệt độ ban đầu To​ và nghiệm ngẫu nhiên.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Ở mỗi bước:</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Sinh nghiệm lân cận bằng hoán đổi ngẫu nhiên.</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Tính </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Nếu           chấp nhận nghiệm mới; nếu        , chấp nhận với xác suất .</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Giảm nhiệt độ theo công thức  .</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Dừng khi </a:t>
            </a:r>
          </a:p>
        </p:txBody>
      </p:sp>
      <p:sp>
        <p:nvSpPr>
          <p:cNvPr name="Freeform 8" id="8"/>
          <p:cNvSpPr/>
          <p:nvPr/>
        </p:nvSpPr>
        <p:spPr>
          <a:xfrm flipH="false" flipV="false" rot="0">
            <a:off x="4341290" y="5399459"/>
            <a:ext cx="3443551" cy="582243"/>
          </a:xfrm>
          <a:custGeom>
            <a:avLst/>
            <a:gdLst/>
            <a:ahLst/>
            <a:cxnLst/>
            <a:rect r="r" b="b" t="t" l="l"/>
            <a:pathLst>
              <a:path h="582243" w="3443551">
                <a:moveTo>
                  <a:pt x="0" y="0"/>
                </a:moveTo>
                <a:lnTo>
                  <a:pt x="3443551" y="0"/>
                </a:lnTo>
                <a:lnTo>
                  <a:pt x="3443551" y="582243"/>
                </a:lnTo>
                <a:lnTo>
                  <a:pt x="0" y="582243"/>
                </a:lnTo>
                <a:lnTo>
                  <a:pt x="0" y="0"/>
                </a:lnTo>
                <a:close/>
              </a:path>
            </a:pathLst>
          </a:custGeom>
          <a:blipFill>
            <a:blip r:embed="rId12"/>
            <a:stretch>
              <a:fillRect l="0" t="0" r="0" b="0"/>
            </a:stretch>
          </a:blipFill>
        </p:spPr>
      </p:sp>
      <p:sp>
        <p:nvSpPr>
          <p:cNvPr name="Freeform 9" id="9"/>
          <p:cNvSpPr/>
          <p:nvPr/>
        </p:nvSpPr>
        <p:spPr>
          <a:xfrm flipH="false" flipV="false" rot="0">
            <a:off x="4341290" y="6115052"/>
            <a:ext cx="1465707" cy="578025"/>
          </a:xfrm>
          <a:custGeom>
            <a:avLst/>
            <a:gdLst/>
            <a:ahLst/>
            <a:cxnLst/>
            <a:rect r="r" b="b" t="t" l="l"/>
            <a:pathLst>
              <a:path h="578025" w="1465707">
                <a:moveTo>
                  <a:pt x="0" y="0"/>
                </a:moveTo>
                <a:lnTo>
                  <a:pt x="1465707" y="0"/>
                </a:lnTo>
                <a:lnTo>
                  <a:pt x="1465707" y="578025"/>
                </a:lnTo>
                <a:lnTo>
                  <a:pt x="0" y="578025"/>
                </a:lnTo>
                <a:lnTo>
                  <a:pt x="0" y="0"/>
                </a:lnTo>
                <a:close/>
              </a:path>
            </a:pathLst>
          </a:custGeom>
          <a:blipFill>
            <a:blip r:embed="rId13"/>
            <a:stretch>
              <a:fillRect l="0" t="0" r="0" b="0"/>
            </a:stretch>
          </a:blipFill>
        </p:spPr>
      </p:sp>
      <p:sp>
        <p:nvSpPr>
          <p:cNvPr name="Freeform 10" id="10"/>
          <p:cNvSpPr/>
          <p:nvPr/>
        </p:nvSpPr>
        <p:spPr>
          <a:xfrm flipH="false" flipV="false" rot="0">
            <a:off x="12478253" y="6189257"/>
            <a:ext cx="1134181" cy="429614"/>
          </a:xfrm>
          <a:custGeom>
            <a:avLst/>
            <a:gdLst/>
            <a:ahLst/>
            <a:cxnLst/>
            <a:rect r="r" b="b" t="t" l="l"/>
            <a:pathLst>
              <a:path h="429614" w="1134181">
                <a:moveTo>
                  <a:pt x="0" y="0"/>
                </a:moveTo>
                <a:lnTo>
                  <a:pt x="1134181" y="0"/>
                </a:lnTo>
                <a:lnTo>
                  <a:pt x="1134181" y="429614"/>
                </a:lnTo>
                <a:lnTo>
                  <a:pt x="0" y="429614"/>
                </a:lnTo>
                <a:lnTo>
                  <a:pt x="0" y="0"/>
                </a:lnTo>
                <a:close/>
              </a:path>
            </a:pathLst>
          </a:custGeom>
          <a:blipFill>
            <a:blip r:embed="rId14"/>
            <a:stretch>
              <a:fillRect l="0" t="0" r="0" b="0"/>
            </a:stretch>
          </a:blipFill>
        </p:spPr>
      </p:sp>
      <p:sp>
        <p:nvSpPr>
          <p:cNvPr name="Freeform 11" id="11"/>
          <p:cNvSpPr/>
          <p:nvPr/>
        </p:nvSpPr>
        <p:spPr>
          <a:xfrm flipH="false" flipV="false" rot="0">
            <a:off x="4486393" y="6826427"/>
            <a:ext cx="1963936" cy="516825"/>
          </a:xfrm>
          <a:custGeom>
            <a:avLst/>
            <a:gdLst/>
            <a:ahLst/>
            <a:cxnLst/>
            <a:rect r="r" b="b" t="t" l="l"/>
            <a:pathLst>
              <a:path h="516825" w="1963936">
                <a:moveTo>
                  <a:pt x="0" y="0"/>
                </a:moveTo>
                <a:lnTo>
                  <a:pt x="1963936" y="0"/>
                </a:lnTo>
                <a:lnTo>
                  <a:pt x="1963936" y="516825"/>
                </a:lnTo>
                <a:lnTo>
                  <a:pt x="0" y="516825"/>
                </a:lnTo>
                <a:lnTo>
                  <a:pt x="0" y="0"/>
                </a:lnTo>
                <a:close/>
              </a:path>
            </a:pathLst>
          </a:custGeom>
          <a:blipFill>
            <a:blip r:embed="rId15"/>
            <a:stretch>
              <a:fillRect l="0" t="0" r="0" b="0"/>
            </a:stretch>
          </a:blipFill>
        </p:spPr>
      </p:sp>
      <p:sp>
        <p:nvSpPr>
          <p:cNvPr name="Freeform 12" id="12"/>
          <p:cNvSpPr/>
          <p:nvPr/>
        </p:nvSpPr>
        <p:spPr>
          <a:xfrm flipH="false" flipV="false" rot="0">
            <a:off x="9765595" y="7522775"/>
            <a:ext cx="4182325" cy="516542"/>
          </a:xfrm>
          <a:custGeom>
            <a:avLst/>
            <a:gdLst/>
            <a:ahLst/>
            <a:cxnLst/>
            <a:rect r="r" b="b" t="t" l="l"/>
            <a:pathLst>
              <a:path h="516542" w="4182325">
                <a:moveTo>
                  <a:pt x="0" y="0"/>
                </a:moveTo>
                <a:lnTo>
                  <a:pt x="4182325" y="0"/>
                </a:lnTo>
                <a:lnTo>
                  <a:pt x="4182325" y="516542"/>
                </a:lnTo>
                <a:lnTo>
                  <a:pt x="0" y="516542"/>
                </a:lnTo>
                <a:lnTo>
                  <a:pt x="0" y="0"/>
                </a:lnTo>
                <a:close/>
              </a:path>
            </a:pathLst>
          </a:custGeom>
          <a:blipFill>
            <a:blip r:embed="rId16"/>
            <a:stretch>
              <a:fillRect l="0" t="0" r="0" b="0"/>
            </a:stretch>
          </a:blipFill>
        </p:spPr>
      </p:sp>
      <p:sp>
        <p:nvSpPr>
          <p:cNvPr name="Freeform 13" id="13"/>
          <p:cNvSpPr/>
          <p:nvPr/>
        </p:nvSpPr>
        <p:spPr>
          <a:xfrm flipH="false" flipV="false" rot="0">
            <a:off x="4679415" y="8190977"/>
            <a:ext cx="2255165" cy="695518"/>
          </a:xfrm>
          <a:custGeom>
            <a:avLst/>
            <a:gdLst/>
            <a:ahLst/>
            <a:cxnLst/>
            <a:rect r="r" b="b" t="t" l="l"/>
            <a:pathLst>
              <a:path h="695518" w="2255165">
                <a:moveTo>
                  <a:pt x="0" y="0"/>
                </a:moveTo>
                <a:lnTo>
                  <a:pt x="2255164" y="0"/>
                </a:lnTo>
                <a:lnTo>
                  <a:pt x="2255164" y="695518"/>
                </a:lnTo>
                <a:lnTo>
                  <a:pt x="0" y="695518"/>
                </a:lnTo>
                <a:lnTo>
                  <a:pt x="0" y="0"/>
                </a:lnTo>
                <a:close/>
              </a:path>
            </a:pathLst>
          </a:custGeom>
          <a:blipFill>
            <a:blip r:embed="rId17"/>
            <a:stretch>
              <a:fillRect l="0" t="0" r="0" b="0"/>
            </a:stretch>
          </a:blipFill>
        </p:spPr>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Object 7" id="7"/>
          <p:cNvGraphicFramePr/>
          <p:nvPr/>
        </p:nvGraphicFramePr>
        <p:xfrm>
          <a:off x="2841160" y="2659369"/>
          <a:ext cx="3771900" cy="3143250"/>
        </p:xfrm>
        <a:graphic>
          <a:graphicData uri="http://schemas.openxmlformats.org/presentationml/2006/ole">
            <p:oleObj imgW="4521200" imgH="3886200" r:id="rId13" progId="Excel.Sheet.12" name="Worksheet">
              <p:embed/>
              <p:pic>
                <p:nvPicPr>
                  <p:cNvPr name="" id="0"/>
                  <p:cNvPicPr/>
                  <p:nvPr/>
                </p:nvPicPr>
                <p:blipFill>
                  <a:blip r:embed="rId12"/>
                  <a:stretch>
                    <a:fillRect/>
                  </a:stretch>
                </p:blipFill>
                <p:spPr>
                  <a:xfrm>
                    <a:off x="1270000" y="1270000"/>
                    <a:ext cx="1270000" cy="1270000"/>
                  </a:xfrm>
                  <a:prstGeom prst="rect"/>
                </p:spPr>
              </p:pic>
            </p:oleObj>
          </a:graphicData>
        </a:graphic>
      </p:graphicFrame>
      <p:sp>
        <p:nvSpPr>
          <p:cNvPr name="TextBox 8" id="8"/>
          <p:cNvSpPr txBox="true"/>
          <p:nvPr/>
        </p:nvSpPr>
        <p:spPr>
          <a:xfrm rot="0">
            <a:off x="1775818" y="1567337"/>
            <a:ext cx="5112068" cy="77152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Tham số chính:</a:t>
            </a: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23820" y="1749483"/>
            <a:ext cx="15535480" cy="731202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Ưu điểm:</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Thoát khỏi cực trị cục bộ.</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Dễ cài đặt, áp dụng linh hoạt.</a:t>
            </a:r>
          </a:p>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Nhược điểm:</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Nhạy với tham số T, α.</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Tốc độ hội tụ chậm.</a:t>
            </a:r>
          </a:p>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Kết luận: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 SA là thuật toán tối ưu mạnh mẽ, giúp tìm nghiệm gần tối ưu cho các bài toán phức tạp như TSP, lập lịch hay thiết kế mạng nơ-ron.</a:t>
            </a: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67024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9. So sánh hiệu suất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So sánh Steepest-Ascent Hill Climbing và Stochastic Hill Climbing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Dựa trên 3 tiêu chí:</a:t>
            </a:r>
          </a:p>
          <a:p>
            <a:pPr algn="just">
              <a:lnSpc>
                <a:spcPts val="5599"/>
              </a:lnSpc>
            </a:pPr>
            <a:r>
              <a:rPr lang="en-US" sz="3999" b="true">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 Runtime (thời gian thực thi)</a:t>
            </a:r>
          </a:p>
          <a:p>
            <a:pPr algn="just">
              <a:lnSpc>
                <a:spcPts val="5599"/>
              </a:lnSpc>
            </a:pPr>
            <a:r>
              <a:rPr lang="en-US" sz="3999" b="true">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 Scalability (khả năng mở rộng – số thành phố tăng)</a:t>
            </a:r>
          </a:p>
          <a:p>
            <a:pPr algn="just">
              <a:lnSpc>
                <a:spcPts val="5599"/>
              </a:lnSpc>
            </a:pPr>
            <a:r>
              <a:rPr lang="en-US" sz="3999" b="true">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 Best objective value (độ dài chu trình ngắn nhất)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Bài toán: tìm hành trình ngắn nhất đi qua tất cả các thành phố một lần</a:t>
            </a:r>
          </a:p>
          <a:p>
            <a:pPr algn="just">
              <a:lnSpc>
                <a:spcPts val="5599"/>
              </a:lnSpc>
              <a:spcBef>
                <a:spcPct val="0"/>
              </a:spcBef>
            </a:pP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88169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9. So sánh hiệu suất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Hàm generate_random_points() – sinh ngẫu nhiên tọa độ thành phố</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Hàm</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b</a:t>
            </a:r>
            <a:r>
              <a:rPr lang="en-US" sz="3999">
                <a:solidFill>
                  <a:srgbClr val="000000"/>
                </a:solidFill>
                <a:latin typeface="DM Sans"/>
                <a:ea typeface="DM Sans"/>
                <a:cs typeface="DM Sans"/>
                <a:sym typeface="DM Sans"/>
              </a:rPr>
              <a:t>uild_distance_matrix()</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tính</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m</a:t>
            </a:r>
            <a:r>
              <a:rPr lang="en-US" sz="3999">
                <a:solidFill>
                  <a:srgbClr val="000000"/>
                </a:solidFill>
                <a:latin typeface="DM Sans"/>
                <a:ea typeface="DM Sans"/>
                <a:cs typeface="DM Sans"/>
                <a:sym typeface="DM Sans"/>
              </a:rPr>
              <a:t>a trận khoảng cách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Hàm random_tour() – khởi tạo hành trình ban đầu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Hàm tour_length()</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tính</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tổng</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quãng</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đường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Thuật</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toán: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steep</a:t>
            </a:r>
            <a:r>
              <a:rPr lang="en-US" sz="3999">
                <a:solidFill>
                  <a:srgbClr val="000000"/>
                </a:solidFill>
                <a:latin typeface="DM Sans"/>
                <a:ea typeface="DM Sans"/>
                <a:cs typeface="DM Sans"/>
                <a:sym typeface="DM Sans"/>
              </a:rPr>
              <a:t>est_ascent_hill_climbing(): chọn nước đi cải thiện tốt nhất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a:t>
            </a:r>
            <a:r>
              <a:rPr lang="en-US" sz="3999">
                <a:solidFill>
                  <a:srgbClr val="000000"/>
                </a:solidFill>
                <a:latin typeface="DM Sans"/>
                <a:ea typeface="DM Sans"/>
                <a:cs typeface="DM Sans"/>
                <a:sym typeface="DM Sans"/>
              </a:rPr>
              <a:t>tochastic_hill_climbing(): chọn ngẫu nhiên một nước đi cải thiện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run_experiment(): chạy thử nghiệm nhiều kích thước (n=20, 50, 100)</a:t>
            </a:r>
          </a:p>
          <a:p>
            <a:pPr algn="just">
              <a:lnSpc>
                <a:spcPts val="55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325707" y="1881662"/>
            <a:ext cx="15636586" cy="7031261"/>
          </a:xfrm>
          <a:prstGeom prst="rect">
            <a:avLst/>
          </a:prstGeom>
        </p:spPr>
        <p:txBody>
          <a:bodyPr anchor="t" rtlCol="false" tIns="0" lIns="0" bIns="0" rIns="0">
            <a:spAutoFit/>
          </a:bodyPr>
          <a:lstStyle/>
          <a:p>
            <a:pPr algn="just">
              <a:lnSpc>
                <a:spcPts val="8285"/>
              </a:lnSpc>
            </a:pPr>
            <a:r>
              <a:rPr lang="en-US" sz="5918" b="true">
                <a:solidFill>
                  <a:srgbClr val="000000"/>
                </a:solidFill>
                <a:latin typeface="DM Sans Bold"/>
                <a:ea typeface="DM Sans Bold"/>
                <a:cs typeface="DM Sans Bold"/>
                <a:sym typeface="DM Sans Bold"/>
              </a:rPr>
              <a:t>4. Nhiệm vụ </a:t>
            </a:r>
          </a:p>
          <a:p>
            <a:pPr algn="just">
              <a:lnSpc>
                <a:spcPts val="6299"/>
              </a:lnSpc>
            </a:pPr>
            <a:r>
              <a:rPr lang="en-US" sz="4500" b="true">
                <a:solidFill>
                  <a:srgbClr val="000000"/>
                </a:solidFill>
                <a:latin typeface="DM Sans Bold"/>
                <a:ea typeface="DM Sans Bold"/>
                <a:cs typeface="DM Sans Bold"/>
                <a:sym typeface="DM Sans Bold"/>
              </a:rPr>
              <a:t>a. Nhiệm vụ 1: Tìm kiếm leo đồi (Steepest-ascend Hill Climbing)</a:t>
            </a:r>
          </a:p>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Mục tiêu</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Tìm cấu hình bàn cờ không có hai quân hậu tấn công nhau → số xung đột = 0.</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Sử dụng chiến lược leo đồi có định hướng để giảm dần số xung đột.</a:t>
            </a:r>
          </a:p>
          <a:p>
            <a:pPr algn="just">
              <a:lnSpc>
                <a:spcPts val="6214"/>
              </a:lnSpc>
            </a:pP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768701" y="3198982"/>
            <a:ext cx="16490599" cy="5961390"/>
          </a:xfrm>
          <a:custGeom>
            <a:avLst/>
            <a:gdLst/>
            <a:ahLst/>
            <a:cxnLst/>
            <a:rect r="r" b="b" t="t" l="l"/>
            <a:pathLst>
              <a:path h="5961390" w="16490599">
                <a:moveTo>
                  <a:pt x="0" y="0"/>
                </a:moveTo>
                <a:lnTo>
                  <a:pt x="16490599" y="0"/>
                </a:lnTo>
                <a:lnTo>
                  <a:pt x="16490599" y="5961390"/>
                </a:lnTo>
                <a:lnTo>
                  <a:pt x="0" y="5961390"/>
                </a:lnTo>
                <a:lnTo>
                  <a:pt x="0" y="0"/>
                </a:lnTo>
                <a:close/>
              </a:path>
            </a:pathLst>
          </a:custGeom>
          <a:blipFill>
            <a:blip r:embed="rId30"/>
            <a:stretch>
              <a:fillRect l="0" t="0" r="0" b="0"/>
            </a:stretch>
          </a:blipFill>
        </p:spPr>
      </p:sp>
      <p:sp>
        <p:nvSpPr>
          <p:cNvPr name="TextBox 17" id="17"/>
          <p:cNvSpPr txBox="true"/>
          <p:nvPr/>
        </p:nvSpPr>
        <p:spPr>
          <a:xfrm rot="0">
            <a:off x="1028700" y="1419454"/>
            <a:ext cx="16468547" cy="24733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9. So sánh hiệu suất </a:t>
            </a:r>
          </a:p>
          <a:p>
            <a:pPr algn="just">
              <a:lnSpc>
                <a:spcPts val="5599"/>
              </a:lnSpc>
            </a:pPr>
          </a:p>
          <a:p>
            <a:pPr algn="just">
              <a:lnSpc>
                <a:spcPts val="5599"/>
              </a:lnSpc>
              <a:spcBef>
                <a:spcPct val="0"/>
              </a:spcBef>
            </a:pP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74072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9. So sánh hiệu suất </a:t>
            </a:r>
          </a:p>
          <a:p>
            <a:pPr algn="just">
              <a:lnSpc>
                <a:spcPts val="5599"/>
              </a:lnSpc>
            </a:pPr>
            <a:r>
              <a:rPr lang="en-US" sz="3999">
                <a:solidFill>
                  <a:srgbClr val="000000"/>
                </a:solidFill>
                <a:latin typeface="DM Sans"/>
                <a:ea typeface="DM Sans"/>
                <a:cs typeface="DM Sans"/>
                <a:sym typeface="DM Sans"/>
              </a:rPr>
              <a:t>Nội dung bullet points: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Thời gian: Steepest-Ascent nhanh hơn rõ rệt, đặc biệt khi n tăng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Chất lượng nghiệm:  StochasticHC đôi khi cho nghiệm tốt hơn, nhờ tránh cực trị cục bộ</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Khả năng mở rộng: Cả hai đều tăng thời gian theo n, nhưng Steepest-Ascent mở rộng tốt hơn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Vòng lặp: StochasticHC cần nhiều vòng lặp hơn (≈ 2–3 lần)</a:t>
            </a:r>
          </a:p>
          <a:p>
            <a:pPr algn="just">
              <a:lnSpc>
                <a:spcPts val="5599"/>
              </a:lnSpc>
              <a:spcBef>
                <a:spcPct val="0"/>
              </a:spcBef>
            </a:pP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1419454"/>
            <a:ext cx="16468547" cy="88169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9. So sánh hiệu suất </a:t>
            </a:r>
          </a:p>
          <a:p>
            <a:pPr algn="just">
              <a:lnSpc>
                <a:spcPts val="5599"/>
              </a:lnSpc>
            </a:pPr>
            <a:r>
              <a:rPr lang="en-US" sz="3999">
                <a:solidFill>
                  <a:srgbClr val="000000"/>
                </a:solidFill>
                <a:latin typeface="DM Sans"/>
                <a:ea typeface="DM Sans"/>
                <a:cs typeface="DM Sans"/>
                <a:sym typeface="DM Sans"/>
              </a:rPr>
              <a:t>Kết</a:t>
            </a:r>
            <a:r>
              <a:rPr lang="en-US" sz="3999">
                <a:solidFill>
                  <a:srgbClr val="000000"/>
                </a:solidFill>
                <a:latin typeface="DM Sans"/>
                <a:ea typeface="DM Sans"/>
                <a:cs typeface="DM Sans"/>
                <a:sym typeface="DM Sans"/>
              </a:rPr>
              <a:t> luận và hướng phát triển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Steepest-Ascent Hill Climbing: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Hiệu quả về thời gian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Phù hợp với bài toán nhỏ/trung bình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Stochastic Hill Climbing: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Có thể thoát khỏi cực trị cục bộ</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Tốn</a:t>
            </a:r>
            <a:r>
              <a:rPr lang="en-US" sz="3999">
                <a:solidFill>
                  <a:srgbClr val="000000"/>
                </a:solidFill>
                <a:latin typeface="DM Sans"/>
                <a:ea typeface="DM Sans"/>
                <a:cs typeface="DM Sans"/>
                <a:sym typeface="DM Sans"/>
              </a:rPr>
              <a:t> thời gian hơn đáng kể</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❗Cả hai không đảm bảo nghiệm tối ưu toàn cục</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Cải thiện hiệu suất:</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Dùng nhiều khởi tạo ngẫu nhiên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Kết</a:t>
            </a:r>
            <a:r>
              <a:rPr lang="en-US" sz="3999">
                <a:solidFill>
                  <a:srgbClr val="000000"/>
                </a:solidFill>
                <a:latin typeface="DM Sans"/>
                <a:ea typeface="DM Sans"/>
                <a:cs typeface="DM Sans"/>
                <a:sym typeface="DM Sans"/>
              </a:rPr>
              <a:t> hợp với Simulated Annealing hoặc Tabu Search</a:t>
            </a:r>
          </a:p>
        </p:txBody>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280812" y="765183"/>
            <a:ext cx="16371527" cy="1918779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Thuật toán di truyền</a:t>
            </a:r>
          </a:p>
          <a:p>
            <a:pPr algn="l">
              <a:lnSpc>
                <a:spcPts val="6299"/>
              </a:lnSpc>
            </a:pP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T</a:t>
            </a:r>
            <a:r>
              <a:rPr lang="en-US" sz="4500">
                <a:solidFill>
                  <a:srgbClr val="000000"/>
                </a:solidFill>
                <a:latin typeface="Times New Roman"/>
                <a:ea typeface="Times New Roman"/>
                <a:cs typeface="Times New Roman"/>
                <a:sym typeface="Times New Roman"/>
              </a:rPr>
              <a:t>huật toán bắt đầu với một quần thể lời giải ngẫu nhiên và cải thiện chúng qua nhiều thế hệ thông qua ba cơ chế chính:</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Chọn lọc: giữ lại các cá thể có độ thích nghi cao hơn.</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Lai</a:t>
            </a:r>
            <a:r>
              <a:rPr lang="en-US" sz="4500">
                <a:solidFill>
                  <a:srgbClr val="000000"/>
                </a:solidFill>
                <a:latin typeface="Times New Roman"/>
                <a:ea typeface="Times New Roman"/>
                <a:cs typeface="Times New Roman"/>
                <a:sym typeface="Times New Roman"/>
              </a:rPr>
              <a:t> ghép: kết</a:t>
            </a:r>
            <a:r>
              <a:rPr lang="en-US" sz="4500">
                <a:solidFill>
                  <a:srgbClr val="000000"/>
                </a:solidFill>
                <a:latin typeface="Times New Roman"/>
                <a:ea typeface="Times New Roman"/>
                <a:cs typeface="Times New Roman"/>
                <a:sym typeface="Times New Roman"/>
              </a:rPr>
              <a:t> hợp thông tin di truyền từ hai cá thể để tạo ra con lai.</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Đột biến: thay đổi ngẫu nhiên một phần nhỏ của cá thể để tạo sự đa dạng.</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Qua nhiều thế hệ, quần thể dần tiến hóa đến nghiệm tối ưu hoặc gần tối ưu. GA hiệu quả với các bài toán có không gian nghiệm lớn và phức tạp.</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131993" y="439420"/>
            <a:ext cx="15384369" cy="9598661"/>
          </a:xfrm>
          <a:prstGeom prst="rect">
            <a:avLst/>
          </a:prstGeom>
        </p:spPr>
        <p:txBody>
          <a:bodyPr anchor="t" rtlCol="false" tIns="0" lIns="0" bIns="0" rIns="0">
            <a:spAutoFit/>
          </a:bodyPr>
          <a:lstStyle/>
          <a:p>
            <a:pPr algn="ctr">
              <a:lnSpc>
                <a:spcPts val="7520"/>
              </a:lnSpc>
            </a:pPr>
            <a:r>
              <a:rPr lang="en-US" sz="8000" b="true">
                <a:solidFill>
                  <a:srgbClr val="000000"/>
                </a:solidFill>
                <a:latin typeface="DM Sans Bold"/>
                <a:ea typeface="DM Sans Bold"/>
                <a:cs typeface="DM Sans Bold"/>
                <a:sym typeface="DM Sans Bold"/>
              </a:rPr>
              <a:t>Solving the Traveling Salesman Problem using Local Search</a:t>
            </a:r>
          </a:p>
          <a:p>
            <a:pPr algn="ctr">
              <a:lnSpc>
                <a:spcPts val="7520"/>
              </a:lnSpc>
            </a:pPr>
            <a:r>
              <a:rPr lang="en-US" sz="8000" b="true">
                <a:solidFill>
                  <a:srgbClr val="000000"/>
                </a:solidFill>
                <a:latin typeface="DM Sans Bold"/>
                <a:ea typeface="DM Sans Bold"/>
                <a:cs typeface="DM Sans Bold"/>
                <a:sym typeface="DM Sans Bold"/>
              </a:rPr>
              <a:t>(Giải quyết Bài toán Người bán hàng (Traveling Salesman Problem) bằng cách sử dụng Tìm kiếm Cục bộ (Local Search))</a:t>
            </a:r>
          </a:p>
          <a:p>
            <a:pPr algn="ctr">
              <a:lnSpc>
                <a:spcPts val="7520"/>
              </a:lnSpc>
            </a:pPr>
            <a:r>
              <a:rPr lang="en-US" sz="8000" b="true">
                <a:solidFill>
                  <a:srgbClr val="000000"/>
                </a:solidFill>
                <a:latin typeface="DM Sans Bold"/>
                <a:ea typeface="DM Sans Bold"/>
                <a:cs typeface="DM Sans Bold"/>
                <a:sym typeface="DM Sans Bold"/>
              </a:rPr>
              <a:t>(traveling_salesman_problem_example_2.ipynb)</a:t>
            </a:r>
          </a:p>
          <a:p>
            <a:pPr algn="ctr">
              <a:lnSpc>
                <a:spcPts val="7520"/>
              </a:lnSpc>
            </a:pP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909727" y="904875"/>
            <a:ext cx="16468547" cy="88169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So sánh hiệu suất </a:t>
            </a:r>
          </a:p>
          <a:p>
            <a:pPr algn="just">
              <a:lnSpc>
                <a:spcPts val="5599"/>
              </a:lnSpc>
            </a:pPr>
            <a:r>
              <a:rPr lang="en-US" sz="3999" b="true">
                <a:solidFill>
                  <a:srgbClr val="000000"/>
                </a:solidFill>
                <a:latin typeface="DM Sans Bold"/>
                <a:ea typeface="DM Sans Bold"/>
                <a:cs typeface="DM Sans Bold"/>
                <a:sym typeface="DM Sans Bold"/>
              </a:rPr>
              <a:t>Mục tiêu:</a:t>
            </a:r>
          </a:p>
          <a:p>
            <a:pPr algn="just">
              <a:lnSpc>
                <a:spcPts val="5599"/>
              </a:lnSpc>
            </a:pPr>
            <a:r>
              <a:rPr lang="en-US" sz="3999" b="true">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Đánh giá và so sánh hiệu suất giữa hai thuật toán tìm kiếm cục bộ:</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Steepest-Ascent Hill Climbing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Stochastic Hill Climbing</a:t>
            </a:r>
          </a:p>
          <a:p>
            <a:pPr algn="just">
              <a:lnSpc>
                <a:spcPts val="5599"/>
              </a:lnSpc>
            </a:pPr>
            <a:r>
              <a:rPr lang="en-US" sz="3999" b="true">
                <a:solidFill>
                  <a:srgbClr val="000000"/>
                </a:solidFill>
                <a:latin typeface="DM Sans Bold"/>
                <a:ea typeface="DM Sans Bold"/>
                <a:cs typeface="DM Sans Bold"/>
                <a:sym typeface="DM Sans Bold"/>
              </a:rPr>
              <a:t>Tiêu</a:t>
            </a:r>
            <a:r>
              <a:rPr lang="en-US" sz="3999" b="true">
                <a:solidFill>
                  <a:srgbClr val="000000"/>
                </a:solidFill>
                <a:latin typeface="DM Sans Bold"/>
                <a:ea typeface="DM Sans Bold"/>
                <a:cs typeface="DM Sans Bold"/>
                <a:sym typeface="DM Sans Bold"/>
              </a:rPr>
              <a:t> chí so sánh:</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a:t>
            </a:r>
            <a:r>
              <a:rPr lang="en-US" sz="3999">
                <a:solidFill>
                  <a:srgbClr val="000000"/>
                </a:solidFill>
                <a:latin typeface="DM Sans"/>
                <a:ea typeface="DM Sans"/>
                <a:cs typeface="DM Sans"/>
                <a:sym typeface="DM Sans"/>
              </a:rPr>
              <a:t> Thời gian thực thi (Runtime): tốc độ chạy thuật toán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a:t>
            </a:r>
            <a:r>
              <a:rPr lang="en-US" sz="3999">
                <a:solidFill>
                  <a:srgbClr val="000000"/>
                </a:solidFill>
                <a:latin typeface="DM Sans"/>
                <a:ea typeface="DM Sans"/>
                <a:cs typeface="DM Sans"/>
                <a:sym typeface="DM Sans"/>
              </a:rPr>
              <a:t> Khả năng mở rộng (Scalability): hiệu năng khi tăng số lượng thành phố</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a:t>
            </a:r>
            <a:r>
              <a:rPr lang="en-US" sz="3999">
                <a:solidFill>
                  <a:srgbClr val="000000"/>
                </a:solidFill>
                <a:latin typeface="DM Sans"/>
                <a:ea typeface="DM Sans"/>
                <a:cs typeface="DM Sans"/>
                <a:sym typeface="DM Sans"/>
              </a:rPr>
              <a:t> Giá trị hàm mục tiêu tốt nhấ</a:t>
            </a:r>
            <a:r>
              <a:rPr lang="en-US" sz="3999">
                <a:solidFill>
                  <a:srgbClr val="000000"/>
                </a:solidFill>
                <a:latin typeface="DM Sans"/>
                <a:ea typeface="DM Sans"/>
                <a:cs typeface="DM Sans"/>
                <a:sym typeface="DM Sans"/>
              </a:rPr>
              <a:t>t</a:t>
            </a:r>
            <a:r>
              <a:rPr lang="en-US" sz="3999">
                <a:solidFill>
                  <a:srgbClr val="000000"/>
                </a:solidFill>
                <a:latin typeface="DM Sans"/>
                <a:ea typeface="DM Sans"/>
                <a:cs typeface="DM Sans"/>
                <a:sym typeface="DM Sans"/>
              </a:rPr>
              <a:t> (Best Objective Value): độ ngắn của hành trình tìm được</a:t>
            </a:r>
          </a:p>
          <a:p>
            <a:pPr algn="just" marL="1727199" indent="-575733" lvl="2">
              <a:lnSpc>
                <a:spcPts val="5599"/>
              </a:lnSpc>
              <a:spcBef>
                <a:spcPct val="0"/>
              </a:spcBef>
              <a:buFont typeface="Arial"/>
              <a:buChar char="⚬"/>
            </a:pPr>
          </a:p>
        </p:txBody>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20575" y="-42217"/>
            <a:ext cx="17830092" cy="11636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So sánh hiệu suất </a:t>
            </a:r>
          </a:p>
          <a:p>
            <a:pPr algn="just">
              <a:lnSpc>
                <a:spcPts val="5599"/>
              </a:lnSpc>
            </a:pPr>
            <a:r>
              <a:rPr lang="en-US" sz="3999">
                <a:solidFill>
                  <a:srgbClr val="000000"/>
                </a:solidFill>
                <a:latin typeface="DM Sans"/>
                <a:ea typeface="DM Sans"/>
                <a:cs typeface="DM Sans"/>
                <a:sym typeface="DM Sans"/>
              </a:rPr>
              <a:t>Mô tả cài đặt thuật toán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Ngôn ngữ: Python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Thư viện sử dụng: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numpy → sinh dữ liệu ngẫu nhiên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time → đo thời gian thực thi</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matplotlib → trực quan hóa kết quả</a:t>
            </a:r>
          </a:p>
          <a:p>
            <a:pPr algn="just">
              <a:lnSpc>
                <a:spcPts val="5599"/>
              </a:lnSpc>
            </a:pPr>
            <a:r>
              <a:rPr lang="en-US" sz="3999">
                <a:solidFill>
                  <a:srgbClr val="000000"/>
                </a:solidFill>
                <a:latin typeface="DM Sans"/>
                <a:ea typeface="DM Sans"/>
                <a:cs typeface="DM Sans"/>
                <a:sym typeface="DM Sans"/>
              </a:rPr>
              <a:t>Các hàm chính: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tsp_objective_function() – tính tổng độ dài hành trình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ge</a:t>
            </a:r>
            <a:r>
              <a:rPr lang="en-US" sz="3999">
                <a:solidFill>
                  <a:srgbClr val="000000"/>
                </a:solidFill>
                <a:latin typeface="DM Sans"/>
                <a:ea typeface="DM Sans"/>
                <a:cs typeface="DM Sans"/>
                <a:sym typeface="DM Sans"/>
              </a:rPr>
              <a:t>t_neighbors() – sinh các lời giải lân cận (hoán đổi hai thành phố)</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steepest_ascent_hill_climb() – chọn tốt nhất trong tất cả hàng xóm</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stochastic_hill_climb() – chọn ngẫu nhiên một hàng xóm tốt hơn</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compare_performance() – chạy 2 thuật toán với số thành phố 10, 20, 30, 40, 50 → lặp nhiều lần để lấy kết quả trung bình</a:t>
            </a:r>
          </a:p>
          <a:p>
            <a:pPr algn="just">
              <a:lnSpc>
                <a:spcPts val="5599"/>
              </a:lnSpc>
            </a:pPr>
          </a:p>
          <a:p>
            <a:pPr algn="just" marL="1727199" indent="-575733" lvl="2">
              <a:lnSpc>
                <a:spcPts val="5599"/>
              </a:lnSpc>
              <a:spcBef>
                <a:spcPct val="0"/>
              </a:spcBef>
              <a:buFont typeface="Arial"/>
              <a:buChar char="⚬"/>
            </a:pPr>
          </a:p>
        </p:txBody>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1028700" y="2700044"/>
            <a:ext cx="16468547" cy="6781166"/>
          </a:xfrm>
          <a:custGeom>
            <a:avLst/>
            <a:gdLst/>
            <a:ahLst/>
            <a:cxnLst/>
            <a:rect r="r" b="b" t="t" l="l"/>
            <a:pathLst>
              <a:path h="6781166" w="16468547">
                <a:moveTo>
                  <a:pt x="0" y="0"/>
                </a:moveTo>
                <a:lnTo>
                  <a:pt x="16468547" y="0"/>
                </a:lnTo>
                <a:lnTo>
                  <a:pt x="16468547" y="6781167"/>
                </a:lnTo>
                <a:lnTo>
                  <a:pt x="0" y="6781167"/>
                </a:lnTo>
                <a:lnTo>
                  <a:pt x="0" y="0"/>
                </a:lnTo>
                <a:close/>
              </a:path>
            </a:pathLst>
          </a:custGeom>
          <a:blipFill>
            <a:blip r:embed="rId30"/>
            <a:stretch>
              <a:fillRect l="0" t="0" r="0" b="0"/>
            </a:stretch>
          </a:blipFill>
        </p:spPr>
      </p:sp>
      <p:sp>
        <p:nvSpPr>
          <p:cNvPr name="TextBox 17" id="17"/>
          <p:cNvSpPr txBox="true"/>
          <p:nvPr/>
        </p:nvSpPr>
        <p:spPr>
          <a:xfrm rot="0">
            <a:off x="607111" y="337841"/>
            <a:ext cx="16371527" cy="38830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So sánh hiệu suất </a:t>
            </a:r>
          </a:p>
          <a:p>
            <a:pPr algn="just">
              <a:lnSpc>
                <a:spcPts val="5599"/>
              </a:lnSpc>
            </a:pPr>
            <a:r>
              <a:rPr lang="en-US" sz="3999">
                <a:solidFill>
                  <a:srgbClr val="000000"/>
                </a:solidFill>
                <a:latin typeface="DM Sans"/>
                <a:ea typeface="DM Sans"/>
                <a:cs typeface="DM Sans"/>
                <a:sym typeface="DM Sans"/>
              </a:rPr>
              <a:t>Kết quả :</a:t>
            </a:r>
          </a:p>
          <a:p>
            <a:pPr algn="just">
              <a:lnSpc>
                <a:spcPts val="5599"/>
              </a:lnSpc>
            </a:pPr>
          </a:p>
          <a:p>
            <a:pPr algn="just">
              <a:lnSpc>
                <a:spcPts val="5599"/>
              </a:lnSpc>
            </a:pPr>
          </a:p>
          <a:p>
            <a:pPr algn="just" marL="1727199" indent="-575733" lvl="2">
              <a:lnSpc>
                <a:spcPts val="5599"/>
              </a:lnSpc>
              <a:spcBef>
                <a:spcPct val="0"/>
              </a:spcBef>
              <a:buFont typeface="Arial"/>
              <a:buChar char="⚬"/>
            </a:pPr>
          </a:p>
        </p:txBody>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337841"/>
            <a:ext cx="16371527" cy="102266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So sánh hiệu suất </a:t>
            </a:r>
          </a:p>
          <a:p>
            <a:pPr algn="just">
              <a:lnSpc>
                <a:spcPts val="5599"/>
              </a:lnSpc>
            </a:pPr>
            <a:r>
              <a:rPr lang="en-US" sz="3999" b="true">
                <a:solidFill>
                  <a:srgbClr val="000000"/>
                </a:solidFill>
                <a:latin typeface="DM Sans Bold"/>
                <a:ea typeface="DM Sans Bold"/>
                <a:cs typeface="DM Sans Bold"/>
                <a:sym typeface="DM Sans Bold"/>
              </a:rPr>
              <a:t>Kết quả :</a:t>
            </a:r>
          </a:p>
          <a:p>
            <a:pPr algn="just">
              <a:lnSpc>
                <a:spcPts val="5599"/>
              </a:lnSpc>
            </a:pPr>
            <a:r>
              <a:rPr lang="en-US" sz="3999">
                <a:solidFill>
                  <a:srgbClr val="000000"/>
                </a:solidFill>
                <a:latin typeface="DM Sans"/>
                <a:ea typeface="DM Sans"/>
                <a:cs typeface="DM Sans"/>
                <a:sym typeface="DM Sans"/>
              </a:rPr>
              <a:t>Biểu đồ bên trái:</a:t>
            </a:r>
          </a:p>
          <a:p>
            <a:pPr algn="just">
              <a:lnSpc>
                <a:spcPts val="5599"/>
              </a:lnSpc>
            </a:pPr>
            <a:r>
              <a:rPr lang="en-US" sz="3999">
                <a:solidFill>
                  <a:srgbClr val="000000"/>
                </a:solidFill>
                <a:latin typeface="DM Sans"/>
                <a:ea typeface="DM Sans"/>
                <a:cs typeface="DM Sans"/>
                <a:sym typeface="DM Sans"/>
              </a:rPr>
              <a:t>Best Objective Function Value vs Number of Cities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Cả hai thuật toán có xu hướng tăng giá trị hàm mục tiêu khi số thành phố tăng.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Steepest-Ascent Hill Climbing (xanh) → thường cho nghiệm tốt hơn.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Stochastic Hill Climbing (cam) → đôi khi kém hơn do chọn ngẫu nhiên, dễ bỏ lỡ hướng tốt nhất.</a:t>
            </a:r>
          </a:p>
          <a:p>
            <a:pPr algn="just">
              <a:lnSpc>
                <a:spcPts val="5599"/>
              </a:lnSpc>
            </a:pPr>
          </a:p>
          <a:p>
            <a:pPr algn="just">
              <a:lnSpc>
                <a:spcPts val="5599"/>
              </a:lnSpc>
            </a:pPr>
          </a:p>
          <a:p>
            <a:pPr algn="just">
              <a:lnSpc>
                <a:spcPts val="5599"/>
              </a:lnSpc>
            </a:pPr>
          </a:p>
          <a:p>
            <a:pPr algn="just" marL="1727199" indent="-575733" lvl="2">
              <a:lnSpc>
                <a:spcPts val="5599"/>
              </a:lnSpc>
              <a:spcBef>
                <a:spcPct val="0"/>
              </a:spcBef>
              <a:buFont typeface="Arial"/>
              <a:buChar char="⚬"/>
            </a:pPr>
          </a:p>
        </p:txBody>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337841"/>
            <a:ext cx="16371527" cy="102266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So sánh hiệu suất </a:t>
            </a:r>
          </a:p>
          <a:p>
            <a:pPr algn="just">
              <a:lnSpc>
                <a:spcPts val="5599"/>
              </a:lnSpc>
            </a:pPr>
            <a:r>
              <a:rPr lang="en-US" sz="3999" b="true">
                <a:solidFill>
                  <a:srgbClr val="000000"/>
                </a:solidFill>
                <a:latin typeface="DM Sans Bold"/>
                <a:ea typeface="DM Sans Bold"/>
                <a:cs typeface="DM Sans Bold"/>
                <a:sym typeface="DM Sans Bold"/>
              </a:rPr>
              <a:t>Kết quả :</a:t>
            </a:r>
          </a:p>
          <a:p>
            <a:pPr algn="just">
              <a:lnSpc>
                <a:spcPts val="5599"/>
              </a:lnSpc>
            </a:pPr>
            <a:r>
              <a:rPr lang="en-US" sz="3999">
                <a:solidFill>
                  <a:srgbClr val="000000"/>
                </a:solidFill>
                <a:latin typeface="DM Sans"/>
                <a:ea typeface="DM Sans"/>
                <a:cs typeface="DM Sans"/>
                <a:sym typeface="DM Sans"/>
              </a:rPr>
              <a:t>Biểu đồ bên phải:</a:t>
            </a:r>
          </a:p>
          <a:p>
            <a:pPr algn="just">
              <a:lnSpc>
                <a:spcPts val="5599"/>
              </a:lnSpc>
            </a:pPr>
            <a:r>
              <a:rPr lang="en-US" sz="3999">
                <a:solidFill>
                  <a:srgbClr val="000000"/>
                </a:solidFill>
                <a:latin typeface="DM Sans"/>
                <a:ea typeface="DM Sans"/>
                <a:cs typeface="DM Sans"/>
                <a:sym typeface="DM Sans"/>
              </a:rPr>
              <a:t>Average Runtime vs Number of Cities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Thời gian tăng khi số lượng thành phố tăng (nhiều phép tính hơn).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Stochastic Hill Climbing chạy chậm hơn đáng kể, đặc biệt khi n lớn.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Nguyên nhân: SHC cần nhiều lần chọn ngẫu nhiên và kiểm tra hướng,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trong khi SAHC chọn hướng tối ưu ngay từ đầu.</a:t>
            </a:r>
          </a:p>
          <a:p>
            <a:pPr algn="just">
              <a:lnSpc>
                <a:spcPts val="5599"/>
              </a:lnSpc>
            </a:pPr>
          </a:p>
          <a:p>
            <a:pPr algn="just">
              <a:lnSpc>
                <a:spcPts val="5599"/>
              </a:lnSpc>
            </a:pPr>
          </a:p>
          <a:p>
            <a:pPr algn="just">
              <a:lnSpc>
                <a:spcPts val="5599"/>
              </a:lnSpc>
            </a:pPr>
          </a:p>
          <a:p>
            <a:pPr algn="just" marL="1727199" indent="-575733" lvl="2">
              <a:lnSpc>
                <a:spcPts val="5599"/>
              </a:lnSpc>
              <a:spcBef>
                <a:spcPct val="0"/>
              </a:spcBef>
              <a:buFont typeface="Arial"/>
              <a:buChar char="⚬"/>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498182" y="2346704"/>
            <a:ext cx="15761118" cy="5747442"/>
          </a:xfrm>
          <a:prstGeom prst="rect">
            <a:avLst/>
          </a:prstGeom>
        </p:spPr>
        <p:txBody>
          <a:bodyPr anchor="t" rtlCol="false" tIns="0" lIns="0" bIns="0" rIns="0">
            <a:spAutoFit/>
          </a:bodyPr>
          <a:lstStyle/>
          <a:p>
            <a:pPr algn="just" marL="1094665" indent="-547332" lvl="1">
              <a:lnSpc>
                <a:spcPts val="7098"/>
              </a:lnSpc>
              <a:buFont typeface="Arial"/>
              <a:buChar char="•"/>
            </a:pPr>
            <a:r>
              <a:rPr lang="en-US" b="true" sz="5070">
                <a:solidFill>
                  <a:srgbClr val="000000"/>
                </a:solidFill>
                <a:latin typeface="DM Sans Bold"/>
                <a:ea typeface="DM Sans Bold"/>
                <a:cs typeface="DM Sans Bold"/>
                <a:sym typeface="DM Sans Bold"/>
              </a:rPr>
              <a:t>Biểu diễn trạng</a:t>
            </a:r>
            <a:r>
              <a:rPr lang="en-US" b="true" sz="5070">
                <a:solidFill>
                  <a:srgbClr val="000000"/>
                </a:solidFill>
                <a:latin typeface="DM Sans Bold"/>
                <a:ea typeface="DM Sans Bold"/>
                <a:cs typeface="DM Sans Bold"/>
                <a:sym typeface="DM Sans Bold"/>
              </a:rPr>
              <a:t> thái</a:t>
            </a:r>
          </a:p>
          <a:p>
            <a:pPr algn="just" marL="1946070" indent="-648690" lvl="2">
              <a:lnSpc>
                <a:spcPts val="6309"/>
              </a:lnSpc>
              <a:buFont typeface="Arial"/>
              <a:buChar char="⚬"/>
            </a:pPr>
            <a:r>
              <a:rPr lang="en-US" sz="4506">
                <a:solidFill>
                  <a:srgbClr val="000000"/>
                </a:solidFill>
                <a:latin typeface="DM Sans"/>
                <a:ea typeface="DM Sans"/>
                <a:cs typeface="DM Sans"/>
                <a:sym typeface="DM Sans"/>
              </a:rPr>
              <a:t>Mỗi trạng thái = mảng board độ dài n.</a:t>
            </a:r>
          </a:p>
          <a:p>
            <a:pPr algn="just" marL="1946070" indent="-648690" lvl="2">
              <a:lnSpc>
                <a:spcPts val="6309"/>
              </a:lnSpc>
              <a:buFont typeface="Arial"/>
              <a:buChar char="⚬"/>
            </a:pPr>
            <a:r>
              <a:rPr lang="en-US" sz="4506">
                <a:solidFill>
                  <a:srgbClr val="000000"/>
                </a:solidFill>
                <a:latin typeface="DM Sans"/>
                <a:ea typeface="DM Sans"/>
                <a:cs typeface="DM Sans"/>
                <a:sym typeface="DM Sans"/>
              </a:rPr>
              <a:t>board[i] → vị trí hàng của quân hậu trong cột i.</a:t>
            </a:r>
          </a:p>
          <a:p>
            <a:pPr algn="just" marL="1946070" indent="-648690" lvl="2">
              <a:lnSpc>
                <a:spcPts val="6309"/>
              </a:lnSpc>
              <a:buFont typeface="Arial"/>
              <a:buChar char="⚬"/>
            </a:pPr>
            <a:r>
              <a:rPr lang="en-US" sz="4506">
                <a:solidFill>
                  <a:srgbClr val="000000"/>
                </a:solidFill>
                <a:latin typeface="DM Sans"/>
                <a:ea typeface="DM Sans"/>
                <a:cs typeface="DM Sans"/>
                <a:sym typeface="DM Sans"/>
              </a:rPr>
              <a:t>Ví dụ: board = [2, 0, 3, 1]</a:t>
            </a:r>
          </a:p>
          <a:p>
            <a:pPr algn="just" marL="1094665" indent="-547332" lvl="1">
              <a:lnSpc>
                <a:spcPts val="7098"/>
              </a:lnSpc>
              <a:buFont typeface="Arial"/>
              <a:buChar char="•"/>
            </a:pPr>
            <a:r>
              <a:rPr lang="en-US" b="true" sz="5070">
                <a:solidFill>
                  <a:srgbClr val="000000"/>
                </a:solidFill>
                <a:latin typeface="DM Sans Bold"/>
                <a:ea typeface="DM Sans Bold"/>
                <a:cs typeface="DM Sans Bold"/>
                <a:sym typeface="DM Sans Bold"/>
              </a:rPr>
              <a:t>Nguyên lý thuật toán</a:t>
            </a:r>
          </a:p>
          <a:p>
            <a:pPr algn="just" marL="1946070" indent="-648690" lvl="2">
              <a:lnSpc>
                <a:spcPts val="6309"/>
              </a:lnSpc>
              <a:buFont typeface="Arial"/>
              <a:buChar char="⚬"/>
            </a:pPr>
            <a:r>
              <a:rPr lang="en-US" sz="4506">
                <a:solidFill>
                  <a:srgbClr val="000000"/>
                </a:solidFill>
                <a:latin typeface="DM Sans"/>
                <a:ea typeface="DM Sans"/>
                <a:cs typeface="DM Sans"/>
                <a:sym typeface="DM Sans"/>
              </a:rPr>
              <a:t>Ở mỗi bước, đánh giá tất cả các trạng thái lân cận → chọn trạng thái có ít xung đột nhất để di chuyển.</a:t>
            </a:r>
          </a:p>
        </p:txBody>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337841"/>
            <a:ext cx="16371527" cy="10931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So sánh hiệu suất </a:t>
            </a:r>
          </a:p>
          <a:p>
            <a:pPr algn="just">
              <a:lnSpc>
                <a:spcPts val="5599"/>
              </a:lnSpc>
            </a:pPr>
            <a:r>
              <a:rPr lang="en-US" sz="3999" b="true">
                <a:solidFill>
                  <a:srgbClr val="000000"/>
                </a:solidFill>
                <a:latin typeface="DM Sans Bold"/>
                <a:ea typeface="DM Sans Bold"/>
                <a:cs typeface="DM Sans Bold"/>
                <a:sym typeface="DM Sans Bold"/>
              </a:rPr>
              <a:t>Kết luận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Steepest-Ascent Hill Climbing: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Nhanh hơn và ổn định hơn.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Thường đạt giá trị hàm mục tiêu tốt hơn.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Stochastic Hill Climbing: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Có thể thoát khỏi cực trị cục bộ tốt hơn.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Phù hợp với không gian tìm kiếm phức tạp.</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Tùy mục tiêu bài toán:</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Cần tốc độ → chọn SAHC</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Cần tính khám phá, đa dạng → chọn SHC</a:t>
            </a:r>
          </a:p>
          <a:p>
            <a:pPr algn="just">
              <a:lnSpc>
                <a:spcPts val="5599"/>
              </a:lnSpc>
            </a:pPr>
          </a:p>
          <a:p>
            <a:pPr algn="just">
              <a:lnSpc>
                <a:spcPts val="5599"/>
              </a:lnSpc>
            </a:pPr>
          </a:p>
          <a:p>
            <a:pPr algn="just">
              <a:lnSpc>
                <a:spcPts val="5599"/>
              </a:lnSpc>
            </a:pPr>
          </a:p>
          <a:p>
            <a:pPr algn="just" marL="1727199" indent="-575733" lvl="2">
              <a:lnSpc>
                <a:spcPts val="5599"/>
              </a:lnSpc>
              <a:spcBef>
                <a:spcPct val="0"/>
              </a:spcBef>
              <a:buFont typeface="Arial"/>
              <a:buChar char="⚬"/>
            </a:pPr>
          </a:p>
        </p:txBody>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356891"/>
            <a:ext cx="16371527" cy="1884489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Mục tiêu</a:t>
            </a:r>
          </a:p>
          <a:p>
            <a:pPr algn="l">
              <a:lnSpc>
                <a:spcPts val="5320"/>
              </a:lnSpc>
            </a:pPr>
            <a:r>
              <a:rPr lang="en-US" sz="3800">
                <a:solidFill>
                  <a:srgbClr val="000000"/>
                </a:solidFill>
                <a:latin typeface="DM Sans"/>
                <a:ea typeface="DM Sans"/>
                <a:cs typeface="DM Sans"/>
                <a:sym typeface="DM Sans"/>
              </a:rPr>
              <a:t>Bài toán Người bán hàng rong yêu cầu tìm ra con đường ngắn nhất để đi qua một loạt thành phố. Tuy nhiên, việc tìm ra con đường ngắn nhất tuyệt đối là rất khó. Thuật toán "Leo đồi" cơ bản có thể nhanh chóng tìm ra một con đường "khá tốt", nhưng nó thường bị "kẹt" ở một giải pháp chưa phải là tối ưu nhất (gọi là "local optimum").</a:t>
            </a:r>
          </a:p>
          <a:p>
            <a:pPr algn="l">
              <a:lnSpc>
                <a:spcPts val="5320"/>
              </a:lnSpc>
            </a:pPr>
            <a:r>
              <a:rPr lang="en-US" sz="3800">
                <a:solidFill>
                  <a:srgbClr val="000000"/>
                </a:solidFill>
                <a:latin typeface="DM Sans"/>
                <a:ea typeface="DM Sans"/>
                <a:cs typeface="DM Sans"/>
                <a:sym typeface="DM Sans"/>
              </a:rPr>
              <a:t>Mục tiêu của task này là:</a:t>
            </a:r>
          </a:p>
          <a:p>
            <a:pPr algn="l" marL="820421" indent="-410210" lvl="1">
              <a:lnSpc>
                <a:spcPts val="5320"/>
              </a:lnSpc>
              <a:buFont typeface="Arial"/>
              <a:buChar char="•"/>
            </a:pPr>
            <a:r>
              <a:rPr lang="en-US" sz="3800">
                <a:solidFill>
                  <a:srgbClr val="000000"/>
                </a:solidFill>
                <a:latin typeface="DM Sans"/>
                <a:ea typeface="DM Sans"/>
                <a:cs typeface="DM Sans"/>
                <a:sym typeface="DM Sans"/>
              </a:rPr>
              <a:t>Cải thiện thuật toán "Leo đồi" cơ bản bằng cách áp dụng kỹ thuật "Khởi đầu Ngẫu nhiên" (Random Restarts).</a:t>
            </a:r>
          </a:p>
          <a:p>
            <a:pPr algn="l" marL="820421" indent="-410210" lvl="1">
              <a:lnSpc>
                <a:spcPts val="5320"/>
              </a:lnSpc>
              <a:buFont typeface="Arial"/>
              <a:buChar char="•"/>
            </a:pPr>
            <a:r>
              <a:rPr lang="en-US" sz="3800">
                <a:solidFill>
                  <a:srgbClr val="000000"/>
                </a:solidFill>
                <a:latin typeface="DM Sans"/>
                <a:ea typeface="DM Sans"/>
                <a:cs typeface="DM Sans"/>
                <a:sym typeface="DM Sans"/>
              </a:rPr>
              <a:t>Tìm ra một con đường ngắn hơn và chất lượng hơn so với chỉ chạy leo đồi một lần.</a:t>
            </a: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534514"/>
            <a:ext cx="16371527" cy="1817814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Phương pháp thực hiện</a:t>
            </a:r>
          </a:p>
          <a:p>
            <a:pPr algn="l">
              <a:lnSpc>
                <a:spcPts val="5320"/>
              </a:lnSpc>
            </a:pPr>
            <a:r>
              <a:rPr lang="en-US" sz="3800">
                <a:solidFill>
                  <a:srgbClr val="000000"/>
                </a:solidFill>
                <a:latin typeface="DM Sans"/>
                <a:ea typeface="DM Sans"/>
                <a:cs typeface="DM Sans"/>
                <a:sym typeface="DM Sans"/>
              </a:rPr>
              <a:t>Thuật</a:t>
            </a:r>
            <a:r>
              <a:rPr lang="en-US" sz="3800">
                <a:solidFill>
                  <a:srgbClr val="000000"/>
                </a:solidFill>
                <a:latin typeface="DM Sans"/>
                <a:ea typeface="DM Sans"/>
                <a:cs typeface="DM Sans"/>
                <a:sym typeface="DM Sans"/>
              </a:rPr>
              <a:t> toán "Leo đồi Steepest-Ascend với Khởi đầu Ngẫu nhiên" hoạt động theo một quy trình lặp đi lặp lại:</a:t>
            </a:r>
          </a:p>
          <a:p>
            <a:pPr algn="l" marL="820421" indent="-410210" lvl="1">
              <a:lnSpc>
                <a:spcPts val="5320"/>
              </a:lnSpc>
              <a:buAutoNum type="arabicPeriod" startAt="1"/>
            </a:pPr>
            <a:r>
              <a:rPr lang="en-US" sz="3800">
                <a:solidFill>
                  <a:srgbClr val="000000"/>
                </a:solidFill>
                <a:latin typeface="DM Sans"/>
                <a:ea typeface="DM Sans"/>
                <a:cs typeface="DM Sans"/>
                <a:sym typeface="DM Sans"/>
              </a:rPr>
              <a:t>Khởi tạo: Tạo ra một con đường hoàn toàn ngẫu nhiên để bắt đầu. Đây là "điểm xuất phát" đầu tiên của chúng ta.</a:t>
            </a:r>
          </a:p>
          <a:p>
            <a:pPr algn="l" marL="820421" indent="-410210" lvl="1">
              <a:lnSpc>
                <a:spcPts val="5320"/>
              </a:lnSpc>
              <a:buAutoNum type="arabicPeriod" startAt="1"/>
            </a:pPr>
            <a:r>
              <a:rPr lang="en-US" sz="3800">
                <a:solidFill>
                  <a:srgbClr val="000000"/>
                </a:solidFill>
                <a:latin typeface="DM Sans"/>
                <a:ea typeface="DM Sans"/>
                <a:cs typeface="DM Sans"/>
                <a:sym typeface="DM Sans"/>
              </a:rPr>
              <a:t>Leo đồi: Từ điểm xuất phát này, chúng ta sử dụng thuật toán "Leo đồi dốc nhất" (Steepest-Ascend Hill Climbing).</a:t>
            </a:r>
          </a:p>
          <a:p>
            <a:pPr algn="l" marL="1640841" indent="-546947" lvl="2">
              <a:lnSpc>
                <a:spcPts val="5320"/>
              </a:lnSpc>
              <a:buFont typeface="Arial"/>
              <a:buChar char="⚬"/>
            </a:pPr>
            <a:r>
              <a:rPr lang="en-US" sz="3800">
                <a:solidFill>
                  <a:srgbClr val="000000"/>
                </a:solidFill>
                <a:latin typeface="DM Sans"/>
                <a:ea typeface="DM Sans"/>
                <a:cs typeface="DM Sans"/>
                <a:sym typeface="DM Sans"/>
              </a:rPr>
              <a:t>Tại mỗi bước, thuật toán xem xét tất cả các con đường "hàng xóm" có thể tạo ra bằng cách đổi chỗ hai thành phố bất kỳ.</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534514"/>
            <a:ext cx="16371527" cy="1951164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Phương pháp thực hiện</a:t>
            </a:r>
          </a:p>
          <a:p>
            <a:pPr algn="l" marL="1640841" indent="-546947" lvl="2">
              <a:lnSpc>
                <a:spcPts val="5320"/>
              </a:lnSpc>
              <a:buFont typeface="Arial"/>
              <a:buChar char="⚬"/>
            </a:pPr>
            <a:r>
              <a:rPr lang="en-US" sz="3800">
                <a:solidFill>
                  <a:srgbClr val="000000"/>
                </a:solidFill>
                <a:latin typeface="DM Sans"/>
                <a:ea typeface="DM Sans"/>
                <a:cs typeface="DM Sans"/>
                <a:sym typeface="DM Sans"/>
              </a:rPr>
              <a:t>Nó</a:t>
            </a:r>
            <a:r>
              <a:rPr lang="en-US" sz="3800">
                <a:solidFill>
                  <a:srgbClr val="000000"/>
                </a:solidFill>
                <a:latin typeface="DM Sans"/>
                <a:ea typeface="DM Sans"/>
                <a:cs typeface="DM Sans"/>
                <a:sym typeface="DM Sans"/>
              </a:rPr>
              <a:t> chọn con đường ngắn nhất trong số đó để di chuyển đến.</a:t>
            </a:r>
          </a:p>
          <a:p>
            <a:pPr algn="l" marL="1640841" indent="-546947" lvl="2">
              <a:lnSpc>
                <a:spcPts val="5320"/>
              </a:lnSpc>
              <a:buFont typeface="Arial"/>
              <a:buChar char="⚬"/>
            </a:pPr>
            <a:r>
              <a:rPr lang="en-US" sz="3800">
                <a:solidFill>
                  <a:srgbClr val="000000"/>
                </a:solidFill>
                <a:latin typeface="DM Sans"/>
                <a:ea typeface="DM Sans"/>
                <a:cs typeface="DM Sans"/>
                <a:sym typeface="DM Sans"/>
              </a:rPr>
              <a:t>Quá trình này tiếp tục cho đến khi không thể tìm thấy con đường nào ngắn hơn nữa. Tại đây, chúng ta đã tìm thấy một "đỉnh đồi nhỏ" – một giải pháp cục bộ tốt.</a:t>
            </a:r>
          </a:p>
          <a:p>
            <a:pPr algn="l" marL="820421" indent="-410210" lvl="1">
              <a:lnSpc>
                <a:spcPts val="5320"/>
              </a:lnSpc>
              <a:buAutoNum type="arabicPeriod" startAt="1"/>
            </a:pPr>
            <a:r>
              <a:rPr lang="en-US" sz="3800">
                <a:solidFill>
                  <a:srgbClr val="000000"/>
                </a:solidFill>
                <a:latin typeface="DM Sans"/>
                <a:ea typeface="DM Sans"/>
                <a:cs typeface="DM Sans"/>
                <a:sym typeface="DM Sans"/>
              </a:rPr>
              <a:t>Lặp lại (Restart): Chúng ta lặp</a:t>
            </a:r>
            <a:r>
              <a:rPr lang="en-US" sz="3800">
                <a:solidFill>
                  <a:srgbClr val="000000"/>
                </a:solidFill>
                <a:latin typeface="DM Sans"/>
                <a:ea typeface="DM Sans"/>
                <a:cs typeface="DM Sans"/>
                <a:sym typeface="DM Sans"/>
              </a:rPr>
              <a:t> lại bước 1 và 2 một số lần nhất định (ví dụ: 10 lần). Mỗi lần, chúng ta lại bắt đầu từ một con đường ngẫu nhiên hoàn toàn mới.</a:t>
            </a:r>
          </a:p>
          <a:p>
            <a:pPr algn="l" marL="820421" indent="-410210" lvl="1">
              <a:lnSpc>
                <a:spcPts val="5320"/>
              </a:lnSpc>
              <a:buAutoNum type="arabicPeriod" startAt="1"/>
            </a:pPr>
            <a:r>
              <a:rPr lang="en-US" sz="3800">
                <a:solidFill>
                  <a:srgbClr val="000000"/>
                </a:solidFill>
                <a:latin typeface="DM Sans"/>
                <a:ea typeface="DM Sans"/>
                <a:cs typeface="DM Sans"/>
                <a:sym typeface="DM Sans"/>
              </a:rPr>
              <a:t>Tổng kết: Sau khi hoàn thành tất cả các lần "khởi đầu lại", chúng ta so sánh tất cả các giải pháp "đủ tốt" đã tìm được và chọn ra giải pháp có con đường ngắn nhất làm kết quả cuối cùng.</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534514"/>
            <a:ext cx="16371527" cy="1551114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Phương pháp thực hiện</a:t>
            </a:r>
          </a:p>
          <a:p>
            <a:pPr algn="l" marL="820421" indent="-410210" lvl="1">
              <a:lnSpc>
                <a:spcPts val="5320"/>
              </a:lnSpc>
              <a:buFont typeface="Arial"/>
              <a:buChar char="•"/>
            </a:pPr>
            <a:r>
              <a:rPr lang="en-US" sz="3800">
                <a:solidFill>
                  <a:srgbClr val="000000"/>
                </a:solidFill>
                <a:latin typeface="DM Sans"/>
                <a:ea typeface="DM Sans"/>
                <a:cs typeface="DM Sans"/>
                <a:sym typeface="DM Sans"/>
              </a:rPr>
              <a:t>Ý</a:t>
            </a:r>
            <a:r>
              <a:rPr lang="en-US" sz="3800">
                <a:solidFill>
                  <a:srgbClr val="000000"/>
                </a:solidFill>
                <a:latin typeface="DM Sans"/>
                <a:ea typeface="DM Sans"/>
                <a:cs typeface="DM Sans"/>
                <a:sym typeface="DM Sans"/>
              </a:rPr>
              <a:t> tưởng chính là: nếu lần đầu tiên chúng ta không may mắn bắt đầu ở một khu vực có "đỉnh đồi" thấp, những lần</a:t>
            </a:r>
            <a:r>
              <a:rPr lang="en-US" sz="3800">
                <a:solidFill>
                  <a:srgbClr val="000000"/>
                </a:solidFill>
                <a:latin typeface="DM Sans"/>
                <a:ea typeface="DM Sans"/>
                <a:cs typeface="DM Sans"/>
                <a:sym typeface="DM Sans"/>
              </a:rPr>
              <a:t> khởi đầu sau có thể sẽ đưa chúng ta đến một khu vực tốt hơn với "đỉnh đồi" cao hơn (tương ứng với con đường ngắn hơn).</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607111" y="534514"/>
            <a:ext cx="16371527" cy="1951164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Task: Steepest-ascend Hill Climbing Search with Random Restarts</a:t>
            </a:r>
          </a:p>
          <a:p>
            <a:pPr algn="ctr">
              <a:lnSpc>
                <a:spcPts val="5599"/>
              </a:lnSpc>
            </a:pPr>
            <a:r>
              <a:rPr lang="en-US" sz="3999" b="true">
                <a:solidFill>
                  <a:srgbClr val="000000"/>
                </a:solidFill>
                <a:latin typeface="DM Sans Bold"/>
                <a:ea typeface="DM Sans Bold"/>
                <a:cs typeface="DM Sans Bold"/>
                <a:sym typeface="DM Sans Bold"/>
              </a:rPr>
              <a:t> Kết quả</a:t>
            </a:r>
          </a:p>
          <a:p>
            <a:pPr algn="l" marL="820421" indent="-410210" lvl="1">
              <a:lnSpc>
                <a:spcPts val="5320"/>
              </a:lnSpc>
              <a:buFont typeface="Arial"/>
              <a:buChar char="•"/>
            </a:pPr>
            <a:r>
              <a:rPr lang="en-US" sz="3800">
                <a:solidFill>
                  <a:srgbClr val="000000"/>
                </a:solidFill>
                <a:latin typeface="DM Sans"/>
                <a:ea typeface="DM Sans"/>
                <a:cs typeface="DM Sans"/>
                <a:sym typeface="DM Sans"/>
              </a:rPr>
              <a:t>Hiệu</a:t>
            </a:r>
            <a:r>
              <a:rPr lang="en-US" sz="3800">
                <a:solidFill>
                  <a:srgbClr val="000000"/>
                </a:solidFill>
                <a:latin typeface="DM Sans"/>
                <a:ea typeface="DM Sans"/>
                <a:cs typeface="DM Sans"/>
                <a:sym typeface="DM Sans"/>
              </a:rPr>
              <a:t> quả: Khi chạy thuật toán với 10 lần khởi đầu ngẫu nhiên, chúng ta có thể thấy rõ sự cải thiện. Mỗi lần khởi đầu, thuật toán nhanh chóng tìm ra một giải pháp cục bộ. Có những lần, giải pháp này khá tốt, nhưng cũng có những lần</a:t>
            </a:r>
            <a:r>
              <a:rPr lang="en-US" sz="3800">
                <a:solidFill>
                  <a:srgbClr val="000000"/>
                </a:solidFill>
                <a:latin typeface="DM Sans"/>
                <a:ea typeface="DM Sans"/>
                <a:cs typeface="DM Sans"/>
                <a:sym typeface="DM Sans"/>
              </a:rPr>
              <a:t> không được tốt lắm.</a:t>
            </a:r>
          </a:p>
          <a:p>
            <a:pPr algn="l" marL="820421" indent="-410210" lvl="1">
              <a:lnSpc>
                <a:spcPts val="5320"/>
              </a:lnSpc>
              <a:buFont typeface="Arial"/>
              <a:buChar char="•"/>
            </a:pPr>
            <a:r>
              <a:rPr lang="en-US" sz="3800">
                <a:solidFill>
                  <a:srgbClr val="000000"/>
                </a:solidFill>
                <a:latin typeface="DM Sans"/>
                <a:ea typeface="DM Sans"/>
                <a:cs typeface="DM Sans"/>
                <a:sym typeface="DM Sans"/>
              </a:rPr>
              <a:t>Tìm ra giải pháp tốt hơn: Trong quá trình chạy, thuật toán đã tìm thấy nhiều giải pháp cục bộ khác nhau. Bằng cách so sánh tất cả, nó đã giữ lại được giải pháp tốt nhất. Ví dụ, trong một lần chạy thử, thuật toán đã tìm được một con đường có độ dài 2.91, tốt hơn đáng kể so với nhiều giải pháp cục bộ khác mà nó tìm thấy ở các lần khởi đầu khác.</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280812" y="1309925"/>
            <a:ext cx="16371527" cy="17739995"/>
          </a:xfrm>
          <a:prstGeom prst="rect">
            <a:avLst/>
          </a:prstGeom>
        </p:spPr>
        <p:txBody>
          <a:bodyPr anchor="t" rtlCol="false" tIns="0" lIns="0" bIns="0" rIns="0">
            <a:spAutoFit/>
          </a:bodyPr>
          <a:lstStyle/>
          <a:p>
            <a:pPr algn="just">
              <a:lnSpc>
                <a:spcPts val="7560"/>
              </a:lnSpc>
            </a:pPr>
            <a:r>
              <a:rPr lang="en-US" sz="5400" b="true">
                <a:solidFill>
                  <a:srgbClr val="000000"/>
                </a:solidFill>
                <a:latin typeface="DM Sans Bold"/>
                <a:ea typeface="DM Sans Bold"/>
                <a:cs typeface="DM Sans Bold"/>
                <a:sym typeface="DM Sans Bold"/>
              </a:rPr>
              <a:t>Thuật toán di truyền</a:t>
            </a:r>
          </a:p>
          <a:p>
            <a:pPr algn="just">
              <a:lnSpc>
                <a:spcPts val="7560"/>
              </a:lnSpc>
            </a:pP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T</a:t>
            </a:r>
            <a:r>
              <a:rPr lang="en-US" sz="4500">
                <a:solidFill>
                  <a:srgbClr val="000000"/>
                </a:solidFill>
                <a:latin typeface="Times New Roman"/>
                <a:ea typeface="Times New Roman"/>
                <a:cs typeface="Times New Roman"/>
                <a:sym typeface="Times New Roman"/>
              </a:rPr>
              <a:t>huật toán bắt đầu với một quần thể gồm nhiều tour ngẫu nhiên. </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Ở mỗi thế hệ, các tour tốt hơn (ngắn hơn) được chọn lọc với xác suất cao hơn. </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Các cặp tour</a:t>
            </a:r>
            <a:r>
              <a:rPr lang="en-US" sz="4500">
                <a:solidFill>
                  <a:srgbClr val="000000"/>
                </a:solidFill>
                <a:latin typeface="Times New Roman"/>
                <a:ea typeface="Times New Roman"/>
                <a:cs typeface="Times New Roman"/>
                <a:sym typeface="Times New Roman"/>
              </a:rPr>
              <a:t> được lai ghép (crossover) để tạo ra con lai, sau đó đột biến (mutation) ngẫu nhiên một vài vị trí để duy trì đa dạng. </a:t>
            </a:r>
          </a:p>
          <a:p>
            <a:pPr algn="l" marL="971550" indent="-485775" lvl="1">
              <a:lnSpc>
                <a:spcPts val="6299"/>
              </a:lnSpc>
              <a:buFont typeface="Arial"/>
              <a:buChar char="•"/>
            </a:pPr>
            <a:r>
              <a:rPr lang="en-US" sz="4500">
                <a:solidFill>
                  <a:srgbClr val="000000"/>
                </a:solidFill>
                <a:latin typeface="Times New Roman"/>
                <a:ea typeface="Times New Roman"/>
                <a:cs typeface="Times New Roman"/>
                <a:sym typeface="Times New Roman"/>
              </a:rPr>
              <a:t>Quá trình này lặp lại qua nhiều thế hệ, giúp quần thể tiến hóa dần tới lời giải tối ưu hoặc gần tối ưu cho bài toán TSP.</a:t>
            </a:r>
          </a:p>
          <a:p>
            <a:pPr algn="l">
              <a:lnSpc>
                <a:spcPts val="5320"/>
              </a:lnSpc>
            </a:pPr>
          </a:p>
          <a:p>
            <a:pPr algn="ctr">
              <a:lnSpc>
                <a:spcPts val="5599"/>
              </a:lnSpc>
            </a:pPr>
          </a:p>
          <a:p>
            <a:pPr algn="ctr">
              <a:lnSpc>
                <a:spcPts val="5599"/>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a:lnSpc>
                <a:spcPts val="8400"/>
              </a:lnSpc>
            </a:pPr>
          </a:p>
          <a:p>
            <a:pPr algn="just" marL="1727199" indent="-575733" lvl="2">
              <a:lnSpc>
                <a:spcPts val="5599"/>
              </a:lnSpc>
              <a:spcBef>
                <a:spcPct val="0"/>
              </a:spcBef>
              <a:buFont typeface="Arial"/>
              <a:buChar char="⚬"/>
            </a:pPr>
          </a:p>
        </p:txBody>
      </p:sp>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747522" y="2109585"/>
            <a:ext cx="16468547" cy="1038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6.Tìm kiếm Leo đồi ngẫu nhiên </a:t>
            </a:r>
          </a:p>
        </p:txBody>
      </p:sp>
      <p:sp>
        <p:nvSpPr>
          <p:cNvPr name="TextBox 8" id="8"/>
          <p:cNvSpPr txBox="true"/>
          <p:nvPr/>
        </p:nvSpPr>
        <p:spPr>
          <a:xfrm rot="0">
            <a:off x="1028700" y="3728835"/>
            <a:ext cx="15906191" cy="430212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Ý tưởng: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 Stochastic Hill Climbing là biến thể của Hill Climbing truyền thống, trong đó thay vì luôn chọn bước tốt nhất, thuật toán chọn ngẫu nhiên một bước cải thiện trong các bước “lên dốc”. Cách này giúp tránh mắc kẹt sớm tại cực trị cục bộ và tăng khả năng khám phá nghiệm mới.</a:t>
            </a:r>
          </a:p>
        </p:txBody>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70948" y="-1890601"/>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748098" y="8669371"/>
            <a:ext cx="4076270" cy="2863579"/>
          </a:xfrm>
          <a:custGeom>
            <a:avLst/>
            <a:gdLst/>
            <a:ahLst/>
            <a:cxnLst/>
            <a:rect r="r" b="b" t="t" l="l"/>
            <a:pathLst>
              <a:path h="2863579" w="4076270">
                <a:moveTo>
                  <a:pt x="0" y="0"/>
                </a:moveTo>
                <a:lnTo>
                  <a:pt x="4076269" y="0"/>
                </a:lnTo>
                <a:lnTo>
                  <a:pt x="4076269"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463130" y="-230605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420223" y="1092267"/>
            <a:ext cx="16839077" cy="8531225"/>
          </a:xfrm>
          <a:prstGeom prst="rect">
            <a:avLst/>
          </a:prstGeom>
        </p:spPr>
        <p:txBody>
          <a:bodyPr anchor="t" rtlCol="false" tIns="0" lIns="0" bIns="0" rIns="0">
            <a:spAutoFit/>
          </a:bodyPr>
          <a:lstStyle/>
          <a:p>
            <a:pPr algn="just" marL="971550" indent="-485775" lvl="1">
              <a:lnSpc>
                <a:spcPts val="6299"/>
              </a:lnSpc>
              <a:buFont typeface="Arial"/>
              <a:buChar char="•"/>
            </a:pPr>
            <a:r>
              <a:rPr lang="en-US" b="true" sz="4500">
                <a:solidFill>
                  <a:srgbClr val="000000"/>
                </a:solidFill>
                <a:latin typeface="DM Sans Bold"/>
                <a:ea typeface="DM Sans Bold"/>
                <a:cs typeface="DM Sans Bold"/>
                <a:sym typeface="DM Sans Bold"/>
              </a:rPr>
              <a:t>Nguyên lý hoạt động: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Khởi tạo:</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Tạo hành trình ngẫu nhiên qua tất cả thành phố.</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Tính độ dài hành trình hiện tại L_current.</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Lặp lại:</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Sinh tất cả nghiệm lân cận bằng hoán đổi hai thành phố.</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Giữ lại các nghiệm có độ dài nhỏ hơn L_current. Nếu không có nghiệm cải thiện → dừng.</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Nếu có → chọn ngẫu nhiên một nghiệm tốt hơn để di chuyển tới.</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Kết thúc:</a:t>
            </a:r>
          </a:p>
          <a:p>
            <a:pPr algn="just" marL="2590798" indent="-647700" lvl="3">
              <a:lnSpc>
                <a:spcPts val="5599"/>
              </a:lnSpc>
              <a:buFont typeface="Arial"/>
              <a:buChar char="￭"/>
            </a:pPr>
            <a:r>
              <a:rPr lang="en-US" sz="3999">
                <a:solidFill>
                  <a:srgbClr val="000000"/>
                </a:solidFill>
                <a:latin typeface="DM Sans"/>
                <a:ea typeface="DM Sans"/>
                <a:cs typeface="DM Sans"/>
                <a:sym typeface="DM Sans"/>
              </a:rPr>
              <a:t>Trả về hành trình tốt nhất và độ dài tương ứng.</a:t>
            </a:r>
          </a:p>
        </p:txBody>
      </p:sp>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866615" y="2518519"/>
            <a:ext cx="15855065" cy="6502665"/>
          </a:xfrm>
          <a:prstGeom prst="rect">
            <a:avLst/>
          </a:prstGeom>
        </p:spPr>
        <p:txBody>
          <a:bodyPr anchor="t" rtlCol="false" tIns="0" lIns="0" bIns="0" rIns="0">
            <a:spAutoFit/>
          </a:bodyPr>
          <a:lstStyle/>
          <a:p>
            <a:pPr algn="just" marL="1104828" indent="-552414" lvl="1">
              <a:lnSpc>
                <a:spcPts val="7164"/>
              </a:lnSpc>
              <a:buFont typeface="Arial"/>
              <a:buChar char="•"/>
            </a:pPr>
            <a:r>
              <a:rPr lang="en-US" b="true" sz="5117">
                <a:solidFill>
                  <a:srgbClr val="000000"/>
                </a:solidFill>
                <a:latin typeface="DM Sans Bold"/>
                <a:ea typeface="DM Sans Bold"/>
                <a:cs typeface="DM Sans Bold"/>
                <a:sym typeface="DM Sans Bold"/>
              </a:rPr>
              <a:t>Nhận xét:</a:t>
            </a:r>
          </a:p>
          <a:p>
            <a:pPr algn="just" marL="1964137" indent="-654712" lvl="2">
              <a:lnSpc>
                <a:spcPts val="6368"/>
              </a:lnSpc>
              <a:buFont typeface="Arial"/>
              <a:buChar char="⚬"/>
            </a:pPr>
            <a:r>
              <a:rPr lang="en-US" sz="4548">
                <a:solidFill>
                  <a:srgbClr val="000000"/>
                </a:solidFill>
                <a:latin typeface="DM Sans"/>
                <a:ea typeface="DM Sans"/>
                <a:cs typeface="DM Sans"/>
                <a:sym typeface="DM Sans"/>
              </a:rPr>
              <a:t>Ưu điểm: Đơn giản, dễ cài đặt, tránh hội tụ sớm hơn Hill Climbing thông thường.</a:t>
            </a:r>
          </a:p>
          <a:p>
            <a:pPr algn="just" marL="1964137" indent="-654712" lvl="2">
              <a:lnSpc>
                <a:spcPts val="6368"/>
              </a:lnSpc>
              <a:buFont typeface="Arial"/>
              <a:buChar char="⚬"/>
            </a:pPr>
            <a:r>
              <a:rPr lang="en-US" sz="4548">
                <a:solidFill>
                  <a:srgbClr val="000000"/>
                </a:solidFill>
                <a:latin typeface="DM Sans"/>
                <a:ea typeface="DM Sans"/>
                <a:cs typeface="DM Sans"/>
                <a:sym typeface="DM Sans"/>
              </a:rPr>
              <a:t>Nhược điểm: Chỉ chọn bước “lên dốc” nên vẫn có thể kẹt tại cực trị cục bộ.</a:t>
            </a:r>
          </a:p>
          <a:p>
            <a:pPr algn="just" marL="1964137" indent="-654712" lvl="2">
              <a:lnSpc>
                <a:spcPts val="6368"/>
              </a:lnSpc>
              <a:buFont typeface="Arial"/>
              <a:buChar char="⚬"/>
            </a:pPr>
            <a:r>
              <a:rPr lang="en-US" sz="4548">
                <a:solidFill>
                  <a:srgbClr val="000000"/>
                </a:solidFill>
                <a:latin typeface="DM Sans"/>
                <a:ea typeface="DM Sans"/>
                <a:cs typeface="DM Sans"/>
                <a:sym typeface="DM Sans"/>
              </a:rPr>
              <a:t>Đây là nền tảng cho Simulated Annealing, nơi có thể chấp nhận tạm thời bước “xuống dốc” để thoát khỏi cực trị.</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DAG1BvePYNQ</dc:identifier>
  <dcterms:modified xsi:type="dcterms:W3CDTF">2011-08-01T06:04:30Z</dcterms:modified>
  <cp:revision>1</cp:revision>
  <dc:title>Project presentation</dc:title>
</cp:coreProperties>
</file>