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88" r:id="rId2"/>
    <p:sldId id="256" r:id="rId3"/>
    <p:sldId id="287" r:id="rId4"/>
    <p:sldId id="257" r:id="rId5"/>
    <p:sldId id="258" r:id="rId6"/>
    <p:sldId id="260" r:id="rId7"/>
    <p:sldId id="261" r:id="rId8"/>
    <p:sldId id="262" r:id="rId9"/>
    <p:sldId id="263" r:id="rId10"/>
    <p:sldId id="266" r:id="rId11"/>
    <p:sldId id="267" r:id="rId12"/>
    <p:sldId id="268" r:id="rId13"/>
    <p:sldId id="269" r:id="rId14"/>
    <p:sldId id="270" r:id="rId15"/>
    <p:sldId id="271" r:id="rId16"/>
    <p:sldId id="273" r:id="rId17"/>
    <p:sldId id="274" r:id="rId18"/>
    <p:sldId id="272" r:id="rId19"/>
    <p:sldId id="275" r:id="rId20"/>
    <p:sldId id="277" r:id="rId21"/>
    <p:sldId id="276" r:id="rId22"/>
    <p:sldId id="278" r:id="rId23"/>
    <p:sldId id="279" r:id="rId24"/>
    <p:sldId id="281" r:id="rId25"/>
    <p:sldId id="282" r:id="rId26"/>
    <p:sldId id="283" r:id="rId27"/>
    <p:sldId id="284" r:id="rId28"/>
    <p:sldId id="285"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02" autoAdjust="0"/>
  </p:normalViewPr>
  <p:slideViewPr>
    <p:cSldViewPr snapToGrid="0">
      <p:cViewPr varScale="1">
        <p:scale>
          <a:sx n="101" d="100"/>
          <a:sy n="101"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41A725F-3614-9BF2-49A8-5EE82D44C6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7886FA5-399B-2657-9247-AFE201160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4EF43C-296E-41D3-8A9C-FE66A5975EE4}" type="datetimeFigureOut">
              <a:rPr lang="fr-FR" smtClean="0"/>
              <a:t>09/07/2023</a:t>
            </a:fld>
            <a:endParaRPr lang="fr-FR"/>
          </a:p>
        </p:txBody>
      </p:sp>
      <p:sp>
        <p:nvSpPr>
          <p:cNvPr id="4" name="Espace réservé du pied de page 3">
            <a:extLst>
              <a:ext uri="{FF2B5EF4-FFF2-40B4-BE49-F238E27FC236}">
                <a16:creationId xmlns:a16="http://schemas.microsoft.com/office/drawing/2014/main" id="{3409694B-8976-053C-242E-9FD686B5EF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57EFD29-551A-1AF0-5410-3DB080F5C7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55136C-4BA1-4CC5-A1A7-8C70A97915E2}" type="slidenum">
              <a:rPr lang="fr-FR" smtClean="0"/>
              <a:t>‹N°›</a:t>
            </a:fld>
            <a:endParaRPr lang="fr-FR"/>
          </a:p>
        </p:txBody>
      </p:sp>
    </p:spTree>
    <p:extLst>
      <p:ext uri="{BB962C8B-B14F-4D97-AF65-F5344CB8AC3E}">
        <p14:creationId xmlns:p14="http://schemas.microsoft.com/office/powerpoint/2010/main" val="303396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81C05-9B4E-43B2-97D7-54D379E5B67D}" type="datetimeFigureOut">
              <a:rPr lang="fr-FR" smtClean="0"/>
              <a:t>09/07/2023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12505-6B5A-4AEA-B221-3AA4FE370A05}" type="slidenum">
              <a:rPr lang="fr-FR" smtClean="0"/>
              <a:t>‹N°›</a:t>
            </a:fld>
            <a:endParaRPr lang="fr-FR"/>
          </a:p>
        </p:txBody>
      </p:sp>
    </p:spTree>
    <p:extLst>
      <p:ext uri="{BB962C8B-B14F-4D97-AF65-F5344CB8AC3E}">
        <p14:creationId xmlns:p14="http://schemas.microsoft.com/office/powerpoint/2010/main" val="117764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métriques RFM sont utilisées dans le domaine du marketing pour évaluer et segmenter la base de clients en fonction de leur comportement d'achat. RFM est l'acronyme de Récence (</a:t>
            </a:r>
            <a:r>
              <a:rPr lang="fr-FR" dirty="0" err="1"/>
              <a:t>Recency</a:t>
            </a:r>
            <a:r>
              <a:rPr lang="fr-FR" dirty="0"/>
              <a:t>), Fréquence (Frequency) et Montant (</a:t>
            </a:r>
            <a:r>
              <a:rPr lang="fr-FR" dirty="0" err="1"/>
              <a:t>Monetary</a:t>
            </a:r>
            <a:r>
              <a:rPr lang="fr-FR" dirty="0"/>
              <a:t>)</a:t>
            </a:r>
          </a:p>
          <a:p>
            <a:endParaRPr lang="fr-FR" dirty="0"/>
          </a:p>
          <a:p>
            <a:r>
              <a:rPr lang="fr-FR" b="0" i="0" dirty="0">
                <a:solidFill>
                  <a:srgbClr val="D1D5DB"/>
                </a:solidFill>
                <a:effectLst/>
                <a:latin typeface="Söhne"/>
              </a:rPr>
              <a:t>Récence (</a:t>
            </a:r>
            <a:r>
              <a:rPr lang="fr-FR" b="0" i="0" dirty="0" err="1">
                <a:solidFill>
                  <a:srgbClr val="D1D5DB"/>
                </a:solidFill>
                <a:effectLst/>
                <a:latin typeface="Söhne"/>
              </a:rPr>
              <a:t>Recency</a:t>
            </a:r>
            <a:r>
              <a:rPr lang="fr-FR" b="0" i="0" dirty="0">
                <a:solidFill>
                  <a:srgbClr val="D1D5DB"/>
                </a:solidFill>
                <a:effectLst/>
                <a:latin typeface="Söhne"/>
              </a:rPr>
              <a:t>) : mesure depuis combien de temps un client a effectué son dernier achat.</a:t>
            </a:r>
          </a:p>
          <a:p>
            <a:endParaRPr lang="fr-FR" b="0" i="0" dirty="0">
              <a:solidFill>
                <a:srgbClr val="D1D5DB"/>
              </a:solidFill>
              <a:effectLst/>
              <a:latin typeface="Söhne"/>
            </a:endParaRPr>
          </a:p>
          <a:p>
            <a:r>
              <a:rPr lang="fr-FR" b="0" i="0" dirty="0">
                <a:solidFill>
                  <a:srgbClr val="D1D5DB"/>
                </a:solidFill>
                <a:effectLst/>
                <a:latin typeface="Söhne"/>
              </a:rPr>
              <a:t>Fréquence (Frequency) : mesure le nombre total d'achats effectués par un client sur une période donnée. Les clients ayant effectué un plus grand nombre d'achats sont généralement considérés comme plus fidèles et précieux.</a:t>
            </a:r>
            <a:endParaRPr lang="fr-FR" dirty="0"/>
          </a:p>
          <a:p>
            <a:endParaRPr lang="fr-FR" dirty="0"/>
          </a:p>
          <a:p>
            <a:r>
              <a:rPr lang="fr-FR" b="0" i="0" dirty="0">
                <a:solidFill>
                  <a:srgbClr val="D1D5DB"/>
                </a:solidFill>
                <a:effectLst/>
                <a:latin typeface="Söhne"/>
              </a:rPr>
              <a:t>Montant (</a:t>
            </a:r>
            <a:r>
              <a:rPr lang="fr-FR" b="0" i="0" dirty="0" err="1">
                <a:solidFill>
                  <a:srgbClr val="D1D5DB"/>
                </a:solidFill>
                <a:effectLst/>
                <a:latin typeface="Söhne"/>
              </a:rPr>
              <a:t>Monetary</a:t>
            </a:r>
            <a:r>
              <a:rPr lang="fr-FR" b="0" i="0" dirty="0">
                <a:solidFill>
                  <a:srgbClr val="D1D5DB"/>
                </a:solidFill>
                <a:effectLst/>
                <a:latin typeface="Söhne"/>
              </a:rPr>
              <a:t>) : représente le montant total dépensé par un client sur une période donnée. Les clients ayant dépensé davantage sont souvent considérés comme plus rentables</a:t>
            </a:r>
            <a:endParaRPr lang="fr-FR" dirty="0"/>
          </a:p>
        </p:txBody>
      </p:sp>
      <p:sp>
        <p:nvSpPr>
          <p:cNvPr id="4" name="Espace réservé du numéro de diapositive 3"/>
          <p:cNvSpPr>
            <a:spLocks noGrp="1"/>
          </p:cNvSpPr>
          <p:nvPr>
            <p:ph type="sldNum" sz="quarter" idx="5"/>
          </p:nvPr>
        </p:nvSpPr>
        <p:spPr/>
        <p:txBody>
          <a:bodyPr/>
          <a:lstStyle/>
          <a:p>
            <a:fld id="{ECE12505-6B5A-4AEA-B221-3AA4FE370A05}" type="slidenum">
              <a:rPr lang="fr-FR" smtClean="0"/>
              <a:t>10</a:t>
            </a:fld>
            <a:endParaRPr lang="fr-FR"/>
          </a:p>
        </p:txBody>
      </p:sp>
    </p:spTree>
    <p:extLst>
      <p:ext uri="{BB962C8B-B14F-4D97-AF65-F5344CB8AC3E}">
        <p14:creationId xmlns:p14="http://schemas.microsoft.com/office/powerpoint/2010/main" val="14409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CE12505-6B5A-4AEA-B221-3AA4FE370A05}" type="slidenum">
              <a:rPr lang="fr-FR" smtClean="0"/>
              <a:t>16</a:t>
            </a:fld>
            <a:endParaRPr lang="fr-FR"/>
          </a:p>
        </p:txBody>
      </p:sp>
    </p:spTree>
    <p:extLst>
      <p:ext uri="{BB962C8B-B14F-4D97-AF65-F5344CB8AC3E}">
        <p14:creationId xmlns:p14="http://schemas.microsoft.com/office/powerpoint/2010/main" val="423364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La silhouette est une mesure statistique utilisée pour évaluer la qualité d'un regroupement (clustering) d'un ensemble de données. Elle permet de déterminer à quel point les objets d'un même groupe sont similaires les uns aux autres et à quel point ils diffèrent des objets des autres groupes</a:t>
            </a:r>
            <a:endParaRPr lang="fr-FR" dirty="0"/>
          </a:p>
        </p:txBody>
      </p:sp>
      <p:sp>
        <p:nvSpPr>
          <p:cNvPr id="4" name="Espace réservé du numéro de diapositive 3"/>
          <p:cNvSpPr>
            <a:spLocks noGrp="1"/>
          </p:cNvSpPr>
          <p:nvPr>
            <p:ph type="sldNum" sz="quarter" idx="5"/>
          </p:nvPr>
        </p:nvSpPr>
        <p:spPr/>
        <p:txBody>
          <a:bodyPr/>
          <a:lstStyle/>
          <a:p>
            <a:fld id="{ECE12505-6B5A-4AEA-B221-3AA4FE370A05}" type="slidenum">
              <a:rPr lang="fr-FR" smtClean="0"/>
              <a:t>17</a:t>
            </a:fld>
            <a:endParaRPr lang="fr-FR"/>
          </a:p>
        </p:txBody>
      </p:sp>
    </p:spTree>
    <p:extLst>
      <p:ext uri="{BB962C8B-B14F-4D97-AF65-F5344CB8AC3E}">
        <p14:creationId xmlns:p14="http://schemas.microsoft.com/office/powerpoint/2010/main" val="334724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00000"/>
                </a:solidFill>
                <a:effectLst/>
                <a:latin typeface="Helvetica Neue"/>
              </a:rPr>
              <a:t>Les clients et les vendeurs les plus proches (points bleu foncé) sont plutôt situées dans la partie droite du graphe (PC1 &gt; 0) et les moins proches (points jaunes) plutôt dans la partie gauche (PC1 &lt; 0)</a:t>
            </a:r>
            <a:endParaRPr lang="fr-FR" dirty="0"/>
          </a:p>
        </p:txBody>
      </p:sp>
      <p:sp>
        <p:nvSpPr>
          <p:cNvPr id="4" name="Espace réservé du numéro de diapositive 3"/>
          <p:cNvSpPr>
            <a:spLocks noGrp="1"/>
          </p:cNvSpPr>
          <p:nvPr>
            <p:ph type="sldNum" sz="quarter" idx="5"/>
          </p:nvPr>
        </p:nvSpPr>
        <p:spPr/>
        <p:txBody>
          <a:bodyPr/>
          <a:lstStyle/>
          <a:p>
            <a:fld id="{ECE12505-6B5A-4AEA-B221-3AA4FE370A05}" type="slidenum">
              <a:rPr lang="fr-FR" smtClean="0"/>
              <a:t>23</a:t>
            </a:fld>
            <a:endParaRPr lang="fr-FR"/>
          </a:p>
        </p:txBody>
      </p:sp>
    </p:spTree>
    <p:extLst>
      <p:ext uri="{BB962C8B-B14F-4D97-AF65-F5344CB8AC3E}">
        <p14:creationId xmlns:p14="http://schemas.microsoft.com/office/powerpoint/2010/main" val="231069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score ARI (</a:t>
            </a:r>
            <a:r>
              <a:rPr lang="fr-FR" dirty="0" err="1"/>
              <a:t>Adjusted</a:t>
            </a:r>
            <a:r>
              <a:rPr lang="fr-FR" dirty="0"/>
              <a:t> Rand Index) est une mesure statistique utilisée pour évaluer la similarité entre deux regroupements (clustering) d'un ensemble de données. Il compare les regroupements prédits par un algorithme de clustering avec les véritables regroupements (étiquettes) des données</a:t>
            </a:r>
          </a:p>
          <a:p>
            <a:endParaRPr lang="fr-FR" dirty="0"/>
          </a:p>
          <a:p>
            <a:r>
              <a:rPr lang="fr-FR" b="0" i="0" dirty="0">
                <a:solidFill>
                  <a:srgbClr val="D1D5DB"/>
                </a:solidFill>
                <a:effectLst/>
                <a:latin typeface="Söhne"/>
              </a:rPr>
              <a:t>Le score ARI est souvent utilisé pour comparer les performances de différents algorithmes de clustering ou pour évaluer la stabilité d'un regroupement en mesurant sa cohérence par rapport aux étiquettes véritables. C'est une mesure largement utilisée dans l'évaluation des regroupements pour mesurer la qualité et la similarité entre les regroupements prédits et les regroupements de référence.</a:t>
            </a:r>
            <a:endParaRPr lang="fr-FR" dirty="0"/>
          </a:p>
        </p:txBody>
      </p:sp>
      <p:sp>
        <p:nvSpPr>
          <p:cNvPr id="4" name="Espace réservé du numéro de diapositive 3"/>
          <p:cNvSpPr>
            <a:spLocks noGrp="1"/>
          </p:cNvSpPr>
          <p:nvPr>
            <p:ph type="sldNum" sz="quarter" idx="5"/>
          </p:nvPr>
        </p:nvSpPr>
        <p:spPr/>
        <p:txBody>
          <a:bodyPr/>
          <a:lstStyle/>
          <a:p>
            <a:fld id="{ECE12505-6B5A-4AEA-B221-3AA4FE370A05}" type="slidenum">
              <a:rPr lang="fr-FR" smtClean="0"/>
              <a:t>25</a:t>
            </a:fld>
            <a:endParaRPr lang="fr-FR"/>
          </a:p>
        </p:txBody>
      </p:sp>
    </p:spTree>
    <p:extLst>
      <p:ext uri="{BB962C8B-B14F-4D97-AF65-F5344CB8AC3E}">
        <p14:creationId xmlns:p14="http://schemas.microsoft.com/office/powerpoint/2010/main" val="240022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00000"/>
                </a:solidFill>
                <a:effectLst/>
                <a:latin typeface="Helvetica Neue"/>
              </a:rPr>
              <a:t>En conclusion, malgré la nature inhabituelle des jeux de données avec seulement 3% des clients ayant effectué plus d'une commande, notre analyse comparative a révélé que le modèle K-</a:t>
            </a:r>
            <a:r>
              <a:rPr lang="fr-FR" b="0" i="0" dirty="0" err="1">
                <a:solidFill>
                  <a:srgbClr val="000000"/>
                </a:solidFill>
                <a:effectLst/>
                <a:latin typeface="Helvetica Neue"/>
              </a:rPr>
              <a:t>Means</a:t>
            </a:r>
            <a:r>
              <a:rPr lang="fr-FR" b="0" i="0" dirty="0">
                <a:solidFill>
                  <a:srgbClr val="000000"/>
                </a:solidFill>
                <a:effectLst/>
                <a:latin typeface="Helvetica Neue"/>
              </a:rPr>
              <a:t> était le plus performant actuellement. Cependant, afin de maintenir la haute performance de l'algorithme, nous recommandons un contrat de maintenance d'une durée de deux mois et demi. Cette approche garantira que le modèle reste précis et adapté aux besoins de l'entreprise. Nous sommes convaincus que cette solution permettra d'optimiser les performances et de fournir des résultats de qualité supérieure pour soutenir la prise de décision et les stratégies marketing</a:t>
            </a:r>
            <a:endParaRPr lang="fr-FR" dirty="0"/>
          </a:p>
        </p:txBody>
      </p:sp>
      <p:sp>
        <p:nvSpPr>
          <p:cNvPr id="4" name="Espace réservé du numéro de diapositive 3"/>
          <p:cNvSpPr>
            <a:spLocks noGrp="1"/>
          </p:cNvSpPr>
          <p:nvPr>
            <p:ph type="sldNum" sz="quarter" idx="5"/>
          </p:nvPr>
        </p:nvSpPr>
        <p:spPr/>
        <p:txBody>
          <a:bodyPr/>
          <a:lstStyle/>
          <a:p>
            <a:fld id="{ECE12505-6B5A-4AEA-B221-3AA4FE370A05}" type="slidenum">
              <a:rPr lang="fr-FR" smtClean="0"/>
              <a:t>27</a:t>
            </a:fld>
            <a:endParaRPr lang="fr-FR"/>
          </a:p>
        </p:txBody>
      </p:sp>
    </p:spTree>
    <p:extLst>
      <p:ext uri="{BB962C8B-B14F-4D97-AF65-F5344CB8AC3E}">
        <p14:creationId xmlns:p14="http://schemas.microsoft.com/office/powerpoint/2010/main" val="74515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92E04A-C870-C12B-99F5-4B8EAFC926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42276ED-523A-F66C-35A2-FBAF7987F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B74BD9A-8990-C56E-9FF6-F7D12F9D9BE8}"/>
              </a:ext>
            </a:extLst>
          </p:cNvPr>
          <p:cNvSpPr>
            <a:spLocks noGrp="1"/>
          </p:cNvSpPr>
          <p:nvPr>
            <p:ph type="dt" sz="half" idx="10"/>
          </p:nvPr>
        </p:nvSpPr>
        <p:spPr/>
        <p:txBody>
          <a:bodyPr/>
          <a:lstStyle/>
          <a:p>
            <a:fld id="{661D4114-0206-4458-B246-E5992C5B0615}" type="datetime1">
              <a:rPr lang="fr-FR" smtClean="0"/>
              <a:t>09/07/2023</a:t>
            </a:fld>
            <a:endParaRPr lang="fr-FR"/>
          </a:p>
        </p:txBody>
      </p:sp>
      <p:sp>
        <p:nvSpPr>
          <p:cNvPr id="5" name="Espace réservé du pied de page 4">
            <a:extLst>
              <a:ext uri="{FF2B5EF4-FFF2-40B4-BE49-F238E27FC236}">
                <a16:creationId xmlns:a16="http://schemas.microsoft.com/office/drawing/2014/main" id="{BE5A67E9-40E0-A131-1885-B006EFFDDE2F}"/>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430CEB13-A10D-471C-A23A-CD95E5F3E6ED}"/>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605139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6D3AE-D5E3-7E19-9FE5-11DBCAF1B26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B9FD0F6-C6DE-D373-C203-22D068E5FF7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D2B6A8-CBA2-8100-8519-1D1A9072A4B4}"/>
              </a:ext>
            </a:extLst>
          </p:cNvPr>
          <p:cNvSpPr>
            <a:spLocks noGrp="1"/>
          </p:cNvSpPr>
          <p:nvPr>
            <p:ph type="dt" sz="half" idx="10"/>
          </p:nvPr>
        </p:nvSpPr>
        <p:spPr/>
        <p:txBody>
          <a:bodyPr/>
          <a:lstStyle/>
          <a:p>
            <a:fld id="{D5BCCB85-334E-4527-A46D-4F929AA4E23E}" type="datetime1">
              <a:rPr lang="fr-FR" smtClean="0"/>
              <a:t>09/07/2023</a:t>
            </a:fld>
            <a:endParaRPr lang="fr-FR"/>
          </a:p>
        </p:txBody>
      </p:sp>
      <p:sp>
        <p:nvSpPr>
          <p:cNvPr id="5" name="Espace réservé du pied de page 4">
            <a:extLst>
              <a:ext uri="{FF2B5EF4-FFF2-40B4-BE49-F238E27FC236}">
                <a16:creationId xmlns:a16="http://schemas.microsoft.com/office/drawing/2014/main" id="{0EEF4B45-055A-0316-C6FC-3F5E64BC1E6F}"/>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E371B9C4-3EB8-07F6-5668-AD5E731E65FC}"/>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43554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44DD925-A444-58BF-0F36-5357434B130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A134C76-0BF7-0AC2-2510-EB419627FEA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2AB41E-9DB2-3FA2-0D2B-3D749DC190B6}"/>
              </a:ext>
            </a:extLst>
          </p:cNvPr>
          <p:cNvSpPr>
            <a:spLocks noGrp="1"/>
          </p:cNvSpPr>
          <p:nvPr>
            <p:ph type="dt" sz="half" idx="10"/>
          </p:nvPr>
        </p:nvSpPr>
        <p:spPr/>
        <p:txBody>
          <a:bodyPr/>
          <a:lstStyle/>
          <a:p>
            <a:fld id="{1B2AAEB0-45D7-4AC4-9986-A450264D05FF}" type="datetime1">
              <a:rPr lang="fr-FR" smtClean="0"/>
              <a:t>09/07/2023</a:t>
            </a:fld>
            <a:endParaRPr lang="fr-FR"/>
          </a:p>
        </p:txBody>
      </p:sp>
      <p:sp>
        <p:nvSpPr>
          <p:cNvPr id="5" name="Espace réservé du pied de page 4">
            <a:extLst>
              <a:ext uri="{FF2B5EF4-FFF2-40B4-BE49-F238E27FC236}">
                <a16:creationId xmlns:a16="http://schemas.microsoft.com/office/drawing/2014/main" id="{44632D82-37F8-2DE3-A4BF-F924879F38FE}"/>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AE8D3F00-5B49-2835-93E8-BA50DFE79BB6}"/>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279951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42314-7796-2660-E52F-F00FD101C01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3D59C9D-A40A-46B9-BD23-F0D589A622E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84F424-E6EC-F8C3-589A-9BE02C7CA0C0}"/>
              </a:ext>
            </a:extLst>
          </p:cNvPr>
          <p:cNvSpPr>
            <a:spLocks noGrp="1"/>
          </p:cNvSpPr>
          <p:nvPr>
            <p:ph type="dt" sz="half" idx="10"/>
          </p:nvPr>
        </p:nvSpPr>
        <p:spPr/>
        <p:txBody>
          <a:bodyPr/>
          <a:lstStyle/>
          <a:p>
            <a:fld id="{AD133C45-C22F-4DA6-8615-668C16A07317}" type="datetime1">
              <a:rPr lang="fr-FR" smtClean="0"/>
              <a:t>09/07/2023</a:t>
            </a:fld>
            <a:endParaRPr lang="fr-FR"/>
          </a:p>
        </p:txBody>
      </p:sp>
      <p:sp>
        <p:nvSpPr>
          <p:cNvPr id="5" name="Espace réservé du pied de page 4">
            <a:extLst>
              <a:ext uri="{FF2B5EF4-FFF2-40B4-BE49-F238E27FC236}">
                <a16:creationId xmlns:a16="http://schemas.microsoft.com/office/drawing/2014/main" id="{FF51534F-BA0F-7D5B-019D-5A65EBAB5B61}"/>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BAC0A415-C51E-D998-B065-BD91E3299393}"/>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72777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7C530-94D3-E035-6F12-A1263C95BCA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4BD332E-60AE-ACD8-2195-3C9AC1C9D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381C870-59EC-140A-4258-90587D66C73E}"/>
              </a:ext>
            </a:extLst>
          </p:cNvPr>
          <p:cNvSpPr>
            <a:spLocks noGrp="1"/>
          </p:cNvSpPr>
          <p:nvPr>
            <p:ph type="dt" sz="half" idx="10"/>
          </p:nvPr>
        </p:nvSpPr>
        <p:spPr/>
        <p:txBody>
          <a:bodyPr/>
          <a:lstStyle/>
          <a:p>
            <a:fld id="{F887EEFC-4C90-4DD0-BD7C-0BBBA3BB7B9F}" type="datetime1">
              <a:rPr lang="fr-FR" smtClean="0"/>
              <a:t>09/07/2023</a:t>
            </a:fld>
            <a:endParaRPr lang="fr-FR"/>
          </a:p>
        </p:txBody>
      </p:sp>
      <p:sp>
        <p:nvSpPr>
          <p:cNvPr id="5" name="Espace réservé du pied de page 4">
            <a:extLst>
              <a:ext uri="{FF2B5EF4-FFF2-40B4-BE49-F238E27FC236}">
                <a16:creationId xmlns:a16="http://schemas.microsoft.com/office/drawing/2014/main" id="{0733611C-FFD7-D988-2719-4A07504F44E1}"/>
              </a:ext>
            </a:extLst>
          </p:cNvPr>
          <p:cNvSpPr>
            <a:spLocks noGrp="1"/>
          </p:cNvSpPr>
          <p:nvPr>
            <p:ph type="ftr" sz="quarter" idx="11"/>
          </p:nvPr>
        </p:nvSpPr>
        <p:spPr/>
        <p:txBody>
          <a:bodyPr/>
          <a:lstStyle/>
          <a:p>
            <a:r>
              <a:rPr lang="fr-FR"/>
              <a:t>TIDIANE Barry</a:t>
            </a:r>
          </a:p>
        </p:txBody>
      </p:sp>
      <p:sp>
        <p:nvSpPr>
          <p:cNvPr id="6" name="Espace réservé du numéro de diapositive 5">
            <a:extLst>
              <a:ext uri="{FF2B5EF4-FFF2-40B4-BE49-F238E27FC236}">
                <a16:creationId xmlns:a16="http://schemas.microsoft.com/office/drawing/2014/main" id="{5FF5C46A-9035-5704-2146-73903C00F639}"/>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980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710AF-9E48-BE25-0E33-43192EC3E1D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1A31CD-9E30-1B0F-6D64-3216A6ABB3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F086315-8069-92E0-6EA5-E77B7096317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9B2E366-9567-9517-700E-F285470CF12C}"/>
              </a:ext>
            </a:extLst>
          </p:cNvPr>
          <p:cNvSpPr>
            <a:spLocks noGrp="1"/>
          </p:cNvSpPr>
          <p:nvPr>
            <p:ph type="dt" sz="half" idx="10"/>
          </p:nvPr>
        </p:nvSpPr>
        <p:spPr/>
        <p:txBody>
          <a:bodyPr/>
          <a:lstStyle/>
          <a:p>
            <a:fld id="{F7122ADE-5962-4F03-8087-FABB4EDA35B9}" type="datetime1">
              <a:rPr lang="fr-FR" smtClean="0"/>
              <a:t>09/07/2023</a:t>
            </a:fld>
            <a:endParaRPr lang="fr-FR"/>
          </a:p>
        </p:txBody>
      </p:sp>
      <p:sp>
        <p:nvSpPr>
          <p:cNvPr id="6" name="Espace réservé du pied de page 5">
            <a:extLst>
              <a:ext uri="{FF2B5EF4-FFF2-40B4-BE49-F238E27FC236}">
                <a16:creationId xmlns:a16="http://schemas.microsoft.com/office/drawing/2014/main" id="{AF74FFA3-E2F0-59EB-0EA0-8056DDADA583}"/>
              </a:ext>
            </a:extLst>
          </p:cNvPr>
          <p:cNvSpPr>
            <a:spLocks noGrp="1"/>
          </p:cNvSpPr>
          <p:nvPr>
            <p:ph type="ftr" sz="quarter" idx="11"/>
          </p:nvPr>
        </p:nvSpPr>
        <p:spPr/>
        <p:txBody>
          <a:bodyPr/>
          <a:lstStyle/>
          <a:p>
            <a:r>
              <a:rPr lang="fr-FR"/>
              <a:t>TIDIANE Barry</a:t>
            </a:r>
          </a:p>
        </p:txBody>
      </p:sp>
      <p:sp>
        <p:nvSpPr>
          <p:cNvPr id="7" name="Espace réservé du numéro de diapositive 6">
            <a:extLst>
              <a:ext uri="{FF2B5EF4-FFF2-40B4-BE49-F238E27FC236}">
                <a16:creationId xmlns:a16="http://schemas.microsoft.com/office/drawing/2014/main" id="{330B7677-14D9-254D-633A-6AC01806AA4D}"/>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72615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E5413-D6D0-E1A5-32DE-74C31191A13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9829BB2-B8F1-924C-0486-26E4CBA84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880B1CB-0AE5-DACA-6828-94C6E2C47C5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27BB2DD-57A6-D153-5316-33B141446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D591F48-08B6-54F4-EA0B-D01098DDD0F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926B676-1CA5-1AA1-EED8-2CFD1DA9299D}"/>
              </a:ext>
            </a:extLst>
          </p:cNvPr>
          <p:cNvSpPr>
            <a:spLocks noGrp="1"/>
          </p:cNvSpPr>
          <p:nvPr>
            <p:ph type="dt" sz="half" idx="10"/>
          </p:nvPr>
        </p:nvSpPr>
        <p:spPr/>
        <p:txBody>
          <a:bodyPr/>
          <a:lstStyle/>
          <a:p>
            <a:fld id="{C56FC438-F772-4545-9EF6-868B67964BCE}" type="datetime1">
              <a:rPr lang="fr-FR" smtClean="0"/>
              <a:t>09/07/2023</a:t>
            </a:fld>
            <a:endParaRPr lang="fr-FR"/>
          </a:p>
        </p:txBody>
      </p:sp>
      <p:sp>
        <p:nvSpPr>
          <p:cNvPr id="8" name="Espace réservé du pied de page 7">
            <a:extLst>
              <a:ext uri="{FF2B5EF4-FFF2-40B4-BE49-F238E27FC236}">
                <a16:creationId xmlns:a16="http://schemas.microsoft.com/office/drawing/2014/main" id="{0905B9A4-2D66-1E63-E3F1-DA9D65876642}"/>
              </a:ext>
            </a:extLst>
          </p:cNvPr>
          <p:cNvSpPr>
            <a:spLocks noGrp="1"/>
          </p:cNvSpPr>
          <p:nvPr>
            <p:ph type="ftr" sz="quarter" idx="11"/>
          </p:nvPr>
        </p:nvSpPr>
        <p:spPr/>
        <p:txBody>
          <a:bodyPr/>
          <a:lstStyle/>
          <a:p>
            <a:r>
              <a:rPr lang="fr-FR"/>
              <a:t>TIDIANE Barry</a:t>
            </a:r>
          </a:p>
        </p:txBody>
      </p:sp>
      <p:sp>
        <p:nvSpPr>
          <p:cNvPr id="9" name="Espace réservé du numéro de diapositive 8">
            <a:extLst>
              <a:ext uri="{FF2B5EF4-FFF2-40B4-BE49-F238E27FC236}">
                <a16:creationId xmlns:a16="http://schemas.microsoft.com/office/drawing/2014/main" id="{ACF09BB4-51E4-DCEC-F6AC-390881017EB3}"/>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162990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4C75D-B32D-DF4A-66A3-6A7782C2F45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63D4EF-953A-22EB-FEF0-406AF88FCB9F}"/>
              </a:ext>
            </a:extLst>
          </p:cNvPr>
          <p:cNvSpPr>
            <a:spLocks noGrp="1"/>
          </p:cNvSpPr>
          <p:nvPr>
            <p:ph type="dt" sz="half" idx="10"/>
          </p:nvPr>
        </p:nvSpPr>
        <p:spPr/>
        <p:txBody>
          <a:bodyPr/>
          <a:lstStyle/>
          <a:p>
            <a:fld id="{B225DBF3-0421-45CF-A725-9076E06CE22A}" type="datetime1">
              <a:rPr lang="fr-FR" smtClean="0"/>
              <a:t>09/07/2023</a:t>
            </a:fld>
            <a:endParaRPr lang="fr-FR"/>
          </a:p>
        </p:txBody>
      </p:sp>
      <p:sp>
        <p:nvSpPr>
          <p:cNvPr id="4" name="Espace réservé du pied de page 3">
            <a:extLst>
              <a:ext uri="{FF2B5EF4-FFF2-40B4-BE49-F238E27FC236}">
                <a16:creationId xmlns:a16="http://schemas.microsoft.com/office/drawing/2014/main" id="{05E420B7-2489-7B00-A45C-D73BB77AFA6D}"/>
              </a:ext>
            </a:extLst>
          </p:cNvPr>
          <p:cNvSpPr>
            <a:spLocks noGrp="1"/>
          </p:cNvSpPr>
          <p:nvPr>
            <p:ph type="ftr" sz="quarter" idx="11"/>
          </p:nvPr>
        </p:nvSpPr>
        <p:spPr/>
        <p:txBody>
          <a:bodyPr/>
          <a:lstStyle/>
          <a:p>
            <a:r>
              <a:rPr lang="fr-FR"/>
              <a:t>TIDIANE Barry</a:t>
            </a:r>
          </a:p>
        </p:txBody>
      </p:sp>
      <p:sp>
        <p:nvSpPr>
          <p:cNvPr id="5" name="Espace réservé du numéro de diapositive 4">
            <a:extLst>
              <a:ext uri="{FF2B5EF4-FFF2-40B4-BE49-F238E27FC236}">
                <a16:creationId xmlns:a16="http://schemas.microsoft.com/office/drawing/2014/main" id="{4EC5E317-CC2D-B0E9-ADAF-60887FF1C0EA}"/>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20896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DA26281-34CF-D631-0A87-648243D45AAD}"/>
              </a:ext>
            </a:extLst>
          </p:cNvPr>
          <p:cNvSpPr>
            <a:spLocks noGrp="1"/>
          </p:cNvSpPr>
          <p:nvPr>
            <p:ph type="dt" sz="half" idx="10"/>
          </p:nvPr>
        </p:nvSpPr>
        <p:spPr/>
        <p:txBody>
          <a:bodyPr/>
          <a:lstStyle/>
          <a:p>
            <a:fld id="{6CEB525D-C223-4291-9B2B-7DF69C413B3D}" type="datetime1">
              <a:rPr lang="fr-FR" smtClean="0"/>
              <a:t>09/07/2023</a:t>
            </a:fld>
            <a:endParaRPr lang="fr-FR"/>
          </a:p>
        </p:txBody>
      </p:sp>
      <p:sp>
        <p:nvSpPr>
          <p:cNvPr id="3" name="Espace réservé du pied de page 2">
            <a:extLst>
              <a:ext uri="{FF2B5EF4-FFF2-40B4-BE49-F238E27FC236}">
                <a16:creationId xmlns:a16="http://schemas.microsoft.com/office/drawing/2014/main" id="{CDE0CFD5-E984-1576-EB4F-BC02D24743B0}"/>
              </a:ext>
            </a:extLst>
          </p:cNvPr>
          <p:cNvSpPr>
            <a:spLocks noGrp="1"/>
          </p:cNvSpPr>
          <p:nvPr>
            <p:ph type="ftr" sz="quarter" idx="11"/>
          </p:nvPr>
        </p:nvSpPr>
        <p:spPr/>
        <p:txBody>
          <a:bodyPr/>
          <a:lstStyle/>
          <a:p>
            <a:r>
              <a:rPr lang="fr-FR"/>
              <a:t>TIDIANE Barry</a:t>
            </a:r>
          </a:p>
        </p:txBody>
      </p:sp>
      <p:sp>
        <p:nvSpPr>
          <p:cNvPr id="4" name="Espace réservé du numéro de diapositive 3">
            <a:extLst>
              <a:ext uri="{FF2B5EF4-FFF2-40B4-BE49-F238E27FC236}">
                <a16:creationId xmlns:a16="http://schemas.microsoft.com/office/drawing/2014/main" id="{C31E11CA-8075-7FA2-6B87-79D731E60A88}"/>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78160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F8AC0A-FC9E-E74D-7E38-3DFC6E3A900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77A8905-B1DF-0B3F-E820-309556B39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EB6265B-B758-2E11-4842-C3F406C17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A722E14-A1EE-B1EF-15CB-EDD815395863}"/>
              </a:ext>
            </a:extLst>
          </p:cNvPr>
          <p:cNvSpPr>
            <a:spLocks noGrp="1"/>
          </p:cNvSpPr>
          <p:nvPr>
            <p:ph type="dt" sz="half" idx="10"/>
          </p:nvPr>
        </p:nvSpPr>
        <p:spPr/>
        <p:txBody>
          <a:bodyPr/>
          <a:lstStyle/>
          <a:p>
            <a:fld id="{8B77CD00-8D3C-4864-AFA5-B66936E16390}" type="datetime1">
              <a:rPr lang="fr-FR" smtClean="0"/>
              <a:t>09/07/2023</a:t>
            </a:fld>
            <a:endParaRPr lang="fr-FR"/>
          </a:p>
        </p:txBody>
      </p:sp>
      <p:sp>
        <p:nvSpPr>
          <p:cNvPr id="6" name="Espace réservé du pied de page 5">
            <a:extLst>
              <a:ext uri="{FF2B5EF4-FFF2-40B4-BE49-F238E27FC236}">
                <a16:creationId xmlns:a16="http://schemas.microsoft.com/office/drawing/2014/main" id="{717DE892-325A-F8F3-45FB-7E9595F628BA}"/>
              </a:ext>
            </a:extLst>
          </p:cNvPr>
          <p:cNvSpPr>
            <a:spLocks noGrp="1"/>
          </p:cNvSpPr>
          <p:nvPr>
            <p:ph type="ftr" sz="quarter" idx="11"/>
          </p:nvPr>
        </p:nvSpPr>
        <p:spPr/>
        <p:txBody>
          <a:bodyPr/>
          <a:lstStyle/>
          <a:p>
            <a:r>
              <a:rPr lang="fr-FR"/>
              <a:t>TIDIANE Barry</a:t>
            </a:r>
          </a:p>
        </p:txBody>
      </p:sp>
      <p:sp>
        <p:nvSpPr>
          <p:cNvPr id="7" name="Espace réservé du numéro de diapositive 6">
            <a:extLst>
              <a:ext uri="{FF2B5EF4-FFF2-40B4-BE49-F238E27FC236}">
                <a16:creationId xmlns:a16="http://schemas.microsoft.com/office/drawing/2014/main" id="{A1644410-5508-1639-4A7A-93E1E415ADCA}"/>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103631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6C6E03-EE22-AEF7-416F-D07EFA27CD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C116287-930D-9421-9F76-179DDB26A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0E5DEFF-3FEF-6033-6E81-D037605F2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50ADB8-8433-559C-E3EF-D52C65B8F34C}"/>
              </a:ext>
            </a:extLst>
          </p:cNvPr>
          <p:cNvSpPr>
            <a:spLocks noGrp="1"/>
          </p:cNvSpPr>
          <p:nvPr>
            <p:ph type="dt" sz="half" idx="10"/>
          </p:nvPr>
        </p:nvSpPr>
        <p:spPr/>
        <p:txBody>
          <a:bodyPr/>
          <a:lstStyle/>
          <a:p>
            <a:fld id="{6CE93572-321D-4FEC-B6B1-00AA418979EF}" type="datetime1">
              <a:rPr lang="fr-FR" smtClean="0"/>
              <a:t>09/07/2023</a:t>
            </a:fld>
            <a:endParaRPr lang="fr-FR"/>
          </a:p>
        </p:txBody>
      </p:sp>
      <p:sp>
        <p:nvSpPr>
          <p:cNvPr id="6" name="Espace réservé du pied de page 5">
            <a:extLst>
              <a:ext uri="{FF2B5EF4-FFF2-40B4-BE49-F238E27FC236}">
                <a16:creationId xmlns:a16="http://schemas.microsoft.com/office/drawing/2014/main" id="{395F2EBD-D3A0-8E13-866F-D67215BBBF9B}"/>
              </a:ext>
            </a:extLst>
          </p:cNvPr>
          <p:cNvSpPr>
            <a:spLocks noGrp="1"/>
          </p:cNvSpPr>
          <p:nvPr>
            <p:ph type="ftr" sz="quarter" idx="11"/>
          </p:nvPr>
        </p:nvSpPr>
        <p:spPr/>
        <p:txBody>
          <a:bodyPr/>
          <a:lstStyle/>
          <a:p>
            <a:r>
              <a:rPr lang="fr-FR"/>
              <a:t>TIDIANE Barry</a:t>
            </a:r>
          </a:p>
        </p:txBody>
      </p:sp>
      <p:sp>
        <p:nvSpPr>
          <p:cNvPr id="7" name="Espace réservé du numéro de diapositive 6">
            <a:extLst>
              <a:ext uri="{FF2B5EF4-FFF2-40B4-BE49-F238E27FC236}">
                <a16:creationId xmlns:a16="http://schemas.microsoft.com/office/drawing/2014/main" id="{0C797475-1198-FA1B-F2A5-79E09B2F46F7}"/>
              </a:ext>
            </a:extLst>
          </p:cNvPr>
          <p:cNvSpPr>
            <a:spLocks noGrp="1"/>
          </p:cNvSpPr>
          <p:nvPr>
            <p:ph type="sldNum" sz="quarter" idx="12"/>
          </p:nvPr>
        </p:nvSpPr>
        <p:spPr/>
        <p:txBody>
          <a:bodyPr/>
          <a:lstStyle/>
          <a:p>
            <a:fld id="{E84F9280-B8DA-43A8-A897-79D284FE962B}" type="slidenum">
              <a:rPr lang="fr-FR" smtClean="0"/>
              <a:t>‹N°›</a:t>
            </a:fld>
            <a:endParaRPr lang="fr-FR"/>
          </a:p>
        </p:txBody>
      </p:sp>
    </p:spTree>
    <p:extLst>
      <p:ext uri="{BB962C8B-B14F-4D97-AF65-F5344CB8AC3E}">
        <p14:creationId xmlns:p14="http://schemas.microsoft.com/office/powerpoint/2010/main" val="152411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9239B74-2025-24FF-E797-43EBD55B0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159E46-A2F1-B14D-BD83-2536E576A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17B7CA-77CE-8A5E-9AF0-75D21E590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A1D62-CF2F-439F-865A-45525747A962}" type="datetime1">
              <a:rPr lang="fr-FR" smtClean="0"/>
              <a:t>09/07/2023</a:t>
            </a:fld>
            <a:endParaRPr lang="fr-FR"/>
          </a:p>
        </p:txBody>
      </p:sp>
      <p:sp>
        <p:nvSpPr>
          <p:cNvPr id="5" name="Espace réservé du pied de page 4">
            <a:extLst>
              <a:ext uri="{FF2B5EF4-FFF2-40B4-BE49-F238E27FC236}">
                <a16:creationId xmlns:a16="http://schemas.microsoft.com/office/drawing/2014/main" id="{F35A0861-03FC-0A8A-F03E-BDEDF2915D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TIDIANE Barry</a:t>
            </a:r>
          </a:p>
        </p:txBody>
      </p:sp>
      <p:sp>
        <p:nvSpPr>
          <p:cNvPr id="6" name="Espace réservé du numéro de diapositive 5">
            <a:extLst>
              <a:ext uri="{FF2B5EF4-FFF2-40B4-BE49-F238E27FC236}">
                <a16:creationId xmlns:a16="http://schemas.microsoft.com/office/drawing/2014/main" id="{366B4B23-F654-9109-A6DB-14C2C13E61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F9280-B8DA-43A8-A897-79D284FE962B}" type="slidenum">
              <a:rPr lang="fr-FR" smtClean="0"/>
              <a:t>‹N°›</a:t>
            </a:fld>
            <a:endParaRPr lang="fr-FR"/>
          </a:p>
        </p:txBody>
      </p:sp>
    </p:spTree>
    <p:extLst>
      <p:ext uri="{BB962C8B-B14F-4D97-AF65-F5344CB8AC3E}">
        <p14:creationId xmlns:p14="http://schemas.microsoft.com/office/powerpoint/2010/main" val="314880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4DB4CFF-DF24-89B4-1C7F-42835A155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44" y="879588"/>
            <a:ext cx="7988309" cy="5659324"/>
          </a:xfrm>
          <a:prstGeom prst="rect">
            <a:avLst/>
          </a:prstGeom>
        </p:spPr>
      </p:pic>
      <p:sp>
        <p:nvSpPr>
          <p:cNvPr id="2" name="Titre 1">
            <a:extLst>
              <a:ext uri="{FF2B5EF4-FFF2-40B4-BE49-F238E27FC236}">
                <a16:creationId xmlns:a16="http://schemas.microsoft.com/office/drawing/2014/main" id="{20314620-FBB2-5FB7-3613-22C016444F83}"/>
              </a:ext>
            </a:extLst>
          </p:cNvPr>
          <p:cNvSpPr>
            <a:spLocks noGrp="1"/>
          </p:cNvSpPr>
          <p:nvPr>
            <p:ph type="ctrTitle"/>
          </p:nvPr>
        </p:nvSpPr>
        <p:spPr>
          <a:xfrm>
            <a:off x="1612899" y="270933"/>
            <a:ext cx="8966201" cy="596369"/>
          </a:xfrm>
        </p:spPr>
        <p:txBody>
          <a:bodyPr>
            <a:normAutofit fontScale="90000"/>
          </a:bodyPr>
          <a:lstStyle/>
          <a:p>
            <a:r>
              <a:rPr lang="fr-FR" sz="4000" dirty="0"/>
              <a:t>Segmentez des clients d'un site e-commerce</a:t>
            </a:r>
          </a:p>
        </p:txBody>
      </p:sp>
      <p:sp>
        <p:nvSpPr>
          <p:cNvPr id="3" name="Espace réservé du pied de page 2">
            <a:extLst>
              <a:ext uri="{FF2B5EF4-FFF2-40B4-BE49-F238E27FC236}">
                <a16:creationId xmlns:a16="http://schemas.microsoft.com/office/drawing/2014/main" id="{B8701224-8A3B-BA95-617E-4CDBA795E0F9}"/>
              </a:ext>
            </a:extLst>
          </p:cNvPr>
          <p:cNvSpPr>
            <a:spLocks noGrp="1"/>
          </p:cNvSpPr>
          <p:nvPr>
            <p:ph type="ftr" sz="quarter" idx="11"/>
          </p:nvPr>
        </p:nvSpPr>
        <p:spPr>
          <a:xfrm>
            <a:off x="838200" y="6356350"/>
            <a:ext cx="1169894"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DE838090-3496-AE94-0E53-7A794970CA15}"/>
              </a:ext>
            </a:extLst>
          </p:cNvPr>
          <p:cNvSpPr>
            <a:spLocks noGrp="1"/>
          </p:cNvSpPr>
          <p:nvPr>
            <p:ph type="sldNum" sz="quarter" idx="12"/>
          </p:nvPr>
        </p:nvSpPr>
        <p:spPr/>
        <p:txBody>
          <a:bodyPr/>
          <a:lstStyle/>
          <a:p>
            <a:fld id="{E84F9280-B8DA-43A8-A897-79D284FE962B}" type="slidenum">
              <a:rPr lang="fr-FR" smtClean="0"/>
              <a:t>1</a:t>
            </a:fld>
            <a:endParaRPr lang="fr-FR"/>
          </a:p>
        </p:txBody>
      </p:sp>
    </p:spTree>
    <p:extLst>
      <p:ext uri="{BB962C8B-B14F-4D97-AF65-F5344CB8AC3E}">
        <p14:creationId xmlns:p14="http://schemas.microsoft.com/office/powerpoint/2010/main" val="4140191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9D774-D354-466A-6755-731939F3DD7B}"/>
              </a:ext>
            </a:extLst>
          </p:cNvPr>
          <p:cNvSpPr>
            <a:spLocks noGrp="1"/>
          </p:cNvSpPr>
          <p:nvPr>
            <p:ph type="title"/>
          </p:nvPr>
        </p:nvSpPr>
        <p:spPr>
          <a:xfrm>
            <a:off x="788194" y="365127"/>
            <a:ext cx="10615612" cy="646332"/>
          </a:xfrm>
        </p:spPr>
        <p:txBody>
          <a:bodyPr>
            <a:normAutofit/>
          </a:bodyPr>
          <a:lstStyle/>
          <a:p>
            <a:pPr algn="ctr"/>
            <a:r>
              <a:rPr lang="fr-FR" sz="4000" dirty="0"/>
              <a:t>Une représentation graphique des indicateurs RFM</a:t>
            </a:r>
          </a:p>
        </p:txBody>
      </p:sp>
      <p:sp>
        <p:nvSpPr>
          <p:cNvPr id="3" name="Espace réservé du texte 2">
            <a:extLst>
              <a:ext uri="{FF2B5EF4-FFF2-40B4-BE49-F238E27FC236}">
                <a16:creationId xmlns:a16="http://schemas.microsoft.com/office/drawing/2014/main" id="{0B0C03EF-C613-AEB9-0B28-B011AB1B7065}"/>
              </a:ext>
            </a:extLst>
          </p:cNvPr>
          <p:cNvSpPr>
            <a:spLocks noGrp="1"/>
          </p:cNvSpPr>
          <p:nvPr>
            <p:ph type="body" idx="1"/>
          </p:nvPr>
        </p:nvSpPr>
        <p:spPr>
          <a:xfrm>
            <a:off x="1126067" y="2167467"/>
            <a:ext cx="3000901" cy="372533"/>
          </a:xfrm>
        </p:spPr>
        <p:txBody>
          <a:bodyPr>
            <a:normAutofit/>
          </a:bodyPr>
          <a:lstStyle/>
          <a:p>
            <a:pPr algn="ctr"/>
            <a:r>
              <a:rPr lang="fr-FR" sz="1800" dirty="0"/>
              <a:t>La récence des clients</a:t>
            </a:r>
          </a:p>
        </p:txBody>
      </p:sp>
      <p:sp>
        <p:nvSpPr>
          <p:cNvPr id="5" name="Espace réservé du texte 4">
            <a:extLst>
              <a:ext uri="{FF2B5EF4-FFF2-40B4-BE49-F238E27FC236}">
                <a16:creationId xmlns:a16="http://schemas.microsoft.com/office/drawing/2014/main" id="{9FF77BE0-C26E-8A8F-668A-467F28492F5E}"/>
              </a:ext>
            </a:extLst>
          </p:cNvPr>
          <p:cNvSpPr>
            <a:spLocks noGrp="1"/>
          </p:cNvSpPr>
          <p:nvPr>
            <p:ph type="body" sz="quarter" idx="3"/>
          </p:nvPr>
        </p:nvSpPr>
        <p:spPr>
          <a:xfrm>
            <a:off x="4504266" y="2023437"/>
            <a:ext cx="3219449" cy="544731"/>
          </a:xfrm>
        </p:spPr>
        <p:txBody>
          <a:bodyPr>
            <a:normAutofit/>
          </a:bodyPr>
          <a:lstStyle/>
          <a:p>
            <a:pPr algn="ctr"/>
            <a:r>
              <a:rPr lang="fr-FR" sz="1800" dirty="0"/>
              <a:t>La fréquence des commandes</a:t>
            </a:r>
          </a:p>
        </p:txBody>
      </p:sp>
      <p:sp>
        <p:nvSpPr>
          <p:cNvPr id="15" name="ZoneTexte 14">
            <a:extLst>
              <a:ext uri="{FF2B5EF4-FFF2-40B4-BE49-F238E27FC236}">
                <a16:creationId xmlns:a16="http://schemas.microsoft.com/office/drawing/2014/main" id="{54A23E61-1E61-151F-0C73-4CC9642B2145}"/>
              </a:ext>
            </a:extLst>
          </p:cNvPr>
          <p:cNvSpPr txBox="1"/>
          <p:nvPr/>
        </p:nvSpPr>
        <p:spPr>
          <a:xfrm>
            <a:off x="8050742" y="2216834"/>
            <a:ext cx="3201987" cy="646331"/>
          </a:xfrm>
          <a:prstGeom prst="rect">
            <a:avLst/>
          </a:prstGeom>
          <a:noFill/>
        </p:spPr>
        <p:txBody>
          <a:bodyPr wrap="square" rtlCol="0">
            <a:spAutoFit/>
          </a:bodyPr>
          <a:lstStyle/>
          <a:p>
            <a:pPr algn="ctr"/>
            <a:r>
              <a:rPr lang="fr-FR" b="1" dirty="0"/>
              <a:t>Montants dépensés par les clients</a:t>
            </a:r>
          </a:p>
        </p:txBody>
      </p:sp>
      <p:sp>
        <p:nvSpPr>
          <p:cNvPr id="4" name="Espace réservé du pied de page 3">
            <a:extLst>
              <a:ext uri="{FF2B5EF4-FFF2-40B4-BE49-F238E27FC236}">
                <a16:creationId xmlns:a16="http://schemas.microsoft.com/office/drawing/2014/main" id="{5E9B640D-76C4-95FF-BAA9-1069476EC2AE}"/>
              </a:ext>
            </a:extLst>
          </p:cNvPr>
          <p:cNvSpPr>
            <a:spLocks noGrp="1"/>
          </p:cNvSpPr>
          <p:nvPr>
            <p:ph type="ftr" sz="quarter" idx="11"/>
          </p:nvPr>
        </p:nvSpPr>
        <p:spPr>
          <a:xfrm>
            <a:off x="838200" y="6356350"/>
            <a:ext cx="1420906" cy="365125"/>
          </a:xfrm>
        </p:spPr>
        <p:txBody>
          <a:bodyPr/>
          <a:lstStyle/>
          <a:p>
            <a:r>
              <a:rPr lang="fr-FR" dirty="0"/>
              <a:t>TIDIANE Barry</a:t>
            </a:r>
          </a:p>
        </p:txBody>
      </p:sp>
      <p:sp>
        <p:nvSpPr>
          <p:cNvPr id="6" name="Espace réservé du numéro de diapositive 5">
            <a:extLst>
              <a:ext uri="{FF2B5EF4-FFF2-40B4-BE49-F238E27FC236}">
                <a16:creationId xmlns:a16="http://schemas.microsoft.com/office/drawing/2014/main" id="{8B34BE91-B3FB-F9DE-5083-08D7BA79B468}"/>
              </a:ext>
            </a:extLst>
          </p:cNvPr>
          <p:cNvSpPr>
            <a:spLocks noGrp="1"/>
          </p:cNvSpPr>
          <p:nvPr>
            <p:ph type="sldNum" sz="quarter" idx="12"/>
          </p:nvPr>
        </p:nvSpPr>
        <p:spPr/>
        <p:txBody>
          <a:bodyPr/>
          <a:lstStyle/>
          <a:p>
            <a:fld id="{E84F9280-B8DA-43A8-A897-79D284FE962B}" type="slidenum">
              <a:rPr lang="fr-FR" smtClean="0"/>
              <a:t>10</a:t>
            </a:fld>
            <a:endParaRPr lang="fr-FR"/>
          </a:p>
        </p:txBody>
      </p:sp>
      <p:pic>
        <p:nvPicPr>
          <p:cNvPr id="12" name="Espace réservé du contenu 11">
            <a:extLst>
              <a:ext uri="{FF2B5EF4-FFF2-40B4-BE49-F238E27FC236}">
                <a16:creationId xmlns:a16="http://schemas.microsoft.com/office/drawing/2014/main" id="{F91B157C-D0A4-D945-9585-3233C955325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5488" y="2779551"/>
            <a:ext cx="3908778" cy="2931583"/>
          </a:xfrm>
        </p:spPr>
      </p:pic>
      <p:pic>
        <p:nvPicPr>
          <p:cNvPr id="18" name="Espace réservé du contenu 17">
            <a:extLst>
              <a:ext uri="{FF2B5EF4-FFF2-40B4-BE49-F238E27FC236}">
                <a16:creationId xmlns:a16="http://schemas.microsoft.com/office/drawing/2014/main" id="{A1C45404-4EB4-E57E-F8BE-CE618309058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358921" y="2779551"/>
            <a:ext cx="3908779" cy="2931584"/>
          </a:xfrm>
        </p:spPr>
      </p:pic>
      <p:pic>
        <p:nvPicPr>
          <p:cNvPr id="20" name="Image 19">
            <a:extLst>
              <a:ext uri="{FF2B5EF4-FFF2-40B4-BE49-F238E27FC236}">
                <a16:creationId xmlns:a16="http://schemas.microsoft.com/office/drawing/2014/main" id="{06D732CB-B076-EF7B-F368-7AA16376E1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2354" y="2814779"/>
            <a:ext cx="3908779" cy="2931585"/>
          </a:xfrm>
          <a:prstGeom prst="rect">
            <a:avLst/>
          </a:prstGeom>
        </p:spPr>
      </p:pic>
    </p:spTree>
    <p:extLst>
      <p:ext uri="{BB962C8B-B14F-4D97-AF65-F5344CB8AC3E}">
        <p14:creationId xmlns:p14="http://schemas.microsoft.com/office/powerpoint/2010/main" val="3310620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4976B7-24E7-598D-F2F0-A86A179070D0}"/>
              </a:ext>
            </a:extLst>
          </p:cNvPr>
          <p:cNvSpPr>
            <a:spLocks noGrp="1"/>
          </p:cNvSpPr>
          <p:nvPr>
            <p:ph type="title"/>
          </p:nvPr>
        </p:nvSpPr>
        <p:spPr>
          <a:xfrm>
            <a:off x="838200" y="2766218"/>
            <a:ext cx="10515600" cy="1325563"/>
          </a:xfrm>
        </p:spPr>
        <p:txBody>
          <a:bodyPr>
            <a:normAutofit/>
          </a:bodyPr>
          <a:lstStyle/>
          <a:p>
            <a:pPr algn="ctr"/>
            <a:r>
              <a:rPr lang="fr-FR" sz="4000" b="1" dirty="0"/>
              <a:t>Deuxième partie </a:t>
            </a:r>
            <a:r>
              <a:rPr lang="fr-FR" sz="4000" dirty="0"/>
              <a:t>: Essais des différentes approches de modélisation</a:t>
            </a:r>
          </a:p>
        </p:txBody>
      </p:sp>
      <p:sp>
        <p:nvSpPr>
          <p:cNvPr id="3" name="Espace réservé du pied de page 2">
            <a:extLst>
              <a:ext uri="{FF2B5EF4-FFF2-40B4-BE49-F238E27FC236}">
                <a16:creationId xmlns:a16="http://schemas.microsoft.com/office/drawing/2014/main" id="{1EA0E8C8-DAFD-77F9-F8FA-CE6F890A594A}"/>
              </a:ext>
            </a:extLst>
          </p:cNvPr>
          <p:cNvSpPr>
            <a:spLocks noGrp="1"/>
          </p:cNvSpPr>
          <p:nvPr>
            <p:ph type="ftr" sz="quarter" idx="11"/>
          </p:nvPr>
        </p:nvSpPr>
        <p:spPr>
          <a:xfrm>
            <a:off x="838200" y="6356350"/>
            <a:ext cx="1084730" cy="365125"/>
          </a:xfrm>
        </p:spPr>
        <p:txBody>
          <a:bodyPr/>
          <a:lstStyle/>
          <a:p>
            <a:r>
              <a:rPr lang="fr-FR"/>
              <a:t>TIDIANE Barry</a:t>
            </a:r>
          </a:p>
        </p:txBody>
      </p:sp>
      <p:sp>
        <p:nvSpPr>
          <p:cNvPr id="4" name="Espace réservé du numéro de diapositive 3">
            <a:extLst>
              <a:ext uri="{FF2B5EF4-FFF2-40B4-BE49-F238E27FC236}">
                <a16:creationId xmlns:a16="http://schemas.microsoft.com/office/drawing/2014/main" id="{828E5B6A-8319-9590-C04E-8B0232BEA578}"/>
              </a:ext>
            </a:extLst>
          </p:cNvPr>
          <p:cNvSpPr>
            <a:spLocks noGrp="1"/>
          </p:cNvSpPr>
          <p:nvPr>
            <p:ph type="sldNum" sz="quarter" idx="12"/>
          </p:nvPr>
        </p:nvSpPr>
        <p:spPr/>
        <p:txBody>
          <a:bodyPr/>
          <a:lstStyle/>
          <a:p>
            <a:fld id="{E84F9280-B8DA-43A8-A897-79D284FE962B}" type="slidenum">
              <a:rPr lang="fr-FR" smtClean="0"/>
              <a:t>11</a:t>
            </a:fld>
            <a:endParaRPr lang="fr-FR"/>
          </a:p>
        </p:txBody>
      </p:sp>
    </p:spTree>
    <p:extLst>
      <p:ext uri="{BB962C8B-B14F-4D97-AF65-F5344CB8AC3E}">
        <p14:creationId xmlns:p14="http://schemas.microsoft.com/office/powerpoint/2010/main" val="2490612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6212D-D9AC-1404-7B0D-1AAD37176686}"/>
              </a:ext>
            </a:extLst>
          </p:cNvPr>
          <p:cNvSpPr>
            <a:spLocks noGrp="1"/>
          </p:cNvSpPr>
          <p:nvPr>
            <p:ph type="title"/>
          </p:nvPr>
        </p:nvSpPr>
        <p:spPr>
          <a:xfrm>
            <a:off x="838200" y="2766218"/>
            <a:ext cx="10515600" cy="1325563"/>
          </a:xfrm>
        </p:spPr>
        <p:txBody>
          <a:bodyPr>
            <a:normAutofit/>
          </a:bodyPr>
          <a:lstStyle/>
          <a:p>
            <a:pPr algn="ctr"/>
            <a:r>
              <a:rPr lang="fr-FR" sz="4000" dirty="0"/>
              <a:t>Construction modèle de clustering basique</a:t>
            </a:r>
          </a:p>
        </p:txBody>
      </p:sp>
      <p:sp>
        <p:nvSpPr>
          <p:cNvPr id="3" name="Espace réservé du pied de page 2">
            <a:extLst>
              <a:ext uri="{FF2B5EF4-FFF2-40B4-BE49-F238E27FC236}">
                <a16:creationId xmlns:a16="http://schemas.microsoft.com/office/drawing/2014/main" id="{0688C6FB-2A8D-84A0-B2F2-0D7C8227879E}"/>
              </a:ext>
            </a:extLst>
          </p:cNvPr>
          <p:cNvSpPr>
            <a:spLocks noGrp="1"/>
          </p:cNvSpPr>
          <p:nvPr>
            <p:ph type="ftr" sz="quarter" idx="11"/>
          </p:nvPr>
        </p:nvSpPr>
        <p:spPr>
          <a:xfrm>
            <a:off x="838200" y="6356350"/>
            <a:ext cx="1080247"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6F3FEE74-A000-8EBD-8954-1ED420ACC767}"/>
              </a:ext>
            </a:extLst>
          </p:cNvPr>
          <p:cNvSpPr>
            <a:spLocks noGrp="1"/>
          </p:cNvSpPr>
          <p:nvPr>
            <p:ph type="sldNum" sz="quarter" idx="12"/>
          </p:nvPr>
        </p:nvSpPr>
        <p:spPr/>
        <p:txBody>
          <a:bodyPr/>
          <a:lstStyle/>
          <a:p>
            <a:fld id="{E84F9280-B8DA-43A8-A897-79D284FE962B}" type="slidenum">
              <a:rPr lang="fr-FR" smtClean="0"/>
              <a:t>12</a:t>
            </a:fld>
            <a:endParaRPr lang="fr-FR"/>
          </a:p>
        </p:txBody>
      </p:sp>
    </p:spTree>
    <p:extLst>
      <p:ext uri="{BB962C8B-B14F-4D97-AF65-F5344CB8AC3E}">
        <p14:creationId xmlns:p14="http://schemas.microsoft.com/office/powerpoint/2010/main" val="24306682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A4443-4C1F-412B-1DFF-2DE85C5D4C15}"/>
              </a:ext>
            </a:extLst>
          </p:cNvPr>
          <p:cNvSpPr>
            <a:spLocks noGrp="1"/>
          </p:cNvSpPr>
          <p:nvPr>
            <p:ph type="title"/>
          </p:nvPr>
        </p:nvSpPr>
        <p:spPr/>
        <p:txBody>
          <a:bodyPr>
            <a:normAutofit/>
          </a:bodyPr>
          <a:lstStyle/>
          <a:p>
            <a:pPr algn="ctr"/>
            <a:r>
              <a:rPr lang="fr-FR" sz="4000" dirty="0"/>
              <a:t>Clustering avec l'algorithme K-</a:t>
            </a:r>
            <a:r>
              <a:rPr lang="fr-FR" sz="4000" dirty="0" err="1"/>
              <a:t>means</a:t>
            </a:r>
            <a:r>
              <a:rPr lang="fr-FR" sz="4000" dirty="0"/>
              <a:t> sur les indicateurs RFM</a:t>
            </a:r>
          </a:p>
        </p:txBody>
      </p:sp>
      <p:pic>
        <p:nvPicPr>
          <p:cNvPr id="5" name="Espace réservé du contenu 4">
            <a:extLst>
              <a:ext uri="{FF2B5EF4-FFF2-40B4-BE49-F238E27FC236}">
                <a16:creationId xmlns:a16="http://schemas.microsoft.com/office/drawing/2014/main" id="{D5466E1D-8B53-82B2-C70B-FD6E7A706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733" y="1825624"/>
            <a:ext cx="6008159" cy="4506119"/>
          </a:xfrm>
        </p:spPr>
      </p:pic>
      <p:sp>
        <p:nvSpPr>
          <p:cNvPr id="3" name="Espace réservé du pied de page 2">
            <a:extLst>
              <a:ext uri="{FF2B5EF4-FFF2-40B4-BE49-F238E27FC236}">
                <a16:creationId xmlns:a16="http://schemas.microsoft.com/office/drawing/2014/main" id="{7E204D98-53D3-C3B9-7269-33FCB2CA2DAD}"/>
              </a:ext>
            </a:extLst>
          </p:cNvPr>
          <p:cNvSpPr>
            <a:spLocks noGrp="1"/>
          </p:cNvSpPr>
          <p:nvPr>
            <p:ph type="ftr" sz="quarter" idx="11"/>
          </p:nvPr>
        </p:nvSpPr>
        <p:spPr>
          <a:xfrm>
            <a:off x="838200" y="6437639"/>
            <a:ext cx="1187823" cy="277532"/>
          </a:xfrm>
        </p:spPr>
        <p:txBody>
          <a:bodyPr/>
          <a:lstStyle/>
          <a:p>
            <a:r>
              <a:rPr lang="fr-FR"/>
              <a:t>TIDIANE Barry</a:t>
            </a:r>
          </a:p>
        </p:txBody>
      </p:sp>
      <p:sp>
        <p:nvSpPr>
          <p:cNvPr id="4" name="Espace réservé du numéro de diapositive 3">
            <a:extLst>
              <a:ext uri="{FF2B5EF4-FFF2-40B4-BE49-F238E27FC236}">
                <a16:creationId xmlns:a16="http://schemas.microsoft.com/office/drawing/2014/main" id="{B2554508-24DA-E0DD-D94D-EC44BE371DD7}"/>
              </a:ext>
            </a:extLst>
          </p:cNvPr>
          <p:cNvSpPr>
            <a:spLocks noGrp="1"/>
          </p:cNvSpPr>
          <p:nvPr>
            <p:ph type="sldNum" sz="quarter" idx="12"/>
          </p:nvPr>
        </p:nvSpPr>
        <p:spPr/>
        <p:txBody>
          <a:bodyPr/>
          <a:lstStyle/>
          <a:p>
            <a:fld id="{E84F9280-B8DA-43A8-A897-79D284FE962B}" type="slidenum">
              <a:rPr lang="fr-FR" smtClean="0"/>
              <a:t>13</a:t>
            </a:fld>
            <a:endParaRPr lang="fr-FR"/>
          </a:p>
        </p:txBody>
      </p:sp>
    </p:spTree>
    <p:extLst>
      <p:ext uri="{BB962C8B-B14F-4D97-AF65-F5344CB8AC3E}">
        <p14:creationId xmlns:p14="http://schemas.microsoft.com/office/powerpoint/2010/main" val="35558822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5111C-BA25-BCF9-CD4A-6513C0E31FEC}"/>
              </a:ext>
            </a:extLst>
          </p:cNvPr>
          <p:cNvSpPr>
            <a:spLocks noGrp="1"/>
          </p:cNvSpPr>
          <p:nvPr>
            <p:ph type="title"/>
          </p:nvPr>
        </p:nvSpPr>
        <p:spPr>
          <a:xfrm>
            <a:off x="838200" y="2679700"/>
            <a:ext cx="10515600" cy="1498600"/>
          </a:xfrm>
        </p:spPr>
        <p:txBody>
          <a:bodyPr>
            <a:noAutofit/>
          </a:bodyPr>
          <a:lstStyle/>
          <a:p>
            <a:pPr algn="ctr"/>
            <a:r>
              <a:rPr lang="fr-FR" sz="4000" dirty="0"/>
              <a:t>Vérifier que le nombre de cluster k sélectionnés donne un sens pour l'application métier et répond au besoin métier </a:t>
            </a:r>
          </a:p>
        </p:txBody>
      </p:sp>
      <p:sp>
        <p:nvSpPr>
          <p:cNvPr id="3" name="Espace réservé du pied de page 2">
            <a:extLst>
              <a:ext uri="{FF2B5EF4-FFF2-40B4-BE49-F238E27FC236}">
                <a16:creationId xmlns:a16="http://schemas.microsoft.com/office/drawing/2014/main" id="{CD03B31A-3CA7-7FA7-8A12-68B8261947B3}"/>
              </a:ext>
            </a:extLst>
          </p:cNvPr>
          <p:cNvSpPr>
            <a:spLocks noGrp="1"/>
          </p:cNvSpPr>
          <p:nvPr>
            <p:ph type="ftr" sz="quarter" idx="11"/>
          </p:nvPr>
        </p:nvSpPr>
        <p:spPr>
          <a:xfrm>
            <a:off x="838200" y="6356350"/>
            <a:ext cx="1241612"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F152036A-1048-21C7-0F16-EF3ACD44D80D}"/>
              </a:ext>
            </a:extLst>
          </p:cNvPr>
          <p:cNvSpPr>
            <a:spLocks noGrp="1"/>
          </p:cNvSpPr>
          <p:nvPr>
            <p:ph type="sldNum" sz="quarter" idx="12"/>
          </p:nvPr>
        </p:nvSpPr>
        <p:spPr/>
        <p:txBody>
          <a:bodyPr/>
          <a:lstStyle/>
          <a:p>
            <a:fld id="{E84F9280-B8DA-43A8-A897-79D284FE962B}" type="slidenum">
              <a:rPr lang="fr-FR" smtClean="0"/>
              <a:t>14</a:t>
            </a:fld>
            <a:endParaRPr lang="fr-FR"/>
          </a:p>
        </p:txBody>
      </p:sp>
    </p:spTree>
    <p:extLst>
      <p:ext uri="{BB962C8B-B14F-4D97-AF65-F5344CB8AC3E}">
        <p14:creationId xmlns:p14="http://schemas.microsoft.com/office/powerpoint/2010/main" val="2269881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14E70-347C-FC5C-5C4F-0362F4FBF613}"/>
              </a:ext>
            </a:extLst>
          </p:cNvPr>
          <p:cNvSpPr>
            <a:spLocks noGrp="1"/>
          </p:cNvSpPr>
          <p:nvPr>
            <p:ph type="title"/>
          </p:nvPr>
        </p:nvSpPr>
        <p:spPr/>
        <p:txBody>
          <a:bodyPr>
            <a:normAutofit fontScale="90000"/>
          </a:bodyPr>
          <a:lstStyle/>
          <a:p>
            <a:pPr algn="ctr"/>
            <a:r>
              <a:rPr lang="fr-FR" dirty="0"/>
              <a:t>Des boxplots pour chaque cluster afin de mieux comprendre la segmentation des clients</a:t>
            </a:r>
          </a:p>
        </p:txBody>
      </p:sp>
      <p:pic>
        <p:nvPicPr>
          <p:cNvPr id="5" name="Espace réservé du contenu 4">
            <a:extLst>
              <a:ext uri="{FF2B5EF4-FFF2-40B4-BE49-F238E27FC236}">
                <a16:creationId xmlns:a16="http://schemas.microsoft.com/office/drawing/2014/main" id="{89B228F7-C772-1EAE-95BE-9BF1A21C1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29619"/>
            <a:ext cx="10515600" cy="3943350"/>
          </a:xfrm>
        </p:spPr>
      </p:pic>
      <p:sp>
        <p:nvSpPr>
          <p:cNvPr id="3" name="Espace réservé du pied de page 2">
            <a:extLst>
              <a:ext uri="{FF2B5EF4-FFF2-40B4-BE49-F238E27FC236}">
                <a16:creationId xmlns:a16="http://schemas.microsoft.com/office/drawing/2014/main" id="{A7350AF7-CA07-466F-A3D8-5F2D2AD866DF}"/>
              </a:ext>
            </a:extLst>
          </p:cNvPr>
          <p:cNvSpPr>
            <a:spLocks noGrp="1"/>
          </p:cNvSpPr>
          <p:nvPr>
            <p:ph type="ftr" sz="quarter" idx="11"/>
          </p:nvPr>
        </p:nvSpPr>
        <p:spPr>
          <a:xfrm>
            <a:off x="838200" y="6356350"/>
            <a:ext cx="1241612" cy="365125"/>
          </a:xfrm>
        </p:spPr>
        <p:txBody>
          <a:bodyPr/>
          <a:lstStyle/>
          <a:p>
            <a:r>
              <a:rPr lang="fr-FR"/>
              <a:t>TIDIANE Barry</a:t>
            </a:r>
          </a:p>
        </p:txBody>
      </p:sp>
      <p:sp>
        <p:nvSpPr>
          <p:cNvPr id="4" name="Espace réservé du numéro de diapositive 3">
            <a:extLst>
              <a:ext uri="{FF2B5EF4-FFF2-40B4-BE49-F238E27FC236}">
                <a16:creationId xmlns:a16="http://schemas.microsoft.com/office/drawing/2014/main" id="{459240C9-E3B2-65F5-F579-1F0CD63C5B12}"/>
              </a:ext>
            </a:extLst>
          </p:cNvPr>
          <p:cNvSpPr>
            <a:spLocks noGrp="1"/>
          </p:cNvSpPr>
          <p:nvPr>
            <p:ph type="sldNum" sz="quarter" idx="12"/>
          </p:nvPr>
        </p:nvSpPr>
        <p:spPr/>
        <p:txBody>
          <a:bodyPr/>
          <a:lstStyle/>
          <a:p>
            <a:fld id="{E84F9280-B8DA-43A8-A897-79D284FE962B}" type="slidenum">
              <a:rPr lang="fr-FR" smtClean="0"/>
              <a:t>15</a:t>
            </a:fld>
            <a:endParaRPr lang="fr-FR"/>
          </a:p>
        </p:txBody>
      </p:sp>
    </p:spTree>
    <p:extLst>
      <p:ext uri="{BB962C8B-B14F-4D97-AF65-F5344CB8AC3E}">
        <p14:creationId xmlns:p14="http://schemas.microsoft.com/office/powerpoint/2010/main" val="602158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83651E-24E6-8151-0DF7-A27C76F1064A}"/>
              </a:ext>
            </a:extLst>
          </p:cNvPr>
          <p:cNvSpPr>
            <a:spLocks noGrp="1"/>
          </p:cNvSpPr>
          <p:nvPr>
            <p:ph type="title"/>
          </p:nvPr>
        </p:nvSpPr>
        <p:spPr/>
        <p:txBody>
          <a:bodyPr>
            <a:normAutofit/>
          </a:bodyPr>
          <a:lstStyle/>
          <a:p>
            <a:pPr algn="ctr"/>
            <a:r>
              <a:rPr lang="fr-FR" sz="4000" dirty="0"/>
              <a:t>Ajuster le nombre de clusters à 3 pour obtenir une segmentation intéressante pour le marketing</a:t>
            </a:r>
          </a:p>
        </p:txBody>
      </p:sp>
      <p:sp>
        <p:nvSpPr>
          <p:cNvPr id="3" name="Espace réservé du texte 2">
            <a:extLst>
              <a:ext uri="{FF2B5EF4-FFF2-40B4-BE49-F238E27FC236}">
                <a16:creationId xmlns:a16="http://schemas.microsoft.com/office/drawing/2014/main" id="{3036DFA3-ACBF-D0E5-973E-652E6878DAA1}"/>
              </a:ext>
            </a:extLst>
          </p:cNvPr>
          <p:cNvSpPr>
            <a:spLocks noGrp="1"/>
          </p:cNvSpPr>
          <p:nvPr>
            <p:ph type="body" idx="1"/>
          </p:nvPr>
        </p:nvSpPr>
        <p:spPr>
          <a:xfrm>
            <a:off x="1151467" y="1740819"/>
            <a:ext cx="4846108" cy="384704"/>
          </a:xfrm>
        </p:spPr>
        <p:txBody>
          <a:bodyPr>
            <a:normAutofit/>
          </a:bodyPr>
          <a:lstStyle/>
          <a:p>
            <a:r>
              <a:rPr lang="fr-FR" sz="1800" dirty="0"/>
              <a:t>Coefficient de silhouette avec 5 clusters</a:t>
            </a:r>
          </a:p>
        </p:txBody>
      </p:sp>
      <p:pic>
        <p:nvPicPr>
          <p:cNvPr id="8" name="Espace réservé du contenu 7">
            <a:extLst>
              <a:ext uri="{FF2B5EF4-FFF2-40B4-BE49-F238E27FC236}">
                <a16:creationId xmlns:a16="http://schemas.microsoft.com/office/drawing/2014/main" id="{3AB98CF5-704C-A3AB-6221-61F16AE9893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574380"/>
            <a:ext cx="5157787" cy="3545978"/>
          </a:xfrm>
        </p:spPr>
      </p:pic>
      <p:sp>
        <p:nvSpPr>
          <p:cNvPr id="5" name="Espace réservé du texte 4">
            <a:extLst>
              <a:ext uri="{FF2B5EF4-FFF2-40B4-BE49-F238E27FC236}">
                <a16:creationId xmlns:a16="http://schemas.microsoft.com/office/drawing/2014/main" id="{C3BA0800-E760-3C62-724E-72AAC5DEF16D}"/>
              </a:ext>
            </a:extLst>
          </p:cNvPr>
          <p:cNvSpPr>
            <a:spLocks noGrp="1"/>
          </p:cNvSpPr>
          <p:nvPr>
            <p:ph type="body" sz="quarter" idx="3"/>
          </p:nvPr>
        </p:nvSpPr>
        <p:spPr>
          <a:xfrm>
            <a:off x="6619345" y="1743464"/>
            <a:ext cx="4421188" cy="384704"/>
          </a:xfrm>
        </p:spPr>
        <p:txBody>
          <a:bodyPr>
            <a:normAutofit/>
          </a:bodyPr>
          <a:lstStyle/>
          <a:p>
            <a:pPr algn="ctr"/>
            <a:r>
              <a:rPr lang="fr-FR" sz="1800" dirty="0"/>
              <a:t>Coefficient de silhouette avec 3 clusters</a:t>
            </a:r>
          </a:p>
        </p:txBody>
      </p:sp>
      <p:pic>
        <p:nvPicPr>
          <p:cNvPr id="10" name="Espace réservé du contenu 9">
            <a:extLst>
              <a:ext uri="{FF2B5EF4-FFF2-40B4-BE49-F238E27FC236}">
                <a16:creationId xmlns:a16="http://schemas.microsoft.com/office/drawing/2014/main" id="{545B78CC-1105-295F-5221-6E75473C0DB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2565648"/>
            <a:ext cx="5183188" cy="3563441"/>
          </a:xfrm>
        </p:spPr>
      </p:pic>
      <p:sp>
        <p:nvSpPr>
          <p:cNvPr id="4" name="Espace réservé du pied de page 3">
            <a:extLst>
              <a:ext uri="{FF2B5EF4-FFF2-40B4-BE49-F238E27FC236}">
                <a16:creationId xmlns:a16="http://schemas.microsoft.com/office/drawing/2014/main" id="{78ECA530-9F66-980B-5952-3F9DA64B95F9}"/>
              </a:ext>
            </a:extLst>
          </p:cNvPr>
          <p:cNvSpPr>
            <a:spLocks noGrp="1"/>
          </p:cNvSpPr>
          <p:nvPr>
            <p:ph type="ftr" sz="quarter" idx="11"/>
          </p:nvPr>
        </p:nvSpPr>
        <p:spPr>
          <a:xfrm>
            <a:off x="838200" y="6356349"/>
            <a:ext cx="1125071" cy="365125"/>
          </a:xfrm>
        </p:spPr>
        <p:txBody>
          <a:bodyPr/>
          <a:lstStyle/>
          <a:p>
            <a:r>
              <a:rPr lang="fr-FR" dirty="0"/>
              <a:t>TIDIANE Barry</a:t>
            </a:r>
          </a:p>
        </p:txBody>
      </p:sp>
      <p:sp>
        <p:nvSpPr>
          <p:cNvPr id="6" name="Espace réservé du numéro de diapositive 5">
            <a:extLst>
              <a:ext uri="{FF2B5EF4-FFF2-40B4-BE49-F238E27FC236}">
                <a16:creationId xmlns:a16="http://schemas.microsoft.com/office/drawing/2014/main" id="{817F264B-188A-7329-ED0E-FC85DEB84D5B}"/>
              </a:ext>
            </a:extLst>
          </p:cNvPr>
          <p:cNvSpPr>
            <a:spLocks noGrp="1"/>
          </p:cNvSpPr>
          <p:nvPr>
            <p:ph type="sldNum" sz="quarter" idx="12"/>
          </p:nvPr>
        </p:nvSpPr>
        <p:spPr/>
        <p:txBody>
          <a:bodyPr/>
          <a:lstStyle/>
          <a:p>
            <a:fld id="{E84F9280-B8DA-43A8-A897-79D284FE962B}" type="slidenum">
              <a:rPr lang="fr-FR" smtClean="0"/>
              <a:t>16</a:t>
            </a:fld>
            <a:endParaRPr lang="fr-FR"/>
          </a:p>
        </p:txBody>
      </p:sp>
    </p:spTree>
    <p:extLst>
      <p:ext uri="{BB962C8B-B14F-4D97-AF65-F5344CB8AC3E}">
        <p14:creationId xmlns:p14="http://schemas.microsoft.com/office/powerpoint/2010/main" val="21505241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AB58FF-371D-74B6-AA9D-04F90A1898CA}"/>
              </a:ext>
            </a:extLst>
          </p:cNvPr>
          <p:cNvSpPr>
            <a:spLocks noGrp="1"/>
          </p:cNvSpPr>
          <p:nvPr>
            <p:ph type="title"/>
          </p:nvPr>
        </p:nvSpPr>
        <p:spPr>
          <a:xfrm>
            <a:off x="838200" y="2766218"/>
            <a:ext cx="10515600" cy="1325563"/>
          </a:xfrm>
        </p:spPr>
        <p:txBody>
          <a:bodyPr>
            <a:normAutofit/>
          </a:bodyPr>
          <a:lstStyle/>
          <a:p>
            <a:pPr algn="ctr"/>
            <a:r>
              <a:rPr lang="fr-FR" sz="4000" dirty="0"/>
              <a:t>Création de nouveaux indicateurs plus pertinents</a:t>
            </a:r>
          </a:p>
        </p:txBody>
      </p:sp>
      <p:sp>
        <p:nvSpPr>
          <p:cNvPr id="3" name="Espace réservé du pied de page 2">
            <a:extLst>
              <a:ext uri="{FF2B5EF4-FFF2-40B4-BE49-F238E27FC236}">
                <a16:creationId xmlns:a16="http://schemas.microsoft.com/office/drawing/2014/main" id="{000824D7-569D-0FA5-C268-BB78D4B754C1}"/>
              </a:ext>
            </a:extLst>
          </p:cNvPr>
          <p:cNvSpPr>
            <a:spLocks noGrp="1"/>
          </p:cNvSpPr>
          <p:nvPr>
            <p:ph type="ftr" sz="quarter" idx="11"/>
          </p:nvPr>
        </p:nvSpPr>
        <p:spPr>
          <a:xfrm>
            <a:off x="838200" y="6356350"/>
            <a:ext cx="1241612"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634719F0-BDB8-C19D-CB3A-AB06623024FC}"/>
              </a:ext>
            </a:extLst>
          </p:cNvPr>
          <p:cNvSpPr>
            <a:spLocks noGrp="1"/>
          </p:cNvSpPr>
          <p:nvPr>
            <p:ph type="sldNum" sz="quarter" idx="12"/>
          </p:nvPr>
        </p:nvSpPr>
        <p:spPr/>
        <p:txBody>
          <a:bodyPr/>
          <a:lstStyle/>
          <a:p>
            <a:fld id="{E84F9280-B8DA-43A8-A897-79D284FE962B}" type="slidenum">
              <a:rPr lang="fr-FR" smtClean="0"/>
              <a:t>17</a:t>
            </a:fld>
            <a:endParaRPr lang="fr-FR"/>
          </a:p>
        </p:txBody>
      </p:sp>
    </p:spTree>
    <p:extLst>
      <p:ext uri="{BB962C8B-B14F-4D97-AF65-F5344CB8AC3E}">
        <p14:creationId xmlns:p14="http://schemas.microsoft.com/office/powerpoint/2010/main" val="3945857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E0BDE-0062-D446-1A76-13B61A75955A}"/>
              </a:ext>
            </a:extLst>
          </p:cNvPr>
          <p:cNvSpPr>
            <a:spLocks noGrp="1"/>
          </p:cNvSpPr>
          <p:nvPr>
            <p:ph type="title"/>
          </p:nvPr>
        </p:nvSpPr>
        <p:spPr/>
        <p:txBody>
          <a:bodyPr>
            <a:normAutofit/>
          </a:bodyPr>
          <a:lstStyle/>
          <a:p>
            <a:pPr algn="ctr"/>
            <a:r>
              <a:rPr lang="fr-FR" sz="4000" dirty="0"/>
              <a:t>Une représentation graphique des données avec les nouveaux indicateurs</a:t>
            </a:r>
          </a:p>
        </p:txBody>
      </p:sp>
      <p:pic>
        <p:nvPicPr>
          <p:cNvPr id="5" name="Espace réservé du contenu 4">
            <a:extLst>
              <a:ext uri="{FF2B5EF4-FFF2-40B4-BE49-F238E27FC236}">
                <a16:creationId xmlns:a16="http://schemas.microsoft.com/office/drawing/2014/main" id="{D0CDC284-9F18-7A84-9BFA-F962504F9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174"/>
            <a:ext cx="10515600" cy="4206240"/>
          </a:xfrm>
        </p:spPr>
      </p:pic>
      <p:sp>
        <p:nvSpPr>
          <p:cNvPr id="3" name="Espace réservé du pied de page 2">
            <a:extLst>
              <a:ext uri="{FF2B5EF4-FFF2-40B4-BE49-F238E27FC236}">
                <a16:creationId xmlns:a16="http://schemas.microsoft.com/office/drawing/2014/main" id="{D6E346F7-4D7F-5ED6-33EE-E077F0766CBB}"/>
              </a:ext>
            </a:extLst>
          </p:cNvPr>
          <p:cNvSpPr>
            <a:spLocks noGrp="1"/>
          </p:cNvSpPr>
          <p:nvPr>
            <p:ph type="ftr" sz="quarter" idx="11"/>
          </p:nvPr>
        </p:nvSpPr>
        <p:spPr>
          <a:xfrm>
            <a:off x="838200" y="6356350"/>
            <a:ext cx="1322294"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D76D107B-7748-CE8B-EAE1-FFEC2F5C5513}"/>
              </a:ext>
            </a:extLst>
          </p:cNvPr>
          <p:cNvSpPr>
            <a:spLocks noGrp="1"/>
          </p:cNvSpPr>
          <p:nvPr>
            <p:ph type="sldNum" sz="quarter" idx="12"/>
          </p:nvPr>
        </p:nvSpPr>
        <p:spPr/>
        <p:txBody>
          <a:bodyPr/>
          <a:lstStyle/>
          <a:p>
            <a:fld id="{E84F9280-B8DA-43A8-A897-79D284FE962B}" type="slidenum">
              <a:rPr lang="fr-FR" smtClean="0"/>
              <a:t>18</a:t>
            </a:fld>
            <a:endParaRPr lang="fr-FR"/>
          </a:p>
        </p:txBody>
      </p:sp>
    </p:spTree>
    <p:extLst>
      <p:ext uri="{BB962C8B-B14F-4D97-AF65-F5344CB8AC3E}">
        <p14:creationId xmlns:p14="http://schemas.microsoft.com/office/powerpoint/2010/main" val="961325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C66E6-715D-1FE3-EEC6-3802F6E88EAF}"/>
              </a:ext>
            </a:extLst>
          </p:cNvPr>
          <p:cNvSpPr>
            <a:spLocks noGrp="1"/>
          </p:cNvSpPr>
          <p:nvPr>
            <p:ph type="title"/>
          </p:nvPr>
        </p:nvSpPr>
        <p:spPr/>
        <p:txBody>
          <a:bodyPr>
            <a:normAutofit/>
          </a:bodyPr>
          <a:lstStyle/>
          <a:p>
            <a:pPr algn="ctr"/>
            <a:r>
              <a:rPr lang="fr-FR" sz="4000" dirty="0"/>
              <a:t>Clustering K-</a:t>
            </a:r>
            <a:r>
              <a:rPr lang="fr-FR" sz="4000" dirty="0" err="1"/>
              <a:t>means</a:t>
            </a:r>
            <a:r>
              <a:rPr lang="fr-FR" sz="4000" dirty="0"/>
              <a:t> avec les nouveaux indicateurs</a:t>
            </a:r>
          </a:p>
        </p:txBody>
      </p:sp>
      <p:pic>
        <p:nvPicPr>
          <p:cNvPr id="7" name="Espace réservé du contenu 6">
            <a:extLst>
              <a:ext uri="{FF2B5EF4-FFF2-40B4-BE49-F238E27FC236}">
                <a16:creationId xmlns:a16="http://schemas.microsoft.com/office/drawing/2014/main" id="{855E4089-CBD4-B05C-73F2-C543BD1DB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600" y="1825625"/>
            <a:ext cx="5792986" cy="4634390"/>
          </a:xfrm>
        </p:spPr>
      </p:pic>
      <p:sp>
        <p:nvSpPr>
          <p:cNvPr id="3" name="Espace réservé du pied de page 2">
            <a:extLst>
              <a:ext uri="{FF2B5EF4-FFF2-40B4-BE49-F238E27FC236}">
                <a16:creationId xmlns:a16="http://schemas.microsoft.com/office/drawing/2014/main" id="{2DE9A8B9-8A88-3EEF-C41A-08C90A789217}"/>
              </a:ext>
            </a:extLst>
          </p:cNvPr>
          <p:cNvSpPr>
            <a:spLocks noGrp="1"/>
          </p:cNvSpPr>
          <p:nvPr>
            <p:ph type="ftr" sz="quarter" idx="11"/>
          </p:nvPr>
        </p:nvSpPr>
        <p:spPr>
          <a:xfrm>
            <a:off x="838200" y="6356349"/>
            <a:ext cx="1160929"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ADF6D3EB-41AF-97A7-6A6D-FF97B7051F00}"/>
              </a:ext>
            </a:extLst>
          </p:cNvPr>
          <p:cNvSpPr>
            <a:spLocks noGrp="1"/>
          </p:cNvSpPr>
          <p:nvPr>
            <p:ph type="sldNum" sz="quarter" idx="12"/>
          </p:nvPr>
        </p:nvSpPr>
        <p:spPr/>
        <p:txBody>
          <a:bodyPr/>
          <a:lstStyle/>
          <a:p>
            <a:fld id="{E84F9280-B8DA-43A8-A897-79D284FE962B}" type="slidenum">
              <a:rPr lang="fr-FR" smtClean="0"/>
              <a:t>19</a:t>
            </a:fld>
            <a:endParaRPr lang="fr-FR"/>
          </a:p>
        </p:txBody>
      </p:sp>
    </p:spTree>
    <p:extLst>
      <p:ext uri="{BB962C8B-B14F-4D97-AF65-F5344CB8AC3E}">
        <p14:creationId xmlns:p14="http://schemas.microsoft.com/office/powerpoint/2010/main" val="2476877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B8701224-8A3B-BA95-617E-4CDBA795E0F9}"/>
              </a:ext>
            </a:extLst>
          </p:cNvPr>
          <p:cNvSpPr>
            <a:spLocks noGrp="1"/>
          </p:cNvSpPr>
          <p:nvPr>
            <p:ph type="ftr" sz="quarter" idx="11"/>
          </p:nvPr>
        </p:nvSpPr>
        <p:spPr>
          <a:xfrm>
            <a:off x="838200" y="6356350"/>
            <a:ext cx="1169894"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DE838090-3496-AE94-0E53-7A794970CA15}"/>
              </a:ext>
            </a:extLst>
          </p:cNvPr>
          <p:cNvSpPr>
            <a:spLocks noGrp="1"/>
          </p:cNvSpPr>
          <p:nvPr>
            <p:ph type="sldNum" sz="quarter" idx="12"/>
          </p:nvPr>
        </p:nvSpPr>
        <p:spPr/>
        <p:txBody>
          <a:bodyPr/>
          <a:lstStyle/>
          <a:p>
            <a:fld id="{E84F9280-B8DA-43A8-A897-79D284FE962B}" type="slidenum">
              <a:rPr lang="fr-FR" smtClean="0"/>
              <a:t>2</a:t>
            </a:fld>
            <a:endParaRPr lang="fr-FR"/>
          </a:p>
        </p:txBody>
      </p:sp>
      <p:sp>
        <p:nvSpPr>
          <p:cNvPr id="7" name="Titre 6">
            <a:extLst>
              <a:ext uri="{FF2B5EF4-FFF2-40B4-BE49-F238E27FC236}">
                <a16:creationId xmlns:a16="http://schemas.microsoft.com/office/drawing/2014/main" id="{A6742382-EEE1-8224-36E3-26A7F14D96A4}"/>
              </a:ext>
            </a:extLst>
          </p:cNvPr>
          <p:cNvSpPr>
            <a:spLocks noGrp="1"/>
          </p:cNvSpPr>
          <p:nvPr>
            <p:ph type="ctrTitle"/>
          </p:nvPr>
        </p:nvSpPr>
        <p:spPr>
          <a:xfrm>
            <a:off x="4614334" y="47221"/>
            <a:ext cx="2604244" cy="380163"/>
          </a:xfrm>
        </p:spPr>
        <p:txBody>
          <a:bodyPr>
            <a:noAutofit/>
          </a:bodyPr>
          <a:lstStyle/>
          <a:p>
            <a:r>
              <a:rPr lang="fr-FR" sz="2000" dirty="0"/>
              <a:t>Sommaire</a:t>
            </a:r>
          </a:p>
        </p:txBody>
      </p:sp>
      <p:sp>
        <p:nvSpPr>
          <p:cNvPr id="9" name="ZoneTexte 8">
            <a:extLst>
              <a:ext uri="{FF2B5EF4-FFF2-40B4-BE49-F238E27FC236}">
                <a16:creationId xmlns:a16="http://schemas.microsoft.com/office/drawing/2014/main" id="{6A73048D-1D3E-A762-8662-B53CBA2E0A48}"/>
              </a:ext>
            </a:extLst>
          </p:cNvPr>
          <p:cNvSpPr txBox="1"/>
          <p:nvPr/>
        </p:nvSpPr>
        <p:spPr>
          <a:xfrm>
            <a:off x="1302879" y="5687167"/>
            <a:ext cx="10558913" cy="276999"/>
          </a:xfrm>
          <a:prstGeom prst="rect">
            <a:avLst/>
          </a:prstGeom>
          <a:noFill/>
        </p:spPr>
        <p:txBody>
          <a:bodyPr wrap="square">
            <a:spAutoFit/>
          </a:bodyPr>
          <a:lstStyle/>
          <a:p>
            <a:r>
              <a:rPr lang="fr-FR" sz="1200" b="1" dirty="0"/>
              <a:t>Conclusion</a:t>
            </a:r>
            <a:r>
              <a:rPr lang="fr-FR" sz="1200" dirty="0"/>
              <a:t>………………………………………………………………………………………………………………………………………………………………………………………………………………………………………………27</a:t>
            </a:r>
          </a:p>
        </p:txBody>
      </p:sp>
      <p:sp>
        <p:nvSpPr>
          <p:cNvPr id="11" name="ZoneTexte 10">
            <a:extLst>
              <a:ext uri="{FF2B5EF4-FFF2-40B4-BE49-F238E27FC236}">
                <a16:creationId xmlns:a16="http://schemas.microsoft.com/office/drawing/2014/main" id="{E3CE1358-A595-11D2-040C-DE8840B0C567}"/>
              </a:ext>
            </a:extLst>
          </p:cNvPr>
          <p:cNvSpPr txBox="1"/>
          <p:nvPr/>
        </p:nvSpPr>
        <p:spPr>
          <a:xfrm>
            <a:off x="1290180" y="564237"/>
            <a:ext cx="10571620" cy="276999"/>
          </a:xfrm>
          <a:prstGeom prst="rect">
            <a:avLst/>
          </a:prstGeom>
          <a:noFill/>
        </p:spPr>
        <p:txBody>
          <a:bodyPr wrap="square">
            <a:spAutoFit/>
          </a:bodyPr>
          <a:lstStyle/>
          <a:p>
            <a:r>
              <a:rPr lang="fr-FR" sz="1200" dirty="0"/>
              <a:t>Contexte du projet……………………………………………………………………………………………………………………………………………………………………………………………………………………………………3</a:t>
            </a:r>
          </a:p>
        </p:txBody>
      </p:sp>
      <p:sp>
        <p:nvSpPr>
          <p:cNvPr id="13" name="ZoneTexte 12">
            <a:extLst>
              <a:ext uri="{FF2B5EF4-FFF2-40B4-BE49-F238E27FC236}">
                <a16:creationId xmlns:a16="http://schemas.microsoft.com/office/drawing/2014/main" id="{4502D9CE-08D2-5419-81ED-38CC1B54066D}"/>
              </a:ext>
            </a:extLst>
          </p:cNvPr>
          <p:cNvSpPr txBox="1"/>
          <p:nvPr/>
        </p:nvSpPr>
        <p:spPr>
          <a:xfrm>
            <a:off x="1274869" y="784148"/>
            <a:ext cx="10586932" cy="276999"/>
          </a:xfrm>
          <a:prstGeom prst="rect">
            <a:avLst/>
          </a:prstGeom>
          <a:noFill/>
        </p:spPr>
        <p:txBody>
          <a:bodyPr wrap="square">
            <a:spAutoFit/>
          </a:bodyPr>
          <a:lstStyle/>
          <a:p>
            <a:r>
              <a:rPr lang="fr-FR" sz="1200" b="1" dirty="0"/>
              <a:t>Première partie </a:t>
            </a:r>
            <a:r>
              <a:rPr lang="fr-FR" sz="1200" dirty="0"/>
              <a:t>: Analyse exploratoire……………………………………………………………………………………………………………………………………………………………………………………………………..4 </a:t>
            </a:r>
          </a:p>
        </p:txBody>
      </p:sp>
      <p:sp>
        <p:nvSpPr>
          <p:cNvPr id="17" name="ZoneTexte 16">
            <a:extLst>
              <a:ext uri="{FF2B5EF4-FFF2-40B4-BE49-F238E27FC236}">
                <a16:creationId xmlns:a16="http://schemas.microsoft.com/office/drawing/2014/main" id="{841C9531-FD76-40B2-9F44-678488CE9BAE}"/>
              </a:ext>
            </a:extLst>
          </p:cNvPr>
          <p:cNvSpPr txBox="1"/>
          <p:nvPr/>
        </p:nvSpPr>
        <p:spPr>
          <a:xfrm>
            <a:off x="1274869" y="996655"/>
            <a:ext cx="10478486" cy="276999"/>
          </a:xfrm>
          <a:prstGeom prst="rect">
            <a:avLst/>
          </a:prstGeom>
          <a:noFill/>
        </p:spPr>
        <p:txBody>
          <a:bodyPr wrap="square">
            <a:spAutoFit/>
          </a:bodyPr>
          <a:lstStyle/>
          <a:p>
            <a:r>
              <a:rPr lang="fr-FR" sz="1200" dirty="0"/>
              <a:t>Un exemple avec la représentation graphique des clients………………………………………………………………………………………………………………………………………………………………………..5</a:t>
            </a:r>
          </a:p>
        </p:txBody>
      </p:sp>
      <p:sp>
        <p:nvSpPr>
          <p:cNvPr id="19" name="ZoneTexte 18">
            <a:extLst>
              <a:ext uri="{FF2B5EF4-FFF2-40B4-BE49-F238E27FC236}">
                <a16:creationId xmlns:a16="http://schemas.microsoft.com/office/drawing/2014/main" id="{6041FB75-EF68-4175-2549-6E46773A54FA}"/>
              </a:ext>
            </a:extLst>
          </p:cNvPr>
          <p:cNvSpPr txBox="1"/>
          <p:nvPr/>
        </p:nvSpPr>
        <p:spPr>
          <a:xfrm>
            <a:off x="1302879" y="1227098"/>
            <a:ext cx="10450475" cy="276999"/>
          </a:xfrm>
          <a:prstGeom prst="rect">
            <a:avLst/>
          </a:prstGeom>
          <a:noFill/>
        </p:spPr>
        <p:txBody>
          <a:bodyPr wrap="square">
            <a:spAutoFit/>
          </a:bodyPr>
          <a:lstStyle/>
          <a:p>
            <a:r>
              <a:rPr lang="fr-FR" sz="1200" dirty="0"/>
              <a:t>Analyse des commandes passées par client…………………………………………………………………………………………………………………………………………………………………………………………….6</a:t>
            </a:r>
          </a:p>
        </p:txBody>
      </p:sp>
      <p:sp>
        <p:nvSpPr>
          <p:cNvPr id="21" name="ZoneTexte 20">
            <a:extLst>
              <a:ext uri="{FF2B5EF4-FFF2-40B4-BE49-F238E27FC236}">
                <a16:creationId xmlns:a16="http://schemas.microsoft.com/office/drawing/2014/main" id="{C9E4F812-E2C3-7DE5-ECE0-9579D0301698}"/>
              </a:ext>
            </a:extLst>
          </p:cNvPr>
          <p:cNvSpPr txBox="1"/>
          <p:nvPr/>
        </p:nvSpPr>
        <p:spPr>
          <a:xfrm>
            <a:off x="1290180" y="1466395"/>
            <a:ext cx="10571620" cy="275028"/>
          </a:xfrm>
          <a:prstGeom prst="rect">
            <a:avLst/>
          </a:prstGeom>
          <a:noFill/>
        </p:spPr>
        <p:txBody>
          <a:bodyPr wrap="square">
            <a:spAutoFit/>
          </a:bodyPr>
          <a:lstStyle/>
          <a:p>
            <a:r>
              <a:rPr lang="fr-FR" sz="1200" dirty="0"/>
              <a:t>Analyser le nombre de commandes par client et calculer le pourcentage de clients ayant passé plusieurs commandes…………………………………………………………………………7</a:t>
            </a:r>
          </a:p>
        </p:txBody>
      </p:sp>
      <p:sp>
        <p:nvSpPr>
          <p:cNvPr id="23" name="ZoneTexte 22">
            <a:extLst>
              <a:ext uri="{FF2B5EF4-FFF2-40B4-BE49-F238E27FC236}">
                <a16:creationId xmlns:a16="http://schemas.microsoft.com/office/drawing/2014/main" id="{EA94683D-E62D-9FCE-02B3-98EAE74E44F0}"/>
              </a:ext>
            </a:extLst>
          </p:cNvPr>
          <p:cNvSpPr txBox="1"/>
          <p:nvPr/>
        </p:nvSpPr>
        <p:spPr>
          <a:xfrm>
            <a:off x="1290179" y="1695079"/>
            <a:ext cx="10571619" cy="287001"/>
          </a:xfrm>
          <a:prstGeom prst="rect">
            <a:avLst/>
          </a:prstGeom>
          <a:noFill/>
        </p:spPr>
        <p:txBody>
          <a:bodyPr wrap="square">
            <a:spAutoFit/>
          </a:bodyPr>
          <a:lstStyle/>
          <a:p>
            <a:r>
              <a:rPr lang="fr-FR" sz="1200" dirty="0"/>
              <a:t>Feature engineering………………………………………………………………………………………………………………………………………………………………………………………………………………………………..8</a:t>
            </a:r>
          </a:p>
        </p:txBody>
      </p:sp>
      <p:sp>
        <p:nvSpPr>
          <p:cNvPr id="25" name="ZoneTexte 24">
            <a:extLst>
              <a:ext uri="{FF2B5EF4-FFF2-40B4-BE49-F238E27FC236}">
                <a16:creationId xmlns:a16="http://schemas.microsoft.com/office/drawing/2014/main" id="{41A62022-5C08-C79D-3E9B-ABD892E1B811}"/>
              </a:ext>
            </a:extLst>
          </p:cNvPr>
          <p:cNvSpPr txBox="1"/>
          <p:nvPr/>
        </p:nvSpPr>
        <p:spPr>
          <a:xfrm>
            <a:off x="1274868" y="1917120"/>
            <a:ext cx="10586929" cy="276999"/>
          </a:xfrm>
          <a:prstGeom prst="rect">
            <a:avLst/>
          </a:prstGeom>
          <a:noFill/>
        </p:spPr>
        <p:txBody>
          <a:bodyPr wrap="square">
            <a:spAutoFit/>
          </a:bodyPr>
          <a:lstStyle/>
          <a:p>
            <a:r>
              <a:rPr lang="fr-FR" sz="1200" dirty="0"/>
              <a:t>Nombre de commandes par client…………………………………………………………………………………………………………………………………………………………………………………………………………..9</a:t>
            </a:r>
          </a:p>
        </p:txBody>
      </p:sp>
      <p:sp>
        <p:nvSpPr>
          <p:cNvPr id="27" name="ZoneTexte 26">
            <a:extLst>
              <a:ext uri="{FF2B5EF4-FFF2-40B4-BE49-F238E27FC236}">
                <a16:creationId xmlns:a16="http://schemas.microsoft.com/office/drawing/2014/main" id="{0A090446-57C0-F5EA-2DE4-95ECDBFF694A}"/>
              </a:ext>
            </a:extLst>
          </p:cNvPr>
          <p:cNvSpPr txBox="1"/>
          <p:nvPr/>
        </p:nvSpPr>
        <p:spPr>
          <a:xfrm>
            <a:off x="1274868" y="2119866"/>
            <a:ext cx="10478485" cy="276999"/>
          </a:xfrm>
          <a:prstGeom prst="rect">
            <a:avLst/>
          </a:prstGeom>
          <a:noFill/>
        </p:spPr>
        <p:txBody>
          <a:bodyPr wrap="square">
            <a:spAutoFit/>
          </a:bodyPr>
          <a:lstStyle/>
          <a:p>
            <a:r>
              <a:rPr lang="fr-FR" sz="1200" dirty="0"/>
              <a:t>Une représentation graphique des indicateurs RFM……………………………………………………………………………………………………………………………………………………………………………….10</a:t>
            </a:r>
          </a:p>
        </p:txBody>
      </p:sp>
      <p:sp>
        <p:nvSpPr>
          <p:cNvPr id="29" name="ZoneTexte 28">
            <a:extLst>
              <a:ext uri="{FF2B5EF4-FFF2-40B4-BE49-F238E27FC236}">
                <a16:creationId xmlns:a16="http://schemas.microsoft.com/office/drawing/2014/main" id="{DB721DA3-F623-6AB2-10E6-2ED2B0036B36}"/>
              </a:ext>
            </a:extLst>
          </p:cNvPr>
          <p:cNvSpPr txBox="1"/>
          <p:nvPr/>
        </p:nvSpPr>
        <p:spPr>
          <a:xfrm>
            <a:off x="1302879" y="2340583"/>
            <a:ext cx="10450474" cy="276999"/>
          </a:xfrm>
          <a:prstGeom prst="rect">
            <a:avLst/>
          </a:prstGeom>
          <a:noFill/>
        </p:spPr>
        <p:txBody>
          <a:bodyPr wrap="square">
            <a:spAutoFit/>
          </a:bodyPr>
          <a:lstStyle/>
          <a:p>
            <a:r>
              <a:rPr lang="fr-FR" sz="1200" b="1" dirty="0"/>
              <a:t>Deuxième partie </a:t>
            </a:r>
            <a:r>
              <a:rPr lang="fr-FR" sz="1200" dirty="0"/>
              <a:t>: Essais des différentes approches de modélisation…………………………………………………………………………………………………………………………………………………….11</a:t>
            </a:r>
          </a:p>
        </p:txBody>
      </p:sp>
      <p:sp>
        <p:nvSpPr>
          <p:cNvPr id="31" name="ZoneTexte 30">
            <a:extLst>
              <a:ext uri="{FF2B5EF4-FFF2-40B4-BE49-F238E27FC236}">
                <a16:creationId xmlns:a16="http://schemas.microsoft.com/office/drawing/2014/main" id="{3E22F7EC-AAB0-AD6B-CD14-D12DAF7EFC32}"/>
              </a:ext>
            </a:extLst>
          </p:cNvPr>
          <p:cNvSpPr txBox="1"/>
          <p:nvPr/>
        </p:nvSpPr>
        <p:spPr>
          <a:xfrm>
            <a:off x="1302879" y="2557333"/>
            <a:ext cx="10450473" cy="276999"/>
          </a:xfrm>
          <a:prstGeom prst="rect">
            <a:avLst/>
          </a:prstGeom>
          <a:noFill/>
        </p:spPr>
        <p:txBody>
          <a:bodyPr wrap="square">
            <a:spAutoFit/>
          </a:bodyPr>
          <a:lstStyle/>
          <a:p>
            <a:r>
              <a:rPr lang="fr-FR" sz="1200" dirty="0"/>
              <a:t>Construction modèle de clustering basique……………………………………………………………………………………………………………………………………………………………………………………………12</a:t>
            </a:r>
          </a:p>
        </p:txBody>
      </p:sp>
      <p:sp>
        <p:nvSpPr>
          <p:cNvPr id="33" name="ZoneTexte 32">
            <a:extLst>
              <a:ext uri="{FF2B5EF4-FFF2-40B4-BE49-F238E27FC236}">
                <a16:creationId xmlns:a16="http://schemas.microsoft.com/office/drawing/2014/main" id="{D569961D-7609-23E6-88F9-A29F8BB3792B}"/>
              </a:ext>
            </a:extLst>
          </p:cNvPr>
          <p:cNvSpPr txBox="1"/>
          <p:nvPr/>
        </p:nvSpPr>
        <p:spPr>
          <a:xfrm>
            <a:off x="1274868" y="2763850"/>
            <a:ext cx="10478483" cy="276999"/>
          </a:xfrm>
          <a:prstGeom prst="rect">
            <a:avLst/>
          </a:prstGeom>
          <a:noFill/>
        </p:spPr>
        <p:txBody>
          <a:bodyPr wrap="square">
            <a:spAutoFit/>
          </a:bodyPr>
          <a:lstStyle/>
          <a:p>
            <a:r>
              <a:rPr lang="fr-FR" sz="1200" dirty="0"/>
              <a:t>Clustering avec l'algorithme K-</a:t>
            </a:r>
            <a:r>
              <a:rPr lang="fr-FR" sz="1200" dirty="0" err="1"/>
              <a:t>means</a:t>
            </a:r>
            <a:r>
              <a:rPr lang="fr-FR" sz="1200" dirty="0"/>
              <a:t> sur les indicateurs RFM………………………………………………………………………………………………………………………………………………………………..13</a:t>
            </a:r>
          </a:p>
        </p:txBody>
      </p:sp>
      <p:sp>
        <p:nvSpPr>
          <p:cNvPr id="35" name="ZoneTexte 34">
            <a:extLst>
              <a:ext uri="{FF2B5EF4-FFF2-40B4-BE49-F238E27FC236}">
                <a16:creationId xmlns:a16="http://schemas.microsoft.com/office/drawing/2014/main" id="{53E04E99-504E-095A-1C61-6547CD96C004}"/>
              </a:ext>
            </a:extLst>
          </p:cNvPr>
          <p:cNvSpPr txBox="1"/>
          <p:nvPr/>
        </p:nvSpPr>
        <p:spPr>
          <a:xfrm>
            <a:off x="1274869" y="2966596"/>
            <a:ext cx="10478482" cy="276999"/>
          </a:xfrm>
          <a:prstGeom prst="rect">
            <a:avLst/>
          </a:prstGeom>
          <a:noFill/>
        </p:spPr>
        <p:txBody>
          <a:bodyPr wrap="square">
            <a:spAutoFit/>
          </a:bodyPr>
          <a:lstStyle/>
          <a:p>
            <a:r>
              <a:rPr lang="fr-FR" sz="1200" dirty="0"/>
              <a:t>Vérifier que le nombre de cluster k sélectionnés donne un sens pour l'application métier et répond au besoin métier…………………………………………………………………………14 </a:t>
            </a:r>
          </a:p>
        </p:txBody>
      </p:sp>
      <p:sp>
        <p:nvSpPr>
          <p:cNvPr id="37" name="ZoneTexte 36">
            <a:extLst>
              <a:ext uri="{FF2B5EF4-FFF2-40B4-BE49-F238E27FC236}">
                <a16:creationId xmlns:a16="http://schemas.microsoft.com/office/drawing/2014/main" id="{44C8D14E-69F6-F46C-E8BB-DA50F65FDE8C}"/>
              </a:ext>
            </a:extLst>
          </p:cNvPr>
          <p:cNvSpPr txBox="1"/>
          <p:nvPr/>
        </p:nvSpPr>
        <p:spPr>
          <a:xfrm>
            <a:off x="1302879" y="3185308"/>
            <a:ext cx="10450471" cy="276999"/>
          </a:xfrm>
          <a:prstGeom prst="rect">
            <a:avLst/>
          </a:prstGeom>
          <a:noFill/>
        </p:spPr>
        <p:txBody>
          <a:bodyPr wrap="square">
            <a:spAutoFit/>
          </a:bodyPr>
          <a:lstStyle/>
          <a:p>
            <a:r>
              <a:rPr lang="fr-FR" sz="1200" dirty="0"/>
              <a:t>Des boxplots pour chaque cluster afin de mieux comprendre la segmentation des clients…………………………………………………………………………………………………………………….15</a:t>
            </a:r>
          </a:p>
        </p:txBody>
      </p:sp>
      <p:sp>
        <p:nvSpPr>
          <p:cNvPr id="39" name="ZoneTexte 38">
            <a:extLst>
              <a:ext uri="{FF2B5EF4-FFF2-40B4-BE49-F238E27FC236}">
                <a16:creationId xmlns:a16="http://schemas.microsoft.com/office/drawing/2014/main" id="{B55A50EF-3D26-4D23-2539-39A08E9BD272}"/>
              </a:ext>
            </a:extLst>
          </p:cNvPr>
          <p:cNvSpPr txBox="1"/>
          <p:nvPr/>
        </p:nvSpPr>
        <p:spPr>
          <a:xfrm>
            <a:off x="1274868" y="3399244"/>
            <a:ext cx="10478481" cy="276999"/>
          </a:xfrm>
          <a:prstGeom prst="rect">
            <a:avLst/>
          </a:prstGeom>
          <a:noFill/>
        </p:spPr>
        <p:txBody>
          <a:bodyPr wrap="square">
            <a:spAutoFit/>
          </a:bodyPr>
          <a:lstStyle/>
          <a:p>
            <a:r>
              <a:rPr lang="fr-FR" sz="1200" dirty="0"/>
              <a:t>Ajuster le nombre de clusters à 3 pour obtenir une segmentation intéressante pour le marketing…………………………………………………………………………………………………………16</a:t>
            </a:r>
          </a:p>
        </p:txBody>
      </p:sp>
      <p:sp>
        <p:nvSpPr>
          <p:cNvPr id="41" name="ZoneTexte 40">
            <a:extLst>
              <a:ext uri="{FF2B5EF4-FFF2-40B4-BE49-F238E27FC236}">
                <a16:creationId xmlns:a16="http://schemas.microsoft.com/office/drawing/2014/main" id="{757ECB54-147A-9B3F-9691-3E0F4038651A}"/>
              </a:ext>
            </a:extLst>
          </p:cNvPr>
          <p:cNvSpPr txBox="1"/>
          <p:nvPr/>
        </p:nvSpPr>
        <p:spPr>
          <a:xfrm>
            <a:off x="1274869" y="3596552"/>
            <a:ext cx="10586928" cy="276999"/>
          </a:xfrm>
          <a:prstGeom prst="rect">
            <a:avLst/>
          </a:prstGeom>
          <a:noFill/>
        </p:spPr>
        <p:txBody>
          <a:bodyPr wrap="square">
            <a:spAutoFit/>
          </a:bodyPr>
          <a:lstStyle/>
          <a:p>
            <a:r>
              <a:rPr lang="fr-FR" sz="1200" dirty="0"/>
              <a:t>Création de nouveaux indicateurs plus pertinents…………………………………………………………………………………………………………………………………………………………………………………..17</a:t>
            </a:r>
          </a:p>
        </p:txBody>
      </p:sp>
      <p:sp>
        <p:nvSpPr>
          <p:cNvPr id="43" name="ZoneTexte 42">
            <a:extLst>
              <a:ext uri="{FF2B5EF4-FFF2-40B4-BE49-F238E27FC236}">
                <a16:creationId xmlns:a16="http://schemas.microsoft.com/office/drawing/2014/main" id="{7181124C-D7B8-6389-13B2-7E20FE904998}"/>
              </a:ext>
            </a:extLst>
          </p:cNvPr>
          <p:cNvSpPr txBox="1"/>
          <p:nvPr/>
        </p:nvSpPr>
        <p:spPr>
          <a:xfrm>
            <a:off x="1274869" y="3803984"/>
            <a:ext cx="10478480" cy="276999"/>
          </a:xfrm>
          <a:prstGeom prst="rect">
            <a:avLst/>
          </a:prstGeom>
          <a:noFill/>
        </p:spPr>
        <p:txBody>
          <a:bodyPr wrap="square">
            <a:spAutoFit/>
          </a:bodyPr>
          <a:lstStyle/>
          <a:p>
            <a:r>
              <a:rPr lang="fr-FR" sz="1200" dirty="0"/>
              <a:t>Une représentation graphique des données avec les nouveaux indicateurs…………………………………………………………………………………………………………………………………………….18</a:t>
            </a:r>
          </a:p>
        </p:txBody>
      </p:sp>
      <p:sp>
        <p:nvSpPr>
          <p:cNvPr id="45" name="ZoneTexte 44">
            <a:extLst>
              <a:ext uri="{FF2B5EF4-FFF2-40B4-BE49-F238E27FC236}">
                <a16:creationId xmlns:a16="http://schemas.microsoft.com/office/drawing/2014/main" id="{5FE25476-05D4-AEBD-1398-56D49745F1B1}"/>
              </a:ext>
            </a:extLst>
          </p:cNvPr>
          <p:cNvSpPr txBox="1"/>
          <p:nvPr/>
        </p:nvSpPr>
        <p:spPr>
          <a:xfrm>
            <a:off x="1302879" y="4012320"/>
            <a:ext cx="10558918" cy="287002"/>
          </a:xfrm>
          <a:prstGeom prst="rect">
            <a:avLst/>
          </a:prstGeom>
          <a:noFill/>
        </p:spPr>
        <p:txBody>
          <a:bodyPr wrap="square">
            <a:spAutoFit/>
          </a:bodyPr>
          <a:lstStyle/>
          <a:p>
            <a:r>
              <a:rPr lang="fr-FR" sz="1200" dirty="0"/>
              <a:t>Clustering K-</a:t>
            </a:r>
            <a:r>
              <a:rPr lang="fr-FR" sz="1200" dirty="0" err="1"/>
              <a:t>means</a:t>
            </a:r>
            <a:r>
              <a:rPr lang="fr-FR" sz="1200" dirty="0"/>
              <a:t> avec les nouveaux indicateurs………………………………………………………………………………………………………………………………………………………………………………….19</a:t>
            </a:r>
          </a:p>
        </p:txBody>
      </p:sp>
      <p:sp>
        <p:nvSpPr>
          <p:cNvPr id="47" name="ZoneTexte 46">
            <a:extLst>
              <a:ext uri="{FF2B5EF4-FFF2-40B4-BE49-F238E27FC236}">
                <a16:creationId xmlns:a16="http://schemas.microsoft.com/office/drawing/2014/main" id="{81B3DC5A-43F4-F1DE-56C4-809C21B14826}"/>
              </a:ext>
            </a:extLst>
          </p:cNvPr>
          <p:cNvSpPr txBox="1"/>
          <p:nvPr/>
        </p:nvSpPr>
        <p:spPr>
          <a:xfrm>
            <a:off x="1274868" y="4224367"/>
            <a:ext cx="10586928" cy="283022"/>
          </a:xfrm>
          <a:prstGeom prst="rect">
            <a:avLst/>
          </a:prstGeom>
          <a:noFill/>
        </p:spPr>
        <p:txBody>
          <a:bodyPr wrap="square">
            <a:spAutoFit/>
          </a:bodyPr>
          <a:lstStyle/>
          <a:p>
            <a:r>
              <a:rPr lang="fr-FR" sz="1200" dirty="0"/>
              <a:t>Tester d'autres algorithmes de clustering…………………………………………………………………………………………………………………………………………………………………………………………………20</a:t>
            </a:r>
          </a:p>
        </p:txBody>
      </p:sp>
      <p:sp>
        <p:nvSpPr>
          <p:cNvPr id="49" name="ZoneTexte 48">
            <a:extLst>
              <a:ext uri="{FF2B5EF4-FFF2-40B4-BE49-F238E27FC236}">
                <a16:creationId xmlns:a16="http://schemas.microsoft.com/office/drawing/2014/main" id="{FDF02FF8-2101-9CBC-99C7-5C64781B86E2}"/>
              </a:ext>
            </a:extLst>
          </p:cNvPr>
          <p:cNvSpPr txBox="1"/>
          <p:nvPr/>
        </p:nvSpPr>
        <p:spPr>
          <a:xfrm>
            <a:off x="1302880" y="4421113"/>
            <a:ext cx="10558916" cy="276999"/>
          </a:xfrm>
          <a:prstGeom prst="rect">
            <a:avLst/>
          </a:prstGeom>
          <a:noFill/>
        </p:spPr>
        <p:txBody>
          <a:bodyPr wrap="square">
            <a:spAutoFit/>
          </a:bodyPr>
          <a:lstStyle/>
          <a:p>
            <a:r>
              <a:rPr lang="fr-FR" sz="1200" dirty="0"/>
              <a:t>Comparaison des 3 modèles de clustering utilisés…………………………………………………………………………………………………………………………………………………………………………………..21</a:t>
            </a:r>
          </a:p>
        </p:txBody>
      </p:sp>
      <p:sp>
        <p:nvSpPr>
          <p:cNvPr id="51" name="ZoneTexte 50">
            <a:extLst>
              <a:ext uri="{FF2B5EF4-FFF2-40B4-BE49-F238E27FC236}">
                <a16:creationId xmlns:a16="http://schemas.microsoft.com/office/drawing/2014/main" id="{B09EBEC6-8073-754F-17B8-3A834C776E56}"/>
              </a:ext>
            </a:extLst>
          </p:cNvPr>
          <p:cNvSpPr txBox="1"/>
          <p:nvPr/>
        </p:nvSpPr>
        <p:spPr>
          <a:xfrm>
            <a:off x="1302880" y="4645174"/>
            <a:ext cx="10558920" cy="276999"/>
          </a:xfrm>
          <a:prstGeom prst="rect">
            <a:avLst/>
          </a:prstGeom>
          <a:noFill/>
        </p:spPr>
        <p:txBody>
          <a:bodyPr wrap="square">
            <a:spAutoFit/>
          </a:bodyPr>
          <a:lstStyle/>
          <a:p>
            <a:r>
              <a:rPr lang="fr-FR" sz="1200" b="1" dirty="0"/>
              <a:t>Troisième partie </a:t>
            </a:r>
            <a:r>
              <a:rPr lang="fr-FR" sz="1200" dirty="0"/>
              <a:t>: Simulation pour déterminer la fréquence nécessaire de mise à jour du modèle de segmentation…………………………………………………………………………….22</a:t>
            </a:r>
          </a:p>
        </p:txBody>
      </p:sp>
      <p:sp>
        <p:nvSpPr>
          <p:cNvPr id="53" name="ZoneTexte 52">
            <a:extLst>
              <a:ext uri="{FF2B5EF4-FFF2-40B4-BE49-F238E27FC236}">
                <a16:creationId xmlns:a16="http://schemas.microsoft.com/office/drawing/2014/main" id="{4405FBF9-A7CF-85ED-CEAC-DDEC014F7CD1}"/>
              </a:ext>
            </a:extLst>
          </p:cNvPr>
          <p:cNvSpPr txBox="1"/>
          <p:nvPr/>
        </p:nvSpPr>
        <p:spPr>
          <a:xfrm>
            <a:off x="1302880" y="4856966"/>
            <a:ext cx="10558916" cy="276999"/>
          </a:xfrm>
          <a:prstGeom prst="rect">
            <a:avLst/>
          </a:prstGeom>
          <a:noFill/>
        </p:spPr>
        <p:txBody>
          <a:bodyPr wrap="square">
            <a:spAutoFit/>
          </a:bodyPr>
          <a:lstStyle/>
          <a:p>
            <a:r>
              <a:rPr lang="fr-FR" sz="1200" dirty="0"/>
              <a:t>Réaliser un PCA pour réduire la dimension de notre jeu de données………………………………………………………………………………………………………………………………………………………23</a:t>
            </a:r>
          </a:p>
        </p:txBody>
      </p:sp>
      <p:sp>
        <p:nvSpPr>
          <p:cNvPr id="55" name="ZoneTexte 54">
            <a:extLst>
              <a:ext uri="{FF2B5EF4-FFF2-40B4-BE49-F238E27FC236}">
                <a16:creationId xmlns:a16="http://schemas.microsoft.com/office/drawing/2014/main" id="{A3E32513-89C9-0634-326F-6EF8D67D73E7}"/>
              </a:ext>
            </a:extLst>
          </p:cNvPr>
          <p:cNvSpPr txBox="1"/>
          <p:nvPr/>
        </p:nvSpPr>
        <p:spPr>
          <a:xfrm>
            <a:off x="1302879" y="5050939"/>
            <a:ext cx="10558915" cy="283022"/>
          </a:xfrm>
          <a:prstGeom prst="rect">
            <a:avLst/>
          </a:prstGeom>
          <a:noFill/>
        </p:spPr>
        <p:txBody>
          <a:bodyPr wrap="square">
            <a:spAutoFit/>
          </a:bodyPr>
          <a:lstStyle/>
          <a:p>
            <a:r>
              <a:rPr lang="fr-FR" sz="1200" dirty="0"/>
              <a:t>Entrainer nos modèles de clustering……………………………………………………………………………………………………………………………………………………………………………………………………….24</a:t>
            </a:r>
          </a:p>
        </p:txBody>
      </p:sp>
      <p:sp>
        <p:nvSpPr>
          <p:cNvPr id="57" name="ZoneTexte 56">
            <a:extLst>
              <a:ext uri="{FF2B5EF4-FFF2-40B4-BE49-F238E27FC236}">
                <a16:creationId xmlns:a16="http://schemas.microsoft.com/office/drawing/2014/main" id="{34059DED-AAA4-A6B8-7040-44106BBF4364}"/>
              </a:ext>
            </a:extLst>
          </p:cNvPr>
          <p:cNvSpPr txBox="1"/>
          <p:nvPr/>
        </p:nvSpPr>
        <p:spPr>
          <a:xfrm>
            <a:off x="1302880" y="5263440"/>
            <a:ext cx="10558920" cy="276999"/>
          </a:xfrm>
          <a:prstGeom prst="rect">
            <a:avLst/>
          </a:prstGeom>
          <a:noFill/>
        </p:spPr>
        <p:txBody>
          <a:bodyPr wrap="square">
            <a:spAutoFit/>
          </a:bodyPr>
          <a:lstStyle/>
          <a:p>
            <a:r>
              <a:rPr lang="fr-FR" sz="1200" dirty="0"/>
              <a:t>Déterminer au bout de combien de temps le modèle de clustering devient obsolète et nécessite d'être réentraîné……………………………………………………………………………..25</a:t>
            </a:r>
          </a:p>
        </p:txBody>
      </p:sp>
      <p:sp>
        <p:nvSpPr>
          <p:cNvPr id="59" name="ZoneTexte 58">
            <a:extLst>
              <a:ext uri="{FF2B5EF4-FFF2-40B4-BE49-F238E27FC236}">
                <a16:creationId xmlns:a16="http://schemas.microsoft.com/office/drawing/2014/main" id="{F24C8650-3321-AB06-56CB-C7D87FA3A362}"/>
              </a:ext>
            </a:extLst>
          </p:cNvPr>
          <p:cNvSpPr txBox="1"/>
          <p:nvPr/>
        </p:nvSpPr>
        <p:spPr>
          <a:xfrm>
            <a:off x="1302880" y="5465724"/>
            <a:ext cx="10558914" cy="276999"/>
          </a:xfrm>
          <a:prstGeom prst="rect">
            <a:avLst/>
          </a:prstGeom>
          <a:noFill/>
        </p:spPr>
        <p:txBody>
          <a:bodyPr wrap="square">
            <a:spAutoFit/>
          </a:bodyPr>
          <a:lstStyle/>
          <a:p>
            <a:r>
              <a:rPr lang="fr-FR" sz="1200" dirty="0"/>
              <a:t>Une représentation graphique du score ARI pour le modèle K-</a:t>
            </a:r>
            <a:r>
              <a:rPr lang="fr-FR" sz="1200" dirty="0" err="1"/>
              <a:t>Means</a:t>
            </a:r>
            <a:r>
              <a:rPr lang="fr-FR" sz="1200" dirty="0"/>
              <a:t>…………………………………………………………………………………………………………………………………………………….26</a:t>
            </a:r>
          </a:p>
        </p:txBody>
      </p:sp>
      <p:sp>
        <p:nvSpPr>
          <p:cNvPr id="61" name="ZoneTexte 60">
            <a:extLst>
              <a:ext uri="{FF2B5EF4-FFF2-40B4-BE49-F238E27FC236}">
                <a16:creationId xmlns:a16="http://schemas.microsoft.com/office/drawing/2014/main" id="{EDA4C70B-A739-4438-FD15-94EF1AE0889D}"/>
              </a:ext>
            </a:extLst>
          </p:cNvPr>
          <p:cNvSpPr txBox="1"/>
          <p:nvPr/>
        </p:nvSpPr>
        <p:spPr>
          <a:xfrm>
            <a:off x="1302879" y="5894349"/>
            <a:ext cx="10558913" cy="276999"/>
          </a:xfrm>
          <a:prstGeom prst="rect">
            <a:avLst/>
          </a:prstGeom>
          <a:noFill/>
        </p:spPr>
        <p:txBody>
          <a:bodyPr wrap="square">
            <a:spAutoFit/>
          </a:bodyPr>
          <a:lstStyle/>
          <a:p>
            <a:r>
              <a:rPr lang="fr-FR" sz="1200" dirty="0"/>
              <a:t>Quelques liens qui ont servi à la réalisation de ce projet………………………………………………………………………………………………………………………………………………………………………...28</a:t>
            </a:r>
          </a:p>
        </p:txBody>
      </p:sp>
    </p:spTree>
    <p:extLst>
      <p:ext uri="{BB962C8B-B14F-4D97-AF65-F5344CB8AC3E}">
        <p14:creationId xmlns:p14="http://schemas.microsoft.com/office/powerpoint/2010/main" val="1740048535"/>
      </p:ext>
    </p:extLst>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B51B88-2F1D-3FBE-274E-0218FA67C406}"/>
              </a:ext>
            </a:extLst>
          </p:cNvPr>
          <p:cNvSpPr>
            <a:spLocks noGrp="1"/>
          </p:cNvSpPr>
          <p:nvPr>
            <p:ph type="title"/>
          </p:nvPr>
        </p:nvSpPr>
        <p:spPr/>
        <p:txBody>
          <a:bodyPr/>
          <a:lstStyle/>
          <a:p>
            <a:pPr algn="ctr"/>
            <a:r>
              <a:rPr lang="fr-FR" dirty="0"/>
              <a:t>Tester d'autres algorithmes de clustering</a:t>
            </a:r>
          </a:p>
        </p:txBody>
      </p:sp>
      <p:sp>
        <p:nvSpPr>
          <p:cNvPr id="3" name="Espace réservé du texte 2">
            <a:extLst>
              <a:ext uri="{FF2B5EF4-FFF2-40B4-BE49-F238E27FC236}">
                <a16:creationId xmlns:a16="http://schemas.microsoft.com/office/drawing/2014/main" id="{59A8EB6E-1D3C-D136-0B0B-CB2AE62070E3}"/>
              </a:ext>
            </a:extLst>
          </p:cNvPr>
          <p:cNvSpPr>
            <a:spLocks noGrp="1"/>
          </p:cNvSpPr>
          <p:nvPr>
            <p:ph type="body" idx="1"/>
          </p:nvPr>
        </p:nvSpPr>
        <p:spPr>
          <a:xfrm>
            <a:off x="1358039" y="1583267"/>
            <a:ext cx="4363508" cy="367770"/>
          </a:xfrm>
        </p:spPr>
        <p:txBody>
          <a:bodyPr>
            <a:normAutofit lnSpcReduction="10000"/>
          </a:bodyPr>
          <a:lstStyle/>
          <a:p>
            <a:pPr algn="ctr"/>
            <a:r>
              <a:rPr lang="fr-FR" sz="1800" dirty="0"/>
              <a:t>Clustering avec l'algorithme DBSCAN</a:t>
            </a:r>
          </a:p>
        </p:txBody>
      </p:sp>
      <p:pic>
        <p:nvPicPr>
          <p:cNvPr id="8" name="Espace réservé du contenu 7">
            <a:extLst>
              <a:ext uri="{FF2B5EF4-FFF2-40B4-BE49-F238E27FC236}">
                <a16:creationId xmlns:a16="http://schemas.microsoft.com/office/drawing/2014/main" id="{2F2EC166-F03B-A0EF-82FE-1F78197CE5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5813" y="2353733"/>
            <a:ext cx="4794911" cy="3835930"/>
          </a:xfrm>
        </p:spPr>
      </p:pic>
      <p:sp>
        <p:nvSpPr>
          <p:cNvPr id="5" name="Espace réservé du texte 4">
            <a:extLst>
              <a:ext uri="{FF2B5EF4-FFF2-40B4-BE49-F238E27FC236}">
                <a16:creationId xmlns:a16="http://schemas.microsoft.com/office/drawing/2014/main" id="{7BB4659D-4D03-F2F1-AF2C-DE86B98FD7DC}"/>
              </a:ext>
            </a:extLst>
          </p:cNvPr>
          <p:cNvSpPr>
            <a:spLocks noGrp="1"/>
          </p:cNvSpPr>
          <p:nvPr>
            <p:ph type="body" sz="quarter" idx="3"/>
          </p:nvPr>
        </p:nvSpPr>
        <p:spPr>
          <a:xfrm>
            <a:off x="6470454" y="1583267"/>
            <a:ext cx="4993412" cy="567266"/>
          </a:xfrm>
        </p:spPr>
        <p:txBody>
          <a:bodyPr>
            <a:normAutofit lnSpcReduction="10000"/>
          </a:bodyPr>
          <a:lstStyle/>
          <a:p>
            <a:pPr algn="ctr"/>
            <a:r>
              <a:rPr lang="fr-FR" sz="1800" dirty="0"/>
              <a:t>Clustering avec l'algorithme </a:t>
            </a:r>
            <a:r>
              <a:rPr lang="fr-FR" sz="1800" dirty="0" err="1"/>
              <a:t>Agglomerative</a:t>
            </a:r>
            <a:r>
              <a:rPr lang="fr-FR" sz="1800" dirty="0"/>
              <a:t> Clustering</a:t>
            </a:r>
          </a:p>
        </p:txBody>
      </p:sp>
      <p:pic>
        <p:nvPicPr>
          <p:cNvPr id="10" name="Espace réservé du contenu 9">
            <a:extLst>
              <a:ext uri="{FF2B5EF4-FFF2-40B4-BE49-F238E27FC236}">
                <a16:creationId xmlns:a16="http://schemas.microsoft.com/office/drawing/2014/main" id="{A2C309C9-CB08-5E3B-5F8D-32C4E383F34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81155" y="2209800"/>
            <a:ext cx="4974828" cy="3979863"/>
          </a:xfrm>
        </p:spPr>
      </p:pic>
      <p:sp>
        <p:nvSpPr>
          <p:cNvPr id="4" name="Espace réservé du pied de page 3">
            <a:extLst>
              <a:ext uri="{FF2B5EF4-FFF2-40B4-BE49-F238E27FC236}">
                <a16:creationId xmlns:a16="http://schemas.microsoft.com/office/drawing/2014/main" id="{0C7E6C95-C047-C2D5-AE1E-87B1E15AABF2}"/>
              </a:ext>
            </a:extLst>
          </p:cNvPr>
          <p:cNvSpPr>
            <a:spLocks noGrp="1"/>
          </p:cNvSpPr>
          <p:nvPr>
            <p:ph type="ftr" sz="quarter" idx="11"/>
          </p:nvPr>
        </p:nvSpPr>
        <p:spPr>
          <a:xfrm>
            <a:off x="838200" y="6356350"/>
            <a:ext cx="1376082" cy="365125"/>
          </a:xfrm>
        </p:spPr>
        <p:txBody>
          <a:bodyPr/>
          <a:lstStyle/>
          <a:p>
            <a:r>
              <a:rPr lang="fr-FR"/>
              <a:t>TIDIANE Barry</a:t>
            </a:r>
          </a:p>
        </p:txBody>
      </p:sp>
      <p:sp>
        <p:nvSpPr>
          <p:cNvPr id="6" name="Espace réservé du numéro de diapositive 5">
            <a:extLst>
              <a:ext uri="{FF2B5EF4-FFF2-40B4-BE49-F238E27FC236}">
                <a16:creationId xmlns:a16="http://schemas.microsoft.com/office/drawing/2014/main" id="{3943C7A3-F4BC-5FDC-75F0-78CEE4A1CE38}"/>
              </a:ext>
            </a:extLst>
          </p:cNvPr>
          <p:cNvSpPr>
            <a:spLocks noGrp="1"/>
          </p:cNvSpPr>
          <p:nvPr>
            <p:ph type="sldNum" sz="quarter" idx="12"/>
          </p:nvPr>
        </p:nvSpPr>
        <p:spPr/>
        <p:txBody>
          <a:bodyPr/>
          <a:lstStyle/>
          <a:p>
            <a:fld id="{E84F9280-B8DA-43A8-A897-79D284FE962B}" type="slidenum">
              <a:rPr lang="fr-FR" smtClean="0"/>
              <a:t>20</a:t>
            </a:fld>
            <a:endParaRPr lang="fr-FR"/>
          </a:p>
        </p:txBody>
      </p:sp>
    </p:spTree>
    <p:extLst>
      <p:ext uri="{BB962C8B-B14F-4D97-AF65-F5344CB8AC3E}">
        <p14:creationId xmlns:p14="http://schemas.microsoft.com/office/powerpoint/2010/main" val="3409127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FDDB0-A6C4-805C-D01D-1679333FFF1C}"/>
              </a:ext>
            </a:extLst>
          </p:cNvPr>
          <p:cNvSpPr>
            <a:spLocks noGrp="1"/>
          </p:cNvSpPr>
          <p:nvPr>
            <p:ph type="title"/>
          </p:nvPr>
        </p:nvSpPr>
        <p:spPr>
          <a:xfrm>
            <a:off x="838200" y="390525"/>
            <a:ext cx="10515600" cy="1325563"/>
          </a:xfrm>
        </p:spPr>
        <p:txBody>
          <a:bodyPr>
            <a:normAutofit/>
          </a:bodyPr>
          <a:lstStyle/>
          <a:p>
            <a:pPr algn="ctr"/>
            <a:r>
              <a:rPr lang="fr-FR" sz="4000" dirty="0"/>
              <a:t>Comparaison des 3 modèles de clustering utilisés</a:t>
            </a:r>
          </a:p>
        </p:txBody>
      </p:sp>
      <p:pic>
        <p:nvPicPr>
          <p:cNvPr id="5" name="Espace réservé du contenu 4">
            <a:extLst>
              <a:ext uri="{FF2B5EF4-FFF2-40B4-BE49-F238E27FC236}">
                <a16:creationId xmlns:a16="http://schemas.microsoft.com/office/drawing/2014/main" id="{37233164-C994-5907-98FC-029C315E3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3961"/>
            <a:ext cx="10871200" cy="3623733"/>
          </a:xfrm>
        </p:spPr>
      </p:pic>
      <p:sp>
        <p:nvSpPr>
          <p:cNvPr id="3" name="Espace réservé du pied de page 2">
            <a:extLst>
              <a:ext uri="{FF2B5EF4-FFF2-40B4-BE49-F238E27FC236}">
                <a16:creationId xmlns:a16="http://schemas.microsoft.com/office/drawing/2014/main" id="{06D2B0CC-332F-6BF2-3816-1E102F39F234}"/>
              </a:ext>
            </a:extLst>
          </p:cNvPr>
          <p:cNvSpPr>
            <a:spLocks noGrp="1"/>
          </p:cNvSpPr>
          <p:nvPr>
            <p:ph type="ftr" sz="quarter" idx="11"/>
          </p:nvPr>
        </p:nvSpPr>
        <p:spPr>
          <a:xfrm>
            <a:off x="838200" y="6356350"/>
            <a:ext cx="1277471"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F07F326D-6731-0ABE-607B-10A43F1CAE12}"/>
              </a:ext>
            </a:extLst>
          </p:cNvPr>
          <p:cNvSpPr>
            <a:spLocks noGrp="1"/>
          </p:cNvSpPr>
          <p:nvPr>
            <p:ph type="sldNum" sz="quarter" idx="12"/>
          </p:nvPr>
        </p:nvSpPr>
        <p:spPr/>
        <p:txBody>
          <a:bodyPr/>
          <a:lstStyle/>
          <a:p>
            <a:fld id="{E84F9280-B8DA-43A8-A897-79D284FE962B}" type="slidenum">
              <a:rPr lang="fr-FR" smtClean="0"/>
              <a:t>21</a:t>
            </a:fld>
            <a:endParaRPr lang="fr-FR"/>
          </a:p>
        </p:txBody>
      </p:sp>
    </p:spTree>
    <p:extLst>
      <p:ext uri="{BB962C8B-B14F-4D97-AF65-F5344CB8AC3E}">
        <p14:creationId xmlns:p14="http://schemas.microsoft.com/office/powerpoint/2010/main" val="1222402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C98AA-DE01-2C0A-60EF-D2842870316A}"/>
              </a:ext>
            </a:extLst>
          </p:cNvPr>
          <p:cNvSpPr>
            <a:spLocks noGrp="1"/>
          </p:cNvSpPr>
          <p:nvPr>
            <p:ph type="title"/>
          </p:nvPr>
        </p:nvSpPr>
        <p:spPr>
          <a:xfrm>
            <a:off x="1212476" y="2577267"/>
            <a:ext cx="9767047" cy="1703465"/>
          </a:xfrm>
        </p:spPr>
        <p:txBody>
          <a:bodyPr>
            <a:normAutofit fontScale="90000"/>
          </a:bodyPr>
          <a:lstStyle/>
          <a:p>
            <a:pPr algn="ctr"/>
            <a:r>
              <a:rPr lang="fr-FR" b="1" dirty="0"/>
              <a:t>Troisième partie </a:t>
            </a:r>
            <a:r>
              <a:rPr lang="fr-FR" dirty="0"/>
              <a:t>: Simulation pour déterminer la fréquence nécessaire de mise à jour du modèle de segmentation</a:t>
            </a:r>
          </a:p>
        </p:txBody>
      </p:sp>
      <p:sp>
        <p:nvSpPr>
          <p:cNvPr id="4" name="Espace réservé du pied de page 3">
            <a:extLst>
              <a:ext uri="{FF2B5EF4-FFF2-40B4-BE49-F238E27FC236}">
                <a16:creationId xmlns:a16="http://schemas.microsoft.com/office/drawing/2014/main" id="{D751A9BD-0315-2F8C-800F-90659C68151D}"/>
              </a:ext>
            </a:extLst>
          </p:cNvPr>
          <p:cNvSpPr>
            <a:spLocks noGrp="1"/>
          </p:cNvSpPr>
          <p:nvPr>
            <p:ph type="ftr" sz="quarter" idx="11"/>
          </p:nvPr>
        </p:nvSpPr>
        <p:spPr>
          <a:xfrm>
            <a:off x="838200" y="6356350"/>
            <a:ext cx="1241612" cy="365125"/>
          </a:xfrm>
        </p:spPr>
        <p:txBody>
          <a:bodyPr/>
          <a:lstStyle/>
          <a:p>
            <a:r>
              <a:rPr lang="fr-FR" dirty="0"/>
              <a:t>TIDIANE Barry</a:t>
            </a:r>
          </a:p>
        </p:txBody>
      </p:sp>
      <p:sp>
        <p:nvSpPr>
          <p:cNvPr id="5" name="Espace réservé du numéro de diapositive 4">
            <a:extLst>
              <a:ext uri="{FF2B5EF4-FFF2-40B4-BE49-F238E27FC236}">
                <a16:creationId xmlns:a16="http://schemas.microsoft.com/office/drawing/2014/main" id="{8EFCFC32-138A-CD73-EB6B-011907A4F38F}"/>
              </a:ext>
            </a:extLst>
          </p:cNvPr>
          <p:cNvSpPr>
            <a:spLocks noGrp="1"/>
          </p:cNvSpPr>
          <p:nvPr>
            <p:ph type="sldNum" sz="quarter" idx="12"/>
          </p:nvPr>
        </p:nvSpPr>
        <p:spPr/>
        <p:txBody>
          <a:bodyPr/>
          <a:lstStyle/>
          <a:p>
            <a:fld id="{E84F9280-B8DA-43A8-A897-79D284FE962B}" type="slidenum">
              <a:rPr lang="fr-FR" smtClean="0"/>
              <a:t>22</a:t>
            </a:fld>
            <a:endParaRPr lang="fr-FR"/>
          </a:p>
        </p:txBody>
      </p:sp>
    </p:spTree>
    <p:extLst>
      <p:ext uri="{BB962C8B-B14F-4D97-AF65-F5344CB8AC3E}">
        <p14:creationId xmlns:p14="http://schemas.microsoft.com/office/powerpoint/2010/main" val="387097499"/>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71C3C-4DA8-F192-6D77-58C605C4958A}"/>
              </a:ext>
            </a:extLst>
          </p:cNvPr>
          <p:cNvSpPr>
            <a:spLocks noGrp="1"/>
          </p:cNvSpPr>
          <p:nvPr>
            <p:ph type="title"/>
          </p:nvPr>
        </p:nvSpPr>
        <p:spPr/>
        <p:txBody>
          <a:bodyPr>
            <a:normAutofit/>
          </a:bodyPr>
          <a:lstStyle/>
          <a:p>
            <a:pPr algn="ctr"/>
            <a:r>
              <a:rPr lang="fr-FR" sz="4000" dirty="0"/>
              <a:t>Réaliser un PCA pour réduire la dimension de notre jeu de données</a:t>
            </a:r>
          </a:p>
        </p:txBody>
      </p:sp>
      <p:pic>
        <p:nvPicPr>
          <p:cNvPr id="5" name="Espace réservé du contenu 4">
            <a:extLst>
              <a:ext uri="{FF2B5EF4-FFF2-40B4-BE49-F238E27FC236}">
                <a16:creationId xmlns:a16="http://schemas.microsoft.com/office/drawing/2014/main" id="{E4F1A8DB-34C6-4088-B448-B8D89BFCBF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9333" y="1727994"/>
            <a:ext cx="6417734" cy="4813300"/>
          </a:xfrm>
        </p:spPr>
      </p:pic>
      <p:sp>
        <p:nvSpPr>
          <p:cNvPr id="3" name="Espace réservé du pied de page 2">
            <a:extLst>
              <a:ext uri="{FF2B5EF4-FFF2-40B4-BE49-F238E27FC236}">
                <a16:creationId xmlns:a16="http://schemas.microsoft.com/office/drawing/2014/main" id="{80C0661B-D128-FD61-E1AE-13F3990F3A47}"/>
              </a:ext>
            </a:extLst>
          </p:cNvPr>
          <p:cNvSpPr>
            <a:spLocks noGrp="1"/>
          </p:cNvSpPr>
          <p:nvPr>
            <p:ph type="ftr" sz="quarter" idx="11"/>
          </p:nvPr>
        </p:nvSpPr>
        <p:spPr>
          <a:xfrm>
            <a:off x="838200" y="6356349"/>
            <a:ext cx="1402976" cy="365125"/>
          </a:xfrm>
        </p:spPr>
        <p:txBody>
          <a:bodyPr/>
          <a:lstStyle/>
          <a:p>
            <a:r>
              <a:rPr lang="fr-FR"/>
              <a:t>TIDIANE Barry</a:t>
            </a:r>
          </a:p>
        </p:txBody>
      </p:sp>
      <p:sp>
        <p:nvSpPr>
          <p:cNvPr id="4" name="Espace réservé du numéro de diapositive 3">
            <a:extLst>
              <a:ext uri="{FF2B5EF4-FFF2-40B4-BE49-F238E27FC236}">
                <a16:creationId xmlns:a16="http://schemas.microsoft.com/office/drawing/2014/main" id="{825454F8-DEF3-B56C-FC95-04B7BE517617}"/>
              </a:ext>
            </a:extLst>
          </p:cNvPr>
          <p:cNvSpPr>
            <a:spLocks noGrp="1"/>
          </p:cNvSpPr>
          <p:nvPr>
            <p:ph type="sldNum" sz="quarter" idx="12"/>
          </p:nvPr>
        </p:nvSpPr>
        <p:spPr/>
        <p:txBody>
          <a:bodyPr/>
          <a:lstStyle/>
          <a:p>
            <a:fld id="{E84F9280-B8DA-43A8-A897-79D284FE962B}" type="slidenum">
              <a:rPr lang="fr-FR" smtClean="0"/>
              <a:t>23</a:t>
            </a:fld>
            <a:endParaRPr lang="fr-FR"/>
          </a:p>
        </p:txBody>
      </p:sp>
    </p:spTree>
    <p:extLst>
      <p:ext uri="{BB962C8B-B14F-4D97-AF65-F5344CB8AC3E}">
        <p14:creationId xmlns:p14="http://schemas.microsoft.com/office/powerpoint/2010/main" val="180511005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BD5D32-7539-ECED-84DB-8EF6A4D1057D}"/>
              </a:ext>
            </a:extLst>
          </p:cNvPr>
          <p:cNvSpPr>
            <a:spLocks noGrp="1"/>
          </p:cNvSpPr>
          <p:nvPr>
            <p:ph type="title"/>
          </p:nvPr>
        </p:nvSpPr>
        <p:spPr>
          <a:xfrm>
            <a:off x="1163170" y="177437"/>
            <a:ext cx="9865659" cy="763857"/>
          </a:xfrm>
        </p:spPr>
        <p:txBody>
          <a:bodyPr>
            <a:normAutofit/>
          </a:bodyPr>
          <a:lstStyle/>
          <a:p>
            <a:pPr algn="ctr"/>
            <a:r>
              <a:rPr lang="fr-FR" sz="4000" dirty="0"/>
              <a:t>Entrainer nos modèles de clustering</a:t>
            </a:r>
          </a:p>
        </p:txBody>
      </p:sp>
      <p:pic>
        <p:nvPicPr>
          <p:cNvPr id="9" name="Image 8">
            <a:extLst>
              <a:ext uri="{FF2B5EF4-FFF2-40B4-BE49-F238E27FC236}">
                <a16:creationId xmlns:a16="http://schemas.microsoft.com/office/drawing/2014/main" id="{35388852-75D0-2344-80C0-6FD7EB69F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64" y="1323053"/>
            <a:ext cx="3560484" cy="2670362"/>
          </a:xfrm>
          <a:prstGeom prst="rect">
            <a:avLst/>
          </a:prstGeom>
        </p:spPr>
      </p:pic>
      <p:pic>
        <p:nvPicPr>
          <p:cNvPr id="11" name="Image 10">
            <a:extLst>
              <a:ext uri="{FF2B5EF4-FFF2-40B4-BE49-F238E27FC236}">
                <a16:creationId xmlns:a16="http://schemas.microsoft.com/office/drawing/2014/main" id="{5D681388-33A1-C722-C294-B394FF5CD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097" y="1323052"/>
            <a:ext cx="3566460" cy="2683851"/>
          </a:xfrm>
          <a:prstGeom prst="rect">
            <a:avLst/>
          </a:prstGeom>
        </p:spPr>
      </p:pic>
      <p:pic>
        <p:nvPicPr>
          <p:cNvPr id="13" name="Image 12">
            <a:extLst>
              <a:ext uri="{FF2B5EF4-FFF2-40B4-BE49-F238E27FC236}">
                <a16:creationId xmlns:a16="http://schemas.microsoft.com/office/drawing/2014/main" id="{51DC8A76-E285-B631-7402-085EAE578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470" y="1323053"/>
            <a:ext cx="3674392" cy="2740535"/>
          </a:xfrm>
          <a:prstGeom prst="rect">
            <a:avLst/>
          </a:prstGeom>
        </p:spPr>
      </p:pic>
      <p:pic>
        <p:nvPicPr>
          <p:cNvPr id="15" name="Image 14">
            <a:extLst>
              <a:ext uri="{FF2B5EF4-FFF2-40B4-BE49-F238E27FC236}">
                <a16:creationId xmlns:a16="http://schemas.microsoft.com/office/drawing/2014/main" id="{3054A8E3-22D4-6DB6-C5DC-6C0B9A2D46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964" y="3988109"/>
            <a:ext cx="3680900" cy="2692454"/>
          </a:xfrm>
          <a:prstGeom prst="rect">
            <a:avLst/>
          </a:prstGeom>
        </p:spPr>
      </p:pic>
      <p:pic>
        <p:nvPicPr>
          <p:cNvPr id="17" name="Image 16">
            <a:extLst>
              <a:ext uri="{FF2B5EF4-FFF2-40B4-BE49-F238E27FC236}">
                <a16:creationId xmlns:a16="http://schemas.microsoft.com/office/drawing/2014/main" id="{059FFC56-835A-9F51-DA98-1F9B8544BF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0545" y="4006902"/>
            <a:ext cx="3634751" cy="2697143"/>
          </a:xfrm>
          <a:prstGeom prst="rect">
            <a:avLst/>
          </a:prstGeom>
        </p:spPr>
      </p:pic>
      <p:pic>
        <p:nvPicPr>
          <p:cNvPr id="19" name="Image 18">
            <a:extLst>
              <a:ext uri="{FF2B5EF4-FFF2-40B4-BE49-F238E27FC236}">
                <a16:creationId xmlns:a16="http://schemas.microsoft.com/office/drawing/2014/main" id="{9F5D46D3-C408-5DC5-61B0-03BFBC9F25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9257" y="4013548"/>
            <a:ext cx="3704817" cy="2683851"/>
          </a:xfrm>
          <a:prstGeom prst="rect">
            <a:avLst/>
          </a:prstGeom>
        </p:spPr>
      </p:pic>
      <p:sp>
        <p:nvSpPr>
          <p:cNvPr id="3" name="Espace réservé du pied de page 2">
            <a:extLst>
              <a:ext uri="{FF2B5EF4-FFF2-40B4-BE49-F238E27FC236}">
                <a16:creationId xmlns:a16="http://schemas.microsoft.com/office/drawing/2014/main" id="{CCD1026C-22A7-A2F5-B912-0FE367AFB5CE}"/>
              </a:ext>
            </a:extLst>
          </p:cNvPr>
          <p:cNvSpPr>
            <a:spLocks noGrp="1"/>
          </p:cNvSpPr>
          <p:nvPr>
            <p:ph type="ftr" sz="quarter" idx="11"/>
          </p:nvPr>
        </p:nvSpPr>
        <p:spPr>
          <a:xfrm>
            <a:off x="412377" y="6459604"/>
            <a:ext cx="1098176" cy="397733"/>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A3766FEC-590F-74F3-5457-C8AA0711DCAD}"/>
              </a:ext>
            </a:extLst>
          </p:cNvPr>
          <p:cNvSpPr>
            <a:spLocks noGrp="1"/>
          </p:cNvSpPr>
          <p:nvPr>
            <p:ph type="sldNum" sz="quarter" idx="12"/>
          </p:nvPr>
        </p:nvSpPr>
        <p:spPr>
          <a:xfrm>
            <a:off x="10912326" y="6496363"/>
            <a:ext cx="461682" cy="324213"/>
          </a:xfrm>
        </p:spPr>
        <p:txBody>
          <a:bodyPr/>
          <a:lstStyle/>
          <a:p>
            <a:fld id="{E84F9280-B8DA-43A8-A897-79D284FE962B}" type="slidenum">
              <a:rPr lang="fr-FR" smtClean="0"/>
              <a:t>24</a:t>
            </a:fld>
            <a:endParaRPr lang="fr-FR" dirty="0"/>
          </a:p>
        </p:txBody>
      </p:sp>
    </p:spTree>
    <p:extLst>
      <p:ext uri="{BB962C8B-B14F-4D97-AF65-F5344CB8AC3E}">
        <p14:creationId xmlns:p14="http://schemas.microsoft.com/office/powerpoint/2010/main" val="179413446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3D0F71-75F4-E0C8-24D0-015B15D981A5}"/>
              </a:ext>
            </a:extLst>
          </p:cNvPr>
          <p:cNvSpPr>
            <a:spLocks noGrp="1"/>
          </p:cNvSpPr>
          <p:nvPr>
            <p:ph type="title"/>
          </p:nvPr>
        </p:nvSpPr>
        <p:spPr>
          <a:xfrm>
            <a:off x="1653988" y="17929"/>
            <a:ext cx="8884023" cy="1416424"/>
          </a:xfrm>
        </p:spPr>
        <p:txBody>
          <a:bodyPr>
            <a:noAutofit/>
          </a:bodyPr>
          <a:lstStyle/>
          <a:p>
            <a:pPr algn="ctr"/>
            <a:r>
              <a:rPr lang="fr-FR" sz="3600" dirty="0"/>
              <a:t>Déterminer au bout de combien de temps le modèle de clustering devient obsolète et nécessite d'être </a:t>
            </a:r>
            <a:r>
              <a:rPr lang="fr-FR" sz="3600" dirty="0" err="1"/>
              <a:t>ré-entraîné</a:t>
            </a:r>
            <a:endParaRPr lang="fr-FR" sz="3600" dirty="0"/>
          </a:p>
        </p:txBody>
      </p:sp>
      <p:pic>
        <p:nvPicPr>
          <p:cNvPr id="8" name="Image 7">
            <a:extLst>
              <a:ext uri="{FF2B5EF4-FFF2-40B4-BE49-F238E27FC236}">
                <a16:creationId xmlns:a16="http://schemas.microsoft.com/office/drawing/2014/main" id="{BDA4EE91-1B5D-C288-54AA-E08337856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059" y="1491784"/>
            <a:ext cx="6321806" cy="4962680"/>
          </a:xfrm>
          <a:prstGeom prst="rect">
            <a:avLst/>
          </a:prstGeom>
        </p:spPr>
      </p:pic>
      <p:pic>
        <p:nvPicPr>
          <p:cNvPr id="10" name="Image 9">
            <a:extLst>
              <a:ext uri="{FF2B5EF4-FFF2-40B4-BE49-F238E27FC236}">
                <a16:creationId xmlns:a16="http://schemas.microsoft.com/office/drawing/2014/main" id="{D1E97C31-E9F5-5C69-A981-75F825BC4C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6865" y="3771339"/>
            <a:ext cx="4275549" cy="767603"/>
          </a:xfrm>
          <a:prstGeom prst="rect">
            <a:avLst/>
          </a:prstGeom>
        </p:spPr>
      </p:pic>
      <p:sp>
        <p:nvSpPr>
          <p:cNvPr id="3" name="Espace réservé du pied de page 2">
            <a:extLst>
              <a:ext uri="{FF2B5EF4-FFF2-40B4-BE49-F238E27FC236}">
                <a16:creationId xmlns:a16="http://schemas.microsoft.com/office/drawing/2014/main" id="{69D1B751-81C7-0F47-708B-AA502AA57059}"/>
              </a:ext>
            </a:extLst>
          </p:cNvPr>
          <p:cNvSpPr>
            <a:spLocks noGrp="1"/>
          </p:cNvSpPr>
          <p:nvPr>
            <p:ph type="ftr" sz="quarter" idx="11"/>
          </p:nvPr>
        </p:nvSpPr>
        <p:spPr>
          <a:xfrm>
            <a:off x="838200" y="6461872"/>
            <a:ext cx="1187824" cy="259603"/>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E97A3858-46B7-8F69-4F40-FA17E0029F50}"/>
              </a:ext>
            </a:extLst>
          </p:cNvPr>
          <p:cNvSpPr>
            <a:spLocks noGrp="1"/>
          </p:cNvSpPr>
          <p:nvPr>
            <p:ph type="sldNum" sz="quarter" idx="12"/>
          </p:nvPr>
        </p:nvSpPr>
        <p:spPr/>
        <p:txBody>
          <a:bodyPr/>
          <a:lstStyle/>
          <a:p>
            <a:fld id="{E84F9280-B8DA-43A8-A897-79D284FE962B}" type="slidenum">
              <a:rPr lang="fr-FR" smtClean="0"/>
              <a:t>25</a:t>
            </a:fld>
            <a:endParaRPr lang="fr-FR"/>
          </a:p>
        </p:txBody>
      </p:sp>
    </p:spTree>
    <p:extLst>
      <p:ext uri="{BB962C8B-B14F-4D97-AF65-F5344CB8AC3E}">
        <p14:creationId xmlns:p14="http://schemas.microsoft.com/office/powerpoint/2010/main" val="18638721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87449-2DB7-AE2B-B6B6-B1A9ED4FDFE7}"/>
              </a:ext>
            </a:extLst>
          </p:cNvPr>
          <p:cNvSpPr>
            <a:spLocks noGrp="1"/>
          </p:cNvSpPr>
          <p:nvPr>
            <p:ph type="title"/>
          </p:nvPr>
        </p:nvSpPr>
        <p:spPr/>
        <p:txBody>
          <a:bodyPr>
            <a:normAutofit/>
          </a:bodyPr>
          <a:lstStyle/>
          <a:p>
            <a:pPr algn="ctr"/>
            <a:r>
              <a:rPr lang="fr-FR" sz="4000" dirty="0"/>
              <a:t>Une représentation graphique du score ARI pour le modèle K-</a:t>
            </a:r>
            <a:r>
              <a:rPr lang="fr-FR" sz="4000" dirty="0" err="1"/>
              <a:t>Means</a:t>
            </a:r>
            <a:endParaRPr lang="fr-FR" sz="4000" dirty="0"/>
          </a:p>
        </p:txBody>
      </p:sp>
      <p:pic>
        <p:nvPicPr>
          <p:cNvPr id="7" name="Espace réservé du contenu 6">
            <a:extLst>
              <a:ext uri="{FF2B5EF4-FFF2-40B4-BE49-F238E27FC236}">
                <a16:creationId xmlns:a16="http://schemas.microsoft.com/office/drawing/2014/main" id="{973BF038-C060-1C19-3EBD-EB69BE5629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3552" y="1825625"/>
            <a:ext cx="6343339" cy="4757504"/>
          </a:xfrm>
        </p:spPr>
      </p:pic>
      <p:sp>
        <p:nvSpPr>
          <p:cNvPr id="3" name="Espace réservé du pied de page 2">
            <a:extLst>
              <a:ext uri="{FF2B5EF4-FFF2-40B4-BE49-F238E27FC236}">
                <a16:creationId xmlns:a16="http://schemas.microsoft.com/office/drawing/2014/main" id="{D024B8D9-7820-3A00-3C68-9F939E915EC1}"/>
              </a:ext>
            </a:extLst>
          </p:cNvPr>
          <p:cNvSpPr>
            <a:spLocks noGrp="1"/>
          </p:cNvSpPr>
          <p:nvPr>
            <p:ph type="ftr" sz="quarter" idx="11"/>
          </p:nvPr>
        </p:nvSpPr>
        <p:spPr>
          <a:xfrm>
            <a:off x="838200" y="6365689"/>
            <a:ext cx="1349188" cy="361716"/>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AF3F04B2-AF1E-A97F-B895-7E93FD290C8F}"/>
              </a:ext>
            </a:extLst>
          </p:cNvPr>
          <p:cNvSpPr>
            <a:spLocks noGrp="1"/>
          </p:cNvSpPr>
          <p:nvPr>
            <p:ph type="sldNum" sz="quarter" idx="12"/>
          </p:nvPr>
        </p:nvSpPr>
        <p:spPr/>
        <p:txBody>
          <a:bodyPr/>
          <a:lstStyle/>
          <a:p>
            <a:fld id="{E84F9280-B8DA-43A8-A897-79D284FE962B}" type="slidenum">
              <a:rPr lang="fr-FR" smtClean="0"/>
              <a:t>26</a:t>
            </a:fld>
            <a:endParaRPr lang="fr-FR"/>
          </a:p>
        </p:txBody>
      </p:sp>
    </p:spTree>
    <p:extLst>
      <p:ext uri="{BB962C8B-B14F-4D97-AF65-F5344CB8AC3E}">
        <p14:creationId xmlns:p14="http://schemas.microsoft.com/office/powerpoint/2010/main" val="428595052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6016E-02B1-8649-381F-32BE6D12C819}"/>
              </a:ext>
            </a:extLst>
          </p:cNvPr>
          <p:cNvSpPr>
            <a:spLocks noGrp="1"/>
          </p:cNvSpPr>
          <p:nvPr>
            <p:ph type="title"/>
          </p:nvPr>
        </p:nvSpPr>
        <p:spPr/>
        <p:txBody>
          <a:bodyPr>
            <a:normAutofit/>
          </a:bodyPr>
          <a:lstStyle/>
          <a:p>
            <a:pPr algn="ctr"/>
            <a:r>
              <a:rPr lang="fr-FR" sz="4000" dirty="0"/>
              <a:t>Conclusion</a:t>
            </a:r>
          </a:p>
        </p:txBody>
      </p:sp>
      <p:sp>
        <p:nvSpPr>
          <p:cNvPr id="5" name="ZoneTexte 4">
            <a:extLst>
              <a:ext uri="{FF2B5EF4-FFF2-40B4-BE49-F238E27FC236}">
                <a16:creationId xmlns:a16="http://schemas.microsoft.com/office/drawing/2014/main" id="{43C93487-2A01-2EC7-8702-A8A445A7130C}"/>
              </a:ext>
            </a:extLst>
          </p:cNvPr>
          <p:cNvSpPr txBox="1"/>
          <p:nvPr/>
        </p:nvSpPr>
        <p:spPr>
          <a:xfrm>
            <a:off x="2934944" y="1989667"/>
            <a:ext cx="6322111" cy="2308324"/>
          </a:xfrm>
          <a:prstGeom prst="rect">
            <a:avLst/>
          </a:prstGeom>
          <a:noFill/>
        </p:spPr>
        <p:txBody>
          <a:bodyPr wrap="square">
            <a:spAutoFit/>
          </a:bodyPr>
          <a:lstStyle/>
          <a:p>
            <a:pPr algn="just"/>
            <a:r>
              <a:rPr lang="fr-FR" sz="1600" dirty="0"/>
              <a:t>Nature inhabituelle des jeux de données avec seulement 3% des clients ayant effectué plus d'une commande</a:t>
            </a:r>
          </a:p>
          <a:p>
            <a:pPr algn="just"/>
            <a:r>
              <a:rPr lang="fr-FR" sz="1600" dirty="0"/>
              <a:t>Toutefois, suite à l’analyse comparative, le modèle K-</a:t>
            </a:r>
            <a:r>
              <a:rPr lang="fr-FR" sz="1600" dirty="0" err="1"/>
              <a:t>Means</a:t>
            </a:r>
            <a:r>
              <a:rPr lang="fr-FR" sz="1600" dirty="0"/>
              <a:t> était le plus performant </a:t>
            </a:r>
          </a:p>
          <a:p>
            <a:pPr algn="just"/>
            <a:r>
              <a:rPr lang="fr-FR" sz="1600" dirty="0"/>
              <a:t>Afin de maintenir la haute performance de l'algorithme, nous recommandons un contrat de maintenance d'une durée de deux mois et demi</a:t>
            </a:r>
          </a:p>
          <a:p>
            <a:pPr algn="just"/>
            <a:r>
              <a:rPr lang="fr-FR" sz="1600" dirty="0"/>
              <a:t>Cette approche garantira que le modèle reste précis et adapté aux besoins de l'entreprise</a:t>
            </a:r>
          </a:p>
        </p:txBody>
      </p:sp>
      <p:sp>
        <p:nvSpPr>
          <p:cNvPr id="6" name="Espace réservé du pied de page 5">
            <a:extLst>
              <a:ext uri="{FF2B5EF4-FFF2-40B4-BE49-F238E27FC236}">
                <a16:creationId xmlns:a16="http://schemas.microsoft.com/office/drawing/2014/main" id="{BC85878F-7C78-C8D6-F076-05710F25777F}"/>
              </a:ext>
            </a:extLst>
          </p:cNvPr>
          <p:cNvSpPr>
            <a:spLocks noGrp="1"/>
          </p:cNvSpPr>
          <p:nvPr>
            <p:ph type="ftr" sz="quarter" idx="11"/>
          </p:nvPr>
        </p:nvSpPr>
        <p:spPr>
          <a:xfrm>
            <a:off x="838200" y="6356350"/>
            <a:ext cx="1304365" cy="365125"/>
          </a:xfrm>
        </p:spPr>
        <p:txBody>
          <a:bodyPr/>
          <a:lstStyle/>
          <a:p>
            <a:r>
              <a:rPr lang="fr-FR" dirty="0"/>
              <a:t>TIDIANE Barry</a:t>
            </a:r>
          </a:p>
        </p:txBody>
      </p:sp>
      <p:sp>
        <p:nvSpPr>
          <p:cNvPr id="7" name="Espace réservé du numéro de diapositive 6">
            <a:extLst>
              <a:ext uri="{FF2B5EF4-FFF2-40B4-BE49-F238E27FC236}">
                <a16:creationId xmlns:a16="http://schemas.microsoft.com/office/drawing/2014/main" id="{E8939648-BF24-1821-1CFA-BFBABFF0960F}"/>
              </a:ext>
            </a:extLst>
          </p:cNvPr>
          <p:cNvSpPr>
            <a:spLocks noGrp="1"/>
          </p:cNvSpPr>
          <p:nvPr>
            <p:ph type="sldNum" sz="quarter" idx="12"/>
          </p:nvPr>
        </p:nvSpPr>
        <p:spPr/>
        <p:txBody>
          <a:bodyPr/>
          <a:lstStyle/>
          <a:p>
            <a:fld id="{E84F9280-B8DA-43A8-A897-79D284FE962B}" type="slidenum">
              <a:rPr lang="fr-FR" smtClean="0"/>
              <a:t>27</a:t>
            </a:fld>
            <a:endParaRPr lang="fr-FR"/>
          </a:p>
        </p:txBody>
      </p:sp>
    </p:spTree>
    <p:extLst>
      <p:ext uri="{BB962C8B-B14F-4D97-AF65-F5344CB8AC3E}">
        <p14:creationId xmlns:p14="http://schemas.microsoft.com/office/powerpoint/2010/main" val="35851679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6173D3-DED6-F24A-BD9F-2A0EA0DEB417}"/>
              </a:ext>
            </a:extLst>
          </p:cNvPr>
          <p:cNvSpPr>
            <a:spLocks noGrp="1"/>
          </p:cNvSpPr>
          <p:nvPr>
            <p:ph type="title"/>
          </p:nvPr>
        </p:nvSpPr>
        <p:spPr>
          <a:xfrm>
            <a:off x="1418664" y="341302"/>
            <a:ext cx="7541558" cy="1035043"/>
          </a:xfrm>
        </p:spPr>
        <p:txBody>
          <a:bodyPr>
            <a:normAutofit fontScale="90000"/>
          </a:bodyPr>
          <a:lstStyle/>
          <a:p>
            <a:pPr algn="ctr"/>
            <a:r>
              <a:rPr lang="en-GB" sz="4000" dirty="0"/>
              <a:t>Quelques liens qui </a:t>
            </a:r>
            <a:r>
              <a:rPr lang="en-GB" sz="4000" dirty="0" err="1"/>
              <a:t>ont</a:t>
            </a:r>
            <a:r>
              <a:rPr lang="en-GB" sz="4000" dirty="0"/>
              <a:t> </a:t>
            </a:r>
            <a:r>
              <a:rPr lang="en-GB" sz="4000" dirty="0" err="1"/>
              <a:t>servi</a:t>
            </a:r>
            <a:r>
              <a:rPr lang="en-GB" sz="4000" dirty="0"/>
              <a:t> à la </a:t>
            </a:r>
            <a:r>
              <a:rPr lang="en-GB" sz="4000" dirty="0" err="1"/>
              <a:t>réalisation</a:t>
            </a:r>
            <a:r>
              <a:rPr lang="en-GB" sz="4000" dirty="0"/>
              <a:t> de </a:t>
            </a:r>
            <a:r>
              <a:rPr lang="en-GB" sz="4000" dirty="0" err="1"/>
              <a:t>ce</a:t>
            </a:r>
            <a:r>
              <a:rPr lang="en-GB" sz="4000" dirty="0"/>
              <a:t> </a:t>
            </a:r>
            <a:r>
              <a:rPr lang="en-GB" sz="4000" dirty="0" err="1"/>
              <a:t>projet</a:t>
            </a:r>
            <a:endParaRPr lang="fr-FR" sz="4000" dirty="0"/>
          </a:p>
        </p:txBody>
      </p:sp>
      <p:sp>
        <p:nvSpPr>
          <p:cNvPr id="5" name="ZoneTexte 4">
            <a:extLst>
              <a:ext uri="{FF2B5EF4-FFF2-40B4-BE49-F238E27FC236}">
                <a16:creationId xmlns:a16="http://schemas.microsoft.com/office/drawing/2014/main" id="{E1256FB0-8C08-65A0-9E97-93069269EA17}"/>
              </a:ext>
            </a:extLst>
          </p:cNvPr>
          <p:cNvSpPr txBox="1"/>
          <p:nvPr/>
        </p:nvSpPr>
        <p:spPr>
          <a:xfrm>
            <a:off x="1703294" y="5193938"/>
            <a:ext cx="6096000" cy="646331"/>
          </a:xfrm>
          <a:prstGeom prst="rect">
            <a:avLst/>
          </a:prstGeom>
          <a:noFill/>
        </p:spPr>
        <p:txBody>
          <a:bodyPr wrap="square">
            <a:spAutoFit/>
          </a:bodyPr>
          <a:lstStyle/>
          <a:p>
            <a:r>
              <a:rPr lang="fr-FR" dirty="0"/>
              <a:t>https://www.kaggle.com/code/kautumn06/yellowbrick-clustering-evaluation-examples/notebook</a:t>
            </a:r>
          </a:p>
        </p:txBody>
      </p:sp>
      <p:sp>
        <p:nvSpPr>
          <p:cNvPr id="7" name="ZoneTexte 6">
            <a:extLst>
              <a:ext uri="{FF2B5EF4-FFF2-40B4-BE49-F238E27FC236}">
                <a16:creationId xmlns:a16="http://schemas.microsoft.com/office/drawing/2014/main" id="{530C2C54-6A73-655B-ED9A-DF2DE5D68D92}"/>
              </a:ext>
            </a:extLst>
          </p:cNvPr>
          <p:cNvSpPr txBox="1"/>
          <p:nvPr/>
        </p:nvSpPr>
        <p:spPr>
          <a:xfrm>
            <a:off x="1703294" y="3312565"/>
            <a:ext cx="6096000" cy="646331"/>
          </a:xfrm>
          <a:prstGeom prst="rect">
            <a:avLst/>
          </a:prstGeom>
          <a:noFill/>
        </p:spPr>
        <p:txBody>
          <a:bodyPr wrap="square">
            <a:spAutoFit/>
          </a:bodyPr>
          <a:lstStyle/>
          <a:p>
            <a:r>
              <a:rPr lang="fr-FR" dirty="0"/>
              <a:t>https://www.section.io/engineering-education/using-geopy-to-calculate-the-distance-between-two-points/</a:t>
            </a:r>
          </a:p>
        </p:txBody>
      </p:sp>
      <p:sp>
        <p:nvSpPr>
          <p:cNvPr id="9" name="ZoneTexte 8">
            <a:extLst>
              <a:ext uri="{FF2B5EF4-FFF2-40B4-BE49-F238E27FC236}">
                <a16:creationId xmlns:a16="http://schemas.microsoft.com/office/drawing/2014/main" id="{383EF30D-27BC-4A96-F34A-800585C5EEE0}"/>
              </a:ext>
            </a:extLst>
          </p:cNvPr>
          <p:cNvSpPr txBox="1"/>
          <p:nvPr/>
        </p:nvSpPr>
        <p:spPr>
          <a:xfrm>
            <a:off x="1703294" y="1708191"/>
            <a:ext cx="6678706" cy="646331"/>
          </a:xfrm>
          <a:prstGeom prst="rect">
            <a:avLst/>
          </a:prstGeom>
          <a:noFill/>
        </p:spPr>
        <p:txBody>
          <a:bodyPr wrap="square">
            <a:spAutoFit/>
          </a:bodyPr>
          <a:lstStyle/>
          <a:p>
            <a:r>
              <a:rPr lang="fr-FR" dirty="0"/>
              <a:t>https://medium.com/red-buffer/k-means-clustering-an-unsupervised-machine-learning-algorithm-e5122eb391c4</a:t>
            </a:r>
          </a:p>
        </p:txBody>
      </p:sp>
      <p:sp>
        <p:nvSpPr>
          <p:cNvPr id="11" name="ZoneTexte 10">
            <a:extLst>
              <a:ext uri="{FF2B5EF4-FFF2-40B4-BE49-F238E27FC236}">
                <a16:creationId xmlns:a16="http://schemas.microsoft.com/office/drawing/2014/main" id="{51D73435-DB36-0B34-4BC5-C1B05A181DF6}"/>
              </a:ext>
            </a:extLst>
          </p:cNvPr>
          <p:cNvSpPr txBox="1"/>
          <p:nvPr/>
        </p:nvSpPr>
        <p:spPr>
          <a:xfrm>
            <a:off x="1703294" y="4114752"/>
            <a:ext cx="6096000" cy="923330"/>
          </a:xfrm>
          <a:prstGeom prst="rect">
            <a:avLst/>
          </a:prstGeom>
          <a:noFill/>
        </p:spPr>
        <p:txBody>
          <a:bodyPr wrap="square">
            <a:spAutoFit/>
          </a:bodyPr>
          <a:lstStyle/>
          <a:p>
            <a:r>
              <a:rPr lang="fr-FR" dirty="0"/>
              <a:t>https://towardsdatascience.com/machine-learning-algorithms-part-12-hierarchical-agglomerative-clustering-example-in-python-1e18e0075019</a:t>
            </a:r>
          </a:p>
        </p:txBody>
      </p:sp>
      <p:sp>
        <p:nvSpPr>
          <p:cNvPr id="13" name="ZoneTexte 12">
            <a:extLst>
              <a:ext uri="{FF2B5EF4-FFF2-40B4-BE49-F238E27FC236}">
                <a16:creationId xmlns:a16="http://schemas.microsoft.com/office/drawing/2014/main" id="{CED56681-697C-92CB-99C1-167B265851EE}"/>
              </a:ext>
            </a:extLst>
          </p:cNvPr>
          <p:cNvSpPr txBox="1"/>
          <p:nvPr/>
        </p:nvSpPr>
        <p:spPr>
          <a:xfrm>
            <a:off x="1703294" y="2510378"/>
            <a:ext cx="7162800" cy="646331"/>
          </a:xfrm>
          <a:prstGeom prst="rect">
            <a:avLst/>
          </a:prstGeom>
          <a:noFill/>
        </p:spPr>
        <p:txBody>
          <a:bodyPr wrap="square">
            <a:spAutoFit/>
          </a:bodyPr>
          <a:lstStyle/>
          <a:p>
            <a:r>
              <a:rPr lang="fr-FR" dirty="0"/>
              <a:t>https://scikit-learn.org/stable/modules/generated/sklearn.cluster.DBSCAN.html</a:t>
            </a:r>
          </a:p>
        </p:txBody>
      </p:sp>
      <p:sp>
        <p:nvSpPr>
          <p:cNvPr id="14" name="Espace réservé du pied de page 13">
            <a:extLst>
              <a:ext uri="{FF2B5EF4-FFF2-40B4-BE49-F238E27FC236}">
                <a16:creationId xmlns:a16="http://schemas.microsoft.com/office/drawing/2014/main" id="{D0213A59-DA12-FCC4-CDE8-8C47D1C2452C}"/>
              </a:ext>
            </a:extLst>
          </p:cNvPr>
          <p:cNvSpPr>
            <a:spLocks noGrp="1"/>
          </p:cNvSpPr>
          <p:nvPr>
            <p:ph type="ftr" sz="quarter" idx="11"/>
          </p:nvPr>
        </p:nvSpPr>
        <p:spPr>
          <a:xfrm>
            <a:off x="838200" y="6356349"/>
            <a:ext cx="1160929" cy="365125"/>
          </a:xfrm>
        </p:spPr>
        <p:txBody>
          <a:bodyPr/>
          <a:lstStyle/>
          <a:p>
            <a:r>
              <a:rPr lang="fr-FR" dirty="0"/>
              <a:t>TIDIANE Barry</a:t>
            </a:r>
          </a:p>
        </p:txBody>
      </p:sp>
      <p:sp>
        <p:nvSpPr>
          <p:cNvPr id="15" name="Espace réservé du numéro de diapositive 14">
            <a:extLst>
              <a:ext uri="{FF2B5EF4-FFF2-40B4-BE49-F238E27FC236}">
                <a16:creationId xmlns:a16="http://schemas.microsoft.com/office/drawing/2014/main" id="{075FEB9F-FDF6-F45A-831C-FD64DA6CEDEE}"/>
              </a:ext>
            </a:extLst>
          </p:cNvPr>
          <p:cNvSpPr>
            <a:spLocks noGrp="1"/>
          </p:cNvSpPr>
          <p:nvPr>
            <p:ph type="sldNum" sz="quarter" idx="12"/>
          </p:nvPr>
        </p:nvSpPr>
        <p:spPr/>
        <p:txBody>
          <a:bodyPr/>
          <a:lstStyle/>
          <a:p>
            <a:fld id="{E84F9280-B8DA-43A8-A897-79D284FE962B}" type="slidenum">
              <a:rPr lang="fr-FR" smtClean="0"/>
              <a:t>28</a:t>
            </a:fld>
            <a:endParaRPr lang="fr-FR"/>
          </a:p>
        </p:txBody>
      </p:sp>
    </p:spTree>
    <p:extLst>
      <p:ext uri="{BB962C8B-B14F-4D97-AF65-F5344CB8AC3E}">
        <p14:creationId xmlns:p14="http://schemas.microsoft.com/office/powerpoint/2010/main" val="1085929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7D98BB-084C-1A4A-4C0F-663C86064125}"/>
              </a:ext>
            </a:extLst>
          </p:cNvPr>
          <p:cNvSpPr>
            <a:spLocks noGrp="1"/>
          </p:cNvSpPr>
          <p:nvPr>
            <p:ph type="title"/>
          </p:nvPr>
        </p:nvSpPr>
        <p:spPr>
          <a:xfrm>
            <a:off x="836612" y="1076832"/>
            <a:ext cx="3932237" cy="490283"/>
          </a:xfrm>
        </p:spPr>
        <p:txBody>
          <a:bodyPr>
            <a:normAutofit fontScale="90000"/>
          </a:bodyPr>
          <a:lstStyle/>
          <a:p>
            <a:pPr algn="ctr"/>
            <a:r>
              <a:rPr lang="fr-FR" dirty="0"/>
              <a:t>Contexte du projet</a:t>
            </a:r>
          </a:p>
        </p:txBody>
      </p:sp>
      <p:pic>
        <p:nvPicPr>
          <p:cNvPr id="8" name="Espace réservé du contenu 7">
            <a:extLst>
              <a:ext uri="{FF2B5EF4-FFF2-40B4-BE49-F238E27FC236}">
                <a16:creationId xmlns:a16="http://schemas.microsoft.com/office/drawing/2014/main" id="{B8364D9B-2BFE-88CB-6A9E-5AA598CF3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2268" y="1792391"/>
            <a:ext cx="6741978" cy="4057120"/>
          </a:xfrm>
        </p:spPr>
      </p:pic>
      <p:sp>
        <p:nvSpPr>
          <p:cNvPr id="4" name="Espace réservé du texte 3">
            <a:extLst>
              <a:ext uri="{FF2B5EF4-FFF2-40B4-BE49-F238E27FC236}">
                <a16:creationId xmlns:a16="http://schemas.microsoft.com/office/drawing/2014/main" id="{5900069E-A9D2-605C-5128-8B1B95D9420F}"/>
              </a:ext>
            </a:extLst>
          </p:cNvPr>
          <p:cNvSpPr>
            <a:spLocks noGrp="1"/>
          </p:cNvSpPr>
          <p:nvPr>
            <p:ph type="body" sz="half" idx="2"/>
          </p:nvPr>
        </p:nvSpPr>
        <p:spPr>
          <a:xfrm>
            <a:off x="836612" y="1792391"/>
            <a:ext cx="3932237" cy="4076597"/>
          </a:xfrm>
        </p:spPr>
        <p:txBody>
          <a:bodyPr>
            <a:noAutofit/>
          </a:bodyPr>
          <a:lstStyle/>
          <a:p>
            <a:pPr algn="just"/>
            <a:r>
              <a:rPr lang="fr-FR" dirty="0"/>
              <a:t>Le but est de faire une segmentation de clients  c’est-à-dire d’aider l'équipe marketing à adopter de meilleures stratégies de vente en fonction de différentes typologies de clients</a:t>
            </a:r>
          </a:p>
          <a:p>
            <a:pPr algn="just"/>
            <a:r>
              <a:rPr lang="fr-FR" dirty="0"/>
              <a:t>Nous avons utilisé la base de données de l’entreprise Olist qui est composée de plusieurs tables  comme vous le voyez sur cette slide</a:t>
            </a:r>
          </a:p>
          <a:p>
            <a:pPr algn="just"/>
            <a:r>
              <a:rPr lang="fr-FR" dirty="0"/>
              <a:t>La table la plus importante est celle des « customers », il y a aussi les « orders »</a:t>
            </a:r>
          </a:p>
          <a:p>
            <a:pPr algn="just"/>
            <a:r>
              <a:rPr lang="fr-FR" dirty="0"/>
              <a:t>Durant toute la procédure, il faudra lier les tables entre elles en fonction des différentes clés pour pouvoir effectuer l’exploration </a:t>
            </a:r>
          </a:p>
        </p:txBody>
      </p:sp>
      <p:sp>
        <p:nvSpPr>
          <p:cNvPr id="5" name="Espace réservé du pied de page 4">
            <a:extLst>
              <a:ext uri="{FF2B5EF4-FFF2-40B4-BE49-F238E27FC236}">
                <a16:creationId xmlns:a16="http://schemas.microsoft.com/office/drawing/2014/main" id="{8518C444-B8CA-6B4C-D98D-828BA5B44AA7}"/>
              </a:ext>
            </a:extLst>
          </p:cNvPr>
          <p:cNvSpPr>
            <a:spLocks noGrp="1"/>
          </p:cNvSpPr>
          <p:nvPr>
            <p:ph type="ftr" sz="quarter" idx="11"/>
          </p:nvPr>
        </p:nvSpPr>
        <p:spPr>
          <a:xfrm>
            <a:off x="836612" y="6356349"/>
            <a:ext cx="1254293" cy="365125"/>
          </a:xfrm>
        </p:spPr>
        <p:txBody>
          <a:bodyPr/>
          <a:lstStyle/>
          <a:p>
            <a:r>
              <a:rPr lang="fr-FR" dirty="0"/>
              <a:t>TIDIANE Barry</a:t>
            </a:r>
          </a:p>
        </p:txBody>
      </p:sp>
      <p:sp>
        <p:nvSpPr>
          <p:cNvPr id="6" name="Espace réservé du numéro de diapositive 5">
            <a:extLst>
              <a:ext uri="{FF2B5EF4-FFF2-40B4-BE49-F238E27FC236}">
                <a16:creationId xmlns:a16="http://schemas.microsoft.com/office/drawing/2014/main" id="{A89F76D0-6577-6C33-DFD4-786B156C1832}"/>
              </a:ext>
            </a:extLst>
          </p:cNvPr>
          <p:cNvSpPr>
            <a:spLocks noGrp="1"/>
          </p:cNvSpPr>
          <p:nvPr>
            <p:ph type="sldNum" sz="quarter" idx="12"/>
          </p:nvPr>
        </p:nvSpPr>
        <p:spPr/>
        <p:txBody>
          <a:bodyPr/>
          <a:lstStyle/>
          <a:p>
            <a:fld id="{E84F9280-B8DA-43A8-A897-79D284FE962B}" type="slidenum">
              <a:rPr lang="fr-FR" smtClean="0"/>
              <a:t>3</a:t>
            </a:fld>
            <a:endParaRPr lang="fr-FR"/>
          </a:p>
        </p:txBody>
      </p:sp>
    </p:spTree>
    <p:extLst>
      <p:ext uri="{BB962C8B-B14F-4D97-AF65-F5344CB8AC3E}">
        <p14:creationId xmlns:p14="http://schemas.microsoft.com/office/powerpoint/2010/main" val="139514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A08E-B5D5-2E1C-6682-37F96B97A6E7}"/>
              </a:ext>
            </a:extLst>
          </p:cNvPr>
          <p:cNvSpPr>
            <a:spLocks noGrp="1"/>
          </p:cNvSpPr>
          <p:nvPr>
            <p:ph type="title"/>
          </p:nvPr>
        </p:nvSpPr>
        <p:spPr>
          <a:xfrm>
            <a:off x="838200" y="2766218"/>
            <a:ext cx="10515600" cy="1325563"/>
          </a:xfrm>
        </p:spPr>
        <p:txBody>
          <a:bodyPr>
            <a:normAutofit/>
          </a:bodyPr>
          <a:lstStyle/>
          <a:p>
            <a:pPr algn="ctr"/>
            <a:r>
              <a:rPr lang="fr-FR" sz="4000" b="1" dirty="0"/>
              <a:t>Première partie </a:t>
            </a:r>
            <a:r>
              <a:rPr lang="fr-FR" sz="4000" dirty="0"/>
              <a:t>: Analyse exploratoire </a:t>
            </a:r>
          </a:p>
        </p:txBody>
      </p:sp>
      <p:sp>
        <p:nvSpPr>
          <p:cNvPr id="3" name="Espace réservé du pied de page 2">
            <a:extLst>
              <a:ext uri="{FF2B5EF4-FFF2-40B4-BE49-F238E27FC236}">
                <a16:creationId xmlns:a16="http://schemas.microsoft.com/office/drawing/2014/main" id="{DABF356B-E4FF-1CAF-DA6B-F923E9F9C704}"/>
              </a:ext>
            </a:extLst>
          </p:cNvPr>
          <p:cNvSpPr>
            <a:spLocks noGrp="1"/>
          </p:cNvSpPr>
          <p:nvPr>
            <p:ph type="ftr" sz="quarter" idx="11"/>
          </p:nvPr>
        </p:nvSpPr>
        <p:spPr>
          <a:xfrm>
            <a:off x="838200" y="6356350"/>
            <a:ext cx="1134035"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D7C56E62-E8ED-88F4-B18D-D01F895686DA}"/>
              </a:ext>
            </a:extLst>
          </p:cNvPr>
          <p:cNvSpPr>
            <a:spLocks noGrp="1"/>
          </p:cNvSpPr>
          <p:nvPr>
            <p:ph type="sldNum" sz="quarter" idx="12"/>
          </p:nvPr>
        </p:nvSpPr>
        <p:spPr/>
        <p:txBody>
          <a:bodyPr/>
          <a:lstStyle/>
          <a:p>
            <a:fld id="{E84F9280-B8DA-43A8-A897-79D284FE962B}" type="slidenum">
              <a:rPr lang="fr-FR" smtClean="0"/>
              <a:t>4</a:t>
            </a:fld>
            <a:endParaRPr lang="fr-FR"/>
          </a:p>
        </p:txBody>
      </p:sp>
    </p:spTree>
    <p:extLst>
      <p:ext uri="{BB962C8B-B14F-4D97-AF65-F5344CB8AC3E}">
        <p14:creationId xmlns:p14="http://schemas.microsoft.com/office/powerpoint/2010/main" val="113964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5304A2-499F-2C3C-0959-DEC95F77FCF2}"/>
              </a:ext>
            </a:extLst>
          </p:cNvPr>
          <p:cNvSpPr>
            <a:spLocks noGrp="1"/>
          </p:cNvSpPr>
          <p:nvPr>
            <p:ph type="title"/>
          </p:nvPr>
        </p:nvSpPr>
        <p:spPr/>
        <p:txBody>
          <a:bodyPr>
            <a:normAutofit/>
          </a:bodyPr>
          <a:lstStyle/>
          <a:p>
            <a:pPr algn="ctr"/>
            <a:r>
              <a:rPr lang="fr-FR" sz="4000" dirty="0"/>
              <a:t>Un exemple avec la représentation graphique des clients</a:t>
            </a:r>
          </a:p>
        </p:txBody>
      </p:sp>
      <p:pic>
        <p:nvPicPr>
          <p:cNvPr id="5" name="Espace réservé du contenu 4">
            <a:extLst>
              <a:ext uri="{FF2B5EF4-FFF2-40B4-BE49-F238E27FC236}">
                <a16:creationId xmlns:a16="http://schemas.microsoft.com/office/drawing/2014/main" id="{81DFA2E0-71A1-D8A5-0A90-8669368F4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402" y="1898173"/>
            <a:ext cx="10600398" cy="4240159"/>
          </a:xfrm>
        </p:spPr>
      </p:pic>
      <p:sp>
        <p:nvSpPr>
          <p:cNvPr id="3" name="Espace réservé du pied de page 2">
            <a:extLst>
              <a:ext uri="{FF2B5EF4-FFF2-40B4-BE49-F238E27FC236}">
                <a16:creationId xmlns:a16="http://schemas.microsoft.com/office/drawing/2014/main" id="{9B17C84F-AAF0-5C6F-E76C-F23E62E4BA7C}"/>
              </a:ext>
            </a:extLst>
          </p:cNvPr>
          <p:cNvSpPr>
            <a:spLocks noGrp="1"/>
          </p:cNvSpPr>
          <p:nvPr>
            <p:ph type="ftr" sz="quarter" idx="11"/>
          </p:nvPr>
        </p:nvSpPr>
        <p:spPr>
          <a:xfrm>
            <a:off x="838200" y="6356350"/>
            <a:ext cx="1241612" cy="365125"/>
          </a:xfrm>
        </p:spPr>
        <p:txBody>
          <a:bodyPr/>
          <a:lstStyle/>
          <a:p>
            <a:r>
              <a:rPr lang="fr-FR"/>
              <a:t>TIDIANE Barry</a:t>
            </a:r>
          </a:p>
        </p:txBody>
      </p:sp>
      <p:sp>
        <p:nvSpPr>
          <p:cNvPr id="4" name="Espace réservé du numéro de diapositive 3">
            <a:extLst>
              <a:ext uri="{FF2B5EF4-FFF2-40B4-BE49-F238E27FC236}">
                <a16:creationId xmlns:a16="http://schemas.microsoft.com/office/drawing/2014/main" id="{DE28A05A-C979-D1CE-9086-B5E5D26CE754}"/>
              </a:ext>
            </a:extLst>
          </p:cNvPr>
          <p:cNvSpPr>
            <a:spLocks noGrp="1"/>
          </p:cNvSpPr>
          <p:nvPr>
            <p:ph type="sldNum" sz="quarter" idx="12"/>
          </p:nvPr>
        </p:nvSpPr>
        <p:spPr/>
        <p:txBody>
          <a:bodyPr/>
          <a:lstStyle/>
          <a:p>
            <a:fld id="{E84F9280-B8DA-43A8-A897-79D284FE962B}" type="slidenum">
              <a:rPr lang="fr-FR" smtClean="0"/>
              <a:t>5</a:t>
            </a:fld>
            <a:endParaRPr lang="fr-FR"/>
          </a:p>
        </p:txBody>
      </p:sp>
    </p:spTree>
    <p:extLst>
      <p:ext uri="{BB962C8B-B14F-4D97-AF65-F5344CB8AC3E}">
        <p14:creationId xmlns:p14="http://schemas.microsoft.com/office/powerpoint/2010/main" val="3103713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0A43B5-BDD4-8AC2-9095-CF3693758E11}"/>
              </a:ext>
            </a:extLst>
          </p:cNvPr>
          <p:cNvSpPr>
            <a:spLocks noGrp="1"/>
          </p:cNvSpPr>
          <p:nvPr>
            <p:ph type="title"/>
          </p:nvPr>
        </p:nvSpPr>
        <p:spPr>
          <a:xfrm>
            <a:off x="838200" y="2766218"/>
            <a:ext cx="10515600" cy="1325563"/>
          </a:xfrm>
        </p:spPr>
        <p:txBody>
          <a:bodyPr/>
          <a:lstStyle/>
          <a:p>
            <a:pPr algn="ctr"/>
            <a:r>
              <a:rPr lang="fr-FR" dirty="0"/>
              <a:t>Analyse des commandes passées par client</a:t>
            </a:r>
          </a:p>
        </p:txBody>
      </p:sp>
      <p:sp>
        <p:nvSpPr>
          <p:cNvPr id="3" name="Espace réservé du pied de page 2">
            <a:extLst>
              <a:ext uri="{FF2B5EF4-FFF2-40B4-BE49-F238E27FC236}">
                <a16:creationId xmlns:a16="http://schemas.microsoft.com/office/drawing/2014/main" id="{33E34F04-9C70-8090-39A3-81124D4FBA36}"/>
              </a:ext>
            </a:extLst>
          </p:cNvPr>
          <p:cNvSpPr>
            <a:spLocks noGrp="1"/>
          </p:cNvSpPr>
          <p:nvPr>
            <p:ph type="ftr" sz="quarter" idx="11"/>
          </p:nvPr>
        </p:nvSpPr>
        <p:spPr>
          <a:xfrm>
            <a:off x="838200" y="6356350"/>
            <a:ext cx="1277471"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C6A2A208-9FBB-7183-F1F7-174C8EA62890}"/>
              </a:ext>
            </a:extLst>
          </p:cNvPr>
          <p:cNvSpPr>
            <a:spLocks noGrp="1"/>
          </p:cNvSpPr>
          <p:nvPr>
            <p:ph type="sldNum" sz="quarter" idx="12"/>
          </p:nvPr>
        </p:nvSpPr>
        <p:spPr/>
        <p:txBody>
          <a:bodyPr/>
          <a:lstStyle/>
          <a:p>
            <a:fld id="{E84F9280-B8DA-43A8-A897-79D284FE962B}" type="slidenum">
              <a:rPr lang="fr-FR" smtClean="0"/>
              <a:t>6</a:t>
            </a:fld>
            <a:endParaRPr lang="fr-FR"/>
          </a:p>
        </p:txBody>
      </p:sp>
    </p:spTree>
    <p:extLst>
      <p:ext uri="{BB962C8B-B14F-4D97-AF65-F5344CB8AC3E}">
        <p14:creationId xmlns:p14="http://schemas.microsoft.com/office/powerpoint/2010/main" val="803841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E1D9EA-9BD2-A4FD-C0F3-E2B6CF9CABA1}"/>
              </a:ext>
            </a:extLst>
          </p:cNvPr>
          <p:cNvSpPr>
            <a:spLocks noGrp="1"/>
          </p:cNvSpPr>
          <p:nvPr>
            <p:ph type="title"/>
          </p:nvPr>
        </p:nvSpPr>
        <p:spPr>
          <a:xfrm>
            <a:off x="1447801" y="204259"/>
            <a:ext cx="9609666" cy="1621366"/>
          </a:xfrm>
        </p:spPr>
        <p:txBody>
          <a:bodyPr>
            <a:noAutofit/>
          </a:bodyPr>
          <a:lstStyle/>
          <a:p>
            <a:pPr algn="ctr"/>
            <a:r>
              <a:rPr lang="fr-FR" sz="4000" dirty="0"/>
              <a:t> Analyser le nombre de commandes par client et calculer le pourcentage de clients ayant passé plusieurs commandes</a:t>
            </a:r>
          </a:p>
        </p:txBody>
      </p:sp>
      <p:pic>
        <p:nvPicPr>
          <p:cNvPr id="5" name="Espace réservé du contenu 4">
            <a:extLst>
              <a:ext uri="{FF2B5EF4-FFF2-40B4-BE49-F238E27FC236}">
                <a16:creationId xmlns:a16="http://schemas.microsoft.com/office/drawing/2014/main" id="{632B6A3E-C184-6FB7-E773-9AB9F4F2F5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
        <p:nvSpPr>
          <p:cNvPr id="3" name="Espace réservé du pied de page 2">
            <a:extLst>
              <a:ext uri="{FF2B5EF4-FFF2-40B4-BE49-F238E27FC236}">
                <a16:creationId xmlns:a16="http://schemas.microsoft.com/office/drawing/2014/main" id="{F43415FC-E9BE-3EF7-12AA-3895F5734C37}"/>
              </a:ext>
            </a:extLst>
          </p:cNvPr>
          <p:cNvSpPr>
            <a:spLocks noGrp="1"/>
          </p:cNvSpPr>
          <p:nvPr>
            <p:ph type="ftr" sz="quarter" idx="11"/>
          </p:nvPr>
        </p:nvSpPr>
        <p:spPr>
          <a:xfrm>
            <a:off x="838200" y="6356350"/>
            <a:ext cx="1465729"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CFBD5010-05D2-0B66-DCF6-5CD616030858}"/>
              </a:ext>
            </a:extLst>
          </p:cNvPr>
          <p:cNvSpPr>
            <a:spLocks noGrp="1"/>
          </p:cNvSpPr>
          <p:nvPr>
            <p:ph type="sldNum" sz="quarter" idx="12"/>
          </p:nvPr>
        </p:nvSpPr>
        <p:spPr/>
        <p:txBody>
          <a:bodyPr/>
          <a:lstStyle/>
          <a:p>
            <a:fld id="{E84F9280-B8DA-43A8-A897-79D284FE962B}" type="slidenum">
              <a:rPr lang="fr-FR" smtClean="0"/>
              <a:t>7</a:t>
            </a:fld>
            <a:endParaRPr lang="fr-FR"/>
          </a:p>
        </p:txBody>
      </p:sp>
    </p:spTree>
    <p:extLst>
      <p:ext uri="{BB962C8B-B14F-4D97-AF65-F5344CB8AC3E}">
        <p14:creationId xmlns:p14="http://schemas.microsoft.com/office/powerpoint/2010/main" val="2300622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0BABD9-24EB-769A-6180-0A16A700284D}"/>
              </a:ext>
            </a:extLst>
          </p:cNvPr>
          <p:cNvSpPr>
            <a:spLocks noGrp="1"/>
          </p:cNvSpPr>
          <p:nvPr>
            <p:ph type="title"/>
          </p:nvPr>
        </p:nvSpPr>
        <p:spPr>
          <a:xfrm>
            <a:off x="838200" y="2766218"/>
            <a:ext cx="10515600" cy="1325563"/>
          </a:xfrm>
        </p:spPr>
        <p:txBody>
          <a:bodyPr>
            <a:normAutofit/>
          </a:bodyPr>
          <a:lstStyle/>
          <a:p>
            <a:pPr algn="ctr"/>
            <a:r>
              <a:rPr lang="fr-FR" sz="4000" dirty="0"/>
              <a:t>Feature engineering</a:t>
            </a:r>
          </a:p>
        </p:txBody>
      </p:sp>
      <p:sp>
        <p:nvSpPr>
          <p:cNvPr id="3" name="Espace réservé du pied de page 2">
            <a:extLst>
              <a:ext uri="{FF2B5EF4-FFF2-40B4-BE49-F238E27FC236}">
                <a16:creationId xmlns:a16="http://schemas.microsoft.com/office/drawing/2014/main" id="{4DE4BCB2-4A01-5842-E878-744B72439278}"/>
              </a:ext>
            </a:extLst>
          </p:cNvPr>
          <p:cNvSpPr>
            <a:spLocks noGrp="1"/>
          </p:cNvSpPr>
          <p:nvPr>
            <p:ph type="ftr" sz="quarter" idx="11"/>
          </p:nvPr>
        </p:nvSpPr>
        <p:spPr>
          <a:xfrm>
            <a:off x="838200" y="6356350"/>
            <a:ext cx="1564341"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AF7742D2-286E-E198-756A-76712DC63266}"/>
              </a:ext>
            </a:extLst>
          </p:cNvPr>
          <p:cNvSpPr>
            <a:spLocks noGrp="1"/>
          </p:cNvSpPr>
          <p:nvPr>
            <p:ph type="sldNum" sz="quarter" idx="12"/>
          </p:nvPr>
        </p:nvSpPr>
        <p:spPr/>
        <p:txBody>
          <a:bodyPr/>
          <a:lstStyle/>
          <a:p>
            <a:fld id="{E84F9280-B8DA-43A8-A897-79D284FE962B}" type="slidenum">
              <a:rPr lang="fr-FR" smtClean="0"/>
              <a:t>8</a:t>
            </a:fld>
            <a:endParaRPr lang="fr-FR"/>
          </a:p>
        </p:txBody>
      </p:sp>
    </p:spTree>
    <p:extLst>
      <p:ext uri="{BB962C8B-B14F-4D97-AF65-F5344CB8AC3E}">
        <p14:creationId xmlns:p14="http://schemas.microsoft.com/office/powerpoint/2010/main" val="2089462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AA786-82B9-1C08-1F30-C0BBED8555EE}"/>
              </a:ext>
            </a:extLst>
          </p:cNvPr>
          <p:cNvSpPr>
            <a:spLocks noGrp="1"/>
          </p:cNvSpPr>
          <p:nvPr>
            <p:ph type="title"/>
          </p:nvPr>
        </p:nvSpPr>
        <p:spPr/>
        <p:txBody>
          <a:bodyPr>
            <a:normAutofit/>
          </a:bodyPr>
          <a:lstStyle/>
          <a:p>
            <a:pPr algn="ctr"/>
            <a:r>
              <a:rPr lang="fr-FR" sz="4000" dirty="0"/>
              <a:t>Nombre de commandes par client</a:t>
            </a:r>
          </a:p>
        </p:txBody>
      </p:sp>
      <p:pic>
        <p:nvPicPr>
          <p:cNvPr id="7" name="Espace réservé du contenu 6">
            <a:extLst>
              <a:ext uri="{FF2B5EF4-FFF2-40B4-BE49-F238E27FC236}">
                <a16:creationId xmlns:a16="http://schemas.microsoft.com/office/drawing/2014/main" id="{7B6D7184-7BEC-F35E-2974-B38D24D49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29" cy="4351338"/>
          </a:xfrm>
        </p:spPr>
      </p:pic>
      <p:sp>
        <p:nvSpPr>
          <p:cNvPr id="3" name="Espace réservé du pied de page 2">
            <a:extLst>
              <a:ext uri="{FF2B5EF4-FFF2-40B4-BE49-F238E27FC236}">
                <a16:creationId xmlns:a16="http://schemas.microsoft.com/office/drawing/2014/main" id="{C932C929-2C1E-5D52-E6D1-A70F5ECE81FE}"/>
              </a:ext>
            </a:extLst>
          </p:cNvPr>
          <p:cNvSpPr>
            <a:spLocks noGrp="1"/>
          </p:cNvSpPr>
          <p:nvPr>
            <p:ph type="ftr" sz="quarter" idx="11"/>
          </p:nvPr>
        </p:nvSpPr>
        <p:spPr>
          <a:xfrm>
            <a:off x="838200" y="6356724"/>
            <a:ext cx="1277471" cy="365125"/>
          </a:xfrm>
        </p:spPr>
        <p:txBody>
          <a:bodyPr/>
          <a:lstStyle/>
          <a:p>
            <a:r>
              <a:rPr lang="fr-FR" dirty="0"/>
              <a:t>TIDIANE Barry</a:t>
            </a:r>
          </a:p>
        </p:txBody>
      </p:sp>
      <p:sp>
        <p:nvSpPr>
          <p:cNvPr id="4" name="Espace réservé du numéro de diapositive 3">
            <a:extLst>
              <a:ext uri="{FF2B5EF4-FFF2-40B4-BE49-F238E27FC236}">
                <a16:creationId xmlns:a16="http://schemas.microsoft.com/office/drawing/2014/main" id="{B1A4014D-61F2-2468-668D-563E8C5F61C3}"/>
              </a:ext>
            </a:extLst>
          </p:cNvPr>
          <p:cNvSpPr>
            <a:spLocks noGrp="1"/>
          </p:cNvSpPr>
          <p:nvPr>
            <p:ph type="sldNum" sz="quarter" idx="12"/>
          </p:nvPr>
        </p:nvSpPr>
        <p:spPr/>
        <p:txBody>
          <a:bodyPr/>
          <a:lstStyle/>
          <a:p>
            <a:fld id="{E84F9280-B8DA-43A8-A897-79D284FE962B}" type="slidenum">
              <a:rPr lang="fr-FR" smtClean="0"/>
              <a:t>9</a:t>
            </a:fld>
            <a:endParaRPr lang="fr-FR"/>
          </a:p>
        </p:txBody>
      </p:sp>
    </p:spTree>
    <p:extLst>
      <p:ext uri="{BB962C8B-B14F-4D97-AF65-F5344CB8AC3E}">
        <p14:creationId xmlns:p14="http://schemas.microsoft.com/office/powerpoint/2010/main" val="3294266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Words>
  <Application>Microsoft Office PowerPoint</Application>
  <PresentationFormat>Grand écran</PresentationFormat>
  <Paragraphs>149</Paragraphs>
  <Slides>28</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Calibri Light</vt:lpstr>
      <vt:lpstr>Helvetica Neue</vt:lpstr>
      <vt:lpstr>Söhne</vt:lpstr>
      <vt:lpstr>Thème Office</vt:lpstr>
      <vt:lpstr>Segmentez des clients d'un site e-commerce</vt:lpstr>
      <vt:lpstr>Sommaire</vt:lpstr>
      <vt:lpstr>Contexte du projet</vt:lpstr>
      <vt:lpstr>Première partie : Analyse exploratoire </vt:lpstr>
      <vt:lpstr>Un exemple avec la représentation graphique des clients</vt:lpstr>
      <vt:lpstr>Analyse des commandes passées par client</vt:lpstr>
      <vt:lpstr> Analyser le nombre de commandes par client et calculer le pourcentage de clients ayant passé plusieurs commandes</vt:lpstr>
      <vt:lpstr>Feature engineering</vt:lpstr>
      <vt:lpstr>Nombre de commandes par client</vt:lpstr>
      <vt:lpstr>Une représentation graphique des indicateurs RFM</vt:lpstr>
      <vt:lpstr>Deuxième partie : Essais des différentes approches de modélisation</vt:lpstr>
      <vt:lpstr>Construction modèle de clustering basique</vt:lpstr>
      <vt:lpstr>Clustering avec l'algorithme K-means sur les indicateurs RFM</vt:lpstr>
      <vt:lpstr>Vérifier que le nombre de cluster k sélectionnés donne un sens pour l'application métier et répond au besoin métier </vt:lpstr>
      <vt:lpstr>Des boxplots pour chaque cluster afin de mieux comprendre la segmentation des clients</vt:lpstr>
      <vt:lpstr>Ajuster le nombre de clusters à 3 pour obtenir une segmentation intéressante pour le marketing</vt:lpstr>
      <vt:lpstr>Création de nouveaux indicateurs plus pertinents</vt:lpstr>
      <vt:lpstr>Une représentation graphique des données avec les nouveaux indicateurs</vt:lpstr>
      <vt:lpstr>Clustering K-means avec les nouveaux indicateurs</vt:lpstr>
      <vt:lpstr>Tester d'autres algorithmes de clustering</vt:lpstr>
      <vt:lpstr>Comparaison des 3 modèles de clustering utilisés</vt:lpstr>
      <vt:lpstr>Troisième partie : Simulation pour déterminer la fréquence nécessaire de mise à jour du modèle de segmentation</vt:lpstr>
      <vt:lpstr>Réaliser un PCA pour réduire la dimension de notre jeu de données</vt:lpstr>
      <vt:lpstr>Entrainer nos modèles de clustering</vt:lpstr>
      <vt:lpstr>Déterminer au bout de combien de temps le modèle de clustering devient obsolète et nécessite d'être ré-entraîné</vt:lpstr>
      <vt:lpstr>Une représentation graphique du score ARI pour le modèle K-Means</vt:lpstr>
      <vt:lpstr>Conclusion</vt:lpstr>
      <vt:lpstr>Quelques liens qui ont servi à la réalisation de ce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Barry Tidiane</dc:creator>
  <cp:lastModifiedBy>Barry Tidiane</cp:lastModifiedBy>
  <cp:revision>21</cp:revision>
  <dcterms:created xsi:type="dcterms:W3CDTF">2023-07-01T19:54:04Z</dcterms:created>
  <dcterms:modified xsi:type="dcterms:W3CDTF">2023-07-09T07:48:27Z</dcterms:modified>
</cp:coreProperties>
</file>