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68" r:id="rId5"/>
    <p:sldId id="278" r:id="rId6"/>
    <p:sldId id="260" r:id="rId7"/>
    <p:sldId id="269" r:id="rId8"/>
    <p:sldId id="270" r:id="rId9"/>
    <p:sldId id="261" r:id="rId10"/>
    <p:sldId id="271" r:id="rId11"/>
    <p:sldId id="279" r:id="rId12"/>
    <p:sldId id="263" r:id="rId13"/>
    <p:sldId id="272" r:id="rId14"/>
    <p:sldId id="275" r:id="rId15"/>
    <p:sldId id="273" r:id="rId16"/>
    <p:sldId id="274" r:id="rId17"/>
    <p:sldId id="276" r:id="rId18"/>
    <p:sldId id="266" r:id="rId19"/>
    <p:sldId id="265" r:id="rId20"/>
    <p:sldId id="267" r:id="rId21"/>
    <p:sldId id="27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9C6A897-0E2D-44FD-B314-3547BF2884AF}">
          <p14:sldIdLst>
            <p14:sldId id="256"/>
            <p14:sldId id="258"/>
            <p14:sldId id="257"/>
            <p14:sldId id="268"/>
            <p14:sldId id="278"/>
            <p14:sldId id="260"/>
            <p14:sldId id="269"/>
            <p14:sldId id="270"/>
            <p14:sldId id="261"/>
            <p14:sldId id="271"/>
            <p14:sldId id="279"/>
            <p14:sldId id="263"/>
            <p14:sldId id="272"/>
            <p14:sldId id="275"/>
            <p14:sldId id="273"/>
            <p14:sldId id="274"/>
            <p14:sldId id="276"/>
            <p14:sldId id="266"/>
            <p14:sldId id="265"/>
            <p14:sldId id="267"/>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05"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C0B31-145D-42BE-8B77-46C8EA74E2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7873186B-391A-45D7-872D-7484DEAE6B3A}">
      <dgm:prSet phldrT="[Texte]"/>
      <dgm:spPr/>
      <dgm:t>
        <a:bodyPr/>
        <a:lstStyle/>
        <a:p>
          <a:r>
            <a:rPr lang="fr-FR" dirty="0"/>
            <a:t>Données issues d’un kernel </a:t>
          </a:r>
          <a:r>
            <a:rPr lang="fr-FR" dirty="0" err="1"/>
            <a:t>Kaggle</a:t>
          </a:r>
          <a:r>
            <a:rPr lang="fr-FR" dirty="0"/>
            <a:t> :</a:t>
          </a:r>
        </a:p>
        <a:p>
          <a:r>
            <a:rPr lang="fr-FR" dirty="0"/>
            <a:t>- 90380 images et 131 sous répertoires qui contiennent des images de fruits ou de légumes </a:t>
          </a:r>
        </a:p>
        <a:p>
          <a:r>
            <a:rPr lang="fr-FR" dirty="0"/>
            <a:t>- 2 jeux de données training (67692) et test (22688)</a:t>
          </a:r>
        </a:p>
      </dgm:t>
    </dgm:pt>
    <dgm:pt modelId="{373E3FEF-1286-4341-9A9E-CBDA81DDC2F6}" type="parTrans" cxnId="{BED82DEA-ECFE-49E5-9277-52D2D04B28D4}">
      <dgm:prSet/>
      <dgm:spPr/>
      <dgm:t>
        <a:bodyPr/>
        <a:lstStyle/>
        <a:p>
          <a:endParaRPr lang="fr-FR"/>
        </a:p>
      </dgm:t>
    </dgm:pt>
    <dgm:pt modelId="{79387DFD-5ADA-4F51-AD75-08AA964A9EB8}" type="sibTrans" cxnId="{BED82DEA-ECFE-49E5-9277-52D2D04B28D4}">
      <dgm:prSet/>
      <dgm:spPr/>
      <dgm:t>
        <a:bodyPr/>
        <a:lstStyle/>
        <a:p>
          <a:endParaRPr lang="fr-FR"/>
        </a:p>
      </dgm:t>
    </dgm:pt>
    <dgm:pt modelId="{B4835868-6414-4E89-B359-EF3B88D24231}">
      <dgm:prSet phldrT="[Texte]"/>
      <dgm:spPr/>
      <dgm:t>
        <a:bodyPr/>
        <a:lstStyle/>
        <a:p>
          <a:r>
            <a:rPr lang="fr-FR" dirty="0"/>
            <a:t>Un dossier contenant les  données réduites :</a:t>
          </a:r>
        </a:p>
        <a:p>
          <a:r>
            <a:rPr lang="fr-FR" dirty="0"/>
            <a:t>- 12455 images et 24 classes</a:t>
          </a:r>
        </a:p>
        <a:p>
          <a:r>
            <a:rPr lang="fr-FR" dirty="0"/>
            <a:t>- 3 jeux de données training (6231), test1 (3110) et validation (3114)</a:t>
          </a:r>
        </a:p>
      </dgm:t>
    </dgm:pt>
    <dgm:pt modelId="{09F936B3-21AA-4CD2-B560-F3FAC285DC1D}" type="parTrans" cxnId="{6E8E707D-B510-4A16-A2EF-C57C05CC64FF}">
      <dgm:prSet/>
      <dgm:spPr/>
      <dgm:t>
        <a:bodyPr/>
        <a:lstStyle/>
        <a:p>
          <a:endParaRPr lang="fr-FR"/>
        </a:p>
      </dgm:t>
    </dgm:pt>
    <dgm:pt modelId="{B565837D-7EB4-4245-8C4D-78DEECBDDE52}" type="sibTrans" cxnId="{6E8E707D-B510-4A16-A2EF-C57C05CC64FF}">
      <dgm:prSet/>
      <dgm:spPr/>
      <dgm:t>
        <a:bodyPr/>
        <a:lstStyle/>
        <a:p>
          <a:endParaRPr lang="fr-FR"/>
        </a:p>
      </dgm:t>
    </dgm:pt>
    <dgm:pt modelId="{F88020F0-C95B-40FD-ADD6-BA40C59D5FA4}" type="pres">
      <dgm:prSet presAssocID="{9D8C0B31-145D-42BE-8B77-46C8EA74E215}" presName="linear" presStyleCnt="0">
        <dgm:presLayoutVars>
          <dgm:animLvl val="lvl"/>
          <dgm:resizeHandles val="exact"/>
        </dgm:presLayoutVars>
      </dgm:prSet>
      <dgm:spPr/>
    </dgm:pt>
    <dgm:pt modelId="{C849178C-AEAB-4C71-8BE0-814D8B22BC1C}" type="pres">
      <dgm:prSet presAssocID="{7873186B-391A-45D7-872D-7484DEAE6B3A}" presName="parentText" presStyleLbl="node1" presStyleIdx="0" presStyleCnt="2">
        <dgm:presLayoutVars>
          <dgm:chMax val="0"/>
          <dgm:bulletEnabled val="1"/>
        </dgm:presLayoutVars>
      </dgm:prSet>
      <dgm:spPr/>
    </dgm:pt>
    <dgm:pt modelId="{64105674-23F6-46A3-AB5D-B3DEF151C855}" type="pres">
      <dgm:prSet presAssocID="{79387DFD-5ADA-4F51-AD75-08AA964A9EB8}" presName="spacer" presStyleCnt="0"/>
      <dgm:spPr/>
    </dgm:pt>
    <dgm:pt modelId="{566325E1-FC53-4915-9F85-A61E4674C1B5}" type="pres">
      <dgm:prSet presAssocID="{B4835868-6414-4E89-B359-EF3B88D24231}" presName="parentText" presStyleLbl="node1" presStyleIdx="1" presStyleCnt="2">
        <dgm:presLayoutVars>
          <dgm:chMax val="0"/>
          <dgm:bulletEnabled val="1"/>
        </dgm:presLayoutVars>
      </dgm:prSet>
      <dgm:spPr/>
    </dgm:pt>
  </dgm:ptLst>
  <dgm:cxnLst>
    <dgm:cxn modelId="{C8CA7436-EEF3-488C-8AF7-01AA7799BE62}" type="presOf" srcId="{B4835868-6414-4E89-B359-EF3B88D24231}" destId="{566325E1-FC53-4915-9F85-A61E4674C1B5}" srcOrd="0" destOrd="0" presId="urn:microsoft.com/office/officeart/2005/8/layout/vList2"/>
    <dgm:cxn modelId="{E429913C-59B1-4409-A1C9-442E96FC8B8E}" type="presOf" srcId="{7873186B-391A-45D7-872D-7484DEAE6B3A}" destId="{C849178C-AEAB-4C71-8BE0-814D8B22BC1C}" srcOrd="0" destOrd="0" presId="urn:microsoft.com/office/officeart/2005/8/layout/vList2"/>
    <dgm:cxn modelId="{6E8E707D-B510-4A16-A2EF-C57C05CC64FF}" srcId="{9D8C0B31-145D-42BE-8B77-46C8EA74E215}" destId="{B4835868-6414-4E89-B359-EF3B88D24231}" srcOrd="1" destOrd="0" parTransId="{09F936B3-21AA-4CD2-B560-F3FAC285DC1D}" sibTransId="{B565837D-7EB4-4245-8C4D-78DEECBDDE52}"/>
    <dgm:cxn modelId="{530172E1-5D14-4E82-9797-3F16FEA8CBA5}" type="presOf" srcId="{9D8C0B31-145D-42BE-8B77-46C8EA74E215}" destId="{F88020F0-C95B-40FD-ADD6-BA40C59D5FA4}" srcOrd="0" destOrd="0" presId="urn:microsoft.com/office/officeart/2005/8/layout/vList2"/>
    <dgm:cxn modelId="{BED82DEA-ECFE-49E5-9277-52D2D04B28D4}" srcId="{9D8C0B31-145D-42BE-8B77-46C8EA74E215}" destId="{7873186B-391A-45D7-872D-7484DEAE6B3A}" srcOrd="0" destOrd="0" parTransId="{373E3FEF-1286-4341-9A9E-CBDA81DDC2F6}" sibTransId="{79387DFD-5ADA-4F51-AD75-08AA964A9EB8}"/>
    <dgm:cxn modelId="{2F12A4F6-F493-4EA7-91C9-04B66485EA06}" type="presParOf" srcId="{F88020F0-C95B-40FD-ADD6-BA40C59D5FA4}" destId="{C849178C-AEAB-4C71-8BE0-814D8B22BC1C}" srcOrd="0" destOrd="0" presId="urn:microsoft.com/office/officeart/2005/8/layout/vList2"/>
    <dgm:cxn modelId="{E76CD32A-6456-444C-8134-2B6A02964522}" type="presParOf" srcId="{F88020F0-C95B-40FD-ADD6-BA40C59D5FA4}" destId="{64105674-23F6-46A3-AB5D-B3DEF151C855}" srcOrd="1" destOrd="0" presId="urn:microsoft.com/office/officeart/2005/8/layout/vList2"/>
    <dgm:cxn modelId="{C87C7CCC-44EC-4024-A675-50482AADADD9}" type="presParOf" srcId="{F88020F0-C95B-40FD-ADD6-BA40C59D5FA4}" destId="{566325E1-FC53-4915-9F85-A61E4674C1B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9178C-AEAB-4C71-8BE0-814D8B22BC1C}">
      <dsp:nvSpPr>
        <dsp:cNvPr id="0" name=""/>
        <dsp:cNvSpPr/>
      </dsp:nvSpPr>
      <dsp:spPr>
        <a:xfrm>
          <a:off x="0" y="310293"/>
          <a:ext cx="8128000" cy="2358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Données issues d’un kernel </a:t>
          </a:r>
          <a:r>
            <a:rPr lang="fr-FR" sz="2800" kern="1200" dirty="0" err="1"/>
            <a:t>Kaggle</a:t>
          </a:r>
          <a:r>
            <a:rPr lang="fr-FR" sz="2800" kern="1200" dirty="0"/>
            <a:t> :</a:t>
          </a:r>
        </a:p>
        <a:p>
          <a:pPr marL="0" lvl="0" indent="0" algn="l" defTabSz="1244600">
            <a:lnSpc>
              <a:spcPct val="90000"/>
            </a:lnSpc>
            <a:spcBef>
              <a:spcPct val="0"/>
            </a:spcBef>
            <a:spcAft>
              <a:spcPct val="35000"/>
            </a:spcAft>
            <a:buNone/>
          </a:pPr>
          <a:r>
            <a:rPr lang="fr-FR" sz="2800" kern="1200" dirty="0"/>
            <a:t>- 90380 images et 131 sous répertoires qui contiennent des images de fruits ou de légumes </a:t>
          </a:r>
        </a:p>
        <a:p>
          <a:pPr marL="0" lvl="0" indent="0" algn="l" defTabSz="1244600">
            <a:lnSpc>
              <a:spcPct val="90000"/>
            </a:lnSpc>
            <a:spcBef>
              <a:spcPct val="0"/>
            </a:spcBef>
            <a:spcAft>
              <a:spcPct val="35000"/>
            </a:spcAft>
            <a:buNone/>
          </a:pPr>
          <a:r>
            <a:rPr lang="fr-FR" sz="2800" kern="1200" dirty="0"/>
            <a:t>- 2 jeux de données training (67692) et test (22688)</a:t>
          </a:r>
        </a:p>
      </dsp:txBody>
      <dsp:txXfrm>
        <a:off x="115143" y="425436"/>
        <a:ext cx="7897714" cy="2128434"/>
      </dsp:txXfrm>
    </dsp:sp>
    <dsp:sp modelId="{566325E1-FC53-4915-9F85-A61E4674C1B5}">
      <dsp:nvSpPr>
        <dsp:cNvPr id="0" name=""/>
        <dsp:cNvSpPr/>
      </dsp:nvSpPr>
      <dsp:spPr>
        <a:xfrm>
          <a:off x="0" y="2749653"/>
          <a:ext cx="8128000" cy="2358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Un dossier contenant les  données réduites :</a:t>
          </a:r>
        </a:p>
        <a:p>
          <a:pPr marL="0" lvl="0" indent="0" algn="l" defTabSz="1244600">
            <a:lnSpc>
              <a:spcPct val="90000"/>
            </a:lnSpc>
            <a:spcBef>
              <a:spcPct val="0"/>
            </a:spcBef>
            <a:spcAft>
              <a:spcPct val="35000"/>
            </a:spcAft>
            <a:buNone/>
          </a:pPr>
          <a:r>
            <a:rPr lang="fr-FR" sz="2800" kern="1200" dirty="0"/>
            <a:t>- 12455 images et 24 classes</a:t>
          </a:r>
        </a:p>
        <a:p>
          <a:pPr marL="0" lvl="0" indent="0" algn="l" defTabSz="1244600">
            <a:lnSpc>
              <a:spcPct val="90000"/>
            </a:lnSpc>
            <a:spcBef>
              <a:spcPct val="0"/>
            </a:spcBef>
            <a:spcAft>
              <a:spcPct val="35000"/>
            </a:spcAft>
            <a:buNone/>
          </a:pPr>
          <a:r>
            <a:rPr lang="fr-FR" sz="2800" kern="1200" dirty="0"/>
            <a:t>- 3 jeux de données training (6231), test1 (3110) et validation (3114)</a:t>
          </a:r>
        </a:p>
      </dsp:txBody>
      <dsp:txXfrm>
        <a:off x="115143" y="2864796"/>
        <a:ext cx="7897714" cy="21284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25FA6-4FED-4FCD-8663-62ED4FF70523}" type="datetimeFigureOut">
              <a:rPr lang="fr-FR" smtClean="0"/>
              <a:t>02/10/2023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703B5-0475-45CA-A5B0-621EA48845D1}" type="slidenum">
              <a:rPr lang="fr-FR" smtClean="0"/>
              <a:t>‹N°›</a:t>
            </a:fld>
            <a:endParaRPr lang="fr-FR"/>
          </a:p>
        </p:txBody>
      </p:sp>
    </p:spTree>
    <p:extLst>
      <p:ext uri="{BB962C8B-B14F-4D97-AF65-F5344CB8AC3E}">
        <p14:creationId xmlns:p14="http://schemas.microsoft.com/office/powerpoint/2010/main" val="3969755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a:t>
            </a:fld>
            <a:endParaRPr lang="fr-FR"/>
          </a:p>
        </p:txBody>
      </p:sp>
    </p:spTree>
    <p:extLst>
      <p:ext uri="{BB962C8B-B14F-4D97-AF65-F5344CB8AC3E}">
        <p14:creationId xmlns:p14="http://schemas.microsoft.com/office/powerpoint/2010/main" val="3969272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b="1" dirty="0">
                <a:effectLst/>
                <a:latin typeface="Calibri" panose="020F0502020204030204" pitchFamily="34" charset="0"/>
                <a:ea typeface="Calibri" panose="020F0502020204030204" pitchFamily="34" charset="0"/>
                <a:cs typeface="Times New Roman" panose="02020603050405020304" pitchFamily="18" charset="0"/>
              </a:rPr>
              <a:t>Un tunnel SSH</a:t>
            </a:r>
            <a:r>
              <a:rPr lang="fr-FR" sz="1200" dirty="0">
                <a:effectLst/>
                <a:latin typeface="Calibri" panose="020F0502020204030204" pitchFamily="34" charset="0"/>
                <a:ea typeface="Calibri" panose="020F0502020204030204" pitchFamily="34" charset="0"/>
                <a:cs typeface="Times New Roman" panose="02020603050405020304" pitchFamily="18" charset="0"/>
              </a:rPr>
              <a:t>, ou tunneling SSH, est une méthode pour transférer des données de manière sécurisée à travers un réseau non sécurisé, comme Internet, en utilisant le protocole SSH (Secure Shell). </a:t>
            </a:r>
          </a:p>
          <a:p>
            <a:r>
              <a:rPr lang="fr-FR" b="1" i="0" dirty="0">
                <a:solidFill>
                  <a:srgbClr val="D1D5DB"/>
                </a:solidFill>
                <a:effectLst/>
                <a:latin typeface="Söhne"/>
              </a:rPr>
              <a:t>IAM, ou "Identity and Access Management"</a:t>
            </a:r>
            <a:r>
              <a:rPr lang="fr-FR" b="0" i="0" dirty="0">
                <a:solidFill>
                  <a:srgbClr val="D1D5DB"/>
                </a:solidFill>
                <a:effectLst/>
                <a:latin typeface="Söhne"/>
              </a:rPr>
              <a:t>, est un service offert par Amazon Web Services (AWS) qui permet aux administrateurs de gérer l'accès sécurisé aux ressources dans AWS. En utilisant IAM, vous pouvez créer et gérer des utilisateurs AWS et les permissions pour ces utilisateurs dans votre AWS </a:t>
            </a:r>
            <a:r>
              <a:rPr lang="fr-FR" b="0" i="0" dirty="0" err="1">
                <a:solidFill>
                  <a:srgbClr val="D1D5DB"/>
                </a:solidFill>
                <a:effectLst/>
                <a:latin typeface="Söhne"/>
              </a:rPr>
              <a:t>account</a:t>
            </a:r>
            <a:r>
              <a:rPr lang="fr-FR" b="0" i="0" dirty="0">
                <a:solidFill>
                  <a:srgbClr val="D1D5DB"/>
                </a:solidFill>
                <a:effectLst/>
                <a:latin typeface="Söhne"/>
              </a:rPr>
              <a:t>.</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16</a:t>
            </a:fld>
            <a:endParaRPr lang="fr-FR"/>
          </a:p>
        </p:txBody>
      </p:sp>
    </p:spTree>
    <p:extLst>
      <p:ext uri="{BB962C8B-B14F-4D97-AF65-F5344CB8AC3E}">
        <p14:creationId xmlns:p14="http://schemas.microsoft.com/office/powerpoint/2010/main" val="2092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résumé, le </a:t>
            </a:r>
            <a:r>
              <a:rPr lang="fr-FR" b="1" i="0" dirty="0">
                <a:solidFill>
                  <a:srgbClr val="D1D5DB"/>
                </a:solidFill>
                <a:effectLst/>
                <a:latin typeface="Söhne"/>
              </a:rPr>
              <a:t>Serveur d'Historique Spark </a:t>
            </a:r>
            <a:r>
              <a:rPr lang="fr-FR" b="0" i="0" dirty="0">
                <a:solidFill>
                  <a:srgbClr val="D1D5DB"/>
                </a:solidFill>
                <a:effectLst/>
                <a:latin typeface="Söhne"/>
              </a:rPr>
              <a:t>est un outil essentiel pour surveiller, déboguer, et optimiser vos applications Spark après leur exécution. Il offre une vue riche et détaillée des métriques et des progrès des applications, facilitant ainsi l'analyse et l'amélioration des performances.</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17</a:t>
            </a:fld>
            <a:endParaRPr lang="fr-FR"/>
          </a:p>
        </p:txBody>
      </p:sp>
    </p:spTree>
    <p:extLst>
      <p:ext uri="{BB962C8B-B14F-4D97-AF65-F5344CB8AC3E}">
        <p14:creationId xmlns:p14="http://schemas.microsoft.com/office/powerpoint/2010/main" val="288751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gestion efficace du serveur assure une optimisation des coûts et une organisation fluide des données stockées</a:t>
            </a:r>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19</a:t>
            </a:fld>
            <a:endParaRPr lang="fr-FR"/>
          </a:p>
        </p:txBody>
      </p:sp>
    </p:spTree>
    <p:extLst>
      <p:ext uri="{BB962C8B-B14F-4D97-AF65-F5344CB8AC3E}">
        <p14:creationId xmlns:p14="http://schemas.microsoft.com/office/powerpoint/2010/main" val="198214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4</a:t>
            </a:fld>
            <a:endParaRPr lang="fr-FR"/>
          </a:p>
        </p:txBody>
      </p:sp>
    </p:spTree>
    <p:extLst>
      <p:ext uri="{BB962C8B-B14F-4D97-AF65-F5344CB8AC3E}">
        <p14:creationId xmlns:p14="http://schemas.microsoft.com/office/powerpoint/2010/main" val="86293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200" b="1" i="1" kern="100" dirty="0" err="1">
                <a:effectLst/>
                <a:latin typeface="Calibri" panose="020F0502020204030204" pitchFamily="34" charset="0"/>
                <a:ea typeface="Calibri" panose="020F0502020204030204" pitchFamily="34" charset="0"/>
                <a:cs typeface="Times New Roman" panose="02020603050405020304" pitchFamily="18" charset="0"/>
              </a:rPr>
              <a:t>PySpark</a:t>
            </a: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 est la bibliothèque Python pour Spark, un framework de calcul distribué. Il permet aux développeurs de créer des applications parallèles pour traiter de grandes quantités de données.</a:t>
            </a:r>
          </a:p>
          <a:p>
            <a:pPr>
              <a:lnSpc>
                <a:spcPct val="107000"/>
              </a:lnSpc>
              <a:spcAft>
                <a:spcPts val="800"/>
              </a:spcAft>
            </a:pPr>
            <a:r>
              <a:rPr lang="fr-FR" sz="1200" b="1" i="1" kern="100" dirty="0">
                <a:effectLst/>
                <a:latin typeface="Calibri" panose="020F0502020204030204" pitchFamily="34" charset="0"/>
                <a:ea typeface="Calibri" panose="020F0502020204030204" pitchFamily="34" charset="0"/>
                <a:cs typeface="Times New Roman" panose="02020603050405020304" pitchFamily="18" charset="0"/>
              </a:rPr>
              <a:t>Spark</a:t>
            </a:r>
            <a:r>
              <a:rPr lang="fr-FR" sz="1200" kern="100" dirty="0">
                <a:effectLst/>
                <a:latin typeface="Calibri" panose="020F0502020204030204" pitchFamily="34" charset="0"/>
                <a:ea typeface="Calibri" panose="020F0502020204030204" pitchFamily="34" charset="0"/>
                <a:cs typeface="Times New Roman" panose="02020603050405020304" pitchFamily="18" charset="0"/>
              </a:rPr>
              <a:t> est un outil qui permet de gérer et de coordonner l'exécution de tâches sur des données à travers un groupe d'ordinateurs.</a:t>
            </a:r>
          </a:p>
          <a:p>
            <a:pPr>
              <a:lnSpc>
                <a:spcPct val="107000"/>
              </a:lnSpc>
              <a:spcAft>
                <a:spcPts val="800"/>
              </a:spcAft>
            </a:pPr>
            <a:r>
              <a:rPr lang="fr-FR" sz="1200" b="1" i="1" kern="100" dirty="0">
                <a:effectLst/>
                <a:latin typeface="Calibri" panose="020F0502020204030204" pitchFamily="34" charset="0"/>
                <a:ea typeface="Calibri" panose="020F0502020204030204" pitchFamily="34" charset="0"/>
                <a:cs typeface="Times New Roman" panose="02020603050405020304" pitchFamily="18" charset="0"/>
              </a:rPr>
              <a:t>Le calcul distribué </a:t>
            </a:r>
            <a:r>
              <a:rPr lang="fr-FR" sz="1800" dirty="0">
                <a:effectLst/>
                <a:latin typeface="Calibri" panose="020F0502020204030204" pitchFamily="34" charset="0"/>
                <a:ea typeface="Calibri" panose="020F0502020204030204" pitchFamily="34" charset="0"/>
                <a:cs typeface="Times New Roman" panose="02020603050405020304" pitchFamily="18" charset="0"/>
              </a:rPr>
              <a:t>Technique qui permet de distribuer le traitement des données et l'exécution d'applications sur plusieurs machines d'un cluster. Utilisé pour le traitement rapide des données d'images des fruits et pour la classification en temps réel.</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7</a:t>
            </a:fld>
            <a:endParaRPr lang="fr-FR"/>
          </a:p>
        </p:txBody>
      </p:sp>
    </p:spTree>
    <p:extLst>
      <p:ext uri="{BB962C8B-B14F-4D97-AF65-F5344CB8AC3E}">
        <p14:creationId xmlns:p14="http://schemas.microsoft.com/office/powerpoint/2010/main" val="224702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dirty="0">
                <a:solidFill>
                  <a:srgbClr val="271A38"/>
                </a:solidFill>
                <a:latin typeface="Inter"/>
              </a:rPr>
              <a:t>Transfert Learning </a:t>
            </a:r>
            <a:r>
              <a:rPr lang="fr-FR" sz="1200" dirty="0">
                <a:effectLst/>
                <a:latin typeface="Calibri" panose="020F0502020204030204" pitchFamily="34" charset="0"/>
                <a:ea typeface="Calibri" panose="020F0502020204030204" pitchFamily="34" charset="0"/>
                <a:cs typeface="Times New Roman" panose="02020603050405020304" pitchFamily="18" charset="0"/>
              </a:rPr>
              <a:t>Une technique d’apprentissage automatique où un modèle développé pour une tâche est réutilisé comme point de départ pour un modèle sur une seconde tâche.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Application dans le projet</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Utilisé pour améliorer la précision de la classification des fruits en utilisant des modèles pré-entraînés et en les adaptant à nos données spécifiques.</a:t>
            </a:r>
          </a:p>
          <a:p>
            <a:br>
              <a:rPr lang="fr-FR" dirty="0"/>
            </a:br>
            <a:r>
              <a:rPr lang="fr-FR" sz="1200" b="1" i="1" kern="1200" dirty="0">
                <a:solidFill>
                  <a:srgbClr val="D1D5DB"/>
                </a:solidFill>
                <a:effectLst/>
                <a:latin typeface="Söhne"/>
                <a:ea typeface="+mn-ea"/>
                <a:cs typeface="+mn-cs"/>
              </a:rPr>
              <a:t>MobileNetV2</a:t>
            </a:r>
            <a:r>
              <a:rPr lang="fr-FR" b="0" i="0" dirty="0">
                <a:solidFill>
                  <a:srgbClr val="D1D5DB"/>
                </a:solidFill>
                <a:effectLst/>
                <a:latin typeface="Söhne"/>
              </a:rPr>
              <a:t> est un modèle informatique conçu pour "voir" et "comprendre" les images, tout en étant suffisamment léger pour fonctionner sur des téléphones portables ou des appareils avec des ressources limitées. Imaginez-le comme un appareil photo intelligent qui non seulement prend des photos, mais comprend également ce qu'il "voit" sans utiliser beaucoup d'énergie ou de puissance de calcul.</a:t>
            </a:r>
          </a:p>
          <a:p>
            <a:r>
              <a:rPr lang="fr-FR" b="1" i="1" dirty="0">
                <a:solidFill>
                  <a:srgbClr val="D1D5DB"/>
                </a:solidFill>
                <a:effectLst/>
                <a:latin typeface="Söhne"/>
              </a:rPr>
              <a:t>MobileNetV2</a:t>
            </a:r>
            <a:r>
              <a:rPr lang="fr-FR" b="0" i="0" dirty="0">
                <a:solidFill>
                  <a:srgbClr val="D1D5DB"/>
                </a:solidFill>
                <a:effectLst/>
                <a:latin typeface="Söhne"/>
              </a:rPr>
              <a:t> est comme une version avancée et économe en énergie de la reconnaissance d'images pour les technologies. Il peut rapidement et efficacement analyser et classer les images, idéal pour les applications mobiles ou d'autres dispositifs qui ont besoin de réponses rapides sans consommer beaucoup de ressources.</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8</a:t>
            </a:fld>
            <a:endParaRPr lang="fr-FR"/>
          </a:p>
        </p:txBody>
      </p:sp>
    </p:spTree>
    <p:extLst>
      <p:ext uri="{BB962C8B-B14F-4D97-AF65-F5344CB8AC3E}">
        <p14:creationId xmlns:p14="http://schemas.microsoft.com/office/powerpoint/2010/main" val="4266944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100" b="1" kern="100" dirty="0">
                <a:effectLst/>
                <a:latin typeface="Calibri" panose="020F0502020204030204" pitchFamily="34" charset="0"/>
                <a:ea typeface="Calibri" panose="020F0502020204030204" pitchFamily="34" charset="0"/>
                <a:cs typeface="Times New Roman" panose="02020603050405020304" pitchFamily="18" charset="0"/>
              </a:rPr>
              <a:t>Installation</a:t>
            </a: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fr-FR" sz="1100" b="1" kern="100" dirty="0">
                <a:effectLst/>
                <a:latin typeface="Calibri" panose="020F0502020204030204" pitchFamily="34" charset="0"/>
                <a:ea typeface="Calibri" panose="020F0502020204030204" pitchFamily="34" charset="0"/>
                <a:cs typeface="Times New Roman" panose="02020603050405020304" pitchFamily="18" charset="0"/>
              </a:rPr>
              <a:t>Spark</a:t>
            </a: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 Noyau central du traitement distribué.</a:t>
            </a:r>
          </a:p>
          <a:p>
            <a:pPr marL="342900" lvl="0" indent="-342900">
              <a:lnSpc>
                <a:spcPct val="107000"/>
              </a:lnSpc>
              <a:spcAft>
                <a:spcPts val="800"/>
              </a:spcAft>
              <a:buSzPts val="1000"/>
              <a:buFont typeface="Symbol" panose="05050102010706020507" pitchFamily="18" charset="2"/>
              <a:buChar char=""/>
              <a:tabLst>
                <a:tab pos="457200" algn="l"/>
              </a:tabLst>
            </a:pPr>
            <a:r>
              <a:rPr lang="fr-FR" sz="1100" b="1" kern="100" dirty="0">
                <a:effectLst/>
                <a:latin typeface="Calibri" panose="020F0502020204030204" pitchFamily="34" charset="0"/>
                <a:ea typeface="Calibri" panose="020F0502020204030204" pitchFamily="34" charset="0"/>
                <a:cs typeface="Times New Roman" panose="02020603050405020304" pitchFamily="18" charset="0"/>
              </a:rPr>
              <a:t>Packages et Librairies</a:t>
            </a: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Python</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Pandas, TensorFlow,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PySpark</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Pillow,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PyArrow</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GB" sz="1100" b="1" kern="100" dirty="0">
                <a:effectLst/>
                <a:latin typeface="Calibri" panose="020F0502020204030204" pitchFamily="34" charset="0"/>
                <a:ea typeface="Calibri" panose="020F0502020204030204" pitchFamily="34" charset="0"/>
                <a:cs typeface="Times New Roman" panose="02020603050405020304" pitchFamily="18" charset="0"/>
              </a:rPr>
              <a:t>Image Processing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PIL (Python Imaging Library)</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fr-FR" sz="1100" b="1" kern="100" dirty="0">
                <a:effectLst/>
                <a:latin typeface="Calibri" panose="020F0502020204030204" pitchFamily="34" charset="0"/>
                <a:ea typeface="Calibri" panose="020F0502020204030204" pitchFamily="34" charset="0"/>
                <a:cs typeface="Times New Roman" panose="02020603050405020304" pitchFamily="18" charset="0"/>
              </a:rPr>
              <a:t>Deep Learning</a:t>
            </a: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100" kern="1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fr-FR" sz="1100" kern="100" dirty="0">
                <a:effectLst/>
                <a:latin typeface="Calibri" panose="020F0502020204030204" pitchFamily="34" charset="0"/>
                <a:ea typeface="Calibri" panose="020F0502020204030204" pitchFamily="34" charset="0"/>
                <a:cs typeface="Times New Roman" panose="02020603050405020304" pitchFamily="18" charset="0"/>
              </a:rPr>
              <a:t>, MobileNetV2</a:t>
            </a:r>
          </a:p>
          <a:p>
            <a:r>
              <a:rPr lang="fr-FR" b="1" i="0" dirty="0" err="1">
                <a:solidFill>
                  <a:srgbClr val="D1D5DB"/>
                </a:solidFill>
                <a:effectLst/>
                <a:latin typeface="Söhne"/>
              </a:rPr>
              <a:t>TensorFlow</a:t>
            </a:r>
            <a:r>
              <a:rPr lang="fr-FR" b="0" i="0" dirty="0">
                <a:solidFill>
                  <a:srgbClr val="D1D5DB"/>
                </a:solidFill>
                <a:effectLst/>
                <a:latin typeface="Söhne"/>
              </a:rPr>
              <a:t> est une bibliothèque open source pour le calcul numérique développée par l'équipe de recherche sur l'intelligence artificielle (Brain Team) de Google. Elle est particulièrement connue pour sa puissance et sa flexibilité dans le développement de modèles d'apprentissage profond, mais elle est également adaptée à un large éventail de tâches liées à l'apprentissage automatique et à l'intelligence artificielle.</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10</a:t>
            </a:fld>
            <a:endParaRPr lang="fr-FR"/>
          </a:p>
        </p:txBody>
      </p:sp>
    </p:spTree>
    <p:extLst>
      <p:ext uri="{BB962C8B-B14F-4D97-AF65-F5344CB8AC3E}">
        <p14:creationId xmlns:p14="http://schemas.microsoft.com/office/powerpoint/2010/main" val="24266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11</a:t>
            </a:fld>
            <a:endParaRPr lang="fr-FR"/>
          </a:p>
        </p:txBody>
      </p:sp>
    </p:spTree>
    <p:extLst>
      <p:ext uri="{BB962C8B-B14F-4D97-AF65-F5344CB8AC3E}">
        <p14:creationId xmlns:p14="http://schemas.microsoft.com/office/powerpoint/2010/main" val="2695049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AWS</a:t>
            </a:r>
            <a:r>
              <a:rPr lang="fr-FR" dirty="0"/>
              <a:t> le </a:t>
            </a:r>
            <a:r>
              <a:rPr lang="fr-FR" b="0" i="0" dirty="0">
                <a:solidFill>
                  <a:srgbClr val="271A38"/>
                </a:solidFill>
                <a:effectLst/>
                <a:latin typeface="Inter"/>
              </a:rPr>
              <a:t>service cloud le plus utilisé. C'est aussi le premier à avoir lancé des services de cloud, dont il est en quelque sorte l'inventeur.</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13</a:t>
            </a:fld>
            <a:endParaRPr lang="fr-FR"/>
          </a:p>
        </p:txBody>
      </p:sp>
    </p:spTree>
    <p:extLst>
      <p:ext uri="{BB962C8B-B14F-4D97-AF65-F5344CB8AC3E}">
        <p14:creationId xmlns:p14="http://schemas.microsoft.com/office/powerpoint/2010/main" val="588086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b="1" dirty="0">
                <a:effectLst/>
                <a:latin typeface="Calibri" panose="020F0502020204030204" pitchFamily="34" charset="0"/>
                <a:ea typeface="Calibri" panose="020F0502020204030204" pitchFamily="34" charset="0"/>
                <a:cs typeface="Times New Roman" panose="02020603050405020304" pitchFamily="18" charset="0"/>
              </a:rPr>
              <a:t>Amazon EMR</a:t>
            </a:r>
            <a:r>
              <a:rPr lang="fr-FR" sz="1200" dirty="0">
                <a:effectLst/>
                <a:latin typeface="Calibri" panose="020F0502020204030204" pitchFamily="34" charset="0"/>
                <a:ea typeface="Calibri" panose="020F0502020204030204" pitchFamily="34" charset="0"/>
                <a:cs typeface="Times New Roman" panose="02020603050405020304" pitchFamily="18" charset="0"/>
              </a:rPr>
              <a:t> (</a:t>
            </a:r>
            <a:r>
              <a:rPr lang="fr-FR" sz="1200" b="1" dirty="0" err="1">
                <a:effectLst/>
                <a:latin typeface="Calibri" panose="020F0502020204030204" pitchFamily="34" charset="0"/>
                <a:ea typeface="Calibri" panose="020F0502020204030204" pitchFamily="34" charset="0"/>
                <a:cs typeface="Times New Roman" panose="02020603050405020304" pitchFamily="18" charset="0"/>
              </a:rPr>
              <a:t>Elastic</a:t>
            </a:r>
            <a:r>
              <a:rPr lang="fr-FR" sz="1200" b="1" dirty="0">
                <a:effectLst/>
                <a:latin typeface="Calibri" panose="020F0502020204030204" pitchFamily="34" charset="0"/>
                <a:ea typeface="Calibri" panose="020F0502020204030204" pitchFamily="34" charset="0"/>
                <a:cs typeface="Times New Roman" panose="02020603050405020304" pitchFamily="18" charset="0"/>
              </a:rPr>
              <a:t> MapReduce</a:t>
            </a:r>
            <a:r>
              <a:rPr lang="fr-FR" sz="1200" dirty="0">
                <a:effectLst/>
                <a:latin typeface="Calibri" panose="020F0502020204030204" pitchFamily="34" charset="0"/>
                <a:ea typeface="Calibri" panose="020F0502020204030204" pitchFamily="34" charset="0"/>
                <a:cs typeface="Times New Roman" panose="02020603050405020304" pitchFamily="18" charset="0"/>
              </a:rPr>
              <a:t>) est un service cloud d'Amazon Web Services (AWS) qui permet le traitement de grandes quantités de données de manière efficace et rentable. </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14</a:t>
            </a:fld>
            <a:endParaRPr lang="fr-FR"/>
          </a:p>
        </p:txBody>
      </p:sp>
    </p:spTree>
    <p:extLst>
      <p:ext uri="{BB962C8B-B14F-4D97-AF65-F5344CB8AC3E}">
        <p14:creationId xmlns:p14="http://schemas.microsoft.com/office/powerpoint/2010/main" val="381177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i="0" dirty="0">
                <a:solidFill>
                  <a:srgbClr val="271A38"/>
                </a:solidFill>
                <a:effectLst/>
                <a:latin typeface="Inter"/>
              </a:rPr>
              <a:t>S3 </a:t>
            </a:r>
            <a:r>
              <a:rPr lang="fr-FR" b="0" i="0" dirty="0">
                <a:solidFill>
                  <a:srgbClr val="271A38"/>
                </a:solidFill>
                <a:effectLst/>
                <a:latin typeface="Inter"/>
              </a:rPr>
              <a:t>est un service AWS de stockage de données sur internet. </a:t>
            </a:r>
          </a:p>
          <a:p>
            <a:r>
              <a:rPr lang="fr-FR" b="1" i="0" dirty="0">
                <a:solidFill>
                  <a:srgbClr val="271A38"/>
                </a:solidFill>
                <a:effectLst/>
                <a:latin typeface="Inter"/>
              </a:rPr>
              <a:t>S3</a:t>
            </a:r>
            <a:r>
              <a:rPr lang="fr-FR" b="0" i="0" dirty="0">
                <a:solidFill>
                  <a:srgbClr val="271A38"/>
                </a:solidFill>
                <a:effectLst/>
                <a:latin typeface="Inter"/>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un service offert par Amazon Web Services (AWS) qui offre des capacités de stockage d'objets</a:t>
            </a:r>
            <a:endParaRPr lang="fr-FR" dirty="0"/>
          </a:p>
        </p:txBody>
      </p:sp>
      <p:sp>
        <p:nvSpPr>
          <p:cNvPr id="4" name="Espace réservé du numéro de diapositive 3"/>
          <p:cNvSpPr>
            <a:spLocks noGrp="1"/>
          </p:cNvSpPr>
          <p:nvPr>
            <p:ph type="sldNum" sz="quarter" idx="5"/>
          </p:nvPr>
        </p:nvSpPr>
        <p:spPr/>
        <p:txBody>
          <a:bodyPr/>
          <a:lstStyle/>
          <a:p>
            <a:fld id="{D6E703B5-0475-45CA-A5B0-621EA48845D1}" type="slidenum">
              <a:rPr lang="fr-FR" smtClean="0"/>
              <a:t>15</a:t>
            </a:fld>
            <a:endParaRPr lang="fr-FR"/>
          </a:p>
        </p:txBody>
      </p:sp>
    </p:spTree>
    <p:extLst>
      <p:ext uri="{BB962C8B-B14F-4D97-AF65-F5344CB8AC3E}">
        <p14:creationId xmlns:p14="http://schemas.microsoft.com/office/powerpoint/2010/main" val="249574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92214C-1FD8-6E10-8943-FC4EFA22AD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4AC4869-E98F-8258-CD00-5E1796898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8F5F4D3-0562-4F69-2E6C-6628BF7F7661}"/>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154E5345-248D-591C-58CA-35BAE4FFBB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4E7E5A-1BD4-D957-973E-8A1BBFC8504E}"/>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264337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F4899-9643-3A4A-9514-B1B3820AD2E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F749169-38B2-7DD6-F614-04F16B2B437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259375-10AC-FE2F-440C-014B9A581FBE}"/>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2C384D6F-7B50-CDB2-BBBE-8911851F4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227853-B205-EA72-8AEF-E9D715A8E770}"/>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95244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0852AC-64D5-4D1F-6711-8A6660BF63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7171CF2-FA9A-7DD8-6D48-E41E588819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DE62DB-EE92-3C3A-0169-A9F1F3C003B3}"/>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104338E4-0DB9-4C36-A973-20454536A2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A1D9FB-5CE4-A7F9-D1D9-8637019D2F42}"/>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209431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A446A5-4570-168B-D435-698514404D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7B9BE2-3FD4-1874-B8B9-FBF7F4E0AD9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FB0808-BE57-C9C6-81AE-D35D1A2DC8C5}"/>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0318CD87-81E6-C121-3697-FE21D77F76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249CEC-DC0B-D93F-09A9-0B72256B1C17}"/>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234152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07792-9124-AFCD-7BA5-BAC2465FDC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5060E4B-4661-29D0-B9B3-45682E532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C16F86C-0515-0F08-832B-D03C33DF32D3}"/>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58E8CD67-43A0-511C-1503-C4863A94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CB597A-E93B-8632-6FA3-20AC395AF689}"/>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176071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38E50-DEFA-336B-39AA-D6E60650496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2B0D1A-7F08-F97F-8D6C-695542B10C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51984EF-6216-BCC5-BD87-93D81661591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101AF1F-4967-47BE-5A14-2F504F01037C}"/>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29101163-2AA6-1BE5-31CC-049DC1AF84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4D9E2F7-07DF-CBDF-4A5F-EB402340E21F}"/>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225738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DDA7EF-ECE8-E72B-4D80-67100B4EC34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41AF154-320D-1D20-265B-8C8760220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12924D-A90C-D4B3-4709-D02F37F1717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758E32F-E8BB-D1E4-0480-CD060FB18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D54D130-5C69-64BA-2219-D6C36EF8C91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A478CFF-57FA-4394-95C2-AEE025702FA5}"/>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8" name="Espace réservé du pied de page 7">
            <a:extLst>
              <a:ext uri="{FF2B5EF4-FFF2-40B4-BE49-F238E27FC236}">
                <a16:creationId xmlns:a16="http://schemas.microsoft.com/office/drawing/2014/main" id="{B1A38F43-8AB9-C902-23CF-9513A224060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3E696B5-72B7-A6B4-8CC4-62296609D4A7}"/>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213583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1926AC-6007-2462-3B3E-D35CAA97AB4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4C32DCD-888A-43DC-3739-09CBABAA2D3B}"/>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4" name="Espace réservé du pied de page 3">
            <a:extLst>
              <a:ext uri="{FF2B5EF4-FFF2-40B4-BE49-F238E27FC236}">
                <a16:creationId xmlns:a16="http://schemas.microsoft.com/office/drawing/2014/main" id="{773C5ACC-469D-7EA7-5104-F93A108EA93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7E101F4-9CAD-E299-CBEA-1AAD818A750B}"/>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17598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E7881EF-7D7B-4BCF-40E0-D597667C8A8B}"/>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3" name="Espace réservé du pied de page 2">
            <a:extLst>
              <a:ext uri="{FF2B5EF4-FFF2-40B4-BE49-F238E27FC236}">
                <a16:creationId xmlns:a16="http://schemas.microsoft.com/office/drawing/2014/main" id="{406549A9-39F5-178E-9B02-43458FF7C6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9ED658F-C40F-3845-0602-8D972A1DF0E6}"/>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53383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8051E3-E309-78A8-4157-2B646EB12B5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F9DF771-70CA-B57B-E61F-705D51B4D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2375F5D-1D93-EEF2-7B00-6828400D1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766C57-3B8A-9A35-7CD3-41C5268723E4}"/>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531D1367-1EF3-6D66-D719-A584CE8423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197F6E-5854-C35C-22E3-3B3B00E00004}"/>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82782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3EBCB-7302-13B2-F235-C0500A545D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12BC827-F580-BF62-2953-D388C85D1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3AF06AA-2E0D-9DE2-7B72-36FDC2E60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CEABF1-7051-E64F-F4C3-A3104178F63A}"/>
              </a:ext>
            </a:extLst>
          </p:cNvPr>
          <p:cNvSpPr>
            <a:spLocks noGrp="1"/>
          </p:cNvSpPr>
          <p:nvPr>
            <p:ph type="dt" sz="half" idx="10"/>
          </p:nvPr>
        </p:nvSpPr>
        <p:spPr/>
        <p:txBody>
          <a:bodyPr/>
          <a:lstStyle/>
          <a:p>
            <a:fld id="{B373C7C5-F526-44DC-9CEC-2A12B5BDBA0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9EFED789-EA31-D94D-A427-296C2AA9D1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66C675-1584-1DB4-9CAA-CAC95FD74F27}"/>
              </a:ext>
            </a:extLst>
          </p:cNvPr>
          <p:cNvSpPr>
            <a:spLocks noGrp="1"/>
          </p:cNvSpPr>
          <p:nvPr>
            <p:ph type="sldNum" sz="quarter" idx="12"/>
          </p:nvPr>
        </p:nvSpPr>
        <p:spPr/>
        <p:txBody>
          <a:bodyPr/>
          <a:lstStyle/>
          <a:p>
            <a:fld id="{35B8739D-CAE5-488F-AAEF-3E480C958A02}" type="slidenum">
              <a:rPr lang="fr-FR" smtClean="0"/>
              <a:t>‹N°›</a:t>
            </a:fld>
            <a:endParaRPr lang="fr-FR"/>
          </a:p>
        </p:txBody>
      </p:sp>
    </p:spTree>
    <p:extLst>
      <p:ext uri="{BB962C8B-B14F-4D97-AF65-F5344CB8AC3E}">
        <p14:creationId xmlns:p14="http://schemas.microsoft.com/office/powerpoint/2010/main" val="39475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FC959D-CBFE-E081-8D22-6880BA14C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2C75B4B-E8EC-DDF3-B618-BDEC617D84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D507B4-B4CC-FEFF-C94D-99C5F8E13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3C7C5-F526-44DC-9CEC-2A12B5BDBA0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B4D3D5F0-E6B8-A3E8-B61A-D662926D1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B799663-8751-39AE-1EA6-AACE13C16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739D-CAE5-488F-AAEF-3E480C958A02}" type="slidenum">
              <a:rPr lang="fr-FR" smtClean="0"/>
              <a:t>‹N°›</a:t>
            </a:fld>
            <a:endParaRPr lang="fr-FR"/>
          </a:p>
        </p:txBody>
      </p:sp>
    </p:spTree>
    <p:extLst>
      <p:ext uri="{BB962C8B-B14F-4D97-AF65-F5344CB8AC3E}">
        <p14:creationId xmlns:p14="http://schemas.microsoft.com/office/powerpoint/2010/main" val="196310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4AA171F3-1BB3-C3AE-AF7F-43799C45E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257" y="383381"/>
            <a:ext cx="7171267" cy="6274859"/>
          </a:xfrm>
          <a:prstGeom prst="rect">
            <a:avLst/>
          </a:prstGeom>
        </p:spPr>
      </p:pic>
      <p:sp>
        <p:nvSpPr>
          <p:cNvPr id="2" name="Titre 1">
            <a:extLst>
              <a:ext uri="{FF2B5EF4-FFF2-40B4-BE49-F238E27FC236}">
                <a16:creationId xmlns:a16="http://schemas.microsoft.com/office/drawing/2014/main" id="{56A0E2E6-73AA-5B7D-CB0B-43DB03C3AE47}"/>
              </a:ext>
            </a:extLst>
          </p:cNvPr>
          <p:cNvSpPr>
            <a:spLocks noGrp="1"/>
          </p:cNvSpPr>
          <p:nvPr>
            <p:ph type="ctrTitle"/>
          </p:nvPr>
        </p:nvSpPr>
        <p:spPr>
          <a:xfrm>
            <a:off x="2209800" y="383381"/>
            <a:ext cx="7772399" cy="672570"/>
          </a:xfrm>
        </p:spPr>
        <p:txBody>
          <a:bodyPr>
            <a:normAutofit/>
          </a:bodyPr>
          <a:lstStyle/>
          <a:p>
            <a:r>
              <a:rPr lang="fr-FR" sz="4000" b="1" i="0" dirty="0">
                <a:solidFill>
                  <a:srgbClr val="271A38"/>
                </a:solidFill>
                <a:effectLst/>
                <a:latin typeface="Inter"/>
              </a:rPr>
              <a:t>Déployez un modèle dans le cloud</a:t>
            </a:r>
            <a:endParaRPr lang="fr-FR" sz="4000" dirty="0"/>
          </a:p>
        </p:txBody>
      </p:sp>
    </p:spTree>
    <p:extLst>
      <p:ext uri="{BB962C8B-B14F-4D97-AF65-F5344CB8AC3E}">
        <p14:creationId xmlns:p14="http://schemas.microsoft.com/office/powerpoint/2010/main" val="1761494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1E792B-C4A4-DD34-062C-AFFBED0594E6}"/>
              </a:ext>
            </a:extLst>
          </p:cNvPr>
          <p:cNvSpPr>
            <a:spLocks noGrp="1"/>
          </p:cNvSpPr>
          <p:nvPr>
            <p:ph type="title"/>
          </p:nvPr>
        </p:nvSpPr>
        <p:spPr>
          <a:xfrm>
            <a:off x="522847" y="493059"/>
            <a:ext cx="4049153" cy="848472"/>
          </a:xfrm>
        </p:spPr>
        <p:txBody>
          <a:bodyPr>
            <a:noAutofit/>
          </a:bodyPr>
          <a:lstStyle/>
          <a:p>
            <a:pPr algn="ctr"/>
            <a:r>
              <a:rPr lang="fr-FR" sz="2800" b="1" dirty="0">
                <a:solidFill>
                  <a:srgbClr val="271A38"/>
                </a:solidFill>
                <a:latin typeface="Inter"/>
              </a:rPr>
              <a:t>Les étapes de la mise en place locale</a:t>
            </a:r>
          </a:p>
        </p:txBody>
      </p:sp>
      <p:sp>
        <p:nvSpPr>
          <p:cNvPr id="4" name="Espace réservé du texte 3">
            <a:extLst>
              <a:ext uri="{FF2B5EF4-FFF2-40B4-BE49-F238E27FC236}">
                <a16:creationId xmlns:a16="http://schemas.microsoft.com/office/drawing/2014/main" id="{14692415-97BB-1CB8-68CB-71BC828115C5}"/>
              </a:ext>
            </a:extLst>
          </p:cNvPr>
          <p:cNvSpPr>
            <a:spLocks noGrp="1"/>
          </p:cNvSpPr>
          <p:nvPr>
            <p:ph type="body" sz="half" idx="2"/>
          </p:nvPr>
        </p:nvSpPr>
        <p:spPr>
          <a:xfrm>
            <a:off x="522847" y="2057400"/>
            <a:ext cx="4249179" cy="3097306"/>
          </a:xfrm>
        </p:spPr>
        <p:txBody>
          <a:bodyPr>
            <a:normAutofit lnSpcReduction="10000"/>
          </a:body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kumimoji="0" lang="fr-FR" sz="1200" b="1" i="0" u="none" strike="noStrike" kern="1200" cap="none" spc="0" normalizeH="0" baseline="0" noProof="0" dirty="0">
                <a:ln>
                  <a:noFill/>
                </a:ln>
                <a:solidFill>
                  <a:prstClr val="black"/>
                </a:solidFill>
                <a:effectLst/>
                <a:uLnTx/>
                <a:uFillTx/>
                <a:latin typeface="Calibri" panose="020F0502020204030204"/>
                <a:ea typeface="+mn-ea"/>
                <a:cs typeface="+mn-cs"/>
              </a:rPr>
              <a:t>Environnement:</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Linux Ubuntu sur une machine virtuelle (Windows)</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Installation: Spark, Python packages (Pandas, TensorFlow, PySpark, Pillow, PyArrow)</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kumimoji="0" lang="fr-FR" sz="1200" b="1" i="0" u="none" strike="noStrike" kern="1200" cap="none" spc="0" normalizeH="0" baseline="0" noProof="0" dirty="0">
                <a:ln>
                  <a:noFill/>
                </a:ln>
                <a:solidFill>
                  <a:prstClr val="black"/>
                </a:solidFill>
                <a:effectLst/>
                <a:uLnTx/>
                <a:uFillTx/>
                <a:latin typeface="Calibri" panose="020F0502020204030204"/>
                <a:ea typeface="+mn-ea"/>
                <a:cs typeface="+mn-cs"/>
              </a:rPr>
              <a:t>Chargement et Préparation des Données :</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lang="fr-FR" sz="1200" dirty="0">
                <a:solidFill>
                  <a:prstClr val="black"/>
                </a:solidFill>
                <a:latin typeface="Calibri" panose="020F0502020204030204"/>
              </a:rPr>
              <a:t>L</a:t>
            </a: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es images de 'Test1'</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Traitement avec MobileNetV2, featurisation via Pandas UDF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kumimoji="0" lang="fr-FR" sz="1200" b="1" i="0" u="none" strike="noStrike" kern="1200" cap="none" spc="0" normalizeH="0" baseline="0" noProof="0" dirty="0">
                <a:ln>
                  <a:noFill/>
                </a:ln>
                <a:solidFill>
                  <a:prstClr val="black"/>
                </a:solidFill>
                <a:effectLst/>
                <a:uLnTx/>
                <a:uFillTx/>
                <a:latin typeface="Calibri" panose="020F0502020204030204"/>
                <a:ea typeface="+mn-ea"/>
                <a:cs typeface="+mn-cs"/>
              </a:rPr>
              <a:t>Résultats:</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Sauvegardés dans un fichier local "Results"</a:t>
            </a:r>
          </a:p>
          <a:p>
            <a:pPr marL="171450" marR="0" lvl="0" indent="-171450" algn="l" defTabSz="914400" rtl="0" eaLnBrk="1" fontAlgn="auto" latinLnBrk="0" hangingPunct="1">
              <a:lnSpc>
                <a:spcPct val="8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Vérification de la dimension des vecteurs</a:t>
            </a:r>
          </a:p>
          <a:p>
            <a:endParaRPr lang="fr-FR" dirty="0"/>
          </a:p>
        </p:txBody>
      </p:sp>
      <p:pic>
        <p:nvPicPr>
          <p:cNvPr id="14" name="Espace réservé du contenu 13">
            <a:extLst>
              <a:ext uri="{FF2B5EF4-FFF2-40B4-BE49-F238E27FC236}">
                <a16:creationId xmlns:a16="http://schemas.microsoft.com/office/drawing/2014/main" id="{5F1A391A-674B-54A5-1349-2717316026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037" y="1927628"/>
            <a:ext cx="6670891" cy="31408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751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BA2986-2021-3603-B5F6-3B4DD1A9BC31}"/>
              </a:ext>
            </a:extLst>
          </p:cNvPr>
          <p:cNvSpPr>
            <a:spLocks noGrp="1"/>
          </p:cNvSpPr>
          <p:nvPr>
            <p:ph type="title"/>
          </p:nvPr>
        </p:nvSpPr>
        <p:spPr/>
        <p:txBody>
          <a:bodyPr/>
          <a:lstStyle/>
          <a:p>
            <a:pPr algn="ctr"/>
            <a:r>
              <a:rPr lang="fr-FR" sz="3600" b="1" dirty="0">
                <a:solidFill>
                  <a:srgbClr val="271A38"/>
                </a:solidFill>
                <a:latin typeface="Inter"/>
              </a:rPr>
              <a:t>Deuxième phase : Créer un réel cluster de calculs</a:t>
            </a:r>
          </a:p>
        </p:txBody>
      </p:sp>
      <p:pic>
        <p:nvPicPr>
          <p:cNvPr id="5" name="Espace réservé du contenu 4">
            <a:extLst>
              <a:ext uri="{FF2B5EF4-FFF2-40B4-BE49-F238E27FC236}">
                <a16:creationId xmlns:a16="http://schemas.microsoft.com/office/drawing/2014/main" id="{BBAFC9E0-F114-BE0D-AD1D-D140AB0EB9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3999" y="1472350"/>
            <a:ext cx="9233647" cy="5009253"/>
          </a:xfrm>
        </p:spPr>
      </p:pic>
    </p:spTree>
    <p:extLst>
      <p:ext uri="{BB962C8B-B14F-4D97-AF65-F5344CB8AC3E}">
        <p14:creationId xmlns:p14="http://schemas.microsoft.com/office/powerpoint/2010/main" val="157578620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FFEE5-B1F2-8BA3-E88E-EEF16B6D3E65}"/>
              </a:ext>
            </a:extLst>
          </p:cNvPr>
          <p:cNvSpPr>
            <a:spLocks noGrp="1"/>
          </p:cNvSpPr>
          <p:nvPr>
            <p:ph type="title"/>
          </p:nvPr>
        </p:nvSpPr>
        <p:spPr>
          <a:xfrm>
            <a:off x="1033182" y="193658"/>
            <a:ext cx="10125635" cy="620993"/>
          </a:xfrm>
        </p:spPr>
        <p:txBody>
          <a:bodyPr>
            <a:normAutofit fontScale="90000"/>
          </a:bodyPr>
          <a:lstStyle/>
          <a:p>
            <a:pPr algn="ctr"/>
            <a:r>
              <a:rPr lang="fr-FR" sz="4000" b="1" dirty="0">
                <a:solidFill>
                  <a:srgbClr val="271A38"/>
                </a:solidFill>
                <a:latin typeface="Inter"/>
              </a:rPr>
              <a:t>Première étape : Déploiement sur le Cloud</a:t>
            </a:r>
          </a:p>
        </p:txBody>
      </p:sp>
      <p:pic>
        <p:nvPicPr>
          <p:cNvPr id="5" name="Espace réservé du contenu 4">
            <a:extLst>
              <a:ext uri="{FF2B5EF4-FFF2-40B4-BE49-F238E27FC236}">
                <a16:creationId xmlns:a16="http://schemas.microsoft.com/office/drawing/2014/main" id="{FC8C3339-5091-7CEF-CB2E-0BB260758F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859" y="914399"/>
            <a:ext cx="6401002" cy="56423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8741082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F3B73-4332-46DA-EE9E-969C1FE0A3AE}"/>
              </a:ext>
            </a:extLst>
          </p:cNvPr>
          <p:cNvSpPr>
            <a:spLocks noGrp="1"/>
          </p:cNvSpPr>
          <p:nvPr>
            <p:ph type="title"/>
          </p:nvPr>
        </p:nvSpPr>
        <p:spPr>
          <a:xfrm>
            <a:off x="836612" y="457200"/>
            <a:ext cx="3935413" cy="530225"/>
          </a:xfrm>
        </p:spPr>
        <p:txBody>
          <a:bodyPr>
            <a:normAutofit/>
          </a:bodyPr>
          <a:lstStyle/>
          <a:p>
            <a:pPr algn="ctr"/>
            <a:r>
              <a:rPr lang="fr-FR" sz="2800" b="1" dirty="0">
                <a:solidFill>
                  <a:srgbClr val="271A38"/>
                </a:solidFill>
                <a:latin typeface="Inter"/>
              </a:rPr>
              <a:t>Prestataire Cloud</a:t>
            </a:r>
          </a:p>
        </p:txBody>
      </p:sp>
      <p:pic>
        <p:nvPicPr>
          <p:cNvPr id="6" name="Espace réservé du contenu 5">
            <a:extLst>
              <a:ext uri="{FF2B5EF4-FFF2-40B4-BE49-F238E27FC236}">
                <a16:creationId xmlns:a16="http://schemas.microsoft.com/office/drawing/2014/main" id="{B9D9F541-44AB-D475-E34C-8D0C04A4FB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45741" y="1551823"/>
            <a:ext cx="6206471" cy="3769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Espace réservé du texte 3">
            <a:extLst>
              <a:ext uri="{FF2B5EF4-FFF2-40B4-BE49-F238E27FC236}">
                <a16:creationId xmlns:a16="http://schemas.microsoft.com/office/drawing/2014/main" id="{CC0729DA-1222-F9FA-83A1-C75517B73104}"/>
              </a:ext>
            </a:extLst>
          </p:cNvPr>
          <p:cNvSpPr>
            <a:spLocks noGrp="1"/>
          </p:cNvSpPr>
          <p:nvPr>
            <p:ph type="body" sz="half" idx="2"/>
          </p:nvPr>
        </p:nvSpPr>
        <p:spPr>
          <a:xfrm>
            <a:off x="839788" y="2057400"/>
            <a:ext cx="3932237" cy="452718"/>
          </a:xfrm>
        </p:spPr>
        <p:txBody>
          <a:bodyPr/>
          <a:lstStyle/>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Amazon Web Services (AWS)</a:t>
            </a:r>
          </a:p>
          <a:p>
            <a:endParaRPr lang="fr-FR" dirty="0"/>
          </a:p>
        </p:txBody>
      </p:sp>
    </p:spTree>
    <p:extLst>
      <p:ext uri="{BB962C8B-B14F-4D97-AF65-F5344CB8AC3E}">
        <p14:creationId xmlns:p14="http://schemas.microsoft.com/office/powerpoint/2010/main" val="892970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2DAF73-9AF1-325C-B4D8-ADCDF6FCE428}"/>
              </a:ext>
            </a:extLst>
          </p:cNvPr>
          <p:cNvSpPr>
            <a:spLocks noGrp="1"/>
          </p:cNvSpPr>
          <p:nvPr>
            <p:ph type="title"/>
          </p:nvPr>
        </p:nvSpPr>
        <p:spPr>
          <a:xfrm>
            <a:off x="1021976" y="973613"/>
            <a:ext cx="3606613" cy="557582"/>
          </a:xfrm>
        </p:spPr>
        <p:txBody>
          <a:bodyPr/>
          <a:lstStyle/>
          <a:p>
            <a:pPr algn="ctr"/>
            <a:r>
              <a:rPr lang="fr-FR" sz="2800" b="1" dirty="0">
                <a:solidFill>
                  <a:srgbClr val="271A38"/>
                </a:solidFill>
                <a:latin typeface="Inter"/>
              </a:rPr>
              <a:t>Solution Technique</a:t>
            </a:r>
          </a:p>
        </p:txBody>
      </p:sp>
      <p:pic>
        <p:nvPicPr>
          <p:cNvPr id="6" name="Espace réservé du contenu 5">
            <a:extLst>
              <a:ext uri="{FF2B5EF4-FFF2-40B4-BE49-F238E27FC236}">
                <a16:creationId xmlns:a16="http://schemas.microsoft.com/office/drawing/2014/main" id="{9C6FC2A1-EEA0-3522-2798-67B4E5CD75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531195"/>
            <a:ext cx="6172200" cy="3786085"/>
          </a:xfrm>
        </p:spPr>
      </p:pic>
      <p:sp>
        <p:nvSpPr>
          <p:cNvPr id="4" name="Espace réservé du texte 3">
            <a:extLst>
              <a:ext uri="{FF2B5EF4-FFF2-40B4-BE49-F238E27FC236}">
                <a16:creationId xmlns:a16="http://schemas.microsoft.com/office/drawing/2014/main" id="{C9C2E47C-8405-CD3C-E306-A9A60298F51C}"/>
              </a:ext>
            </a:extLst>
          </p:cNvPr>
          <p:cNvSpPr>
            <a:spLocks noGrp="1"/>
          </p:cNvSpPr>
          <p:nvPr>
            <p:ph type="body" sz="half" idx="2"/>
          </p:nvPr>
        </p:nvSpPr>
        <p:spPr>
          <a:xfrm>
            <a:off x="1021976" y="2057400"/>
            <a:ext cx="3750049" cy="434788"/>
          </a:xfrm>
        </p:spPr>
        <p:txBody>
          <a:bodyPr/>
          <a:lstStyle/>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err="1">
                <a:ln>
                  <a:noFill/>
                </a:ln>
                <a:solidFill>
                  <a:prstClr val="black"/>
                </a:solidFill>
                <a:effectLst/>
                <a:uLnTx/>
                <a:uFillTx/>
                <a:latin typeface="Calibri" panose="020F0502020204030204"/>
                <a:ea typeface="+mn-ea"/>
                <a:cs typeface="+mn-cs"/>
              </a:rPr>
              <a:t>Elastic</a:t>
            </a: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 MapReduce (EMR) pour un calcul distribué</a:t>
            </a:r>
          </a:p>
          <a:p>
            <a:endParaRPr lang="fr-FR" dirty="0"/>
          </a:p>
        </p:txBody>
      </p:sp>
    </p:spTree>
    <p:extLst>
      <p:ext uri="{BB962C8B-B14F-4D97-AF65-F5344CB8AC3E}">
        <p14:creationId xmlns:p14="http://schemas.microsoft.com/office/powerpoint/2010/main" val="2815304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7F7E0-80B8-2F43-77F9-C13A3836A512}"/>
              </a:ext>
            </a:extLst>
          </p:cNvPr>
          <p:cNvSpPr>
            <a:spLocks noGrp="1"/>
          </p:cNvSpPr>
          <p:nvPr>
            <p:ph type="title"/>
          </p:nvPr>
        </p:nvSpPr>
        <p:spPr>
          <a:xfrm>
            <a:off x="716988" y="632012"/>
            <a:ext cx="3023907" cy="569258"/>
          </a:xfrm>
        </p:spPr>
        <p:txBody>
          <a:bodyPr/>
          <a:lstStyle/>
          <a:p>
            <a:pPr algn="ctr"/>
            <a:r>
              <a:rPr lang="fr-FR" sz="2800" b="1" dirty="0">
                <a:solidFill>
                  <a:srgbClr val="271A38"/>
                </a:solidFill>
                <a:latin typeface="Inter"/>
              </a:rPr>
              <a:t>Stockage</a:t>
            </a:r>
          </a:p>
        </p:txBody>
      </p:sp>
      <p:pic>
        <p:nvPicPr>
          <p:cNvPr id="6" name="Espace réservé du contenu 5">
            <a:extLst>
              <a:ext uri="{FF2B5EF4-FFF2-40B4-BE49-F238E27FC236}">
                <a16:creationId xmlns:a16="http://schemas.microsoft.com/office/drawing/2014/main" id="{BC42C8BA-092D-4473-295A-6DA41F6CA5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10403" y="1459757"/>
            <a:ext cx="6951291" cy="391010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Espace réservé du texte 3">
            <a:extLst>
              <a:ext uri="{FF2B5EF4-FFF2-40B4-BE49-F238E27FC236}">
                <a16:creationId xmlns:a16="http://schemas.microsoft.com/office/drawing/2014/main" id="{3335F8BB-867B-ABD5-E174-32D263492C2E}"/>
              </a:ext>
            </a:extLst>
          </p:cNvPr>
          <p:cNvSpPr>
            <a:spLocks noGrp="1"/>
          </p:cNvSpPr>
          <p:nvPr>
            <p:ph type="body" sz="half" idx="2"/>
          </p:nvPr>
        </p:nvSpPr>
        <p:spPr>
          <a:xfrm>
            <a:off x="716988" y="2003612"/>
            <a:ext cx="4174659" cy="461682"/>
          </a:xfrm>
        </p:spPr>
        <p:txBody>
          <a:bodyPr/>
          <a:lstStyle/>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Données stockées sur Amazon Simple Storage Service (S3)</a:t>
            </a:r>
          </a:p>
          <a:p>
            <a:endParaRPr lang="fr-FR" dirty="0"/>
          </a:p>
        </p:txBody>
      </p:sp>
    </p:spTree>
    <p:extLst>
      <p:ext uri="{BB962C8B-B14F-4D97-AF65-F5344CB8AC3E}">
        <p14:creationId xmlns:p14="http://schemas.microsoft.com/office/powerpoint/2010/main" val="3627011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E9016-3D44-1847-3DA4-2A13011B1569}"/>
              </a:ext>
            </a:extLst>
          </p:cNvPr>
          <p:cNvSpPr>
            <a:spLocks noGrp="1"/>
          </p:cNvSpPr>
          <p:nvPr>
            <p:ph type="title"/>
          </p:nvPr>
        </p:nvSpPr>
        <p:spPr>
          <a:xfrm>
            <a:off x="939893" y="840355"/>
            <a:ext cx="3932237" cy="530225"/>
          </a:xfrm>
        </p:spPr>
        <p:txBody>
          <a:bodyPr/>
          <a:lstStyle/>
          <a:p>
            <a:pPr algn="ctr"/>
            <a:r>
              <a:rPr lang="fr-FR" sz="2800" b="1" dirty="0">
                <a:solidFill>
                  <a:srgbClr val="271A38"/>
                </a:solidFill>
                <a:latin typeface="Inter"/>
              </a:rPr>
              <a:t>Configuration &amp; Sécurité</a:t>
            </a:r>
          </a:p>
        </p:txBody>
      </p:sp>
      <p:pic>
        <p:nvPicPr>
          <p:cNvPr id="6" name="Espace réservé du contenu 5">
            <a:extLst>
              <a:ext uri="{FF2B5EF4-FFF2-40B4-BE49-F238E27FC236}">
                <a16:creationId xmlns:a16="http://schemas.microsoft.com/office/drawing/2014/main" id="{41CD419B-31D4-30E0-DB12-D2B051A0F8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89583" y="1370580"/>
            <a:ext cx="6265805" cy="41696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Espace réservé du texte 3">
            <a:extLst>
              <a:ext uri="{FF2B5EF4-FFF2-40B4-BE49-F238E27FC236}">
                <a16:creationId xmlns:a16="http://schemas.microsoft.com/office/drawing/2014/main" id="{58BDFF25-3552-152A-C847-81303EC08DE3}"/>
              </a:ext>
            </a:extLst>
          </p:cNvPr>
          <p:cNvSpPr>
            <a:spLocks noGrp="1"/>
          </p:cNvSpPr>
          <p:nvPr>
            <p:ph type="body" sz="half" idx="2"/>
          </p:nvPr>
        </p:nvSpPr>
        <p:spPr>
          <a:xfrm>
            <a:off x="836612" y="2079812"/>
            <a:ext cx="4138800" cy="959224"/>
          </a:xfrm>
        </p:spPr>
        <p:txBody>
          <a:bodyPr/>
          <a:lstStyle/>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Configuration personnalisée de l'EMR pour répondre aux besoins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Sécurité garantie par des tunnels SSH et des politiques IAM</a:t>
            </a:r>
          </a:p>
          <a:p>
            <a:endParaRPr lang="fr-FR" dirty="0"/>
          </a:p>
        </p:txBody>
      </p:sp>
    </p:spTree>
    <p:extLst>
      <p:ext uri="{BB962C8B-B14F-4D97-AF65-F5344CB8AC3E}">
        <p14:creationId xmlns:p14="http://schemas.microsoft.com/office/powerpoint/2010/main" val="4133752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2CA91-273F-9B6F-46A4-F6B53E039E9F}"/>
              </a:ext>
            </a:extLst>
          </p:cNvPr>
          <p:cNvSpPr>
            <a:spLocks noGrp="1"/>
          </p:cNvSpPr>
          <p:nvPr>
            <p:ph type="title"/>
          </p:nvPr>
        </p:nvSpPr>
        <p:spPr>
          <a:xfrm>
            <a:off x="836612" y="666563"/>
            <a:ext cx="3803837" cy="530225"/>
          </a:xfrm>
        </p:spPr>
        <p:txBody>
          <a:bodyPr/>
          <a:lstStyle/>
          <a:p>
            <a:pPr algn="ctr"/>
            <a:r>
              <a:rPr lang="fr-FR" sz="2800" b="1" dirty="0">
                <a:solidFill>
                  <a:srgbClr val="271A38"/>
                </a:solidFill>
                <a:latin typeface="Inter"/>
              </a:rPr>
              <a:t>Exécution &amp; Suivi</a:t>
            </a:r>
          </a:p>
        </p:txBody>
      </p:sp>
      <p:pic>
        <p:nvPicPr>
          <p:cNvPr id="6" name="Espace réservé du contenu 5">
            <a:extLst>
              <a:ext uri="{FF2B5EF4-FFF2-40B4-BE49-F238E27FC236}">
                <a16:creationId xmlns:a16="http://schemas.microsoft.com/office/drawing/2014/main" id="{863BCBB0-DBB4-625B-F40D-C02D8D051885}"/>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89177" y="1030941"/>
            <a:ext cx="5373408" cy="537340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Espace réservé du texte 3">
            <a:extLst>
              <a:ext uri="{FF2B5EF4-FFF2-40B4-BE49-F238E27FC236}">
                <a16:creationId xmlns:a16="http://schemas.microsoft.com/office/drawing/2014/main" id="{59905F28-103A-3A4C-C8FD-091CE844D6B3}"/>
              </a:ext>
            </a:extLst>
          </p:cNvPr>
          <p:cNvSpPr>
            <a:spLocks noGrp="1"/>
          </p:cNvSpPr>
          <p:nvPr>
            <p:ph type="body" sz="half" idx="2"/>
          </p:nvPr>
        </p:nvSpPr>
        <p:spPr>
          <a:xfrm>
            <a:off x="629583" y="2164976"/>
            <a:ext cx="4480299" cy="784411"/>
          </a:xfrm>
        </p:spPr>
        <p:txBody>
          <a:bodyPr>
            <a:normAutofit/>
          </a:bodyPr>
          <a:lstStyle/>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Scripts PySpark déployés et exécutés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rPr>
              <a:t>Monitorage avec le Serveur d'Historique Spark pour traquer l'avancement</a:t>
            </a:r>
          </a:p>
          <a:p>
            <a:endParaRPr lang="fr-FR" dirty="0"/>
          </a:p>
        </p:txBody>
      </p:sp>
    </p:spTree>
    <p:extLst>
      <p:ext uri="{BB962C8B-B14F-4D97-AF65-F5344CB8AC3E}">
        <p14:creationId xmlns:p14="http://schemas.microsoft.com/office/powerpoint/2010/main" val="3553832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6AAAA-15B3-2576-B4DB-42C7A04CA485}"/>
              </a:ext>
            </a:extLst>
          </p:cNvPr>
          <p:cNvSpPr>
            <a:spLocks noGrp="1"/>
          </p:cNvSpPr>
          <p:nvPr>
            <p:ph type="title"/>
          </p:nvPr>
        </p:nvSpPr>
        <p:spPr>
          <a:xfrm>
            <a:off x="1102659" y="284444"/>
            <a:ext cx="9829800" cy="531346"/>
          </a:xfrm>
        </p:spPr>
        <p:txBody>
          <a:bodyPr>
            <a:normAutofit fontScale="90000"/>
          </a:bodyPr>
          <a:lstStyle/>
          <a:p>
            <a:pPr algn="ctr"/>
            <a:r>
              <a:rPr lang="fr-FR" sz="4000" b="1" dirty="0">
                <a:solidFill>
                  <a:srgbClr val="271A38"/>
                </a:solidFill>
                <a:latin typeface="Inter"/>
              </a:rPr>
              <a:t>Deuxième étape : Gestion du Serveur</a:t>
            </a:r>
          </a:p>
        </p:txBody>
      </p:sp>
      <p:pic>
        <p:nvPicPr>
          <p:cNvPr id="5" name="Espace réservé du contenu 4">
            <a:extLst>
              <a:ext uri="{FF2B5EF4-FFF2-40B4-BE49-F238E27FC236}">
                <a16:creationId xmlns:a16="http://schemas.microsoft.com/office/drawing/2014/main" id="{B855EE02-7B82-2A85-1C52-5EF5E6A217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1" y="961650"/>
            <a:ext cx="5611906" cy="56119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09524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B854CD-0C6E-3211-ED3F-22F4FF7E1D38}"/>
              </a:ext>
            </a:extLst>
          </p:cNvPr>
          <p:cNvSpPr>
            <a:spLocks noGrp="1"/>
          </p:cNvSpPr>
          <p:nvPr>
            <p:ph type="title"/>
          </p:nvPr>
        </p:nvSpPr>
        <p:spPr>
          <a:xfrm>
            <a:off x="836612" y="457200"/>
            <a:ext cx="3935413" cy="636494"/>
          </a:xfrm>
        </p:spPr>
        <p:txBody>
          <a:bodyPr/>
          <a:lstStyle/>
          <a:p>
            <a:pPr algn="ctr"/>
            <a:r>
              <a:rPr lang="fr-FR" sz="2800" b="1" dirty="0">
                <a:solidFill>
                  <a:srgbClr val="271A38"/>
                </a:solidFill>
                <a:latin typeface="Inter"/>
              </a:rPr>
              <a:t>Les étapes de gestion </a:t>
            </a:r>
          </a:p>
        </p:txBody>
      </p:sp>
      <p:sp>
        <p:nvSpPr>
          <p:cNvPr id="4" name="Espace réservé du texte 3">
            <a:extLst>
              <a:ext uri="{FF2B5EF4-FFF2-40B4-BE49-F238E27FC236}">
                <a16:creationId xmlns:a16="http://schemas.microsoft.com/office/drawing/2014/main" id="{77C078A4-6B8E-7026-AB8D-8D35DD0254CB}"/>
              </a:ext>
            </a:extLst>
          </p:cNvPr>
          <p:cNvSpPr>
            <a:spLocks noGrp="1"/>
          </p:cNvSpPr>
          <p:nvPr>
            <p:ph type="body" sz="half" idx="2"/>
          </p:nvPr>
        </p:nvSpPr>
        <p:spPr/>
        <p:txBody>
          <a:bodyPr>
            <a:normAutofit/>
          </a:bodyPr>
          <a:lstStyle/>
          <a:p>
            <a:pPr>
              <a:lnSpc>
                <a:spcPct val="70000"/>
              </a:lnSpc>
            </a:pPr>
            <a:r>
              <a:rPr lang="fr-FR" sz="1200" b="1" dirty="0"/>
              <a:t>Résiliation de l'Instance EMR:</a:t>
            </a:r>
          </a:p>
          <a:p>
            <a:pPr marL="171450" indent="-171450">
              <a:lnSpc>
                <a:spcPct val="80000"/>
              </a:lnSpc>
              <a:buFont typeface="Wingdings" panose="05000000000000000000" pitchFamily="2" charset="2"/>
              <a:buChar char="v"/>
            </a:pPr>
            <a:r>
              <a:rPr lang="fr-FR" sz="1200" dirty="0"/>
              <a:t>Après l'achèvement des tâches, l'instance EMR est résiliée pour éviter des coûts inutiles</a:t>
            </a:r>
          </a:p>
          <a:p>
            <a:pPr marL="171450" indent="-171450">
              <a:lnSpc>
                <a:spcPct val="80000"/>
              </a:lnSpc>
              <a:buFont typeface="Wingdings" panose="05000000000000000000" pitchFamily="2" charset="2"/>
              <a:buChar char="v"/>
            </a:pPr>
            <a:r>
              <a:rPr lang="fr-FR" sz="1200" dirty="0"/>
              <a:t>Automatisation possible pour garantir une fermeture efficace</a:t>
            </a:r>
          </a:p>
          <a:p>
            <a:pPr>
              <a:lnSpc>
                <a:spcPct val="70000"/>
              </a:lnSpc>
            </a:pPr>
            <a:r>
              <a:rPr lang="fr-FR" sz="1200" b="1" dirty="0"/>
              <a:t>Clonage de l'Instance EMR:</a:t>
            </a:r>
          </a:p>
          <a:p>
            <a:pPr marL="171450" indent="-171450">
              <a:lnSpc>
                <a:spcPct val="80000"/>
              </a:lnSpc>
              <a:buFont typeface="Wingdings" panose="05000000000000000000" pitchFamily="2" charset="2"/>
              <a:buChar char="v"/>
            </a:pPr>
            <a:r>
              <a:rPr lang="fr-FR" sz="1200" dirty="0"/>
              <a:t>Possibilité de dupliquer l'instance pour des besoins futurs ou de sauvegarde</a:t>
            </a:r>
          </a:p>
          <a:p>
            <a:pPr marL="171450" indent="-171450">
              <a:lnSpc>
                <a:spcPct val="80000"/>
              </a:lnSpc>
              <a:buFont typeface="Wingdings" panose="05000000000000000000" pitchFamily="2" charset="2"/>
              <a:buChar char="v"/>
            </a:pPr>
            <a:r>
              <a:rPr lang="fr-FR" sz="1200" dirty="0"/>
              <a:t>Garantit une mise en place rapide avec les mêmes configurations</a:t>
            </a:r>
          </a:p>
          <a:p>
            <a:pPr>
              <a:lnSpc>
                <a:spcPct val="70000"/>
              </a:lnSpc>
            </a:pPr>
            <a:r>
              <a:rPr lang="fr-FR" sz="1200" b="1" dirty="0"/>
              <a:t>Structure Finale du Serveur S3:</a:t>
            </a:r>
          </a:p>
          <a:p>
            <a:pPr marL="171450" indent="-171450">
              <a:lnSpc>
                <a:spcPct val="80000"/>
              </a:lnSpc>
              <a:buFont typeface="Wingdings" panose="05000000000000000000" pitchFamily="2" charset="2"/>
              <a:buChar char="v"/>
            </a:pPr>
            <a:r>
              <a:rPr lang="fr-FR" sz="1200" dirty="0"/>
              <a:t>Organisé en dossiers et sous-dossiers pour une navigation aisée</a:t>
            </a:r>
          </a:p>
          <a:p>
            <a:pPr marL="171450" indent="-171450">
              <a:lnSpc>
                <a:spcPct val="80000"/>
              </a:lnSpc>
              <a:buFont typeface="Wingdings" panose="05000000000000000000" pitchFamily="2" charset="2"/>
              <a:buChar char="v"/>
            </a:pPr>
            <a:r>
              <a:rPr lang="fr-FR" sz="1200" dirty="0"/>
              <a:t>Données traitées et non traitées clairement séparées pour faciliter les mises à jour</a:t>
            </a:r>
          </a:p>
          <a:p>
            <a:endParaRPr lang="fr-FR" dirty="0"/>
          </a:p>
        </p:txBody>
      </p:sp>
      <p:pic>
        <p:nvPicPr>
          <p:cNvPr id="5" name="Espace réservé du contenu 4">
            <a:extLst>
              <a:ext uri="{FF2B5EF4-FFF2-40B4-BE49-F238E27FC236}">
                <a16:creationId xmlns:a16="http://schemas.microsoft.com/office/drawing/2014/main" id="{8880D723-B26B-39D7-AC03-0F3EA7A64C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65059" y="341312"/>
            <a:ext cx="6287153" cy="62871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60767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597373-FD37-2DDB-4361-4985AA62A322}"/>
              </a:ext>
            </a:extLst>
          </p:cNvPr>
          <p:cNvSpPr>
            <a:spLocks noGrp="1"/>
          </p:cNvSpPr>
          <p:nvPr>
            <p:ph type="title"/>
          </p:nvPr>
        </p:nvSpPr>
        <p:spPr>
          <a:xfrm>
            <a:off x="952500" y="132043"/>
            <a:ext cx="10287000" cy="612028"/>
          </a:xfrm>
        </p:spPr>
        <p:txBody>
          <a:bodyPr>
            <a:noAutofit/>
          </a:bodyPr>
          <a:lstStyle/>
          <a:p>
            <a:pPr algn="ctr"/>
            <a:r>
              <a:rPr lang="fr-FR" sz="4000" b="1" dirty="0">
                <a:solidFill>
                  <a:srgbClr val="271A38"/>
                </a:solidFill>
                <a:latin typeface="Inter"/>
              </a:rPr>
              <a:t>Sommaire</a:t>
            </a:r>
          </a:p>
        </p:txBody>
      </p:sp>
      <p:sp>
        <p:nvSpPr>
          <p:cNvPr id="5" name="ZoneTexte 4">
            <a:extLst>
              <a:ext uri="{FF2B5EF4-FFF2-40B4-BE49-F238E27FC236}">
                <a16:creationId xmlns:a16="http://schemas.microsoft.com/office/drawing/2014/main" id="{B8890195-E233-C745-E74F-721403FEDDB7}"/>
              </a:ext>
            </a:extLst>
          </p:cNvPr>
          <p:cNvSpPr txBox="1"/>
          <p:nvPr/>
        </p:nvSpPr>
        <p:spPr>
          <a:xfrm>
            <a:off x="1810871" y="913513"/>
            <a:ext cx="9646024" cy="276999"/>
          </a:xfrm>
          <a:prstGeom prst="rect">
            <a:avLst/>
          </a:prstGeom>
          <a:noFill/>
        </p:spPr>
        <p:txBody>
          <a:bodyPr wrap="square">
            <a:spAutoFit/>
          </a:bodyPr>
          <a:lstStyle/>
          <a:p>
            <a:r>
              <a:rPr lang="fr-FR" sz="1200" dirty="0"/>
              <a:t>Préambule………………………………………………………………………………………………………………………………………………………………………………………………………………………..03</a:t>
            </a:r>
          </a:p>
        </p:txBody>
      </p:sp>
      <p:sp>
        <p:nvSpPr>
          <p:cNvPr id="7" name="ZoneTexte 6">
            <a:extLst>
              <a:ext uri="{FF2B5EF4-FFF2-40B4-BE49-F238E27FC236}">
                <a16:creationId xmlns:a16="http://schemas.microsoft.com/office/drawing/2014/main" id="{A30864E8-BF2F-E2C6-0795-B506B1F1C411}"/>
              </a:ext>
            </a:extLst>
          </p:cNvPr>
          <p:cNvSpPr txBox="1"/>
          <p:nvPr/>
        </p:nvSpPr>
        <p:spPr>
          <a:xfrm>
            <a:off x="1810870" y="1205772"/>
            <a:ext cx="9646023" cy="276999"/>
          </a:xfrm>
          <a:prstGeom prst="rect">
            <a:avLst/>
          </a:prstGeom>
          <a:noFill/>
        </p:spPr>
        <p:txBody>
          <a:bodyPr wrap="square">
            <a:spAutoFit/>
          </a:bodyPr>
          <a:lstStyle/>
          <a:p>
            <a:r>
              <a:rPr lang="fr-FR" sz="1200" dirty="0"/>
              <a:t>Présentation des données………………………………………………………………………………………………………………………………………………………………………………………………..04</a:t>
            </a:r>
          </a:p>
        </p:txBody>
      </p:sp>
      <p:sp>
        <p:nvSpPr>
          <p:cNvPr id="9" name="ZoneTexte 8">
            <a:extLst>
              <a:ext uri="{FF2B5EF4-FFF2-40B4-BE49-F238E27FC236}">
                <a16:creationId xmlns:a16="http://schemas.microsoft.com/office/drawing/2014/main" id="{FB30EA9B-353C-E020-4A95-E9915513B2A0}"/>
              </a:ext>
            </a:extLst>
          </p:cNvPr>
          <p:cNvSpPr txBox="1"/>
          <p:nvPr/>
        </p:nvSpPr>
        <p:spPr>
          <a:xfrm>
            <a:off x="2133599" y="1798659"/>
            <a:ext cx="9323293" cy="276999"/>
          </a:xfrm>
          <a:prstGeom prst="rect">
            <a:avLst/>
          </a:prstGeom>
          <a:noFill/>
        </p:spPr>
        <p:txBody>
          <a:bodyPr wrap="square">
            <a:spAutoFit/>
          </a:bodyPr>
          <a:lstStyle/>
          <a:p>
            <a:r>
              <a:rPr lang="fr-FR" sz="1200" dirty="0"/>
              <a:t>Première étape : Choix Techniques…………………………………………………………………………………………………………………………………………………………………………..06</a:t>
            </a:r>
          </a:p>
        </p:txBody>
      </p:sp>
      <p:sp>
        <p:nvSpPr>
          <p:cNvPr id="11" name="ZoneTexte 10">
            <a:extLst>
              <a:ext uri="{FF2B5EF4-FFF2-40B4-BE49-F238E27FC236}">
                <a16:creationId xmlns:a16="http://schemas.microsoft.com/office/drawing/2014/main" id="{F1400FCA-3280-BEFE-2D56-F7AB29EF316F}"/>
              </a:ext>
            </a:extLst>
          </p:cNvPr>
          <p:cNvSpPr txBox="1"/>
          <p:nvPr/>
        </p:nvSpPr>
        <p:spPr>
          <a:xfrm>
            <a:off x="2402542" y="2098969"/>
            <a:ext cx="9054350" cy="276999"/>
          </a:xfrm>
          <a:prstGeom prst="rect">
            <a:avLst/>
          </a:prstGeom>
          <a:noFill/>
        </p:spPr>
        <p:txBody>
          <a:bodyPr wrap="square">
            <a:spAutoFit/>
          </a:bodyPr>
          <a:lstStyle/>
          <a:p>
            <a:r>
              <a:rPr lang="fr-FR" sz="1200" dirty="0"/>
              <a:t>Calcul Distribué avec PySpark…………………………………………………………………………………………………………………………………………………………………………….07</a:t>
            </a:r>
          </a:p>
        </p:txBody>
      </p:sp>
      <p:sp>
        <p:nvSpPr>
          <p:cNvPr id="13" name="ZoneTexte 12">
            <a:extLst>
              <a:ext uri="{FF2B5EF4-FFF2-40B4-BE49-F238E27FC236}">
                <a16:creationId xmlns:a16="http://schemas.microsoft.com/office/drawing/2014/main" id="{64B9C55D-E261-71D5-D7D6-935C376EE45A}"/>
              </a:ext>
            </a:extLst>
          </p:cNvPr>
          <p:cNvSpPr txBox="1"/>
          <p:nvPr/>
        </p:nvSpPr>
        <p:spPr>
          <a:xfrm>
            <a:off x="2402542" y="2393761"/>
            <a:ext cx="9054350" cy="276999"/>
          </a:xfrm>
          <a:prstGeom prst="rect">
            <a:avLst/>
          </a:prstGeom>
          <a:noFill/>
        </p:spPr>
        <p:txBody>
          <a:bodyPr wrap="square">
            <a:spAutoFit/>
          </a:bodyPr>
          <a:lstStyle/>
          <a:p>
            <a:r>
              <a:rPr lang="fr-FR" sz="1200" dirty="0"/>
              <a:t>Transfert Learning avec MobileNetV2………………………………………………………………………………………………………………………………………………………………..08</a:t>
            </a:r>
          </a:p>
        </p:txBody>
      </p:sp>
      <p:sp>
        <p:nvSpPr>
          <p:cNvPr id="15" name="ZoneTexte 14">
            <a:extLst>
              <a:ext uri="{FF2B5EF4-FFF2-40B4-BE49-F238E27FC236}">
                <a16:creationId xmlns:a16="http://schemas.microsoft.com/office/drawing/2014/main" id="{1A49908A-DB29-527A-5363-7AE623D5CA10}"/>
              </a:ext>
            </a:extLst>
          </p:cNvPr>
          <p:cNvSpPr txBox="1"/>
          <p:nvPr/>
        </p:nvSpPr>
        <p:spPr>
          <a:xfrm>
            <a:off x="1810871" y="1496475"/>
            <a:ext cx="9646022" cy="276999"/>
          </a:xfrm>
          <a:prstGeom prst="rect">
            <a:avLst/>
          </a:prstGeom>
          <a:noFill/>
        </p:spPr>
        <p:txBody>
          <a:bodyPr wrap="square">
            <a:spAutoFit/>
          </a:bodyPr>
          <a:lstStyle/>
          <a:p>
            <a:r>
              <a:rPr lang="fr-FR" sz="1200" b="1" dirty="0"/>
              <a:t>Première phase : </a:t>
            </a:r>
            <a:r>
              <a:rPr lang="fr-FR" sz="1200" dirty="0"/>
              <a:t>Mise en Place Locale…………………………………………………………………………………………………………………………………………………………………………….05</a:t>
            </a:r>
          </a:p>
        </p:txBody>
      </p:sp>
      <p:sp>
        <p:nvSpPr>
          <p:cNvPr id="17" name="ZoneTexte 16">
            <a:extLst>
              <a:ext uri="{FF2B5EF4-FFF2-40B4-BE49-F238E27FC236}">
                <a16:creationId xmlns:a16="http://schemas.microsoft.com/office/drawing/2014/main" id="{758723FD-11F7-31F3-01F7-3769315AED2A}"/>
              </a:ext>
            </a:extLst>
          </p:cNvPr>
          <p:cNvSpPr txBox="1"/>
          <p:nvPr/>
        </p:nvSpPr>
        <p:spPr>
          <a:xfrm>
            <a:off x="2133599" y="3575799"/>
            <a:ext cx="9323291" cy="276999"/>
          </a:xfrm>
          <a:prstGeom prst="rect">
            <a:avLst/>
          </a:prstGeom>
          <a:noFill/>
        </p:spPr>
        <p:txBody>
          <a:bodyPr wrap="square">
            <a:spAutoFit/>
          </a:bodyPr>
          <a:lstStyle/>
          <a:p>
            <a:r>
              <a:rPr lang="fr-FR" sz="1200" dirty="0"/>
              <a:t>Première étape : Déploiement sur le Cloud……………………………………………………………………………………………………………………………………………………………….12</a:t>
            </a:r>
          </a:p>
        </p:txBody>
      </p:sp>
      <p:sp>
        <p:nvSpPr>
          <p:cNvPr id="19" name="ZoneTexte 18">
            <a:extLst>
              <a:ext uri="{FF2B5EF4-FFF2-40B4-BE49-F238E27FC236}">
                <a16:creationId xmlns:a16="http://schemas.microsoft.com/office/drawing/2014/main" id="{48AAEA3F-552B-6C6B-4550-F07F318DBC8A}"/>
              </a:ext>
            </a:extLst>
          </p:cNvPr>
          <p:cNvSpPr txBox="1"/>
          <p:nvPr/>
        </p:nvSpPr>
        <p:spPr>
          <a:xfrm>
            <a:off x="2402542" y="2989706"/>
            <a:ext cx="9054350" cy="276999"/>
          </a:xfrm>
          <a:prstGeom prst="rect">
            <a:avLst/>
          </a:prstGeom>
          <a:noFill/>
        </p:spPr>
        <p:txBody>
          <a:bodyPr wrap="square">
            <a:spAutoFit/>
          </a:bodyPr>
          <a:lstStyle/>
          <a:p>
            <a:r>
              <a:rPr lang="fr-FR" sz="1200" dirty="0"/>
              <a:t>Les étapes de la mise en place locale…………………………………………………………………………………………………………………………………………………………………10</a:t>
            </a:r>
          </a:p>
        </p:txBody>
      </p:sp>
      <p:sp>
        <p:nvSpPr>
          <p:cNvPr id="21" name="ZoneTexte 20">
            <a:extLst>
              <a:ext uri="{FF2B5EF4-FFF2-40B4-BE49-F238E27FC236}">
                <a16:creationId xmlns:a16="http://schemas.microsoft.com/office/drawing/2014/main" id="{3F4D710D-1CC6-292F-F96D-296C337B2A7F}"/>
              </a:ext>
            </a:extLst>
          </p:cNvPr>
          <p:cNvSpPr txBox="1"/>
          <p:nvPr/>
        </p:nvSpPr>
        <p:spPr>
          <a:xfrm>
            <a:off x="2402542" y="3888846"/>
            <a:ext cx="9054348" cy="276999"/>
          </a:xfrm>
          <a:prstGeom prst="rect">
            <a:avLst/>
          </a:prstGeom>
          <a:noFill/>
        </p:spPr>
        <p:txBody>
          <a:bodyPr wrap="square">
            <a:spAutoFit/>
          </a:bodyPr>
          <a:lstStyle/>
          <a:p>
            <a:r>
              <a:rPr lang="fr-FR" sz="1200" dirty="0"/>
              <a:t>Prestataire Cloud………………………………………………………………………………………………………………………………………………………………………………………………..13</a:t>
            </a:r>
          </a:p>
        </p:txBody>
      </p:sp>
      <p:sp>
        <p:nvSpPr>
          <p:cNvPr id="23" name="ZoneTexte 22">
            <a:extLst>
              <a:ext uri="{FF2B5EF4-FFF2-40B4-BE49-F238E27FC236}">
                <a16:creationId xmlns:a16="http://schemas.microsoft.com/office/drawing/2014/main" id="{A906B47A-1F04-77AC-964E-F8F6F098BBAC}"/>
              </a:ext>
            </a:extLst>
          </p:cNvPr>
          <p:cNvSpPr txBox="1"/>
          <p:nvPr/>
        </p:nvSpPr>
        <p:spPr>
          <a:xfrm>
            <a:off x="2402542" y="4172807"/>
            <a:ext cx="9054348" cy="276999"/>
          </a:xfrm>
          <a:prstGeom prst="rect">
            <a:avLst/>
          </a:prstGeom>
          <a:noFill/>
        </p:spPr>
        <p:txBody>
          <a:bodyPr wrap="square">
            <a:spAutoFit/>
          </a:bodyPr>
          <a:lstStyle/>
          <a:p>
            <a:r>
              <a:rPr lang="fr-FR" sz="1200" dirty="0"/>
              <a:t>Solution Technique……………………………………………………………………………………………………………………………………………………………………………………………..14</a:t>
            </a:r>
          </a:p>
        </p:txBody>
      </p:sp>
      <p:sp>
        <p:nvSpPr>
          <p:cNvPr id="25" name="ZoneTexte 24">
            <a:extLst>
              <a:ext uri="{FF2B5EF4-FFF2-40B4-BE49-F238E27FC236}">
                <a16:creationId xmlns:a16="http://schemas.microsoft.com/office/drawing/2014/main" id="{A7290A44-8913-CED1-39CB-6552AE794D73}"/>
              </a:ext>
            </a:extLst>
          </p:cNvPr>
          <p:cNvSpPr txBox="1"/>
          <p:nvPr/>
        </p:nvSpPr>
        <p:spPr>
          <a:xfrm>
            <a:off x="2402542" y="4775629"/>
            <a:ext cx="9054346" cy="276999"/>
          </a:xfrm>
          <a:prstGeom prst="rect">
            <a:avLst/>
          </a:prstGeom>
          <a:noFill/>
        </p:spPr>
        <p:txBody>
          <a:bodyPr wrap="square">
            <a:spAutoFit/>
          </a:bodyPr>
          <a:lstStyle/>
          <a:p>
            <a:r>
              <a:rPr lang="fr-FR" sz="1200" dirty="0"/>
              <a:t>Configuration &amp; Sécurité…………………………………………………………………………………………………………………………………………………………………………………….16</a:t>
            </a:r>
          </a:p>
        </p:txBody>
      </p:sp>
      <p:sp>
        <p:nvSpPr>
          <p:cNvPr id="27" name="ZoneTexte 26">
            <a:extLst>
              <a:ext uri="{FF2B5EF4-FFF2-40B4-BE49-F238E27FC236}">
                <a16:creationId xmlns:a16="http://schemas.microsoft.com/office/drawing/2014/main" id="{F9591D70-DDF8-6630-6C87-AA73F2AB116F}"/>
              </a:ext>
            </a:extLst>
          </p:cNvPr>
          <p:cNvSpPr txBox="1"/>
          <p:nvPr/>
        </p:nvSpPr>
        <p:spPr>
          <a:xfrm>
            <a:off x="2402541" y="4475577"/>
            <a:ext cx="9054347" cy="276999"/>
          </a:xfrm>
          <a:prstGeom prst="rect">
            <a:avLst/>
          </a:prstGeom>
          <a:noFill/>
        </p:spPr>
        <p:txBody>
          <a:bodyPr wrap="square">
            <a:spAutoFit/>
          </a:bodyPr>
          <a:lstStyle/>
          <a:p>
            <a:r>
              <a:rPr lang="fr-FR" sz="1200" dirty="0"/>
              <a:t>Stockage……………………………………………………………………………………………………………………………………………………………………………………………………………..15</a:t>
            </a:r>
          </a:p>
        </p:txBody>
      </p:sp>
      <p:sp>
        <p:nvSpPr>
          <p:cNvPr id="29" name="ZoneTexte 28">
            <a:extLst>
              <a:ext uri="{FF2B5EF4-FFF2-40B4-BE49-F238E27FC236}">
                <a16:creationId xmlns:a16="http://schemas.microsoft.com/office/drawing/2014/main" id="{28CF2ACF-EB80-785D-31AA-3E15EBAFF4C2}"/>
              </a:ext>
            </a:extLst>
          </p:cNvPr>
          <p:cNvSpPr txBox="1"/>
          <p:nvPr/>
        </p:nvSpPr>
        <p:spPr>
          <a:xfrm>
            <a:off x="2133600" y="5381684"/>
            <a:ext cx="9323288" cy="276999"/>
          </a:xfrm>
          <a:prstGeom prst="rect">
            <a:avLst/>
          </a:prstGeom>
          <a:noFill/>
        </p:spPr>
        <p:txBody>
          <a:bodyPr wrap="square">
            <a:spAutoFit/>
          </a:bodyPr>
          <a:lstStyle/>
          <a:p>
            <a:r>
              <a:rPr lang="fr-FR" sz="1200" dirty="0"/>
              <a:t>Deuxième étape : Gestion du Serveur……………………………………………………………………………………………………………………………………………………………………….18</a:t>
            </a:r>
          </a:p>
        </p:txBody>
      </p:sp>
      <p:sp>
        <p:nvSpPr>
          <p:cNvPr id="31" name="ZoneTexte 30">
            <a:extLst>
              <a:ext uri="{FF2B5EF4-FFF2-40B4-BE49-F238E27FC236}">
                <a16:creationId xmlns:a16="http://schemas.microsoft.com/office/drawing/2014/main" id="{177BB95A-DE23-8B5E-11D5-9C157507AF47}"/>
              </a:ext>
            </a:extLst>
          </p:cNvPr>
          <p:cNvSpPr txBox="1"/>
          <p:nvPr/>
        </p:nvSpPr>
        <p:spPr>
          <a:xfrm>
            <a:off x="2402541" y="5678845"/>
            <a:ext cx="9054346" cy="276999"/>
          </a:xfrm>
          <a:prstGeom prst="rect">
            <a:avLst/>
          </a:prstGeom>
          <a:noFill/>
        </p:spPr>
        <p:txBody>
          <a:bodyPr wrap="square">
            <a:spAutoFit/>
          </a:bodyPr>
          <a:lstStyle/>
          <a:p>
            <a:r>
              <a:rPr lang="fr-FR" sz="1200" dirty="0"/>
              <a:t>Les étapes de gestion………………………………………………………………………………………………………………………………………………………………………………………….19 </a:t>
            </a:r>
          </a:p>
        </p:txBody>
      </p:sp>
      <p:sp>
        <p:nvSpPr>
          <p:cNvPr id="4" name="ZoneTexte 3">
            <a:extLst>
              <a:ext uri="{FF2B5EF4-FFF2-40B4-BE49-F238E27FC236}">
                <a16:creationId xmlns:a16="http://schemas.microsoft.com/office/drawing/2014/main" id="{F4A53CE8-4D8D-BFAB-ED60-DE229BC9EBB9}"/>
              </a:ext>
            </a:extLst>
          </p:cNvPr>
          <p:cNvSpPr txBox="1"/>
          <p:nvPr/>
        </p:nvSpPr>
        <p:spPr>
          <a:xfrm>
            <a:off x="1810870" y="5984790"/>
            <a:ext cx="9646017" cy="276999"/>
          </a:xfrm>
          <a:prstGeom prst="rect">
            <a:avLst/>
          </a:prstGeom>
          <a:noFill/>
        </p:spPr>
        <p:txBody>
          <a:bodyPr wrap="square">
            <a:spAutoFit/>
          </a:bodyPr>
          <a:lstStyle/>
          <a:p>
            <a:r>
              <a:rPr lang="fr-FR" sz="1200" dirty="0"/>
              <a:t>Conclusion………………………………………………………………………………………………………………………………………………………………………………………………………………………….20</a:t>
            </a:r>
          </a:p>
        </p:txBody>
      </p:sp>
      <p:sp>
        <p:nvSpPr>
          <p:cNvPr id="8" name="ZoneTexte 7">
            <a:extLst>
              <a:ext uri="{FF2B5EF4-FFF2-40B4-BE49-F238E27FC236}">
                <a16:creationId xmlns:a16="http://schemas.microsoft.com/office/drawing/2014/main" id="{FCC94D44-225C-4041-3C3B-98799A4433C0}"/>
              </a:ext>
            </a:extLst>
          </p:cNvPr>
          <p:cNvSpPr txBox="1"/>
          <p:nvPr/>
        </p:nvSpPr>
        <p:spPr>
          <a:xfrm>
            <a:off x="1810869" y="6281462"/>
            <a:ext cx="9708778" cy="276999"/>
          </a:xfrm>
          <a:prstGeom prst="rect">
            <a:avLst/>
          </a:prstGeom>
          <a:noFill/>
        </p:spPr>
        <p:txBody>
          <a:bodyPr wrap="square">
            <a:spAutoFit/>
          </a:bodyPr>
          <a:lstStyle/>
          <a:p>
            <a:r>
              <a:rPr lang="fr-FR" sz="1200" dirty="0"/>
              <a:t>Quelques liens qui ont servis à la réalisation de ce projet…………………………………………………………………………………………………………………………………………………..21</a:t>
            </a:r>
          </a:p>
        </p:txBody>
      </p:sp>
      <p:sp>
        <p:nvSpPr>
          <p:cNvPr id="6" name="ZoneTexte 5">
            <a:extLst>
              <a:ext uri="{FF2B5EF4-FFF2-40B4-BE49-F238E27FC236}">
                <a16:creationId xmlns:a16="http://schemas.microsoft.com/office/drawing/2014/main" id="{5C82A2D5-3A04-3ABE-6941-1EECCC7F80F2}"/>
              </a:ext>
            </a:extLst>
          </p:cNvPr>
          <p:cNvSpPr txBox="1"/>
          <p:nvPr/>
        </p:nvSpPr>
        <p:spPr>
          <a:xfrm>
            <a:off x="2133600" y="2687521"/>
            <a:ext cx="9323292" cy="276415"/>
          </a:xfrm>
          <a:prstGeom prst="rect">
            <a:avLst/>
          </a:prstGeom>
          <a:noFill/>
        </p:spPr>
        <p:txBody>
          <a:bodyPr wrap="square">
            <a:spAutoFit/>
          </a:bodyPr>
          <a:lstStyle/>
          <a:p>
            <a:r>
              <a:rPr lang="fr-FR" sz="1200" dirty="0"/>
              <a:t>Deuxième étape : installer l'environnement de travail Spark…………………………………………………………………………………………………………………………………….09</a:t>
            </a:r>
          </a:p>
        </p:txBody>
      </p:sp>
      <p:sp>
        <p:nvSpPr>
          <p:cNvPr id="12" name="ZoneTexte 11">
            <a:extLst>
              <a:ext uri="{FF2B5EF4-FFF2-40B4-BE49-F238E27FC236}">
                <a16:creationId xmlns:a16="http://schemas.microsoft.com/office/drawing/2014/main" id="{15094C44-2C12-345C-30E9-36AAC120BC0C}"/>
              </a:ext>
            </a:extLst>
          </p:cNvPr>
          <p:cNvSpPr txBox="1"/>
          <p:nvPr/>
        </p:nvSpPr>
        <p:spPr>
          <a:xfrm>
            <a:off x="1810870" y="3286822"/>
            <a:ext cx="9646021" cy="276999"/>
          </a:xfrm>
          <a:prstGeom prst="rect">
            <a:avLst/>
          </a:prstGeom>
          <a:noFill/>
        </p:spPr>
        <p:txBody>
          <a:bodyPr wrap="square">
            <a:spAutoFit/>
          </a:bodyPr>
          <a:lstStyle/>
          <a:p>
            <a:r>
              <a:rPr lang="fr-FR" sz="1200" b="1" dirty="0"/>
              <a:t>Deuxième phase : </a:t>
            </a:r>
            <a:r>
              <a:rPr lang="fr-FR" sz="1200" dirty="0"/>
              <a:t>Créer un réel cluster de calculs…………………………………………………………………………………………………………………………………………………………….11</a:t>
            </a:r>
          </a:p>
        </p:txBody>
      </p:sp>
      <p:sp>
        <p:nvSpPr>
          <p:cNvPr id="14" name="ZoneTexte 13">
            <a:extLst>
              <a:ext uri="{FF2B5EF4-FFF2-40B4-BE49-F238E27FC236}">
                <a16:creationId xmlns:a16="http://schemas.microsoft.com/office/drawing/2014/main" id="{6874EF8A-56B3-3382-B942-F75C3EF7C104}"/>
              </a:ext>
            </a:extLst>
          </p:cNvPr>
          <p:cNvSpPr txBox="1"/>
          <p:nvPr/>
        </p:nvSpPr>
        <p:spPr>
          <a:xfrm>
            <a:off x="2402540" y="5077169"/>
            <a:ext cx="9054345" cy="275569"/>
          </a:xfrm>
          <a:prstGeom prst="rect">
            <a:avLst/>
          </a:prstGeom>
          <a:noFill/>
        </p:spPr>
        <p:txBody>
          <a:bodyPr wrap="square">
            <a:spAutoFit/>
          </a:bodyPr>
          <a:lstStyle/>
          <a:p>
            <a:r>
              <a:rPr lang="fr-FR" sz="1200" dirty="0"/>
              <a:t>Exécution &amp; Suivi………………………………………………………………………………………………………………………………………………………………………………………………..17</a:t>
            </a:r>
          </a:p>
        </p:txBody>
      </p:sp>
    </p:spTree>
    <p:extLst>
      <p:ext uri="{BB962C8B-B14F-4D97-AF65-F5344CB8AC3E}">
        <p14:creationId xmlns:p14="http://schemas.microsoft.com/office/powerpoint/2010/main" val="25339510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F8D5D3-A4DA-E070-3F58-AA77C9E03347}"/>
              </a:ext>
            </a:extLst>
          </p:cNvPr>
          <p:cNvSpPr>
            <a:spLocks noGrp="1"/>
          </p:cNvSpPr>
          <p:nvPr>
            <p:ph type="title"/>
          </p:nvPr>
        </p:nvSpPr>
        <p:spPr/>
        <p:txBody>
          <a:bodyPr/>
          <a:lstStyle/>
          <a:p>
            <a:pPr algn="ctr"/>
            <a:r>
              <a:rPr lang="fr-FR" sz="4000" b="1" dirty="0">
                <a:solidFill>
                  <a:srgbClr val="271A38"/>
                </a:solidFill>
                <a:latin typeface="Inter"/>
              </a:rPr>
              <a:t>Conclusion</a:t>
            </a:r>
          </a:p>
        </p:txBody>
      </p:sp>
      <p:sp>
        <p:nvSpPr>
          <p:cNvPr id="5" name="ZoneTexte 4">
            <a:extLst>
              <a:ext uri="{FF2B5EF4-FFF2-40B4-BE49-F238E27FC236}">
                <a16:creationId xmlns:a16="http://schemas.microsoft.com/office/drawing/2014/main" id="{52CA3C35-466F-3002-AB16-315C341ECB68}"/>
              </a:ext>
            </a:extLst>
          </p:cNvPr>
          <p:cNvSpPr txBox="1"/>
          <p:nvPr/>
        </p:nvSpPr>
        <p:spPr>
          <a:xfrm>
            <a:off x="1909482" y="1949493"/>
            <a:ext cx="6866965" cy="3301032"/>
          </a:xfrm>
          <a:prstGeom prst="rect">
            <a:avLst/>
          </a:prstGeom>
          <a:noFill/>
        </p:spPr>
        <p:txBody>
          <a:bodyPr wrap="square">
            <a:spAutoFit/>
          </a:bodyPr>
          <a:lstStyle/>
          <a:p>
            <a:pPr>
              <a:lnSpc>
                <a:spcPct val="70000"/>
              </a:lnSpc>
              <a:spcBef>
                <a:spcPts val="1000"/>
              </a:spcBef>
            </a:pPr>
            <a:r>
              <a:rPr lang="fr-FR" sz="1200" b="1" dirty="0"/>
              <a:t>Au terme de ce projet, nous avons:</a:t>
            </a:r>
          </a:p>
          <a:p>
            <a:pPr indent="-285750">
              <a:lnSpc>
                <a:spcPct val="80000"/>
              </a:lnSpc>
              <a:spcBef>
                <a:spcPts val="1000"/>
              </a:spcBef>
              <a:buFont typeface="Wingdings" panose="05000000000000000000" pitchFamily="2" charset="2"/>
              <a:buChar char="v"/>
            </a:pPr>
            <a:r>
              <a:rPr lang="fr-FR" sz="1200" dirty="0"/>
              <a:t>Établi un Processus Efficace : À travers un déploiement local, suivi d'une mise en œuvre sur le cloud, nous avons mis en place un pipeline robuste et scalable de traitement de données</a:t>
            </a:r>
          </a:p>
          <a:p>
            <a:pPr indent="-285750">
              <a:lnSpc>
                <a:spcPct val="80000"/>
              </a:lnSpc>
              <a:spcBef>
                <a:spcPts val="1000"/>
              </a:spcBef>
              <a:buFont typeface="Wingdings" panose="05000000000000000000" pitchFamily="2" charset="2"/>
              <a:buChar char="v"/>
            </a:pPr>
            <a:r>
              <a:rPr lang="fr-FR" sz="1200" dirty="0"/>
              <a:t>Exploité les Avancées Technologiques : En utilisant PySpark pour le calcul distribué et le Transfert Learning pour la featurisation des images, nous nous sommes assurés d'une analyse performante et précise</a:t>
            </a:r>
          </a:p>
          <a:p>
            <a:pPr indent="-285750">
              <a:lnSpc>
                <a:spcPct val="80000"/>
              </a:lnSpc>
              <a:spcBef>
                <a:spcPts val="1000"/>
              </a:spcBef>
              <a:buFont typeface="Wingdings" panose="05000000000000000000" pitchFamily="2" charset="2"/>
              <a:buChar char="v"/>
            </a:pPr>
            <a:r>
              <a:rPr lang="fr-FR" sz="1200" dirty="0"/>
              <a:t>Optimisé la Gestion des Coûts et des Ressources : Avec une gestion prudente des instances EMR et une structure organisée du serveur S3, nous avons garanti une utilisation efficace des ressources</a:t>
            </a:r>
          </a:p>
          <a:p>
            <a:pPr>
              <a:lnSpc>
                <a:spcPct val="80000"/>
              </a:lnSpc>
              <a:spcBef>
                <a:spcPts val="1000"/>
              </a:spcBef>
            </a:pPr>
            <a:endParaRPr lang="fr-FR" sz="1200" dirty="0"/>
          </a:p>
          <a:p>
            <a:pPr>
              <a:lnSpc>
                <a:spcPct val="70000"/>
              </a:lnSpc>
              <a:spcBef>
                <a:spcPts val="1000"/>
              </a:spcBef>
            </a:pPr>
            <a:r>
              <a:rPr lang="fr-FR" sz="1200" b="1" dirty="0"/>
              <a:t>Perspectives:</a:t>
            </a:r>
          </a:p>
          <a:p>
            <a:pPr marL="171450" indent="-171450">
              <a:lnSpc>
                <a:spcPct val="80000"/>
              </a:lnSpc>
              <a:spcBef>
                <a:spcPts val="1000"/>
              </a:spcBef>
              <a:buFont typeface="Wingdings" panose="05000000000000000000" pitchFamily="2" charset="2"/>
              <a:buChar char="v"/>
            </a:pPr>
            <a:r>
              <a:rPr lang="fr-FR" sz="1200" dirty="0"/>
              <a:t>Évolution du Modèle : L'intégration d'autres modèles pré-entraînés pourrait apporter une précision accrue</a:t>
            </a:r>
          </a:p>
          <a:p>
            <a:pPr marL="171450" indent="-171450">
              <a:lnSpc>
                <a:spcPct val="80000"/>
              </a:lnSpc>
              <a:spcBef>
                <a:spcPts val="1000"/>
              </a:spcBef>
              <a:buFont typeface="Wingdings" panose="05000000000000000000" pitchFamily="2" charset="2"/>
              <a:buChar char="v"/>
            </a:pPr>
            <a:r>
              <a:rPr lang="fr-FR" sz="1200" dirty="0"/>
              <a:t>Automatisation Améliorée : Automatiser davantage de processus, notamment la gestion d'instances, pour réduire l'intervention manuelle</a:t>
            </a:r>
          </a:p>
          <a:p>
            <a:pPr marL="171450" indent="-171450">
              <a:lnSpc>
                <a:spcPct val="80000"/>
              </a:lnSpc>
              <a:spcBef>
                <a:spcPts val="1000"/>
              </a:spcBef>
              <a:buFont typeface="Wingdings" panose="05000000000000000000" pitchFamily="2" charset="2"/>
              <a:buChar char="v"/>
            </a:pPr>
            <a:r>
              <a:rPr lang="fr-FR" sz="1200" dirty="0"/>
              <a:t>Expansion vers D'autres Clouds : Explorer les services offerts par d'autres fournisseurs pour comparer les performances et les coûts</a:t>
            </a:r>
          </a:p>
        </p:txBody>
      </p:sp>
    </p:spTree>
    <p:extLst>
      <p:ext uri="{BB962C8B-B14F-4D97-AF65-F5344CB8AC3E}">
        <p14:creationId xmlns:p14="http://schemas.microsoft.com/office/powerpoint/2010/main" val="21334957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7C97E-EEA9-EA8C-3D44-8899396B7F75}"/>
              </a:ext>
            </a:extLst>
          </p:cNvPr>
          <p:cNvSpPr>
            <a:spLocks noGrp="1"/>
          </p:cNvSpPr>
          <p:nvPr>
            <p:ph type="title"/>
          </p:nvPr>
        </p:nvSpPr>
        <p:spPr>
          <a:xfrm>
            <a:off x="986117" y="158937"/>
            <a:ext cx="10219765" cy="1020229"/>
          </a:xfrm>
        </p:spPr>
        <p:txBody>
          <a:bodyPr>
            <a:normAutofit fontScale="90000"/>
          </a:bodyPr>
          <a:lstStyle/>
          <a:p>
            <a:pPr algn="ctr"/>
            <a:r>
              <a:rPr lang="fr-FR" sz="3600" b="1" dirty="0">
                <a:solidFill>
                  <a:srgbClr val="271A38"/>
                </a:solidFill>
                <a:latin typeface="Inter"/>
              </a:rPr>
              <a:t>Quelques liens qui ont servis à la réalisation de ce projet</a:t>
            </a:r>
          </a:p>
        </p:txBody>
      </p:sp>
      <p:sp>
        <p:nvSpPr>
          <p:cNvPr id="4" name="ZoneTexte 3">
            <a:extLst>
              <a:ext uri="{FF2B5EF4-FFF2-40B4-BE49-F238E27FC236}">
                <a16:creationId xmlns:a16="http://schemas.microsoft.com/office/drawing/2014/main" id="{BB400A78-AC9E-DD71-250E-118A9E83A319}"/>
              </a:ext>
            </a:extLst>
          </p:cNvPr>
          <p:cNvSpPr txBox="1"/>
          <p:nvPr/>
        </p:nvSpPr>
        <p:spPr>
          <a:xfrm>
            <a:off x="1530723" y="1376560"/>
            <a:ext cx="8041341" cy="338554"/>
          </a:xfrm>
          <a:prstGeom prst="rect">
            <a:avLst/>
          </a:prstGeom>
          <a:noFill/>
        </p:spPr>
        <p:txBody>
          <a:bodyPr wrap="square">
            <a:spAutoFit/>
          </a:bodyPr>
          <a:lstStyle/>
          <a:p>
            <a:r>
              <a:rPr lang="fr-FR" sz="1600" dirty="0"/>
              <a:t>https://vegastack.com/tutorials/how-to-install-anaconda-on-ubuntu-22-04/</a:t>
            </a:r>
          </a:p>
        </p:txBody>
      </p:sp>
      <p:sp>
        <p:nvSpPr>
          <p:cNvPr id="5" name="ZoneTexte 4">
            <a:extLst>
              <a:ext uri="{FF2B5EF4-FFF2-40B4-BE49-F238E27FC236}">
                <a16:creationId xmlns:a16="http://schemas.microsoft.com/office/drawing/2014/main" id="{48891842-B69B-BB25-56CD-69D5EF82E173}"/>
              </a:ext>
            </a:extLst>
          </p:cNvPr>
          <p:cNvSpPr txBox="1"/>
          <p:nvPr/>
        </p:nvSpPr>
        <p:spPr>
          <a:xfrm>
            <a:off x="1530723" y="3085324"/>
            <a:ext cx="8444753" cy="338554"/>
          </a:xfrm>
          <a:prstGeom prst="rect">
            <a:avLst/>
          </a:prstGeom>
          <a:noFill/>
        </p:spPr>
        <p:txBody>
          <a:bodyPr wrap="square">
            <a:spAutoFit/>
          </a:bodyPr>
          <a:lstStyle/>
          <a:p>
            <a:r>
              <a:rPr lang="fr-FR" sz="1600" dirty="0"/>
              <a:t>https://repost.aws/fr/knowledge-center/ec2-instance-access-s3-bucket#</a:t>
            </a:r>
          </a:p>
        </p:txBody>
      </p:sp>
      <p:sp>
        <p:nvSpPr>
          <p:cNvPr id="6" name="ZoneTexte 5">
            <a:extLst>
              <a:ext uri="{FF2B5EF4-FFF2-40B4-BE49-F238E27FC236}">
                <a16:creationId xmlns:a16="http://schemas.microsoft.com/office/drawing/2014/main" id="{0D15506F-AA52-EA05-8EC9-2B23641DD81C}"/>
              </a:ext>
            </a:extLst>
          </p:cNvPr>
          <p:cNvSpPr txBox="1"/>
          <p:nvPr/>
        </p:nvSpPr>
        <p:spPr>
          <a:xfrm>
            <a:off x="1530723" y="3512515"/>
            <a:ext cx="10219765" cy="338554"/>
          </a:xfrm>
          <a:prstGeom prst="rect">
            <a:avLst/>
          </a:prstGeom>
          <a:noFill/>
        </p:spPr>
        <p:txBody>
          <a:bodyPr wrap="square">
            <a:spAutoFit/>
          </a:bodyPr>
          <a:lstStyle/>
          <a:p>
            <a:r>
              <a:rPr lang="fr-FR" sz="1600" dirty="0"/>
              <a:t>https://learn.microsoft.com/en-us/azure/databricks/_static/notebooks/deep-learning/keras-metadata.html</a:t>
            </a:r>
          </a:p>
        </p:txBody>
      </p:sp>
      <p:sp>
        <p:nvSpPr>
          <p:cNvPr id="7" name="ZoneTexte 6">
            <a:extLst>
              <a:ext uri="{FF2B5EF4-FFF2-40B4-BE49-F238E27FC236}">
                <a16:creationId xmlns:a16="http://schemas.microsoft.com/office/drawing/2014/main" id="{CEBB89F9-9EC1-7CF5-937C-881C9F990313}"/>
              </a:ext>
            </a:extLst>
          </p:cNvPr>
          <p:cNvSpPr txBox="1"/>
          <p:nvPr/>
        </p:nvSpPr>
        <p:spPr>
          <a:xfrm>
            <a:off x="1530723" y="2230942"/>
            <a:ext cx="6656294" cy="338554"/>
          </a:xfrm>
          <a:prstGeom prst="rect">
            <a:avLst/>
          </a:prstGeom>
          <a:noFill/>
        </p:spPr>
        <p:txBody>
          <a:bodyPr wrap="square">
            <a:spAutoFit/>
          </a:bodyPr>
          <a:lstStyle/>
          <a:p>
            <a:r>
              <a:rPr lang="fr-FR" sz="1600" dirty="0"/>
              <a:t>https://datascientest.com/pyspark</a:t>
            </a:r>
          </a:p>
        </p:txBody>
      </p:sp>
      <p:sp>
        <p:nvSpPr>
          <p:cNvPr id="9" name="ZoneTexte 8">
            <a:extLst>
              <a:ext uri="{FF2B5EF4-FFF2-40B4-BE49-F238E27FC236}">
                <a16:creationId xmlns:a16="http://schemas.microsoft.com/office/drawing/2014/main" id="{933E9EC2-0033-9A41-14BB-9BA555586AAF}"/>
              </a:ext>
            </a:extLst>
          </p:cNvPr>
          <p:cNvSpPr txBox="1"/>
          <p:nvPr/>
        </p:nvSpPr>
        <p:spPr>
          <a:xfrm>
            <a:off x="1530723" y="2658133"/>
            <a:ext cx="6096000" cy="338554"/>
          </a:xfrm>
          <a:prstGeom prst="rect">
            <a:avLst/>
          </a:prstGeom>
          <a:noFill/>
        </p:spPr>
        <p:txBody>
          <a:bodyPr wrap="square">
            <a:spAutoFit/>
          </a:bodyPr>
          <a:lstStyle/>
          <a:p>
            <a:r>
              <a:rPr lang="fr-FR" sz="1600" dirty="0"/>
              <a:t>https://www.veonum.com/apache-spark-pour-les-nuls/</a:t>
            </a:r>
          </a:p>
        </p:txBody>
      </p:sp>
      <p:sp>
        <p:nvSpPr>
          <p:cNvPr id="11" name="ZoneTexte 10">
            <a:extLst>
              <a:ext uri="{FF2B5EF4-FFF2-40B4-BE49-F238E27FC236}">
                <a16:creationId xmlns:a16="http://schemas.microsoft.com/office/drawing/2014/main" id="{BAA277D4-9577-8C49-49F4-35D6CFFC882A}"/>
              </a:ext>
            </a:extLst>
          </p:cNvPr>
          <p:cNvSpPr txBox="1"/>
          <p:nvPr/>
        </p:nvSpPr>
        <p:spPr>
          <a:xfrm>
            <a:off x="1530723" y="1803751"/>
            <a:ext cx="6096000" cy="338554"/>
          </a:xfrm>
          <a:prstGeom prst="rect">
            <a:avLst/>
          </a:prstGeom>
          <a:noFill/>
        </p:spPr>
        <p:txBody>
          <a:bodyPr wrap="square">
            <a:spAutoFit/>
          </a:bodyPr>
          <a:lstStyle/>
          <a:p>
            <a:r>
              <a:rPr lang="fr-FR" sz="1600" dirty="0"/>
              <a:t>https://www.objetconnecte.com/spark-presentation</a:t>
            </a:r>
          </a:p>
        </p:txBody>
      </p:sp>
    </p:spTree>
    <p:extLst>
      <p:ext uri="{BB962C8B-B14F-4D97-AF65-F5344CB8AC3E}">
        <p14:creationId xmlns:p14="http://schemas.microsoft.com/office/powerpoint/2010/main" val="2640215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F08112-56BA-2B19-AB55-F7291AF25D94}"/>
              </a:ext>
            </a:extLst>
          </p:cNvPr>
          <p:cNvSpPr>
            <a:spLocks noGrp="1"/>
          </p:cNvSpPr>
          <p:nvPr>
            <p:ph type="title"/>
          </p:nvPr>
        </p:nvSpPr>
        <p:spPr>
          <a:xfrm>
            <a:off x="1100667" y="280459"/>
            <a:ext cx="10100734" cy="998007"/>
          </a:xfrm>
        </p:spPr>
        <p:txBody>
          <a:bodyPr/>
          <a:lstStyle/>
          <a:p>
            <a:pPr algn="ctr"/>
            <a:r>
              <a:rPr lang="fr-FR" sz="4000" b="1" dirty="0">
                <a:solidFill>
                  <a:srgbClr val="271A38"/>
                </a:solidFill>
                <a:latin typeface="Inter"/>
              </a:rPr>
              <a:t>Préambule</a:t>
            </a:r>
          </a:p>
        </p:txBody>
      </p:sp>
      <p:sp>
        <p:nvSpPr>
          <p:cNvPr id="7" name="ZoneTexte 6">
            <a:extLst>
              <a:ext uri="{FF2B5EF4-FFF2-40B4-BE49-F238E27FC236}">
                <a16:creationId xmlns:a16="http://schemas.microsoft.com/office/drawing/2014/main" id="{B4CCBE54-11A1-12BE-3A35-2B8B47E79DA6}"/>
              </a:ext>
            </a:extLst>
          </p:cNvPr>
          <p:cNvSpPr txBox="1"/>
          <p:nvPr/>
        </p:nvSpPr>
        <p:spPr>
          <a:xfrm>
            <a:off x="3103034" y="1772440"/>
            <a:ext cx="6096000" cy="2893100"/>
          </a:xfrm>
          <a:prstGeom prst="rect">
            <a:avLst/>
          </a:prstGeom>
          <a:noFill/>
        </p:spPr>
        <p:txBody>
          <a:bodyPr wrap="square">
            <a:spAutoFit/>
          </a:bodyPr>
          <a:lstStyle/>
          <a:p>
            <a:r>
              <a:rPr lang="fr-FR" sz="1400" dirty="0"/>
              <a:t>"</a:t>
            </a:r>
            <a:r>
              <a:rPr lang="fr-FR" sz="1200" b="1" dirty="0"/>
              <a:t>Fruits!" - </a:t>
            </a:r>
            <a:r>
              <a:rPr lang="fr-FR" sz="1200" dirty="0"/>
              <a:t>Pionnier de l'</a:t>
            </a:r>
            <a:r>
              <a:rPr lang="fr-FR" sz="1200" dirty="0" err="1"/>
              <a:t>AgriTech</a:t>
            </a:r>
            <a:endParaRPr lang="fr-FR" sz="1200" dirty="0"/>
          </a:p>
          <a:p>
            <a:endParaRPr lang="fr-FR" sz="1200" dirty="0"/>
          </a:p>
          <a:p>
            <a:r>
              <a:rPr lang="fr-FR" sz="1200" b="1" dirty="0"/>
              <a:t>Contexte :</a:t>
            </a:r>
          </a:p>
          <a:p>
            <a:r>
              <a:rPr lang="fr-FR" sz="1200" dirty="0"/>
              <a:t>Entreprise : Start-up "Fruits!"</a:t>
            </a:r>
          </a:p>
          <a:p>
            <a:r>
              <a:rPr lang="fr-FR" sz="1200" dirty="0"/>
              <a:t>Secteur : </a:t>
            </a:r>
            <a:r>
              <a:rPr lang="fr-FR" sz="1200" dirty="0" err="1"/>
              <a:t>AgriTech</a:t>
            </a:r>
            <a:r>
              <a:rPr lang="fr-FR" sz="1200" dirty="0"/>
              <a:t>, focalisé sur la biodiversité des fruits</a:t>
            </a:r>
          </a:p>
          <a:p>
            <a:r>
              <a:rPr lang="fr-FR" sz="1200" dirty="0"/>
              <a:t>Innovation  :  Robots cueilleurs pour une récolte adaptée à chaque espèce de fruits</a:t>
            </a:r>
          </a:p>
          <a:p>
            <a:endParaRPr lang="fr-FR" sz="1200" dirty="0"/>
          </a:p>
          <a:p>
            <a:r>
              <a:rPr lang="fr-FR" sz="1200" b="1" dirty="0"/>
              <a:t>Application Mobile :</a:t>
            </a:r>
          </a:p>
          <a:p>
            <a:r>
              <a:rPr lang="fr-FR" sz="1200" dirty="0"/>
              <a:t>Fonction : Photo de fruits pour identifier et informer</a:t>
            </a:r>
          </a:p>
          <a:p>
            <a:r>
              <a:rPr lang="fr-FR" sz="1200" dirty="0"/>
              <a:t>Technologie :  Classification avancée d'images</a:t>
            </a:r>
          </a:p>
          <a:p>
            <a:endParaRPr lang="fr-FR" sz="1200" dirty="0"/>
          </a:p>
          <a:p>
            <a:r>
              <a:rPr lang="fr-FR" sz="1200" b="1" dirty="0"/>
              <a:t>Enjeu Technologique :</a:t>
            </a:r>
          </a:p>
          <a:p>
            <a:r>
              <a:rPr lang="fr-FR" sz="1200" dirty="0"/>
              <a:t>Appropriation et poursuite des travaux préexistants</a:t>
            </a:r>
          </a:p>
          <a:p>
            <a:r>
              <a:rPr lang="fr-FR" sz="1200" dirty="0"/>
              <a:t>Construction d'une architecture Big Data sur AWS EMR</a:t>
            </a:r>
          </a:p>
          <a:p>
            <a:endParaRPr lang="fr-FR" sz="1200" dirty="0"/>
          </a:p>
        </p:txBody>
      </p:sp>
    </p:spTree>
    <p:extLst>
      <p:ext uri="{BB962C8B-B14F-4D97-AF65-F5344CB8AC3E}">
        <p14:creationId xmlns:p14="http://schemas.microsoft.com/office/powerpoint/2010/main" val="573629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A40993-32CD-20AA-BC76-902E68D8308C}"/>
              </a:ext>
            </a:extLst>
          </p:cNvPr>
          <p:cNvSpPr>
            <a:spLocks noGrp="1"/>
          </p:cNvSpPr>
          <p:nvPr>
            <p:ph type="title"/>
          </p:nvPr>
        </p:nvSpPr>
        <p:spPr>
          <a:xfrm>
            <a:off x="988359" y="329267"/>
            <a:ext cx="10215282" cy="674781"/>
          </a:xfrm>
        </p:spPr>
        <p:txBody>
          <a:bodyPr/>
          <a:lstStyle/>
          <a:p>
            <a:pPr algn="ctr"/>
            <a:r>
              <a:rPr lang="fr-FR" sz="4000" b="1" dirty="0">
                <a:solidFill>
                  <a:srgbClr val="271A38"/>
                </a:solidFill>
                <a:latin typeface="Inter"/>
              </a:rPr>
              <a:t>Présentation des données</a:t>
            </a:r>
          </a:p>
        </p:txBody>
      </p:sp>
      <p:graphicFrame>
        <p:nvGraphicFramePr>
          <p:cNvPr id="3" name="Diagramme 2">
            <a:extLst>
              <a:ext uri="{FF2B5EF4-FFF2-40B4-BE49-F238E27FC236}">
                <a16:creationId xmlns:a16="http://schemas.microsoft.com/office/drawing/2014/main" id="{FE24CD0A-E406-235F-941D-CCC563E049B0}"/>
              </a:ext>
            </a:extLst>
          </p:cNvPr>
          <p:cNvGraphicFramePr/>
          <p:nvPr>
            <p:extLst>
              <p:ext uri="{D42A27DB-BD31-4B8C-83A1-F6EECF244321}">
                <p14:modId xmlns:p14="http://schemas.microsoft.com/office/powerpoint/2010/main" val="3669647714"/>
              </p:ext>
            </p:extLst>
          </p:nvPr>
        </p:nvGraphicFramePr>
        <p:xfrm>
          <a:off x="2032000" y="136381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670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BA2986-2021-3603-B5F6-3B4DD1A9BC31}"/>
              </a:ext>
            </a:extLst>
          </p:cNvPr>
          <p:cNvSpPr>
            <a:spLocks noGrp="1"/>
          </p:cNvSpPr>
          <p:nvPr>
            <p:ph type="title"/>
          </p:nvPr>
        </p:nvSpPr>
        <p:spPr>
          <a:xfrm>
            <a:off x="1051112" y="105149"/>
            <a:ext cx="10089776" cy="809251"/>
          </a:xfrm>
        </p:spPr>
        <p:txBody>
          <a:bodyPr/>
          <a:lstStyle/>
          <a:p>
            <a:pPr algn="ctr"/>
            <a:r>
              <a:rPr lang="fr-FR" sz="3600" b="1" dirty="0">
                <a:solidFill>
                  <a:srgbClr val="271A38"/>
                </a:solidFill>
                <a:latin typeface="Inter"/>
              </a:rPr>
              <a:t>Première phase : Mise en Place Locale</a:t>
            </a:r>
          </a:p>
        </p:txBody>
      </p:sp>
      <p:pic>
        <p:nvPicPr>
          <p:cNvPr id="13" name="Espace réservé du contenu 12">
            <a:extLst>
              <a:ext uri="{FF2B5EF4-FFF2-40B4-BE49-F238E27FC236}">
                <a16:creationId xmlns:a16="http://schemas.microsoft.com/office/drawing/2014/main" id="{EBED4E80-077B-7259-4040-3A1AC8A2D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140" y="1075161"/>
            <a:ext cx="8238565" cy="548799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8325787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C1092-34CF-CD78-442C-3D1D4509FB83}"/>
              </a:ext>
            </a:extLst>
          </p:cNvPr>
          <p:cNvSpPr>
            <a:spLocks noGrp="1"/>
          </p:cNvSpPr>
          <p:nvPr>
            <p:ph type="title"/>
          </p:nvPr>
        </p:nvSpPr>
        <p:spPr>
          <a:xfrm>
            <a:off x="1481417" y="257550"/>
            <a:ext cx="9229165" cy="585134"/>
          </a:xfrm>
        </p:spPr>
        <p:txBody>
          <a:bodyPr>
            <a:normAutofit fontScale="90000"/>
          </a:bodyPr>
          <a:lstStyle/>
          <a:p>
            <a:pPr algn="ctr"/>
            <a:r>
              <a:rPr lang="fr-FR" sz="4000" b="1" dirty="0">
                <a:solidFill>
                  <a:srgbClr val="271A38"/>
                </a:solidFill>
                <a:latin typeface="Inter"/>
              </a:rPr>
              <a:t>Première étape : Choix Techniques</a:t>
            </a:r>
          </a:p>
        </p:txBody>
      </p:sp>
      <p:pic>
        <p:nvPicPr>
          <p:cNvPr id="7" name="Espace réservé du contenu 6">
            <a:extLst>
              <a:ext uri="{FF2B5EF4-FFF2-40B4-BE49-F238E27FC236}">
                <a16:creationId xmlns:a16="http://schemas.microsoft.com/office/drawing/2014/main" id="{56D4F4CC-6189-C367-71D8-A54F56FCA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165" y="950258"/>
            <a:ext cx="6982411" cy="579453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825402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04E69-02D3-2F47-A8BC-53FD6637BBC6}"/>
              </a:ext>
            </a:extLst>
          </p:cNvPr>
          <p:cNvSpPr>
            <a:spLocks noGrp="1"/>
          </p:cNvSpPr>
          <p:nvPr>
            <p:ph type="title"/>
          </p:nvPr>
        </p:nvSpPr>
        <p:spPr>
          <a:xfrm>
            <a:off x="699853" y="591670"/>
            <a:ext cx="4072173" cy="977153"/>
          </a:xfrm>
        </p:spPr>
        <p:txBody>
          <a:bodyPr>
            <a:normAutofit/>
          </a:bodyPr>
          <a:lstStyle/>
          <a:p>
            <a:pPr algn="ctr"/>
            <a:r>
              <a:rPr lang="fr-FR" sz="2800" b="1" dirty="0">
                <a:solidFill>
                  <a:srgbClr val="271A38"/>
                </a:solidFill>
                <a:latin typeface="Inter"/>
              </a:rPr>
              <a:t>Calcul Distribué avec PySpark</a:t>
            </a:r>
          </a:p>
        </p:txBody>
      </p:sp>
      <p:sp>
        <p:nvSpPr>
          <p:cNvPr id="4" name="Espace réservé du texte 3">
            <a:extLst>
              <a:ext uri="{FF2B5EF4-FFF2-40B4-BE49-F238E27FC236}">
                <a16:creationId xmlns:a16="http://schemas.microsoft.com/office/drawing/2014/main" id="{A0249EC6-3DEA-C60A-434D-D1BD4ACF6A3F}"/>
              </a:ext>
            </a:extLst>
          </p:cNvPr>
          <p:cNvSpPr>
            <a:spLocks noGrp="1"/>
          </p:cNvSpPr>
          <p:nvPr>
            <p:ph type="body" sz="half" idx="2"/>
          </p:nvPr>
        </p:nvSpPr>
        <p:spPr>
          <a:xfrm>
            <a:off x="699853" y="2200835"/>
            <a:ext cx="4277753" cy="1371600"/>
          </a:xfrm>
        </p:spPr>
        <p:txBody>
          <a:bodyPr/>
          <a:lstStyle/>
          <a:p>
            <a:pPr marL="171450" indent="-171450">
              <a:lnSpc>
                <a:spcPct val="80000"/>
              </a:lnSpc>
              <a:buFont typeface="Wingdings" panose="05000000000000000000" pitchFamily="2" charset="2"/>
              <a:buChar char="v"/>
            </a:pPr>
            <a:r>
              <a:rPr lang="fr-FR" sz="1200" dirty="0"/>
              <a:t>Objectif: Gérer l'augmentation rapide du volume de données</a:t>
            </a:r>
          </a:p>
          <a:p>
            <a:pPr marL="171450" indent="-171450">
              <a:lnSpc>
                <a:spcPct val="80000"/>
              </a:lnSpc>
              <a:buFont typeface="Wingdings" panose="05000000000000000000" pitchFamily="2" charset="2"/>
              <a:buChar char="v"/>
            </a:pPr>
            <a:r>
              <a:rPr lang="fr-FR" sz="1200" dirty="0"/>
              <a:t>Qu'est-ce que PySpark? Outil pour communiquer avec Spark en Python, idéal pour le traitement de données volumineuses en utilisant le calcul distribué</a:t>
            </a:r>
          </a:p>
          <a:p>
            <a:pPr marL="171450" indent="-171450">
              <a:lnSpc>
                <a:spcPct val="80000"/>
              </a:lnSpc>
              <a:buFont typeface="Wingdings" panose="05000000000000000000" pitchFamily="2" charset="2"/>
              <a:buChar char="v"/>
            </a:pPr>
            <a:r>
              <a:rPr lang="fr-FR" sz="1200" dirty="0"/>
              <a:t>Utilisation: En local pour simuler le calcul distribué; sur le cloud pour une exécution réelle sur un cluster</a:t>
            </a:r>
          </a:p>
          <a:p>
            <a:endParaRPr lang="fr-FR" dirty="0"/>
          </a:p>
        </p:txBody>
      </p:sp>
      <p:pic>
        <p:nvPicPr>
          <p:cNvPr id="16" name="Espace réservé du contenu 15">
            <a:extLst>
              <a:ext uri="{FF2B5EF4-FFF2-40B4-BE49-F238E27FC236}">
                <a16:creationId xmlns:a16="http://schemas.microsoft.com/office/drawing/2014/main" id="{A0DA9234-4FDB-E251-BAA7-4FAEB9E4F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1930" y="1183341"/>
            <a:ext cx="5505604" cy="47667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743624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12DBF-DE84-AC3A-600D-0EA016672C96}"/>
              </a:ext>
            </a:extLst>
          </p:cNvPr>
          <p:cNvSpPr>
            <a:spLocks noGrp="1"/>
          </p:cNvSpPr>
          <p:nvPr>
            <p:ph type="title"/>
          </p:nvPr>
        </p:nvSpPr>
        <p:spPr>
          <a:xfrm>
            <a:off x="1138518" y="457200"/>
            <a:ext cx="3633507" cy="1030941"/>
          </a:xfrm>
        </p:spPr>
        <p:txBody>
          <a:bodyPr/>
          <a:lstStyle/>
          <a:p>
            <a:pPr algn="ctr"/>
            <a:r>
              <a:rPr lang="fr-FR" sz="2800" b="1" dirty="0">
                <a:solidFill>
                  <a:srgbClr val="271A38"/>
                </a:solidFill>
                <a:latin typeface="Inter"/>
              </a:rPr>
              <a:t>Transfert Learning avec MobileNetV2</a:t>
            </a:r>
          </a:p>
        </p:txBody>
      </p:sp>
      <p:pic>
        <p:nvPicPr>
          <p:cNvPr id="6" name="Espace réservé du contenu 5">
            <a:extLst>
              <a:ext uri="{FF2B5EF4-FFF2-40B4-BE49-F238E27FC236}">
                <a16:creationId xmlns:a16="http://schemas.microsoft.com/office/drawing/2014/main" id="{8F603B42-8FAC-79AD-ED56-65E2D3980C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038682"/>
            <a:ext cx="6172200" cy="47711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Espace réservé du texte 3">
            <a:extLst>
              <a:ext uri="{FF2B5EF4-FFF2-40B4-BE49-F238E27FC236}">
                <a16:creationId xmlns:a16="http://schemas.microsoft.com/office/drawing/2014/main" id="{36348EE0-0489-872E-7D67-C11DE99C56B4}"/>
              </a:ext>
            </a:extLst>
          </p:cNvPr>
          <p:cNvSpPr>
            <a:spLocks noGrp="1"/>
          </p:cNvSpPr>
          <p:nvPr>
            <p:ph type="body" sz="half" idx="2"/>
          </p:nvPr>
        </p:nvSpPr>
        <p:spPr>
          <a:xfrm>
            <a:off x="654424" y="2043953"/>
            <a:ext cx="4401670" cy="1819835"/>
          </a:xfrm>
        </p:spPr>
        <p:txBody>
          <a:bodyPr/>
          <a:lstStyle/>
          <a:p>
            <a:pPr marL="171450" indent="-171450">
              <a:lnSpc>
                <a:spcPct val="80000"/>
              </a:lnSpc>
              <a:buFont typeface="Wingdings" panose="05000000000000000000" pitchFamily="2" charset="2"/>
              <a:buChar char="v"/>
            </a:pPr>
            <a:r>
              <a:rPr lang="fr-FR" sz="1200" dirty="0"/>
              <a:t>Objectif: Chaîne de traitement incluant le preprocessing et une réduction de dimension</a:t>
            </a:r>
          </a:p>
          <a:p>
            <a:pPr marL="171450" indent="-171450">
              <a:lnSpc>
                <a:spcPct val="80000"/>
              </a:lnSpc>
              <a:buFont typeface="Wingdings" panose="05000000000000000000" pitchFamily="2" charset="2"/>
              <a:buChar char="v"/>
            </a:pPr>
            <a:r>
              <a:rPr lang="fr-FR" sz="1200" dirty="0"/>
              <a:t>Pourquoi MobileNetV2? Pour sa légèreté, sa rapidité d'exécution et faible dimensionnalité de son vecteur de sortie</a:t>
            </a:r>
          </a:p>
          <a:p>
            <a:pPr marL="171450" indent="-171450">
              <a:lnSpc>
                <a:spcPct val="80000"/>
              </a:lnSpc>
              <a:buFont typeface="Wingdings" panose="05000000000000000000" pitchFamily="2" charset="2"/>
              <a:buChar char="v"/>
            </a:pPr>
            <a:r>
              <a:rPr lang="fr-FR" sz="1200" dirty="0"/>
              <a:t>Méthode: Utiliser la connaissance du modèle pré-entraîné, récupérer l'avant-dernière couche, produisant un vecteur de dimension (1,1,1280) pour la classification des fruits</a:t>
            </a:r>
          </a:p>
          <a:p>
            <a:endParaRPr lang="fr-FR" dirty="0"/>
          </a:p>
        </p:txBody>
      </p:sp>
    </p:spTree>
    <p:extLst>
      <p:ext uri="{BB962C8B-B14F-4D97-AF65-F5344CB8AC3E}">
        <p14:creationId xmlns:p14="http://schemas.microsoft.com/office/powerpoint/2010/main" val="47869826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9DC87-2EFF-3BF6-45C0-DA76315BC990}"/>
              </a:ext>
            </a:extLst>
          </p:cNvPr>
          <p:cNvSpPr>
            <a:spLocks noGrp="1"/>
          </p:cNvSpPr>
          <p:nvPr>
            <p:ph type="title"/>
          </p:nvPr>
        </p:nvSpPr>
        <p:spPr>
          <a:xfrm>
            <a:off x="291212" y="203762"/>
            <a:ext cx="11604812" cy="943722"/>
          </a:xfrm>
        </p:spPr>
        <p:txBody>
          <a:bodyPr>
            <a:normAutofit/>
          </a:bodyPr>
          <a:lstStyle/>
          <a:p>
            <a:pPr algn="ctr"/>
            <a:r>
              <a:rPr lang="fr-FR" sz="3600" b="1" dirty="0">
                <a:solidFill>
                  <a:srgbClr val="271A38"/>
                </a:solidFill>
                <a:latin typeface="Inter"/>
              </a:rPr>
              <a:t>Deuxième étape : installer l'environnement de travail Spark</a:t>
            </a:r>
          </a:p>
        </p:txBody>
      </p:sp>
      <p:pic>
        <p:nvPicPr>
          <p:cNvPr id="5" name="Espace réservé du contenu 4">
            <a:extLst>
              <a:ext uri="{FF2B5EF4-FFF2-40B4-BE49-F238E27FC236}">
                <a16:creationId xmlns:a16="http://schemas.microsoft.com/office/drawing/2014/main" id="{46F1871D-D142-067A-C940-6E51E8ADA7A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408690" y="1481277"/>
            <a:ext cx="5260182" cy="52601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42577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0</TotalTime>
  <Words>1528</Words>
  <Application>Microsoft Office PowerPoint</Application>
  <PresentationFormat>Grand écran</PresentationFormat>
  <Paragraphs>142</Paragraphs>
  <Slides>21</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Arial</vt:lpstr>
      <vt:lpstr>Calibri</vt:lpstr>
      <vt:lpstr>Calibri Light</vt:lpstr>
      <vt:lpstr>Inter</vt:lpstr>
      <vt:lpstr>Söhne</vt:lpstr>
      <vt:lpstr>Symbol</vt:lpstr>
      <vt:lpstr>Wingdings</vt:lpstr>
      <vt:lpstr>Thème Office</vt:lpstr>
      <vt:lpstr>Déployez un modèle dans le cloud</vt:lpstr>
      <vt:lpstr>Sommaire</vt:lpstr>
      <vt:lpstr>Préambule</vt:lpstr>
      <vt:lpstr>Présentation des données</vt:lpstr>
      <vt:lpstr>Première phase : Mise en Place Locale</vt:lpstr>
      <vt:lpstr>Première étape : Choix Techniques</vt:lpstr>
      <vt:lpstr>Calcul Distribué avec PySpark</vt:lpstr>
      <vt:lpstr>Transfert Learning avec MobileNetV2</vt:lpstr>
      <vt:lpstr>Deuxième étape : installer l'environnement de travail Spark</vt:lpstr>
      <vt:lpstr>Les étapes de la mise en place locale</vt:lpstr>
      <vt:lpstr>Deuxième phase : Créer un réel cluster de calculs</vt:lpstr>
      <vt:lpstr>Première étape : Déploiement sur le Cloud</vt:lpstr>
      <vt:lpstr>Prestataire Cloud</vt:lpstr>
      <vt:lpstr>Solution Technique</vt:lpstr>
      <vt:lpstr>Stockage</vt:lpstr>
      <vt:lpstr>Configuration &amp; Sécurité</vt:lpstr>
      <vt:lpstr>Exécution &amp; Suivi</vt:lpstr>
      <vt:lpstr>Deuxième étape : Gestion du Serveur</vt:lpstr>
      <vt:lpstr>Les étapes de gestion </vt:lpstr>
      <vt:lpstr>Conclusion</vt:lpstr>
      <vt:lpstr>Quelques liens qui ont servis à la réalisation de ce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Barry Tidiane</dc:creator>
  <cp:lastModifiedBy>Barry Tidiane</cp:lastModifiedBy>
  <cp:revision>54</cp:revision>
  <dcterms:created xsi:type="dcterms:W3CDTF">2023-08-27T14:46:28Z</dcterms:created>
  <dcterms:modified xsi:type="dcterms:W3CDTF">2023-10-02T07:41:48Z</dcterms:modified>
</cp:coreProperties>
</file>