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2" r:id="rId5"/>
    <p:sldId id="263" r:id="rId6"/>
    <p:sldId id="265" r:id="rId7"/>
    <p:sldId id="266" r:id="rId8"/>
    <p:sldId id="267" r:id="rId9"/>
    <p:sldId id="268" r:id="rId10"/>
    <p:sldId id="270" r:id="rId11"/>
    <p:sldId id="271" r:id="rId12"/>
    <p:sldId id="272" r:id="rId13"/>
    <p:sldId id="273" r:id="rId14"/>
    <p:sldId id="274" r:id="rId15"/>
    <p:sldId id="276" r:id="rId16"/>
    <p:sldId id="277" r:id="rId17"/>
    <p:sldId id="290" r:id="rId18"/>
    <p:sldId id="279" r:id="rId19"/>
    <p:sldId id="280" r:id="rId20"/>
    <p:sldId id="281" r:id="rId21"/>
    <p:sldId id="283" r:id="rId22"/>
    <p:sldId id="284" r:id="rId23"/>
    <p:sldId id="289" r:id="rId24"/>
    <p:sldId id="288" r:id="rId25"/>
    <p:sldId id="291"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C5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23" autoAdjust="0"/>
  </p:normalViewPr>
  <p:slideViewPr>
    <p:cSldViewPr snapToGrid="0">
      <p:cViewPr varScale="1">
        <p:scale>
          <a:sx n="98" d="100"/>
          <a:sy n="98"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292291-6DD2-CCE7-30CF-D4EBAC4A36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363CCEF-B4E5-75F9-5F91-00F0AB0FF1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2B0D6-1D00-4808-BB7E-3C750D625A89}" type="datetimeFigureOut">
              <a:rPr lang="fr-FR" smtClean="0"/>
              <a:t>03/07/2023</a:t>
            </a:fld>
            <a:endParaRPr lang="fr-FR"/>
          </a:p>
        </p:txBody>
      </p:sp>
      <p:sp>
        <p:nvSpPr>
          <p:cNvPr id="4" name="Espace réservé du pied de page 3">
            <a:extLst>
              <a:ext uri="{FF2B5EF4-FFF2-40B4-BE49-F238E27FC236}">
                <a16:creationId xmlns:a16="http://schemas.microsoft.com/office/drawing/2014/main" id="{ABE18E9D-1F11-4C87-508A-DCC8B3E903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8B6833-73CC-A06C-4933-FCABC08B81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CCE565-3FBE-478F-B894-A7102D9A32FE}" type="slidenum">
              <a:rPr lang="fr-FR" smtClean="0"/>
              <a:t>‹N°›</a:t>
            </a:fld>
            <a:endParaRPr lang="fr-FR"/>
          </a:p>
        </p:txBody>
      </p:sp>
    </p:spTree>
    <p:extLst>
      <p:ext uri="{BB962C8B-B14F-4D97-AF65-F5344CB8AC3E}">
        <p14:creationId xmlns:p14="http://schemas.microsoft.com/office/powerpoint/2010/main" val="9615032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5EF3C-9367-4A24-9DDF-E3C4B96DC1B2}" type="datetimeFigureOut">
              <a:rPr lang="fr-FR" smtClean="0"/>
              <a:t>02/07/2023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AA7FF-55CE-4852-8AD5-23DD6491BFFC}" type="slidenum">
              <a:rPr lang="fr-FR" smtClean="0"/>
              <a:t>‹N°›</a:t>
            </a:fld>
            <a:endParaRPr lang="fr-FR"/>
          </a:p>
        </p:txBody>
      </p:sp>
    </p:spTree>
    <p:extLst>
      <p:ext uri="{BB962C8B-B14F-4D97-AF65-F5344CB8AC3E}">
        <p14:creationId xmlns:p14="http://schemas.microsoft.com/office/powerpoint/2010/main" val="35075062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00000"/>
                </a:solidFill>
                <a:effectLst/>
                <a:latin typeface="Helvetica Neue"/>
              </a:rPr>
              <a:t>Il est plus simple à un </a:t>
            </a:r>
            <a:r>
              <a:rPr lang="fr-FR" b="0" i="0" dirty="0" err="1">
                <a:solidFill>
                  <a:srgbClr val="000000"/>
                </a:solidFill>
                <a:effectLst/>
                <a:latin typeface="Helvetica Neue"/>
              </a:rPr>
              <a:t>modele</a:t>
            </a:r>
            <a:r>
              <a:rPr lang="fr-FR" b="0" i="0" dirty="0">
                <a:solidFill>
                  <a:srgbClr val="000000"/>
                </a:solidFill>
                <a:effectLst/>
                <a:latin typeface="Helvetica Neue"/>
              </a:rPr>
              <a:t> d'</a:t>
            </a:r>
            <a:r>
              <a:rPr lang="fr-FR" b="0" i="0" dirty="0" err="1">
                <a:solidFill>
                  <a:srgbClr val="000000"/>
                </a:solidFill>
                <a:effectLst/>
                <a:latin typeface="Helvetica Neue"/>
              </a:rPr>
              <a:t>interprèter</a:t>
            </a:r>
            <a:r>
              <a:rPr lang="fr-FR" b="0" i="0" dirty="0">
                <a:solidFill>
                  <a:srgbClr val="000000"/>
                </a:solidFill>
                <a:effectLst/>
                <a:latin typeface="Helvetica Neue"/>
              </a:rPr>
              <a:t> l'âge d'un bâtiment que son année de construction. Nous créons donc la variable &lt;&lt; </a:t>
            </a:r>
            <a:r>
              <a:rPr lang="fr-FR" b="0" i="0" dirty="0" err="1">
                <a:solidFill>
                  <a:srgbClr val="000000"/>
                </a:solidFill>
                <a:effectLst/>
                <a:latin typeface="Helvetica Neue"/>
              </a:rPr>
              <a:t>BuildingAge</a:t>
            </a:r>
            <a:r>
              <a:rPr lang="fr-FR" b="0" i="0" dirty="0">
                <a:solidFill>
                  <a:srgbClr val="000000"/>
                </a:solidFill>
                <a:effectLst/>
                <a:latin typeface="Helvetica Neue"/>
              </a:rPr>
              <a:t> &gt;&gt; et supprimer celles de &lt;&lt; </a:t>
            </a:r>
            <a:r>
              <a:rPr lang="fr-FR" b="0" i="0" dirty="0" err="1">
                <a:solidFill>
                  <a:srgbClr val="000000"/>
                </a:solidFill>
                <a:effectLst/>
                <a:latin typeface="Helvetica Neue"/>
              </a:rPr>
              <a:t>YearBuilt</a:t>
            </a:r>
            <a:r>
              <a:rPr lang="fr-FR" b="0" i="0" dirty="0">
                <a:solidFill>
                  <a:srgbClr val="000000"/>
                </a:solidFill>
                <a:effectLst/>
                <a:latin typeface="Helvetica Neue"/>
              </a:rPr>
              <a:t> &gt;&gt; et &lt;&lt; </a:t>
            </a:r>
            <a:r>
              <a:rPr lang="fr-FR" b="0" i="0" dirty="0" err="1">
                <a:solidFill>
                  <a:srgbClr val="000000"/>
                </a:solidFill>
                <a:effectLst/>
                <a:latin typeface="Helvetica Neue"/>
              </a:rPr>
              <a:t>DataYear</a:t>
            </a:r>
            <a:r>
              <a:rPr lang="fr-FR" b="0" i="0" dirty="0">
                <a:solidFill>
                  <a:srgbClr val="000000"/>
                </a:solidFill>
                <a:effectLst/>
                <a:latin typeface="Helvetica Neue"/>
              </a:rPr>
              <a:t> &gt;&gt;</a:t>
            </a:r>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8</a:t>
            </a:fld>
            <a:endParaRPr lang="fr-FR"/>
          </a:p>
        </p:txBody>
      </p:sp>
    </p:spTree>
    <p:extLst>
      <p:ext uri="{BB962C8B-B14F-4D97-AF65-F5344CB8AC3E}">
        <p14:creationId xmlns:p14="http://schemas.microsoft.com/office/powerpoint/2010/main" val="373270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L'encodeur </a:t>
            </a:r>
            <a:r>
              <a:rPr lang="fr-FR" b="0" i="0" dirty="0" err="1">
                <a:solidFill>
                  <a:srgbClr val="D1D5DB"/>
                </a:solidFill>
                <a:effectLst/>
                <a:latin typeface="Söhne"/>
              </a:rPr>
              <a:t>LabelEncoder</a:t>
            </a:r>
            <a:r>
              <a:rPr lang="fr-FR" b="0" i="0" dirty="0">
                <a:solidFill>
                  <a:srgbClr val="D1D5DB"/>
                </a:solidFill>
                <a:effectLst/>
                <a:latin typeface="Söhne"/>
              </a:rPr>
              <a:t> est généralement utilisé lorsque les catégories n'ont pas d'ordre naturel ou lorsque l'ordre n'a pas d'importance pour le modèle</a:t>
            </a:r>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10</a:t>
            </a:fld>
            <a:endParaRPr lang="fr-FR"/>
          </a:p>
        </p:txBody>
      </p:sp>
    </p:spTree>
    <p:extLst>
      <p:ext uri="{BB962C8B-B14F-4D97-AF65-F5344CB8AC3E}">
        <p14:creationId xmlns:p14="http://schemas.microsoft.com/office/powerpoint/2010/main" val="26459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 RMSE (Root Mean </a:t>
            </a:r>
            <a:r>
              <a:rPr lang="fr-FR" b="0" i="0" dirty="0" err="1">
                <a:solidFill>
                  <a:srgbClr val="D1D5DB"/>
                </a:solidFill>
                <a:effectLst/>
                <a:latin typeface="Söhne"/>
              </a:rPr>
              <a:t>Squared</a:t>
            </a:r>
            <a:r>
              <a:rPr lang="fr-FR" b="0" i="0" dirty="0">
                <a:solidFill>
                  <a:srgbClr val="D1D5DB"/>
                </a:solidFill>
                <a:effectLst/>
                <a:latin typeface="Söhne"/>
              </a:rPr>
              <a:t> </a:t>
            </a:r>
            <a:r>
              <a:rPr lang="fr-FR" b="0" i="0" dirty="0" err="1">
                <a:solidFill>
                  <a:srgbClr val="D1D5DB"/>
                </a:solidFill>
                <a:effectLst/>
                <a:latin typeface="Söhne"/>
              </a:rPr>
              <a:t>Error</a:t>
            </a:r>
            <a:r>
              <a:rPr lang="fr-FR" b="0" i="0" dirty="0">
                <a:solidFill>
                  <a:srgbClr val="D1D5DB"/>
                </a:solidFill>
                <a:effectLst/>
                <a:latin typeface="Söhne"/>
              </a:rPr>
              <a:t>) : il s'agit de la racine carrée de la moyenne des erreurs au carré entre les prédictions du modèle et les valeurs réelles de la variable cible. Il mesure la précision du modèle en termes de distance entre les prédictions et les valeurs réelles. Plus le score RMSE est proche de zéro, meilleur est le modèle.</a:t>
            </a:r>
          </a:p>
          <a:p>
            <a:pPr marL="171450" indent="-171450">
              <a:buFontTx/>
              <a:buChar char="-"/>
            </a:pPr>
            <a:r>
              <a:rPr lang="fr-FR" b="0" i="0" dirty="0">
                <a:solidFill>
                  <a:srgbClr val="D1D5DB"/>
                </a:solidFill>
                <a:effectLst/>
                <a:latin typeface="Söhne"/>
              </a:rPr>
              <a:t>R2 (Coefficient de détermination) : il mesure la proportion de la variance totale de la variable cible qui est expliquée par le modèle. Il se situe entre 0 et 1, où 0 indique que le modèle n'explique rien de la variance de la variable cible et 1 indique que le modèle explique toute la variance. Un score R2 plus proche de 1 indique un modèle plus performant.</a:t>
            </a:r>
          </a:p>
          <a:p>
            <a:pPr marL="0" indent="0">
              <a:buFontTx/>
              <a:buNone/>
            </a:pPr>
            <a:r>
              <a:rPr lang="fr-FR" b="0" i="0" dirty="0">
                <a:solidFill>
                  <a:srgbClr val="D1D5DB"/>
                </a:solidFill>
                <a:effectLst/>
                <a:latin typeface="Söhne"/>
              </a:rPr>
              <a:t>-  MAE (Mean </a:t>
            </a:r>
            <a:r>
              <a:rPr lang="fr-FR" b="0" i="0" dirty="0" err="1">
                <a:solidFill>
                  <a:srgbClr val="D1D5DB"/>
                </a:solidFill>
                <a:effectLst/>
                <a:latin typeface="Söhne"/>
              </a:rPr>
              <a:t>Absolute</a:t>
            </a:r>
            <a:r>
              <a:rPr lang="fr-FR" b="0" i="0" dirty="0">
                <a:solidFill>
                  <a:srgbClr val="D1D5DB"/>
                </a:solidFill>
                <a:effectLst/>
                <a:latin typeface="Söhne"/>
              </a:rPr>
              <a:t> </a:t>
            </a:r>
            <a:r>
              <a:rPr lang="fr-FR" b="0" i="0" dirty="0" err="1">
                <a:solidFill>
                  <a:srgbClr val="D1D5DB"/>
                </a:solidFill>
                <a:effectLst/>
                <a:latin typeface="Söhne"/>
              </a:rPr>
              <a:t>Error</a:t>
            </a:r>
            <a:r>
              <a:rPr lang="fr-FR" b="0" i="0" dirty="0">
                <a:solidFill>
                  <a:srgbClr val="D1D5DB"/>
                </a:solidFill>
                <a:effectLst/>
                <a:latin typeface="Söhne"/>
              </a:rPr>
              <a:t>) : il mesure la moyenne des erreurs absolues entre les prédictions et les valeurs réelles de la variable cible. Il est plus facile à interpréter que le RMSE, car il correspond à la taille moyenne de l'erreur de prédiction en unités de la variable cible. Un score MAE plus proche de zéro indique un modèle plus performant</a:t>
            </a:r>
          </a:p>
          <a:p>
            <a:pPr marL="0" indent="0">
              <a:buFontTx/>
              <a:buNone/>
            </a:pPr>
            <a:endParaRPr lang="fr-FR" b="0" i="0" dirty="0">
              <a:solidFill>
                <a:srgbClr val="D1D5DB"/>
              </a:solidFill>
              <a:effectLst/>
              <a:latin typeface="Söhne"/>
            </a:endParaRPr>
          </a:p>
          <a:p>
            <a:pPr marL="0" indent="0">
              <a:buFontTx/>
              <a:buNone/>
            </a:pPr>
            <a:r>
              <a:rPr lang="fr-FR" b="0" i="0" dirty="0">
                <a:solidFill>
                  <a:srgbClr val="D1D5DB"/>
                </a:solidFill>
                <a:effectLst/>
                <a:latin typeface="Söhne"/>
              </a:rPr>
              <a:t>la RMSE donne une indication de la magnitude moyenne de l'erreur de prédiction, tandis que la MAE donne une indication de la taille moyenne de l'erreur de prédiction.</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13</a:t>
            </a:fld>
            <a:endParaRPr lang="fr-FR"/>
          </a:p>
        </p:txBody>
      </p:sp>
    </p:spTree>
    <p:extLst>
      <p:ext uri="{BB962C8B-B14F-4D97-AF65-F5344CB8AC3E}">
        <p14:creationId xmlns:p14="http://schemas.microsoft.com/office/powerpoint/2010/main" val="116371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D1D5DB"/>
                </a:solidFill>
                <a:effectLst/>
                <a:latin typeface="Söhne"/>
              </a:rPr>
              <a:t>La feature importance globale mesure l'importance de chaque caractéristique dans le modèle dans son ensemble. Elle est souvent utilisée pour déterminer quelles caractéristiques sont les plus importantes pour la tâche de prédiction, ce qui peut aider à comprendre les relations entre les caractéristiques et la variable cible</a:t>
            </a:r>
          </a:p>
          <a:p>
            <a:r>
              <a:rPr lang="fr-FR" b="0" i="0" dirty="0">
                <a:solidFill>
                  <a:srgbClr val="D1D5DB"/>
                </a:solidFill>
                <a:effectLst/>
                <a:latin typeface="Söhne"/>
              </a:rPr>
              <a:t>En général, la feature importance globale est utile pour comprendre les relations générales entre les caractéristiques et la variable cible</a:t>
            </a:r>
          </a:p>
          <a:p>
            <a:endParaRPr lang="fr-FR" b="0" i="0" dirty="0">
              <a:solidFill>
                <a:srgbClr val="D1D5DB"/>
              </a:solidFill>
              <a:effectLst/>
              <a:latin typeface="Söhne"/>
            </a:endParaRPr>
          </a:p>
          <a:p>
            <a:r>
              <a:rPr lang="fr-FR" b="0" i="0" dirty="0">
                <a:solidFill>
                  <a:srgbClr val="D1D5DB"/>
                </a:solidFill>
                <a:effectLst/>
                <a:latin typeface="Söhne"/>
              </a:rPr>
              <a:t>La méthode de feature importance utilisée dans ce code est appelée "Mean Decrease Impurity" ou "Réduction moyenne d'impureté« </a:t>
            </a:r>
            <a:br>
              <a:rPr lang="fr-FR" dirty="0"/>
            </a:br>
            <a:r>
              <a:rPr lang="fr-FR" b="0" i="0" dirty="0">
                <a:solidFill>
                  <a:srgbClr val="D1D5DB"/>
                </a:solidFill>
                <a:effectLst/>
                <a:latin typeface="Söhne"/>
              </a:rPr>
              <a:t>La méthode Mean Decrease Impurity (MDI) est une technique utilisée pour calculer l'importance des caractéristiques dans les modèles d'ensemble tels que Random Forest.</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16</a:t>
            </a:fld>
            <a:endParaRPr lang="fr-FR"/>
          </a:p>
        </p:txBody>
      </p:sp>
    </p:spTree>
    <p:extLst>
      <p:ext uri="{BB962C8B-B14F-4D97-AF65-F5344CB8AC3E}">
        <p14:creationId xmlns:p14="http://schemas.microsoft.com/office/powerpoint/2010/main" val="429413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La feature importance locale, en revanche, mesure l'importance de chaque caractéristique pour une seule prédiction. Elle peut être utilisée pour comprendre pourquoi un modèle particulier a pris une décision spécifique pour une observation donnée.</a:t>
            </a:r>
          </a:p>
          <a:p>
            <a:r>
              <a:rPr lang="fr-FR" b="0" i="0" dirty="0">
                <a:solidFill>
                  <a:srgbClr val="D1D5DB"/>
                </a:solidFill>
                <a:effectLst/>
                <a:latin typeface="Söhne"/>
              </a:rPr>
              <a:t>La feature importance locale est utile pour comprendre les raisons spécifiques pour lesquelles un modèle a pris une décision pour une observation donnée.</a:t>
            </a:r>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17</a:t>
            </a:fld>
            <a:endParaRPr lang="fr-FR"/>
          </a:p>
        </p:txBody>
      </p:sp>
    </p:spTree>
    <p:extLst>
      <p:ext uri="{BB962C8B-B14F-4D97-AF65-F5344CB8AC3E}">
        <p14:creationId xmlns:p14="http://schemas.microsoft.com/office/powerpoint/2010/main" val="218254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19</a:t>
            </a:fld>
            <a:endParaRPr lang="fr-FR"/>
          </a:p>
        </p:txBody>
      </p:sp>
    </p:spTree>
    <p:extLst>
      <p:ext uri="{BB962C8B-B14F-4D97-AF65-F5344CB8AC3E}">
        <p14:creationId xmlns:p14="http://schemas.microsoft.com/office/powerpoint/2010/main" val="33625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00000"/>
                </a:solidFill>
                <a:effectLst/>
                <a:latin typeface="Helvetica Neue"/>
              </a:rPr>
              <a:t>Nous avons ci-dessus le diagramme de dispersion SHAP pour une observation donnée (ici l'observation 1), en utilisant la bibliothèque SHAP. Les variables poussant la prédiction vers le haut sont affichées en rouge, celles poussant la prédiction vers le bas sont en bleu.</a:t>
            </a:r>
            <a:endParaRPr lang="fr-FR" dirty="0"/>
          </a:p>
        </p:txBody>
      </p:sp>
      <p:sp>
        <p:nvSpPr>
          <p:cNvPr id="4" name="Espace réservé du numéro de diapositive 3"/>
          <p:cNvSpPr>
            <a:spLocks noGrp="1"/>
          </p:cNvSpPr>
          <p:nvPr>
            <p:ph type="sldNum" sz="quarter" idx="5"/>
          </p:nvPr>
        </p:nvSpPr>
        <p:spPr/>
        <p:txBody>
          <a:bodyPr/>
          <a:lstStyle/>
          <a:p>
            <a:fld id="{18BAA7FF-55CE-4852-8AD5-23DD6491BFFC}" type="slidenum">
              <a:rPr lang="fr-FR" smtClean="0"/>
              <a:t>23</a:t>
            </a:fld>
            <a:endParaRPr lang="fr-FR"/>
          </a:p>
        </p:txBody>
      </p:sp>
    </p:spTree>
    <p:extLst>
      <p:ext uri="{BB962C8B-B14F-4D97-AF65-F5344CB8AC3E}">
        <p14:creationId xmlns:p14="http://schemas.microsoft.com/office/powerpoint/2010/main" val="197127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040A4-1F49-1C69-66A3-C00340C5BA2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6009F8-E038-76B3-F18C-10E1733FE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E630734-8C92-D398-538B-2D2DEB3A1823}"/>
              </a:ext>
            </a:extLst>
          </p:cNvPr>
          <p:cNvSpPr>
            <a:spLocks noGrp="1"/>
          </p:cNvSpPr>
          <p:nvPr>
            <p:ph type="dt" sz="half" idx="10"/>
          </p:nvPr>
        </p:nvSpPr>
        <p:spPr/>
        <p:txBody>
          <a:bodyPr/>
          <a:lstStyle/>
          <a:p>
            <a:fld id="{1F5EFFFF-84FE-42A6-BFE9-99469211D783}" type="datetime1">
              <a:rPr lang="fr-FR" smtClean="0"/>
              <a:t>02/07/2023</a:t>
            </a:fld>
            <a:endParaRPr lang="fr-FR"/>
          </a:p>
        </p:txBody>
      </p:sp>
      <p:sp>
        <p:nvSpPr>
          <p:cNvPr id="5" name="Espace réservé du pied de page 4">
            <a:extLst>
              <a:ext uri="{FF2B5EF4-FFF2-40B4-BE49-F238E27FC236}">
                <a16:creationId xmlns:a16="http://schemas.microsoft.com/office/drawing/2014/main" id="{4CA5CE2C-D45E-4CC8-3368-45BD66F7C62E}"/>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B84CC7E3-4F4F-70F6-FF02-DB3AF9663F83}"/>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210482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0EF39A-5D63-2F7F-7DC4-F0CDFCC6AF6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83002B3-BDFF-F50C-FD89-221353132C2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6FB33F7-25E4-A368-0EA8-881FFB42521B}"/>
              </a:ext>
            </a:extLst>
          </p:cNvPr>
          <p:cNvSpPr>
            <a:spLocks noGrp="1"/>
          </p:cNvSpPr>
          <p:nvPr>
            <p:ph type="dt" sz="half" idx="10"/>
          </p:nvPr>
        </p:nvSpPr>
        <p:spPr/>
        <p:txBody>
          <a:bodyPr/>
          <a:lstStyle/>
          <a:p>
            <a:fld id="{09799A8D-CD2F-444A-A92E-C973D7E3B389}" type="datetime1">
              <a:rPr lang="fr-FR" smtClean="0"/>
              <a:t>02/07/2023</a:t>
            </a:fld>
            <a:endParaRPr lang="fr-FR"/>
          </a:p>
        </p:txBody>
      </p:sp>
      <p:sp>
        <p:nvSpPr>
          <p:cNvPr id="5" name="Espace réservé du pied de page 4">
            <a:extLst>
              <a:ext uri="{FF2B5EF4-FFF2-40B4-BE49-F238E27FC236}">
                <a16:creationId xmlns:a16="http://schemas.microsoft.com/office/drawing/2014/main" id="{285E18E9-96D8-C106-4831-7E8C0557486D}"/>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6149532C-1856-6832-58A1-D55AFB23FD5E}"/>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16056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9CBDE3-A270-01ED-5CD9-335F9502AB1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71D90A-C4D5-95F7-0D96-B6620A831A1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14281F-9D71-6FA0-C458-4E460830BAC2}"/>
              </a:ext>
            </a:extLst>
          </p:cNvPr>
          <p:cNvSpPr>
            <a:spLocks noGrp="1"/>
          </p:cNvSpPr>
          <p:nvPr>
            <p:ph type="dt" sz="half" idx="10"/>
          </p:nvPr>
        </p:nvSpPr>
        <p:spPr/>
        <p:txBody>
          <a:bodyPr/>
          <a:lstStyle/>
          <a:p>
            <a:fld id="{FAAA2312-2BB9-4B35-85F5-4DC0E8898349}" type="datetime1">
              <a:rPr lang="fr-FR" smtClean="0"/>
              <a:t>02/07/2023</a:t>
            </a:fld>
            <a:endParaRPr lang="fr-FR"/>
          </a:p>
        </p:txBody>
      </p:sp>
      <p:sp>
        <p:nvSpPr>
          <p:cNvPr id="5" name="Espace réservé du pied de page 4">
            <a:extLst>
              <a:ext uri="{FF2B5EF4-FFF2-40B4-BE49-F238E27FC236}">
                <a16:creationId xmlns:a16="http://schemas.microsoft.com/office/drawing/2014/main" id="{52CFF362-FED0-A46F-92F0-1C9B68C99A39}"/>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F462893E-4D2F-875F-053B-8D0099BC6A76}"/>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42805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13C19-CAA4-1051-152D-C505DB4B8C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26535C-1645-FBBF-D0E5-60A1F62F369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AF6A24-298B-313E-EE7A-1B791AB92C4F}"/>
              </a:ext>
            </a:extLst>
          </p:cNvPr>
          <p:cNvSpPr>
            <a:spLocks noGrp="1"/>
          </p:cNvSpPr>
          <p:nvPr>
            <p:ph type="dt" sz="half" idx="10"/>
          </p:nvPr>
        </p:nvSpPr>
        <p:spPr/>
        <p:txBody>
          <a:bodyPr/>
          <a:lstStyle/>
          <a:p>
            <a:fld id="{55F1C7B3-BC61-4C00-BB8F-903B7767ADCC}" type="datetime1">
              <a:rPr lang="fr-FR" smtClean="0"/>
              <a:t>02/07/2023</a:t>
            </a:fld>
            <a:endParaRPr lang="fr-FR"/>
          </a:p>
        </p:txBody>
      </p:sp>
      <p:sp>
        <p:nvSpPr>
          <p:cNvPr id="5" name="Espace réservé du pied de page 4">
            <a:extLst>
              <a:ext uri="{FF2B5EF4-FFF2-40B4-BE49-F238E27FC236}">
                <a16:creationId xmlns:a16="http://schemas.microsoft.com/office/drawing/2014/main" id="{E2B57554-5ACD-7D18-AA84-59F2BA398CD6}"/>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9F64556A-8D4E-9B55-0EAC-E70E5D7672D8}"/>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359133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C281F-D65E-40A3-E4C2-E6B13A9E412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4C97F9D-2828-77A5-8BE4-3988011E1D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24D17B-563E-F431-350F-B4E2BAD61973}"/>
              </a:ext>
            </a:extLst>
          </p:cNvPr>
          <p:cNvSpPr>
            <a:spLocks noGrp="1"/>
          </p:cNvSpPr>
          <p:nvPr>
            <p:ph type="dt" sz="half" idx="10"/>
          </p:nvPr>
        </p:nvSpPr>
        <p:spPr/>
        <p:txBody>
          <a:bodyPr/>
          <a:lstStyle/>
          <a:p>
            <a:fld id="{2A332888-1335-42E1-9665-315A7C8C7DEB}" type="datetime1">
              <a:rPr lang="fr-FR" smtClean="0"/>
              <a:t>02/07/2023</a:t>
            </a:fld>
            <a:endParaRPr lang="fr-FR"/>
          </a:p>
        </p:txBody>
      </p:sp>
      <p:sp>
        <p:nvSpPr>
          <p:cNvPr id="5" name="Espace réservé du pied de page 4">
            <a:extLst>
              <a:ext uri="{FF2B5EF4-FFF2-40B4-BE49-F238E27FC236}">
                <a16:creationId xmlns:a16="http://schemas.microsoft.com/office/drawing/2014/main" id="{CE66753D-6492-3A47-1203-25CE851E0B8A}"/>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654A1CE9-C4EA-7EB6-A2DF-1F6C340D3262}"/>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266819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08047-F622-55D4-5EDA-F2560FBF1E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BD3A5B8-CB21-69C1-779B-AD579A5ADB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A70BAC-EE70-99D8-5FF7-1270AB1450C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2BF9B0-DC25-90C0-97AD-8CFA62BB14C8}"/>
              </a:ext>
            </a:extLst>
          </p:cNvPr>
          <p:cNvSpPr>
            <a:spLocks noGrp="1"/>
          </p:cNvSpPr>
          <p:nvPr>
            <p:ph type="dt" sz="half" idx="10"/>
          </p:nvPr>
        </p:nvSpPr>
        <p:spPr/>
        <p:txBody>
          <a:bodyPr/>
          <a:lstStyle/>
          <a:p>
            <a:fld id="{06154264-247E-44B8-BDBA-A427D8BF7828}" type="datetime1">
              <a:rPr lang="fr-FR" smtClean="0"/>
              <a:t>02/07/2023</a:t>
            </a:fld>
            <a:endParaRPr lang="fr-FR"/>
          </a:p>
        </p:txBody>
      </p:sp>
      <p:sp>
        <p:nvSpPr>
          <p:cNvPr id="6" name="Espace réservé du pied de page 5">
            <a:extLst>
              <a:ext uri="{FF2B5EF4-FFF2-40B4-BE49-F238E27FC236}">
                <a16:creationId xmlns:a16="http://schemas.microsoft.com/office/drawing/2014/main" id="{6BA7146B-7384-D75B-24BC-2E9571FDBB41}"/>
              </a:ext>
            </a:extLst>
          </p:cNvPr>
          <p:cNvSpPr>
            <a:spLocks noGrp="1"/>
          </p:cNvSpPr>
          <p:nvPr>
            <p:ph type="ftr" sz="quarter" idx="11"/>
          </p:nvPr>
        </p:nvSpPr>
        <p:spPr/>
        <p:txBody>
          <a:bodyPr/>
          <a:lstStyle/>
          <a:p>
            <a:r>
              <a:rPr lang="fr-FR"/>
              <a:t>TIDIANE Barry</a:t>
            </a:r>
          </a:p>
        </p:txBody>
      </p:sp>
      <p:sp>
        <p:nvSpPr>
          <p:cNvPr id="7" name="Espace réservé du numéro de diapositive 6">
            <a:extLst>
              <a:ext uri="{FF2B5EF4-FFF2-40B4-BE49-F238E27FC236}">
                <a16:creationId xmlns:a16="http://schemas.microsoft.com/office/drawing/2014/main" id="{1376900E-31D7-FB4B-E901-40178CDBA8C4}"/>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37448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DF43B-7FE3-D30F-C889-A907120E9C0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C53A374-790E-1679-7BFC-9D56EC862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BBB062-575D-181F-33C7-D9C106B1E96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4F54EAD-CE39-75FD-5F92-AD7E8C4DB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B2618BA-AF4A-3BDD-BE28-2B13AE6308A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A387355-53FC-ACE9-4BC4-C0D70E37D4FA}"/>
              </a:ext>
            </a:extLst>
          </p:cNvPr>
          <p:cNvSpPr>
            <a:spLocks noGrp="1"/>
          </p:cNvSpPr>
          <p:nvPr>
            <p:ph type="dt" sz="half" idx="10"/>
          </p:nvPr>
        </p:nvSpPr>
        <p:spPr/>
        <p:txBody>
          <a:bodyPr/>
          <a:lstStyle/>
          <a:p>
            <a:fld id="{EE105F23-C8B5-4D91-A079-D468EF3645CD}" type="datetime1">
              <a:rPr lang="fr-FR" smtClean="0"/>
              <a:t>02/07/2023</a:t>
            </a:fld>
            <a:endParaRPr lang="fr-FR"/>
          </a:p>
        </p:txBody>
      </p:sp>
      <p:sp>
        <p:nvSpPr>
          <p:cNvPr id="8" name="Espace réservé du pied de page 7">
            <a:extLst>
              <a:ext uri="{FF2B5EF4-FFF2-40B4-BE49-F238E27FC236}">
                <a16:creationId xmlns:a16="http://schemas.microsoft.com/office/drawing/2014/main" id="{16F630D5-D190-BF10-ECF4-6BD3FC1688EA}"/>
              </a:ext>
            </a:extLst>
          </p:cNvPr>
          <p:cNvSpPr>
            <a:spLocks noGrp="1"/>
          </p:cNvSpPr>
          <p:nvPr>
            <p:ph type="ftr" sz="quarter" idx="11"/>
          </p:nvPr>
        </p:nvSpPr>
        <p:spPr/>
        <p:txBody>
          <a:bodyPr/>
          <a:lstStyle/>
          <a:p>
            <a:r>
              <a:rPr lang="fr-FR"/>
              <a:t>TIDIANE Barry</a:t>
            </a:r>
          </a:p>
        </p:txBody>
      </p:sp>
      <p:sp>
        <p:nvSpPr>
          <p:cNvPr id="9" name="Espace réservé du numéro de diapositive 8">
            <a:extLst>
              <a:ext uri="{FF2B5EF4-FFF2-40B4-BE49-F238E27FC236}">
                <a16:creationId xmlns:a16="http://schemas.microsoft.com/office/drawing/2014/main" id="{1B8BA7D2-57C2-118D-059F-356127A77DBD}"/>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415159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23F3D-D6B5-AD72-1738-A68572A72D9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CD2637F-18CA-2084-12F3-2EB285F926DA}"/>
              </a:ext>
            </a:extLst>
          </p:cNvPr>
          <p:cNvSpPr>
            <a:spLocks noGrp="1"/>
          </p:cNvSpPr>
          <p:nvPr>
            <p:ph type="dt" sz="half" idx="10"/>
          </p:nvPr>
        </p:nvSpPr>
        <p:spPr/>
        <p:txBody>
          <a:bodyPr/>
          <a:lstStyle/>
          <a:p>
            <a:fld id="{611ADC4C-4153-4399-905C-A9F71861F033}" type="datetime1">
              <a:rPr lang="fr-FR" smtClean="0"/>
              <a:t>02/07/2023</a:t>
            </a:fld>
            <a:endParaRPr lang="fr-FR"/>
          </a:p>
        </p:txBody>
      </p:sp>
      <p:sp>
        <p:nvSpPr>
          <p:cNvPr id="4" name="Espace réservé du pied de page 3">
            <a:extLst>
              <a:ext uri="{FF2B5EF4-FFF2-40B4-BE49-F238E27FC236}">
                <a16:creationId xmlns:a16="http://schemas.microsoft.com/office/drawing/2014/main" id="{BEB5FBE8-FEDA-4DBA-F0D5-E0587B114C5F}"/>
              </a:ext>
            </a:extLst>
          </p:cNvPr>
          <p:cNvSpPr>
            <a:spLocks noGrp="1"/>
          </p:cNvSpPr>
          <p:nvPr>
            <p:ph type="ftr" sz="quarter" idx="11"/>
          </p:nvPr>
        </p:nvSpPr>
        <p:spPr/>
        <p:txBody>
          <a:bodyPr/>
          <a:lstStyle/>
          <a:p>
            <a:r>
              <a:rPr lang="fr-FR"/>
              <a:t>TIDIANE Barry</a:t>
            </a:r>
          </a:p>
        </p:txBody>
      </p:sp>
      <p:sp>
        <p:nvSpPr>
          <p:cNvPr id="5" name="Espace réservé du numéro de diapositive 4">
            <a:extLst>
              <a:ext uri="{FF2B5EF4-FFF2-40B4-BE49-F238E27FC236}">
                <a16:creationId xmlns:a16="http://schemas.microsoft.com/office/drawing/2014/main" id="{03C0B3D8-138A-3AD8-6FBA-DEFDD2082456}"/>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167127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115A3A7-DC20-27F1-9EAD-3EDFDB07C921}"/>
              </a:ext>
            </a:extLst>
          </p:cNvPr>
          <p:cNvSpPr>
            <a:spLocks noGrp="1"/>
          </p:cNvSpPr>
          <p:nvPr>
            <p:ph type="dt" sz="half" idx="10"/>
          </p:nvPr>
        </p:nvSpPr>
        <p:spPr/>
        <p:txBody>
          <a:bodyPr/>
          <a:lstStyle/>
          <a:p>
            <a:fld id="{A9518778-5B28-4DEE-BFFB-11CB313C17FC}" type="datetime1">
              <a:rPr lang="fr-FR" smtClean="0"/>
              <a:t>02/07/2023</a:t>
            </a:fld>
            <a:endParaRPr lang="fr-FR"/>
          </a:p>
        </p:txBody>
      </p:sp>
      <p:sp>
        <p:nvSpPr>
          <p:cNvPr id="3" name="Espace réservé du pied de page 2">
            <a:extLst>
              <a:ext uri="{FF2B5EF4-FFF2-40B4-BE49-F238E27FC236}">
                <a16:creationId xmlns:a16="http://schemas.microsoft.com/office/drawing/2014/main" id="{6319BF4C-65A7-62BE-4E82-95A7CC2A791F}"/>
              </a:ext>
            </a:extLst>
          </p:cNvPr>
          <p:cNvSpPr>
            <a:spLocks noGrp="1"/>
          </p:cNvSpPr>
          <p:nvPr>
            <p:ph type="ftr" sz="quarter" idx="11"/>
          </p:nvPr>
        </p:nvSpPr>
        <p:spPr/>
        <p:txBody>
          <a:bodyPr/>
          <a:lstStyle/>
          <a:p>
            <a:r>
              <a:rPr lang="fr-FR"/>
              <a:t>TIDIANE Barry</a:t>
            </a:r>
          </a:p>
        </p:txBody>
      </p:sp>
      <p:sp>
        <p:nvSpPr>
          <p:cNvPr id="4" name="Espace réservé du numéro de diapositive 3">
            <a:extLst>
              <a:ext uri="{FF2B5EF4-FFF2-40B4-BE49-F238E27FC236}">
                <a16:creationId xmlns:a16="http://schemas.microsoft.com/office/drawing/2014/main" id="{AB6254A2-C9AB-30AB-8C37-E4813E32847E}"/>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356146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69EB9-F11B-D0DB-0D99-8D104442D9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DF990E6-78E2-EE09-A2C8-3216C5203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1480176-4212-C57D-2228-BEBA5A752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65DCA4-B292-2CBA-29BC-7B50337A3DA3}"/>
              </a:ext>
            </a:extLst>
          </p:cNvPr>
          <p:cNvSpPr>
            <a:spLocks noGrp="1"/>
          </p:cNvSpPr>
          <p:nvPr>
            <p:ph type="dt" sz="half" idx="10"/>
          </p:nvPr>
        </p:nvSpPr>
        <p:spPr/>
        <p:txBody>
          <a:bodyPr/>
          <a:lstStyle/>
          <a:p>
            <a:fld id="{1E147438-CB9E-4A48-8A95-C8E10CE9B350}" type="datetime1">
              <a:rPr lang="fr-FR" smtClean="0"/>
              <a:t>02/07/2023</a:t>
            </a:fld>
            <a:endParaRPr lang="fr-FR"/>
          </a:p>
        </p:txBody>
      </p:sp>
      <p:sp>
        <p:nvSpPr>
          <p:cNvPr id="6" name="Espace réservé du pied de page 5">
            <a:extLst>
              <a:ext uri="{FF2B5EF4-FFF2-40B4-BE49-F238E27FC236}">
                <a16:creationId xmlns:a16="http://schemas.microsoft.com/office/drawing/2014/main" id="{029B70F3-C232-6A03-8608-68A61D7F4EE7}"/>
              </a:ext>
            </a:extLst>
          </p:cNvPr>
          <p:cNvSpPr>
            <a:spLocks noGrp="1"/>
          </p:cNvSpPr>
          <p:nvPr>
            <p:ph type="ftr" sz="quarter" idx="11"/>
          </p:nvPr>
        </p:nvSpPr>
        <p:spPr/>
        <p:txBody>
          <a:bodyPr/>
          <a:lstStyle/>
          <a:p>
            <a:r>
              <a:rPr lang="fr-FR"/>
              <a:t>TIDIANE Barry</a:t>
            </a:r>
          </a:p>
        </p:txBody>
      </p:sp>
      <p:sp>
        <p:nvSpPr>
          <p:cNvPr id="7" name="Espace réservé du numéro de diapositive 6">
            <a:extLst>
              <a:ext uri="{FF2B5EF4-FFF2-40B4-BE49-F238E27FC236}">
                <a16:creationId xmlns:a16="http://schemas.microsoft.com/office/drawing/2014/main" id="{9BB2C6E9-3DA5-20A1-3642-8542C81BBE5C}"/>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69465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EEA4B-7E51-AFDF-A060-C00F534EB5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7C2DB50-A8B9-5020-30D1-6C0AB7BC9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26BA55A-ABD2-BC1E-872B-B86B75255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8C409F-8870-94C3-C89B-33B4FC82F3B0}"/>
              </a:ext>
            </a:extLst>
          </p:cNvPr>
          <p:cNvSpPr>
            <a:spLocks noGrp="1"/>
          </p:cNvSpPr>
          <p:nvPr>
            <p:ph type="dt" sz="half" idx="10"/>
          </p:nvPr>
        </p:nvSpPr>
        <p:spPr/>
        <p:txBody>
          <a:bodyPr/>
          <a:lstStyle/>
          <a:p>
            <a:fld id="{4D37C981-9054-4C0D-B8EB-1ED090B3FF7A}" type="datetime1">
              <a:rPr lang="fr-FR" smtClean="0"/>
              <a:t>02/07/2023</a:t>
            </a:fld>
            <a:endParaRPr lang="fr-FR"/>
          </a:p>
        </p:txBody>
      </p:sp>
      <p:sp>
        <p:nvSpPr>
          <p:cNvPr id="6" name="Espace réservé du pied de page 5">
            <a:extLst>
              <a:ext uri="{FF2B5EF4-FFF2-40B4-BE49-F238E27FC236}">
                <a16:creationId xmlns:a16="http://schemas.microsoft.com/office/drawing/2014/main" id="{B5EE2E36-0DB9-044A-A3FC-011B15892588}"/>
              </a:ext>
            </a:extLst>
          </p:cNvPr>
          <p:cNvSpPr>
            <a:spLocks noGrp="1"/>
          </p:cNvSpPr>
          <p:nvPr>
            <p:ph type="ftr" sz="quarter" idx="11"/>
          </p:nvPr>
        </p:nvSpPr>
        <p:spPr/>
        <p:txBody>
          <a:bodyPr/>
          <a:lstStyle/>
          <a:p>
            <a:r>
              <a:rPr lang="fr-FR"/>
              <a:t>TIDIANE Barry</a:t>
            </a:r>
          </a:p>
        </p:txBody>
      </p:sp>
      <p:sp>
        <p:nvSpPr>
          <p:cNvPr id="7" name="Espace réservé du numéro de diapositive 6">
            <a:extLst>
              <a:ext uri="{FF2B5EF4-FFF2-40B4-BE49-F238E27FC236}">
                <a16:creationId xmlns:a16="http://schemas.microsoft.com/office/drawing/2014/main" id="{29BBB78A-36F1-DC84-3F26-D5D3A8DBA5E2}"/>
              </a:ext>
            </a:extLst>
          </p:cNvPr>
          <p:cNvSpPr>
            <a:spLocks noGrp="1"/>
          </p:cNvSpPr>
          <p:nvPr>
            <p:ph type="sldNum" sz="quarter" idx="12"/>
          </p:nvPr>
        </p:nvSpPr>
        <p:spPr/>
        <p:txBody>
          <a:bodyPr/>
          <a:lstStyle/>
          <a:p>
            <a:fld id="{5726FCE5-F0AC-40D8-8F27-F3159DAC212D}" type="slidenum">
              <a:rPr lang="fr-FR" smtClean="0"/>
              <a:t>‹N°›</a:t>
            </a:fld>
            <a:endParaRPr lang="fr-FR"/>
          </a:p>
        </p:txBody>
      </p:sp>
    </p:spTree>
    <p:extLst>
      <p:ext uri="{BB962C8B-B14F-4D97-AF65-F5344CB8AC3E}">
        <p14:creationId xmlns:p14="http://schemas.microsoft.com/office/powerpoint/2010/main" val="149992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DDE9CEA-CCBD-970C-491F-4EEF0EBB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218AC11-4894-EE00-08B4-76B7A5F95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AC0ADD-E514-E154-23A3-DE04F1DED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EB297-A0B0-4EDB-AD15-ED6B95CCEDAB}" type="datetime1">
              <a:rPr lang="fr-FR" smtClean="0"/>
              <a:t>02/07/2023</a:t>
            </a:fld>
            <a:endParaRPr lang="fr-FR"/>
          </a:p>
        </p:txBody>
      </p:sp>
      <p:sp>
        <p:nvSpPr>
          <p:cNvPr id="5" name="Espace réservé du pied de page 4">
            <a:extLst>
              <a:ext uri="{FF2B5EF4-FFF2-40B4-BE49-F238E27FC236}">
                <a16:creationId xmlns:a16="http://schemas.microsoft.com/office/drawing/2014/main" id="{ECBA3C06-80D9-82F7-645A-5F32414BB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TIDIANE Barry</a:t>
            </a:r>
          </a:p>
        </p:txBody>
      </p:sp>
      <p:sp>
        <p:nvSpPr>
          <p:cNvPr id="6" name="Espace réservé du numéro de diapositive 5">
            <a:extLst>
              <a:ext uri="{FF2B5EF4-FFF2-40B4-BE49-F238E27FC236}">
                <a16:creationId xmlns:a16="http://schemas.microsoft.com/office/drawing/2014/main" id="{6DF3AAB7-3AE7-213F-292C-47E893E74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6FCE5-F0AC-40D8-8F27-F3159DAC212D}" type="slidenum">
              <a:rPr lang="fr-FR" smtClean="0"/>
              <a:t>‹N°›</a:t>
            </a:fld>
            <a:endParaRPr lang="fr-FR"/>
          </a:p>
        </p:txBody>
      </p:sp>
    </p:spTree>
    <p:extLst>
      <p:ext uri="{BB962C8B-B14F-4D97-AF65-F5344CB8AC3E}">
        <p14:creationId xmlns:p14="http://schemas.microsoft.com/office/powerpoint/2010/main" val="306873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D3F94-1508-CD78-EB32-4D31FB6AC882}"/>
              </a:ext>
            </a:extLst>
          </p:cNvPr>
          <p:cNvSpPr>
            <a:spLocks noGrp="1"/>
          </p:cNvSpPr>
          <p:nvPr>
            <p:ph type="ctrTitle"/>
          </p:nvPr>
        </p:nvSpPr>
        <p:spPr>
          <a:xfrm>
            <a:off x="567267" y="177801"/>
            <a:ext cx="10058400" cy="1473200"/>
          </a:xfrm>
          <a:noFill/>
          <a:ln>
            <a:noFill/>
          </a:ln>
        </p:spPr>
        <p:style>
          <a:lnRef idx="0">
            <a:scrgbClr r="0" g="0" b="0"/>
          </a:lnRef>
          <a:fillRef idx="0">
            <a:scrgbClr r="0" g="0" b="0"/>
          </a:fillRef>
          <a:effectRef idx="0">
            <a:scrgbClr r="0" g="0" b="0"/>
          </a:effectRef>
          <a:fontRef idx="minor">
            <a:schemeClr val="accent5"/>
          </a:fontRef>
        </p:style>
        <p:txBody>
          <a:bodyPr>
            <a:normAutofit/>
          </a:bodyPr>
          <a:lstStyle/>
          <a:p>
            <a:r>
              <a:rPr lang="fr-FR" sz="4000" dirty="0"/>
              <a:t> Anticipez les besoins en consommation de bâtiments</a:t>
            </a:r>
          </a:p>
        </p:txBody>
      </p:sp>
      <p:pic>
        <p:nvPicPr>
          <p:cNvPr id="6" name="Image 5">
            <a:extLst>
              <a:ext uri="{FF2B5EF4-FFF2-40B4-BE49-F238E27FC236}">
                <a16:creationId xmlns:a16="http://schemas.microsoft.com/office/drawing/2014/main" id="{9C4D857D-9ABF-72E7-08FF-2F5FF37E6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467" y="1811867"/>
            <a:ext cx="8345717" cy="4673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Espace réservé du pied de page 6">
            <a:extLst>
              <a:ext uri="{FF2B5EF4-FFF2-40B4-BE49-F238E27FC236}">
                <a16:creationId xmlns:a16="http://schemas.microsoft.com/office/drawing/2014/main" id="{B4858371-B339-54A8-544A-18F79C656911}"/>
              </a:ext>
            </a:extLst>
          </p:cNvPr>
          <p:cNvSpPr>
            <a:spLocks noGrp="1"/>
          </p:cNvSpPr>
          <p:nvPr>
            <p:ph type="ftr" sz="quarter" idx="11"/>
          </p:nvPr>
        </p:nvSpPr>
        <p:spPr>
          <a:xfrm>
            <a:off x="160867" y="6360053"/>
            <a:ext cx="1693334" cy="365125"/>
          </a:xfrm>
        </p:spPr>
        <p:txBody>
          <a:bodyPr/>
          <a:lstStyle/>
          <a:p>
            <a:r>
              <a:rPr lang="fr-FR" b="1" dirty="0">
                <a:solidFill>
                  <a:schemeClr val="tx1"/>
                </a:solidFill>
              </a:rPr>
              <a:t>TIDIANE Barry</a:t>
            </a:r>
          </a:p>
        </p:txBody>
      </p:sp>
      <p:sp>
        <p:nvSpPr>
          <p:cNvPr id="8" name="Espace réservé du numéro de diapositive 7">
            <a:extLst>
              <a:ext uri="{FF2B5EF4-FFF2-40B4-BE49-F238E27FC236}">
                <a16:creationId xmlns:a16="http://schemas.microsoft.com/office/drawing/2014/main" id="{FA9DF97B-5BAE-BF29-ED7F-99901CD2C99E}"/>
              </a:ext>
            </a:extLst>
          </p:cNvPr>
          <p:cNvSpPr>
            <a:spLocks noGrp="1"/>
          </p:cNvSpPr>
          <p:nvPr>
            <p:ph type="sldNum" sz="quarter" idx="12"/>
          </p:nvPr>
        </p:nvSpPr>
        <p:spPr/>
        <p:txBody>
          <a:bodyPr/>
          <a:lstStyle/>
          <a:p>
            <a:fld id="{5726FCE5-F0AC-40D8-8F27-F3159DAC212D}" type="slidenum">
              <a:rPr lang="fr-FR" b="1" smtClean="0">
                <a:solidFill>
                  <a:schemeClr val="tx1"/>
                </a:solidFill>
              </a:rPr>
              <a:t>1</a:t>
            </a:fld>
            <a:endParaRPr lang="fr-FR" b="1" dirty="0">
              <a:solidFill>
                <a:schemeClr val="tx1"/>
              </a:solidFill>
            </a:endParaRPr>
          </a:p>
        </p:txBody>
      </p:sp>
    </p:spTree>
    <p:extLst>
      <p:ext uri="{BB962C8B-B14F-4D97-AF65-F5344CB8AC3E}">
        <p14:creationId xmlns:p14="http://schemas.microsoft.com/office/powerpoint/2010/main" val="2465213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EDA8B-93FF-8C74-94FD-62D08ABCEF4B}"/>
              </a:ext>
            </a:extLst>
          </p:cNvPr>
          <p:cNvSpPr>
            <a:spLocks noGrp="1"/>
          </p:cNvSpPr>
          <p:nvPr>
            <p:ph type="title"/>
          </p:nvPr>
        </p:nvSpPr>
        <p:spPr/>
        <p:txBody>
          <a:bodyPr>
            <a:normAutofit/>
          </a:bodyPr>
          <a:lstStyle/>
          <a:p>
            <a:pPr algn="ctr"/>
            <a:r>
              <a:rPr lang="fr-FR" sz="4000" dirty="0"/>
              <a:t>Encodage des catégories</a:t>
            </a:r>
          </a:p>
        </p:txBody>
      </p:sp>
      <p:sp>
        <p:nvSpPr>
          <p:cNvPr id="3" name="Espace réservé du texte 2">
            <a:extLst>
              <a:ext uri="{FF2B5EF4-FFF2-40B4-BE49-F238E27FC236}">
                <a16:creationId xmlns:a16="http://schemas.microsoft.com/office/drawing/2014/main" id="{F33023EE-1ACE-045F-E3D0-48AACD58B137}"/>
              </a:ext>
            </a:extLst>
          </p:cNvPr>
          <p:cNvSpPr>
            <a:spLocks noGrp="1"/>
          </p:cNvSpPr>
          <p:nvPr>
            <p:ph type="body" idx="1"/>
          </p:nvPr>
        </p:nvSpPr>
        <p:spPr/>
        <p:txBody>
          <a:bodyPr/>
          <a:lstStyle/>
          <a:p>
            <a:pPr algn="ctr"/>
            <a:r>
              <a:rPr lang="fr-FR" dirty="0"/>
              <a:t>Code utilisé</a:t>
            </a:r>
          </a:p>
        </p:txBody>
      </p:sp>
      <p:pic>
        <p:nvPicPr>
          <p:cNvPr id="8" name="Espace réservé du contenu 7">
            <a:extLst>
              <a:ext uri="{FF2B5EF4-FFF2-40B4-BE49-F238E27FC236}">
                <a16:creationId xmlns:a16="http://schemas.microsoft.com/office/drawing/2014/main" id="{AB3C34DE-5701-4171-07C8-63F6245D56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5827" y="3319462"/>
            <a:ext cx="5872251" cy="1857375"/>
          </a:xfrm>
        </p:spPr>
      </p:pic>
      <p:sp>
        <p:nvSpPr>
          <p:cNvPr id="5" name="Espace réservé du texte 4">
            <a:extLst>
              <a:ext uri="{FF2B5EF4-FFF2-40B4-BE49-F238E27FC236}">
                <a16:creationId xmlns:a16="http://schemas.microsoft.com/office/drawing/2014/main" id="{FD49A69A-6228-74FA-DF18-36EF2B853D12}"/>
              </a:ext>
            </a:extLst>
          </p:cNvPr>
          <p:cNvSpPr>
            <a:spLocks noGrp="1"/>
          </p:cNvSpPr>
          <p:nvPr>
            <p:ph type="body" sz="quarter" idx="3"/>
          </p:nvPr>
        </p:nvSpPr>
        <p:spPr/>
        <p:txBody>
          <a:bodyPr/>
          <a:lstStyle/>
          <a:p>
            <a:r>
              <a:rPr lang="fr-FR" dirty="0"/>
              <a:t>Une vue des variables encodées</a:t>
            </a:r>
          </a:p>
        </p:txBody>
      </p:sp>
      <p:pic>
        <p:nvPicPr>
          <p:cNvPr id="10" name="Espace réservé du contenu 9">
            <a:extLst>
              <a:ext uri="{FF2B5EF4-FFF2-40B4-BE49-F238E27FC236}">
                <a16:creationId xmlns:a16="http://schemas.microsoft.com/office/drawing/2014/main" id="{9BEA6AA0-73FC-78CB-2C16-F12500E1D79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3691467"/>
            <a:ext cx="5535086" cy="1233389"/>
          </a:xfrm>
        </p:spPr>
      </p:pic>
      <p:sp>
        <p:nvSpPr>
          <p:cNvPr id="4" name="Espace réservé du pied de page 3">
            <a:extLst>
              <a:ext uri="{FF2B5EF4-FFF2-40B4-BE49-F238E27FC236}">
                <a16:creationId xmlns:a16="http://schemas.microsoft.com/office/drawing/2014/main" id="{73B6BEE2-BEAD-C136-AC8A-02D56F84486D}"/>
              </a:ext>
            </a:extLst>
          </p:cNvPr>
          <p:cNvSpPr>
            <a:spLocks noGrp="1"/>
          </p:cNvSpPr>
          <p:nvPr>
            <p:ph type="ftr" sz="quarter" idx="11"/>
          </p:nvPr>
        </p:nvSpPr>
        <p:spPr>
          <a:xfrm>
            <a:off x="245827" y="6345767"/>
            <a:ext cx="1651294" cy="365125"/>
          </a:xfrm>
        </p:spPr>
        <p:txBody>
          <a:bodyPr/>
          <a:lstStyle/>
          <a:p>
            <a:r>
              <a:rPr lang="fr-FR" b="1" dirty="0">
                <a:solidFill>
                  <a:schemeClr val="tx1"/>
                </a:solidFill>
              </a:rPr>
              <a:t>TIDIANE Barry</a:t>
            </a:r>
          </a:p>
        </p:txBody>
      </p:sp>
      <p:sp>
        <p:nvSpPr>
          <p:cNvPr id="6" name="Espace réservé du numéro de diapositive 5">
            <a:extLst>
              <a:ext uri="{FF2B5EF4-FFF2-40B4-BE49-F238E27FC236}">
                <a16:creationId xmlns:a16="http://schemas.microsoft.com/office/drawing/2014/main" id="{BD5B46A8-C6A8-FF9B-C881-296DD3451B2E}"/>
              </a:ext>
            </a:extLst>
          </p:cNvPr>
          <p:cNvSpPr>
            <a:spLocks noGrp="1"/>
          </p:cNvSpPr>
          <p:nvPr>
            <p:ph type="sldNum" sz="quarter" idx="12"/>
          </p:nvPr>
        </p:nvSpPr>
        <p:spPr/>
        <p:txBody>
          <a:bodyPr/>
          <a:lstStyle/>
          <a:p>
            <a:fld id="{5726FCE5-F0AC-40D8-8F27-F3159DAC212D}" type="slidenum">
              <a:rPr lang="fr-FR" b="1" smtClean="0">
                <a:solidFill>
                  <a:schemeClr val="tx1"/>
                </a:solidFill>
              </a:rPr>
              <a:t>10</a:t>
            </a:fld>
            <a:endParaRPr lang="fr-FR" b="1">
              <a:solidFill>
                <a:schemeClr val="tx1"/>
              </a:solidFill>
            </a:endParaRPr>
          </a:p>
        </p:txBody>
      </p:sp>
    </p:spTree>
    <p:extLst>
      <p:ext uri="{BB962C8B-B14F-4D97-AF65-F5344CB8AC3E}">
        <p14:creationId xmlns:p14="http://schemas.microsoft.com/office/powerpoint/2010/main" val="3833863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939382B-E2E0-A720-B3FC-AEF918D9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202883"/>
            <a:ext cx="10325099" cy="61950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re 1">
            <a:extLst>
              <a:ext uri="{FF2B5EF4-FFF2-40B4-BE49-F238E27FC236}">
                <a16:creationId xmlns:a16="http://schemas.microsoft.com/office/drawing/2014/main" id="{6FFA1DC5-3D33-1DE3-9F3E-5B87797E3CEC}"/>
              </a:ext>
            </a:extLst>
          </p:cNvPr>
          <p:cNvSpPr>
            <a:spLocks noGrp="1"/>
          </p:cNvSpPr>
          <p:nvPr>
            <p:ph type="title"/>
          </p:nvPr>
        </p:nvSpPr>
        <p:spPr>
          <a:xfrm>
            <a:off x="933449" y="2428875"/>
            <a:ext cx="10325100" cy="1466850"/>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fr-FR" sz="4400" b="1" spc="50" dirty="0">
                <a:ln w="9525" cmpd="sng">
                  <a:solidFill>
                    <a:schemeClr val="accent1"/>
                  </a:solidFill>
                  <a:prstDash val="solid"/>
                </a:ln>
                <a:solidFill>
                  <a:srgbClr val="70AD47">
                    <a:tint val="1000"/>
                  </a:srgbClr>
                </a:solidFill>
                <a:effectLst>
                  <a:glow rad="38100">
                    <a:schemeClr val="accent1">
                      <a:alpha val="40000"/>
                    </a:schemeClr>
                  </a:glow>
                </a:effectLst>
              </a:rPr>
              <a:t>Prédictions de la consommation totale d’énergie de bâtiments non destinés à l’habitation</a:t>
            </a:r>
            <a:endParaRPr lang="fr-FR"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Espace réservé du pied de page 2">
            <a:extLst>
              <a:ext uri="{FF2B5EF4-FFF2-40B4-BE49-F238E27FC236}">
                <a16:creationId xmlns:a16="http://schemas.microsoft.com/office/drawing/2014/main" id="{33FE5508-4BB4-F519-B54A-793442E323E6}"/>
              </a:ext>
            </a:extLst>
          </p:cNvPr>
          <p:cNvSpPr>
            <a:spLocks noGrp="1"/>
          </p:cNvSpPr>
          <p:nvPr>
            <p:ph type="ftr" sz="quarter" idx="11"/>
          </p:nvPr>
        </p:nvSpPr>
        <p:spPr>
          <a:xfrm>
            <a:off x="14816" y="6356350"/>
            <a:ext cx="1837267" cy="365125"/>
          </a:xfrm>
        </p:spPr>
        <p:txBody>
          <a:bodyPr/>
          <a:lstStyle/>
          <a:p>
            <a:r>
              <a:rPr lang="fr-FR" b="1">
                <a:solidFill>
                  <a:schemeClr val="tx1"/>
                </a:solidFill>
              </a:rPr>
              <a:t>TIDIANE Barry</a:t>
            </a:r>
          </a:p>
        </p:txBody>
      </p:sp>
      <p:sp>
        <p:nvSpPr>
          <p:cNvPr id="4" name="Espace réservé du numéro de diapositive 3">
            <a:extLst>
              <a:ext uri="{FF2B5EF4-FFF2-40B4-BE49-F238E27FC236}">
                <a16:creationId xmlns:a16="http://schemas.microsoft.com/office/drawing/2014/main" id="{85FA0062-11DD-9B14-7B85-BA0516CD4132}"/>
              </a:ext>
            </a:extLst>
          </p:cNvPr>
          <p:cNvSpPr>
            <a:spLocks noGrp="1"/>
          </p:cNvSpPr>
          <p:nvPr>
            <p:ph type="sldNum" sz="quarter" idx="12"/>
          </p:nvPr>
        </p:nvSpPr>
        <p:spPr/>
        <p:txBody>
          <a:bodyPr/>
          <a:lstStyle/>
          <a:p>
            <a:fld id="{5726FCE5-F0AC-40D8-8F27-F3159DAC212D}" type="slidenum">
              <a:rPr lang="fr-FR" b="1" smtClean="0">
                <a:solidFill>
                  <a:schemeClr val="tx1"/>
                </a:solidFill>
              </a:rPr>
              <a:t>11</a:t>
            </a:fld>
            <a:endParaRPr lang="fr-FR" b="1" dirty="0">
              <a:solidFill>
                <a:schemeClr val="tx1"/>
              </a:solidFill>
            </a:endParaRPr>
          </a:p>
        </p:txBody>
      </p:sp>
    </p:spTree>
    <p:extLst>
      <p:ext uri="{BB962C8B-B14F-4D97-AF65-F5344CB8AC3E}">
        <p14:creationId xmlns:p14="http://schemas.microsoft.com/office/powerpoint/2010/main" val="4279871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D25C3-228C-BE0D-65AC-DD4B6F4B42A8}"/>
              </a:ext>
            </a:extLst>
          </p:cNvPr>
          <p:cNvSpPr>
            <a:spLocks noGrp="1"/>
          </p:cNvSpPr>
          <p:nvPr>
            <p:ph type="title"/>
          </p:nvPr>
        </p:nvSpPr>
        <p:spPr>
          <a:xfrm>
            <a:off x="952500" y="332724"/>
            <a:ext cx="10287000" cy="887942"/>
          </a:xfrm>
        </p:spPr>
        <p:txBody>
          <a:bodyPr>
            <a:normAutofit fontScale="90000"/>
          </a:bodyPr>
          <a:lstStyle/>
          <a:p>
            <a:pPr algn="ctr"/>
            <a:r>
              <a:rPr lang="fr-FR" sz="4000" dirty="0"/>
              <a:t>Prédictions des modèles sans "ENERGYSTARScore"</a:t>
            </a:r>
          </a:p>
        </p:txBody>
      </p:sp>
      <p:pic>
        <p:nvPicPr>
          <p:cNvPr id="5" name="Espace réservé du contenu 4">
            <a:extLst>
              <a:ext uri="{FF2B5EF4-FFF2-40B4-BE49-F238E27FC236}">
                <a16:creationId xmlns:a16="http://schemas.microsoft.com/office/drawing/2014/main" id="{12989631-9616-8232-2114-83A2386BF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867" y="1375777"/>
            <a:ext cx="7027333" cy="52637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Espace réservé du pied de page 5">
            <a:extLst>
              <a:ext uri="{FF2B5EF4-FFF2-40B4-BE49-F238E27FC236}">
                <a16:creationId xmlns:a16="http://schemas.microsoft.com/office/drawing/2014/main" id="{7BDFCDE7-33A8-C70E-E45A-BA55140EE55B}"/>
              </a:ext>
            </a:extLst>
          </p:cNvPr>
          <p:cNvSpPr>
            <a:spLocks noGrp="1"/>
          </p:cNvSpPr>
          <p:nvPr>
            <p:ph type="ftr" sz="quarter" idx="11"/>
          </p:nvPr>
        </p:nvSpPr>
        <p:spPr>
          <a:xfrm>
            <a:off x="948267" y="6255319"/>
            <a:ext cx="1625600" cy="382627"/>
          </a:xfrm>
        </p:spPr>
        <p:txBody>
          <a:bodyPr/>
          <a:lstStyle/>
          <a:p>
            <a:r>
              <a:rPr lang="fr-FR" b="1" dirty="0">
                <a:solidFill>
                  <a:schemeClr val="tx1"/>
                </a:solidFill>
              </a:rPr>
              <a:t>TIDIANE Barry</a:t>
            </a:r>
          </a:p>
        </p:txBody>
      </p:sp>
      <p:sp>
        <p:nvSpPr>
          <p:cNvPr id="7" name="Espace réservé du numéro de diapositive 6">
            <a:extLst>
              <a:ext uri="{FF2B5EF4-FFF2-40B4-BE49-F238E27FC236}">
                <a16:creationId xmlns:a16="http://schemas.microsoft.com/office/drawing/2014/main" id="{2901D062-B7D2-8F3D-B1AC-AD1819F4BF2F}"/>
              </a:ext>
            </a:extLst>
          </p:cNvPr>
          <p:cNvSpPr>
            <a:spLocks noGrp="1"/>
          </p:cNvSpPr>
          <p:nvPr>
            <p:ph type="sldNum" sz="quarter" idx="12"/>
          </p:nvPr>
        </p:nvSpPr>
        <p:spPr/>
        <p:txBody>
          <a:bodyPr/>
          <a:lstStyle/>
          <a:p>
            <a:fld id="{5726FCE5-F0AC-40D8-8F27-F3159DAC212D}" type="slidenum">
              <a:rPr lang="fr-FR" b="1" smtClean="0">
                <a:solidFill>
                  <a:schemeClr val="tx1"/>
                </a:solidFill>
              </a:rPr>
              <a:t>12</a:t>
            </a:fld>
            <a:endParaRPr lang="fr-FR" b="1">
              <a:solidFill>
                <a:schemeClr val="tx1"/>
              </a:solidFill>
            </a:endParaRPr>
          </a:p>
        </p:txBody>
      </p:sp>
    </p:spTree>
    <p:extLst>
      <p:ext uri="{BB962C8B-B14F-4D97-AF65-F5344CB8AC3E}">
        <p14:creationId xmlns:p14="http://schemas.microsoft.com/office/powerpoint/2010/main" val="1488923049"/>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6CC7E-F117-1896-694B-ADD4543D13D9}"/>
              </a:ext>
            </a:extLst>
          </p:cNvPr>
          <p:cNvSpPr>
            <a:spLocks noGrp="1"/>
          </p:cNvSpPr>
          <p:nvPr>
            <p:ph type="title"/>
          </p:nvPr>
        </p:nvSpPr>
        <p:spPr>
          <a:xfrm>
            <a:off x="897467" y="144991"/>
            <a:ext cx="10515600" cy="1325563"/>
          </a:xfrm>
        </p:spPr>
        <p:txBody>
          <a:bodyPr>
            <a:normAutofit/>
          </a:bodyPr>
          <a:lstStyle/>
          <a:p>
            <a:pPr algn="ctr"/>
            <a:r>
              <a:rPr lang="fr-FR" sz="4000" dirty="0"/>
              <a:t>Tableau récapitulatif des modèles linéaires</a:t>
            </a:r>
          </a:p>
        </p:txBody>
      </p:sp>
      <p:pic>
        <p:nvPicPr>
          <p:cNvPr id="5" name="Espace réservé du contenu 4">
            <a:extLst>
              <a:ext uri="{FF2B5EF4-FFF2-40B4-BE49-F238E27FC236}">
                <a16:creationId xmlns:a16="http://schemas.microsoft.com/office/drawing/2014/main" id="{6AF2B5D7-5FDD-E023-D9F9-342E0AA069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7800" y="1397662"/>
            <a:ext cx="6756400" cy="5067300"/>
          </a:xfrm>
        </p:spPr>
      </p:pic>
      <p:sp>
        <p:nvSpPr>
          <p:cNvPr id="3" name="Espace réservé du pied de page 2">
            <a:extLst>
              <a:ext uri="{FF2B5EF4-FFF2-40B4-BE49-F238E27FC236}">
                <a16:creationId xmlns:a16="http://schemas.microsoft.com/office/drawing/2014/main" id="{81BB65C9-1451-A3C6-224F-20B6F9073D63}"/>
              </a:ext>
            </a:extLst>
          </p:cNvPr>
          <p:cNvSpPr>
            <a:spLocks noGrp="1"/>
          </p:cNvSpPr>
          <p:nvPr>
            <p:ph type="ftr" sz="quarter" idx="11"/>
          </p:nvPr>
        </p:nvSpPr>
        <p:spPr>
          <a:xfrm>
            <a:off x="965200" y="6356350"/>
            <a:ext cx="1422400" cy="356659"/>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B663A7D4-1E8A-E251-C71C-452CF978C35C}"/>
              </a:ext>
            </a:extLst>
          </p:cNvPr>
          <p:cNvSpPr>
            <a:spLocks noGrp="1"/>
          </p:cNvSpPr>
          <p:nvPr>
            <p:ph type="sldNum" sz="quarter" idx="12"/>
          </p:nvPr>
        </p:nvSpPr>
        <p:spPr/>
        <p:txBody>
          <a:bodyPr/>
          <a:lstStyle/>
          <a:p>
            <a:fld id="{5726FCE5-F0AC-40D8-8F27-F3159DAC212D}" type="slidenum">
              <a:rPr lang="fr-FR" b="1" smtClean="0">
                <a:solidFill>
                  <a:schemeClr val="tx1"/>
                </a:solidFill>
              </a:rPr>
              <a:t>13</a:t>
            </a:fld>
            <a:endParaRPr lang="fr-FR" b="1">
              <a:solidFill>
                <a:schemeClr val="tx1"/>
              </a:solidFill>
            </a:endParaRPr>
          </a:p>
        </p:txBody>
      </p:sp>
    </p:spTree>
    <p:extLst>
      <p:ext uri="{BB962C8B-B14F-4D97-AF65-F5344CB8AC3E}">
        <p14:creationId xmlns:p14="http://schemas.microsoft.com/office/powerpoint/2010/main" val="852716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F3A44-553A-417A-424B-30BA58FB53F7}"/>
              </a:ext>
            </a:extLst>
          </p:cNvPr>
          <p:cNvSpPr>
            <a:spLocks noGrp="1"/>
          </p:cNvSpPr>
          <p:nvPr>
            <p:ph type="title"/>
          </p:nvPr>
        </p:nvSpPr>
        <p:spPr/>
        <p:txBody>
          <a:bodyPr>
            <a:normAutofit/>
          </a:bodyPr>
          <a:lstStyle/>
          <a:p>
            <a:pPr algn="ctr"/>
            <a:r>
              <a:rPr lang="fr-FR" sz="4000" dirty="0"/>
              <a:t>Tableau récapitulatif des modèles non-linéaires</a:t>
            </a:r>
          </a:p>
        </p:txBody>
      </p:sp>
      <p:pic>
        <p:nvPicPr>
          <p:cNvPr id="5" name="Espace réservé du contenu 4">
            <a:extLst>
              <a:ext uri="{FF2B5EF4-FFF2-40B4-BE49-F238E27FC236}">
                <a16:creationId xmlns:a16="http://schemas.microsoft.com/office/drawing/2014/main" id="{B1A7D41D-50EC-0495-97F7-B186346759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933" y="1591734"/>
            <a:ext cx="6751814" cy="5063860"/>
          </a:xfrm>
        </p:spPr>
      </p:pic>
      <p:sp>
        <p:nvSpPr>
          <p:cNvPr id="3" name="Espace réservé du pied de page 2">
            <a:extLst>
              <a:ext uri="{FF2B5EF4-FFF2-40B4-BE49-F238E27FC236}">
                <a16:creationId xmlns:a16="http://schemas.microsoft.com/office/drawing/2014/main" id="{450D2457-D1B5-8197-EBCC-4921851781B9}"/>
              </a:ext>
            </a:extLst>
          </p:cNvPr>
          <p:cNvSpPr>
            <a:spLocks noGrp="1"/>
          </p:cNvSpPr>
          <p:nvPr>
            <p:ph type="ftr" sz="quarter" idx="11"/>
          </p:nvPr>
        </p:nvSpPr>
        <p:spPr>
          <a:xfrm>
            <a:off x="838200" y="6422231"/>
            <a:ext cx="1494013" cy="299244"/>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855AEC42-E128-6E91-A14D-4E119F5C43F5}"/>
              </a:ext>
            </a:extLst>
          </p:cNvPr>
          <p:cNvSpPr>
            <a:spLocks noGrp="1"/>
          </p:cNvSpPr>
          <p:nvPr>
            <p:ph type="sldNum" sz="quarter" idx="12"/>
          </p:nvPr>
        </p:nvSpPr>
        <p:spPr/>
        <p:txBody>
          <a:bodyPr/>
          <a:lstStyle/>
          <a:p>
            <a:fld id="{5726FCE5-F0AC-40D8-8F27-F3159DAC212D}" type="slidenum">
              <a:rPr lang="fr-FR" b="1" smtClean="0">
                <a:solidFill>
                  <a:schemeClr val="tx1"/>
                </a:solidFill>
              </a:rPr>
              <a:t>14</a:t>
            </a:fld>
            <a:endParaRPr lang="fr-FR" b="1">
              <a:solidFill>
                <a:schemeClr val="tx1"/>
              </a:solidFill>
            </a:endParaRPr>
          </a:p>
        </p:txBody>
      </p:sp>
    </p:spTree>
    <p:extLst>
      <p:ext uri="{BB962C8B-B14F-4D97-AF65-F5344CB8AC3E}">
        <p14:creationId xmlns:p14="http://schemas.microsoft.com/office/powerpoint/2010/main" val="1182268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FCBB5-2B5B-7647-BFF2-09A1D8459E27}"/>
              </a:ext>
            </a:extLst>
          </p:cNvPr>
          <p:cNvSpPr>
            <a:spLocks noGrp="1"/>
          </p:cNvSpPr>
          <p:nvPr>
            <p:ph type="title"/>
          </p:nvPr>
        </p:nvSpPr>
        <p:spPr>
          <a:xfrm>
            <a:off x="733425" y="22024"/>
            <a:ext cx="10496550" cy="1149552"/>
          </a:xfrm>
        </p:spPr>
        <p:txBody>
          <a:bodyPr>
            <a:normAutofit/>
          </a:bodyPr>
          <a:lstStyle/>
          <a:p>
            <a:pPr algn="ctr"/>
            <a:r>
              <a:rPr lang="fr-FR" sz="4000" dirty="0"/>
              <a:t>Feature importance sans "ENERGYSTARScore"</a:t>
            </a:r>
          </a:p>
        </p:txBody>
      </p:sp>
      <p:pic>
        <p:nvPicPr>
          <p:cNvPr id="15" name="Espace réservé du contenu 14">
            <a:extLst>
              <a:ext uri="{FF2B5EF4-FFF2-40B4-BE49-F238E27FC236}">
                <a16:creationId xmlns:a16="http://schemas.microsoft.com/office/drawing/2014/main" id="{B0ECBB64-A5D6-A592-AF52-5B865E6D7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0" y="1057275"/>
            <a:ext cx="10901579" cy="53995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Espace réservé du pied de page 2">
            <a:extLst>
              <a:ext uri="{FF2B5EF4-FFF2-40B4-BE49-F238E27FC236}">
                <a16:creationId xmlns:a16="http://schemas.microsoft.com/office/drawing/2014/main" id="{DE3A40F7-9499-5718-E91B-FDFF5F63EEE4}"/>
              </a:ext>
            </a:extLst>
          </p:cNvPr>
          <p:cNvSpPr>
            <a:spLocks noGrp="1"/>
          </p:cNvSpPr>
          <p:nvPr>
            <p:ph type="ftr" sz="quarter" idx="11"/>
          </p:nvPr>
        </p:nvSpPr>
        <p:spPr>
          <a:xfrm>
            <a:off x="645210" y="6406577"/>
            <a:ext cx="1312333"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92900447-620D-62BB-8318-D2AA57D89945}"/>
              </a:ext>
            </a:extLst>
          </p:cNvPr>
          <p:cNvSpPr>
            <a:spLocks noGrp="1"/>
          </p:cNvSpPr>
          <p:nvPr>
            <p:ph type="sldNum" sz="quarter" idx="12"/>
          </p:nvPr>
        </p:nvSpPr>
        <p:spPr/>
        <p:txBody>
          <a:bodyPr/>
          <a:lstStyle/>
          <a:p>
            <a:fld id="{5726FCE5-F0AC-40D8-8F27-F3159DAC212D}" type="slidenum">
              <a:rPr lang="fr-FR" b="1" smtClean="0">
                <a:solidFill>
                  <a:schemeClr val="tx1"/>
                </a:solidFill>
              </a:rPr>
              <a:t>15</a:t>
            </a:fld>
            <a:endParaRPr lang="fr-FR" b="1">
              <a:solidFill>
                <a:schemeClr val="tx1"/>
              </a:solidFill>
            </a:endParaRPr>
          </a:p>
        </p:txBody>
      </p:sp>
    </p:spTree>
    <p:extLst>
      <p:ext uri="{BB962C8B-B14F-4D97-AF65-F5344CB8AC3E}">
        <p14:creationId xmlns:p14="http://schemas.microsoft.com/office/powerpoint/2010/main" val="24483100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1369D-C1C2-84AE-2EE6-C3E3388FB906}"/>
              </a:ext>
            </a:extLst>
          </p:cNvPr>
          <p:cNvSpPr>
            <a:spLocks noGrp="1"/>
          </p:cNvSpPr>
          <p:nvPr>
            <p:ph type="title"/>
          </p:nvPr>
        </p:nvSpPr>
        <p:spPr>
          <a:xfrm>
            <a:off x="952500" y="124763"/>
            <a:ext cx="10287000" cy="694388"/>
          </a:xfrm>
        </p:spPr>
        <p:txBody>
          <a:bodyPr>
            <a:normAutofit/>
          </a:bodyPr>
          <a:lstStyle/>
          <a:p>
            <a:pPr algn="ctr"/>
            <a:r>
              <a:rPr lang="fr-FR" sz="4000" dirty="0"/>
              <a:t>Feature importance globale</a:t>
            </a:r>
          </a:p>
        </p:txBody>
      </p:sp>
      <p:pic>
        <p:nvPicPr>
          <p:cNvPr id="5" name="Espace réservé du contenu 4">
            <a:extLst>
              <a:ext uri="{FF2B5EF4-FFF2-40B4-BE49-F238E27FC236}">
                <a16:creationId xmlns:a16="http://schemas.microsoft.com/office/drawing/2014/main" id="{F1149AA9-5723-F8F8-F6F0-DBB22308B9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8375" y="1209675"/>
            <a:ext cx="7696100" cy="5597164"/>
          </a:xfrm>
        </p:spPr>
      </p:pic>
      <p:sp>
        <p:nvSpPr>
          <p:cNvPr id="3" name="Espace réservé du pied de page 2">
            <a:extLst>
              <a:ext uri="{FF2B5EF4-FFF2-40B4-BE49-F238E27FC236}">
                <a16:creationId xmlns:a16="http://schemas.microsoft.com/office/drawing/2014/main" id="{BBF6BBF4-069A-1C53-4591-48690B308C49}"/>
              </a:ext>
            </a:extLst>
          </p:cNvPr>
          <p:cNvSpPr>
            <a:spLocks noGrp="1"/>
          </p:cNvSpPr>
          <p:nvPr>
            <p:ph type="ftr" sz="quarter" idx="11"/>
          </p:nvPr>
        </p:nvSpPr>
        <p:spPr>
          <a:xfrm>
            <a:off x="457199" y="6344588"/>
            <a:ext cx="1430867" cy="376887"/>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3ED1CFD9-ADE6-84F9-00CF-E50FFC6CD72A}"/>
              </a:ext>
            </a:extLst>
          </p:cNvPr>
          <p:cNvSpPr>
            <a:spLocks noGrp="1"/>
          </p:cNvSpPr>
          <p:nvPr>
            <p:ph type="sldNum" sz="quarter" idx="12"/>
          </p:nvPr>
        </p:nvSpPr>
        <p:spPr/>
        <p:txBody>
          <a:bodyPr/>
          <a:lstStyle/>
          <a:p>
            <a:fld id="{5726FCE5-F0AC-40D8-8F27-F3159DAC212D}" type="slidenum">
              <a:rPr lang="fr-FR" b="1" smtClean="0">
                <a:solidFill>
                  <a:schemeClr val="tx1"/>
                </a:solidFill>
              </a:rPr>
              <a:t>16</a:t>
            </a:fld>
            <a:endParaRPr lang="fr-FR" b="1">
              <a:solidFill>
                <a:schemeClr val="tx1"/>
              </a:solidFill>
            </a:endParaRPr>
          </a:p>
        </p:txBody>
      </p:sp>
    </p:spTree>
    <p:extLst>
      <p:ext uri="{BB962C8B-B14F-4D97-AF65-F5344CB8AC3E}">
        <p14:creationId xmlns:p14="http://schemas.microsoft.com/office/powerpoint/2010/main" val="2664789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B43A7-79A9-910B-55F2-15BFBC8A88B4}"/>
              </a:ext>
            </a:extLst>
          </p:cNvPr>
          <p:cNvSpPr>
            <a:spLocks noGrp="1"/>
          </p:cNvSpPr>
          <p:nvPr>
            <p:ph type="title"/>
          </p:nvPr>
        </p:nvSpPr>
        <p:spPr>
          <a:xfrm>
            <a:off x="965994" y="197644"/>
            <a:ext cx="10107613" cy="415925"/>
          </a:xfrm>
        </p:spPr>
        <p:txBody>
          <a:bodyPr>
            <a:normAutofit fontScale="90000"/>
          </a:bodyPr>
          <a:lstStyle/>
          <a:p>
            <a:pPr algn="ctr"/>
            <a:r>
              <a:rPr lang="fr-FR" sz="4000" dirty="0"/>
              <a:t>Feature importance locale</a:t>
            </a:r>
          </a:p>
        </p:txBody>
      </p:sp>
      <p:sp>
        <p:nvSpPr>
          <p:cNvPr id="3" name="Espace réservé du texte 2">
            <a:extLst>
              <a:ext uri="{FF2B5EF4-FFF2-40B4-BE49-F238E27FC236}">
                <a16:creationId xmlns:a16="http://schemas.microsoft.com/office/drawing/2014/main" id="{DA20BCAF-D74C-B4A8-BDB7-458382BA07DE}"/>
              </a:ext>
            </a:extLst>
          </p:cNvPr>
          <p:cNvSpPr>
            <a:spLocks noGrp="1"/>
          </p:cNvSpPr>
          <p:nvPr>
            <p:ph type="body" idx="1"/>
          </p:nvPr>
        </p:nvSpPr>
        <p:spPr>
          <a:xfrm>
            <a:off x="1143000" y="1278732"/>
            <a:ext cx="4876801" cy="483393"/>
          </a:xfrm>
        </p:spPr>
        <p:txBody>
          <a:bodyPr>
            <a:normAutofit fontScale="70000" lnSpcReduction="20000"/>
          </a:bodyPr>
          <a:lstStyle/>
          <a:p>
            <a:pPr algn="ctr"/>
            <a:r>
              <a:rPr lang="fr-FR" dirty="0"/>
              <a:t>Représentation visuelle de l'importance des variables pour le best modèle</a:t>
            </a:r>
          </a:p>
        </p:txBody>
      </p:sp>
      <p:pic>
        <p:nvPicPr>
          <p:cNvPr id="8" name="Espace réservé du contenu 7">
            <a:extLst>
              <a:ext uri="{FF2B5EF4-FFF2-40B4-BE49-F238E27FC236}">
                <a16:creationId xmlns:a16="http://schemas.microsoft.com/office/drawing/2014/main" id="{486E00A2-75CA-830C-05E2-AA187BA8BB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8659" y="1876425"/>
            <a:ext cx="5491718" cy="4313238"/>
          </a:xfrm>
        </p:spPr>
      </p:pic>
      <p:sp>
        <p:nvSpPr>
          <p:cNvPr id="5" name="Espace réservé du texte 4">
            <a:extLst>
              <a:ext uri="{FF2B5EF4-FFF2-40B4-BE49-F238E27FC236}">
                <a16:creationId xmlns:a16="http://schemas.microsoft.com/office/drawing/2014/main" id="{92BE7AA2-7426-B1A9-F243-279F9D9B1633}"/>
              </a:ext>
            </a:extLst>
          </p:cNvPr>
          <p:cNvSpPr>
            <a:spLocks noGrp="1"/>
          </p:cNvSpPr>
          <p:nvPr>
            <p:ph type="body" sz="quarter" idx="3"/>
          </p:nvPr>
        </p:nvSpPr>
        <p:spPr>
          <a:xfrm>
            <a:off x="6096000" y="1278732"/>
            <a:ext cx="5183188" cy="483393"/>
          </a:xfrm>
        </p:spPr>
        <p:txBody>
          <a:bodyPr>
            <a:normAutofit fontScale="70000" lnSpcReduction="20000"/>
          </a:bodyPr>
          <a:lstStyle/>
          <a:p>
            <a:pPr algn="ctr"/>
            <a:r>
              <a:rPr lang="fr-FR" dirty="0"/>
              <a:t>La contribution de chaque variable pour un échantillon de test</a:t>
            </a:r>
          </a:p>
        </p:txBody>
      </p:sp>
      <p:pic>
        <p:nvPicPr>
          <p:cNvPr id="14" name="Espace réservé du contenu 13">
            <a:extLst>
              <a:ext uri="{FF2B5EF4-FFF2-40B4-BE49-F238E27FC236}">
                <a16:creationId xmlns:a16="http://schemas.microsoft.com/office/drawing/2014/main" id="{874967AC-2BCE-93AE-7D63-8B9A9A44E0E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3257551" y="3089433"/>
            <a:ext cx="8724900" cy="1308735"/>
          </a:xfrm>
        </p:spPr>
      </p:pic>
      <p:sp>
        <p:nvSpPr>
          <p:cNvPr id="4" name="Espace réservé du pied de page 3">
            <a:extLst>
              <a:ext uri="{FF2B5EF4-FFF2-40B4-BE49-F238E27FC236}">
                <a16:creationId xmlns:a16="http://schemas.microsoft.com/office/drawing/2014/main" id="{5F3B43CC-BAE7-A644-2F96-5005440959AC}"/>
              </a:ext>
            </a:extLst>
          </p:cNvPr>
          <p:cNvSpPr>
            <a:spLocks noGrp="1"/>
          </p:cNvSpPr>
          <p:nvPr>
            <p:ph type="ftr" sz="quarter" idx="11"/>
          </p:nvPr>
        </p:nvSpPr>
        <p:spPr>
          <a:xfrm>
            <a:off x="428659" y="6356350"/>
            <a:ext cx="1337733" cy="365125"/>
          </a:xfrm>
        </p:spPr>
        <p:txBody>
          <a:bodyPr/>
          <a:lstStyle/>
          <a:p>
            <a:r>
              <a:rPr lang="fr-FR" b="1" dirty="0">
                <a:solidFill>
                  <a:schemeClr val="tx1"/>
                </a:solidFill>
              </a:rPr>
              <a:t>TIDIANE Barry</a:t>
            </a:r>
          </a:p>
        </p:txBody>
      </p:sp>
      <p:sp>
        <p:nvSpPr>
          <p:cNvPr id="6" name="Espace réservé du numéro de diapositive 5">
            <a:extLst>
              <a:ext uri="{FF2B5EF4-FFF2-40B4-BE49-F238E27FC236}">
                <a16:creationId xmlns:a16="http://schemas.microsoft.com/office/drawing/2014/main" id="{CE406E2D-163F-71D4-F8BA-FCCF887353F7}"/>
              </a:ext>
            </a:extLst>
          </p:cNvPr>
          <p:cNvSpPr>
            <a:spLocks noGrp="1"/>
          </p:cNvSpPr>
          <p:nvPr>
            <p:ph type="sldNum" sz="quarter" idx="12"/>
          </p:nvPr>
        </p:nvSpPr>
        <p:spPr/>
        <p:txBody>
          <a:bodyPr/>
          <a:lstStyle/>
          <a:p>
            <a:fld id="{5726FCE5-F0AC-40D8-8F27-F3159DAC212D}" type="slidenum">
              <a:rPr lang="fr-FR" b="1" smtClean="0">
                <a:solidFill>
                  <a:schemeClr val="tx1"/>
                </a:solidFill>
              </a:rPr>
              <a:t>17</a:t>
            </a:fld>
            <a:endParaRPr lang="fr-FR" b="1">
              <a:solidFill>
                <a:schemeClr val="tx1"/>
              </a:solidFill>
            </a:endParaRPr>
          </a:p>
        </p:txBody>
      </p:sp>
    </p:spTree>
    <p:extLst>
      <p:ext uri="{BB962C8B-B14F-4D97-AF65-F5344CB8AC3E}">
        <p14:creationId xmlns:p14="http://schemas.microsoft.com/office/powerpoint/2010/main" val="738843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FFF7A8-C0AA-2E76-E18D-72004A94374A}"/>
              </a:ext>
            </a:extLst>
          </p:cNvPr>
          <p:cNvSpPr>
            <a:spLocks noGrp="1"/>
          </p:cNvSpPr>
          <p:nvPr>
            <p:ph type="title"/>
          </p:nvPr>
        </p:nvSpPr>
        <p:spPr>
          <a:xfrm>
            <a:off x="495300" y="241300"/>
            <a:ext cx="11029950" cy="339725"/>
          </a:xfrm>
        </p:spPr>
        <p:txBody>
          <a:bodyPr>
            <a:normAutofit fontScale="90000"/>
          </a:bodyPr>
          <a:lstStyle/>
          <a:p>
            <a:pPr algn="ctr"/>
            <a:r>
              <a:rPr lang="fr-FR" sz="4000" dirty="0"/>
              <a:t>Prédictions des modèles avec "ENERGYSTARScore"</a:t>
            </a:r>
          </a:p>
        </p:txBody>
      </p:sp>
      <p:pic>
        <p:nvPicPr>
          <p:cNvPr id="5" name="Espace réservé du contenu 4">
            <a:extLst>
              <a:ext uri="{FF2B5EF4-FFF2-40B4-BE49-F238E27FC236}">
                <a16:creationId xmlns:a16="http://schemas.microsoft.com/office/drawing/2014/main" id="{8A502F6F-F0AD-586B-AB9A-C9CEC0972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553" y="990600"/>
            <a:ext cx="8504894" cy="54479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Espace réservé du pied de page 2">
            <a:extLst>
              <a:ext uri="{FF2B5EF4-FFF2-40B4-BE49-F238E27FC236}">
                <a16:creationId xmlns:a16="http://schemas.microsoft.com/office/drawing/2014/main" id="{3DEAEBA4-A604-6083-1212-7AF273117746}"/>
              </a:ext>
            </a:extLst>
          </p:cNvPr>
          <p:cNvSpPr>
            <a:spLocks noGrp="1"/>
          </p:cNvSpPr>
          <p:nvPr>
            <p:ph type="ftr" sz="quarter" idx="11"/>
          </p:nvPr>
        </p:nvSpPr>
        <p:spPr>
          <a:xfrm>
            <a:off x="711201" y="6362700"/>
            <a:ext cx="1363132"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D458768B-45D9-E83B-B702-5B50A47751E5}"/>
              </a:ext>
            </a:extLst>
          </p:cNvPr>
          <p:cNvSpPr>
            <a:spLocks noGrp="1"/>
          </p:cNvSpPr>
          <p:nvPr>
            <p:ph type="sldNum" sz="quarter" idx="12"/>
          </p:nvPr>
        </p:nvSpPr>
        <p:spPr/>
        <p:txBody>
          <a:bodyPr/>
          <a:lstStyle/>
          <a:p>
            <a:fld id="{5726FCE5-F0AC-40D8-8F27-F3159DAC212D}" type="slidenum">
              <a:rPr lang="fr-FR" b="1" smtClean="0">
                <a:solidFill>
                  <a:schemeClr val="tx1"/>
                </a:solidFill>
              </a:rPr>
              <a:t>18</a:t>
            </a:fld>
            <a:endParaRPr lang="fr-FR" b="1" dirty="0">
              <a:solidFill>
                <a:schemeClr val="tx1"/>
              </a:solidFill>
            </a:endParaRPr>
          </a:p>
        </p:txBody>
      </p:sp>
    </p:spTree>
    <p:extLst>
      <p:ext uri="{BB962C8B-B14F-4D97-AF65-F5344CB8AC3E}">
        <p14:creationId xmlns:p14="http://schemas.microsoft.com/office/powerpoint/2010/main" val="32212769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C503B-127D-3D6B-F994-3A7D4E97C8B4}"/>
              </a:ext>
            </a:extLst>
          </p:cNvPr>
          <p:cNvSpPr>
            <a:spLocks noGrp="1"/>
          </p:cNvSpPr>
          <p:nvPr>
            <p:ph type="title"/>
          </p:nvPr>
        </p:nvSpPr>
        <p:spPr/>
        <p:txBody>
          <a:bodyPr>
            <a:normAutofit/>
          </a:bodyPr>
          <a:lstStyle/>
          <a:p>
            <a:pPr algn="ctr"/>
            <a:r>
              <a:rPr lang="fr-FR" sz="4000" dirty="0"/>
              <a:t>Tableau récapitulatif des modèles linéaires</a:t>
            </a:r>
          </a:p>
        </p:txBody>
      </p:sp>
      <p:pic>
        <p:nvPicPr>
          <p:cNvPr id="5" name="Espace réservé du contenu 4">
            <a:extLst>
              <a:ext uri="{FF2B5EF4-FFF2-40B4-BE49-F238E27FC236}">
                <a16:creationId xmlns:a16="http://schemas.microsoft.com/office/drawing/2014/main" id="{6D952C86-1D3F-AE28-FF34-73A8B5FCFC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1750" y="1372394"/>
            <a:ext cx="7029450" cy="5272088"/>
          </a:xfrm>
        </p:spPr>
      </p:pic>
      <p:sp>
        <p:nvSpPr>
          <p:cNvPr id="3" name="Espace réservé du pied de page 2">
            <a:extLst>
              <a:ext uri="{FF2B5EF4-FFF2-40B4-BE49-F238E27FC236}">
                <a16:creationId xmlns:a16="http://schemas.microsoft.com/office/drawing/2014/main" id="{B17959DC-A62D-2AAC-5013-3AB548BEF06F}"/>
              </a:ext>
            </a:extLst>
          </p:cNvPr>
          <p:cNvSpPr>
            <a:spLocks noGrp="1"/>
          </p:cNvSpPr>
          <p:nvPr>
            <p:ph type="ftr" sz="quarter" idx="11"/>
          </p:nvPr>
        </p:nvSpPr>
        <p:spPr>
          <a:xfrm>
            <a:off x="838200" y="6356350"/>
            <a:ext cx="1549400"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534C78CA-1CDE-9B7C-CE1F-C8B4E1A4F7BA}"/>
              </a:ext>
            </a:extLst>
          </p:cNvPr>
          <p:cNvSpPr>
            <a:spLocks noGrp="1"/>
          </p:cNvSpPr>
          <p:nvPr>
            <p:ph type="sldNum" sz="quarter" idx="12"/>
          </p:nvPr>
        </p:nvSpPr>
        <p:spPr/>
        <p:txBody>
          <a:bodyPr/>
          <a:lstStyle/>
          <a:p>
            <a:fld id="{5726FCE5-F0AC-40D8-8F27-F3159DAC212D}" type="slidenum">
              <a:rPr lang="fr-FR" b="1" smtClean="0">
                <a:solidFill>
                  <a:schemeClr val="tx1"/>
                </a:solidFill>
              </a:rPr>
              <a:t>19</a:t>
            </a:fld>
            <a:endParaRPr lang="fr-FR" b="1">
              <a:solidFill>
                <a:schemeClr val="tx1"/>
              </a:solidFill>
            </a:endParaRPr>
          </a:p>
        </p:txBody>
      </p:sp>
    </p:spTree>
    <p:extLst>
      <p:ext uri="{BB962C8B-B14F-4D97-AF65-F5344CB8AC3E}">
        <p14:creationId xmlns:p14="http://schemas.microsoft.com/office/powerpoint/2010/main" val="3635061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CDA54-3CEA-1F3B-6212-E490256F23B4}"/>
              </a:ext>
            </a:extLst>
          </p:cNvPr>
          <p:cNvSpPr>
            <a:spLocks noGrp="1"/>
          </p:cNvSpPr>
          <p:nvPr>
            <p:ph type="title"/>
          </p:nvPr>
        </p:nvSpPr>
        <p:spPr>
          <a:xfrm>
            <a:off x="977900" y="85725"/>
            <a:ext cx="10236200" cy="498475"/>
          </a:xfrm>
        </p:spPr>
        <p:txBody>
          <a:bodyPr>
            <a:normAutofit fontScale="90000"/>
          </a:bodyPr>
          <a:lstStyle/>
          <a:p>
            <a:pPr algn="ctr"/>
            <a:r>
              <a:rPr lang="fr-FR" dirty="0"/>
              <a:t>SOMMAIRE</a:t>
            </a:r>
          </a:p>
        </p:txBody>
      </p:sp>
      <p:sp>
        <p:nvSpPr>
          <p:cNvPr id="4" name="ZoneTexte 3">
            <a:extLst>
              <a:ext uri="{FF2B5EF4-FFF2-40B4-BE49-F238E27FC236}">
                <a16:creationId xmlns:a16="http://schemas.microsoft.com/office/drawing/2014/main" id="{0310080F-2F0E-12E9-2510-9876C1BC787E}"/>
              </a:ext>
            </a:extLst>
          </p:cNvPr>
          <p:cNvSpPr txBox="1"/>
          <p:nvPr/>
        </p:nvSpPr>
        <p:spPr>
          <a:xfrm>
            <a:off x="1557865" y="777501"/>
            <a:ext cx="10337801" cy="338554"/>
          </a:xfrm>
          <a:prstGeom prst="rect">
            <a:avLst/>
          </a:prstGeom>
          <a:noFill/>
        </p:spPr>
        <p:txBody>
          <a:bodyPr wrap="square">
            <a:spAutoFit/>
          </a:bodyPr>
          <a:lstStyle/>
          <a:p>
            <a:r>
              <a:rPr lang="fr-FR" sz="1600" dirty="0"/>
              <a:t>1. Première partie : analyse exploratoire et premier feature engineering……………………………………………………………………………3</a:t>
            </a:r>
          </a:p>
        </p:txBody>
      </p:sp>
      <p:sp>
        <p:nvSpPr>
          <p:cNvPr id="8" name="ZoneTexte 7">
            <a:extLst>
              <a:ext uri="{FF2B5EF4-FFF2-40B4-BE49-F238E27FC236}">
                <a16:creationId xmlns:a16="http://schemas.microsoft.com/office/drawing/2014/main" id="{072DC96C-18DA-CBD1-CAB5-17126280D21B}"/>
              </a:ext>
            </a:extLst>
          </p:cNvPr>
          <p:cNvSpPr txBox="1"/>
          <p:nvPr/>
        </p:nvSpPr>
        <p:spPr>
          <a:xfrm>
            <a:off x="1735666" y="987042"/>
            <a:ext cx="10159999" cy="338554"/>
          </a:xfrm>
          <a:prstGeom prst="rect">
            <a:avLst/>
          </a:prstGeom>
          <a:noFill/>
        </p:spPr>
        <p:txBody>
          <a:bodyPr wrap="square">
            <a:spAutoFit/>
          </a:bodyPr>
          <a:lstStyle/>
          <a:p>
            <a:r>
              <a:rPr lang="fr-FR" sz="1600" dirty="0"/>
              <a:t>1.1. Les informations statistiques sur cet ensemble de données………………………………………………………………………………………4</a:t>
            </a:r>
          </a:p>
        </p:txBody>
      </p:sp>
      <p:sp>
        <p:nvSpPr>
          <p:cNvPr id="10" name="ZoneTexte 9">
            <a:extLst>
              <a:ext uri="{FF2B5EF4-FFF2-40B4-BE49-F238E27FC236}">
                <a16:creationId xmlns:a16="http://schemas.microsoft.com/office/drawing/2014/main" id="{E5515A8C-004E-6B7B-5177-CD46368FE0B0}"/>
              </a:ext>
            </a:extLst>
          </p:cNvPr>
          <p:cNvSpPr txBox="1"/>
          <p:nvPr/>
        </p:nvSpPr>
        <p:spPr>
          <a:xfrm>
            <a:off x="1735667" y="1205573"/>
            <a:ext cx="10159998" cy="338554"/>
          </a:xfrm>
          <a:prstGeom prst="rect">
            <a:avLst/>
          </a:prstGeom>
          <a:noFill/>
        </p:spPr>
        <p:txBody>
          <a:bodyPr wrap="square">
            <a:spAutoFit/>
          </a:bodyPr>
          <a:lstStyle/>
          <a:p>
            <a:r>
              <a:rPr lang="fr-FR" sz="1600" dirty="0"/>
              <a:t>1.2. Une observation graphique des données manquantes………………………………………………………………………………………………5</a:t>
            </a:r>
          </a:p>
        </p:txBody>
      </p:sp>
      <p:sp>
        <p:nvSpPr>
          <p:cNvPr id="14" name="ZoneTexte 13">
            <a:extLst>
              <a:ext uri="{FF2B5EF4-FFF2-40B4-BE49-F238E27FC236}">
                <a16:creationId xmlns:a16="http://schemas.microsoft.com/office/drawing/2014/main" id="{5913A8B1-26AB-5383-FE93-9A7F2A247C2F}"/>
              </a:ext>
            </a:extLst>
          </p:cNvPr>
          <p:cNvSpPr txBox="1"/>
          <p:nvPr/>
        </p:nvSpPr>
        <p:spPr>
          <a:xfrm>
            <a:off x="1735666" y="1432833"/>
            <a:ext cx="10159997" cy="338554"/>
          </a:xfrm>
          <a:prstGeom prst="rect">
            <a:avLst/>
          </a:prstGeom>
          <a:noFill/>
        </p:spPr>
        <p:txBody>
          <a:bodyPr wrap="square">
            <a:spAutoFit/>
          </a:bodyPr>
          <a:lstStyle/>
          <a:p>
            <a:r>
              <a:rPr lang="fr-FR" sz="1600" dirty="0"/>
              <a:t>1.3. La matrice des corrélations avec heatmap…………………………………………………………………………………………………………………6</a:t>
            </a:r>
          </a:p>
        </p:txBody>
      </p:sp>
      <p:sp>
        <p:nvSpPr>
          <p:cNvPr id="16" name="ZoneTexte 15">
            <a:extLst>
              <a:ext uri="{FF2B5EF4-FFF2-40B4-BE49-F238E27FC236}">
                <a16:creationId xmlns:a16="http://schemas.microsoft.com/office/drawing/2014/main" id="{65FFD833-35C0-106B-AB9D-2E11FB4CB32C}"/>
              </a:ext>
            </a:extLst>
          </p:cNvPr>
          <p:cNvSpPr txBox="1"/>
          <p:nvPr/>
        </p:nvSpPr>
        <p:spPr>
          <a:xfrm>
            <a:off x="1735667" y="1658919"/>
            <a:ext cx="10159996" cy="338554"/>
          </a:xfrm>
          <a:prstGeom prst="rect">
            <a:avLst/>
          </a:prstGeom>
          <a:noFill/>
        </p:spPr>
        <p:txBody>
          <a:bodyPr wrap="square">
            <a:spAutoFit/>
          </a:bodyPr>
          <a:lstStyle/>
          <a:p>
            <a:r>
              <a:rPr lang="fr-FR" sz="1600" dirty="0"/>
              <a:t>1.4. Une vue des bâtiments non résidentiels en tenant compte de leur usage principal…………………………………………………..7</a:t>
            </a:r>
          </a:p>
        </p:txBody>
      </p:sp>
      <p:sp>
        <p:nvSpPr>
          <p:cNvPr id="18" name="ZoneTexte 17">
            <a:extLst>
              <a:ext uri="{FF2B5EF4-FFF2-40B4-BE49-F238E27FC236}">
                <a16:creationId xmlns:a16="http://schemas.microsoft.com/office/drawing/2014/main" id="{0566AC99-D7B0-3D1A-269A-FA2B5A647BC4}"/>
              </a:ext>
            </a:extLst>
          </p:cNvPr>
          <p:cNvSpPr txBox="1"/>
          <p:nvPr/>
        </p:nvSpPr>
        <p:spPr>
          <a:xfrm>
            <a:off x="1735667" y="1901457"/>
            <a:ext cx="10159996" cy="350407"/>
          </a:xfrm>
          <a:prstGeom prst="rect">
            <a:avLst/>
          </a:prstGeom>
          <a:noFill/>
        </p:spPr>
        <p:txBody>
          <a:bodyPr wrap="square">
            <a:spAutoFit/>
          </a:bodyPr>
          <a:lstStyle/>
          <a:p>
            <a:r>
              <a:rPr lang="fr-FR" sz="1600" dirty="0"/>
              <a:t>1.5. Création des variables âge et tranche d’âge des bâtiments………………………………………………………………………………………..8 </a:t>
            </a:r>
          </a:p>
        </p:txBody>
      </p:sp>
      <p:sp>
        <p:nvSpPr>
          <p:cNvPr id="20" name="ZoneTexte 19">
            <a:extLst>
              <a:ext uri="{FF2B5EF4-FFF2-40B4-BE49-F238E27FC236}">
                <a16:creationId xmlns:a16="http://schemas.microsoft.com/office/drawing/2014/main" id="{6CB4F755-2828-DEDA-FEAD-5410605DB820}"/>
              </a:ext>
            </a:extLst>
          </p:cNvPr>
          <p:cNvSpPr txBox="1"/>
          <p:nvPr/>
        </p:nvSpPr>
        <p:spPr>
          <a:xfrm>
            <a:off x="1735667" y="2139439"/>
            <a:ext cx="10159996" cy="338554"/>
          </a:xfrm>
          <a:prstGeom prst="rect">
            <a:avLst/>
          </a:prstGeom>
          <a:noFill/>
        </p:spPr>
        <p:txBody>
          <a:bodyPr wrap="square">
            <a:spAutoFit/>
          </a:bodyPr>
          <a:lstStyle/>
          <a:p>
            <a:r>
              <a:rPr lang="fr-FR" sz="1600" dirty="0"/>
              <a:t>1.6. Création des variables de pourcentages de la surface d'une propriété et du parking…………………………………………………9 </a:t>
            </a:r>
          </a:p>
        </p:txBody>
      </p:sp>
      <p:sp>
        <p:nvSpPr>
          <p:cNvPr id="22" name="ZoneTexte 21">
            <a:extLst>
              <a:ext uri="{FF2B5EF4-FFF2-40B4-BE49-F238E27FC236}">
                <a16:creationId xmlns:a16="http://schemas.microsoft.com/office/drawing/2014/main" id="{385010C6-0719-4118-2CAC-9391CA293C0C}"/>
              </a:ext>
            </a:extLst>
          </p:cNvPr>
          <p:cNvSpPr txBox="1"/>
          <p:nvPr/>
        </p:nvSpPr>
        <p:spPr>
          <a:xfrm>
            <a:off x="1557865" y="2613128"/>
            <a:ext cx="10337797" cy="338554"/>
          </a:xfrm>
          <a:prstGeom prst="rect">
            <a:avLst/>
          </a:prstGeom>
          <a:noFill/>
        </p:spPr>
        <p:txBody>
          <a:bodyPr wrap="square">
            <a:spAutoFit/>
          </a:bodyPr>
          <a:lstStyle/>
          <a:p>
            <a:r>
              <a:rPr lang="fr-FR" sz="1600" dirty="0"/>
              <a:t>2. Deuxième partie : Prédictions de la consommation totale d’énergie de bâtiments non destinés à l’habitation………………11</a:t>
            </a:r>
          </a:p>
        </p:txBody>
      </p:sp>
      <p:sp>
        <p:nvSpPr>
          <p:cNvPr id="24" name="ZoneTexte 23">
            <a:extLst>
              <a:ext uri="{FF2B5EF4-FFF2-40B4-BE49-F238E27FC236}">
                <a16:creationId xmlns:a16="http://schemas.microsoft.com/office/drawing/2014/main" id="{610D824F-2C4A-80F0-B02E-861017895E38}"/>
              </a:ext>
            </a:extLst>
          </p:cNvPr>
          <p:cNvSpPr txBox="1"/>
          <p:nvPr/>
        </p:nvSpPr>
        <p:spPr>
          <a:xfrm>
            <a:off x="1735666" y="2845863"/>
            <a:ext cx="10159995" cy="338554"/>
          </a:xfrm>
          <a:prstGeom prst="rect">
            <a:avLst/>
          </a:prstGeom>
          <a:noFill/>
        </p:spPr>
        <p:txBody>
          <a:bodyPr wrap="square">
            <a:spAutoFit/>
          </a:bodyPr>
          <a:lstStyle/>
          <a:p>
            <a:r>
              <a:rPr lang="fr-FR" sz="1600" dirty="0"/>
              <a:t>2.1. Prédictions des modèles sans "ENERGYSTARScore" …………………………………………………………………………………………………12</a:t>
            </a:r>
          </a:p>
        </p:txBody>
      </p:sp>
      <p:sp>
        <p:nvSpPr>
          <p:cNvPr id="28" name="ZoneTexte 27">
            <a:extLst>
              <a:ext uri="{FF2B5EF4-FFF2-40B4-BE49-F238E27FC236}">
                <a16:creationId xmlns:a16="http://schemas.microsoft.com/office/drawing/2014/main" id="{7F95F82C-CD8E-711A-FC27-515574D2E385}"/>
              </a:ext>
            </a:extLst>
          </p:cNvPr>
          <p:cNvSpPr txBox="1"/>
          <p:nvPr/>
        </p:nvSpPr>
        <p:spPr>
          <a:xfrm>
            <a:off x="2082799" y="3071238"/>
            <a:ext cx="9812861" cy="338554"/>
          </a:xfrm>
          <a:prstGeom prst="rect">
            <a:avLst/>
          </a:prstGeom>
          <a:noFill/>
        </p:spPr>
        <p:txBody>
          <a:bodyPr wrap="square">
            <a:spAutoFit/>
          </a:bodyPr>
          <a:lstStyle/>
          <a:p>
            <a:r>
              <a:rPr lang="fr-FR" sz="1600" dirty="0"/>
              <a:t>2.1.1. Tableau récapitulatif des modèles linéaires…………………………………………………………………………………………………….13</a:t>
            </a:r>
          </a:p>
        </p:txBody>
      </p:sp>
      <p:sp>
        <p:nvSpPr>
          <p:cNvPr id="30" name="ZoneTexte 29">
            <a:extLst>
              <a:ext uri="{FF2B5EF4-FFF2-40B4-BE49-F238E27FC236}">
                <a16:creationId xmlns:a16="http://schemas.microsoft.com/office/drawing/2014/main" id="{478B5335-55A2-D139-04F5-D89B56C6DF94}"/>
              </a:ext>
            </a:extLst>
          </p:cNvPr>
          <p:cNvSpPr txBox="1"/>
          <p:nvPr/>
        </p:nvSpPr>
        <p:spPr>
          <a:xfrm>
            <a:off x="2082800" y="3329242"/>
            <a:ext cx="9812860" cy="338554"/>
          </a:xfrm>
          <a:prstGeom prst="rect">
            <a:avLst/>
          </a:prstGeom>
          <a:noFill/>
        </p:spPr>
        <p:txBody>
          <a:bodyPr wrap="square">
            <a:spAutoFit/>
          </a:bodyPr>
          <a:lstStyle/>
          <a:p>
            <a:r>
              <a:rPr lang="fr-FR" sz="1600" dirty="0"/>
              <a:t>2.1.2. Tableau récapitulatif des modèles non-linéaires……………………………………………………………………………………………..14</a:t>
            </a:r>
          </a:p>
        </p:txBody>
      </p:sp>
      <p:sp>
        <p:nvSpPr>
          <p:cNvPr id="34" name="ZoneTexte 33">
            <a:extLst>
              <a:ext uri="{FF2B5EF4-FFF2-40B4-BE49-F238E27FC236}">
                <a16:creationId xmlns:a16="http://schemas.microsoft.com/office/drawing/2014/main" id="{E479E5D4-EA75-2F05-4831-6B6116F8A965}"/>
              </a:ext>
            </a:extLst>
          </p:cNvPr>
          <p:cNvSpPr txBox="1"/>
          <p:nvPr/>
        </p:nvSpPr>
        <p:spPr>
          <a:xfrm>
            <a:off x="2082799" y="3576924"/>
            <a:ext cx="9812859" cy="338554"/>
          </a:xfrm>
          <a:prstGeom prst="rect">
            <a:avLst/>
          </a:prstGeom>
          <a:noFill/>
        </p:spPr>
        <p:txBody>
          <a:bodyPr wrap="square">
            <a:spAutoFit/>
          </a:bodyPr>
          <a:lstStyle/>
          <a:p>
            <a:r>
              <a:rPr lang="fr-FR" sz="1600" dirty="0"/>
              <a:t>2.1.3. Feature importance sans « ENERGYSTARScore »..……………………………………………………………………………………………15</a:t>
            </a:r>
          </a:p>
        </p:txBody>
      </p:sp>
      <p:sp>
        <p:nvSpPr>
          <p:cNvPr id="36" name="ZoneTexte 35">
            <a:extLst>
              <a:ext uri="{FF2B5EF4-FFF2-40B4-BE49-F238E27FC236}">
                <a16:creationId xmlns:a16="http://schemas.microsoft.com/office/drawing/2014/main" id="{8E33CFFD-85AE-D316-3159-86CD80C3A1D6}"/>
              </a:ext>
            </a:extLst>
          </p:cNvPr>
          <p:cNvSpPr txBox="1"/>
          <p:nvPr/>
        </p:nvSpPr>
        <p:spPr>
          <a:xfrm>
            <a:off x="2580216" y="3800795"/>
            <a:ext cx="9315441" cy="338554"/>
          </a:xfrm>
          <a:prstGeom prst="rect">
            <a:avLst/>
          </a:prstGeom>
          <a:noFill/>
        </p:spPr>
        <p:txBody>
          <a:bodyPr wrap="square">
            <a:spAutoFit/>
          </a:bodyPr>
          <a:lstStyle/>
          <a:p>
            <a:r>
              <a:rPr lang="fr-FR" sz="1600" dirty="0"/>
              <a:t>2.1.4.1. Feature importance globale………………………………………………………………………………………………………………..16</a:t>
            </a:r>
          </a:p>
        </p:txBody>
      </p:sp>
      <p:sp>
        <p:nvSpPr>
          <p:cNvPr id="38" name="ZoneTexte 37">
            <a:extLst>
              <a:ext uri="{FF2B5EF4-FFF2-40B4-BE49-F238E27FC236}">
                <a16:creationId xmlns:a16="http://schemas.microsoft.com/office/drawing/2014/main" id="{AC7EC34E-6CEB-9EC1-8034-166EBBE638F4}"/>
              </a:ext>
            </a:extLst>
          </p:cNvPr>
          <p:cNvSpPr txBox="1"/>
          <p:nvPr/>
        </p:nvSpPr>
        <p:spPr>
          <a:xfrm>
            <a:off x="2580217" y="5552609"/>
            <a:ext cx="9400116" cy="338554"/>
          </a:xfrm>
          <a:prstGeom prst="rect">
            <a:avLst/>
          </a:prstGeom>
          <a:noFill/>
        </p:spPr>
        <p:txBody>
          <a:bodyPr wrap="square">
            <a:spAutoFit/>
          </a:bodyPr>
          <a:lstStyle/>
          <a:p>
            <a:r>
              <a:rPr lang="fr-FR" sz="1600" dirty="0"/>
              <a:t>2.2.4.2. Feature importance locale……………………………………………………………………………………………………………………23</a:t>
            </a:r>
          </a:p>
        </p:txBody>
      </p:sp>
      <p:sp>
        <p:nvSpPr>
          <p:cNvPr id="40" name="ZoneTexte 39">
            <a:extLst>
              <a:ext uri="{FF2B5EF4-FFF2-40B4-BE49-F238E27FC236}">
                <a16:creationId xmlns:a16="http://schemas.microsoft.com/office/drawing/2014/main" id="{68D9C3E4-8D0A-BFB4-6656-6F8054C10CB5}"/>
              </a:ext>
            </a:extLst>
          </p:cNvPr>
          <p:cNvSpPr txBox="1"/>
          <p:nvPr/>
        </p:nvSpPr>
        <p:spPr>
          <a:xfrm>
            <a:off x="1650989" y="4284885"/>
            <a:ext cx="10244666" cy="338554"/>
          </a:xfrm>
          <a:prstGeom prst="rect">
            <a:avLst/>
          </a:prstGeom>
          <a:noFill/>
        </p:spPr>
        <p:txBody>
          <a:bodyPr wrap="square">
            <a:spAutoFit/>
          </a:bodyPr>
          <a:lstStyle/>
          <a:p>
            <a:r>
              <a:rPr lang="fr-FR" sz="1600" dirty="0"/>
              <a:t>2.2. Prédictions des modèles avec «  ENERGYSTARScore » ……………………………………………………………………………………………....18</a:t>
            </a:r>
          </a:p>
        </p:txBody>
      </p:sp>
      <p:sp>
        <p:nvSpPr>
          <p:cNvPr id="41" name="ZoneTexte 40">
            <a:extLst>
              <a:ext uri="{FF2B5EF4-FFF2-40B4-BE49-F238E27FC236}">
                <a16:creationId xmlns:a16="http://schemas.microsoft.com/office/drawing/2014/main" id="{7176E968-E60D-7AD7-CD27-E5EEB51FD208}"/>
              </a:ext>
            </a:extLst>
          </p:cNvPr>
          <p:cNvSpPr txBox="1"/>
          <p:nvPr/>
        </p:nvSpPr>
        <p:spPr>
          <a:xfrm>
            <a:off x="2082799" y="4508983"/>
            <a:ext cx="9812857" cy="338554"/>
          </a:xfrm>
          <a:prstGeom prst="rect">
            <a:avLst/>
          </a:prstGeom>
          <a:noFill/>
        </p:spPr>
        <p:txBody>
          <a:bodyPr wrap="square">
            <a:spAutoFit/>
          </a:bodyPr>
          <a:lstStyle/>
          <a:p>
            <a:r>
              <a:rPr lang="fr-FR" sz="1600" dirty="0"/>
              <a:t>2.2.1. Tableau récapitulatif des modèles linéaires……………………………………………………………………………………………………..19</a:t>
            </a:r>
          </a:p>
        </p:txBody>
      </p:sp>
      <p:sp>
        <p:nvSpPr>
          <p:cNvPr id="42" name="ZoneTexte 41">
            <a:extLst>
              <a:ext uri="{FF2B5EF4-FFF2-40B4-BE49-F238E27FC236}">
                <a16:creationId xmlns:a16="http://schemas.microsoft.com/office/drawing/2014/main" id="{708015F0-2E72-2877-C255-D8F754B52BBB}"/>
              </a:ext>
            </a:extLst>
          </p:cNvPr>
          <p:cNvSpPr txBox="1"/>
          <p:nvPr/>
        </p:nvSpPr>
        <p:spPr>
          <a:xfrm>
            <a:off x="2082800" y="4772386"/>
            <a:ext cx="9973733" cy="350927"/>
          </a:xfrm>
          <a:prstGeom prst="rect">
            <a:avLst/>
          </a:prstGeom>
          <a:noFill/>
        </p:spPr>
        <p:txBody>
          <a:bodyPr wrap="square">
            <a:spAutoFit/>
          </a:bodyPr>
          <a:lstStyle/>
          <a:p>
            <a:r>
              <a:rPr lang="fr-FR" sz="1600" dirty="0"/>
              <a:t>2.2.2. Tableau récapitulatif des modèles non-linéaires……………………………………………………………………………………………...20</a:t>
            </a:r>
          </a:p>
        </p:txBody>
      </p:sp>
      <p:sp>
        <p:nvSpPr>
          <p:cNvPr id="43" name="ZoneTexte 42">
            <a:extLst>
              <a:ext uri="{FF2B5EF4-FFF2-40B4-BE49-F238E27FC236}">
                <a16:creationId xmlns:a16="http://schemas.microsoft.com/office/drawing/2014/main" id="{CFA0A39B-FB71-3A4A-4742-D6451CFAB44B}"/>
              </a:ext>
            </a:extLst>
          </p:cNvPr>
          <p:cNvSpPr txBox="1"/>
          <p:nvPr/>
        </p:nvSpPr>
        <p:spPr>
          <a:xfrm>
            <a:off x="2082799" y="5045404"/>
            <a:ext cx="9973733" cy="338554"/>
          </a:xfrm>
          <a:prstGeom prst="rect">
            <a:avLst/>
          </a:prstGeom>
          <a:noFill/>
        </p:spPr>
        <p:txBody>
          <a:bodyPr wrap="square">
            <a:spAutoFit/>
          </a:bodyPr>
          <a:lstStyle/>
          <a:p>
            <a:r>
              <a:rPr lang="fr-FR" sz="1600" dirty="0"/>
              <a:t>2.2.4. Feature importance sans « ENERGYSTARScore »………………………………………………………………………………………………21</a:t>
            </a:r>
          </a:p>
        </p:txBody>
      </p:sp>
      <p:sp>
        <p:nvSpPr>
          <p:cNvPr id="44" name="ZoneTexte 43">
            <a:extLst>
              <a:ext uri="{FF2B5EF4-FFF2-40B4-BE49-F238E27FC236}">
                <a16:creationId xmlns:a16="http://schemas.microsoft.com/office/drawing/2014/main" id="{28FC0A26-0819-59D9-E752-24C46EA6FE81}"/>
              </a:ext>
            </a:extLst>
          </p:cNvPr>
          <p:cNvSpPr txBox="1"/>
          <p:nvPr/>
        </p:nvSpPr>
        <p:spPr>
          <a:xfrm>
            <a:off x="2580216" y="5291965"/>
            <a:ext cx="9476316" cy="338554"/>
          </a:xfrm>
          <a:prstGeom prst="rect">
            <a:avLst/>
          </a:prstGeom>
          <a:noFill/>
        </p:spPr>
        <p:txBody>
          <a:bodyPr wrap="square">
            <a:spAutoFit/>
          </a:bodyPr>
          <a:lstStyle/>
          <a:p>
            <a:r>
              <a:rPr lang="fr-FR" sz="1600" dirty="0"/>
              <a:t>2.2.4.1. Feature importance globale…………………………………………………………………………………………………………………22</a:t>
            </a:r>
          </a:p>
        </p:txBody>
      </p:sp>
      <p:sp>
        <p:nvSpPr>
          <p:cNvPr id="45" name="ZoneTexte 44">
            <a:extLst>
              <a:ext uri="{FF2B5EF4-FFF2-40B4-BE49-F238E27FC236}">
                <a16:creationId xmlns:a16="http://schemas.microsoft.com/office/drawing/2014/main" id="{FC981F4A-3311-FBC6-8B81-F03395FA3491}"/>
              </a:ext>
            </a:extLst>
          </p:cNvPr>
          <p:cNvSpPr txBox="1"/>
          <p:nvPr/>
        </p:nvSpPr>
        <p:spPr>
          <a:xfrm>
            <a:off x="2580217" y="4027142"/>
            <a:ext cx="9400116" cy="338554"/>
          </a:xfrm>
          <a:prstGeom prst="rect">
            <a:avLst/>
          </a:prstGeom>
          <a:noFill/>
        </p:spPr>
        <p:txBody>
          <a:bodyPr wrap="square">
            <a:spAutoFit/>
          </a:bodyPr>
          <a:lstStyle/>
          <a:p>
            <a:r>
              <a:rPr lang="fr-FR" sz="1600" dirty="0"/>
              <a:t>2.1.4.2. Feature importance local..…………………………………………………………………………………………………………………..17</a:t>
            </a:r>
          </a:p>
        </p:txBody>
      </p:sp>
      <p:sp>
        <p:nvSpPr>
          <p:cNvPr id="46" name="ZoneTexte 45">
            <a:extLst>
              <a:ext uri="{FF2B5EF4-FFF2-40B4-BE49-F238E27FC236}">
                <a16:creationId xmlns:a16="http://schemas.microsoft.com/office/drawing/2014/main" id="{4EBAC501-0824-B3E4-25DC-9AB4F02C77CE}"/>
              </a:ext>
            </a:extLst>
          </p:cNvPr>
          <p:cNvSpPr txBox="1"/>
          <p:nvPr/>
        </p:nvSpPr>
        <p:spPr>
          <a:xfrm>
            <a:off x="1557866" y="5808084"/>
            <a:ext cx="10422467" cy="338554"/>
          </a:xfrm>
          <a:prstGeom prst="rect">
            <a:avLst/>
          </a:prstGeom>
          <a:noFill/>
        </p:spPr>
        <p:txBody>
          <a:bodyPr wrap="square" rtlCol="0">
            <a:spAutoFit/>
          </a:bodyPr>
          <a:lstStyle/>
          <a:p>
            <a:r>
              <a:rPr lang="fr-FR" sz="1600" dirty="0"/>
              <a:t>3. Conclusion………………………………………………………………………………………………………………………………………………………………………..24</a:t>
            </a:r>
          </a:p>
        </p:txBody>
      </p:sp>
      <p:sp>
        <p:nvSpPr>
          <p:cNvPr id="51" name="ZoneTexte 50">
            <a:extLst>
              <a:ext uri="{FF2B5EF4-FFF2-40B4-BE49-F238E27FC236}">
                <a16:creationId xmlns:a16="http://schemas.microsoft.com/office/drawing/2014/main" id="{FC48FB13-F9C1-3726-2323-AAD5C54F7F90}"/>
              </a:ext>
            </a:extLst>
          </p:cNvPr>
          <p:cNvSpPr txBox="1"/>
          <p:nvPr/>
        </p:nvSpPr>
        <p:spPr>
          <a:xfrm>
            <a:off x="1735667" y="2375909"/>
            <a:ext cx="10244666" cy="338554"/>
          </a:xfrm>
          <a:prstGeom prst="rect">
            <a:avLst/>
          </a:prstGeom>
          <a:noFill/>
        </p:spPr>
        <p:txBody>
          <a:bodyPr wrap="square">
            <a:spAutoFit/>
          </a:bodyPr>
          <a:lstStyle/>
          <a:p>
            <a:r>
              <a:rPr lang="fr-FR" sz="1600" dirty="0"/>
              <a:t>1.7. Encodage des catégories………………………………………………………………………………………………………………………………………….10</a:t>
            </a:r>
          </a:p>
        </p:txBody>
      </p:sp>
      <p:sp>
        <p:nvSpPr>
          <p:cNvPr id="3" name="Espace réservé du pied de page 2">
            <a:extLst>
              <a:ext uri="{FF2B5EF4-FFF2-40B4-BE49-F238E27FC236}">
                <a16:creationId xmlns:a16="http://schemas.microsoft.com/office/drawing/2014/main" id="{5BE291B7-1ACC-0436-136F-C2405A9F68F8}"/>
              </a:ext>
            </a:extLst>
          </p:cNvPr>
          <p:cNvSpPr>
            <a:spLocks noGrp="1"/>
          </p:cNvSpPr>
          <p:nvPr>
            <p:ph type="ftr" sz="quarter" idx="11"/>
          </p:nvPr>
        </p:nvSpPr>
        <p:spPr>
          <a:xfrm>
            <a:off x="474133" y="6329584"/>
            <a:ext cx="1727200" cy="365125"/>
          </a:xfrm>
        </p:spPr>
        <p:txBody>
          <a:bodyPr/>
          <a:lstStyle/>
          <a:p>
            <a:r>
              <a:rPr lang="fr-FR" b="1" dirty="0">
                <a:solidFill>
                  <a:schemeClr val="tx1"/>
                </a:solidFill>
              </a:rPr>
              <a:t>TIDIANE Barry</a:t>
            </a:r>
          </a:p>
        </p:txBody>
      </p:sp>
      <p:sp>
        <p:nvSpPr>
          <p:cNvPr id="5" name="Espace réservé du numéro de diapositive 4">
            <a:extLst>
              <a:ext uri="{FF2B5EF4-FFF2-40B4-BE49-F238E27FC236}">
                <a16:creationId xmlns:a16="http://schemas.microsoft.com/office/drawing/2014/main" id="{51E89B8B-E2A9-025E-1D81-48AE2D603194}"/>
              </a:ext>
            </a:extLst>
          </p:cNvPr>
          <p:cNvSpPr>
            <a:spLocks noGrp="1"/>
          </p:cNvSpPr>
          <p:nvPr>
            <p:ph type="sldNum" sz="quarter" idx="12"/>
          </p:nvPr>
        </p:nvSpPr>
        <p:spPr/>
        <p:txBody>
          <a:bodyPr/>
          <a:lstStyle/>
          <a:p>
            <a:fld id="{5726FCE5-F0AC-40D8-8F27-F3159DAC212D}" type="slidenum">
              <a:rPr lang="fr-FR" b="1" smtClean="0">
                <a:solidFill>
                  <a:schemeClr val="tx1"/>
                </a:solidFill>
              </a:rPr>
              <a:t>2</a:t>
            </a:fld>
            <a:endParaRPr lang="fr-FR" b="1" dirty="0">
              <a:solidFill>
                <a:schemeClr val="tx1"/>
              </a:solidFill>
            </a:endParaRPr>
          </a:p>
        </p:txBody>
      </p:sp>
    </p:spTree>
    <p:extLst>
      <p:ext uri="{BB962C8B-B14F-4D97-AF65-F5344CB8AC3E}">
        <p14:creationId xmlns:p14="http://schemas.microsoft.com/office/powerpoint/2010/main" val="136824937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908CF-35BE-E5FA-4845-CDE7C35CA3B4}"/>
              </a:ext>
            </a:extLst>
          </p:cNvPr>
          <p:cNvSpPr>
            <a:spLocks noGrp="1"/>
          </p:cNvSpPr>
          <p:nvPr>
            <p:ph type="title"/>
          </p:nvPr>
        </p:nvSpPr>
        <p:spPr/>
        <p:txBody>
          <a:bodyPr>
            <a:normAutofit/>
          </a:bodyPr>
          <a:lstStyle/>
          <a:p>
            <a:pPr algn="ctr"/>
            <a:r>
              <a:rPr lang="fr-FR" sz="4000" dirty="0"/>
              <a:t>Tableau récapitulatif des modèles non-linéaires</a:t>
            </a:r>
          </a:p>
        </p:txBody>
      </p:sp>
      <p:pic>
        <p:nvPicPr>
          <p:cNvPr id="5" name="Espace réservé du contenu 4">
            <a:extLst>
              <a:ext uri="{FF2B5EF4-FFF2-40B4-BE49-F238E27FC236}">
                <a16:creationId xmlns:a16="http://schemas.microsoft.com/office/drawing/2014/main" id="{0C7979AD-BE0A-0C0B-B95D-3F6D3BE1F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302542"/>
            <a:ext cx="7205134" cy="5403851"/>
          </a:xfrm>
        </p:spPr>
      </p:pic>
      <p:sp>
        <p:nvSpPr>
          <p:cNvPr id="6" name="Espace réservé du pied de page 5">
            <a:extLst>
              <a:ext uri="{FF2B5EF4-FFF2-40B4-BE49-F238E27FC236}">
                <a16:creationId xmlns:a16="http://schemas.microsoft.com/office/drawing/2014/main" id="{445A5606-BD5F-331D-216A-CB962F4AAE83}"/>
              </a:ext>
            </a:extLst>
          </p:cNvPr>
          <p:cNvSpPr>
            <a:spLocks noGrp="1"/>
          </p:cNvSpPr>
          <p:nvPr>
            <p:ph type="ftr" sz="quarter" idx="11"/>
          </p:nvPr>
        </p:nvSpPr>
        <p:spPr>
          <a:xfrm>
            <a:off x="838200" y="6356350"/>
            <a:ext cx="1566333" cy="365125"/>
          </a:xfrm>
        </p:spPr>
        <p:txBody>
          <a:bodyPr/>
          <a:lstStyle/>
          <a:p>
            <a:r>
              <a:rPr lang="fr-FR" b="1" dirty="0">
                <a:solidFill>
                  <a:schemeClr val="tx1"/>
                </a:solidFill>
              </a:rPr>
              <a:t>TIDIANE Barry</a:t>
            </a:r>
          </a:p>
        </p:txBody>
      </p:sp>
      <p:sp>
        <p:nvSpPr>
          <p:cNvPr id="7" name="Espace réservé du numéro de diapositive 6">
            <a:extLst>
              <a:ext uri="{FF2B5EF4-FFF2-40B4-BE49-F238E27FC236}">
                <a16:creationId xmlns:a16="http://schemas.microsoft.com/office/drawing/2014/main" id="{6FADC323-4C2C-8BFF-85D1-FA30748E622E}"/>
              </a:ext>
            </a:extLst>
          </p:cNvPr>
          <p:cNvSpPr>
            <a:spLocks noGrp="1"/>
          </p:cNvSpPr>
          <p:nvPr>
            <p:ph type="sldNum" sz="quarter" idx="12"/>
          </p:nvPr>
        </p:nvSpPr>
        <p:spPr/>
        <p:txBody>
          <a:bodyPr/>
          <a:lstStyle/>
          <a:p>
            <a:fld id="{5726FCE5-F0AC-40D8-8F27-F3159DAC212D}" type="slidenum">
              <a:rPr lang="fr-FR" b="1" smtClean="0">
                <a:solidFill>
                  <a:schemeClr val="tx1"/>
                </a:solidFill>
              </a:rPr>
              <a:t>20</a:t>
            </a:fld>
            <a:endParaRPr lang="fr-FR" b="1" dirty="0">
              <a:solidFill>
                <a:schemeClr val="tx1"/>
              </a:solidFill>
            </a:endParaRPr>
          </a:p>
        </p:txBody>
      </p:sp>
    </p:spTree>
    <p:extLst>
      <p:ext uri="{BB962C8B-B14F-4D97-AF65-F5344CB8AC3E}">
        <p14:creationId xmlns:p14="http://schemas.microsoft.com/office/powerpoint/2010/main" val="2476438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FD0D1C-D68E-877E-52B4-64B0D88E84FC}"/>
              </a:ext>
            </a:extLst>
          </p:cNvPr>
          <p:cNvSpPr>
            <a:spLocks noGrp="1"/>
          </p:cNvSpPr>
          <p:nvPr>
            <p:ph type="title"/>
          </p:nvPr>
        </p:nvSpPr>
        <p:spPr>
          <a:xfrm>
            <a:off x="1401233" y="113507"/>
            <a:ext cx="9508067" cy="684742"/>
          </a:xfrm>
        </p:spPr>
        <p:txBody>
          <a:bodyPr>
            <a:normAutofit/>
          </a:bodyPr>
          <a:lstStyle/>
          <a:p>
            <a:pPr algn="ctr"/>
            <a:r>
              <a:rPr lang="fr-FR" sz="4000" dirty="0"/>
              <a:t>Feature importance avec "ENERGYSTARScore"</a:t>
            </a:r>
          </a:p>
        </p:txBody>
      </p:sp>
      <p:pic>
        <p:nvPicPr>
          <p:cNvPr id="5" name="Espace réservé du contenu 4">
            <a:extLst>
              <a:ext uri="{FF2B5EF4-FFF2-40B4-BE49-F238E27FC236}">
                <a16:creationId xmlns:a16="http://schemas.microsoft.com/office/drawing/2014/main" id="{48481C77-58AE-32E7-D6DE-2E749E9AC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833" y="798249"/>
            <a:ext cx="5884334" cy="58843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Espace réservé du pied de page 5">
            <a:extLst>
              <a:ext uri="{FF2B5EF4-FFF2-40B4-BE49-F238E27FC236}">
                <a16:creationId xmlns:a16="http://schemas.microsoft.com/office/drawing/2014/main" id="{74CEB79D-5A39-9BF6-8CC5-32A6E9C32579}"/>
              </a:ext>
            </a:extLst>
          </p:cNvPr>
          <p:cNvSpPr>
            <a:spLocks noGrp="1"/>
          </p:cNvSpPr>
          <p:nvPr>
            <p:ph type="ftr" sz="quarter" idx="11"/>
          </p:nvPr>
        </p:nvSpPr>
        <p:spPr>
          <a:xfrm>
            <a:off x="618066" y="6356350"/>
            <a:ext cx="1566333" cy="365125"/>
          </a:xfrm>
        </p:spPr>
        <p:txBody>
          <a:bodyPr/>
          <a:lstStyle/>
          <a:p>
            <a:r>
              <a:rPr lang="fr-FR" b="1" dirty="0">
                <a:solidFill>
                  <a:schemeClr val="tx1"/>
                </a:solidFill>
              </a:rPr>
              <a:t>TIDIANE Barry</a:t>
            </a:r>
          </a:p>
        </p:txBody>
      </p:sp>
      <p:sp>
        <p:nvSpPr>
          <p:cNvPr id="7" name="Espace réservé du numéro de diapositive 6">
            <a:extLst>
              <a:ext uri="{FF2B5EF4-FFF2-40B4-BE49-F238E27FC236}">
                <a16:creationId xmlns:a16="http://schemas.microsoft.com/office/drawing/2014/main" id="{86281E8A-29E1-87AC-C142-71D95D89C4F5}"/>
              </a:ext>
            </a:extLst>
          </p:cNvPr>
          <p:cNvSpPr>
            <a:spLocks noGrp="1"/>
          </p:cNvSpPr>
          <p:nvPr>
            <p:ph type="sldNum" sz="quarter" idx="12"/>
          </p:nvPr>
        </p:nvSpPr>
        <p:spPr/>
        <p:txBody>
          <a:bodyPr/>
          <a:lstStyle/>
          <a:p>
            <a:fld id="{5726FCE5-F0AC-40D8-8F27-F3159DAC212D}" type="slidenum">
              <a:rPr lang="fr-FR" b="1" smtClean="0">
                <a:solidFill>
                  <a:schemeClr val="tx1"/>
                </a:solidFill>
              </a:rPr>
              <a:t>21</a:t>
            </a:fld>
            <a:endParaRPr lang="fr-FR" b="1">
              <a:solidFill>
                <a:schemeClr val="tx1"/>
              </a:solidFill>
            </a:endParaRPr>
          </a:p>
        </p:txBody>
      </p:sp>
    </p:spTree>
    <p:extLst>
      <p:ext uri="{BB962C8B-B14F-4D97-AF65-F5344CB8AC3E}">
        <p14:creationId xmlns:p14="http://schemas.microsoft.com/office/powerpoint/2010/main" val="25545921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EFC79-0899-4F7E-6EF4-D0704B0CD20F}"/>
              </a:ext>
            </a:extLst>
          </p:cNvPr>
          <p:cNvSpPr>
            <a:spLocks noGrp="1"/>
          </p:cNvSpPr>
          <p:nvPr>
            <p:ph type="title"/>
          </p:nvPr>
        </p:nvSpPr>
        <p:spPr>
          <a:xfrm>
            <a:off x="1185862" y="184150"/>
            <a:ext cx="9820275" cy="549275"/>
          </a:xfrm>
        </p:spPr>
        <p:txBody>
          <a:bodyPr>
            <a:normAutofit fontScale="90000"/>
          </a:bodyPr>
          <a:lstStyle/>
          <a:p>
            <a:pPr algn="ctr"/>
            <a:r>
              <a:rPr lang="fr-FR" sz="4000" dirty="0"/>
              <a:t>Feature importance globale</a:t>
            </a:r>
          </a:p>
        </p:txBody>
      </p:sp>
      <p:pic>
        <p:nvPicPr>
          <p:cNvPr id="5" name="Espace réservé du contenu 4">
            <a:extLst>
              <a:ext uri="{FF2B5EF4-FFF2-40B4-BE49-F238E27FC236}">
                <a16:creationId xmlns:a16="http://schemas.microsoft.com/office/drawing/2014/main" id="{C1F593EB-B3A6-5A8F-5E3F-CE6D73AD6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325" y="933450"/>
            <a:ext cx="8875733" cy="5896279"/>
          </a:xfrm>
        </p:spPr>
      </p:pic>
      <p:sp>
        <p:nvSpPr>
          <p:cNvPr id="3" name="Espace réservé du pied de page 2">
            <a:extLst>
              <a:ext uri="{FF2B5EF4-FFF2-40B4-BE49-F238E27FC236}">
                <a16:creationId xmlns:a16="http://schemas.microsoft.com/office/drawing/2014/main" id="{4CC644DE-1654-5A3C-D559-9711BECD95AE}"/>
              </a:ext>
            </a:extLst>
          </p:cNvPr>
          <p:cNvSpPr>
            <a:spLocks noGrp="1"/>
          </p:cNvSpPr>
          <p:nvPr>
            <p:ph type="ftr" sz="quarter" idx="11"/>
          </p:nvPr>
        </p:nvSpPr>
        <p:spPr>
          <a:xfrm>
            <a:off x="373062" y="6356350"/>
            <a:ext cx="1625600"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A1EBA9B1-B1E0-E2A7-86B2-B5BEEF10B1DA}"/>
              </a:ext>
            </a:extLst>
          </p:cNvPr>
          <p:cNvSpPr>
            <a:spLocks noGrp="1"/>
          </p:cNvSpPr>
          <p:nvPr>
            <p:ph type="sldNum" sz="quarter" idx="12"/>
          </p:nvPr>
        </p:nvSpPr>
        <p:spPr/>
        <p:txBody>
          <a:bodyPr/>
          <a:lstStyle/>
          <a:p>
            <a:fld id="{5726FCE5-F0AC-40D8-8F27-F3159DAC212D}" type="slidenum">
              <a:rPr lang="fr-FR" b="1" smtClean="0">
                <a:solidFill>
                  <a:schemeClr val="tx1"/>
                </a:solidFill>
              </a:rPr>
              <a:t>22</a:t>
            </a:fld>
            <a:endParaRPr lang="fr-FR" b="1">
              <a:solidFill>
                <a:schemeClr val="tx1"/>
              </a:solidFill>
            </a:endParaRPr>
          </a:p>
        </p:txBody>
      </p:sp>
    </p:spTree>
    <p:extLst>
      <p:ext uri="{BB962C8B-B14F-4D97-AF65-F5344CB8AC3E}">
        <p14:creationId xmlns:p14="http://schemas.microsoft.com/office/powerpoint/2010/main" val="3440094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7BD7F-744B-FC25-C34D-2BE3AE609900}"/>
              </a:ext>
            </a:extLst>
          </p:cNvPr>
          <p:cNvSpPr>
            <a:spLocks noGrp="1"/>
          </p:cNvSpPr>
          <p:nvPr>
            <p:ph type="title"/>
          </p:nvPr>
        </p:nvSpPr>
        <p:spPr>
          <a:xfrm>
            <a:off x="1285874" y="365126"/>
            <a:ext cx="10069513" cy="692150"/>
          </a:xfrm>
        </p:spPr>
        <p:txBody>
          <a:bodyPr>
            <a:normAutofit/>
          </a:bodyPr>
          <a:lstStyle/>
          <a:p>
            <a:pPr algn="ctr"/>
            <a:r>
              <a:rPr lang="fr-FR" sz="4000" dirty="0"/>
              <a:t>Feature importance locale</a:t>
            </a:r>
          </a:p>
        </p:txBody>
      </p:sp>
      <p:sp>
        <p:nvSpPr>
          <p:cNvPr id="3" name="Espace réservé du texte 2">
            <a:extLst>
              <a:ext uri="{FF2B5EF4-FFF2-40B4-BE49-F238E27FC236}">
                <a16:creationId xmlns:a16="http://schemas.microsoft.com/office/drawing/2014/main" id="{01D97144-EF88-84AB-2217-3112E39B2E38}"/>
              </a:ext>
            </a:extLst>
          </p:cNvPr>
          <p:cNvSpPr>
            <a:spLocks noGrp="1"/>
          </p:cNvSpPr>
          <p:nvPr>
            <p:ph type="body" idx="1"/>
          </p:nvPr>
        </p:nvSpPr>
        <p:spPr>
          <a:xfrm>
            <a:off x="1136651" y="1282700"/>
            <a:ext cx="4883150" cy="456406"/>
          </a:xfrm>
        </p:spPr>
        <p:txBody>
          <a:bodyPr>
            <a:normAutofit fontScale="62500" lnSpcReduction="20000"/>
          </a:bodyPr>
          <a:lstStyle/>
          <a:p>
            <a:pPr algn="ctr"/>
            <a:r>
              <a:rPr lang="fr-FR" dirty="0"/>
              <a:t>Représentation visuelle de l'importance des variables pour le best modèle</a:t>
            </a:r>
          </a:p>
        </p:txBody>
      </p:sp>
      <p:pic>
        <p:nvPicPr>
          <p:cNvPr id="8" name="Espace réservé du contenu 7">
            <a:extLst>
              <a:ext uri="{FF2B5EF4-FFF2-40B4-BE49-F238E27FC236}">
                <a16:creationId xmlns:a16="http://schemas.microsoft.com/office/drawing/2014/main" id="{346ADBEA-893E-A03D-419C-306C1D05F5C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822" y="1964530"/>
            <a:ext cx="4996967" cy="4333704"/>
          </a:xfrm>
        </p:spPr>
      </p:pic>
      <p:sp>
        <p:nvSpPr>
          <p:cNvPr id="5" name="Espace réservé du texte 4">
            <a:extLst>
              <a:ext uri="{FF2B5EF4-FFF2-40B4-BE49-F238E27FC236}">
                <a16:creationId xmlns:a16="http://schemas.microsoft.com/office/drawing/2014/main" id="{15883077-6731-DD56-1551-7CBEC11B553C}"/>
              </a:ext>
            </a:extLst>
          </p:cNvPr>
          <p:cNvSpPr>
            <a:spLocks noGrp="1"/>
          </p:cNvSpPr>
          <p:nvPr>
            <p:ph type="body" sz="quarter" idx="3"/>
          </p:nvPr>
        </p:nvSpPr>
        <p:spPr>
          <a:xfrm>
            <a:off x="6300788" y="1282700"/>
            <a:ext cx="4883150" cy="456406"/>
          </a:xfrm>
        </p:spPr>
        <p:txBody>
          <a:bodyPr>
            <a:normAutofit fontScale="62500" lnSpcReduction="20000"/>
          </a:bodyPr>
          <a:lstStyle/>
          <a:p>
            <a:pPr algn="ctr"/>
            <a:r>
              <a:rPr lang="fr-FR" dirty="0"/>
              <a:t>La contribution de chaque variable pour un échantillon de test</a:t>
            </a:r>
          </a:p>
        </p:txBody>
      </p:sp>
      <p:pic>
        <p:nvPicPr>
          <p:cNvPr id="10" name="Espace réservé du contenu 9">
            <a:extLst>
              <a:ext uri="{FF2B5EF4-FFF2-40B4-BE49-F238E27FC236}">
                <a16:creationId xmlns:a16="http://schemas.microsoft.com/office/drawing/2014/main" id="{167D6395-5EBA-ABD4-3493-DB01CDB3F996}"/>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457825" y="2924175"/>
            <a:ext cx="6727597" cy="3064127"/>
          </a:xfrm>
        </p:spPr>
      </p:pic>
      <p:sp>
        <p:nvSpPr>
          <p:cNvPr id="4" name="Espace réservé du pied de page 3">
            <a:extLst>
              <a:ext uri="{FF2B5EF4-FFF2-40B4-BE49-F238E27FC236}">
                <a16:creationId xmlns:a16="http://schemas.microsoft.com/office/drawing/2014/main" id="{FEA87F2B-E32D-9994-4A7E-F1853C7DBBEB}"/>
              </a:ext>
            </a:extLst>
          </p:cNvPr>
          <p:cNvSpPr>
            <a:spLocks noGrp="1"/>
          </p:cNvSpPr>
          <p:nvPr>
            <p:ph type="ftr" sz="quarter" idx="11"/>
          </p:nvPr>
        </p:nvSpPr>
        <p:spPr>
          <a:xfrm>
            <a:off x="574674" y="6341095"/>
            <a:ext cx="1422400" cy="365125"/>
          </a:xfrm>
        </p:spPr>
        <p:txBody>
          <a:bodyPr/>
          <a:lstStyle/>
          <a:p>
            <a:r>
              <a:rPr lang="fr-FR" b="1" dirty="0">
                <a:solidFill>
                  <a:schemeClr val="tx1"/>
                </a:solidFill>
              </a:rPr>
              <a:t>TIDIANE Barry</a:t>
            </a:r>
          </a:p>
        </p:txBody>
      </p:sp>
      <p:sp>
        <p:nvSpPr>
          <p:cNvPr id="6" name="Espace réservé du numéro de diapositive 5">
            <a:extLst>
              <a:ext uri="{FF2B5EF4-FFF2-40B4-BE49-F238E27FC236}">
                <a16:creationId xmlns:a16="http://schemas.microsoft.com/office/drawing/2014/main" id="{0A30E0D3-CEE3-5722-08C9-633E0D7FE69D}"/>
              </a:ext>
            </a:extLst>
          </p:cNvPr>
          <p:cNvSpPr>
            <a:spLocks noGrp="1"/>
          </p:cNvSpPr>
          <p:nvPr>
            <p:ph type="sldNum" sz="quarter" idx="12"/>
          </p:nvPr>
        </p:nvSpPr>
        <p:spPr/>
        <p:txBody>
          <a:bodyPr/>
          <a:lstStyle/>
          <a:p>
            <a:fld id="{5726FCE5-F0AC-40D8-8F27-F3159DAC212D}" type="slidenum">
              <a:rPr lang="fr-FR" b="1" smtClean="0">
                <a:solidFill>
                  <a:schemeClr val="tx1"/>
                </a:solidFill>
              </a:rPr>
              <a:t>23</a:t>
            </a:fld>
            <a:endParaRPr lang="fr-FR" b="1" dirty="0">
              <a:solidFill>
                <a:schemeClr val="tx1"/>
              </a:solidFill>
            </a:endParaRPr>
          </a:p>
        </p:txBody>
      </p:sp>
    </p:spTree>
    <p:extLst>
      <p:ext uri="{BB962C8B-B14F-4D97-AF65-F5344CB8AC3E}">
        <p14:creationId xmlns:p14="http://schemas.microsoft.com/office/powerpoint/2010/main" val="2931761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6CEE5-C01A-F21E-4317-FF75AED75EA1}"/>
              </a:ext>
            </a:extLst>
          </p:cNvPr>
          <p:cNvSpPr>
            <a:spLocks noGrp="1"/>
          </p:cNvSpPr>
          <p:nvPr>
            <p:ph type="title"/>
          </p:nvPr>
        </p:nvSpPr>
        <p:spPr/>
        <p:txBody>
          <a:bodyPr>
            <a:normAutofit/>
          </a:bodyPr>
          <a:lstStyle/>
          <a:p>
            <a:pPr algn="ctr"/>
            <a:r>
              <a:rPr lang="fr-FR" sz="4000" dirty="0"/>
              <a:t>Conclusion</a:t>
            </a:r>
          </a:p>
        </p:txBody>
      </p:sp>
      <p:sp>
        <p:nvSpPr>
          <p:cNvPr id="4" name="ZoneTexte 3">
            <a:extLst>
              <a:ext uri="{FF2B5EF4-FFF2-40B4-BE49-F238E27FC236}">
                <a16:creationId xmlns:a16="http://schemas.microsoft.com/office/drawing/2014/main" id="{043F4E3D-E9C3-E1D3-94F9-75C425DC215A}"/>
              </a:ext>
            </a:extLst>
          </p:cNvPr>
          <p:cNvSpPr txBox="1"/>
          <p:nvPr/>
        </p:nvSpPr>
        <p:spPr>
          <a:xfrm>
            <a:off x="1526381" y="1899125"/>
            <a:ext cx="9139238" cy="1477328"/>
          </a:xfrm>
          <a:prstGeom prst="rect">
            <a:avLst/>
          </a:prstGeom>
          <a:noFill/>
        </p:spPr>
        <p:txBody>
          <a:bodyPr wrap="square">
            <a:spAutoFit/>
          </a:bodyPr>
          <a:lstStyle/>
          <a:p>
            <a:r>
              <a:rPr lang="fr-FR" dirty="0"/>
              <a:t>Pour les prédictions des émissions de CO2 et de la consommation totale d’énergie de bâtiments non destinés à l’habitation, nous pouvons affirmer que les modèles non linéaires sont </a:t>
            </a:r>
            <a:r>
              <a:rPr lang="fr-FR"/>
              <a:t>plus performants </a:t>
            </a:r>
            <a:r>
              <a:rPr lang="fr-FR" dirty="0"/>
              <a:t>que les modèles linéaires. Le meilleur modèle choisi est le Random Forest Regressor qui nous offre les meilleurs performances. Aussi, nous avons constaté que "ENERGY STAR Score" améliore fortement la performance des modèles.</a:t>
            </a:r>
          </a:p>
        </p:txBody>
      </p:sp>
      <p:sp>
        <p:nvSpPr>
          <p:cNvPr id="3" name="Espace réservé du pied de page 2">
            <a:extLst>
              <a:ext uri="{FF2B5EF4-FFF2-40B4-BE49-F238E27FC236}">
                <a16:creationId xmlns:a16="http://schemas.microsoft.com/office/drawing/2014/main" id="{E8F3A43B-E5F5-A295-3594-134B17E1B990}"/>
              </a:ext>
            </a:extLst>
          </p:cNvPr>
          <p:cNvSpPr>
            <a:spLocks noGrp="1"/>
          </p:cNvSpPr>
          <p:nvPr>
            <p:ph type="ftr" sz="quarter" idx="11"/>
          </p:nvPr>
        </p:nvSpPr>
        <p:spPr>
          <a:xfrm>
            <a:off x="832114" y="6356350"/>
            <a:ext cx="1388533" cy="365125"/>
          </a:xfrm>
        </p:spPr>
        <p:txBody>
          <a:bodyPr/>
          <a:lstStyle/>
          <a:p>
            <a:r>
              <a:rPr lang="fr-FR" b="1" dirty="0">
                <a:solidFill>
                  <a:schemeClr val="tx1"/>
                </a:solidFill>
              </a:rPr>
              <a:t>TIDIANE Barry</a:t>
            </a:r>
          </a:p>
        </p:txBody>
      </p:sp>
      <p:sp>
        <p:nvSpPr>
          <p:cNvPr id="5" name="Espace réservé du numéro de diapositive 4">
            <a:extLst>
              <a:ext uri="{FF2B5EF4-FFF2-40B4-BE49-F238E27FC236}">
                <a16:creationId xmlns:a16="http://schemas.microsoft.com/office/drawing/2014/main" id="{25C1ABB0-6B8B-6CC6-43DB-65F42E919561}"/>
              </a:ext>
            </a:extLst>
          </p:cNvPr>
          <p:cNvSpPr>
            <a:spLocks noGrp="1"/>
          </p:cNvSpPr>
          <p:nvPr>
            <p:ph type="sldNum" sz="quarter" idx="12"/>
          </p:nvPr>
        </p:nvSpPr>
        <p:spPr/>
        <p:txBody>
          <a:bodyPr/>
          <a:lstStyle/>
          <a:p>
            <a:fld id="{5726FCE5-F0AC-40D8-8F27-F3159DAC212D}" type="slidenum">
              <a:rPr lang="fr-FR" b="1" smtClean="0">
                <a:solidFill>
                  <a:schemeClr val="tx1"/>
                </a:solidFill>
              </a:rPr>
              <a:t>24</a:t>
            </a:fld>
            <a:endParaRPr lang="fr-FR" b="1">
              <a:solidFill>
                <a:schemeClr val="tx1"/>
              </a:solidFill>
            </a:endParaRPr>
          </a:p>
        </p:txBody>
      </p:sp>
    </p:spTree>
    <p:extLst>
      <p:ext uri="{BB962C8B-B14F-4D97-AF65-F5344CB8AC3E}">
        <p14:creationId xmlns:p14="http://schemas.microsoft.com/office/powerpoint/2010/main" val="3484470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4A9958-962F-93D8-813E-3995FC6E8AD0}"/>
              </a:ext>
            </a:extLst>
          </p:cNvPr>
          <p:cNvSpPr>
            <a:spLocks noGrp="1"/>
          </p:cNvSpPr>
          <p:nvPr>
            <p:ph type="title"/>
          </p:nvPr>
        </p:nvSpPr>
        <p:spPr>
          <a:xfrm>
            <a:off x="1295400" y="297393"/>
            <a:ext cx="9601200" cy="989542"/>
          </a:xfrm>
        </p:spPr>
        <p:txBody>
          <a:bodyPr>
            <a:normAutofit/>
          </a:bodyPr>
          <a:lstStyle/>
          <a:p>
            <a:pPr algn="ctr"/>
            <a:r>
              <a:rPr lang="fr-FR" sz="4000" dirty="0"/>
              <a:t>Liens utiles</a:t>
            </a:r>
          </a:p>
        </p:txBody>
      </p:sp>
      <p:sp>
        <p:nvSpPr>
          <p:cNvPr id="4" name="ZoneTexte 3">
            <a:extLst>
              <a:ext uri="{FF2B5EF4-FFF2-40B4-BE49-F238E27FC236}">
                <a16:creationId xmlns:a16="http://schemas.microsoft.com/office/drawing/2014/main" id="{00F532EC-24B9-7E9C-C15C-116FE2CAF733}"/>
              </a:ext>
            </a:extLst>
          </p:cNvPr>
          <p:cNvSpPr txBox="1"/>
          <p:nvPr/>
        </p:nvSpPr>
        <p:spPr>
          <a:xfrm>
            <a:off x="1532467" y="3630194"/>
            <a:ext cx="7877175" cy="584775"/>
          </a:xfrm>
          <a:prstGeom prst="rect">
            <a:avLst/>
          </a:prstGeom>
          <a:noFill/>
        </p:spPr>
        <p:txBody>
          <a:bodyPr wrap="square">
            <a:spAutoFit/>
          </a:bodyPr>
          <a:lstStyle/>
          <a:p>
            <a:r>
              <a:rPr lang="fr-FR" sz="1600" dirty="0"/>
              <a:t>https://towardsdatascience.com/a-novel-approach-to-feature-importance-shapley-additive-explanations-d18af30fc21b#5280</a:t>
            </a:r>
          </a:p>
        </p:txBody>
      </p:sp>
      <p:sp>
        <p:nvSpPr>
          <p:cNvPr id="5" name="ZoneTexte 4">
            <a:extLst>
              <a:ext uri="{FF2B5EF4-FFF2-40B4-BE49-F238E27FC236}">
                <a16:creationId xmlns:a16="http://schemas.microsoft.com/office/drawing/2014/main" id="{37B53498-3A89-DC80-8B60-C811E7E28EA1}"/>
              </a:ext>
            </a:extLst>
          </p:cNvPr>
          <p:cNvSpPr txBox="1"/>
          <p:nvPr/>
        </p:nvSpPr>
        <p:spPr>
          <a:xfrm>
            <a:off x="1532467" y="1544507"/>
            <a:ext cx="8356601" cy="830997"/>
          </a:xfrm>
          <a:prstGeom prst="rect">
            <a:avLst/>
          </a:prstGeom>
          <a:noFill/>
        </p:spPr>
        <p:txBody>
          <a:bodyPr wrap="square">
            <a:spAutoFit/>
          </a:bodyPr>
          <a:lstStyle/>
          <a:p>
            <a:r>
              <a:rPr lang="fr-FR" sz="1600" dirty="0"/>
              <a:t>https://scikit-learn.org/stable/modules/generated/sklearn.linear_model.LinearRegression.html?highlight=linear%20regression#sklearn.linear_model.LinearRegression</a:t>
            </a:r>
          </a:p>
        </p:txBody>
      </p:sp>
      <p:sp>
        <p:nvSpPr>
          <p:cNvPr id="7" name="ZoneTexte 6">
            <a:extLst>
              <a:ext uri="{FF2B5EF4-FFF2-40B4-BE49-F238E27FC236}">
                <a16:creationId xmlns:a16="http://schemas.microsoft.com/office/drawing/2014/main" id="{F0B6A9E7-0D7E-65DA-3CFC-B6BFCCF7B99F}"/>
              </a:ext>
            </a:extLst>
          </p:cNvPr>
          <p:cNvSpPr txBox="1"/>
          <p:nvPr/>
        </p:nvSpPr>
        <p:spPr>
          <a:xfrm>
            <a:off x="1532467" y="2463799"/>
            <a:ext cx="8703733" cy="338554"/>
          </a:xfrm>
          <a:prstGeom prst="rect">
            <a:avLst/>
          </a:prstGeom>
          <a:noFill/>
        </p:spPr>
        <p:txBody>
          <a:bodyPr wrap="square">
            <a:spAutoFit/>
          </a:bodyPr>
          <a:lstStyle/>
          <a:p>
            <a:r>
              <a:rPr lang="fr-FR" sz="1600" dirty="0"/>
              <a:t>https://vitalflux.com/labelencoder-example-single-multiple-columns/</a:t>
            </a:r>
          </a:p>
        </p:txBody>
      </p:sp>
      <p:sp>
        <p:nvSpPr>
          <p:cNvPr id="9" name="ZoneTexte 8">
            <a:extLst>
              <a:ext uri="{FF2B5EF4-FFF2-40B4-BE49-F238E27FC236}">
                <a16:creationId xmlns:a16="http://schemas.microsoft.com/office/drawing/2014/main" id="{93979319-5028-9740-9B7D-DB31F11F6B6F}"/>
              </a:ext>
            </a:extLst>
          </p:cNvPr>
          <p:cNvSpPr txBox="1"/>
          <p:nvPr/>
        </p:nvSpPr>
        <p:spPr>
          <a:xfrm>
            <a:off x="1532467" y="2923886"/>
            <a:ext cx="6096000" cy="584775"/>
          </a:xfrm>
          <a:prstGeom prst="rect">
            <a:avLst/>
          </a:prstGeom>
          <a:noFill/>
        </p:spPr>
        <p:txBody>
          <a:bodyPr wrap="square">
            <a:spAutoFit/>
          </a:bodyPr>
          <a:lstStyle/>
          <a:p>
            <a:r>
              <a:rPr lang="fr-FR" sz="1600" dirty="0"/>
              <a:t>https://medium.com/mlearning-ai/optimizing-machine-learning-models-with-gridsearchcv-c3ff518c3a48</a:t>
            </a:r>
          </a:p>
        </p:txBody>
      </p:sp>
      <p:sp>
        <p:nvSpPr>
          <p:cNvPr id="10" name="Espace réservé du pied de page 9">
            <a:extLst>
              <a:ext uri="{FF2B5EF4-FFF2-40B4-BE49-F238E27FC236}">
                <a16:creationId xmlns:a16="http://schemas.microsoft.com/office/drawing/2014/main" id="{68DB2142-8473-533C-7361-D4AB1819FA40}"/>
              </a:ext>
            </a:extLst>
          </p:cNvPr>
          <p:cNvSpPr>
            <a:spLocks noGrp="1"/>
          </p:cNvSpPr>
          <p:nvPr>
            <p:ph type="ftr" sz="quarter" idx="11"/>
          </p:nvPr>
        </p:nvSpPr>
        <p:spPr>
          <a:xfrm>
            <a:off x="508000" y="6356350"/>
            <a:ext cx="1574800" cy="365125"/>
          </a:xfrm>
        </p:spPr>
        <p:txBody>
          <a:bodyPr/>
          <a:lstStyle/>
          <a:p>
            <a:r>
              <a:rPr lang="fr-FR" b="1" dirty="0">
                <a:solidFill>
                  <a:schemeClr val="tx1"/>
                </a:solidFill>
              </a:rPr>
              <a:t>TIDIANE Barry</a:t>
            </a:r>
          </a:p>
        </p:txBody>
      </p:sp>
      <p:sp>
        <p:nvSpPr>
          <p:cNvPr id="11" name="Espace réservé du numéro de diapositive 10">
            <a:extLst>
              <a:ext uri="{FF2B5EF4-FFF2-40B4-BE49-F238E27FC236}">
                <a16:creationId xmlns:a16="http://schemas.microsoft.com/office/drawing/2014/main" id="{6CA7130C-627D-0BCF-4583-EFFD88CC013D}"/>
              </a:ext>
            </a:extLst>
          </p:cNvPr>
          <p:cNvSpPr>
            <a:spLocks noGrp="1"/>
          </p:cNvSpPr>
          <p:nvPr>
            <p:ph type="sldNum" sz="quarter" idx="12"/>
          </p:nvPr>
        </p:nvSpPr>
        <p:spPr/>
        <p:txBody>
          <a:bodyPr/>
          <a:lstStyle/>
          <a:p>
            <a:fld id="{5726FCE5-F0AC-40D8-8F27-F3159DAC212D}" type="slidenum">
              <a:rPr lang="fr-FR" b="1" smtClean="0">
                <a:solidFill>
                  <a:schemeClr val="tx1"/>
                </a:solidFill>
              </a:rPr>
              <a:t>25</a:t>
            </a:fld>
            <a:endParaRPr lang="fr-FR" b="1" dirty="0">
              <a:solidFill>
                <a:schemeClr val="tx1"/>
              </a:solidFill>
            </a:endParaRPr>
          </a:p>
        </p:txBody>
      </p:sp>
    </p:spTree>
    <p:extLst>
      <p:ext uri="{BB962C8B-B14F-4D97-AF65-F5344CB8AC3E}">
        <p14:creationId xmlns:p14="http://schemas.microsoft.com/office/powerpoint/2010/main" val="14282306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46B6ED5-0501-864C-0A74-1CBCDD6B2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33" y="490389"/>
            <a:ext cx="10913533" cy="6111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itre 4">
            <a:extLst>
              <a:ext uri="{FF2B5EF4-FFF2-40B4-BE49-F238E27FC236}">
                <a16:creationId xmlns:a16="http://schemas.microsoft.com/office/drawing/2014/main" id="{3BFE220F-AD69-D0DF-D76D-5EA0DF884A16}"/>
              </a:ext>
            </a:extLst>
          </p:cNvPr>
          <p:cNvSpPr txBox="1">
            <a:spLocks noGrp="1"/>
          </p:cNvSpPr>
          <p:nvPr>
            <p:ph type="title"/>
          </p:nvPr>
        </p:nvSpPr>
        <p:spPr>
          <a:xfrm>
            <a:off x="541867" y="649395"/>
            <a:ext cx="10786533" cy="1200329"/>
          </a:xfrm>
          <a:prstGeom prst="rect">
            <a:avLst/>
          </a:prstGeom>
          <a:noFill/>
        </p:spPr>
        <p:txBody>
          <a:bodyPr wrap="square">
            <a:spAutoFit/>
          </a:bodyPr>
          <a:lstStyle/>
          <a:p>
            <a:pPr algn="ctr"/>
            <a:r>
              <a:rPr lang="fr-FR" sz="4000" b="1" spc="50" dirty="0">
                <a:ln w="9525" cmpd="sng">
                  <a:solidFill>
                    <a:schemeClr val="accent1"/>
                  </a:solidFill>
                  <a:prstDash val="solid"/>
                </a:ln>
                <a:solidFill>
                  <a:srgbClr val="70AD47">
                    <a:tint val="1000"/>
                  </a:srgbClr>
                </a:solidFill>
                <a:effectLst>
                  <a:glow rad="38100">
                    <a:schemeClr val="accent1">
                      <a:alpha val="40000"/>
                    </a:schemeClr>
                  </a:glow>
                </a:effectLst>
              </a:rPr>
              <a:t>Analyse exploratoire et premier feature engineering</a:t>
            </a:r>
          </a:p>
        </p:txBody>
      </p:sp>
      <p:sp>
        <p:nvSpPr>
          <p:cNvPr id="4" name="Espace réservé du pied de page 3">
            <a:extLst>
              <a:ext uri="{FF2B5EF4-FFF2-40B4-BE49-F238E27FC236}">
                <a16:creationId xmlns:a16="http://schemas.microsoft.com/office/drawing/2014/main" id="{EF22C709-BEAF-2B9D-3CED-4FB479F251C2}"/>
              </a:ext>
            </a:extLst>
          </p:cNvPr>
          <p:cNvSpPr>
            <a:spLocks noGrp="1"/>
          </p:cNvSpPr>
          <p:nvPr>
            <p:ph type="ftr" sz="quarter" idx="11"/>
          </p:nvPr>
        </p:nvSpPr>
        <p:spPr>
          <a:xfrm>
            <a:off x="-169333" y="6336600"/>
            <a:ext cx="1879600" cy="404624"/>
          </a:xfrm>
        </p:spPr>
        <p:txBody>
          <a:bodyPr/>
          <a:lstStyle/>
          <a:p>
            <a:r>
              <a:rPr lang="fr-FR" b="1" dirty="0">
                <a:solidFill>
                  <a:schemeClr val="tx1"/>
                </a:solidFill>
              </a:rPr>
              <a:t>TIDIANE Barry</a:t>
            </a:r>
          </a:p>
        </p:txBody>
      </p:sp>
      <p:sp>
        <p:nvSpPr>
          <p:cNvPr id="6" name="Espace réservé du numéro de diapositive 5">
            <a:extLst>
              <a:ext uri="{FF2B5EF4-FFF2-40B4-BE49-F238E27FC236}">
                <a16:creationId xmlns:a16="http://schemas.microsoft.com/office/drawing/2014/main" id="{9AE232EF-3FE3-C9F2-7001-9FACD8D0FB05}"/>
              </a:ext>
            </a:extLst>
          </p:cNvPr>
          <p:cNvSpPr>
            <a:spLocks noGrp="1"/>
          </p:cNvSpPr>
          <p:nvPr>
            <p:ph type="sldNum" sz="quarter" idx="12"/>
          </p:nvPr>
        </p:nvSpPr>
        <p:spPr/>
        <p:txBody>
          <a:bodyPr/>
          <a:lstStyle/>
          <a:p>
            <a:fld id="{5726FCE5-F0AC-40D8-8F27-F3159DAC212D}" type="slidenum">
              <a:rPr lang="fr-FR" b="1" smtClean="0">
                <a:solidFill>
                  <a:schemeClr val="tx1"/>
                </a:solidFill>
              </a:rPr>
              <a:t>3</a:t>
            </a:fld>
            <a:endParaRPr lang="fr-FR" b="1" dirty="0">
              <a:solidFill>
                <a:schemeClr val="tx1"/>
              </a:solidFill>
            </a:endParaRPr>
          </a:p>
        </p:txBody>
      </p:sp>
    </p:spTree>
    <p:extLst>
      <p:ext uri="{BB962C8B-B14F-4D97-AF65-F5344CB8AC3E}">
        <p14:creationId xmlns:p14="http://schemas.microsoft.com/office/powerpoint/2010/main" val="2934274848"/>
      </p:ext>
    </p:extLst>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B10C63-2008-9213-7B46-7B9C58284696}"/>
              </a:ext>
            </a:extLst>
          </p:cNvPr>
          <p:cNvSpPr>
            <a:spLocks noGrp="1"/>
          </p:cNvSpPr>
          <p:nvPr>
            <p:ph type="title"/>
          </p:nvPr>
        </p:nvSpPr>
        <p:spPr/>
        <p:txBody>
          <a:bodyPr>
            <a:normAutofit/>
          </a:bodyPr>
          <a:lstStyle/>
          <a:p>
            <a:pPr algn="ctr"/>
            <a:r>
              <a:rPr lang="fr-FR" sz="4000" dirty="0"/>
              <a:t>Les informations statistiques sur cet ensemble de données</a:t>
            </a:r>
          </a:p>
        </p:txBody>
      </p:sp>
      <p:pic>
        <p:nvPicPr>
          <p:cNvPr id="5" name="Espace réservé du contenu 4">
            <a:extLst>
              <a:ext uri="{FF2B5EF4-FFF2-40B4-BE49-F238E27FC236}">
                <a16:creationId xmlns:a16="http://schemas.microsoft.com/office/drawing/2014/main" id="{8EDDB47F-F4B5-BF04-A48F-FD03BCC82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075" y="2208179"/>
            <a:ext cx="10509337" cy="3493327"/>
          </a:xfrm>
        </p:spPr>
      </p:pic>
      <p:sp>
        <p:nvSpPr>
          <p:cNvPr id="3" name="Espace réservé du pied de page 2">
            <a:extLst>
              <a:ext uri="{FF2B5EF4-FFF2-40B4-BE49-F238E27FC236}">
                <a16:creationId xmlns:a16="http://schemas.microsoft.com/office/drawing/2014/main" id="{83CD0F9E-CA47-E10A-9AE1-72EA5B1D1467}"/>
              </a:ext>
            </a:extLst>
          </p:cNvPr>
          <p:cNvSpPr>
            <a:spLocks noGrp="1"/>
          </p:cNvSpPr>
          <p:nvPr>
            <p:ph type="ftr" sz="quarter" idx="11"/>
          </p:nvPr>
        </p:nvSpPr>
        <p:spPr>
          <a:xfrm>
            <a:off x="668866" y="6356350"/>
            <a:ext cx="1422400" cy="365125"/>
          </a:xfrm>
        </p:spPr>
        <p:txBody>
          <a:bodyPr/>
          <a:lstStyle/>
          <a:p>
            <a:r>
              <a:rPr lang="fr-FR" b="1">
                <a:solidFill>
                  <a:schemeClr val="tx1"/>
                </a:solidFill>
              </a:rPr>
              <a:t>TIDIANE Barry</a:t>
            </a:r>
          </a:p>
        </p:txBody>
      </p:sp>
      <p:sp>
        <p:nvSpPr>
          <p:cNvPr id="4" name="Espace réservé du numéro de diapositive 3">
            <a:extLst>
              <a:ext uri="{FF2B5EF4-FFF2-40B4-BE49-F238E27FC236}">
                <a16:creationId xmlns:a16="http://schemas.microsoft.com/office/drawing/2014/main" id="{CCD45CD7-F875-D8C5-7CEE-F01DA0AB7C3E}"/>
              </a:ext>
            </a:extLst>
          </p:cNvPr>
          <p:cNvSpPr>
            <a:spLocks noGrp="1"/>
          </p:cNvSpPr>
          <p:nvPr>
            <p:ph type="sldNum" sz="quarter" idx="12"/>
          </p:nvPr>
        </p:nvSpPr>
        <p:spPr/>
        <p:txBody>
          <a:bodyPr/>
          <a:lstStyle/>
          <a:p>
            <a:fld id="{5726FCE5-F0AC-40D8-8F27-F3159DAC212D}" type="slidenum">
              <a:rPr lang="fr-FR" b="1" smtClean="0">
                <a:solidFill>
                  <a:schemeClr val="tx1"/>
                </a:solidFill>
              </a:rPr>
              <a:t>4</a:t>
            </a:fld>
            <a:endParaRPr lang="fr-FR" b="1" dirty="0">
              <a:solidFill>
                <a:schemeClr val="tx1"/>
              </a:solidFill>
            </a:endParaRPr>
          </a:p>
        </p:txBody>
      </p:sp>
    </p:spTree>
    <p:extLst>
      <p:ext uri="{BB962C8B-B14F-4D97-AF65-F5344CB8AC3E}">
        <p14:creationId xmlns:p14="http://schemas.microsoft.com/office/powerpoint/2010/main" val="357050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4BEE9E-C6E3-9A3C-07D8-625667C158EF}"/>
              </a:ext>
            </a:extLst>
          </p:cNvPr>
          <p:cNvSpPr>
            <a:spLocks noGrp="1"/>
          </p:cNvSpPr>
          <p:nvPr>
            <p:ph type="title"/>
          </p:nvPr>
        </p:nvSpPr>
        <p:spPr/>
        <p:txBody>
          <a:bodyPr/>
          <a:lstStyle/>
          <a:p>
            <a:pPr algn="ctr"/>
            <a:r>
              <a:rPr lang="fr-FR" sz="4000" dirty="0"/>
              <a:t>Une observation graphique des données manquantes</a:t>
            </a:r>
          </a:p>
        </p:txBody>
      </p:sp>
      <p:pic>
        <p:nvPicPr>
          <p:cNvPr id="5" name="Espace réservé du contenu 4">
            <a:extLst>
              <a:ext uri="{FF2B5EF4-FFF2-40B4-BE49-F238E27FC236}">
                <a16:creationId xmlns:a16="http://schemas.microsoft.com/office/drawing/2014/main" id="{1520C692-9DE8-057E-F7CC-65528D681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174"/>
            <a:ext cx="10515600" cy="4206240"/>
          </a:xfrm>
        </p:spPr>
      </p:pic>
      <p:sp>
        <p:nvSpPr>
          <p:cNvPr id="3" name="Espace réservé du pied de page 2">
            <a:extLst>
              <a:ext uri="{FF2B5EF4-FFF2-40B4-BE49-F238E27FC236}">
                <a16:creationId xmlns:a16="http://schemas.microsoft.com/office/drawing/2014/main" id="{6D7F7763-B7D3-9B9A-EFAE-DEB69B590177}"/>
              </a:ext>
            </a:extLst>
          </p:cNvPr>
          <p:cNvSpPr>
            <a:spLocks noGrp="1"/>
          </p:cNvSpPr>
          <p:nvPr>
            <p:ph type="ftr" sz="quarter" idx="11"/>
          </p:nvPr>
        </p:nvSpPr>
        <p:spPr>
          <a:xfrm>
            <a:off x="838200" y="6356350"/>
            <a:ext cx="1286933"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749002B1-6E20-B040-0E80-F5325FB1E07D}"/>
              </a:ext>
            </a:extLst>
          </p:cNvPr>
          <p:cNvSpPr>
            <a:spLocks noGrp="1"/>
          </p:cNvSpPr>
          <p:nvPr>
            <p:ph type="sldNum" sz="quarter" idx="12"/>
          </p:nvPr>
        </p:nvSpPr>
        <p:spPr/>
        <p:txBody>
          <a:bodyPr/>
          <a:lstStyle/>
          <a:p>
            <a:fld id="{5726FCE5-F0AC-40D8-8F27-F3159DAC212D}" type="slidenum">
              <a:rPr lang="fr-FR" b="1" smtClean="0">
                <a:solidFill>
                  <a:schemeClr val="tx1"/>
                </a:solidFill>
              </a:rPr>
              <a:t>5</a:t>
            </a:fld>
            <a:endParaRPr lang="fr-FR" b="1" dirty="0">
              <a:solidFill>
                <a:schemeClr val="tx1"/>
              </a:solidFill>
            </a:endParaRPr>
          </a:p>
        </p:txBody>
      </p:sp>
    </p:spTree>
    <p:extLst>
      <p:ext uri="{BB962C8B-B14F-4D97-AF65-F5344CB8AC3E}">
        <p14:creationId xmlns:p14="http://schemas.microsoft.com/office/powerpoint/2010/main" val="1516387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CD491-B89D-6C1D-4686-A2F4EA4B0B6C}"/>
              </a:ext>
            </a:extLst>
          </p:cNvPr>
          <p:cNvSpPr>
            <a:spLocks noGrp="1"/>
          </p:cNvSpPr>
          <p:nvPr>
            <p:ph type="title"/>
          </p:nvPr>
        </p:nvSpPr>
        <p:spPr>
          <a:xfrm>
            <a:off x="1037166" y="111126"/>
            <a:ext cx="10117667" cy="693208"/>
          </a:xfrm>
        </p:spPr>
        <p:txBody>
          <a:bodyPr>
            <a:normAutofit/>
          </a:bodyPr>
          <a:lstStyle/>
          <a:p>
            <a:pPr algn="ctr"/>
            <a:r>
              <a:rPr lang="fr-FR" sz="4000" dirty="0"/>
              <a:t>La matrice des corrélations avec heatmap</a:t>
            </a:r>
          </a:p>
        </p:txBody>
      </p:sp>
      <p:pic>
        <p:nvPicPr>
          <p:cNvPr id="5" name="Espace réservé du contenu 4">
            <a:extLst>
              <a:ext uri="{FF2B5EF4-FFF2-40B4-BE49-F238E27FC236}">
                <a16:creationId xmlns:a16="http://schemas.microsoft.com/office/drawing/2014/main" id="{3958BE9D-A8A5-6F0E-719C-33A1CEAD5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068" y="750094"/>
            <a:ext cx="5935132" cy="5935132"/>
          </a:xfrm>
        </p:spPr>
      </p:pic>
      <p:sp>
        <p:nvSpPr>
          <p:cNvPr id="3" name="Espace réservé du pied de page 2">
            <a:extLst>
              <a:ext uri="{FF2B5EF4-FFF2-40B4-BE49-F238E27FC236}">
                <a16:creationId xmlns:a16="http://schemas.microsoft.com/office/drawing/2014/main" id="{C0A8C6A9-9C29-E49A-BADE-BB3942C8344F}"/>
              </a:ext>
            </a:extLst>
          </p:cNvPr>
          <p:cNvSpPr>
            <a:spLocks noGrp="1"/>
          </p:cNvSpPr>
          <p:nvPr>
            <p:ph type="ftr" sz="quarter" idx="11"/>
          </p:nvPr>
        </p:nvSpPr>
        <p:spPr>
          <a:xfrm>
            <a:off x="1037166" y="6354233"/>
            <a:ext cx="1350433" cy="328876"/>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1464A46B-D443-6C65-C681-F177B3B128E9}"/>
              </a:ext>
            </a:extLst>
          </p:cNvPr>
          <p:cNvSpPr>
            <a:spLocks noGrp="1"/>
          </p:cNvSpPr>
          <p:nvPr>
            <p:ph type="sldNum" sz="quarter" idx="12"/>
          </p:nvPr>
        </p:nvSpPr>
        <p:spPr/>
        <p:txBody>
          <a:bodyPr/>
          <a:lstStyle/>
          <a:p>
            <a:fld id="{5726FCE5-F0AC-40D8-8F27-F3159DAC212D}" type="slidenum">
              <a:rPr lang="fr-FR" b="1" smtClean="0">
                <a:solidFill>
                  <a:schemeClr val="tx1"/>
                </a:solidFill>
              </a:rPr>
              <a:t>6</a:t>
            </a:fld>
            <a:endParaRPr lang="fr-FR" b="1" dirty="0">
              <a:solidFill>
                <a:schemeClr val="tx1"/>
              </a:solidFill>
            </a:endParaRPr>
          </a:p>
        </p:txBody>
      </p:sp>
    </p:spTree>
    <p:extLst>
      <p:ext uri="{BB962C8B-B14F-4D97-AF65-F5344CB8AC3E}">
        <p14:creationId xmlns:p14="http://schemas.microsoft.com/office/powerpoint/2010/main" val="3267619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055C7-4D78-CC92-084A-99939F0E88B2}"/>
              </a:ext>
            </a:extLst>
          </p:cNvPr>
          <p:cNvSpPr>
            <a:spLocks noGrp="1"/>
          </p:cNvSpPr>
          <p:nvPr>
            <p:ph type="title"/>
          </p:nvPr>
        </p:nvSpPr>
        <p:spPr/>
        <p:txBody>
          <a:bodyPr>
            <a:normAutofit/>
          </a:bodyPr>
          <a:lstStyle/>
          <a:p>
            <a:pPr algn="ctr"/>
            <a:r>
              <a:rPr lang="fr-FR" sz="4000" dirty="0"/>
              <a:t>Une vue des bâtiments non résidentiels en tenant compte de leur usage principal</a:t>
            </a:r>
          </a:p>
        </p:txBody>
      </p:sp>
      <p:pic>
        <p:nvPicPr>
          <p:cNvPr id="5" name="Espace réservé du contenu 4">
            <a:extLst>
              <a:ext uri="{FF2B5EF4-FFF2-40B4-BE49-F238E27FC236}">
                <a16:creationId xmlns:a16="http://schemas.microsoft.com/office/drawing/2014/main" id="{DDE6197B-F87C-D5EF-46B4-C2C4607E6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Espace réservé du pied de page 2">
            <a:extLst>
              <a:ext uri="{FF2B5EF4-FFF2-40B4-BE49-F238E27FC236}">
                <a16:creationId xmlns:a16="http://schemas.microsoft.com/office/drawing/2014/main" id="{40AC3C89-E775-D154-F005-ABF5FF1CFC2A}"/>
              </a:ext>
            </a:extLst>
          </p:cNvPr>
          <p:cNvSpPr>
            <a:spLocks noGrp="1"/>
          </p:cNvSpPr>
          <p:nvPr>
            <p:ph type="ftr" sz="quarter" idx="11"/>
          </p:nvPr>
        </p:nvSpPr>
        <p:spPr>
          <a:xfrm>
            <a:off x="838200" y="6176963"/>
            <a:ext cx="1363133"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3AA2A041-D929-74C3-613F-44A1B14BD93A}"/>
              </a:ext>
            </a:extLst>
          </p:cNvPr>
          <p:cNvSpPr>
            <a:spLocks noGrp="1"/>
          </p:cNvSpPr>
          <p:nvPr>
            <p:ph type="sldNum" sz="quarter" idx="12"/>
          </p:nvPr>
        </p:nvSpPr>
        <p:spPr/>
        <p:txBody>
          <a:bodyPr/>
          <a:lstStyle/>
          <a:p>
            <a:fld id="{5726FCE5-F0AC-40D8-8F27-F3159DAC212D}" type="slidenum">
              <a:rPr lang="fr-FR" b="1" smtClean="0">
                <a:solidFill>
                  <a:schemeClr val="tx1"/>
                </a:solidFill>
              </a:rPr>
              <a:t>7</a:t>
            </a:fld>
            <a:endParaRPr lang="fr-FR" b="1" dirty="0">
              <a:solidFill>
                <a:schemeClr val="tx1"/>
              </a:solidFill>
            </a:endParaRPr>
          </a:p>
        </p:txBody>
      </p:sp>
    </p:spTree>
    <p:extLst>
      <p:ext uri="{BB962C8B-B14F-4D97-AF65-F5344CB8AC3E}">
        <p14:creationId xmlns:p14="http://schemas.microsoft.com/office/powerpoint/2010/main" val="270540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4AE1EC-013E-A1BE-60D1-47C16FEE15B9}"/>
              </a:ext>
            </a:extLst>
          </p:cNvPr>
          <p:cNvSpPr>
            <a:spLocks noGrp="1"/>
          </p:cNvSpPr>
          <p:nvPr>
            <p:ph type="title"/>
          </p:nvPr>
        </p:nvSpPr>
        <p:spPr/>
        <p:txBody>
          <a:bodyPr>
            <a:normAutofit/>
          </a:bodyPr>
          <a:lstStyle/>
          <a:p>
            <a:pPr algn="ctr"/>
            <a:r>
              <a:rPr lang="fr-FR" sz="4000" dirty="0"/>
              <a:t>Création des variables âge et tranche d’âge des bâtiments</a:t>
            </a:r>
          </a:p>
        </p:txBody>
      </p:sp>
      <p:pic>
        <p:nvPicPr>
          <p:cNvPr id="9" name="Espace réservé du contenu 8">
            <a:extLst>
              <a:ext uri="{FF2B5EF4-FFF2-40B4-BE49-F238E27FC236}">
                <a16:creationId xmlns:a16="http://schemas.microsoft.com/office/drawing/2014/main" id="{6B24D024-C5E7-D253-5AB1-150B4AC411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2399" y="1478227"/>
            <a:ext cx="6496401" cy="4888706"/>
          </a:xfrm>
        </p:spPr>
      </p:pic>
      <p:sp>
        <p:nvSpPr>
          <p:cNvPr id="3" name="Espace réservé du pied de page 2">
            <a:extLst>
              <a:ext uri="{FF2B5EF4-FFF2-40B4-BE49-F238E27FC236}">
                <a16:creationId xmlns:a16="http://schemas.microsoft.com/office/drawing/2014/main" id="{83055E26-4243-7E98-5131-C510BC5E8B8D}"/>
              </a:ext>
            </a:extLst>
          </p:cNvPr>
          <p:cNvSpPr>
            <a:spLocks noGrp="1"/>
          </p:cNvSpPr>
          <p:nvPr>
            <p:ph type="ftr" sz="quarter" idx="11"/>
          </p:nvPr>
        </p:nvSpPr>
        <p:spPr>
          <a:xfrm>
            <a:off x="838200" y="6356349"/>
            <a:ext cx="1399468"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C26627E3-46EE-3654-184D-F4D51F77D508}"/>
              </a:ext>
            </a:extLst>
          </p:cNvPr>
          <p:cNvSpPr>
            <a:spLocks noGrp="1"/>
          </p:cNvSpPr>
          <p:nvPr>
            <p:ph type="sldNum" sz="quarter" idx="12"/>
          </p:nvPr>
        </p:nvSpPr>
        <p:spPr/>
        <p:txBody>
          <a:bodyPr/>
          <a:lstStyle/>
          <a:p>
            <a:fld id="{5726FCE5-F0AC-40D8-8F27-F3159DAC212D}" type="slidenum">
              <a:rPr lang="fr-FR" b="1" smtClean="0">
                <a:solidFill>
                  <a:schemeClr val="tx1"/>
                </a:solidFill>
              </a:rPr>
              <a:t>8</a:t>
            </a:fld>
            <a:endParaRPr lang="fr-FR" b="1" dirty="0">
              <a:solidFill>
                <a:schemeClr val="tx1"/>
              </a:solidFill>
            </a:endParaRPr>
          </a:p>
        </p:txBody>
      </p:sp>
    </p:spTree>
    <p:extLst>
      <p:ext uri="{BB962C8B-B14F-4D97-AF65-F5344CB8AC3E}">
        <p14:creationId xmlns:p14="http://schemas.microsoft.com/office/powerpoint/2010/main" val="279904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58745-2457-85BF-019A-4636859D9BB9}"/>
              </a:ext>
            </a:extLst>
          </p:cNvPr>
          <p:cNvSpPr>
            <a:spLocks noGrp="1"/>
          </p:cNvSpPr>
          <p:nvPr>
            <p:ph type="title"/>
          </p:nvPr>
        </p:nvSpPr>
        <p:spPr/>
        <p:txBody>
          <a:bodyPr>
            <a:normAutofit/>
          </a:bodyPr>
          <a:lstStyle/>
          <a:p>
            <a:pPr algn="ctr"/>
            <a:r>
              <a:rPr lang="fr-FR" sz="4000" dirty="0"/>
              <a:t>Création des variables de pourcentages de la surface d'une propriété et du parking</a:t>
            </a:r>
          </a:p>
        </p:txBody>
      </p:sp>
      <p:pic>
        <p:nvPicPr>
          <p:cNvPr id="5" name="Espace réservé du contenu 4">
            <a:extLst>
              <a:ext uri="{FF2B5EF4-FFF2-40B4-BE49-F238E27FC236}">
                <a16:creationId xmlns:a16="http://schemas.microsoft.com/office/drawing/2014/main" id="{394FD2AE-2DEB-93F4-E755-894757A71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097313"/>
            <a:ext cx="9118599" cy="3755653"/>
          </a:xfrm>
        </p:spPr>
      </p:pic>
      <p:sp>
        <p:nvSpPr>
          <p:cNvPr id="3" name="Espace réservé du pied de page 2">
            <a:extLst>
              <a:ext uri="{FF2B5EF4-FFF2-40B4-BE49-F238E27FC236}">
                <a16:creationId xmlns:a16="http://schemas.microsoft.com/office/drawing/2014/main" id="{F01AEFE9-04E2-B76F-8C88-E266661CCF96}"/>
              </a:ext>
            </a:extLst>
          </p:cNvPr>
          <p:cNvSpPr>
            <a:spLocks noGrp="1"/>
          </p:cNvSpPr>
          <p:nvPr>
            <p:ph type="ftr" sz="quarter" idx="11"/>
          </p:nvPr>
        </p:nvSpPr>
        <p:spPr>
          <a:xfrm>
            <a:off x="838200" y="6356350"/>
            <a:ext cx="1185333" cy="365125"/>
          </a:xfrm>
        </p:spPr>
        <p:txBody>
          <a:bodyPr/>
          <a:lstStyle/>
          <a:p>
            <a:r>
              <a:rPr lang="fr-FR" b="1" dirty="0">
                <a:solidFill>
                  <a:schemeClr val="tx1"/>
                </a:solidFill>
              </a:rPr>
              <a:t>TIDIANE Barry</a:t>
            </a:r>
          </a:p>
        </p:txBody>
      </p:sp>
      <p:sp>
        <p:nvSpPr>
          <p:cNvPr id="4" name="Espace réservé du numéro de diapositive 3">
            <a:extLst>
              <a:ext uri="{FF2B5EF4-FFF2-40B4-BE49-F238E27FC236}">
                <a16:creationId xmlns:a16="http://schemas.microsoft.com/office/drawing/2014/main" id="{F4CE9A98-EDE6-C645-7753-28B7AD588949}"/>
              </a:ext>
            </a:extLst>
          </p:cNvPr>
          <p:cNvSpPr>
            <a:spLocks noGrp="1"/>
          </p:cNvSpPr>
          <p:nvPr>
            <p:ph type="sldNum" sz="quarter" idx="12"/>
          </p:nvPr>
        </p:nvSpPr>
        <p:spPr/>
        <p:txBody>
          <a:bodyPr/>
          <a:lstStyle/>
          <a:p>
            <a:fld id="{5726FCE5-F0AC-40D8-8F27-F3159DAC212D}" type="slidenum">
              <a:rPr lang="fr-FR" b="1" smtClean="0">
                <a:solidFill>
                  <a:schemeClr val="tx1"/>
                </a:solidFill>
              </a:rPr>
              <a:t>9</a:t>
            </a:fld>
            <a:endParaRPr lang="fr-FR" b="1" dirty="0">
              <a:solidFill>
                <a:schemeClr val="tx1"/>
              </a:solidFill>
            </a:endParaRPr>
          </a:p>
        </p:txBody>
      </p:sp>
    </p:spTree>
    <p:extLst>
      <p:ext uri="{BB962C8B-B14F-4D97-AF65-F5344CB8AC3E}">
        <p14:creationId xmlns:p14="http://schemas.microsoft.com/office/powerpoint/2010/main" val="987313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Grand écran</PresentationFormat>
  <Paragraphs>129</Paragraphs>
  <Slides>25</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Calibri Light</vt:lpstr>
      <vt:lpstr>Helvetica Neue</vt:lpstr>
      <vt:lpstr>Söhne</vt:lpstr>
      <vt:lpstr>Thème Office</vt:lpstr>
      <vt:lpstr> Anticipez les besoins en consommation de bâtiments</vt:lpstr>
      <vt:lpstr>SOMMAIRE</vt:lpstr>
      <vt:lpstr>Analyse exploratoire et premier feature engineering</vt:lpstr>
      <vt:lpstr>Les informations statistiques sur cet ensemble de données</vt:lpstr>
      <vt:lpstr>Une observation graphique des données manquantes</vt:lpstr>
      <vt:lpstr>La matrice des corrélations avec heatmap</vt:lpstr>
      <vt:lpstr>Une vue des bâtiments non résidentiels en tenant compte de leur usage principal</vt:lpstr>
      <vt:lpstr>Création des variables âge et tranche d’âge des bâtiments</vt:lpstr>
      <vt:lpstr>Création des variables de pourcentages de la surface d'une propriété et du parking</vt:lpstr>
      <vt:lpstr>Encodage des catégories</vt:lpstr>
      <vt:lpstr>Prédictions de la consommation totale d’énergie de bâtiments non destinés à l’habitation</vt:lpstr>
      <vt:lpstr>Prédictions des modèles sans "ENERGYSTARScore"</vt:lpstr>
      <vt:lpstr>Tableau récapitulatif des modèles linéaires</vt:lpstr>
      <vt:lpstr>Tableau récapitulatif des modèles non-linéaires</vt:lpstr>
      <vt:lpstr>Feature importance sans "ENERGYSTARScore"</vt:lpstr>
      <vt:lpstr>Feature importance globale</vt:lpstr>
      <vt:lpstr>Feature importance locale</vt:lpstr>
      <vt:lpstr>Prédictions des modèles avec "ENERGYSTARScore"</vt:lpstr>
      <vt:lpstr>Tableau récapitulatif des modèles linéaires</vt:lpstr>
      <vt:lpstr>Tableau récapitulatif des modèles non-linéaires</vt:lpstr>
      <vt:lpstr>Feature importance avec "ENERGYSTARScore"</vt:lpstr>
      <vt:lpstr>Feature importance globale</vt:lpstr>
      <vt:lpstr>Feature importance locale</vt:lpstr>
      <vt:lpstr>Conclusion</vt:lpstr>
      <vt:lpstr>Liens utiles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Barry Tidiane</dc:creator>
  <cp:lastModifiedBy>Barry Tidiane</cp:lastModifiedBy>
  <cp:revision>13</cp:revision>
  <dcterms:created xsi:type="dcterms:W3CDTF">2023-05-07T08:17:10Z</dcterms:created>
  <dcterms:modified xsi:type="dcterms:W3CDTF">2023-07-02T22:03:43Z</dcterms:modified>
</cp:coreProperties>
</file>