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7B146-8890-414E-B6F4-C87A720361D1}"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6456572F-944A-420D-8A5C-697E776945A5}">
      <dgm:prSet phldrT="[Texte]"/>
      <dgm:spPr/>
      <dgm:t>
        <a:bodyPr/>
        <a:lstStyle/>
        <a:p>
          <a:pPr algn="ctr"/>
          <a:r>
            <a:rPr lang="fr-FR" dirty="0"/>
            <a:t>INTRODUCTION</a:t>
          </a:r>
          <a:endParaRPr lang="en-US" dirty="0"/>
        </a:p>
      </dgm:t>
    </dgm:pt>
    <dgm:pt modelId="{653702BC-2449-4065-9F19-7D6669990576}" type="parTrans" cxnId="{61354DBC-8563-4E7B-9F1B-C25DC44F460A}">
      <dgm:prSet/>
      <dgm:spPr/>
      <dgm:t>
        <a:bodyPr/>
        <a:lstStyle/>
        <a:p>
          <a:endParaRPr lang="en-US"/>
        </a:p>
      </dgm:t>
    </dgm:pt>
    <dgm:pt modelId="{5837E778-7F04-443E-830E-1AA729EE3CD3}" type="sibTrans" cxnId="{61354DBC-8563-4E7B-9F1B-C25DC44F460A}">
      <dgm:prSet/>
      <dgm:spPr/>
      <dgm:t>
        <a:bodyPr/>
        <a:lstStyle/>
        <a:p>
          <a:endParaRPr lang="en-US"/>
        </a:p>
      </dgm:t>
    </dgm:pt>
    <dgm:pt modelId="{191AC5ED-F487-4F1C-985C-341E4DC750E4}">
      <dgm:prSet phldrT="[Texte]"/>
      <dgm:spPr/>
      <dgm:t>
        <a:bodyPr/>
        <a:lstStyle/>
        <a:p>
          <a:pPr algn="ctr"/>
          <a:r>
            <a:rPr lang="fr-FR" b="0" i="0" dirty="0"/>
            <a:t>LES DIFFÉRENTES NOTIONS DERRIÈRE CES TERMES</a:t>
          </a:r>
        </a:p>
        <a:p>
          <a:pPr algn="l"/>
          <a:endParaRPr lang="en-US" dirty="0"/>
        </a:p>
      </dgm:t>
    </dgm:pt>
    <dgm:pt modelId="{CF4719F5-BE96-49FC-97AD-7CE30EF27345}" type="parTrans" cxnId="{820E47C3-582D-4C80-AE4C-5D01EA33CA47}">
      <dgm:prSet/>
      <dgm:spPr/>
      <dgm:t>
        <a:bodyPr/>
        <a:lstStyle/>
        <a:p>
          <a:endParaRPr lang="en-US"/>
        </a:p>
      </dgm:t>
    </dgm:pt>
    <dgm:pt modelId="{9E0A8A35-547D-4E4A-8C4A-E068008FC134}" type="sibTrans" cxnId="{820E47C3-582D-4C80-AE4C-5D01EA33CA47}">
      <dgm:prSet/>
      <dgm:spPr/>
      <dgm:t>
        <a:bodyPr/>
        <a:lstStyle/>
        <a:p>
          <a:endParaRPr lang="en-US"/>
        </a:p>
      </dgm:t>
    </dgm:pt>
    <dgm:pt modelId="{462C611E-6971-4CDE-BDE1-302A7670F6F3}">
      <dgm:prSet phldrT="[Texte]"/>
      <dgm:spPr/>
      <dgm:t>
        <a:bodyPr/>
        <a:lstStyle/>
        <a:p>
          <a:pPr algn="ctr"/>
          <a:r>
            <a:rPr lang="fr-FR" dirty="0"/>
            <a:t>CONCLUSION</a:t>
          </a:r>
          <a:endParaRPr lang="en-US" dirty="0"/>
        </a:p>
      </dgm:t>
    </dgm:pt>
    <dgm:pt modelId="{ED4730B7-A1DF-4B95-A20B-59B926BA9BD4}" type="parTrans" cxnId="{95A00676-5C3D-430B-94CB-35B5EECF05AD}">
      <dgm:prSet/>
      <dgm:spPr/>
      <dgm:t>
        <a:bodyPr/>
        <a:lstStyle/>
        <a:p>
          <a:endParaRPr lang="en-US"/>
        </a:p>
      </dgm:t>
    </dgm:pt>
    <dgm:pt modelId="{31395D20-E82A-4F5C-AA0C-3F41C9B112C3}" type="sibTrans" cxnId="{95A00676-5C3D-430B-94CB-35B5EECF05AD}">
      <dgm:prSet/>
      <dgm:spPr/>
      <dgm:t>
        <a:bodyPr/>
        <a:lstStyle/>
        <a:p>
          <a:endParaRPr lang="en-US"/>
        </a:p>
      </dgm:t>
    </dgm:pt>
    <dgm:pt modelId="{2FB0A35D-3B26-4697-8FFC-A5A89B20D16A}" type="pres">
      <dgm:prSet presAssocID="{8417B146-8890-414E-B6F4-C87A720361D1}" presName="Name0" presStyleCnt="0">
        <dgm:presLayoutVars>
          <dgm:chMax val="7"/>
          <dgm:chPref val="7"/>
          <dgm:dir/>
        </dgm:presLayoutVars>
      </dgm:prSet>
      <dgm:spPr/>
    </dgm:pt>
    <dgm:pt modelId="{0FE00F30-35EC-432B-BA0B-099C23EDB4C3}" type="pres">
      <dgm:prSet presAssocID="{8417B146-8890-414E-B6F4-C87A720361D1}" presName="Name1" presStyleCnt="0"/>
      <dgm:spPr/>
    </dgm:pt>
    <dgm:pt modelId="{BC24E68E-7FCB-4085-9E4F-AA7308541EB5}" type="pres">
      <dgm:prSet presAssocID="{8417B146-8890-414E-B6F4-C87A720361D1}" presName="cycle" presStyleCnt="0"/>
      <dgm:spPr/>
    </dgm:pt>
    <dgm:pt modelId="{94503DD3-16A6-4EB5-BA8A-C114FAB0DB9B}" type="pres">
      <dgm:prSet presAssocID="{8417B146-8890-414E-B6F4-C87A720361D1}" presName="srcNode" presStyleLbl="node1" presStyleIdx="0" presStyleCnt="3"/>
      <dgm:spPr/>
    </dgm:pt>
    <dgm:pt modelId="{F50505E8-4BE4-470D-BEE9-ADBE9BBCCE10}" type="pres">
      <dgm:prSet presAssocID="{8417B146-8890-414E-B6F4-C87A720361D1}" presName="conn" presStyleLbl="parChTrans1D2" presStyleIdx="0" presStyleCnt="1"/>
      <dgm:spPr/>
    </dgm:pt>
    <dgm:pt modelId="{BB291198-8946-4218-9094-E295BA09A64B}" type="pres">
      <dgm:prSet presAssocID="{8417B146-8890-414E-B6F4-C87A720361D1}" presName="extraNode" presStyleLbl="node1" presStyleIdx="0" presStyleCnt="3"/>
      <dgm:spPr/>
    </dgm:pt>
    <dgm:pt modelId="{EE6E4C1B-D1FA-402A-A3D9-A6D2B2BA77BA}" type="pres">
      <dgm:prSet presAssocID="{8417B146-8890-414E-B6F4-C87A720361D1}" presName="dstNode" presStyleLbl="node1" presStyleIdx="0" presStyleCnt="3"/>
      <dgm:spPr/>
    </dgm:pt>
    <dgm:pt modelId="{6DE28718-886C-4AAD-B9C5-9BB897A9467F}" type="pres">
      <dgm:prSet presAssocID="{6456572F-944A-420D-8A5C-697E776945A5}" presName="text_1" presStyleLbl="node1" presStyleIdx="0" presStyleCnt="3" custScaleX="95663">
        <dgm:presLayoutVars>
          <dgm:bulletEnabled val="1"/>
        </dgm:presLayoutVars>
      </dgm:prSet>
      <dgm:spPr/>
    </dgm:pt>
    <dgm:pt modelId="{2E45E250-850A-42F7-B3D4-E802CB789BDD}" type="pres">
      <dgm:prSet presAssocID="{6456572F-944A-420D-8A5C-697E776945A5}" presName="accent_1" presStyleCnt="0"/>
      <dgm:spPr/>
    </dgm:pt>
    <dgm:pt modelId="{78BD5CDD-3CBE-4DA3-9471-C6B842986CB5}" type="pres">
      <dgm:prSet presAssocID="{6456572F-944A-420D-8A5C-697E776945A5}" presName="accentRepeatNode" presStyleLbl="solidFgAcc1" presStyleIdx="0" presStyleCnt="3"/>
      <dgm:spPr/>
    </dgm:pt>
    <dgm:pt modelId="{7EA85236-A029-4E9E-803D-2D5C839E2A09}" type="pres">
      <dgm:prSet presAssocID="{191AC5ED-F487-4F1C-985C-341E4DC750E4}" presName="text_2" presStyleLbl="node1" presStyleIdx="1" presStyleCnt="3">
        <dgm:presLayoutVars>
          <dgm:bulletEnabled val="1"/>
        </dgm:presLayoutVars>
      </dgm:prSet>
      <dgm:spPr/>
    </dgm:pt>
    <dgm:pt modelId="{BC1ADD12-8DAF-4A90-938C-4681AA5259AD}" type="pres">
      <dgm:prSet presAssocID="{191AC5ED-F487-4F1C-985C-341E4DC750E4}" presName="accent_2" presStyleCnt="0"/>
      <dgm:spPr/>
    </dgm:pt>
    <dgm:pt modelId="{4D2416FB-477B-4DC6-9FF8-707D6AEE83A5}" type="pres">
      <dgm:prSet presAssocID="{191AC5ED-F487-4F1C-985C-341E4DC750E4}" presName="accentRepeatNode" presStyleLbl="solidFgAcc1" presStyleIdx="1" presStyleCnt="3"/>
      <dgm:spPr/>
    </dgm:pt>
    <dgm:pt modelId="{E9282232-EA90-49CF-8A2B-A277D68266F5}" type="pres">
      <dgm:prSet presAssocID="{462C611E-6971-4CDE-BDE1-302A7670F6F3}" presName="text_3" presStyleLbl="node1" presStyleIdx="2" presStyleCnt="3">
        <dgm:presLayoutVars>
          <dgm:bulletEnabled val="1"/>
        </dgm:presLayoutVars>
      </dgm:prSet>
      <dgm:spPr/>
    </dgm:pt>
    <dgm:pt modelId="{A0958D44-03C3-4B4F-B00B-C971555EBF35}" type="pres">
      <dgm:prSet presAssocID="{462C611E-6971-4CDE-BDE1-302A7670F6F3}" presName="accent_3" presStyleCnt="0"/>
      <dgm:spPr/>
    </dgm:pt>
    <dgm:pt modelId="{63974149-C6E7-4AA6-BE51-F426DD7AFA37}" type="pres">
      <dgm:prSet presAssocID="{462C611E-6971-4CDE-BDE1-302A7670F6F3}" presName="accentRepeatNode" presStyleLbl="solidFgAcc1" presStyleIdx="2" presStyleCnt="3"/>
      <dgm:spPr/>
    </dgm:pt>
  </dgm:ptLst>
  <dgm:cxnLst>
    <dgm:cxn modelId="{2E280221-6683-41D2-A2AD-F2D7BB89738A}" type="presOf" srcId="{191AC5ED-F487-4F1C-985C-341E4DC750E4}" destId="{7EA85236-A029-4E9E-803D-2D5C839E2A09}" srcOrd="0" destOrd="0" presId="urn:microsoft.com/office/officeart/2008/layout/VerticalCurvedList"/>
    <dgm:cxn modelId="{9FAB532C-391C-4F61-833A-39A2117B9A03}" type="presOf" srcId="{6456572F-944A-420D-8A5C-697E776945A5}" destId="{6DE28718-886C-4AAD-B9C5-9BB897A9467F}" srcOrd="0" destOrd="0" presId="urn:microsoft.com/office/officeart/2008/layout/VerticalCurvedList"/>
    <dgm:cxn modelId="{89C9C367-B816-458B-A32C-4F250F6EB1E4}" type="presOf" srcId="{5837E778-7F04-443E-830E-1AA729EE3CD3}" destId="{F50505E8-4BE4-470D-BEE9-ADBE9BBCCE10}" srcOrd="0" destOrd="0" presId="urn:microsoft.com/office/officeart/2008/layout/VerticalCurvedList"/>
    <dgm:cxn modelId="{95A00676-5C3D-430B-94CB-35B5EECF05AD}" srcId="{8417B146-8890-414E-B6F4-C87A720361D1}" destId="{462C611E-6971-4CDE-BDE1-302A7670F6F3}" srcOrd="2" destOrd="0" parTransId="{ED4730B7-A1DF-4B95-A20B-59B926BA9BD4}" sibTransId="{31395D20-E82A-4F5C-AA0C-3F41C9B112C3}"/>
    <dgm:cxn modelId="{F74C5E78-1DA9-4473-9288-858523C0D612}" type="presOf" srcId="{462C611E-6971-4CDE-BDE1-302A7670F6F3}" destId="{E9282232-EA90-49CF-8A2B-A277D68266F5}" srcOrd="0" destOrd="0" presId="urn:microsoft.com/office/officeart/2008/layout/VerticalCurvedList"/>
    <dgm:cxn modelId="{61354DBC-8563-4E7B-9F1B-C25DC44F460A}" srcId="{8417B146-8890-414E-B6F4-C87A720361D1}" destId="{6456572F-944A-420D-8A5C-697E776945A5}" srcOrd="0" destOrd="0" parTransId="{653702BC-2449-4065-9F19-7D6669990576}" sibTransId="{5837E778-7F04-443E-830E-1AA729EE3CD3}"/>
    <dgm:cxn modelId="{570749C1-8E04-477A-BB7A-7137AB89629F}" type="presOf" srcId="{8417B146-8890-414E-B6F4-C87A720361D1}" destId="{2FB0A35D-3B26-4697-8FFC-A5A89B20D16A}" srcOrd="0" destOrd="0" presId="urn:microsoft.com/office/officeart/2008/layout/VerticalCurvedList"/>
    <dgm:cxn modelId="{820E47C3-582D-4C80-AE4C-5D01EA33CA47}" srcId="{8417B146-8890-414E-B6F4-C87A720361D1}" destId="{191AC5ED-F487-4F1C-985C-341E4DC750E4}" srcOrd="1" destOrd="0" parTransId="{CF4719F5-BE96-49FC-97AD-7CE30EF27345}" sibTransId="{9E0A8A35-547D-4E4A-8C4A-E068008FC134}"/>
    <dgm:cxn modelId="{51C7EE41-00B2-451F-98A7-F520A5D8FA53}" type="presParOf" srcId="{2FB0A35D-3B26-4697-8FFC-A5A89B20D16A}" destId="{0FE00F30-35EC-432B-BA0B-099C23EDB4C3}" srcOrd="0" destOrd="0" presId="urn:microsoft.com/office/officeart/2008/layout/VerticalCurvedList"/>
    <dgm:cxn modelId="{372B25D7-12A5-4368-9F61-B6E8AA64D6D7}" type="presParOf" srcId="{0FE00F30-35EC-432B-BA0B-099C23EDB4C3}" destId="{BC24E68E-7FCB-4085-9E4F-AA7308541EB5}" srcOrd="0" destOrd="0" presId="urn:microsoft.com/office/officeart/2008/layout/VerticalCurvedList"/>
    <dgm:cxn modelId="{BF981DD7-E71C-4423-8C7E-ED718855F6F9}" type="presParOf" srcId="{BC24E68E-7FCB-4085-9E4F-AA7308541EB5}" destId="{94503DD3-16A6-4EB5-BA8A-C114FAB0DB9B}" srcOrd="0" destOrd="0" presId="urn:microsoft.com/office/officeart/2008/layout/VerticalCurvedList"/>
    <dgm:cxn modelId="{065609D0-BAB3-4F81-B35E-802ACC83AA6C}" type="presParOf" srcId="{BC24E68E-7FCB-4085-9E4F-AA7308541EB5}" destId="{F50505E8-4BE4-470D-BEE9-ADBE9BBCCE10}" srcOrd="1" destOrd="0" presId="urn:microsoft.com/office/officeart/2008/layout/VerticalCurvedList"/>
    <dgm:cxn modelId="{B7300ACF-9692-41FE-AB0B-D1BA572B50D7}" type="presParOf" srcId="{BC24E68E-7FCB-4085-9E4F-AA7308541EB5}" destId="{BB291198-8946-4218-9094-E295BA09A64B}" srcOrd="2" destOrd="0" presId="urn:microsoft.com/office/officeart/2008/layout/VerticalCurvedList"/>
    <dgm:cxn modelId="{80D8C54D-B44F-4FE2-ACF7-347B91FEC9E3}" type="presParOf" srcId="{BC24E68E-7FCB-4085-9E4F-AA7308541EB5}" destId="{EE6E4C1B-D1FA-402A-A3D9-A6D2B2BA77BA}" srcOrd="3" destOrd="0" presId="urn:microsoft.com/office/officeart/2008/layout/VerticalCurvedList"/>
    <dgm:cxn modelId="{4AE01943-AEF6-4E22-809D-FBF018725876}" type="presParOf" srcId="{0FE00F30-35EC-432B-BA0B-099C23EDB4C3}" destId="{6DE28718-886C-4AAD-B9C5-9BB897A9467F}" srcOrd="1" destOrd="0" presId="urn:microsoft.com/office/officeart/2008/layout/VerticalCurvedList"/>
    <dgm:cxn modelId="{59B65DF6-A308-4144-BB1C-7A720B9CCDCE}" type="presParOf" srcId="{0FE00F30-35EC-432B-BA0B-099C23EDB4C3}" destId="{2E45E250-850A-42F7-B3D4-E802CB789BDD}" srcOrd="2" destOrd="0" presId="urn:microsoft.com/office/officeart/2008/layout/VerticalCurvedList"/>
    <dgm:cxn modelId="{588BCF96-3357-433A-817B-C22AE9AE935E}" type="presParOf" srcId="{2E45E250-850A-42F7-B3D4-E802CB789BDD}" destId="{78BD5CDD-3CBE-4DA3-9471-C6B842986CB5}" srcOrd="0" destOrd="0" presId="urn:microsoft.com/office/officeart/2008/layout/VerticalCurvedList"/>
    <dgm:cxn modelId="{6C64E368-B683-4566-A8E3-2765616A2EEF}" type="presParOf" srcId="{0FE00F30-35EC-432B-BA0B-099C23EDB4C3}" destId="{7EA85236-A029-4E9E-803D-2D5C839E2A09}" srcOrd="3" destOrd="0" presId="urn:microsoft.com/office/officeart/2008/layout/VerticalCurvedList"/>
    <dgm:cxn modelId="{BCEE6522-67CB-4F74-A971-97ED11F77402}" type="presParOf" srcId="{0FE00F30-35EC-432B-BA0B-099C23EDB4C3}" destId="{BC1ADD12-8DAF-4A90-938C-4681AA5259AD}" srcOrd="4" destOrd="0" presId="urn:microsoft.com/office/officeart/2008/layout/VerticalCurvedList"/>
    <dgm:cxn modelId="{A503E256-9873-455D-86E6-F20BBCC58409}" type="presParOf" srcId="{BC1ADD12-8DAF-4A90-938C-4681AA5259AD}" destId="{4D2416FB-477B-4DC6-9FF8-707D6AEE83A5}" srcOrd="0" destOrd="0" presId="urn:microsoft.com/office/officeart/2008/layout/VerticalCurvedList"/>
    <dgm:cxn modelId="{CC740975-4CAE-455C-9663-80FCBEB5D998}" type="presParOf" srcId="{0FE00F30-35EC-432B-BA0B-099C23EDB4C3}" destId="{E9282232-EA90-49CF-8A2B-A277D68266F5}" srcOrd="5" destOrd="0" presId="urn:microsoft.com/office/officeart/2008/layout/VerticalCurvedList"/>
    <dgm:cxn modelId="{66C432F0-C0BC-4F8E-BDF9-3973B658B1A5}" type="presParOf" srcId="{0FE00F30-35EC-432B-BA0B-099C23EDB4C3}" destId="{A0958D44-03C3-4B4F-B00B-C971555EBF35}" srcOrd="6" destOrd="0" presId="urn:microsoft.com/office/officeart/2008/layout/VerticalCurvedList"/>
    <dgm:cxn modelId="{7708BCDA-44B5-492D-99AC-CF0D83263165}" type="presParOf" srcId="{A0958D44-03C3-4B4F-B00B-C971555EBF35}" destId="{63974149-C6E7-4AA6-BE51-F426DD7AFA3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505E8-4BE4-470D-BEE9-ADBE9BBCCE10}">
      <dsp:nvSpPr>
        <dsp:cNvPr id="0" name=""/>
        <dsp:cNvSpPr/>
      </dsp:nvSpPr>
      <dsp:spPr>
        <a:xfrm>
          <a:off x="-5496464" y="-841661"/>
          <a:ext cx="6545305" cy="6545305"/>
        </a:xfrm>
        <a:prstGeom prst="blockArc">
          <a:avLst>
            <a:gd name="adj1" fmla="val 18900000"/>
            <a:gd name="adj2" fmla="val 2700000"/>
            <a:gd name="adj3" fmla="val 33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E28718-886C-4AAD-B9C5-9BB897A9467F}">
      <dsp:nvSpPr>
        <dsp:cNvPr id="0" name=""/>
        <dsp:cNvSpPr/>
      </dsp:nvSpPr>
      <dsp:spPr>
        <a:xfrm>
          <a:off x="835009" y="486198"/>
          <a:ext cx="7065727" cy="972396"/>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1840" tIns="48260" rIns="48260" bIns="48260" numCol="1" spcCol="1270" anchor="ctr" anchorCtr="0">
          <a:noAutofit/>
        </a:bodyPr>
        <a:lstStyle/>
        <a:p>
          <a:pPr marL="0" lvl="0" indent="0" algn="ctr" defTabSz="844550">
            <a:lnSpc>
              <a:spcPct val="90000"/>
            </a:lnSpc>
            <a:spcBef>
              <a:spcPct val="0"/>
            </a:spcBef>
            <a:spcAft>
              <a:spcPct val="35000"/>
            </a:spcAft>
            <a:buNone/>
          </a:pPr>
          <a:r>
            <a:rPr lang="fr-FR" sz="1900" kern="1200" dirty="0"/>
            <a:t>INTRODUCTION</a:t>
          </a:r>
          <a:endParaRPr lang="en-US" sz="1900" kern="1200" dirty="0"/>
        </a:p>
      </dsp:txBody>
      <dsp:txXfrm>
        <a:off x="835009" y="486198"/>
        <a:ext cx="7065727" cy="972396"/>
      </dsp:txXfrm>
    </dsp:sp>
    <dsp:sp modelId="{78BD5CDD-3CBE-4DA3-9471-C6B842986CB5}">
      <dsp:nvSpPr>
        <dsp:cNvPr id="0" name=""/>
        <dsp:cNvSpPr/>
      </dsp:nvSpPr>
      <dsp:spPr>
        <a:xfrm>
          <a:off x="67095" y="364648"/>
          <a:ext cx="1215495" cy="1215495"/>
        </a:xfrm>
        <a:prstGeom prst="ellipse">
          <a:avLst/>
        </a:prstGeom>
        <a:gradFill rotWithShape="0">
          <a:gsLst>
            <a:gs pos="0">
              <a:schemeClr val="lt1">
                <a:hueOff val="0"/>
                <a:satOff val="0"/>
                <a:lumOff val="0"/>
                <a:alphaOff val="0"/>
                <a:tint val="54000"/>
                <a:alpha val="100000"/>
                <a:satMod val="105000"/>
                <a:lumMod val="110000"/>
              </a:schemeClr>
            </a:gs>
            <a:gs pos="100000">
              <a:schemeClr val="lt1">
                <a:hueOff val="0"/>
                <a:satOff val="0"/>
                <a:lumOff val="0"/>
                <a:alphaOff val="0"/>
                <a:tint val="78000"/>
                <a:alpha val="92000"/>
                <a:satMod val="109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EA85236-A029-4E9E-803D-2D5C839E2A09}">
      <dsp:nvSpPr>
        <dsp:cNvPr id="0" name=""/>
        <dsp:cNvSpPr/>
      </dsp:nvSpPr>
      <dsp:spPr>
        <a:xfrm>
          <a:off x="1028309" y="1944793"/>
          <a:ext cx="7032595" cy="972396"/>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1840" tIns="48260" rIns="48260" bIns="48260" numCol="1" spcCol="1270" anchor="ctr" anchorCtr="0">
          <a:noAutofit/>
        </a:bodyPr>
        <a:lstStyle/>
        <a:p>
          <a:pPr marL="0" lvl="0" indent="0" algn="ctr" defTabSz="844550">
            <a:lnSpc>
              <a:spcPct val="90000"/>
            </a:lnSpc>
            <a:spcBef>
              <a:spcPct val="0"/>
            </a:spcBef>
            <a:spcAft>
              <a:spcPct val="35000"/>
            </a:spcAft>
            <a:buNone/>
          </a:pPr>
          <a:r>
            <a:rPr lang="fr-FR" sz="1900" b="0" i="0" kern="1200" dirty="0"/>
            <a:t>LES DIFFÉRENTES NOTIONS DERRIÈRE CES TERMES</a:t>
          </a:r>
        </a:p>
        <a:p>
          <a:pPr marL="0" lvl="0" indent="0" algn="l" defTabSz="844550">
            <a:lnSpc>
              <a:spcPct val="90000"/>
            </a:lnSpc>
            <a:spcBef>
              <a:spcPct val="0"/>
            </a:spcBef>
            <a:spcAft>
              <a:spcPct val="35000"/>
            </a:spcAft>
            <a:buNone/>
          </a:pPr>
          <a:endParaRPr lang="en-US" sz="1900" kern="1200" dirty="0"/>
        </a:p>
      </dsp:txBody>
      <dsp:txXfrm>
        <a:off x="1028309" y="1944793"/>
        <a:ext cx="7032595" cy="972396"/>
      </dsp:txXfrm>
    </dsp:sp>
    <dsp:sp modelId="{4D2416FB-477B-4DC6-9FF8-707D6AEE83A5}">
      <dsp:nvSpPr>
        <dsp:cNvPr id="0" name=""/>
        <dsp:cNvSpPr/>
      </dsp:nvSpPr>
      <dsp:spPr>
        <a:xfrm>
          <a:off x="420561" y="1823243"/>
          <a:ext cx="1215495" cy="1215495"/>
        </a:xfrm>
        <a:prstGeom prst="ellipse">
          <a:avLst/>
        </a:prstGeom>
        <a:gradFill rotWithShape="0">
          <a:gsLst>
            <a:gs pos="0">
              <a:schemeClr val="lt1">
                <a:hueOff val="0"/>
                <a:satOff val="0"/>
                <a:lumOff val="0"/>
                <a:alphaOff val="0"/>
                <a:tint val="54000"/>
                <a:alpha val="100000"/>
                <a:satMod val="105000"/>
                <a:lumMod val="110000"/>
              </a:schemeClr>
            </a:gs>
            <a:gs pos="100000">
              <a:schemeClr val="lt1">
                <a:hueOff val="0"/>
                <a:satOff val="0"/>
                <a:lumOff val="0"/>
                <a:alphaOff val="0"/>
                <a:tint val="78000"/>
                <a:alpha val="92000"/>
                <a:satMod val="109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9282232-EA90-49CF-8A2B-A277D68266F5}">
      <dsp:nvSpPr>
        <dsp:cNvPr id="0" name=""/>
        <dsp:cNvSpPr/>
      </dsp:nvSpPr>
      <dsp:spPr>
        <a:xfrm>
          <a:off x="674843" y="3403388"/>
          <a:ext cx="7386061" cy="972396"/>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1840" tIns="48260" rIns="48260" bIns="48260" numCol="1" spcCol="1270" anchor="ctr" anchorCtr="0">
          <a:noAutofit/>
        </a:bodyPr>
        <a:lstStyle/>
        <a:p>
          <a:pPr marL="0" lvl="0" indent="0" algn="ctr" defTabSz="844550">
            <a:lnSpc>
              <a:spcPct val="90000"/>
            </a:lnSpc>
            <a:spcBef>
              <a:spcPct val="0"/>
            </a:spcBef>
            <a:spcAft>
              <a:spcPct val="35000"/>
            </a:spcAft>
            <a:buNone/>
          </a:pPr>
          <a:r>
            <a:rPr lang="fr-FR" sz="1900" kern="1200" dirty="0"/>
            <a:t>CONCLUSION</a:t>
          </a:r>
          <a:endParaRPr lang="en-US" sz="1900" kern="1200" dirty="0"/>
        </a:p>
      </dsp:txBody>
      <dsp:txXfrm>
        <a:off x="674843" y="3403388"/>
        <a:ext cx="7386061" cy="972396"/>
      </dsp:txXfrm>
    </dsp:sp>
    <dsp:sp modelId="{63974149-C6E7-4AA6-BE51-F426DD7AFA37}">
      <dsp:nvSpPr>
        <dsp:cNvPr id="0" name=""/>
        <dsp:cNvSpPr/>
      </dsp:nvSpPr>
      <dsp:spPr>
        <a:xfrm>
          <a:off x="67095" y="3281838"/>
          <a:ext cx="1215495" cy="1215495"/>
        </a:xfrm>
        <a:prstGeom prst="ellipse">
          <a:avLst/>
        </a:prstGeom>
        <a:gradFill rotWithShape="0">
          <a:gsLst>
            <a:gs pos="0">
              <a:schemeClr val="lt1">
                <a:hueOff val="0"/>
                <a:satOff val="0"/>
                <a:lumOff val="0"/>
                <a:alphaOff val="0"/>
                <a:tint val="54000"/>
                <a:alpha val="100000"/>
                <a:satMod val="105000"/>
                <a:lumMod val="110000"/>
              </a:schemeClr>
            </a:gs>
            <a:gs pos="100000">
              <a:schemeClr val="lt1">
                <a:hueOff val="0"/>
                <a:satOff val="0"/>
                <a:lumOff val="0"/>
                <a:alphaOff val="0"/>
                <a:tint val="78000"/>
                <a:alpha val="92000"/>
                <a:satMod val="109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11/25/2019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55BA285-9698-1B45-8319-D90A8C63F150}"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34695" y="2824269"/>
            <a:ext cx="4608576"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54792" y="2821491"/>
            <a:ext cx="4608576"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CFCDFD-B4CF-A241-8D71-E814B10BEAF4}"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11/25/2019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11/25/2019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BFC550-9E5C-4F5E-8552-FB73D4C87869}"/>
              </a:ext>
            </a:extLst>
          </p:cNvPr>
          <p:cNvSpPr>
            <a:spLocks noGrp="1"/>
          </p:cNvSpPr>
          <p:nvPr>
            <p:ph type="ctrTitle"/>
          </p:nvPr>
        </p:nvSpPr>
        <p:spPr>
          <a:xfrm>
            <a:off x="2407380" y="1128265"/>
            <a:ext cx="8561747" cy="2541431"/>
          </a:xfrm>
        </p:spPr>
        <p:txBody>
          <a:bodyPr>
            <a:normAutofit fontScale="90000"/>
          </a:bodyPr>
          <a:lstStyle/>
          <a:p>
            <a:pPr algn="ctr"/>
            <a:r>
              <a:rPr lang="en-US" b="1" i="1" dirty="0">
                <a:solidFill>
                  <a:schemeClr val="tx1">
                    <a:lumMod val="75000"/>
                    <a:lumOff val="25000"/>
                  </a:schemeClr>
                </a:solidFill>
              </a:rPr>
              <a:t>Zoning, Wireframe, Mockup, Prototype </a:t>
            </a:r>
            <a:br>
              <a:rPr lang="en-US" dirty="0"/>
            </a:br>
            <a:endParaRPr lang="en-US" dirty="0"/>
          </a:p>
        </p:txBody>
      </p:sp>
    </p:spTree>
    <p:extLst>
      <p:ext uri="{BB962C8B-B14F-4D97-AF65-F5344CB8AC3E}">
        <p14:creationId xmlns:p14="http://schemas.microsoft.com/office/powerpoint/2010/main" val="424078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a16="http://schemas.microsoft.com/office/drawing/2014/main" id="{585D4C1A-C799-46EB-9F08-8EE8F0E6E4D0}"/>
              </a:ext>
            </a:extLst>
          </p:cNvPr>
          <p:cNvGraphicFramePr/>
          <p:nvPr>
            <p:extLst>
              <p:ext uri="{D42A27DB-BD31-4B8C-83A1-F6EECF244321}">
                <p14:modId xmlns:p14="http://schemas.microsoft.com/office/powerpoint/2010/main" val="651272158"/>
              </p:ext>
            </p:extLst>
          </p:nvPr>
        </p:nvGraphicFramePr>
        <p:xfrm>
          <a:off x="1936750" y="904875"/>
          <a:ext cx="8128000" cy="486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F05B3117-37B3-49A7-AC37-781E99AE3D14}"/>
              </a:ext>
            </a:extLst>
          </p:cNvPr>
          <p:cNvSpPr txBox="1"/>
          <p:nvPr/>
        </p:nvSpPr>
        <p:spPr>
          <a:xfrm>
            <a:off x="2127250" y="260145"/>
            <a:ext cx="7283450" cy="830997"/>
          </a:xfrm>
          <a:prstGeom prst="rect">
            <a:avLst/>
          </a:prstGeom>
          <a:noFill/>
        </p:spPr>
        <p:txBody>
          <a:bodyPr wrap="square" rtlCol="0">
            <a:spAutoFit/>
          </a:bodyPr>
          <a:lstStyle/>
          <a:p>
            <a:pPr algn="ctr"/>
            <a:r>
              <a:rPr lang="fr-FR" sz="4800" dirty="0">
                <a:ln w="0"/>
                <a:solidFill>
                  <a:schemeClr val="accent1"/>
                </a:solidFill>
                <a:effectLst>
                  <a:outerShdw blurRad="38100" dist="25400" dir="5400000" algn="ctr" rotWithShape="0">
                    <a:srgbClr val="6E747A">
                      <a:alpha val="43000"/>
                    </a:srgbClr>
                  </a:outerShdw>
                </a:effectLst>
              </a:rPr>
              <a:t>PLAN</a:t>
            </a:r>
            <a:endParaRPr lang="en-US" b="1" dirty="0"/>
          </a:p>
        </p:txBody>
      </p:sp>
    </p:spTree>
    <p:extLst>
      <p:ext uri="{BB962C8B-B14F-4D97-AF65-F5344CB8AC3E}">
        <p14:creationId xmlns:p14="http://schemas.microsoft.com/office/powerpoint/2010/main" val="315169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8F595F1-F9AE-43CD-9DEA-7BC9DF4CD0C4}"/>
              </a:ext>
            </a:extLst>
          </p:cNvPr>
          <p:cNvSpPr txBox="1"/>
          <p:nvPr/>
        </p:nvSpPr>
        <p:spPr>
          <a:xfrm>
            <a:off x="2057400" y="133350"/>
            <a:ext cx="8239125" cy="584775"/>
          </a:xfrm>
          <a:prstGeom prst="rect">
            <a:avLst/>
          </a:prstGeom>
          <a:noFill/>
        </p:spPr>
        <p:txBody>
          <a:bodyPr wrap="square" rtlCol="0">
            <a:spAutoFit/>
          </a:bodyPr>
          <a:lstStyle/>
          <a:p>
            <a:pPr algn="ctr"/>
            <a:r>
              <a:rPr lang="fr-FR" sz="32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endParaRPr lang="en-US" sz="3200" b="1" i="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ZoneTexte 2">
            <a:extLst>
              <a:ext uri="{FF2B5EF4-FFF2-40B4-BE49-F238E27FC236}">
                <a16:creationId xmlns:a16="http://schemas.microsoft.com/office/drawing/2014/main" id="{DD5A0DBD-8D8C-4BBC-BA9A-E116C5906E9C}"/>
              </a:ext>
            </a:extLst>
          </p:cNvPr>
          <p:cNvSpPr txBox="1"/>
          <p:nvPr/>
        </p:nvSpPr>
        <p:spPr>
          <a:xfrm>
            <a:off x="171450" y="994350"/>
            <a:ext cx="11849100" cy="4401205"/>
          </a:xfrm>
          <a:prstGeom prst="rect">
            <a:avLst/>
          </a:prstGeom>
          <a:noFill/>
        </p:spPr>
        <p:txBody>
          <a:bodyPr wrap="square" rtlCol="0">
            <a:spAutoFit/>
          </a:bodyPr>
          <a:lstStyle/>
          <a:p>
            <a:pPr marL="285750" indent="-285750">
              <a:buFont typeface="Arial" panose="020B0604020202020204" pitchFamily="34" charset="0"/>
              <a:buChar char="•"/>
            </a:pPr>
            <a:r>
              <a:rPr lang="fr-FR" sz="2000" i="1" dirty="0"/>
              <a:t>Zoning</a:t>
            </a:r>
            <a:r>
              <a:rPr lang="fr-FR" sz="2000" dirty="0"/>
              <a:t>, </a:t>
            </a:r>
            <a:r>
              <a:rPr lang="fr-FR" sz="2000" i="1" dirty="0"/>
              <a:t>wireframe</a:t>
            </a:r>
            <a:r>
              <a:rPr lang="fr-FR" sz="2000" dirty="0"/>
              <a:t>, maquette, prototype, voici des termes qui ne vous sont pas anodins, puisque nous les rencontrons de plus en plus dans le monde du Web, notamment dans les phases d’initialisation des projets. Mais savez-vous réellement ce qui se cache derrière chacun de ces termes, qui désignent l’ensemble des techniques et des outils qui permettent de maquetter graphiquement, fonctionnellement, ergonomiquement un site Web ?</a:t>
            </a:r>
          </a:p>
          <a:p>
            <a:endParaRPr lang="fr-FR" sz="2000" dirty="0"/>
          </a:p>
          <a:p>
            <a:endParaRPr lang="fr-FR" sz="2000" dirty="0"/>
          </a:p>
          <a:p>
            <a:pPr marL="285750" indent="-285750">
              <a:buFont typeface="Arial" panose="020B0604020202020204" pitchFamily="34" charset="0"/>
              <a:buChar char="•"/>
            </a:pPr>
            <a:r>
              <a:rPr lang="fr-FR" sz="2000" dirty="0"/>
              <a:t>Tout d’abord utilisée dans la création de logiciels lourds avant la phase de développement, cette technique de conception a progressivement été adoptée, et est aujourd’hui conseillée par les professionnels du Web. ceci dit, il arrive encore couramment que l’on fasse l’amalgame entre les différents termes. Parallèlement, le nombre d’applications permettant de réaliser des wireframes ou des prototypes ne cesse d’augmenter, avec à chaque fois de nouvelles spécialisations. Cet article, loin de se vouloir exhaustif, présente les différentes notions de la conception et les outils « phare » du moment.</a:t>
            </a:r>
            <a:endParaRPr lang="en-US" sz="2000" dirty="0"/>
          </a:p>
        </p:txBody>
      </p:sp>
    </p:spTree>
    <p:extLst>
      <p:ext uri="{BB962C8B-B14F-4D97-AF65-F5344CB8AC3E}">
        <p14:creationId xmlns:p14="http://schemas.microsoft.com/office/powerpoint/2010/main" val="9773480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44C8B2D-BC0E-4B80-BD07-9B65792D60E9}"/>
              </a:ext>
            </a:extLst>
          </p:cNvPr>
          <p:cNvSpPr txBox="1"/>
          <p:nvPr/>
        </p:nvSpPr>
        <p:spPr>
          <a:xfrm>
            <a:off x="962025" y="228600"/>
            <a:ext cx="10153650" cy="1354217"/>
          </a:xfrm>
          <a:prstGeom prst="rect">
            <a:avLst/>
          </a:prstGeom>
          <a:noFill/>
        </p:spPr>
        <p:txBody>
          <a:bodyPr wrap="square" rtlCol="0">
            <a:spAutoFit/>
          </a:bodyPr>
          <a:lstStyle/>
          <a:p>
            <a:pPr algn="ctr"/>
            <a:r>
              <a:rPr lang="fr-FR" sz="32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LES DIFFÉRENTES NOTIONS DERRIÈRE CES TERMES</a:t>
            </a:r>
          </a:p>
          <a:p>
            <a:endParaRPr lang="en-US" dirty="0"/>
          </a:p>
        </p:txBody>
      </p:sp>
      <p:sp>
        <p:nvSpPr>
          <p:cNvPr id="3" name="ZoneTexte 2">
            <a:extLst>
              <a:ext uri="{FF2B5EF4-FFF2-40B4-BE49-F238E27FC236}">
                <a16:creationId xmlns:a16="http://schemas.microsoft.com/office/drawing/2014/main" id="{0DF67BD1-C0F9-4FAF-AAB3-9099BCB22860}"/>
              </a:ext>
            </a:extLst>
          </p:cNvPr>
          <p:cNvSpPr txBox="1"/>
          <p:nvPr/>
        </p:nvSpPr>
        <p:spPr>
          <a:xfrm>
            <a:off x="152400" y="1977002"/>
            <a:ext cx="5886450" cy="3600986"/>
          </a:xfrm>
          <a:prstGeom prst="rect">
            <a:avLst/>
          </a:prstGeom>
          <a:noFill/>
        </p:spPr>
        <p:txBody>
          <a:bodyPr wrap="square" rtlCol="0">
            <a:spAutoFit/>
          </a:bodyPr>
          <a:lstStyle/>
          <a:p>
            <a:pPr marL="342900" indent="-342900">
              <a:buFont typeface="Wingdings" panose="05000000000000000000" pitchFamily="2" charset="2"/>
              <a:buChar char="§"/>
            </a:pPr>
            <a:r>
              <a:rPr lang="fr-FR" sz="2800" b="1" dirty="0"/>
              <a:t>L</a:t>
            </a:r>
            <a:r>
              <a:rPr lang="fr-FR" sz="2000" dirty="0"/>
              <a:t>e zoning est une technique consistant à schématiser une page Web à l’aide de blocs ou boîtes, dans le but de montrer les grandes fonctionnalités et les zones principales du contenu. Cette étape est cruciale, puisqu’elle permet de décider de l’organisation générale des pages. Ce travail de zoning débouche sur la rédaction d’un livrable qui servira de support de discussion avec le client, et permettra d’apporter les corrections avant validation finale.</a:t>
            </a:r>
            <a:endParaRPr lang="en-US" sz="2000" dirty="0"/>
          </a:p>
        </p:txBody>
      </p:sp>
      <p:pic>
        <p:nvPicPr>
          <p:cNvPr id="6" name="Image 5">
            <a:extLst>
              <a:ext uri="{FF2B5EF4-FFF2-40B4-BE49-F238E27FC236}">
                <a16:creationId xmlns:a16="http://schemas.microsoft.com/office/drawing/2014/main" id="{647708B9-510F-4E38-BA62-8D0FBB24DD59}"/>
              </a:ext>
            </a:extLst>
          </p:cNvPr>
          <p:cNvPicPr>
            <a:picLocks noChangeAspect="1"/>
          </p:cNvPicPr>
          <p:nvPr/>
        </p:nvPicPr>
        <p:blipFill>
          <a:blip r:embed="rId3"/>
          <a:stretch>
            <a:fillRect/>
          </a:stretch>
        </p:blipFill>
        <p:spPr>
          <a:xfrm>
            <a:off x="6686550" y="1485900"/>
            <a:ext cx="5095875" cy="4486274"/>
          </a:xfrm>
          <a:prstGeom prst="rect">
            <a:avLst/>
          </a:prstGeom>
        </p:spPr>
      </p:pic>
      <p:sp>
        <p:nvSpPr>
          <p:cNvPr id="7" name="ZoneTexte 6">
            <a:extLst>
              <a:ext uri="{FF2B5EF4-FFF2-40B4-BE49-F238E27FC236}">
                <a16:creationId xmlns:a16="http://schemas.microsoft.com/office/drawing/2014/main" id="{14C0F362-0E78-43DC-99EE-D1AC46011948}"/>
              </a:ext>
            </a:extLst>
          </p:cNvPr>
          <p:cNvSpPr txBox="1"/>
          <p:nvPr/>
        </p:nvSpPr>
        <p:spPr>
          <a:xfrm>
            <a:off x="552450" y="1485900"/>
            <a:ext cx="4371975" cy="4001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mj-lt"/>
              <a:buAutoNum type="arabicPeriod"/>
            </a:pPr>
            <a:r>
              <a:rPr lang="fr-FR" sz="2000" b="1" dirty="0">
                <a:ln/>
                <a:solidFill>
                  <a:schemeClr val="accent3"/>
                </a:solidFill>
              </a:rPr>
              <a:t>Zoning</a:t>
            </a:r>
            <a:endParaRPr lang="en-US" b="1" dirty="0">
              <a:ln/>
              <a:solidFill>
                <a:schemeClr val="accent3"/>
              </a:solidFill>
            </a:endParaRPr>
          </a:p>
        </p:txBody>
      </p:sp>
    </p:spTree>
    <p:extLst>
      <p:ext uri="{BB962C8B-B14F-4D97-AF65-F5344CB8AC3E}">
        <p14:creationId xmlns:p14="http://schemas.microsoft.com/office/powerpoint/2010/main" val="30942800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8B185B2-8E17-400A-BAC9-089AD0150E5E}"/>
              </a:ext>
            </a:extLst>
          </p:cNvPr>
          <p:cNvSpPr txBox="1"/>
          <p:nvPr/>
        </p:nvSpPr>
        <p:spPr>
          <a:xfrm>
            <a:off x="876300" y="523875"/>
            <a:ext cx="3352800" cy="954107"/>
          </a:xfrm>
          <a:prstGeom prst="rect">
            <a:avLst/>
          </a:prstGeom>
          <a:noFill/>
        </p:spPr>
        <p:txBody>
          <a:bodyPr wrap="square" rtlCol="0">
            <a:spAutoFit/>
          </a:bodyPr>
          <a:lstStyle/>
          <a:p>
            <a:r>
              <a:rPr lang="en-US" sz="2000" b="1" dirty="0">
                <a:ln/>
                <a:solidFill>
                  <a:schemeClr val="accent3"/>
                </a:solidFill>
              </a:rPr>
              <a:t>2.	Un wireframe</a:t>
            </a:r>
          </a:p>
          <a:p>
            <a:br>
              <a:rPr lang="en-US" dirty="0"/>
            </a:br>
            <a:endParaRPr lang="en-US" dirty="0"/>
          </a:p>
        </p:txBody>
      </p:sp>
      <p:sp>
        <p:nvSpPr>
          <p:cNvPr id="3" name="ZoneTexte 2">
            <a:extLst>
              <a:ext uri="{FF2B5EF4-FFF2-40B4-BE49-F238E27FC236}">
                <a16:creationId xmlns:a16="http://schemas.microsoft.com/office/drawing/2014/main" id="{7D34E094-948B-47F1-99A5-1F816F03AC80}"/>
              </a:ext>
            </a:extLst>
          </p:cNvPr>
          <p:cNvSpPr txBox="1"/>
          <p:nvPr/>
        </p:nvSpPr>
        <p:spPr>
          <a:xfrm>
            <a:off x="495300" y="1238250"/>
            <a:ext cx="5124450" cy="4955203"/>
          </a:xfrm>
          <a:prstGeom prst="rect">
            <a:avLst/>
          </a:prstGeom>
          <a:noFill/>
        </p:spPr>
        <p:txBody>
          <a:bodyPr wrap="square" rtlCol="0">
            <a:spAutoFit/>
          </a:bodyPr>
          <a:lstStyle/>
          <a:p>
            <a:pPr marL="342900" indent="-342900">
              <a:buFont typeface="Arial" panose="020B0604020202020204" pitchFamily="34" charset="0"/>
              <a:buChar char="•"/>
            </a:pPr>
            <a:r>
              <a:rPr lang="fr-FR" sz="2400" b="1" dirty="0"/>
              <a:t>L</a:t>
            </a:r>
            <a:r>
              <a:rPr lang="fr-FR" dirty="0"/>
              <a:t>e wireframe s’appuie sur le zoning réalisé auparavant, et permet d’indiquer le contenu présent dans chaque bloc de la page Web et de structurer l’interface. Aucun design n’est fait sur cette étape de wireframing, son objectif étant avant tout fonctionnel. Ceci dit, on distingue parfois la notion de mockup, légèrement plus orientée « présentation » (positionnement et proportion des éléments, etc.).</a:t>
            </a:r>
          </a:p>
          <a:p>
            <a:endParaRPr lang="fr-FR" dirty="0"/>
          </a:p>
          <a:p>
            <a:pPr marL="285750" indent="-285750">
              <a:buFont typeface="Arial" panose="020B0604020202020204" pitchFamily="34" charset="0"/>
              <a:buChar char="•"/>
            </a:pPr>
            <a:r>
              <a:rPr lang="fr-FR" sz="2400" b="1" dirty="0"/>
              <a:t>C</a:t>
            </a:r>
            <a:r>
              <a:rPr lang="fr-FR" dirty="0"/>
              <a:t>ertains outils de wireframing permettent d’associer des fonctionnalités à des éléments des pages réalisées – liens entre différents wireframes, changement d’un texte, etc., mais cela reste généralement assez limité.</a:t>
            </a:r>
          </a:p>
          <a:p>
            <a:endParaRPr lang="en-US" sz="1600" dirty="0"/>
          </a:p>
        </p:txBody>
      </p:sp>
      <p:pic>
        <p:nvPicPr>
          <p:cNvPr id="6" name="Image 5">
            <a:extLst>
              <a:ext uri="{FF2B5EF4-FFF2-40B4-BE49-F238E27FC236}">
                <a16:creationId xmlns:a16="http://schemas.microsoft.com/office/drawing/2014/main" id="{18570A30-7031-4E09-926D-CB553E66C59B}"/>
              </a:ext>
            </a:extLst>
          </p:cNvPr>
          <p:cNvPicPr>
            <a:picLocks noChangeAspect="1"/>
          </p:cNvPicPr>
          <p:nvPr/>
        </p:nvPicPr>
        <p:blipFill>
          <a:blip r:embed="rId2"/>
          <a:stretch>
            <a:fillRect/>
          </a:stretch>
        </p:blipFill>
        <p:spPr>
          <a:xfrm>
            <a:off x="6000751" y="619125"/>
            <a:ext cx="5876924" cy="5181600"/>
          </a:xfrm>
          <a:prstGeom prst="rect">
            <a:avLst/>
          </a:prstGeom>
        </p:spPr>
      </p:pic>
    </p:spTree>
    <p:extLst>
      <p:ext uri="{BB962C8B-B14F-4D97-AF65-F5344CB8AC3E}">
        <p14:creationId xmlns:p14="http://schemas.microsoft.com/office/powerpoint/2010/main" val="413548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F7A1380-94F3-47A2-B1AC-5FC5BDDA9E95}"/>
              </a:ext>
            </a:extLst>
          </p:cNvPr>
          <p:cNvSpPr txBox="1"/>
          <p:nvPr/>
        </p:nvSpPr>
        <p:spPr>
          <a:xfrm>
            <a:off x="581025" y="447675"/>
            <a:ext cx="1828800" cy="400110"/>
          </a:xfrm>
          <a:prstGeom prst="rect">
            <a:avLst/>
          </a:prstGeom>
          <a:noFill/>
        </p:spPr>
        <p:txBody>
          <a:bodyPr wrap="square" rtlCol="0">
            <a:spAutoFit/>
          </a:bodyPr>
          <a:lstStyle/>
          <a:p>
            <a:r>
              <a:rPr lang="fr-FR" sz="2000" b="1" dirty="0">
                <a:ln/>
                <a:solidFill>
                  <a:schemeClr val="accent3"/>
                </a:solidFill>
              </a:rPr>
              <a:t>3.  Mockup</a:t>
            </a:r>
          </a:p>
        </p:txBody>
      </p:sp>
      <p:sp>
        <p:nvSpPr>
          <p:cNvPr id="4" name="ZoneTexte 3">
            <a:extLst>
              <a:ext uri="{FF2B5EF4-FFF2-40B4-BE49-F238E27FC236}">
                <a16:creationId xmlns:a16="http://schemas.microsoft.com/office/drawing/2014/main" id="{8584F1A5-D56D-4248-89BB-938235545D9D}"/>
              </a:ext>
            </a:extLst>
          </p:cNvPr>
          <p:cNvSpPr txBox="1"/>
          <p:nvPr/>
        </p:nvSpPr>
        <p:spPr>
          <a:xfrm>
            <a:off x="185737" y="1390650"/>
            <a:ext cx="11820525" cy="3785652"/>
          </a:xfrm>
          <a:prstGeom prst="rect">
            <a:avLst/>
          </a:prstGeom>
          <a:noFill/>
        </p:spPr>
        <p:txBody>
          <a:bodyPr wrap="square" rtlCol="0">
            <a:spAutoFit/>
          </a:bodyPr>
          <a:lstStyle/>
          <a:p>
            <a:pPr marL="342900" indent="-342900" algn="ctr" fontAlgn="base">
              <a:buFont typeface="Arial" panose="020B0604020202020204" pitchFamily="34" charset="0"/>
              <a:buChar char="•"/>
            </a:pPr>
            <a:r>
              <a:rPr lang="fr-FR" sz="2400" b="1" dirty="0"/>
              <a:t>Un mockup permet de transformer une wireframe en page interactive</a:t>
            </a:r>
            <a:r>
              <a:rPr lang="fr-FR" sz="2400" dirty="0"/>
              <a:t>. Il est alors possible d’ajouter des liens afin de présenter les principes de navigation du projet. Il est même possible de rendre un formulaire fonctionnel afin de faire des simulations, en intégrant les exigences techniques et donc, l’affichage de messages d’erreur ou de confirmation en fonction des informations saisies.</a:t>
            </a:r>
          </a:p>
          <a:p>
            <a:pPr fontAlgn="base"/>
            <a:endParaRPr lang="fr-FR" dirty="0"/>
          </a:p>
          <a:p>
            <a:pPr fontAlgn="base"/>
            <a:endParaRPr lang="fr-FR" dirty="0"/>
          </a:p>
          <a:p>
            <a:pPr fontAlgn="base"/>
            <a:endParaRPr lang="fr-FR" dirty="0"/>
          </a:p>
          <a:p>
            <a:pPr algn="ctr" fontAlgn="base"/>
            <a:r>
              <a:rPr lang="fr-FR" sz="2400" b="1" dirty="0"/>
              <a:t>N.B : Un wireframe au format HTML est donc un mockup SI l’interface est interactive.</a:t>
            </a:r>
            <a:endParaRPr lang="fr-FR" sz="2400" dirty="0"/>
          </a:p>
          <a:p>
            <a:endParaRPr lang="en-US" dirty="0"/>
          </a:p>
        </p:txBody>
      </p:sp>
    </p:spTree>
    <p:extLst>
      <p:ext uri="{BB962C8B-B14F-4D97-AF65-F5344CB8AC3E}">
        <p14:creationId xmlns:p14="http://schemas.microsoft.com/office/powerpoint/2010/main" val="154089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85E6C1E-6E83-444E-8B3D-1122CD08F7F3}"/>
              </a:ext>
            </a:extLst>
          </p:cNvPr>
          <p:cNvSpPr txBox="1"/>
          <p:nvPr/>
        </p:nvSpPr>
        <p:spPr>
          <a:xfrm>
            <a:off x="666750" y="542925"/>
            <a:ext cx="2619375" cy="400110"/>
          </a:xfrm>
          <a:prstGeom prst="rect">
            <a:avLst/>
          </a:prstGeom>
          <a:noFill/>
        </p:spPr>
        <p:txBody>
          <a:bodyPr wrap="square" rtlCol="0">
            <a:spAutoFit/>
          </a:bodyPr>
          <a:lstStyle/>
          <a:p>
            <a:r>
              <a:rPr lang="fr-FR" sz="2000" b="1" dirty="0">
                <a:ln/>
                <a:solidFill>
                  <a:schemeClr val="accent3"/>
                </a:solidFill>
              </a:rPr>
              <a:t>4.  Prototype</a:t>
            </a:r>
            <a:endParaRPr lang="en-US" sz="2000" b="1" dirty="0">
              <a:ln/>
              <a:solidFill>
                <a:schemeClr val="accent3"/>
              </a:solidFill>
            </a:endParaRPr>
          </a:p>
        </p:txBody>
      </p:sp>
      <p:sp>
        <p:nvSpPr>
          <p:cNvPr id="4" name="ZoneTexte 3">
            <a:extLst>
              <a:ext uri="{FF2B5EF4-FFF2-40B4-BE49-F238E27FC236}">
                <a16:creationId xmlns:a16="http://schemas.microsoft.com/office/drawing/2014/main" id="{7703569E-3EC5-4200-8785-F80CA4BE9A23}"/>
              </a:ext>
            </a:extLst>
          </p:cNvPr>
          <p:cNvSpPr txBox="1"/>
          <p:nvPr/>
        </p:nvSpPr>
        <p:spPr>
          <a:xfrm>
            <a:off x="285750" y="1343025"/>
            <a:ext cx="11687175" cy="3693319"/>
          </a:xfrm>
          <a:prstGeom prst="rect">
            <a:avLst/>
          </a:prstGeom>
          <a:noFill/>
        </p:spPr>
        <p:txBody>
          <a:bodyPr wrap="square" rtlCol="0">
            <a:spAutoFit/>
          </a:bodyPr>
          <a:lstStyle/>
          <a:p>
            <a:pPr marL="342900" indent="-342900" algn="ctr" fontAlgn="base">
              <a:buFont typeface="Arial" panose="020B0604020202020204" pitchFamily="34" charset="0"/>
              <a:buChar char="•"/>
            </a:pPr>
            <a:r>
              <a:rPr lang="fr-FR" sz="2400" b="1" dirty="0"/>
              <a:t>Un prototype est une application fonctionnelle, qui se focalise sur le fond, et permet de déterminer avec quelles technologies les informations seront affichées. Le prototype peut servir à tester certaines technologies (prototypes jetables) ou constituer le début de l’application future (prototype évolutif).</a:t>
            </a:r>
          </a:p>
          <a:p>
            <a:pPr marL="342900" indent="-342900" algn="ctr" fontAlgn="base">
              <a:buFont typeface="Arial" panose="020B0604020202020204" pitchFamily="34" charset="0"/>
              <a:buChar char="•"/>
            </a:pPr>
            <a:endParaRPr lang="fr-FR" sz="2400" b="1" dirty="0"/>
          </a:p>
          <a:p>
            <a:pPr marL="342900" indent="-342900" algn="ctr" fontAlgn="base">
              <a:buFont typeface="Arial" panose="020B0604020202020204" pitchFamily="34" charset="0"/>
              <a:buChar char="•"/>
            </a:pPr>
            <a:endParaRPr lang="fr-FR" sz="2400" b="1" dirty="0"/>
          </a:p>
          <a:p>
            <a:pPr marL="342900" indent="-342900" algn="ctr" fontAlgn="base">
              <a:buFont typeface="Arial" panose="020B0604020202020204" pitchFamily="34" charset="0"/>
              <a:buChar char="•"/>
            </a:pPr>
            <a:r>
              <a:rPr lang="fr-FR" sz="2400" b="1" dirty="0"/>
              <a:t>un prototype est généralement unique (soit abandonné par la suite, soit fait pour évoluer), contrairement aux wireframes et maquettes qui peuvent être multiples.</a:t>
            </a:r>
          </a:p>
          <a:p>
            <a:endParaRPr lang="en-US" dirty="0"/>
          </a:p>
        </p:txBody>
      </p:sp>
    </p:spTree>
    <p:extLst>
      <p:ext uri="{BB962C8B-B14F-4D97-AF65-F5344CB8AC3E}">
        <p14:creationId xmlns:p14="http://schemas.microsoft.com/office/powerpoint/2010/main" val="262784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823D82-38C5-493D-AFFA-EDA9AE1A54CE}"/>
              </a:ext>
            </a:extLst>
          </p:cNvPr>
          <p:cNvSpPr txBox="1"/>
          <p:nvPr/>
        </p:nvSpPr>
        <p:spPr>
          <a:xfrm>
            <a:off x="466725" y="1819275"/>
            <a:ext cx="11239500" cy="3416320"/>
          </a:xfrm>
          <a:prstGeom prst="rect">
            <a:avLst/>
          </a:prstGeom>
          <a:noFill/>
        </p:spPr>
        <p:txBody>
          <a:bodyPr wrap="square" rtlCol="0">
            <a:spAutoFit/>
          </a:bodyPr>
          <a:lstStyle/>
          <a:p>
            <a:pPr algn="ctr"/>
            <a:r>
              <a:rPr lang="fr-FR" sz="3600" dirty="0"/>
              <a:t>Les étapes de zoning, de wireframe sont indispensables dans le processus de la réalisation d’un site Internet, et il faut donc y porter une attention particulière. Plus le projet est grand, plus ces outils prennent une place importante, dans la mesure où ils facilitent la conception des projets.</a:t>
            </a:r>
            <a:endParaRPr lang="en-US" sz="6600" dirty="0"/>
          </a:p>
        </p:txBody>
      </p:sp>
      <p:sp>
        <p:nvSpPr>
          <p:cNvPr id="3" name="ZoneTexte 2">
            <a:extLst>
              <a:ext uri="{FF2B5EF4-FFF2-40B4-BE49-F238E27FC236}">
                <a16:creationId xmlns:a16="http://schemas.microsoft.com/office/drawing/2014/main" id="{3E275246-2C16-42F2-889A-334B87B09C46}"/>
              </a:ext>
            </a:extLst>
          </p:cNvPr>
          <p:cNvSpPr txBox="1"/>
          <p:nvPr/>
        </p:nvSpPr>
        <p:spPr>
          <a:xfrm>
            <a:off x="1800225" y="457200"/>
            <a:ext cx="8629650" cy="584775"/>
          </a:xfrm>
          <a:prstGeom prst="rect">
            <a:avLst/>
          </a:prstGeom>
          <a:noFill/>
        </p:spPr>
        <p:txBody>
          <a:bodyPr wrap="square" rtlCol="0">
            <a:spAutoFit/>
          </a:bodyPr>
          <a:lstStyle/>
          <a:p>
            <a:pPr algn="ctr"/>
            <a:r>
              <a:rPr lang="fr-FR" sz="32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endParaRPr lang="en-US" sz="32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069222125"/>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docProps/app.xml><?xml version="1.0" encoding="utf-8"?>
<Properties xmlns="http://schemas.openxmlformats.org/officeDocument/2006/extended-properties" xmlns:vt="http://schemas.openxmlformats.org/officeDocument/2006/docPropsVTypes">
  <Template/>
  <TotalTime>97</TotalTime>
  <Words>604</Words>
  <Application>Microsoft Office PowerPoint</Application>
  <PresentationFormat>Grand écran</PresentationFormat>
  <Paragraphs>31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Palatino Linotype</vt:lpstr>
      <vt:lpstr>Wingdings</vt:lpstr>
      <vt:lpstr>Galerie</vt:lpstr>
      <vt:lpstr>Zoning, Wireframe, Mockup, Prototype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Zoning, Wireframe, Maquettage, Prototype</dc:title>
  <dc:creator>Taha Benammoune</dc:creator>
  <cp:lastModifiedBy>Taha Benammoune</cp:lastModifiedBy>
  <cp:revision>8</cp:revision>
  <dcterms:created xsi:type="dcterms:W3CDTF">2019-11-25T09:18:04Z</dcterms:created>
  <dcterms:modified xsi:type="dcterms:W3CDTF">2019-11-25T10:55:19Z</dcterms:modified>
</cp:coreProperties>
</file>