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664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9/6/2016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94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9/6/2016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737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9/6/2016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065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894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9/6/2016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02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9/6/2016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825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9/6/2016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24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9/6/2016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68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9/6/2016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318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827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788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L" sz="5400" dirty="0" smtClean="0"/>
              <a:t>Modelamiento Geométrico</a:t>
            </a:r>
            <a:endParaRPr lang="es-PE" sz="5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smtClean="0"/>
              <a:t>Dr. Ivan Sipiran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3821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Representación de Frontera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7206" y="1993393"/>
            <a:ext cx="8065294" cy="449705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CL" dirty="0" smtClean="0"/>
              <a:t> Lista de vértices</a:t>
            </a:r>
          </a:p>
          <a:p>
            <a:pPr marL="358775" indent="-1588">
              <a:buFont typeface="Wingdings" panose="05000000000000000000" pitchFamily="2" charset="2"/>
              <a:buChar char="§"/>
            </a:pPr>
            <a:r>
              <a:rPr lang="es-CL" dirty="0"/>
              <a:t> </a:t>
            </a:r>
            <a:r>
              <a:rPr lang="es-CL" dirty="0" smtClean="0"/>
              <a:t>Los vértices se almacenan una sola vez y se les asocia un número único a cada uno.</a:t>
            </a:r>
          </a:p>
          <a:p>
            <a:pPr marL="358775" indent="-1588">
              <a:buFont typeface="Wingdings" panose="05000000000000000000" pitchFamily="2" charset="2"/>
              <a:buChar char="§"/>
            </a:pPr>
            <a:r>
              <a:rPr lang="es-CL" dirty="0"/>
              <a:t> </a:t>
            </a:r>
            <a:r>
              <a:rPr lang="es-CL" dirty="0" smtClean="0"/>
              <a:t>Luego se listan los triángulos haciendo referencia a los índices de vértices que lo componen</a:t>
            </a:r>
            <a:endParaRPr lang="es-PE" dirty="0"/>
          </a:p>
        </p:txBody>
      </p:sp>
      <p:pic>
        <p:nvPicPr>
          <p:cNvPr id="3074" name="Picture 2" descr="Image result for vertex l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593" y="3938823"/>
            <a:ext cx="5132638" cy="255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616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Representación de Frontera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7206" y="1993393"/>
            <a:ext cx="3159359" cy="376618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CL" dirty="0" smtClean="0"/>
              <a:t> Existen formatos de archivos que almacenan listas de vértices.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L" dirty="0"/>
              <a:t> </a:t>
            </a:r>
            <a:r>
              <a:rPr lang="es-CL" dirty="0" smtClean="0"/>
              <a:t>Formato OFF (ejemplo: cubo)</a:t>
            </a:r>
          </a:p>
          <a:p>
            <a:endParaRPr lang="es-PE" dirty="0"/>
          </a:p>
        </p:txBody>
      </p:sp>
      <p:sp>
        <p:nvSpPr>
          <p:cNvPr id="4" name="CuadroTexto 3"/>
          <p:cNvSpPr txBox="1"/>
          <p:nvPr/>
        </p:nvSpPr>
        <p:spPr>
          <a:xfrm>
            <a:off x="3478306" y="1604683"/>
            <a:ext cx="2402541" cy="51090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L" sz="1400" dirty="0"/>
              <a:t>OFF</a:t>
            </a:r>
          </a:p>
          <a:p>
            <a:r>
              <a:rPr lang="es-CL" sz="1400" dirty="0"/>
              <a:t>8 12 0</a:t>
            </a:r>
          </a:p>
          <a:p>
            <a:r>
              <a:rPr lang="es-CL" sz="1400" dirty="0"/>
              <a:t> 1  -1 -1 </a:t>
            </a:r>
          </a:p>
          <a:p>
            <a:r>
              <a:rPr lang="es-CL" sz="1400" dirty="0"/>
              <a:t> 1  -1  1 </a:t>
            </a:r>
          </a:p>
          <a:p>
            <a:r>
              <a:rPr lang="es-CL" sz="1400" dirty="0"/>
              <a:t>-1  -1  1 </a:t>
            </a:r>
          </a:p>
          <a:p>
            <a:r>
              <a:rPr lang="es-CL" sz="1400" dirty="0"/>
              <a:t>-1  -1 -1 </a:t>
            </a:r>
          </a:p>
          <a:p>
            <a:r>
              <a:rPr lang="es-CL" sz="1400" dirty="0"/>
              <a:t> 1   1 -1</a:t>
            </a:r>
          </a:p>
          <a:p>
            <a:r>
              <a:rPr lang="es-CL" sz="1400" dirty="0"/>
              <a:t> 1   1  1 </a:t>
            </a:r>
          </a:p>
          <a:p>
            <a:r>
              <a:rPr lang="es-CL" sz="1400" dirty="0"/>
              <a:t>-1   1  1 </a:t>
            </a:r>
          </a:p>
          <a:p>
            <a:r>
              <a:rPr lang="es-CL" sz="1400" dirty="0"/>
              <a:t>-1   1 -1 </a:t>
            </a:r>
          </a:p>
          <a:p>
            <a:r>
              <a:rPr lang="es-CL" sz="1400" dirty="0"/>
              <a:t>3 1 2 3</a:t>
            </a:r>
          </a:p>
          <a:p>
            <a:r>
              <a:rPr lang="es-CL" sz="1400" dirty="0"/>
              <a:t>3 7 6 5</a:t>
            </a:r>
          </a:p>
          <a:p>
            <a:r>
              <a:rPr lang="es-CL" sz="1400" dirty="0"/>
              <a:t>3 4 5 1</a:t>
            </a:r>
          </a:p>
          <a:p>
            <a:r>
              <a:rPr lang="es-CL" sz="1400" dirty="0"/>
              <a:t>3 5 6 2</a:t>
            </a:r>
          </a:p>
          <a:p>
            <a:r>
              <a:rPr lang="es-CL" sz="1400" dirty="0"/>
              <a:t>3 2 6 7</a:t>
            </a:r>
          </a:p>
          <a:p>
            <a:r>
              <a:rPr lang="es-CL" sz="1400" dirty="0"/>
              <a:t>3 0 3 7</a:t>
            </a:r>
          </a:p>
          <a:p>
            <a:r>
              <a:rPr lang="es-CL" sz="1400" dirty="0"/>
              <a:t>3 0 1 3</a:t>
            </a:r>
          </a:p>
          <a:p>
            <a:r>
              <a:rPr lang="es-CL" sz="1400" dirty="0"/>
              <a:t>3 4 7 5</a:t>
            </a:r>
          </a:p>
          <a:p>
            <a:r>
              <a:rPr lang="es-CL" sz="1400" dirty="0"/>
              <a:t>3 0 4 1</a:t>
            </a:r>
          </a:p>
          <a:p>
            <a:r>
              <a:rPr lang="es-CL" sz="1400" dirty="0"/>
              <a:t>3 1 5 2</a:t>
            </a:r>
          </a:p>
          <a:p>
            <a:r>
              <a:rPr lang="es-CL" sz="1400" dirty="0"/>
              <a:t>3 3 2 7</a:t>
            </a:r>
          </a:p>
          <a:p>
            <a:r>
              <a:rPr lang="es-CL" sz="1400" dirty="0"/>
              <a:t>3 4 0 7</a:t>
            </a:r>
          </a:p>
          <a:p>
            <a:endParaRPr lang="es-PE" dirty="0"/>
          </a:p>
        </p:txBody>
      </p:sp>
      <p:cxnSp>
        <p:nvCxnSpPr>
          <p:cNvPr id="6" name="Conector recto de flecha 5"/>
          <p:cNvCxnSpPr/>
          <p:nvPr/>
        </p:nvCxnSpPr>
        <p:spPr>
          <a:xfrm flipV="1">
            <a:off x="4034118" y="1739153"/>
            <a:ext cx="2357717" cy="89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6391835" y="1554487"/>
            <a:ext cx="1782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 smtClean="0"/>
              <a:t>Formato de archivo</a:t>
            </a:r>
            <a:endParaRPr lang="es-PE" sz="1600" dirty="0"/>
          </a:p>
        </p:txBody>
      </p:sp>
      <p:cxnSp>
        <p:nvCxnSpPr>
          <p:cNvPr id="8" name="Conector recto de flecha 7"/>
          <p:cNvCxnSpPr/>
          <p:nvPr/>
        </p:nvCxnSpPr>
        <p:spPr>
          <a:xfrm flipV="1">
            <a:off x="4034118" y="1963377"/>
            <a:ext cx="2357717" cy="89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6391835" y="1778711"/>
            <a:ext cx="2277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 smtClean="0"/>
              <a:t>#vértices, #caras, #aristas</a:t>
            </a:r>
            <a:endParaRPr lang="es-PE" sz="1600" dirty="0"/>
          </a:p>
        </p:txBody>
      </p:sp>
      <p:sp>
        <p:nvSpPr>
          <p:cNvPr id="10" name="Cerrar llave 9"/>
          <p:cNvSpPr/>
          <p:nvPr/>
        </p:nvSpPr>
        <p:spPr>
          <a:xfrm>
            <a:off x="4240306" y="2117265"/>
            <a:ext cx="242047" cy="160308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1" name="Conector recto de flecha 10"/>
          <p:cNvCxnSpPr/>
          <p:nvPr/>
        </p:nvCxnSpPr>
        <p:spPr>
          <a:xfrm flipV="1">
            <a:off x="4532709" y="2896042"/>
            <a:ext cx="1921879" cy="202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V="1">
            <a:off x="4186518" y="2115777"/>
            <a:ext cx="2357717" cy="89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6504944" y="2726765"/>
            <a:ext cx="823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 smtClean="0"/>
              <a:t>vértices</a:t>
            </a:r>
            <a:endParaRPr lang="es-PE" sz="1600" dirty="0"/>
          </a:p>
        </p:txBody>
      </p:sp>
      <p:sp>
        <p:nvSpPr>
          <p:cNvPr id="15" name="Cerrar llave 14"/>
          <p:cNvSpPr/>
          <p:nvPr/>
        </p:nvSpPr>
        <p:spPr>
          <a:xfrm>
            <a:off x="4240305" y="3876485"/>
            <a:ext cx="242048" cy="240777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6" name="Conector recto de flecha 15"/>
          <p:cNvCxnSpPr/>
          <p:nvPr/>
        </p:nvCxnSpPr>
        <p:spPr>
          <a:xfrm flipV="1">
            <a:off x="4482353" y="4046364"/>
            <a:ext cx="1921879" cy="202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6504944" y="3876485"/>
            <a:ext cx="608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 smtClean="0"/>
              <a:t>caras</a:t>
            </a:r>
            <a:endParaRPr lang="es-PE" sz="16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6504944" y="4446495"/>
            <a:ext cx="2333065" cy="1323439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L" sz="1600" dirty="0" smtClean="0"/>
              <a:t>Cada cara empieza con el número de vértices por cara, seguido por los índices de vértices que la componen</a:t>
            </a: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161028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Representación 3D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CL" dirty="0"/>
              <a:t> </a:t>
            </a:r>
            <a:r>
              <a:rPr lang="es-CL" dirty="0" smtClean="0"/>
              <a:t>Existen varias formas de representar un objeto 3D</a:t>
            </a:r>
            <a:endParaRPr lang="es-PE" dirty="0" smtClean="0"/>
          </a:p>
          <a:p>
            <a:pPr marL="358775" indent="0">
              <a:buFont typeface="Wingdings" panose="05000000000000000000" pitchFamily="2" charset="2"/>
              <a:buChar char="§"/>
            </a:pPr>
            <a:r>
              <a:rPr lang="es-CL" dirty="0"/>
              <a:t> </a:t>
            </a:r>
            <a:r>
              <a:rPr lang="es-CL" dirty="0" smtClean="0"/>
              <a:t>Representación de frontera (B-</a:t>
            </a:r>
            <a:r>
              <a:rPr lang="es-CL" dirty="0" err="1" smtClean="0"/>
              <a:t>rep</a:t>
            </a:r>
            <a:r>
              <a:rPr lang="es-CL" dirty="0" smtClean="0"/>
              <a:t>, sólo superficie)</a:t>
            </a:r>
          </a:p>
          <a:p>
            <a:pPr marL="358775" indent="0">
              <a:buFont typeface="Wingdings" panose="05000000000000000000" pitchFamily="2" charset="2"/>
              <a:buChar char="§"/>
            </a:pPr>
            <a:r>
              <a:rPr lang="es-CL" dirty="0"/>
              <a:t> </a:t>
            </a:r>
            <a:r>
              <a:rPr lang="es-CL" dirty="0" smtClean="0"/>
              <a:t>Geometría Constructiva de Sólidos (CSG)</a:t>
            </a:r>
          </a:p>
          <a:p>
            <a:pPr marL="358775" indent="0">
              <a:buFont typeface="Wingdings" panose="05000000000000000000" pitchFamily="2" charset="2"/>
              <a:buChar char="§"/>
            </a:pPr>
            <a:r>
              <a:rPr lang="es-CL" dirty="0"/>
              <a:t> </a:t>
            </a:r>
            <a:r>
              <a:rPr lang="es-CL" dirty="0" smtClean="0"/>
              <a:t>Volumétrica (</a:t>
            </a:r>
            <a:r>
              <a:rPr lang="es-CL" dirty="0" err="1" smtClean="0"/>
              <a:t>Voxels</a:t>
            </a:r>
            <a:r>
              <a:rPr lang="es-CL" dirty="0" smtClean="0"/>
              <a:t>)</a:t>
            </a:r>
          </a:p>
          <a:p>
            <a:pPr marL="358775" indent="0">
              <a:buFont typeface="Wingdings" panose="05000000000000000000" pitchFamily="2" charset="2"/>
              <a:buChar char="§"/>
            </a:pPr>
            <a:r>
              <a:rPr lang="es-CL" dirty="0"/>
              <a:t> </a:t>
            </a:r>
            <a:r>
              <a:rPr lang="es-CL" dirty="0" err="1" smtClean="0"/>
              <a:t>Quadtrees</a:t>
            </a:r>
            <a:r>
              <a:rPr lang="es-CL" dirty="0" smtClean="0"/>
              <a:t> – </a:t>
            </a:r>
            <a:r>
              <a:rPr lang="es-CL" dirty="0" err="1" smtClean="0"/>
              <a:t>Octrees</a:t>
            </a:r>
            <a:r>
              <a:rPr lang="es-CL" dirty="0" smtClean="0"/>
              <a:t> (Geometría computacional)</a:t>
            </a:r>
          </a:p>
          <a:p>
            <a:pPr marL="358775" indent="0">
              <a:buFont typeface="Wingdings" panose="05000000000000000000" pitchFamily="2" charset="2"/>
              <a:buChar char="§"/>
            </a:pPr>
            <a:r>
              <a:rPr lang="es-CL" dirty="0"/>
              <a:t> </a:t>
            </a:r>
            <a:r>
              <a:rPr lang="es-CL" dirty="0" smtClean="0"/>
              <a:t>Particiones Binarias de Espacio (Geometría computacional) </a:t>
            </a:r>
          </a:p>
        </p:txBody>
      </p:sp>
    </p:spTree>
    <p:extLst>
      <p:ext uri="{BB962C8B-B14F-4D97-AF65-F5344CB8AC3E}">
        <p14:creationId xmlns:p14="http://schemas.microsoft.com/office/powerpoint/2010/main" val="4040265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Geometría Constructiva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CL" dirty="0" smtClean="0"/>
              <a:t> Combinación de primitivas geométricas para formar objetos complejos.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L" dirty="0"/>
              <a:t> </a:t>
            </a:r>
            <a:r>
              <a:rPr lang="es-CL" dirty="0" smtClean="0"/>
              <a:t>Se usan operaciones de conjuntos para combinar primitivas</a:t>
            </a:r>
          </a:p>
          <a:p>
            <a:pPr marL="447675" indent="-1588">
              <a:buFont typeface="Wingdings" panose="05000000000000000000" pitchFamily="2" charset="2"/>
              <a:buChar char="§"/>
            </a:pPr>
            <a:r>
              <a:rPr lang="es-CL" dirty="0"/>
              <a:t> </a:t>
            </a:r>
            <a:r>
              <a:rPr lang="es-CL" dirty="0" smtClean="0"/>
              <a:t> </a:t>
            </a:r>
            <a:r>
              <a:rPr lang="es-CL" dirty="0" err="1" smtClean="0"/>
              <a:t>Union</a:t>
            </a:r>
            <a:r>
              <a:rPr lang="es-CL" dirty="0" smtClean="0"/>
              <a:t>, sustracción, intersección</a:t>
            </a:r>
          </a:p>
          <a:p>
            <a:pPr marL="1588" indent="-1588">
              <a:buFont typeface="Wingdings" panose="05000000000000000000" pitchFamily="2" charset="2"/>
              <a:buChar char="§"/>
            </a:pPr>
            <a:r>
              <a:rPr lang="es-CL" dirty="0"/>
              <a:t> </a:t>
            </a:r>
            <a:r>
              <a:rPr lang="es-CL" dirty="0" smtClean="0"/>
              <a:t>Primitivas: pequeño conjunto de formas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59134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Geometría Constructiva</a:t>
            </a:r>
            <a:endParaRPr lang="es-PE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5170" y="1759128"/>
            <a:ext cx="4170924" cy="441439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75129" y="2312894"/>
            <a:ext cx="40699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CL" sz="2800" dirty="0" smtClean="0"/>
              <a:t>Objeto se representa como una jerarquía de operaciones booleanas aplicadas a formas básicas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2013688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Geometría Constructiva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Ejemplo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41" y="2593509"/>
            <a:ext cx="5127812" cy="409145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873" y="2134265"/>
            <a:ext cx="3478308" cy="174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987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Representación de Frontera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CL" dirty="0" smtClean="0"/>
              <a:t> Llamamos frontera a la superficie que separa el interior de un objeto del exterior</a:t>
            </a:r>
            <a:endParaRPr lang="es-PE" dirty="0"/>
          </a:p>
        </p:txBody>
      </p:sp>
      <p:pic>
        <p:nvPicPr>
          <p:cNvPr id="1026" name="Picture 2" descr="Image result for b-rep computer graph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2978711"/>
            <a:ext cx="536257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662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Representación de Frontera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CL" dirty="0" smtClean="0"/>
              <a:t> En general podemos representar la superficie de frontera a través de la unión de la conexión de primitivas 2D (triángulos, rectángulos, </a:t>
            </a:r>
            <a:r>
              <a:rPr lang="es-CL" dirty="0" err="1" smtClean="0"/>
              <a:t>etc</a:t>
            </a:r>
            <a:r>
              <a:rPr lang="es-CL" dirty="0" smtClean="0"/>
              <a:t>)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646" y="3273517"/>
            <a:ext cx="1631578" cy="341275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857" y="3212227"/>
            <a:ext cx="1514818" cy="347404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481" y="3357060"/>
            <a:ext cx="3567954" cy="274364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Rectángulo 6"/>
          <p:cNvSpPr/>
          <p:nvPr/>
        </p:nvSpPr>
        <p:spPr>
          <a:xfrm>
            <a:off x="3153857" y="4728882"/>
            <a:ext cx="1514818" cy="10306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9" name="Conector recto 8"/>
          <p:cNvCxnSpPr/>
          <p:nvPr/>
        </p:nvCxnSpPr>
        <p:spPr>
          <a:xfrm flipV="1">
            <a:off x="4668675" y="3357060"/>
            <a:ext cx="503806" cy="13718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4668675" y="5759578"/>
            <a:ext cx="503806" cy="3411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19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Representación de Frontera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CL" dirty="0" smtClean="0"/>
              <a:t> Qué información se necesita almacenar?</a:t>
            </a:r>
          </a:p>
          <a:p>
            <a:pPr marL="358775" indent="-1588">
              <a:buFont typeface="Wingdings" panose="05000000000000000000" pitchFamily="2" charset="2"/>
              <a:buChar char="§"/>
            </a:pPr>
            <a:r>
              <a:rPr lang="es-CL" dirty="0"/>
              <a:t> </a:t>
            </a:r>
            <a:r>
              <a:rPr lang="es-CL" dirty="0" smtClean="0"/>
              <a:t>Geometría: vértices</a:t>
            </a:r>
          </a:p>
          <a:p>
            <a:pPr marL="358775" indent="-1588">
              <a:buFont typeface="Wingdings" panose="05000000000000000000" pitchFamily="2" charset="2"/>
              <a:buChar char="§"/>
            </a:pPr>
            <a:r>
              <a:rPr lang="es-CL" dirty="0"/>
              <a:t> </a:t>
            </a:r>
            <a:r>
              <a:rPr lang="es-CL" dirty="0" smtClean="0"/>
              <a:t>Topología:</a:t>
            </a:r>
          </a:p>
          <a:p>
            <a:pPr marL="717550" indent="-1588">
              <a:buFont typeface="Wingdings" panose="05000000000000000000" pitchFamily="2" charset="2"/>
              <a:buChar char="§"/>
            </a:pPr>
            <a:r>
              <a:rPr lang="es-CL" dirty="0"/>
              <a:t> </a:t>
            </a:r>
            <a:r>
              <a:rPr lang="es-CL" dirty="0" smtClean="0"/>
              <a:t>Aristas</a:t>
            </a:r>
          </a:p>
          <a:p>
            <a:pPr marL="717550" indent="-1588">
              <a:buFont typeface="Wingdings" panose="05000000000000000000" pitchFamily="2" charset="2"/>
              <a:buChar char="§"/>
            </a:pPr>
            <a:r>
              <a:rPr lang="es-CL" dirty="0"/>
              <a:t> </a:t>
            </a:r>
            <a:r>
              <a:rPr lang="es-CL" dirty="0" smtClean="0"/>
              <a:t>Caras</a:t>
            </a:r>
            <a:endParaRPr lang="es-PE" dirty="0"/>
          </a:p>
        </p:txBody>
      </p:sp>
      <p:pic>
        <p:nvPicPr>
          <p:cNvPr id="2050" name="Picture 2" descr="Image result for b-re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012" y="3328793"/>
            <a:ext cx="5575858" cy="2098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051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Representación de Frontera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CL" dirty="0" smtClean="0"/>
              <a:t> Con la información de topología, se puede tener acceso a información importante en tiempo constante:</a:t>
            </a:r>
          </a:p>
          <a:p>
            <a:pPr marL="358775" indent="-1588">
              <a:buFont typeface="Wingdings" panose="05000000000000000000" pitchFamily="2" charset="2"/>
              <a:buChar char="§"/>
            </a:pPr>
            <a:r>
              <a:rPr lang="es-CL" dirty="0"/>
              <a:t> </a:t>
            </a:r>
            <a:r>
              <a:rPr lang="es-CL" dirty="0" smtClean="0"/>
              <a:t>Para cada vértice: encontrar aristas y caras adyacentes</a:t>
            </a:r>
          </a:p>
          <a:p>
            <a:pPr marL="358775" indent="-1588">
              <a:buFont typeface="Wingdings" panose="05000000000000000000" pitchFamily="2" charset="2"/>
              <a:buChar char="§"/>
            </a:pPr>
            <a:r>
              <a:rPr lang="es-CL" dirty="0"/>
              <a:t> </a:t>
            </a:r>
            <a:r>
              <a:rPr lang="es-CL" dirty="0" smtClean="0"/>
              <a:t>Para cada arista: encontrar vértices y caras adyacentes</a:t>
            </a:r>
          </a:p>
          <a:p>
            <a:pPr marL="358775" indent="-1588">
              <a:buFont typeface="Wingdings" panose="05000000000000000000" pitchFamily="2" charset="2"/>
              <a:buChar char="§"/>
            </a:pPr>
            <a:r>
              <a:rPr lang="es-CL" dirty="0"/>
              <a:t> </a:t>
            </a:r>
            <a:r>
              <a:rPr lang="es-CL" dirty="0" smtClean="0"/>
              <a:t>Para cada cara: encontrar vértices y aristas adyacentes</a:t>
            </a:r>
          </a:p>
          <a:p>
            <a:pPr marL="358775" indent="-1588">
              <a:buFont typeface="Wingdings" panose="05000000000000000000" pitchFamily="2" charset="2"/>
              <a:buChar char="§"/>
            </a:pPr>
            <a:endParaRPr lang="es-CL" dirty="0"/>
          </a:p>
          <a:p>
            <a:pPr marL="1588" indent="-1588">
              <a:buFont typeface="Wingdings" panose="05000000000000000000" pitchFamily="2" charset="2"/>
              <a:buChar char="§"/>
            </a:pPr>
            <a:r>
              <a:rPr lang="es-CL" dirty="0" smtClean="0"/>
              <a:t> Nosotros emplearemos la representación más simple para una cara topológica: triángulos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76274561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a">
  <a:themeElements>
    <a:clrScheme name="Metropolitana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a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TM03457491[[fn=Metrópoli]]</Template>
  <TotalTime>407</TotalTime>
  <Words>431</Words>
  <Application>Microsoft Office PowerPoint</Application>
  <PresentationFormat>Presentación en pantalla (4:3)</PresentationFormat>
  <Paragraphs>69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 Light</vt:lpstr>
      <vt:lpstr>Wingdings</vt:lpstr>
      <vt:lpstr>Metropolitana</vt:lpstr>
      <vt:lpstr>Modelamiento Geométrico</vt:lpstr>
      <vt:lpstr>Representación 3D</vt:lpstr>
      <vt:lpstr>Geometría Constructiva</vt:lpstr>
      <vt:lpstr>Geometría Constructiva</vt:lpstr>
      <vt:lpstr>Geometría Constructiva</vt:lpstr>
      <vt:lpstr>Representación de Frontera</vt:lpstr>
      <vt:lpstr>Representación de Frontera</vt:lpstr>
      <vt:lpstr>Representación de Frontera</vt:lpstr>
      <vt:lpstr>Representación de Frontera</vt:lpstr>
      <vt:lpstr>Representación de Frontera</vt:lpstr>
      <vt:lpstr>Representación de Frontera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Gráficos en Computación</dc:title>
  <dc:creator>Ivan Sipiran</dc:creator>
  <cp:lastModifiedBy>Ivan Sipiran</cp:lastModifiedBy>
  <cp:revision>55</cp:revision>
  <dcterms:created xsi:type="dcterms:W3CDTF">2016-08-01T21:13:51Z</dcterms:created>
  <dcterms:modified xsi:type="dcterms:W3CDTF">2016-09-06T15:54:53Z</dcterms:modified>
</cp:coreProperties>
</file>