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6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4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3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4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8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1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27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6000" dirty="0" smtClean="0"/>
              <a:t>Transformaciones 3D</a:t>
            </a:r>
            <a:endParaRPr lang="es-PE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Dr. Ivan Sipiran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382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smtClean="0"/>
              <a:t>Composición de Transformaciones</a:t>
            </a:r>
            <a:endParaRPr lang="es-PE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6942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Si el número de puntos en el objeto es muy grande, realizar las operaciones una por una puede ser un proceso costoso.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Todas las operaciones pueden escribirse como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  <a:p>
            <a:pPr>
              <a:buFont typeface="Wingdings" panose="05000000000000000000" pitchFamily="2" charset="2"/>
              <a:buChar char="§"/>
            </a:pPr>
            <a:endParaRPr lang="es-C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Es fácil darse cuenta que las transformaciones pueden operarse entre ellas (ya que son matrices de 4 x 4) y de esa forma obtener una sola matriz de transformación.</a:t>
            </a:r>
          </a:p>
          <a:p>
            <a:pPr marL="0" indent="0">
              <a:buNone/>
            </a:pP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2340557" y="3396550"/>
                <a:ext cx="500970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−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−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557" y="3396550"/>
                <a:ext cx="5009705" cy="318677"/>
              </a:xfrm>
              <a:prstGeom prst="rect">
                <a:avLst/>
              </a:prstGeom>
              <a:blipFill rotWithShape="0">
                <a:blip r:embed="rId2"/>
                <a:stretch>
                  <a:fillRect l="-730" r="-487" b="-192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3932224" y="5347447"/>
                <a:ext cx="12009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224" y="5347447"/>
                <a:ext cx="120097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061" r="-4569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2340557" y="5837381"/>
                <a:ext cx="4487447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−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−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557" y="5837381"/>
                <a:ext cx="4487447" cy="318677"/>
              </a:xfrm>
              <a:prstGeom prst="rect">
                <a:avLst/>
              </a:prstGeom>
              <a:blipFill rotWithShape="0">
                <a:blip r:embed="rId4"/>
                <a:stretch>
                  <a:fillRect l="-1223" b="-211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93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dirty="0" smtClean="0"/>
              <a:t>Composición de Transformaciones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Implementar la rotación alrededor del centro de gravedad de un objeto 3D usando </a:t>
            </a:r>
            <a:r>
              <a:rPr lang="es-CL" dirty="0" err="1" smtClean="0"/>
              <a:t>OpenGL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1007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Un punto 3D se representa como una </a:t>
            </a:r>
            <a:r>
              <a:rPr lang="es-CL" dirty="0" err="1" smtClean="0"/>
              <a:t>tupla</a:t>
            </a:r>
            <a:r>
              <a:rPr lang="es-CL" dirty="0" smtClean="0"/>
              <a:t> de 4 componentes – coordenada homogénea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  <a:p>
            <a:pPr>
              <a:buFont typeface="Wingdings" panose="05000000000000000000" pitchFamily="2" charset="2"/>
              <a:buChar char="§"/>
            </a:pPr>
            <a:endParaRPr lang="es-CL" dirty="0" smtClean="0"/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  <a:p>
            <a:pPr>
              <a:buFont typeface="Wingdings" panose="05000000000000000000" pitchFamily="2" charset="2"/>
              <a:buChar char="§"/>
            </a:pPr>
            <a:endParaRPr lang="es-C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Esto facilita el trabajo con transformaciones, pues permite generalizar cualquier transformación a una operación común: multiplicación de matrices.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87" y="2771795"/>
            <a:ext cx="852039" cy="14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Transformaciones</a:t>
            </a:r>
            <a:endParaRPr lang="es-P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0808" y="1863664"/>
            <a:ext cx="7543801" cy="476125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Transformaciones en 3D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Aspecto clave en computación gráfica: animaciones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Hay tres transformaciones básicas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C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Transformar un objeto es lo mismo que transformar cada uno de sus puntos</a:t>
            </a:r>
          </a:p>
          <a:p>
            <a:pPr marL="201168" lvl="1" indent="0">
              <a:buNone/>
            </a:pPr>
            <a:endParaRPr lang="es-CL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60489" y="3944380"/>
            <a:ext cx="643944" cy="40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7"/>
          <p:cNvCxnSpPr/>
          <p:nvPr/>
        </p:nvCxnSpPr>
        <p:spPr>
          <a:xfrm>
            <a:off x="2104432" y="3944380"/>
            <a:ext cx="953037" cy="6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9"/>
          <p:cNvCxnSpPr/>
          <p:nvPr/>
        </p:nvCxnSpPr>
        <p:spPr>
          <a:xfrm flipV="1">
            <a:off x="2104432" y="3152146"/>
            <a:ext cx="0" cy="792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ube 19"/>
          <p:cNvSpPr/>
          <p:nvPr/>
        </p:nvSpPr>
        <p:spPr>
          <a:xfrm>
            <a:off x="1627914" y="3448360"/>
            <a:ext cx="283335" cy="2833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be 20"/>
          <p:cNvSpPr/>
          <p:nvPr/>
        </p:nvSpPr>
        <p:spPr>
          <a:xfrm>
            <a:off x="2363298" y="3448360"/>
            <a:ext cx="283335" cy="2833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0" name="Straight Arrow Connector 22"/>
          <p:cNvCxnSpPr>
            <a:stCxn id="8" idx="5"/>
          </p:cNvCxnSpPr>
          <p:nvPr/>
        </p:nvCxnSpPr>
        <p:spPr>
          <a:xfrm flipV="1">
            <a:off x="1911249" y="3548263"/>
            <a:ext cx="452049" cy="6348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3"/>
          <p:cNvCxnSpPr/>
          <p:nvPr/>
        </p:nvCxnSpPr>
        <p:spPr>
          <a:xfrm flipH="1">
            <a:off x="3874311" y="3902615"/>
            <a:ext cx="643944" cy="40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24"/>
          <p:cNvCxnSpPr/>
          <p:nvPr/>
        </p:nvCxnSpPr>
        <p:spPr>
          <a:xfrm>
            <a:off x="4518254" y="3902615"/>
            <a:ext cx="953037" cy="6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25"/>
          <p:cNvCxnSpPr/>
          <p:nvPr/>
        </p:nvCxnSpPr>
        <p:spPr>
          <a:xfrm flipV="1">
            <a:off x="4518254" y="3110381"/>
            <a:ext cx="0" cy="792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ube 26"/>
          <p:cNvSpPr/>
          <p:nvPr/>
        </p:nvSpPr>
        <p:spPr>
          <a:xfrm>
            <a:off x="4205459" y="3237330"/>
            <a:ext cx="283335" cy="2833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be 27"/>
          <p:cNvSpPr/>
          <p:nvPr/>
        </p:nvSpPr>
        <p:spPr>
          <a:xfrm>
            <a:off x="5063754" y="4017244"/>
            <a:ext cx="283335" cy="2833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Arc 29"/>
          <p:cNvSpPr/>
          <p:nvPr/>
        </p:nvSpPr>
        <p:spPr>
          <a:xfrm>
            <a:off x="3874311" y="3377718"/>
            <a:ext cx="1409270" cy="1258274"/>
          </a:xfrm>
          <a:prstGeom prst="arc">
            <a:avLst>
              <a:gd name="adj1" fmla="val 15771793"/>
              <a:gd name="adj2" fmla="val 104581"/>
            </a:avLst>
          </a:prstGeom>
          <a:ln w="19050">
            <a:solidFill>
              <a:srgbClr val="0070C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Straight Arrow Connector 30"/>
          <p:cNvCxnSpPr/>
          <p:nvPr/>
        </p:nvCxnSpPr>
        <p:spPr>
          <a:xfrm flipH="1">
            <a:off x="6591108" y="3967010"/>
            <a:ext cx="643944" cy="40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31"/>
          <p:cNvCxnSpPr/>
          <p:nvPr/>
        </p:nvCxnSpPr>
        <p:spPr>
          <a:xfrm>
            <a:off x="7235051" y="3967010"/>
            <a:ext cx="953037" cy="6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32"/>
          <p:cNvCxnSpPr/>
          <p:nvPr/>
        </p:nvCxnSpPr>
        <p:spPr>
          <a:xfrm flipV="1">
            <a:off x="7235051" y="3174776"/>
            <a:ext cx="0" cy="792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ube 33"/>
          <p:cNvSpPr/>
          <p:nvPr/>
        </p:nvSpPr>
        <p:spPr>
          <a:xfrm>
            <a:off x="6758533" y="3470990"/>
            <a:ext cx="283335" cy="2833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be 34"/>
          <p:cNvSpPr/>
          <p:nvPr/>
        </p:nvSpPr>
        <p:spPr>
          <a:xfrm>
            <a:off x="7531910" y="3174776"/>
            <a:ext cx="694170" cy="6941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Straight Arrow Connector 35"/>
          <p:cNvCxnSpPr>
            <a:stCxn id="20" idx="5"/>
          </p:cNvCxnSpPr>
          <p:nvPr/>
        </p:nvCxnSpPr>
        <p:spPr>
          <a:xfrm flipV="1">
            <a:off x="7041868" y="3570893"/>
            <a:ext cx="452049" cy="6348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6"/>
          <p:cNvSpPr txBox="1"/>
          <p:nvPr/>
        </p:nvSpPr>
        <p:spPr>
          <a:xfrm>
            <a:off x="1627914" y="4739650"/>
            <a:ext cx="110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Traslación</a:t>
            </a:r>
            <a:endParaRPr lang="es-CL" dirty="0"/>
          </a:p>
        </p:txBody>
      </p:sp>
      <p:sp>
        <p:nvSpPr>
          <p:cNvPr id="24" name="TextBox 37"/>
          <p:cNvSpPr txBox="1"/>
          <p:nvPr/>
        </p:nvSpPr>
        <p:spPr>
          <a:xfrm>
            <a:off x="4201756" y="4739650"/>
            <a:ext cx="110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Rotación</a:t>
            </a:r>
            <a:endParaRPr lang="es-CL" dirty="0"/>
          </a:p>
        </p:txBody>
      </p:sp>
      <p:sp>
        <p:nvSpPr>
          <p:cNvPr id="25" name="TextBox 38"/>
          <p:cNvSpPr txBox="1"/>
          <p:nvPr/>
        </p:nvSpPr>
        <p:spPr>
          <a:xfrm>
            <a:off x="6898267" y="4739650"/>
            <a:ext cx="14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Escalamiento</a:t>
            </a:r>
            <a:endParaRPr lang="es-CL" dirty="0"/>
          </a:p>
        </p:txBody>
      </p:sp>
      <p:sp>
        <p:nvSpPr>
          <p:cNvPr id="26" name="TextBox 39"/>
          <p:cNvSpPr txBox="1"/>
          <p:nvPr/>
        </p:nvSpPr>
        <p:spPr>
          <a:xfrm>
            <a:off x="1290313" y="4273588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27" name="TextBox 40"/>
          <p:cNvSpPr txBox="1"/>
          <p:nvPr/>
        </p:nvSpPr>
        <p:spPr>
          <a:xfrm>
            <a:off x="2938191" y="3889880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Y</a:t>
            </a:r>
            <a:endParaRPr lang="es-CL" dirty="0"/>
          </a:p>
        </p:txBody>
      </p:sp>
      <p:sp>
        <p:nvSpPr>
          <p:cNvPr id="28" name="TextBox 41"/>
          <p:cNvSpPr txBox="1"/>
          <p:nvPr/>
        </p:nvSpPr>
        <p:spPr>
          <a:xfrm>
            <a:off x="2022947" y="2898515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Z</a:t>
            </a:r>
            <a:endParaRPr lang="es-CL" dirty="0"/>
          </a:p>
        </p:txBody>
      </p:sp>
      <p:sp>
        <p:nvSpPr>
          <p:cNvPr id="29" name="TextBox 42"/>
          <p:cNvSpPr txBox="1"/>
          <p:nvPr/>
        </p:nvSpPr>
        <p:spPr>
          <a:xfrm>
            <a:off x="3730927" y="4211875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30" name="TextBox 43"/>
          <p:cNvSpPr txBox="1"/>
          <p:nvPr/>
        </p:nvSpPr>
        <p:spPr>
          <a:xfrm>
            <a:off x="5378805" y="3828167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Y</a:t>
            </a:r>
            <a:endParaRPr lang="es-CL" dirty="0"/>
          </a:p>
        </p:txBody>
      </p:sp>
      <p:sp>
        <p:nvSpPr>
          <p:cNvPr id="31" name="TextBox 44"/>
          <p:cNvSpPr txBox="1"/>
          <p:nvPr/>
        </p:nvSpPr>
        <p:spPr>
          <a:xfrm>
            <a:off x="4463561" y="2836802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Z</a:t>
            </a:r>
            <a:endParaRPr lang="es-CL" dirty="0"/>
          </a:p>
        </p:txBody>
      </p:sp>
      <p:sp>
        <p:nvSpPr>
          <p:cNvPr id="32" name="TextBox 45"/>
          <p:cNvSpPr txBox="1"/>
          <p:nvPr/>
        </p:nvSpPr>
        <p:spPr>
          <a:xfrm>
            <a:off x="6415222" y="4273588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33" name="TextBox 46"/>
          <p:cNvSpPr txBox="1"/>
          <p:nvPr/>
        </p:nvSpPr>
        <p:spPr>
          <a:xfrm>
            <a:off x="8063100" y="3889880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Y</a:t>
            </a:r>
            <a:endParaRPr lang="es-CL" dirty="0"/>
          </a:p>
        </p:txBody>
      </p:sp>
      <p:sp>
        <p:nvSpPr>
          <p:cNvPr id="34" name="TextBox 47"/>
          <p:cNvSpPr txBox="1"/>
          <p:nvPr/>
        </p:nvSpPr>
        <p:spPr>
          <a:xfrm>
            <a:off x="7147856" y="2898515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98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Traslación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559859"/>
                <a:ext cx="8065294" cy="519056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b="1" dirty="0" smtClean="0"/>
                  <a:t>Objetivo:</a:t>
                </a:r>
                <a:r>
                  <a:rPr lang="es-CL" dirty="0" smtClean="0"/>
                  <a:t> Dado un punto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dirty="0" smtClean="0"/>
                  <a:t> se puede mover en cualquiera de tres direcciones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s-PE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 smtClean="0"/>
              </a:p>
              <a:p>
                <a:pPr marL="0" indent="0">
                  <a:buNone/>
                </a:pPr>
                <a:endParaRPr lang="es-PE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dirty="0"/>
                  <a:t> </a:t>
                </a:r>
                <a:r>
                  <a:rPr lang="es-CL" dirty="0" smtClean="0"/>
                  <a:t>Al mover el punto en las direcciones, tenemos las ecuaciones</a:t>
                </a:r>
              </a:p>
              <a:p>
                <a:pPr marL="0" indent="0">
                  <a:buNone/>
                </a:pPr>
                <a:endParaRPr lang="es-CL" dirty="0" smtClean="0"/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559859"/>
                <a:ext cx="8065294" cy="5190565"/>
              </a:xfrm>
              <a:blipFill rotWithShape="0">
                <a:blip r:embed="rId2"/>
                <a:stretch>
                  <a:fillRect l="-983" t="-199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371290" y="5175863"/>
                <a:ext cx="1263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90" y="5175863"/>
                <a:ext cx="126310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415" r="-483" b="-1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371290" y="5561345"/>
                <a:ext cx="127919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90" y="5561345"/>
                <a:ext cx="1279196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4286" r="-1429" b="-204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371290" y="5968756"/>
                <a:ext cx="1225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90" y="5968756"/>
                <a:ext cx="122591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488" b="-108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echa derecha 6"/>
          <p:cNvSpPr/>
          <p:nvPr/>
        </p:nvSpPr>
        <p:spPr>
          <a:xfrm>
            <a:off x="3155576" y="5561345"/>
            <a:ext cx="1703294" cy="22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5176549" y="5098657"/>
                <a:ext cx="2664191" cy="1096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49" y="5098657"/>
                <a:ext cx="2664191" cy="10961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 rot="16200000">
                <a:off x="6504181" y="5518162"/>
                <a:ext cx="422487" cy="1353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04181" y="5518162"/>
                <a:ext cx="422487" cy="13532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3425413" y="5864151"/>
                <a:ext cx="129798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13" y="5864151"/>
                <a:ext cx="1297983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4225" r="-6573" b="-26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3"/>
          <p:cNvCxnSpPr/>
          <p:nvPr/>
        </p:nvCxnSpPr>
        <p:spPr>
          <a:xfrm flipH="1">
            <a:off x="3606085" y="3419524"/>
            <a:ext cx="643944" cy="40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4"/>
          <p:cNvCxnSpPr/>
          <p:nvPr/>
        </p:nvCxnSpPr>
        <p:spPr>
          <a:xfrm>
            <a:off x="4250028" y="3419524"/>
            <a:ext cx="953037" cy="6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5"/>
          <p:cNvCxnSpPr/>
          <p:nvPr/>
        </p:nvCxnSpPr>
        <p:spPr>
          <a:xfrm flipV="1">
            <a:off x="4250028" y="2627290"/>
            <a:ext cx="0" cy="792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8"/>
          <p:cNvCxnSpPr/>
          <p:nvPr/>
        </p:nvCxnSpPr>
        <p:spPr>
          <a:xfrm>
            <a:off x="4056845" y="3029755"/>
            <a:ext cx="1367293" cy="53123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9"/>
          <p:cNvSpPr txBox="1"/>
          <p:nvPr/>
        </p:nvSpPr>
        <p:spPr>
          <a:xfrm>
            <a:off x="3435909" y="3748732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16" name="TextBox 10"/>
          <p:cNvSpPr txBox="1"/>
          <p:nvPr/>
        </p:nvSpPr>
        <p:spPr>
          <a:xfrm>
            <a:off x="5083787" y="3365024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Y</a:t>
            </a:r>
            <a:endParaRPr lang="es-CL" dirty="0"/>
          </a:p>
        </p:txBody>
      </p:sp>
      <p:sp>
        <p:nvSpPr>
          <p:cNvPr id="17" name="TextBox 11"/>
          <p:cNvSpPr txBox="1"/>
          <p:nvPr/>
        </p:nvSpPr>
        <p:spPr>
          <a:xfrm>
            <a:off x="4168543" y="2373659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Z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/>
              <p:cNvSpPr txBox="1"/>
              <p:nvPr/>
            </p:nvSpPr>
            <p:spPr>
              <a:xfrm>
                <a:off x="4250028" y="2756329"/>
                <a:ext cx="115506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028" y="2756329"/>
                <a:ext cx="1155060" cy="298928"/>
              </a:xfrm>
              <a:prstGeom prst="rect">
                <a:avLst/>
              </a:prstGeom>
              <a:blipFill rotWithShape="0">
                <a:blip r:embed="rId9"/>
                <a:stretch>
                  <a:fillRect l="-6842" r="-6842" b="-26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4"/>
          <p:cNvSpPr/>
          <p:nvPr/>
        </p:nvSpPr>
        <p:spPr>
          <a:xfrm>
            <a:off x="3928057" y="2945107"/>
            <a:ext cx="129557" cy="156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Oval 15"/>
          <p:cNvSpPr/>
          <p:nvPr/>
        </p:nvSpPr>
        <p:spPr>
          <a:xfrm>
            <a:off x="5400841" y="2991923"/>
            <a:ext cx="129557" cy="156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6"/>
              <p:cNvSpPr txBox="1"/>
              <p:nvPr/>
            </p:nvSpPr>
            <p:spPr>
              <a:xfrm>
                <a:off x="3101055" y="3004669"/>
                <a:ext cx="798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55" y="3004669"/>
                <a:ext cx="79880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9924" t="-2222" r="-9924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7"/>
              <p:cNvSpPr txBox="1"/>
              <p:nvPr/>
            </p:nvSpPr>
            <p:spPr>
              <a:xfrm>
                <a:off x="5586787" y="3017977"/>
                <a:ext cx="10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787" y="3017977"/>
                <a:ext cx="100482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879" t="-4348" r="-7879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18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Escalamiento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559859"/>
                <a:ext cx="8065294" cy="519056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b="1" dirty="0" smtClean="0"/>
                  <a:t>Objetivo:</a:t>
                </a:r>
                <a:r>
                  <a:rPr lang="es-CL" dirty="0" smtClean="0"/>
                  <a:t> Dado un punto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dirty="0" smtClean="0"/>
                  <a:t> escalarlo en un factor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s-PE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 smtClean="0"/>
              </a:p>
              <a:p>
                <a:pPr marL="0" indent="0">
                  <a:buNone/>
                </a:pPr>
                <a:endParaRPr lang="es-PE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dirty="0"/>
                  <a:t> </a:t>
                </a:r>
                <a:r>
                  <a:rPr lang="es-CL" dirty="0" smtClean="0"/>
                  <a:t>En notación matricial</a:t>
                </a:r>
              </a:p>
              <a:p>
                <a:pPr marL="0" indent="0">
                  <a:buNone/>
                </a:pPr>
                <a:endParaRPr lang="es-CL" dirty="0" smtClean="0"/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559859"/>
                <a:ext cx="8065294" cy="5190565"/>
              </a:xfrm>
              <a:blipFill rotWithShape="0">
                <a:blip r:embed="rId2"/>
                <a:stretch>
                  <a:fillRect l="-983" t="-199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371290" y="5175863"/>
                <a:ext cx="910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90" y="5175863"/>
                <a:ext cx="91012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56" r="-3356" b="-1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371290" y="5561345"/>
                <a:ext cx="92621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90" y="5561345"/>
                <a:ext cx="926215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5921" r="-5921" b="-204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371290" y="5968756"/>
                <a:ext cx="872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90" y="5968756"/>
                <a:ext cx="87293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97" r="-3497" b="-108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echa derecha 6"/>
          <p:cNvSpPr/>
          <p:nvPr/>
        </p:nvSpPr>
        <p:spPr>
          <a:xfrm>
            <a:off x="3155576" y="5561345"/>
            <a:ext cx="1703294" cy="22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5176549" y="5098657"/>
                <a:ext cx="2630335" cy="1071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49" y="5098657"/>
                <a:ext cx="2630335" cy="10713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 rot="16200000">
                <a:off x="6504181" y="5518162"/>
                <a:ext cx="422487" cy="1353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04181" y="5518162"/>
                <a:ext cx="422487" cy="13532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6094070" y="6451496"/>
                <a:ext cx="123046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070" y="6451496"/>
                <a:ext cx="1230465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4455" r="-6931" b="-26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 flipH="1">
            <a:off x="3606085" y="3419524"/>
            <a:ext cx="643944" cy="40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"/>
          <p:cNvCxnSpPr/>
          <p:nvPr/>
        </p:nvCxnSpPr>
        <p:spPr>
          <a:xfrm>
            <a:off x="4250028" y="3419524"/>
            <a:ext cx="953037" cy="6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"/>
          <p:cNvCxnSpPr/>
          <p:nvPr/>
        </p:nvCxnSpPr>
        <p:spPr>
          <a:xfrm flipV="1">
            <a:off x="4250028" y="2627290"/>
            <a:ext cx="0" cy="792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8"/>
          <p:cNvCxnSpPr>
            <a:stCxn id="31" idx="7"/>
            <a:endCxn id="32" idx="3"/>
          </p:cNvCxnSpPr>
          <p:nvPr/>
        </p:nvCxnSpPr>
        <p:spPr>
          <a:xfrm flipV="1">
            <a:off x="4425267" y="2783153"/>
            <a:ext cx="1017763" cy="428422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"/>
          <p:cNvSpPr txBox="1"/>
          <p:nvPr/>
        </p:nvSpPr>
        <p:spPr>
          <a:xfrm>
            <a:off x="3435909" y="3748732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28" name="TextBox 10"/>
          <p:cNvSpPr txBox="1"/>
          <p:nvPr/>
        </p:nvSpPr>
        <p:spPr>
          <a:xfrm>
            <a:off x="5083787" y="3365024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Y</a:t>
            </a:r>
            <a:endParaRPr lang="es-CL" dirty="0"/>
          </a:p>
        </p:txBody>
      </p:sp>
      <p:sp>
        <p:nvSpPr>
          <p:cNvPr id="29" name="TextBox 11"/>
          <p:cNvSpPr txBox="1"/>
          <p:nvPr/>
        </p:nvSpPr>
        <p:spPr>
          <a:xfrm>
            <a:off x="4168543" y="2373659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Z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3"/>
              <p:cNvSpPr txBox="1"/>
              <p:nvPr/>
            </p:nvSpPr>
            <p:spPr>
              <a:xfrm rot="20021716">
                <a:off x="4250359" y="2665847"/>
                <a:ext cx="107715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1716">
                <a:off x="4250359" y="2665847"/>
                <a:ext cx="1077153" cy="298928"/>
              </a:xfrm>
              <a:prstGeom prst="rect">
                <a:avLst/>
              </a:prstGeom>
              <a:blipFill rotWithShape="0">
                <a:blip r:embed="rId9"/>
                <a:stretch>
                  <a:fillRect l="-6077" t="-4065" r="-9392" b="-1382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14"/>
          <p:cNvSpPr/>
          <p:nvPr/>
        </p:nvSpPr>
        <p:spPr>
          <a:xfrm>
            <a:off x="4314683" y="3188642"/>
            <a:ext cx="129557" cy="156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Oval 15"/>
          <p:cNvSpPr/>
          <p:nvPr/>
        </p:nvSpPr>
        <p:spPr>
          <a:xfrm>
            <a:off x="5383484" y="2436456"/>
            <a:ext cx="406605" cy="406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6"/>
              <p:cNvSpPr txBox="1"/>
              <p:nvPr/>
            </p:nvSpPr>
            <p:spPr>
              <a:xfrm>
                <a:off x="3461355" y="3158778"/>
                <a:ext cx="798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55" y="3158778"/>
                <a:ext cx="79880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9924" t="-2174" r="-9924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7"/>
              <p:cNvSpPr txBox="1"/>
              <p:nvPr/>
            </p:nvSpPr>
            <p:spPr>
              <a:xfrm>
                <a:off x="5835596" y="2465992"/>
                <a:ext cx="10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596" y="2465992"/>
                <a:ext cx="100482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879" t="-4444" r="-7879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70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Rotaciones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993393"/>
                <a:ext cx="8065294" cy="473013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dirty="0" smtClean="0"/>
                  <a:t> </a:t>
                </a:r>
                <a:r>
                  <a:rPr lang="es-CL" b="1" dirty="0" smtClean="0"/>
                  <a:t>Objetivo:</a:t>
                </a:r>
                <a:r>
                  <a:rPr lang="es-CL" dirty="0" smtClean="0"/>
                  <a:t> Dado un punto 3D y un ángulo, rotarlo un ángulo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PE" dirty="0" smtClean="0"/>
                  <a:t> alrededor del eje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PE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CL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dirty="0" smtClean="0"/>
                  <a:t> Nos damos cuenta que es lo mismo que hacer rotación en plano YZ</a:t>
                </a:r>
                <a:endParaRPr lang="es-PE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993393"/>
                <a:ext cx="8065294" cy="4730136"/>
              </a:xfrm>
              <a:blipFill rotWithShape="0">
                <a:blip r:embed="rId2"/>
                <a:stretch>
                  <a:fillRect l="-983" t="-21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16"/>
          <p:cNvCxnSpPr/>
          <p:nvPr/>
        </p:nvCxnSpPr>
        <p:spPr>
          <a:xfrm flipH="1">
            <a:off x="3376896" y="4055166"/>
            <a:ext cx="916694" cy="57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17"/>
          <p:cNvCxnSpPr/>
          <p:nvPr/>
        </p:nvCxnSpPr>
        <p:spPr>
          <a:xfrm>
            <a:off x="4293589" y="4055166"/>
            <a:ext cx="17318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18"/>
          <p:cNvCxnSpPr/>
          <p:nvPr/>
        </p:nvCxnSpPr>
        <p:spPr>
          <a:xfrm flipV="1">
            <a:off x="4293589" y="2758955"/>
            <a:ext cx="0" cy="1296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Arc 19"/>
          <p:cNvSpPr/>
          <p:nvPr/>
        </p:nvSpPr>
        <p:spPr>
          <a:xfrm>
            <a:off x="4228794" y="3319041"/>
            <a:ext cx="845692" cy="740982"/>
          </a:xfrm>
          <a:prstGeom prst="arc">
            <a:avLst>
              <a:gd name="adj1" fmla="val 15771793"/>
              <a:gd name="adj2" fmla="val 280199"/>
            </a:avLst>
          </a:prstGeom>
          <a:ln w="19050">
            <a:solidFill>
              <a:srgbClr val="0070C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20"/>
          <p:cNvSpPr txBox="1"/>
          <p:nvPr/>
        </p:nvSpPr>
        <p:spPr>
          <a:xfrm>
            <a:off x="3206720" y="4632422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9" name="TextBox 21"/>
          <p:cNvSpPr txBox="1"/>
          <p:nvPr/>
        </p:nvSpPr>
        <p:spPr>
          <a:xfrm>
            <a:off x="5908929" y="4055165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Y</a:t>
            </a:r>
            <a:endParaRPr lang="es-CL" dirty="0"/>
          </a:p>
        </p:txBody>
      </p:sp>
      <p:sp>
        <p:nvSpPr>
          <p:cNvPr id="10" name="TextBox 22"/>
          <p:cNvSpPr txBox="1"/>
          <p:nvPr/>
        </p:nvSpPr>
        <p:spPr>
          <a:xfrm>
            <a:off x="4293589" y="2546222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Z</a:t>
            </a:r>
            <a:endParaRPr lang="es-CL" dirty="0"/>
          </a:p>
        </p:txBody>
      </p:sp>
      <p:cxnSp>
        <p:nvCxnSpPr>
          <p:cNvPr id="11" name="Straight Connector 23"/>
          <p:cNvCxnSpPr/>
          <p:nvPr/>
        </p:nvCxnSpPr>
        <p:spPr>
          <a:xfrm flipV="1">
            <a:off x="3835243" y="3905817"/>
            <a:ext cx="1219260" cy="437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/>
          <p:nvPr/>
        </p:nvCxnSpPr>
        <p:spPr>
          <a:xfrm flipV="1">
            <a:off x="3835243" y="3343692"/>
            <a:ext cx="564597" cy="1000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26"/>
          <p:cNvSpPr/>
          <p:nvPr/>
        </p:nvSpPr>
        <p:spPr>
          <a:xfrm>
            <a:off x="3835243" y="4175394"/>
            <a:ext cx="185737" cy="20847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3884679" y="4006519"/>
            <a:ext cx="27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α</a:t>
            </a:r>
            <a:endParaRPr lang="es-CL" sz="1200" dirty="0"/>
          </a:p>
        </p:txBody>
      </p:sp>
      <p:sp>
        <p:nvSpPr>
          <p:cNvPr id="15" name="Oval 28"/>
          <p:cNvSpPr/>
          <p:nvPr/>
        </p:nvSpPr>
        <p:spPr>
          <a:xfrm>
            <a:off x="4358636" y="3206171"/>
            <a:ext cx="142513" cy="156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Oval 32"/>
          <p:cNvSpPr/>
          <p:nvPr/>
        </p:nvSpPr>
        <p:spPr>
          <a:xfrm>
            <a:off x="5026615" y="3807648"/>
            <a:ext cx="142513" cy="156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33"/>
              <p:cNvSpPr txBox="1"/>
              <p:nvPr/>
            </p:nvSpPr>
            <p:spPr>
              <a:xfrm>
                <a:off x="5213212" y="3743102"/>
                <a:ext cx="798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212" y="3743102"/>
                <a:ext cx="79880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924" t="-2222" r="-9924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34"/>
              <p:cNvSpPr txBox="1"/>
              <p:nvPr/>
            </p:nvSpPr>
            <p:spPr>
              <a:xfrm>
                <a:off x="4429892" y="2933669"/>
                <a:ext cx="10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92" y="2933669"/>
                <a:ext cx="10048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879" t="-4348" r="-7879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71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3" grpId="0" animBg="1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Rotaciones</a:t>
            </a:r>
            <a:endParaRPr lang="es-PE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1246416" y="2349989"/>
            <a:ext cx="0" cy="2130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246416" y="4480712"/>
            <a:ext cx="2521789" cy="2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945820" y="3807852"/>
            <a:ext cx="103517" cy="10351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Elipse 23"/>
          <p:cNvSpPr/>
          <p:nvPr/>
        </p:nvSpPr>
        <p:spPr>
          <a:xfrm>
            <a:off x="2361812" y="2985467"/>
            <a:ext cx="103517" cy="10351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5" name="Conector recto 24"/>
          <p:cNvCxnSpPr>
            <a:endCxn id="23" idx="2"/>
          </p:cNvCxnSpPr>
          <p:nvPr/>
        </p:nvCxnSpPr>
        <p:spPr>
          <a:xfrm flipV="1">
            <a:off x="1246416" y="3859611"/>
            <a:ext cx="1699404" cy="62110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endCxn id="24" idx="3"/>
          </p:cNvCxnSpPr>
          <p:nvPr/>
        </p:nvCxnSpPr>
        <p:spPr>
          <a:xfrm flipV="1">
            <a:off x="1246415" y="3073824"/>
            <a:ext cx="1130557" cy="14068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997578" y="3911369"/>
            <a:ext cx="0" cy="5693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2413570" y="3088984"/>
            <a:ext cx="0" cy="139172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949411" y="2211489"/>
                <a:ext cx="194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11" y="2211489"/>
                <a:ext cx="19479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3686551" y="4489292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51" y="4489292"/>
                <a:ext cx="19800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3091979" y="3731968"/>
                <a:ext cx="581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79" y="3731968"/>
                <a:ext cx="58182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542" t="-2174" r="-13542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/>
              <p:cNvSpPr txBox="1"/>
              <p:nvPr/>
            </p:nvSpPr>
            <p:spPr>
              <a:xfrm>
                <a:off x="2501927" y="2850383"/>
                <a:ext cx="713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7" name="Cuadro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27" y="2850383"/>
                <a:ext cx="71333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111" t="-4444" r="-11966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1514139" y="4066651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39" y="4066651"/>
                <a:ext cx="19774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1760216" y="425547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16" y="4255472"/>
                <a:ext cx="18947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5207029" y="3037225"/>
                <a:ext cx="3427670" cy="1051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   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s-C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CL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s-CL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s-C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s-CL" b="0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s-CL" i="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CL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s-CL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func>
                                      <m:funcPr>
                                        <m:ctrlPr>
                                          <a:rPr lang="es-C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CL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s-CL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CL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s-C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s-CL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CL" i="0" smtClean="0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es-CL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CL" b="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29" y="3037225"/>
                <a:ext cx="3427670" cy="10512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 rot="16200000">
                <a:off x="6953762" y="3028274"/>
                <a:ext cx="422487" cy="2165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53762" y="3028274"/>
                <a:ext cx="422487" cy="21654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/>
              <p:cNvSpPr txBox="1"/>
              <p:nvPr/>
            </p:nvSpPr>
            <p:spPr>
              <a:xfrm>
                <a:off x="6841486" y="4256584"/>
                <a:ext cx="647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86" y="4256584"/>
                <a:ext cx="64703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547" t="-2174" r="-13208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949411" y="5234940"/>
                <a:ext cx="777548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CL" dirty="0" smtClean="0"/>
                  <a:t> De la misma forma elaborar las derivaciones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s-PE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11" y="5234940"/>
                <a:ext cx="7775489" cy="391261"/>
              </a:xfrm>
              <a:prstGeom prst="rect">
                <a:avLst/>
              </a:prstGeom>
              <a:blipFill rotWithShape="0">
                <a:blip r:embed="rId11"/>
                <a:stretch>
                  <a:fillRect l="-549" t="-7813" b="-203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Transformaciones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658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Cómo se aplica la transformación a todos los puntos de un objeto?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  <a:p>
            <a:pPr>
              <a:buFont typeface="Wingdings" panose="05000000000000000000" pitchFamily="2" charset="2"/>
              <a:buChar char="§"/>
            </a:pPr>
            <a:endParaRPr lang="es-CL" dirty="0" smtClean="0"/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  <a:p>
            <a:pPr>
              <a:buFont typeface="Wingdings" panose="05000000000000000000" pitchFamily="2" charset="2"/>
              <a:buChar char="§"/>
            </a:pPr>
            <a:endParaRPr lang="es-CL" dirty="0" smtClean="0"/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Esta operación se puede realizar fácilmente en el GPU a través de las variables </a:t>
            </a:r>
            <a:r>
              <a:rPr lang="es-CL" b="1" i="1" dirty="0" err="1" smtClean="0"/>
              <a:t>uniform</a:t>
            </a:r>
            <a:endParaRPr lang="es-PE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2530126" y="2865513"/>
                <a:ext cx="4083747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s-CL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s-CL" b="1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s-CL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s-CL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s-CL" b="1" i="1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s-CL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s-CL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s-CL" b="1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s-CL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126" y="2865513"/>
                <a:ext cx="4083747" cy="1126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736432" y="4410194"/>
                <a:ext cx="1366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32" y="4410194"/>
                <a:ext cx="136633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9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dirty="0" smtClean="0"/>
              <a:t>Composición de Transformaciones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206" y="1604683"/>
            <a:ext cx="8065294" cy="51009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Ejemplo: rotar un objeto alrededor de su centro de gravedad.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Se puede realizar a través de una secuencia de transformaciones básicas.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Secuencia de transformaciones</a:t>
            </a:r>
          </a:p>
          <a:p>
            <a:pPr marL="538163" indent="-90488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Mover el objeto de tal forma que el centro de gravedad caiga en el origen</a:t>
            </a:r>
          </a:p>
          <a:p>
            <a:pPr marL="538163" indent="-90488">
              <a:buFont typeface="Wingdings" panose="05000000000000000000" pitchFamily="2" charset="2"/>
              <a:buChar char="§"/>
            </a:pPr>
            <a:endParaRPr lang="es-CL" dirty="0"/>
          </a:p>
          <a:p>
            <a:pPr marL="538163" indent="-90488">
              <a:buFont typeface="Wingdings" panose="05000000000000000000" pitchFamily="2" charset="2"/>
              <a:buChar char="§"/>
            </a:pPr>
            <a:r>
              <a:rPr lang="es-CL" dirty="0" smtClean="0"/>
              <a:t>Rotar el objeto alrededor del Eje X</a:t>
            </a:r>
          </a:p>
          <a:p>
            <a:pPr marL="538163" indent="-90488">
              <a:buFont typeface="Wingdings" panose="05000000000000000000" pitchFamily="2" charset="2"/>
              <a:buChar char="§"/>
            </a:pPr>
            <a:endParaRPr lang="es-CL" dirty="0"/>
          </a:p>
          <a:p>
            <a:pPr marL="538163" indent="-90488">
              <a:buFont typeface="Wingdings" panose="05000000000000000000" pitchFamily="2" charset="2"/>
              <a:buChar char="§"/>
            </a:pPr>
            <a:r>
              <a:rPr lang="es-CL" dirty="0" smtClean="0"/>
              <a:t>Mover el objeto resultante a su posición original</a:t>
            </a:r>
          </a:p>
          <a:p>
            <a:pPr marL="447675" indent="0" algn="ctr">
              <a:buNone/>
            </a:pPr>
            <a:r>
              <a:rPr lang="es-CL" dirty="0"/>
              <a:t>	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3198594" y="4155142"/>
                <a:ext cx="2668230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94" y="4155142"/>
                <a:ext cx="2668230" cy="318677"/>
              </a:xfrm>
              <a:prstGeom prst="rect">
                <a:avLst/>
              </a:prstGeom>
              <a:blipFill rotWithShape="0">
                <a:blip r:embed="rId2"/>
                <a:stretch>
                  <a:fillRect l="-1831" r="-1602" b="-192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3801035" y="5165915"/>
                <a:ext cx="1745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35" y="5165915"/>
                <a:ext cx="174509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797" t="-2174" r="-3846" b="-108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3423880" y="6110881"/>
                <a:ext cx="2499402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80" y="6110881"/>
                <a:ext cx="2499402" cy="318677"/>
              </a:xfrm>
              <a:prstGeom prst="rect">
                <a:avLst/>
              </a:prstGeom>
              <a:blipFill rotWithShape="0">
                <a:blip r:embed="rId4"/>
                <a:stretch>
                  <a:fillRect l="-488" r="-976" b="-169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4583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1710</TotalTime>
  <Words>421</Words>
  <Application>Microsoft Office PowerPoint</Application>
  <PresentationFormat>Presentación en pantalla (4:3)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Cambria Math</vt:lpstr>
      <vt:lpstr>Wingdings</vt:lpstr>
      <vt:lpstr>Metropolitana</vt:lpstr>
      <vt:lpstr>Transformaciones 3D</vt:lpstr>
      <vt:lpstr>Introducción</vt:lpstr>
      <vt:lpstr>Transformaciones</vt:lpstr>
      <vt:lpstr>Traslación</vt:lpstr>
      <vt:lpstr>Escalamiento</vt:lpstr>
      <vt:lpstr>Rotaciones</vt:lpstr>
      <vt:lpstr>Rotaciones</vt:lpstr>
      <vt:lpstr>Transformaciones</vt:lpstr>
      <vt:lpstr>Composición de Transformaciones</vt:lpstr>
      <vt:lpstr>Composición de Transformaciones</vt:lpstr>
      <vt:lpstr>Composición de Transformaciones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 en Computación</dc:title>
  <dc:creator>Ivan Sipiran</dc:creator>
  <cp:lastModifiedBy>Ivan Sipiran</cp:lastModifiedBy>
  <cp:revision>105</cp:revision>
  <dcterms:created xsi:type="dcterms:W3CDTF">2016-08-01T21:13:51Z</dcterms:created>
  <dcterms:modified xsi:type="dcterms:W3CDTF">2016-09-19T22:29:56Z</dcterms:modified>
</cp:coreProperties>
</file>