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1"/>
  </p:notesMasterIdLst>
  <p:sldIdLst>
    <p:sldId id="289" r:id="rId2"/>
    <p:sldId id="270" r:id="rId3"/>
    <p:sldId id="290" r:id="rId4"/>
    <p:sldId id="276" r:id="rId5"/>
    <p:sldId id="279" r:id="rId6"/>
    <p:sldId id="280" r:id="rId7"/>
    <p:sldId id="281" r:id="rId8"/>
    <p:sldId id="288" r:id="rId9"/>
    <p:sldId id="29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50"/>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p:cViewPr varScale="1">
        <p:scale>
          <a:sx n="70" d="100"/>
          <a:sy n="70" d="100"/>
        </p:scale>
        <p:origin x="13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924838-EFDE-4098-A0BF-A79D1F0E233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82A4014-5B2E-4964-9AF6-B85FDEFE11D1}">
      <dgm:prSet phldrT="[Text]"/>
      <dgm:spPr>
        <a:solidFill>
          <a:schemeClr val="bg2"/>
        </a:solidFill>
      </dgm:spPr>
      <dgm:t>
        <a:bodyPr/>
        <a:lstStyle/>
        <a:p>
          <a:r>
            <a:rPr lang="en-US" dirty="0" smtClean="0"/>
            <a:t>Introduction</a:t>
          </a:r>
          <a:endParaRPr lang="en-US" dirty="0"/>
        </a:p>
      </dgm:t>
    </dgm:pt>
    <dgm:pt modelId="{5E109C54-92DB-4166-909A-BA76BCBF862C}" type="parTrans" cxnId="{C0179DB3-021C-4710-968C-BB3D90E30806}">
      <dgm:prSet/>
      <dgm:spPr/>
      <dgm:t>
        <a:bodyPr/>
        <a:lstStyle/>
        <a:p>
          <a:endParaRPr lang="en-US"/>
        </a:p>
      </dgm:t>
    </dgm:pt>
    <dgm:pt modelId="{ADC27508-FED9-48A7-A7E6-1EC15B0FF320}" type="sibTrans" cxnId="{C0179DB3-021C-4710-968C-BB3D90E30806}">
      <dgm:prSet/>
      <dgm:spPr/>
      <dgm:t>
        <a:bodyPr/>
        <a:lstStyle/>
        <a:p>
          <a:endParaRPr lang="en-US"/>
        </a:p>
      </dgm:t>
    </dgm:pt>
    <dgm:pt modelId="{68DA2E5A-A9CE-4052-873C-70C5C328D041}">
      <dgm:prSet/>
      <dgm:spPr>
        <a:solidFill>
          <a:schemeClr val="bg2"/>
        </a:solidFill>
      </dgm:spPr>
      <dgm:t>
        <a:bodyPr/>
        <a:lstStyle/>
        <a:p>
          <a:r>
            <a:rPr lang="en-US" dirty="0" smtClean="0"/>
            <a:t>Key Findings</a:t>
          </a:r>
          <a:endParaRPr lang="en-US" dirty="0"/>
        </a:p>
      </dgm:t>
    </dgm:pt>
    <dgm:pt modelId="{551F7F3F-7039-4933-BFE5-47988B0242ED}" type="parTrans" cxnId="{74161783-10F6-41B2-A500-AB3E66D1B0D7}">
      <dgm:prSet/>
      <dgm:spPr/>
      <dgm:t>
        <a:bodyPr/>
        <a:lstStyle/>
        <a:p>
          <a:endParaRPr lang="en-US"/>
        </a:p>
      </dgm:t>
    </dgm:pt>
    <dgm:pt modelId="{1BC21009-13D4-4546-A229-86EB4BA923C4}" type="sibTrans" cxnId="{74161783-10F6-41B2-A500-AB3E66D1B0D7}">
      <dgm:prSet/>
      <dgm:spPr/>
      <dgm:t>
        <a:bodyPr/>
        <a:lstStyle/>
        <a:p>
          <a:endParaRPr lang="en-US"/>
        </a:p>
      </dgm:t>
    </dgm:pt>
    <dgm:pt modelId="{09479A16-24C5-4B23-BD3C-098DB4664C54}">
      <dgm:prSet/>
      <dgm:spPr>
        <a:solidFill>
          <a:schemeClr val="bg2"/>
        </a:solidFill>
      </dgm:spPr>
      <dgm:t>
        <a:bodyPr/>
        <a:lstStyle/>
        <a:p>
          <a:r>
            <a:rPr lang="en-US" dirty="0" smtClean="0"/>
            <a:t>Conclusion</a:t>
          </a:r>
          <a:endParaRPr lang="en-US" dirty="0"/>
        </a:p>
      </dgm:t>
    </dgm:pt>
    <dgm:pt modelId="{92528057-FEA7-4777-B9A4-7BD5913E1498}" type="parTrans" cxnId="{BE073EFC-EF66-45D3-969C-F31A52F9B191}">
      <dgm:prSet/>
      <dgm:spPr/>
      <dgm:t>
        <a:bodyPr/>
        <a:lstStyle/>
        <a:p>
          <a:endParaRPr lang="en-US"/>
        </a:p>
      </dgm:t>
    </dgm:pt>
    <dgm:pt modelId="{7FACECE2-B8D1-461A-9F45-E411FA94E125}" type="sibTrans" cxnId="{BE073EFC-EF66-45D3-969C-F31A52F9B191}">
      <dgm:prSet/>
      <dgm:spPr/>
      <dgm:t>
        <a:bodyPr/>
        <a:lstStyle/>
        <a:p>
          <a:endParaRPr lang="en-US"/>
        </a:p>
      </dgm:t>
    </dgm:pt>
    <dgm:pt modelId="{98FF79D6-15A4-45B2-A325-845ACFADACAE}">
      <dgm:prSet/>
      <dgm:spPr>
        <a:solidFill>
          <a:schemeClr val="bg2"/>
        </a:solidFill>
      </dgm:spPr>
      <dgm:t>
        <a:bodyPr/>
        <a:lstStyle/>
        <a:p>
          <a:r>
            <a:rPr lang="en-US" dirty="0" smtClean="0"/>
            <a:t>Recommendations</a:t>
          </a:r>
          <a:endParaRPr lang="en-US" dirty="0"/>
        </a:p>
      </dgm:t>
    </dgm:pt>
    <dgm:pt modelId="{C6FCB8CD-858D-42EC-91DF-CEF8462DF59E}" type="parTrans" cxnId="{31E7F581-25A5-44E5-B2B7-8804BE3B47D2}">
      <dgm:prSet/>
      <dgm:spPr/>
      <dgm:t>
        <a:bodyPr/>
        <a:lstStyle/>
        <a:p>
          <a:endParaRPr lang="en-US"/>
        </a:p>
      </dgm:t>
    </dgm:pt>
    <dgm:pt modelId="{A0EB396E-B98A-4A4D-AF85-4CDAA99C5352}" type="sibTrans" cxnId="{31E7F581-25A5-44E5-B2B7-8804BE3B47D2}">
      <dgm:prSet/>
      <dgm:spPr/>
      <dgm:t>
        <a:bodyPr/>
        <a:lstStyle/>
        <a:p>
          <a:endParaRPr lang="en-US"/>
        </a:p>
      </dgm:t>
    </dgm:pt>
    <dgm:pt modelId="{D4DA5714-88F9-4487-91D0-FC518594A0E3}" type="pres">
      <dgm:prSet presAssocID="{B0924838-EFDE-4098-A0BF-A79D1F0E233A}" presName="Name0" presStyleCnt="0">
        <dgm:presLayoutVars>
          <dgm:chMax val="7"/>
          <dgm:chPref val="7"/>
          <dgm:dir/>
        </dgm:presLayoutVars>
      </dgm:prSet>
      <dgm:spPr/>
      <dgm:t>
        <a:bodyPr/>
        <a:lstStyle/>
        <a:p>
          <a:endParaRPr lang="en-US"/>
        </a:p>
      </dgm:t>
    </dgm:pt>
    <dgm:pt modelId="{D8F76DBF-19FB-48C9-8A07-F69AF66BF2AF}" type="pres">
      <dgm:prSet presAssocID="{B0924838-EFDE-4098-A0BF-A79D1F0E233A}" presName="Name1" presStyleCnt="0"/>
      <dgm:spPr/>
    </dgm:pt>
    <dgm:pt modelId="{2AAECD3E-14BE-457E-9CB7-E57514F1BE39}" type="pres">
      <dgm:prSet presAssocID="{B0924838-EFDE-4098-A0BF-A79D1F0E233A}" presName="cycle" presStyleCnt="0"/>
      <dgm:spPr/>
    </dgm:pt>
    <dgm:pt modelId="{235F7B15-5250-46DC-9874-579EB339EA39}" type="pres">
      <dgm:prSet presAssocID="{B0924838-EFDE-4098-A0BF-A79D1F0E233A}" presName="srcNode" presStyleLbl="node1" presStyleIdx="0" presStyleCnt="4"/>
      <dgm:spPr/>
    </dgm:pt>
    <dgm:pt modelId="{8FDFA07F-3490-4B7E-8523-E1E2AE5933EE}" type="pres">
      <dgm:prSet presAssocID="{B0924838-EFDE-4098-A0BF-A79D1F0E233A}" presName="conn" presStyleLbl="parChTrans1D2" presStyleIdx="0" presStyleCnt="1"/>
      <dgm:spPr/>
      <dgm:t>
        <a:bodyPr/>
        <a:lstStyle/>
        <a:p>
          <a:endParaRPr lang="en-US"/>
        </a:p>
      </dgm:t>
    </dgm:pt>
    <dgm:pt modelId="{D64A8C13-5DAE-43E5-8243-CEEA2522FA08}" type="pres">
      <dgm:prSet presAssocID="{B0924838-EFDE-4098-A0BF-A79D1F0E233A}" presName="extraNode" presStyleLbl="node1" presStyleIdx="0" presStyleCnt="4"/>
      <dgm:spPr/>
    </dgm:pt>
    <dgm:pt modelId="{71443E84-C00C-423B-A0AC-3DC7D32FE9E0}" type="pres">
      <dgm:prSet presAssocID="{B0924838-EFDE-4098-A0BF-A79D1F0E233A}" presName="dstNode" presStyleLbl="node1" presStyleIdx="0" presStyleCnt="4"/>
      <dgm:spPr/>
    </dgm:pt>
    <dgm:pt modelId="{B65E76DF-8111-48E1-8E94-D1A6318D7A92}" type="pres">
      <dgm:prSet presAssocID="{A82A4014-5B2E-4964-9AF6-B85FDEFE11D1}" presName="text_1" presStyleLbl="node1" presStyleIdx="0" presStyleCnt="4">
        <dgm:presLayoutVars>
          <dgm:bulletEnabled val="1"/>
        </dgm:presLayoutVars>
      </dgm:prSet>
      <dgm:spPr/>
      <dgm:t>
        <a:bodyPr/>
        <a:lstStyle/>
        <a:p>
          <a:endParaRPr lang="en-US"/>
        </a:p>
      </dgm:t>
    </dgm:pt>
    <dgm:pt modelId="{794CE02B-0B02-42A7-851C-BE5460B6A7A4}" type="pres">
      <dgm:prSet presAssocID="{A82A4014-5B2E-4964-9AF6-B85FDEFE11D1}" presName="accent_1" presStyleCnt="0"/>
      <dgm:spPr/>
    </dgm:pt>
    <dgm:pt modelId="{7282562E-9055-48F4-AA5C-23FC263C8191}" type="pres">
      <dgm:prSet presAssocID="{A82A4014-5B2E-4964-9AF6-B85FDEFE11D1}" presName="accentRepeatNode" presStyleLbl="solidFgAcc1" presStyleIdx="0" presStyleCnt="4" custLinFactNeighborX="1892" custLinFactNeighborY="-9552"/>
      <dgm:spPr/>
    </dgm:pt>
    <dgm:pt modelId="{1D9EBD2F-D198-4C7A-9833-E4E289B82778}" type="pres">
      <dgm:prSet presAssocID="{68DA2E5A-A9CE-4052-873C-70C5C328D041}" presName="text_2" presStyleLbl="node1" presStyleIdx="1" presStyleCnt="4">
        <dgm:presLayoutVars>
          <dgm:bulletEnabled val="1"/>
        </dgm:presLayoutVars>
      </dgm:prSet>
      <dgm:spPr/>
      <dgm:t>
        <a:bodyPr/>
        <a:lstStyle/>
        <a:p>
          <a:endParaRPr lang="en-US"/>
        </a:p>
      </dgm:t>
    </dgm:pt>
    <dgm:pt modelId="{B8DD7770-EAD5-4179-B095-5382024E6E21}" type="pres">
      <dgm:prSet presAssocID="{68DA2E5A-A9CE-4052-873C-70C5C328D041}" presName="accent_2" presStyleCnt="0"/>
      <dgm:spPr/>
    </dgm:pt>
    <dgm:pt modelId="{8A3F2F09-736F-4F9A-B505-B0517C5FC46D}" type="pres">
      <dgm:prSet presAssocID="{68DA2E5A-A9CE-4052-873C-70C5C328D041}" presName="accentRepeatNode" presStyleLbl="solidFgAcc1" presStyleIdx="1" presStyleCnt="4"/>
      <dgm:spPr/>
    </dgm:pt>
    <dgm:pt modelId="{6DDA7D40-303E-4E64-8E79-4E5DB9BF7F54}" type="pres">
      <dgm:prSet presAssocID="{09479A16-24C5-4B23-BD3C-098DB4664C54}" presName="text_3" presStyleLbl="node1" presStyleIdx="2" presStyleCnt="4">
        <dgm:presLayoutVars>
          <dgm:bulletEnabled val="1"/>
        </dgm:presLayoutVars>
      </dgm:prSet>
      <dgm:spPr/>
      <dgm:t>
        <a:bodyPr/>
        <a:lstStyle/>
        <a:p>
          <a:endParaRPr lang="en-US"/>
        </a:p>
      </dgm:t>
    </dgm:pt>
    <dgm:pt modelId="{BD2FB71C-6220-4913-84FE-13F18FC51288}" type="pres">
      <dgm:prSet presAssocID="{09479A16-24C5-4B23-BD3C-098DB4664C54}" presName="accent_3" presStyleCnt="0"/>
      <dgm:spPr/>
    </dgm:pt>
    <dgm:pt modelId="{B796FCA4-A492-4530-B6AF-015D160EFD0B}" type="pres">
      <dgm:prSet presAssocID="{09479A16-24C5-4B23-BD3C-098DB4664C54}" presName="accentRepeatNode" presStyleLbl="solidFgAcc1" presStyleIdx="2" presStyleCnt="4"/>
      <dgm:spPr/>
    </dgm:pt>
    <dgm:pt modelId="{2F63D4CF-8259-48FE-A55E-22B24E2E8C8E}" type="pres">
      <dgm:prSet presAssocID="{98FF79D6-15A4-45B2-A325-845ACFADACAE}" presName="text_4" presStyleLbl="node1" presStyleIdx="3" presStyleCnt="4">
        <dgm:presLayoutVars>
          <dgm:bulletEnabled val="1"/>
        </dgm:presLayoutVars>
      </dgm:prSet>
      <dgm:spPr/>
      <dgm:t>
        <a:bodyPr/>
        <a:lstStyle/>
        <a:p>
          <a:endParaRPr lang="en-US"/>
        </a:p>
      </dgm:t>
    </dgm:pt>
    <dgm:pt modelId="{FFAABD37-0DB5-4BC1-A9DC-9EA6459FE7CF}" type="pres">
      <dgm:prSet presAssocID="{98FF79D6-15A4-45B2-A325-845ACFADACAE}" presName="accent_4" presStyleCnt="0"/>
      <dgm:spPr/>
    </dgm:pt>
    <dgm:pt modelId="{C01F2117-6222-4DC6-BD7D-E230024C63F8}" type="pres">
      <dgm:prSet presAssocID="{98FF79D6-15A4-45B2-A325-845ACFADACAE}" presName="accentRepeatNode" presStyleLbl="solidFgAcc1" presStyleIdx="3" presStyleCnt="4"/>
      <dgm:spPr/>
    </dgm:pt>
  </dgm:ptLst>
  <dgm:cxnLst>
    <dgm:cxn modelId="{5DA1C948-6AE7-410C-9237-ADA06E6BB65E}" type="presOf" srcId="{98FF79D6-15A4-45B2-A325-845ACFADACAE}" destId="{2F63D4CF-8259-48FE-A55E-22B24E2E8C8E}" srcOrd="0" destOrd="0" presId="urn:microsoft.com/office/officeart/2008/layout/VerticalCurvedList"/>
    <dgm:cxn modelId="{F2A12A04-7720-4AE1-8A2C-321064ED7F78}" type="presOf" srcId="{B0924838-EFDE-4098-A0BF-A79D1F0E233A}" destId="{D4DA5714-88F9-4487-91D0-FC518594A0E3}" srcOrd="0" destOrd="0" presId="urn:microsoft.com/office/officeart/2008/layout/VerticalCurvedList"/>
    <dgm:cxn modelId="{BE073EFC-EF66-45D3-969C-F31A52F9B191}" srcId="{B0924838-EFDE-4098-A0BF-A79D1F0E233A}" destId="{09479A16-24C5-4B23-BD3C-098DB4664C54}" srcOrd="2" destOrd="0" parTransId="{92528057-FEA7-4777-B9A4-7BD5913E1498}" sibTransId="{7FACECE2-B8D1-461A-9F45-E411FA94E125}"/>
    <dgm:cxn modelId="{C0179DB3-021C-4710-968C-BB3D90E30806}" srcId="{B0924838-EFDE-4098-A0BF-A79D1F0E233A}" destId="{A82A4014-5B2E-4964-9AF6-B85FDEFE11D1}" srcOrd="0" destOrd="0" parTransId="{5E109C54-92DB-4166-909A-BA76BCBF862C}" sibTransId="{ADC27508-FED9-48A7-A7E6-1EC15B0FF320}"/>
    <dgm:cxn modelId="{829F40A0-7CE2-48A0-B9F8-B5F28EF9B205}" type="presOf" srcId="{A82A4014-5B2E-4964-9AF6-B85FDEFE11D1}" destId="{B65E76DF-8111-48E1-8E94-D1A6318D7A92}" srcOrd="0" destOrd="0" presId="urn:microsoft.com/office/officeart/2008/layout/VerticalCurvedList"/>
    <dgm:cxn modelId="{F2297E16-969C-4C65-897A-AB85D5A1D789}" type="presOf" srcId="{ADC27508-FED9-48A7-A7E6-1EC15B0FF320}" destId="{8FDFA07F-3490-4B7E-8523-E1E2AE5933EE}" srcOrd="0" destOrd="0" presId="urn:microsoft.com/office/officeart/2008/layout/VerticalCurvedList"/>
    <dgm:cxn modelId="{74161783-10F6-41B2-A500-AB3E66D1B0D7}" srcId="{B0924838-EFDE-4098-A0BF-A79D1F0E233A}" destId="{68DA2E5A-A9CE-4052-873C-70C5C328D041}" srcOrd="1" destOrd="0" parTransId="{551F7F3F-7039-4933-BFE5-47988B0242ED}" sibTransId="{1BC21009-13D4-4546-A229-86EB4BA923C4}"/>
    <dgm:cxn modelId="{8EDCB47B-F143-4868-9241-E00543382541}" type="presOf" srcId="{68DA2E5A-A9CE-4052-873C-70C5C328D041}" destId="{1D9EBD2F-D198-4C7A-9833-E4E289B82778}" srcOrd="0" destOrd="0" presId="urn:microsoft.com/office/officeart/2008/layout/VerticalCurvedList"/>
    <dgm:cxn modelId="{10078FD2-C9D3-497D-9FCC-64708BA2099F}" type="presOf" srcId="{09479A16-24C5-4B23-BD3C-098DB4664C54}" destId="{6DDA7D40-303E-4E64-8E79-4E5DB9BF7F54}" srcOrd="0" destOrd="0" presId="urn:microsoft.com/office/officeart/2008/layout/VerticalCurvedList"/>
    <dgm:cxn modelId="{31E7F581-25A5-44E5-B2B7-8804BE3B47D2}" srcId="{B0924838-EFDE-4098-A0BF-A79D1F0E233A}" destId="{98FF79D6-15A4-45B2-A325-845ACFADACAE}" srcOrd="3" destOrd="0" parTransId="{C6FCB8CD-858D-42EC-91DF-CEF8462DF59E}" sibTransId="{A0EB396E-B98A-4A4D-AF85-4CDAA99C5352}"/>
    <dgm:cxn modelId="{F91D9590-42DD-446E-879D-F0A93B93352B}" type="presParOf" srcId="{D4DA5714-88F9-4487-91D0-FC518594A0E3}" destId="{D8F76DBF-19FB-48C9-8A07-F69AF66BF2AF}" srcOrd="0" destOrd="0" presId="urn:microsoft.com/office/officeart/2008/layout/VerticalCurvedList"/>
    <dgm:cxn modelId="{BBC6A61F-E8D1-4947-8F45-D1D4C5D22804}" type="presParOf" srcId="{D8F76DBF-19FB-48C9-8A07-F69AF66BF2AF}" destId="{2AAECD3E-14BE-457E-9CB7-E57514F1BE39}" srcOrd="0" destOrd="0" presId="urn:microsoft.com/office/officeart/2008/layout/VerticalCurvedList"/>
    <dgm:cxn modelId="{A87F652C-5231-4449-BECE-DA54024576BD}" type="presParOf" srcId="{2AAECD3E-14BE-457E-9CB7-E57514F1BE39}" destId="{235F7B15-5250-46DC-9874-579EB339EA39}" srcOrd="0" destOrd="0" presId="urn:microsoft.com/office/officeart/2008/layout/VerticalCurvedList"/>
    <dgm:cxn modelId="{3529C6DC-CE9F-4A64-9794-F4391A6105BD}" type="presParOf" srcId="{2AAECD3E-14BE-457E-9CB7-E57514F1BE39}" destId="{8FDFA07F-3490-4B7E-8523-E1E2AE5933EE}" srcOrd="1" destOrd="0" presId="urn:microsoft.com/office/officeart/2008/layout/VerticalCurvedList"/>
    <dgm:cxn modelId="{4D21C6B0-5173-4F13-8468-182700C40938}" type="presParOf" srcId="{2AAECD3E-14BE-457E-9CB7-E57514F1BE39}" destId="{D64A8C13-5DAE-43E5-8243-CEEA2522FA08}" srcOrd="2" destOrd="0" presId="urn:microsoft.com/office/officeart/2008/layout/VerticalCurvedList"/>
    <dgm:cxn modelId="{639CD899-A980-4CB8-AA23-EEEB534DEDDA}" type="presParOf" srcId="{2AAECD3E-14BE-457E-9CB7-E57514F1BE39}" destId="{71443E84-C00C-423B-A0AC-3DC7D32FE9E0}" srcOrd="3" destOrd="0" presId="urn:microsoft.com/office/officeart/2008/layout/VerticalCurvedList"/>
    <dgm:cxn modelId="{6E1B607D-004C-433D-9447-9AC197177965}" type="presParOf" srcId="{D8F76DBF-19FB-48C9-8A07-F69AF66BF2AF}" destId="{B65E76DF-8111-48E1-8E94-D1A6318D7A92}" srcOrd="1" destOrd="0" presId="urn:microsoft.com/office/officeart/2008/layout/VerticalCurvedList"/>
    <dgm:cxn modelId="{1158DDE1-2B00-4B4E-AB24-40A32FB8EB71}" type="presParOf" srcId="{D8F76DBF-19FB-48C9-8A07-F69AF66BF2AF}" destId="{794CE02B-0B02-42A7-851C-BE5460B6A7A4}" srcOrd="2" destOrd="0" presId="urn:microsoft.com/office/officeart/2008/layout/VerticalCurvedList"/>
    <dgm:cxn modelId="{9F1ED71E-85BA-44B7-9EA4-BCA4977D03DB}" type="presParOf" srcId="{794CE02B-0B02-42A7-851C-BE5460B6A7A4}" destId="{7282562E-9055-48F4-AA5C-23FC263C8191}" srcOrd="0" destOrd="0" presId="urn:microsoft.com/office/officeart/2008/layout/VerticalCurvedList"/>
    <dgm:cxn modelId="{91854124-BAC6-45BC-B892-46B53A9615C9}" type="presParOf" srcId="{D8F76DBF-19FB-48C9-8A07-F69AF66BF2AF}" destId="{1D9EBD2F-D198-4C7A-9833-E4E289B82778}" srcOrd="3" destOrd="0" presId="urn:microsoft.com/office/officeart/2008/layout/VerticalCurvedList"/>
    <dgm:cxn modelId="{5B07E4CF-0E54-4C99-AB2E-2E548E30AACA}" type="presParOf" srcId="{D8F76DBF-19FB-48C9-8A07-F69AF66BF2AF}" destId="{B8DD7770-EAD5-4179-B095-5382024E6E21}" srcOrd="4" destOrd="0" presId="urn:microsoft.com/office/officeart/2008/layout/VerticalCurvedList"/>
    <dgm:cxn modelId="{5065B15E-6B8C-4AC9-B978-E0A2ED059C7D}" type="presParOf" srcId="{B8DD7770-EAD5-4179-B095-5382024E6E21}" destId="{8A3F2F09-736F-4F9A-B505-B0517C5FC46D}" srcOrd="0" destOrd="0" presId="urn:microsoft.com/office/officeart/2008/layout/VerticalCurvedList"/>
    <dgm:cxn modelId="{0CEA0A8B-6FE4-4A4D-A28D-1F3BC5448FBD}" type="presParOf" srcId="{D8F76DBF-19FB-48C9-8A07-F69AF66BF2AF}" destId="{6DDA7D40-303E-4E64-8E79-4E5DB9BF7F54}" srcOrd="5" destOrd="0" presId="urn:microsoft.com/office/officeart/2008/layout/VerticalCurvedList"/>
    <dgm:cxn modelId="{B848DB7E-1C97-40FB-A01F-FA4EDC456310}" type="presParOf" srcId="{D8F76DBF-19FB-48C9-8A07-F69AF66BF2AF}" destId="{BD2FB71C-6220-4913-84FE-13F18FC51288}" srcOrd="6" destOrd="0" presId="urn:microsoft.com/office/officeart/2008/layout/VerticalCurvedList"/>
    <dgm:cxn modelId="{58874649-67CB-4F1D-AE4A-035769F51512}" type="presParOf" srcId="{BD2FB71C-6220-4913-84FE-13F18FC51288}" destId="{B796FCA4-A492-4530-B6AF-015D160EFD0B}" srcOrd="0" destOrd="0" presId="urn:microsoft.com/office/officeart/2008/layout/VerticalCurvedList"/>
    <dgm:cxn modelId="{3B3EE379-BA1A-4702-93E8-7A890B9839B9}" type="presParOf" srcId="{D8F76DBF-19FB-48C9-8A07-F69AF66BF2AF}" destId="{2F63D4CF-8259-48FE-A55E-22B24E2E8C8E}" srcOrd="7" destOrd="0" presId="urn:microsoft.com/office/officeart/2008/layout/VerticalCurvedList"/>
    <dgm:cxn modelId="{8329BC52-399A-440F-A40F-55E4F6472C1B}" type="presParOf" srcId="{D8F76DBF-19FB-48C9-8A07-F69AF66BF2AF}" destId="{FFAABD37-0DB5-4BC1-A9DC-9EA6459FE7CF}" srcOrd="8" destOrd="0" presId="urn:microsoft.com/office/officeart/2008/layout/VerticalCurvedList"/>
    <dgm:cxn modelId="{BFB54A2B-D0E2-445D-93CA-E2C229AB5126}" type="presParOf" srcId="{FFAABD37-0DB5-4BC1-A9DC-9EA6459FE7CF}" destId="{C01F2117-6222-4DC6-BD7D-E230024C63F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924838-EFDE-4098-A0BF-A79D1F0E233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82A4014-5B2E-4964-9AF6-B85FDEFE11D1}">
      <dgm:prSet phldrT="[Text]"/>
      <dgm:spPr>
        <a:solidFill>
          <a:schemeClr val="bg2"/>
        </a:solidFill>
      </dgm:spPr>
      <dgm:t>
        <a:bodyPr/>
        <a:lstStyle/>
        <a:p>
          <a:r>
            <a:rPr lang="en-US" dirty="0" smtClean="0"/>
            <a:t>King County is a county in the Washington State in the US.</a:t>
          </a:r>
          <a:endParaRPr lang="en-US" dirty="0"/>
        </a:p>
      </dgm:t>
    </dgm:pt>
    <dgm:pt modelId="{5E109C54-92DB-4166-909A-BA76BCBF862C}" type="parTrans" cxnId="{C0179DB3-021C-4710-968C-BB3D90E30806}">
      <dgm:prSet/>
      <dgm:spPr/>
      <dgm:t>
        <a:bodyPr/>
        <a:lstStyle/>
        <a:p>
          <a:endParaRPr lang="en-US"/>
        </a:p>
      </dgm:t>
    </dgm:pt>
    <dgm:pt modelId="{ADC27508-FED9-48A7-A7E6-1EC15B0FF320}" type="sibTrans" cxnId="{C0179DB3-021C-4710-968C-BB3D90E30806}">
      <dgm:prSet/>
      <dgm:spPr/>
      <dgm:t>
        <a:bodyPr/>
        <a:lstStyle/>
        <a:p>
          <a:endParaRPr lang="en-US"/>
        </a:p>
      </dgm:t>
    </dgm:pt>
    <dgm:pt modelId="{68DA2E5A-A9CE-4052-873C-70C5C328D041}">
      <dgm:prSet/>
      <dgm:spPr>
        <a:solidFill>
          <a:schemeClr val="bg2"/>
        </a:solidFill>
      </dgm:spPr>
      <dgm:t>
        <a:bodyPr/>
        <a:lstStyle/>
        <a:p>
          <a:r>
            <a:rPr lang="en-US" dirty="0" smtClean="0"/>
            <a:t>Real estate investors need to understand factors that affect house prices.</a:t>
          </a:r>
          <a:endParaRPr lang="en-US" dirty="0"/>
        </a:p>
      </dgm:t>
    </dgm:pt>
    <dgm:pt modelId="{551F7F3F-7039-4933-BFE5-47988B0242ED}" type="parTrans" cxnId="{74161783-10F6-41B2-A500-AB3E66D1B0D7}">
      <dgm:prSet/>
      <dgm:spPr/>
      <dgm:t>
        <a:bodyPr/>
        <a:lstStyle/>
        <a:p>
          <a:endParaRPr lang="en-US"/>
        </a:p>
      </dgm:t>
    </dgm:pt>
    <dgm:pt modelId="{1BC21009-13D4-4546-A229-86EB4BA923C4}" type="sibTrans" cxnId="{74161783-10F6-41B2-A500-AB3E66D1B0D7}">
      <dgm:prSet/>
      <dgm:spPr/>
      <dgm:t>
        <a:bodyPr/>
        <a:lstStyle/>
        <a:p>
          <a:endParaRPr lang="en-US"/>
        </a:p>
      </dgm:t>
    </dgm:pt>
    <dgm:pt modelId="{09479A16-24C5-4B23-BD3C-098DB4664C54}">
      <dgm:prSet/>
      <dgm:spPr>
        <a:solidFill>
          <a:schemeClr val="bg2"/>
        </a:solidFill>
      </dgm:spPr>
      <dgm:t>
        <a:bodyPr/>
        <a:lstStyle/>
        <a:p>
          <a:r>
            <a:rPr lang="en-US" b="0" i="0" dirty="0" smtClean="0"/>
            <a:t>To ensure that they invest in the kind of homes that would fetch higher returns for their investments.</a:t>
          </a:r>
          <a:endParaRPr lang="en-US" dirty="0"/>
        </a:p>
      </dgm:t>
    </dgm:pt>
    <dgm:pt modelId="{92528057-FEA7-4777-B9A4-7BD5913E1498}" type="parTrans" cxnId="{BE073EFC-EF66-45D3-969C-F31A52F9B191}">
      <dgm:prSet/>
      <dgm:spPr/>
      <dgm:t>
        <a:bodyPr/>
        <a:lstStyle/>
        <a:p>
          <a:endParaRPr lang="en-US"/>
        </a:p>
      </dgm:t>
    </dgm:pt>
    <dgm:pt modelId="{7FACECE2-B8D1-461A-9F45-E411FA94E125}" type="sibTrans" cxnId="{BE073EFC-EF66-45D3-969C-F31A52F9B191}">
      <dgm:prSet/>
      <dgm:spPr/>
      <dgm:t>
        <a:bodyPr/>
        <a:lstStyle/>
        <a:p>
          <a:endParaRPr lang="en-US"/>
        </a:p>
      </dgm:t>
    </dgm:pt>
    <dgm:pt modelId="{98FF79D6-15A4-45B2-A325-845ACFADACAE}">
      <dgm:prSet/>
      <dgm:spPr>
        <a:solidFill>
          <a:schemeClr val="bg2"/>
        </a:solidFill>
      </dgm:spPr>
      <dgm:t>
        <a:bodyPr/>
        <a:lstStyle/>
        <a:p>
          <a:r>
            <a:rPr lang="en-US" dirty="0" smtClean="0"/>
            <a:t>Multiple Linear Regression model was used to predict home prices in this area.</a:t>
          </a:r>
          <a:endParaRPr lang="en-US" dirty="0"/>
        </a:p>
      </dgm:t>
    </dgm:pt>
    <dgm:pt modelId="{C6FCB8CD-858D-42EC-91DF-CEF8462DF59E}" type="parTrans" cxnId="{31E7F581-25A5-44E5-B2B7-8804BE3B47D2}">
      <dgm:prSet/>
      <dgm:spPr/>
      <dgm:t>
        <a:bodyPr/>
        <a:lstStyle/>
        <a:p>
          <a:endParaRPr lang="en-US"/>
        </a:p>
      </dgm:t>
    </dgm:pt>
    <dgm:pt modelId="{A0EB396E-B98A-4A4D-AF85-4CDAA99C5352}" type="sibTrans" cxnId="{31E7F581-25A5-44E5-B2B7-8804BE3B47D2}">
      <dgm:prSet/>
      <dgm:spPr/>
      <dgm:t>
        <a:bodyPr/>
        <a:lstStyle/>
        <a:p>
          <a:endParaRPr lang="en-US"/>
        </a:p>
      </dgm:t>
    </dgm:pt>
    <dgm:pt modelId="{1370396A-A445-4195-B8A6-C6184B5D31DB}">
      <dgm:prSet phldrT="[Text]"/>
      <dgm:spPr>
        <a:solidFill>
          <a:schemeClr val="bg2"/>
        </a:solidFill>
      </dgm:spPr>
      <dgm:t>
        <a:bodyPr/>
        <a:lstStyle/>
        <a:p>
          <a:r>
            <a:rPr lang="en-US" dirty="0" smtClean="0"/>
            <a:t>The main stakeholders in this analysis are real estate investors and construction companies.</a:t>
          </a:r>
          <a:endParaRPr lang="en-US" dirty="0"/>
        </a:p>
      </dgm:t>
    </dgm:pt>
    <dgm:pt modelId="{11835E54-4072-4C33-A65D-EFBDD2382363}" type="sibTrans" cxnId="{E1A05957-CB7D-4145-9A80-B2669E792A45}">
      <dgm:prSet/>
      <dgm:spPr/>
      <dgm:t>
        <a:bodyPr/>
        <a:lstStyle/>
        <a:p>
          <a:endParaRPr lang="en-US"/>
        </a:p>
      </dgm:t>
    </dgm:pt>
    <dgm:pt modelId="{417C8372-6E51-409F-82B9-FCB490B405C2}" type="parTrans" cxnId="{E1A05957-CB7D-4145-9A80-B2669E792A45}">
      <dgm:prSet/>
      <dgm:spPr/>
      <dgm:t>
        <a:bodyPr/>
        <a:lstStyle/>
        <a:p>
          <a:endParaRPr lang="en-US"/>
        </a:p>
      </dgm:t>
    </dgm:pt>
    <dgm:pt modelId="{D4DA5714-88F9-4487-91D0-FC518594A0E3}" type="pres">
      <dgm:prSet presAssocID="{B0924838-EFDE-4098-A0BF-A79D1F0E233A}" presName="Name0" presStyleCnt="0">
        <dgm:presLayoutVars>
          <dgm:chMax val="7"/>
          <dgm:chPref val="7"/>
          <dgm:dir/>
        </dgm:presLayoutVars>
      </dgm:prSet>
      <dgm:spPr/>
      <dgm:t>
        <a:bodyPr/>
        <a:lstStyle/>
        <a:p>
          <a:endParaRPr lang="en-US"/>
        </a:p>
      </dgm:t>
    </dgm:pt>
    <dgm:pt modelId="{D8F76DBF-19FB-48C9-8A07-F69AF66BF2AF}" type="pres">
      <dgm:prSet presAssocID="{B0924838-EFDE-4098-A0BF-A79D1F0E233A}" presName="Name1" presStyleCnt="0"/>
      <dgm:spPr/>
    </dgm:pt>
    <dgm:pt modelId="{2AAECD3E-14BE-457E-9CB7-E57514F1BE39}" type="pres">
      <dgm:prSet presAssocID="{B0924838-EFDE-4098-A0BF-A79D1F0E233A}" presName="cycle" presStyleCnt="0"/>
      <dgm:spPr/>
    </dgm:pt>
    <dgm:pt modelId="{235F7B15-5250-46DC-9874-579EB339EA39}" type="pres">
      <dgm:prSet presAssocID="{B0924838-EFDE-4098-A0BF-A79D1F0E233A}" presName="srcNode" presStyleLbl="node1" presStyleIdx="0" presStyleCnt="5"/>
      <dgm:spPr/>
    </dgm:pt>
    <dgm:pt modelId="{8FDFA07F-3490-4B7E-8523-E1E2AE5933EE}" type="pres">
      <dgm:prSet presAssocID="{B0924838-EFDE-4098-A0BF-A79D1F0E233A}" presName="conn" presStyleLbl="parChTrans1D2" presStyleIdx="0" presStyleCnt="1"/>
      <dgm:spPr/>
      <dgm:t>
        <a:bodyPr/>
        <a:lstStyle/>
        <a:p>
          <a:endParaRPr lang="en-US"/>
        </a:p>
      </dgm:t>
    </dgm:pt>
    <dgm:pt modelId="{D64A8C13-5DAE-43E5-8243-CEEA2522FA08}" type="pres">
      <dgm:prSet presAssocID="{B0924838-EFDE-4098-A0BF-A79D1F0E233A}" presName="extraNode" presStyleLbl="node1" presStyleIdx="0" presStyleCnt="5"/>
      <dgm:spPr/>
    </dgm:pt>
    <dgm:pt modelId="{71443E84-C00C-423B-A0AC-3DC7D32FE9E0}" type="pres">
      <dgm:prSet presAssocID="{B0924838-EFDE-4098-A0BF-A79D1F0E233A}" presName="dstNode" presStyleLbl="node1" presStyleIdx="0" presStyleCnt="5"/>
      <dgm:spPr/>
    </dgm:pt>
    <dgm:pt modelId="{B65E76DF-8111-48E1-8E94-D1A6318D7A92}" type="pres">
      <dgm:prSet presAssocID="{A82A4014-5B2E-4964-9AF6-B85FDEFE11D1}" presName="text_1" presStyleLbl="node1" presStyleIdx="0" presStyleCnt="5">
        <dgm:presLayoutVars>
          <dgm:bulletEnabled val="1"/>
        </dgm:presLayoutVars>
      </dgm:prSet>
      <dgm:spPr/>
      <dgm:t>
        <a:bodyPr/>
        <a:lstStyle/>
        <a:p>
          <a:endParaRPr lang="en-US"/>
        </a:p>
      </dgm:t>
    </dgm:pt>
    <dgm:pt modelId="{794CE02B-0B02-42A7-851C-BE5460B6A7A4}" type="pres">
      <dgm:prSet presAssocID="{A82A4014-5B2E-4964-9AF6-B85FDEFE11D1}" presName="accent_1" presStyleCnt="0"/>
      <dgm:spPr/>
    </dgm:pt>
    <dgm:pt modelId="{7282562E-9055-48F4-AA5C-23FC263C8191}" type="pres">
      <dgm:prSet presAssocID="{A82A4014-5B2E-4964-9AF6-B85FDEFE11D1}" presName="accentRepeatNode" presStyleLbl="solidFgAcc1" presStyleIdx="0" presStyleCnt="5" custLinFactNeighborX="1892" custLinFactNeighborY="-9552"/>
      <dgm:spPr/>
    </dgm:pt>
    <dgm:pt modelId="{D0C16CBA-496D-4278-9ED3-095A797A107B}" type="pres">
      <dgm:prSet presAssocID="{1370396A-A445-4195-B8A6-C6184B5D31DB}" presName="text_2" presStyleLbl="node1" presStyleIdx="1" presStyleCnt="5">
        <dgm:presLayoutVars>
          <dgm:bulletEnabled val="1"/>
        </dgm:presLayoutVars>
      </dgm:prSet>
      <dgm:spPr/>
      <dgm:t>
        <a:bodyPr/>
        <a:lstStyle/>
        <a:p>
          <a:endParaRPr lang="en-US"/>
        </a:p>
      </dgm:t>
    </dgm:pt>
    <dgm:pt modelId="{766FB250-E164-4C74-B397-AD5C2CBE85E8}" type="pres">
      <dgm:prSet presAssocID="{1370396A-A445-4195-B8A6-C6184B5D31DB}" presName="accent_2" presStyleCnt="0"/>
      <dgm:spPr/>
    </dgm:pt>
    <dgm:pt modelId="{B7DACFA4-B46F-4E9E-B69B-852C3687642F}" type="pres">
      <dgm:prSet presAssocID="{1370396A-A445-4195-B8A6-C6184B5D31DB}" presName="accentRepeatNode" presStyleLbl="solidFgAcc1" presStyleIdx="1" presStyleCnt="5"/>
      <dgm:spPr/>
    </dgm:pt>
    <dgm:pt modelId="{F604C9AE-A77A-48BB-A460-5BC24A62837E}" type="pres">
      <dgm:prSet presAssocID="{68DA2E5A-A9CE-4052-873C-70C5C328D041}" presName="text_3" presStyleLbl="node1" presStyleIdx="2" presStyleCnt="5">
        <dgm:presLayoutVars>
          <dgm:bulletEnabled val="1"/>
        </dgm:presLayoutVars>
      </dgm:prSet>
      <dgm:spPr/>
      <dgm:t>
        <a:bodyPr/>
        <a:lstStyle/>
        <a:p>
          <a:endParaRPr lang="en-US"/>
        </a:p>
      </dgm:t>
    </dgm:pt>
    <dgm:pt modelId="{2BD4DDD1-7DC6-4E56-B943-C6C60ED3BCE3}" type="pres">
      <dgm:prSet presAssocID="{68DA2E5A-A9CE-4052-873C-70C5C328D041}" presName="accent_3" presStyleCnt="0"/>
      <dgm:spPr/>
    </dgm:pt>
    <dgm:pt modelId="{8A3F2F09-736F-4F9A-B505-B0517C5FC46D}" type="pres">
      <dgm:prSet presAssocID="{68DA2E5A-A9CE-4052-873C-70C5C328D041}" presName="accentRepeatNode" presStyleLbl="solidFgAcc1" presStyleIdx="2" presStyleCnt="5"/>
      <dgm:spPr/>
    </dgm:pt>
    <dgm:pt modelId="{BD55D936-B1A2-4BB0-A3F0-A4AFC822B194}" type="pres">
      <dgm:prSet presAssocID="{09479A16-24C5-4B23-BD3C-098DB4664C54}" presName="text_4" presStyleLbl="node1" presStyleIdx="3" presStyleCnt="5">
        <dgm:presLayoutVars>
          <dgm:bulletEnabled val="1"/>
        </dgm:presLayoutVars>
      </dgm:prSet>
      <dgm:spPr/>
      <dgm:t>
        <a:bodyPr/>
        <a:lstStyle/>
        <a:p>
          <a:endParaRPr lang="en-US"/>
        </a:p>
      </dgm:t>
    </dgm:pt>
    <dgm:pt modelId="{F34CDB10-DA9B-4A31-99CC-EC2F66DE223C}" type="pres">
      <dgm:prSet presAssocID="{09479A16-24C5-4B23-BD3C-098DB4664C54}" presName="accent_4" presStyleCnt="0"/>
      <dgm:spPr/>
    </dgm:pt>
    <dgm:pt modelId="{B796FCA4-A492-4530-B6AF-015D160EFD0B}" type="pres">
      <dgm:prSet presAssocID="{09479A16-24C5-4B23-BD3C-098DB4664C54}" presName="accentRepeatNode" presStyleLbl="solidFgAcc1" presStyleIdx="3" presStyleCnt="5"/>
      <dgm:spPr/>
    </dgm:pt>
    <dgm:pt modelId="{9BA6E0CE-4E50-4E97-AC99-6F759F3DB37B}" type="pres">
      <dgm:prSet presAssocID="{98FF79D6-15A4-45B2-A325-845ACFADACAE}" presName="text_5" presStyleLbl="node1" presStyleIdx="4" presStyleCnt="5">
        <dgm:presLayoutVars>
          <dgm:bulletEnabled val="1"/>
        </dgm:presLayoutVars>
      </dgm:prSet>
      <dgm:spPr/>
      <dgm:t>
        <a:bodyPr/>
        <a:lstStyle/>
        <a:p>
          <a:endParaRPr lang="en-US"/>
        </a:p>
      </dgm:t>
    </dgm:pt>
    <dgm:pt modelId="{87B798D3-0C4C-43FF-A407-6E9637273252}" type="pres">
      <dgm:prSet presAssocID="{98FF79D6-15A4-45B2-A325-845ACFADACAE}" presName="accent_5" presStyleCnt="0"/>
      <dgm:spPr/>
    </dgm:pt>
    <dgm:pt modelId="{C01F2117-6222-4DC6-BD7D-E230024C63F8}" type="pres">
      <dgm:prSet presAssocID="{98FF79D6-15A4-45B2-A325-845ACFADACAE}" presName="accentRepeatNode" presStyleLbl="solidFgAcc1" presStyleIdx="4" presStyleCnt="5"/>
      <dgm:spPr/>
    </dgm:pt>
  </dgm:ptLst>
  <dgm:cxnLst>
    <dgm:cxn modelId="{8374D4EB-86A4-41E1-9E74-D03D8B90174F}" type="presOf" srcId="{A82A4014-5B2E-4964-9AF6-B85FDEFE11D1}" destId="{B65E76DF-8111-48E1-8E94-D1A6318D7A92}" srcOrd="0" destOrd="0" presId="urn:microsoft.com/office/officeart/2008/layout/VerticalCurvedList"/>
    <dgm:cxn modelId="{BE073EFC-EF66-45D3-969C-F31A52F9B191}" srcId="{B0924838-EFDE-4098-A0BF-A79D1F0E233A}" destId="{09479A16-24C5-4B23-BD3C-098DB4664C54}" srcOrd="3" destOrd="0" parTransId="{92528057-FEA7-4777-B9A4-7BD5913E1498}" sibTransId="{7FACECE2-B8D1-461A-9F45-E411FA94E125}"/>
    <dgm:cxn modelId="{C0179DB3-021C-4710-968C-BB3D90E30806}" srcId="{B0924838-EFDE-4098-A0BF-A79D1F0E233A}" destId="{A82A4014-5B2E-4964-9AF6-B85FDEFE11D1}" srcOrd="0" destOrd="0" parTransId="{5E109C54-92DB-4166-909A-BA76BCBF862C}" sibTransId="{ADC27508-FED9-48A7-A7E6-1EC15B0FF320}"/>
    <dgm:cxn modelId="{6832EE89-88BE-4B02-A0DF-B4066A946202}" type="presOf" srcId="{ADC27508-FED9-48A7-A7E6-1EC15B0FF320}" destId="{8FDFA07F-3490-4B7E-8523-E1E2AE5933EE}" srcOrd="0" destOrd="0" presId="urn:microsoft.com/office/officeart/2008/layout/VerticalCurvedList"/>
    <dgm:cxn modelId="{4725E2F6-6A29-44E8-8AE0-42E836E5211E}" type="presOf" srcId="{68DA2E5A-A9CE-4052-873C-70C5C328D041}" destId="{F604C9AE-A77A-48BB-A460-5BC24A62837E}" srcOrd="0" destOrd="0" presId="urn:microsoft.com/office/officeart/2008/layout/VerticalCurvedList"/>
    <dgm:cxn modelId="{2955BFAE-9440-402B-9C82-03B55FE50EF2}" type="presOf" srcId="{B0924838-EFDE-4098-A0BF-A79D1F0E233A}" destId="{D4DA5714-88F9-4487-91D0-FC518594A0E3}" srcOrd="0" destOrd="0" presId="urn:microsoft.com/office/officeart/2008/layout/VerticalCurvedList"/>
    <dgm:cxn modelId="{74161783-10F6-41B2-A500-AB3E66D1B0D7}" srcId="{B0924838-EFDE-4098-A0BF-A79D1F0E233A}" destId="{68DA2E5A-A9CE-4052-873C-70C5C328D041}" srcOrd="2" destOrd="0" parTransId="{551F7F3F-7039-4933-BFE5-47988B0242ED}" sibTransId="{1BC21009-13D4-4546-A229-86EB4BA923C4}"/>
    <dgm:cxn modelId="{81556F59-3F8C-453C-8DBA-9458A9D5CB9C}" type="presOf" srcId="{1370396A-A445-4195-B8A6-C6184B5D31DB}" destId="{D0C16CBA-496D-4278-9ED3-095A797A107B}" srcOrd="0" destOrd="0" presId="urn:microsoft.com/office/officeart/2008/layout/VerticalCurvedList"/>
    <dgm:cxn modelId="{2204E63F-6EF9-497B-B915-D6D1E4C6E4DE}" type="presOf" srcId="{09479A16-24C5-4B23-BD3C-098DB4664C54}" destId="{BD55D936-B1A2-4BB0-A3F0-A4AFC822B194}" srcOrd="0" destOrd="0" presId="urn:microsoft.com/office/officeart/2008/layout/VerticalCurvedList"/>
    <dgm:cxn modelId="{E1A05957-CB7D-4145-9A80-B2669E792A45}" srcId="{B0924838-EFDE-4098-A0BF-A79D1F0E233A}" destId="{1370396A-A445-4195-B8A6-C6184B5D31DB}" srcOrd="1" destOrd="0" parTransId="{417C8372-6E51-409F-82B9-FCB490B405C2}" sibTransId="{11835E54-4072-4C33-A65D-EFBDD2382363}"/>
    <dgm:cxn modelId="{31E7F581-25A5-44E5-B2B7-8804BE3B47D2}" srcId="{B0924838-EFDE-4098-A0BF-A79D1F0E233A}" destId="{98FF79D6-15A4-45B2-A325-845ACFADACAE}" srcOrd="4" destOrd="0" parTransId="{C6FCB8CD-858D-42EC-91DF-CEF8462DF59E}" sibTransId="{A0EB396E-B98A-4A4D-AF85-4CDAA99C5352}"/>
    <dgm:cxn modelId="{7F5BC940-56A9-4009-9595-FB1F1943BB3D}" type="presOf" srcId="{98FF79D6-15A4-45B2-A325-845ACFADACAE}" destId="{9BA6E0CE-4E50-4E97-AC99-6F759F3DB37B}" srcOrd="0" destOrd="0" presId="urn:microsoft.com/office/officeart/2008/layout/VerticalCurvedList"/>
    <dgm:cxn modelId="{EE784AD9-96A5-4756-BA09-7166422FB3ED}" type="presParOf" srcId="{D4DA5714-88F9-4487-91D0-FC518594A0E3}" destId="{D8F76DBF-19FB-48C9-8A07-F69AF66BF2AF}" srcOrd="0" destOrd="0" presId="urn:microsoft.com/office/officeart/2008/layout/VerticalCurvedList"/>
    <dgm:cxn modelId="{F97BAAD4-7380-467E-BEB9-864F54BCA65B}" type="presParOf" srcId="{D8F76DBF-19FB-48C9-8A07-F69AF66BF2AF}" destId="{2AAECD3E-14BE-457E-9CB7-E57514F1BE39}" srcOrd="0" destOrd="0" presId="urn:microsoft.com/office/officeart/2008/layout/VerticalCurvedList"/>
    <dgm:cxn modelId="{40380F01-CFBD-489B-93AC-14D1A9D4D6B2}" type="presParOf" srcId="{2AAECD3E-14BE-457E-9CB7-E57514F1BE39}" destId="{235F7B15-5250-46DC-9874-579EB339EA39}" srcOrd="0" destOrd="0" presId="urn:microsoft.com/office/officeart/2008/layout/VerticalCurvedList"/>
    <dgm:cxn modelId="{9E51FDDC-254E-4B8A-8F77-94F723BDC346}" type="presParOf" srcId="{2AAECD3E-14BE-457E-9CB7-E57514F1BE39}" destId="{8FDFA07F-3490-4B7E-8523-E1E2AE5933EE}" srcOrd="1" destOrd="0" presId="urn:microsoft.com/office/officeart/2008/layout/VerticalCurvedList"/>
    <dgm:cxn modelId="{D835D8D2-5369-4F97-BD3D-F5EDE0D893DE}" type="presParOf" srcId="{2AAECD3E-14BE-457E-9CB7-E57514F1BE39}" destId="{D64A8C13-5DAE-43E5-8243-CEEA2522FA08}" srcOrd="2" destOrd="0" presId="urn:microsoft.com/office/officeart/2008/layout/VerticalCurvedList"/>
    <dgm:cxn modelId="{FDD0B107-C4C8-4427-B7EA-9BD9A8C2C8AE}" type="presParOf" srcId="{2AAECD3E-14BE-457E-9CB7-E57514F1BE39}" destId="{71443E84-C00C-423B-A0AC-3DC7D32FE9E0}" srcOrd="3" destOrd="0" presId="urn:microsoft.com/office/officeart/2008/layout/VerticalCurvedList"/>
    <dgm:cxn modelId="{74E26E53-6F34-4948-B3F3-285AF1705B49}" type="presParOf" srcId="{D8F76DBF-19FB-48C9-8A07-F69AF66BF2AF}" destId="{B65E76DF-8111-48E1-8E94-D1A6318D7A92}" srcOrd="1" destOrd="0" presId="urn:microsoft.com/office/officeart/2008/layout/VerticalCurvedList"/>
    <dgm:cxn modelId="{46594C43-8B2B-4B5C-B5F4-848EFCD08B56}" type="presParOf" srcId="{D8F76DBF-19FB-48C9-8A07-F69AF66BF2AF}" destId="{794CE02B-0B02-42A7-851C-BE5460B6A7A4}" srcOrd="2" destOrd="0" presId="urn:microsoft.com/office/officeart/2008/layout/VerticalCurvedList"/>
    <dgm:cxn modelId="{E2FF809E-11EB-4C11-A968-F061FAA7ECC2}" type="presParOf" srcId="{794CE02B-0B02-42A7-851C-BE5460B6A7A4}" destId="{7282562E-9055-48F4-AA5C-23FC263C8191}" srcOrd="0" destOrd="0" presId="urn:microsoft.com/office/officeart/2008/layout/VerticalCurvedList"/>
    <dgm:cxn modelId="{AF081AFE-F8C0-4092-A2B9-47D0CD272707}" type="presParOf" srcId="{D8F76DBF-19FB-48C9-8A07-F69AF66BF2AF}" destId="{D0C16CBA-496D-4278-9ED3-095A797A107B}" srcOrd="3" destOrd="0" presId="urn:microsoft.com/office/officeart/2008/layout/VerticalCurvedList"/>
    <dgm:cxn modelId="{1B7CB3A0-FAA9-4200-BD24-E2DA18C22D7F}" type="presParOf" srcId="{D8F76DBF-19FB-48C9-8A07-F69AF66BF2AF}" destId="{766FB250-E164-4C74-B397-AD5C2CBE85E8}" srcOrd="4" destOrd="0" presId="urn:microsoft.com/office/officeart/2008/layout/VerticalCurvedList"/>
    <dgm:cxn modelId="{B1A5C618-DA8A-4AD3-A85C-FC5E101058BB}" type="presParOf" srcId="{766FB250-E164-4C74-B397-AD5C2CBE85E8}" destId="{B7DACFA4-B46F-4E9E-B69B-852C3687642F}" srcOrd="0" destOrd="0" presId="urn:microsoft.com/office/officeart/2008/layout/VerticalCurvedList"/>
    <dgm:cxn modelId="{124A92CB-2057-4859-A367-35039FAE0C37}" type="presParOf" srcId="{D8F76DBF-19FB-48C9-8A07-F69AF66BF2AF}" destId="{F604C9AE-A77A-48BB-A460-5BC24A62837E}" srcOrd="5" destOrd="0" presId="urn:microsoft.com/office/officeart/2008/layout/VerticalCurvedList"/>
    <dgm:cxn modelId="{B6D0E6D8-39C9-4F63-ACFD-A3FAF6EE694A}" type="presParOf" srcId="{D8F76DBF-19FB-48C9-8A07-F69AF66BF2AF}" destId="{2BD4DDD1-7DC6-4E56-B943-C6C60ED3BCE3}" srcOrd="6" destOrd="0" presId="urn:microsoft.com/office/officeart/2008/layout/VerticalCurvedList"/>
    <dgm:cxn modelId="{9ABFF2BE-5F96-42F4-AF54-5C8D87863299}" type="presParOf" srcId="{2BD4DDD1-7DC6-4E56-B943-C6C60ED3BCE3}" destId="{8A3F2F09-736F-4F9A-B505-B0517C5FC46D}" srcOrd="0" destOrd="0" presId="urn:microsoft.com/office/officeart/2008/layout/VerticalCurvedList"/>
    <dgm:cxn modelId="{DC5AD731-9BC0-4999-AD87-CC9B1BA15245}" type="presParOf" srcId="{D8F76DBF-19FB-48C9-8A07-F69AF66BF2AF}" destId="{BD55D936-B1A2-4BB0-A3F0-A4AFC822B194}" srcOrd="7" destOrd="0" presId="urn:microsoft.com/office/officeart/2008/layout/VerticalCurvedList"/>
    <dgm:cxn modelId="{9C2AF0E9-9CC4-4B8E-8756-C10F5E9320F0}" type="presParOf" srcId="{D8F76DBF-19FB-48C9-8A07-F69AF66BF2AF}" destId="{F34CDB10-DA9B-4A31-99CC-EC2F66DE223C}" srcOrd="8" destOrd="0" presId="urn:microsoft.com/office/officeart/2008/layout/VerticalCurvedList"/>
    <dgm:cxn modelId="{BBCC0B47-0419-45DB-86F0-DBC708BC0AE4}" type="presParOf" srcId="{F34CDB10-DA9B-4A31-99CC-EC2F66DE223C}" destId="{B796FCA4-A492-4530-B6AF-015D160EFD0B}" srcOrd="0" destOrd="0" presId="urn:microsoft.com/office/officeart/2008/layout/VerticalCurvedList"/>
    <dgm:cxn modelId="{30A1D29F-4912-4106-A584-7840A5A58D7F}" type="presParOf" srcId="{D8F76DBF-19FB-48C9-8A07-F69AF66BF2AF}" destId="{9BA6E0CE-4E50-4E97-AC99-6F759F3DB37B}" srcOrd="9" destOrd="0" presId="urn:microsoft.com/office/officeart/2008/layout/VerticalCurvedList"/>
    <dgm:cxn modelId="{C19B1D34-A4AE-44B8-A841-EC99B7819338}" type="presParOf" srcId="{D8F76DBF-19FB-48C9-8A07-F69AF66BF2AF}" destId="{87B798D3-0C4C-43FF-A407-6E9637273252}" srcOrd="10" destOrd="0" presId="urn:microsoft.com/office/officeart/2008/layout/VerticalCurvedList"/>
    <dgm:cxn modelId="{28906DB6-887B-4ED9-B972-B016E74BA01D}" type="presParOf" srcId="{87B798D3-0C4C-43FF-A407-6E9637273252}" destId="{C01F2117-6222-4DC6-BD7D-E230024C63F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F31D4A-E760-4D88-8D85-2838E4090D4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6316D6A-6BC1-416B-B646-E240E8829F47}">
      <dgm:prSet phldrT="[Text]" custT="1"/>
      <dgm:spPr>
        <a:solidFill>
          <a:schemeClr val="bg2"/>
        </a:solidFill>
      </dgm:spPr>
      <dgm:t>
        <a:bodyPr/>
        <a:lstStyle/>
        <a:p>
          <a:r>
            <a:rPr lang="en-US" sz="1400" dirty="0" smtClean="0"/>
            <a:t>The best predictors for home prices in King County are sqft_living, grade and bathrooms</a:t>
          </a:r>
          <a:r>
            <a:rPr lang="en-US" sz="900" dirty="0" smtClean="0"/>
            <a:t>.</a:t>
          </a:r>
          <a:endParaRPr lang="en-US" sz="900" dirty="0"/>
        </a:p>
      </dgm:t>
    </dgm:pt>
    <dgm:pt modelId="{65FA7469-535F-49AE-AAB1-732373EB0136}" type="parTrans" cxnId="{3BEBA883-BD76-48A0-B125-B81B7D694259}">
      <dgm:prSet/>
      <dgm:spPr/>
      <dgm:t>
        <a:bodyPr/>
        <a:lstStyle/>
        <a:p>
          <a:endParaRPr lang="en-US"/>
        </a:p>
      </dgm:t>
    </dgm:pt>
    <dgm:pt modelId="{E2475FBA-EABE-4BA7-B41F-878C34DCFF53}" type="sibTrans" cxnId="{3BEBA883-BD76-48A0-B125-B81B7D694259}">
      <dgm:prSet/>
      <dgm:spPr/>
      <dgm:t>
        <a:bodyPr/>
        <a:lstStyle/>
        <a:p>
          <a:endParaRPr lang="en-US"/>
        </a:p>
      </dgm:t>
    </dgm:pt>
    <dgm:pt modelId="{FD991D48-9FA2-4C26-A146-118609F4EB23}">
      <dgm:prSet phldrT="[Text]" custT="1"/>
      <dgm:spPr>
        <a:solidFill>
          <a:schemeClr val="bg2"/>
        </a:solidFill>
      </dgm:spPr>
      <dgm:t>
        <a:bodyPr/>
        <a:lstStyle/>
        <a:p>
          <a:r>
            <a:rPr lang="en-US" sz="1400" dirty="0" smtClean="0"/>
            <a:t>The model's findings  go against real world assumptions such as bedrooms and geographical locations being huge factors in influencing price.</a:t>
          </a:r>
          <a:endParaRPr lang="en-US" sz="1400" dirty="0"/>
        </a:p>
      </dgm:t>
    </dgm:pt>
    <dgm:pt modelId="{9BD8DA8A-59DA-42AF-8514-36324E19814E}" type="parTrans" cxnId="{C46DE854-37B9-4EE5-A16E-F3B22CA78504}">
      <dgm:prSet/>
      <dgm:spPr/>
      <dgm:t>
        <a:bodyPr/>
        <a:lstStyle/>
        <a:p>
          <a:endParaRPr lang="en-US"/>
        </a:p>
      </dgm:t>
    </dgm:pt>
    <dgm:pt modelId="{8DBBF422-1FE2-49AC-BC85-4F75B29E20A8}" type="sibTrans" cxnId="{C46DE854-37B9-4EE5-A16E-F3B22CA78504}">
      <dgm:prSet/>
      <dgm:spPr/>
      <dgm:t>
        <a:bodyPr/>
        <a:lstStyle/>
        <a:p>
          <a:endParaRPr lang="en-US"/>
        </a:p>
      </dgm:t>
    </dgm:pt>
    <dgm:pt modelId="{126DD0AE-ACBF-4BFD-BE4D-BB22A6496402}">
      <dgm:prSet phldrT="[Text]" custT="1"/>
      <dgm:spPr>
        <a:solidFill>
          <a:schemeClr val="bg2"/>
        </a:solidFill>
      </dgm:spPr>
      <dgm:t>
        <a:bodyPr/>
        <a:lstStyle/>
        <a:p>
          <a:r>
            <a:rPr lang="en-US" sz="1400" dirty="0" smtClean="0"/>
            <a:t>Real estate investors in KC should use predictors such as sqft_living to determine price of future investments. </a:t>
          </a:r>
          <a:endParaRPr lang="en-US" sz="1400" dirty="0"/>
        </a:p>
      </dgm:t>
    </dgm:pt>
    <dgm:pt modelId="{FF0C2325-0A16-4E6E-9B16-46EA509506D9}" type="parTrans" cxnId="{70059965-1645-4EB1-A508-E1B967B5CE43}">
      <dgm:prSet/>
      <dgm:spPr/>
      <dgm:t>
        <a:bodyPr/>
        <a:lstStyle/>
        <a:p>
          <a:endParaRPr lang="en-US"/>
        </a:p>
      </dgm:t>
    </dgm:pt>
    <dgm:pt modelId="{EC90B582-0067-4A0A-B3D3-7DE367228620}" type="sibTrans" cxnId="{70059965-1645-4EB1-A508-E1B967B5CE43}">
      <dgm:prSet/>
      <dgm:spPr/>
      <dgm:t>
        <a:bodyPr/>
        <a:lstStyle/>
        <a:p>
          <a:endParaRPr lang="en-US"/>
        </a:p>
      </dgm:t>
    </dgm:pt>
    <dgm:pt modelId="{DEA748B3-C417-4F62-97AD-9CDD6649B7A4}">
      <dgm:prSet custT="1"/>
      <dgm:spPr>
        <a:solidFill>
          <a:schemeClr val="bg2"/>
        </a:solidFill>
      </dgm:spPr>
      <dgm:t>
        <a:bodyPr/>
        <a:lstStyle/>
        <a:p>
          <a:r>
            <a:rPr lang="en-US" sz="1400" dirty="0" smtClean="0"/>
            <a:t>Although grade and bathrooms show high correlation with price, there are variations in the bathrooms and grades </a:t>
          </a:r>
          <a:r>
            <a:rPr lang="en-US" sz="1400" dirty="0" smtClean="0"/>
            <a:t>with </a:t>
          </a:r>
          <a:r>
            <a:rPr lang="en-US" sz="1400" dirty="0" smtClean="0"/>
            <a:t>2.5 bathrooms houses being the most sold houses and grade 7 houses being the most sold.</a:t>
          </a:r>
          <a:endParaRPr lang="en-US" sz="1400" dirty="0"/>
        </a:p>
      </dgm:t>
    </dgm:pt>
    <dgm:pt modelId="{444A3E71-A794-416D-A229-BD00C03218C8}" type="parTrans" cxnId="{1C6D1BAE-9A33-49BB-BC8C-47B07A27513E}">
      <dgm:prSet/>
      <dgm:spPr/>
      <dgm:t>
        <a:bodyPr/>
        <a:lstStyle/>
        <a:p>
          <a:endParaRPr lang="en-US"/>
        </a:p>
      </dgm:t>
    </dgm:pt>
    <dgm:pt modelId="{1F116055-A54C-49AA-BB0F-E0890454D7ED}" type="sibTrans" cxnId="{1C6D1BAE-9A33-49BB-BC8C-47B07A27513E}">
      <dgm:prSet/>
      <dgm:spPr/>
      <dgm:t>
        <a:bodyPr/>
        <a:lstStyle/>
        <a:p>
          <a:endParaRPr lang="en-US"/>
        </a:p>
      </dgm:t>
    </dgm:pt>
    <dgm:pt modelId="{BFE23F5D-2AD8-49CC-B3F2-BA42DAF5505E}" type="pres">
      <dgm:prSet presAssocID="{7AF31D4A-E760-4D88-8D85-2838E4090D4E}" presName="Name0" presStyleCnt="0">
        <dgm:presLayoutVars>
          <dgm:chMax val="7"/>
          <dgm:chPref val="7"/>
          <dgm:dir/>
        </dgm:presLayoutVars>
      </dgm:prSet>
      <dgm:spPr/>
      <dgm:t>
        <a:bodyPr/>
        <a:lstStyle/>
        <a:p>
          <a:endParaRPr lang="en-US"/>
        </a:p>
      </dgm:t>
    </dgm:pt>
    <dgm:pt modelId="{2F874AD6-91B7-4BD9-AA96-D9F3A262C2FA}" type="pres">
      <dgm:prSet presAssocID="{7AF31D4A-E760-4D88-8D85-2838E4090D4E}" presName="Name1" presStyleCnt="0"/>
      <dgm:spPr/>
    </dgm:pt>
    <dgm:pt modelId="{0FFF870C-48DD-47E0-9935-994E999EDCFA}" type="pres">
      <dgm:prSet presAssocID="{7AF31D4A-E760-4D88-8D85-2838E4090D4E}" presName="cycle" presStyleCnt="0"/>
      <dgm:spPr/>
    </dgm:pt>
    <dgm:pt modelId="{68963161-121F-473B-8B09-6D081A5A47E7}" type="pres">
      <dgm:prSet presAssocID="{7AF31D4A-E760-4D88-8D85-2838E4090D4E}" presName="srcNode" presStyleLbl="node1" presStyleIdx="0" presStyleCnt="4"/>
      <dgm:spPr/>
    </dgm:pt>
    <dgm:pt modelId="{AD48EBF8-B3B6-4085-8CF3-3FC020AB0AE5}" type="pres">
      <dgm:prSet presAssocID="{7AF31D4A-E760-4D88-8D85-2838E4090D4E}" presName="conn" presStyleLbl="parChTrans1D2" presStyleIdx="0" presStyleCnt="1"/>
      <dgm:spPr/>
      <dgm:t>
        <a:bodyPr/>
        <a:lstStyle/>
        <a:p>
          <a:endParaRPr lang="en-US"/>
        </a:p>
      </dgm:t>
    </dgm:pt>
    <dgm:pt modelId="{81E16A56-FD47-49BD-95F9-619F97E03FC7}" type="pres">
      <dgm:prSet presAssocID="{7AF31D4A-E760-4D88-8D85-2838E4090D4E}" presName="extraNode" presStyleLbl="node1" presStyleIdx="0" presStyleCnt="4"/>
      <dgm:spPr/>
    </dgm:pt>
    <dgm:pt modelId="{DD011A57-C940-4B98-BED8-6218C6FE1A96}" type="pres">
      <dgm:prSet presAssocID="{7AF31D4A-E760-4D88-8D85-2838E4090D4E}" presName="dstNode" presStyleLbl="node1" presStyleIdx="0" presStyleCnt="4"/>
      <dgm:spPr/>
    </dgm:pt>
    <dgm:pt modelId="{76C28A70-BE6B-4A67-B2F5-074D2B4AA546}" type="pres">
      <dgm:prSet presAssocID="{26316D6A-6BC1-416B-B646-E240E8829F47}" presName="text_1" presStyleLbl="node1" presStyleIdx="0" presStyleCnt="4" custScaleY="159321">
        <dgm:presLayoutVars>
          <dgm:bulletEnabled val="1"/>
        </dgm:presLayoutVars>
      </dgm:prSet>
      <dgm:spPr/>
      <dgm:t>
        <a:bodyPr/>
        <a:lstStyle/>
        <a:p>
          <a:endParaRPr lang="en-US"/>
        </a:p>
      </dgm:t>
    </dgm:pt>
    <dgm:pt modelId="{F71A1800-7C09-4227-9529-8D74FDC9D137}" type="pres">
      <dgm:prSet presAssocID="{26316D6A-6BC1-416B-B646-E240E8829F47}" presName="accent_1" presStyleCnt="0"/>
      <dgm:spPr/>
    </dgm:pt>
    <dgm:pt modelId="{18D14392-48C5-43D3-AAEB-CC33A5C6D487}" type="pres">
      <dgm:prSet presAssocID="{26316D6A-6BC1-416B-B646-E240E8829F47}" presName="accentRepeatNode" presStyleLbl="solidFgAcc1" presStyleIdx="0" presStyleCnt="4"/>
      <dgm:spPr/>
    </dgm:pt>
    <dgm:pt modelId="{1CADA015-5257-4FA8-9D68-F9019E309DED}" type="pres">
      <dgm:prSet presAssocID="{FD991D48-9FA2-4C26-A146-118609F4EB23}" presName="text_2" presStyleLbl="node1" presStyleIdx="1" presStyleCnt="4" custScaleY="164895">
        <dgm:presLayoutVars>
          <dgm:bulletEnabled val="1"/>
        </dgm:presLayoutVars>
      </dgm:prSet>
      <dgm:spPr/>
      <dgm:t>
        <a:bodyPr/>
        <a:lstStyle/>
        <a:p>
          <a:endParaRPr lang="en-US"/>
        </a:p>
      </dgm:t>
    </dgm:pt>
    <dgm:pt modelId="{EC0320CF-9C9C-4439-916D-5B24849701BA}" type="pres">
      <dgm:prSet presAssocID="{FD991D48-9FA2-4C26-A146-118609F4EB23}" presName="accent_2" presStyleCnt="0"/>
      <dgm:spPr/>
    </dgm:pt>
    <dgm:pt modelId="{48D31560-D1DF-4BBE-B6E5-C06CA34C00B4}" type="pres">
      <dgm:prSet presAssocID="{FD991D48-9FA2-4C26-A146-118609F4EB23}" presName="accentRepeatNode" presStyleLbl="solidFgAcc1" presStyleIdx="1" presStyleCnt="4"/>
      <dgm:spPr/>
    </dgm:pt>
    <dgm:pt modelId="{30F3A706-F0E8-424E-B6C1-8D8A0886656B}" type="pres">
      <dgm:prSet presAssocID="{126DD0AE-ACBF-4BFD-BE4D-BB22A6496402}" presName="text_3" presStyleLbl="node1" presStyleIdx="2" presStyleCnt="4">
        <dgm:presLayoutVars>
          <dgm:bulletEnabled val="1"/>
        </dgm:presLayoutVars>
      </dgm:prSet>
      <dgm:spPr/>
      <dgm:t>
        <a:bodyPr/>
        <a:lstStyle/>
        <a:p>
          <a:endParaRPr lang="en-US"/>
        </a:p>
      </dgm:t>
    </dgm:pt>
    <dgm:pt modelId="{EC46D668-152D-46D9-951D-7178E02EE8B3}" type="pres">
      <dgm:prSet presAssocID="{126DD0AE-ACBF-4BFD-BE4D-BB22A6496402}" presName="accent_3" presStyleCnt="0"/>
      <dgm:spPr/>
    </dgm:pt>
    <dgm:pt modelId="{044E712D-28F3-4C3A-80D4-DE681B27A2D4}" type="pres">
      <dgm:prSet presAssocID="{126DD0AE-ACBF-4BFD-BE4D-BB22A6496402}" presName="accentRepeatNode" presStyleLbl="solidFgAcc1" presStyleIdx="2" presStyleCnt="4"/>
      <dgm:spPr/>
    </dgm:pt>
    <dgm:pt modelId="{550A1611-570D-4821-84DB-36398CB071C5}" type="pres">
      <dgm:prSet presAssocID="{DEA748B3-C417-4F62-97AD-9CDD6649B7A4}" presName="text_4" presStyleLbl="node1" presStyleIdx="3" presStyleCnt="4" custScaleY="159322">
        <dgm:presLayoutVars>
          <dgm:bulletEnabled val="1"/>
        </dgm:presLayoutVars>
      </dgm:prSet>
      <dgm:spPr/>
      <dgm:t>
        <a:bodyPr/>
        <a:lstStyle/>
        <a:p>
          <a:endParaRPr lang="en-US"/>
        </a:p>
      </dgm:t>
    </dgm:pt>
    <dgm:pt modelId="{861E5C37-4666-4D41-A31D-75953BF0AE72}" type="pres">
      <dgm:prSet presAssocID="{DEA748B3-C417-4F62-97AD-9CDD6649B7A4}" presName="accent_4" presStyleCnt="0"/>
      <dgm:spPr/>
    </dgm:pt>
    <dgm:pt modelId="{C93B467C-8B15-409F-A267-70498A6228FC}" type="pres">
      <dgm:prSet presAssocID="{DEA748B3-C417-4F62-97AD-9CDD6649B7A4}" presName="accentRepeatNode" presStyleLbl="solidFgAcc1" presStyleIdx="3" presStyleCnt="4"/>
      <dgm:spPr/>
    </dgm:pt>
  </dgm:ptLst>
  <dgm:cxnLst>
    <dgm:cxn modelId="{3BEBA883-BD76-48A0-B125-B81B7D694259}" srcId="{7AF31D4A-E760-4D88-8D85-2838E4090D4E}" destId="{26316D6A-6BC1-416B-B646-E240E8829F47}" srcOrd="0" destOrd="0" parTransId="{65FA7469-535F-49AE-AAB1-732373EB0136}" sibTransId="{E2475FBA-EABE-4BA7-B41F-878C34DCFF53}"/>
    <dgm:cxn modelId="{8F45B4CA-5EC0-4A1F-B5F8-C53DBEA81F13}" type="presOf" srcId="{126DD0AE-ACBF-4BFD-BE4D-BB22A6496402}" destId="{30F3A706-F0E8-424E-B6C1-8D8A0886656B}" srcOrd="0" destOrd="0" presId="urn:microsoft.com/office/officeart/2008/layout/VerticalCurvedList"/>
    <dgm:cxn modelId="{EC4A34CA-8027-43C9-9634-61BBDBE60A5D}" type="presOf" srcId="{E2475FBA-EABE-4BA7-B41F-878C34DCFF53}" destId="{AD48EBF8-B3B6-4085-8CF3-3FC020AB0AE5}" srcOrd="0" destOrd="0" presId="urn:microsoft.com/office/officeart/2008/layout/VerticalCurvedList"/>
    <dgm:cxn modelId="{B2B9D55C-F241-4B01-BD3C-D2ED3261D751}" type="presOf" srcId="{7AF31D4A-E760-4D88-8D85-2838E4090D4E}" destId="{BFE23F5D-2AD8-49CC-B3F2-BA42DAF5505E}" srcOrd="0" destOrd="0" presId="urn:microsoft.com/office/officeart/2008/layout/VerticalCurvedList"/>
    <dgm:cxn modelId="{9BC9B2FD-194B-47AF-A5C1-BF302729AE46}" type="presOf" srcId="{26316D6A-6BC1-416B-B646-E240E8829F47}" destId="{76C28A70-BE6B-4A67-B2F5-074D2B4AA546}" srcOrd="0" destOrd="0" presId="urn:microsoft.com/office/officeart/2008/layout/VerticalCurvedList"/>
    <dgm:cxn modelId="{1C6D1BAE-9A33-49BB-BC8C-47B07A27513E}" srcId="{7AF31D4A-E760-4D88-8D85-2838E4090D4E}" destId="{DEA748B3-C417-4F62-97AD-9CDD6649B7A4}" srcOrd="3" destOrd="0" parTransId="{444A3E71-A794-416D-A229-BD00C03218C8}" sibTransId="{1F116055-A54C-49AA-BB0F-E0890454D7ED}"/>
    <dgm:cxn modelId="{2C1A8522-4682-4133-9B6F-CA8A36A52D0D}" type="presOf" srcId="{DEA748B3-C417-4F62-97AD-9CDD6649B7A4}" destId="{550A1611-570D-4821-84DB-36398CB071C5}" srcOrd="0" destOrd="0" presId="urn:microsoft.com/office/officeart/2008/layout/VerticalCurvedList"/>
    <dgm:cxn modelId="{31857251-1EB8-4B36-BCC0-BBF2E3FD48C3}" type="presOf" srcId="{FD991D48-9FA2-4C26-A146-118609F4EB23}" destId="{1CADA015-5257-4FA8-9D68-F9019E309DED}" srcOrd="0" destOrd="0" presId="urn:microsoft.com/office/officeart/2008/layout/VerticalCurvedList"/>
    <dgm:cxn modelId="{C46DE854-37B9-4EE5-A16E-F3B22CA78504}" srcId="{7AF31D4A-E760-4D88-8D85-2838E4090D4E}" destId="{FD991D48-9FA2-4C26-A146-118609F4EB23}" srcOrd="1" destOrd="0" parTransId="{9BD8DA8A-59DA-42AF-8514-36324E19814E}" sibTransId="{8DBBF422-1FE2-49AC-BC85-4F75B29E20A8}"/>
    <dgm:cxn modelId="{70059965-1645-4EB1-A508-E1B967B5CE43}" srcId="{7AF31D4A-E760-4D88-8D85-2838E4090D4E}" destId="{126DD0AE-ACBF-4BFD-BE4D-BB22A6496402}" srcOrd="2" destOrd="0" parTransId="{FF0C2325-0A16-4E6E-9B16-46EA509506D9}" sibTransId="{EC90B582-0067-4A0A-B3D3-7DE367228620}"/>
    <dgm:cxn modelId="{1660C0AC-8088-4098-9A7F-E0D885B058B5}" type="presParOf" srcId="{BFE23F5D-2AD8-49CC-B3F2-BA42DAF5505E}" destId="{2F874AD6-91B7-4BD9-AA96-D9F3A262C2FA}" srcOrd="0" destOrd="0" presId="urn:microsoft.com/office/officeart/2008/layout/VerticalCurvedList"/>
    <dgm:cxn modelId="{8C17B717-063B-4C44-9217-FFCFC1524099}" type="presParOf" srcId="{2F874AD6-91B7-4BD9-AA96-D9F3A262C2FA}" destId="{0FFF870C-48DD-47E0-9935-994E999EDCFA}" srcOrd="0" destOrd="0" presId="urn:microsoft.com/office/officeart/2008/layout/VerticalCurvedList"/>
    <dgm:cxn modelId="{47A2A260-B338-4C47-ABFD-32F42C864183}" type="presParOf" srcId="{0FFF870C-48DD-47E0-9935-994E999EDCFA}" destId="{68963161-121F-473B-8B09-6D081A5A47E7}" srcOrd="0" destOrd="0" presId="urn:microsoft.com/office/officeart/2008/layout/VerticalCurvedList"/>
    <dgm:cxn modelId="{582B0B41-373A-4C39-A7FF-42572F95AF55}" type="presParOf" srcId="{0FFF870C-48DD-47E0-9935-994E999EDCFA}" destId="{AD48EBF8-B3B6-4085-8CF3-3FC020AB0AE5}" srcOrd="1" destOrd="0" presId="urn:microsoft.com/office/officeart/2008/layout/VerticalCurvedList"/>
    <dgm:cxn modelId="{8CC72715-B5F9-454F-8C31-08115F043667}" type="presParOf" srcId="{0FFF870C-48DD-47E0-9935-994E999EDCFA}" destId="{81E16A56-FD47-49BD-95F9-619F97E03FC7}" srcOrd="2" destOrd="0" presId="urn:microsoft.com/office/officeart/2008/layout/VerticalCurvedList"/>
    <dgm:cxn modelId="{BC8F2EB2-25B0-4BC2-99A2-06088452A29F}" type="presParOf" srcId="{0FFF870C-48DD-47E0-9935-994E999EDCFA}" destId="{DD011A57-C940-4B98-BED8-6218C6FE1A96}" srcOrd="3" destOrd="0" presId="urn:microsoft.com/office/officeart/2008/layout/VerticalCurvedList"/>
    <dgm:cxn modelId="{42DBE2BE-3BFB-475E-983C-AA4424E839A6}" type="presParOf" srcId="{2F874AD6-91B7-4BD9-AA96-D9F3A262C2FA}" destId="{76C28A70-BE6B-4A67-B2F5-074D2B4AA546}" srcOrd="1" destOrd="0" presId="urn:microsoft.com/office/officeart/2008/layout/VerticalCurvedList"/>
    <dgm:cxn modelId="{8CB9D515-408E-4901-A9D3-1F0C02723D05}" type="presParOf" srcId="{2F874AD6-91B7-4BD9-AA96-D9F3A262C2FA}" destId="{F71A1800-7C09-4227-9529-8D74FDC9D137}" srcOrd="2" destOrd="0" presId="urn:microsoft.com/office/officeart/2008/layout/VerticalCurvedList"/>
    <dgm:cxn modelId="{89D82E59-1FBE-4633-8286-996AE90D9A8E}" type="presParOf" srcId="{F71A1800-7C09-4227-9529-8D74FDC9D137}" destId="{18D14392-48C5-43D3-AAEB-CC33A5C6D487}" srcOrd="0" destOrd="0" presId="urn:microsoft.com/office/officeart/2008/layout/VerticalCurvedList"/>
    <dgm:cxn modelId="{54EC24CB-6AB4-4286-8A6A-D31A47EA1C90}" type="presParOf" srcId="{2F874AD6-91B7-4BD9-AA96-D9F3A262C2FA}" destId="{1CADA015-5257-4FA8-9D68-F9019E309DED}" srcOrd="3" destOrd="0" presId="urn:microsoft.com/office/officeart/2008/layout/VerticalCurvedList"/>
    <dgm:cxn modelId="{ED6FD49E-5B51-46AA-9BD9-2B9BAE6AFA23}" type="presParOf" srcId="{2F874AD6-91B7-4BD9-AA96-D9F3A262C2FA}" destId="{EC0320CF-9C9C-4439-916D-5B24849701BA}" srcOrd="4" destOrd="0" presId="urn:microsoft.com/office/officeart/2008/layout/VerticalCurvedList"/>
    <dgm:cxn modelId="{9F65CCB2-E88B-4312-A396-C24F012FD6B3}" type="presParOf" srcId="{EC0320CF-9C9C-4439-916D-5B24849701BA}" destId="{48D31560-D1DF-4BBE-B6E5-C06CA34C00B4}" srcOrd="0" destOrd="0" presId="urn:microsoft.com/office/officeart/2008/layout/VerticalCurvedList"/>
    <dgm:cxn modelId="{2409070A-47A2-4CF5-BBE4-E1C544A1D16D}" type="presParOf" srcId="{2F874AD6-91B7-4BD9-AA96-D9F3A262C2FA}" destId="{30F3A706-F0E8-424E-B6C1-8D8A0886656B}" srcOrd="5" destOrd="0" presId="urn:microsoft.com/office/officeart/2008/layout/VerticalCurvedList"/>
    <dgm:cxn modelId="{E862DE6C-00FB-411F-94BA-6303FA6891AF}" type="presParOf" srcId="{2F874AD6-91B7-4BD9-AA96-D9F3A262C2FA}" destId="{EC46D668-152D-46D9-951D-7178E02EE8B3}" srcOrd="6" destOrd="0" presId="urn:microsoft.com/office/officeart/2008/layout/VerticalCurvedList"/>
    <dgm:cxn modelId="{6B4B781E-3E2E-4C22-B03D-68D42347B120}" type="presParOf" srcId="{EC46D668-152D-46D9-951D-7178E02EE8B3}" destId="{044E712D-28F3-4C3A-80D4-DE681B27A2D4}" srcOrd="0" destOrd="0" presId="urn:microsoft.com/office/officeart/2008/layout/VerticalCurvedList"/>
    <dgm:cxn modelId="{71917569-E7D3-46C0-873D-C082B0FED9C4}" type="presParOf" srcId="{2F874AD6-91B7-4BD9-AA96-D9F3A262C2FA}" destId="{550A1611-570D-4821-84DB-36398CB071C5}" srcOrd="7" destOrd="0" presId="urn:microsoft.com/office/officeart/2008/layout/VerticalCurvedList"/>
    <dgm:cxn modelId="{911DD89B-B4F6-46FF-968E-D69000342DE1}" type="presParOf" srcId="{2F874AD6-91B7-4BD9-AA96-D9F3A262C2FA}" destId="{861E5C37-4666-4D41-A31D-75953BF0AE72}" srcOrd="8" destOrd="0" presId="urn:microsoft.com/office/officeart/2008/layout/VerticalCurvedList"/>
    <dgm:cxn modelId="{07C3F459-1F33-4227-ACA2-8F489A35F81E}" type="presParOf" srcId="{861E5C37-4666-4D41-A31D-75953BF0AE72}" destId="{C93B467C-8B15-409F-A267-70498A6228F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F31D4A-E760-4D88-8D85-2838E4090D4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6316D6A-6BC1-416B-B646-E240E8829F47}">
      <dgm:prSet phldrT="[Text]" custT="1"/>
      <dgm:spPr>
        <a:solidFill>
          <a:schemeClr val="bg2"/>
        </a:solidFill>
      </dgm:spPr>
      <dgm:t>
        <a:bodyPr/>
        <a:lstStyle/>
        <a:p>
          <a:r>
            <a:rPr lang="en-US" sz="1600" dirty="0" smtClean="0"/>
            <a:t>Real estate investors should invest in homes  with the optimal grade level; 7, to sell more houses in the area.</a:t>
          </a:r>
          <a:endParaRPr lang="en-US" sz="1600" dirty="0"/>
        </a:p>
      </dgm:t>
    </dgm:pt>
    <dgm:pt modelId="{65FA7469-535F-49AE-AAB1-732373EB0136}" type="parTrans" cxnId="{3BEBA883-BD76-48A0-B125-B81B7D694259}">
      <dgm:prSet/>
      <dgm:spPr/>
      <dgm:t>
        <a:bodyPr/>
        <a:lstStyle/>
        <a:p>
          <a:endParaRPr lang="en-US"/>
        </a:p>
      </dgm:t>
    </dgm:pt>
    <dgm:pt modelId="{E2475FBA-EABE-4BA7-B41F-878C34DCFF53}" type="sibTrans" cxnId="{3BEBA883-BD76-48A0-B125-B81B7D694259}">
      <dgm:prSet/>
      <dgm:spPr/>
      <dgm:t>
        <a:bodyPr/>
        <a:lstStyle/>
        <a:p>
          <a:endParaRPr lang="en-US"/>
        </a:p>
      </dgm:t>
    </dgm:pt>
    <dgm:pt modelId="{FD991D48-9FA2-4C26-A146-118609F4EB23}">
      <dgm:prSet phldrT="[Text]" custT="1"/>
      <dgm:spPr>
        <a:solidFill>
          <a:schemeClr val="bg2"/>
        </a:solidFill>
      </dgm:spPr>
      <dgm:t>
        <a:bodyPr/>
        <a:lstStyle/>
        <a:p>
          <a:r>
            <a:rPr lang="en-US" sz="1600" dirty="0" smtClean="0"/>
            <a:t>Real estate investors have to invest well in the bathrooms with the optimal number of 2.5 to sell more houses.</a:t>
          </a:r>
        </a:p>
      </dgm:t>
    </dgm:pt>
    <dgm:pt modelId="{9BD8DA8A-59DA-42AF-8514-36324E19814E}" type="parTrans" cxnId="{C46DE854-37B9-4EE5-A16E-F3B22CA78504}">
      <dgm:prSet/>
      <dgm:spPr/>
      <dgm:t>
        <a:bodyPr/>
        <a:lstStyle/>
        <a:p>
          <a:endParaRPr lang="en-US"/>
        </a:p>
      </dgm:t>
    </dgm:pt>
    <dgm:pt modelId="{8DBBF422-1FE2-49AC-BC85-4F75B29E20A8}" type="sibTrans" cxnId="{C46DE854-37B9-4EE5-A16E-F3B22CA78504}">
      <dgm:prSet/>
      <dgm:spPr/>
      <dgm:t>
        <a:bodyPr/>
        <a:lstStyle/>
        <a:p>
          <a:endParaRPr lang="en-US"/>
        </a:p>
      </dgm:t>
    </dgm:pt>
    <dgm:pt modelId="{126DD0AE-ACBF-4BFD-BE4D-BB22A6496402}">
      <dgm:prSet phldrT="[Text]" custT="1"/>
      <dgm:spPr>
        <a:solidFill>
          <a:schemeClr val="bg2"/>
        </a:solidFill>
      </dgm:spPr>
      <dgm:t>
        <a:bodyPr/>
        <a:lstStyle/>
        <a:p>
          <a:r>
            <a:rPr lang="en-US" sz="1600" dirty="0" smtClean="0"/>
            <a:t>Although the data shows that the higher the </a:t>
          </a:r>
          <a:r>
            <a:rPr lang="en-US" sz="1600" dirty="0" err="1" smtClean="0"/>
            <a:t>sqft_living</a:t>
          </a:r>
          <a:r>
            <a:rPr lang="en-US" sz="1600" dirty="0" smtClean="0"/>
            <a:t> space the higher the price, it is evident that population in King County do not buy expensive homes, as reflected in the grade and bathrooms data. Hence, investors should price their homes reasonably to ensure higher sales.</a:t>
          </a:r>
          <a:endParaRPr lang="en-US" sz="1500" dirty="0"/>
        </a:p>
      </dgm:t>
    </dgm:pt>
    <dgm:pt modelId="{FF0C2325-0A16-4E6E-9B16-46EA509506D9}" type="parTrans" cxnId="{70059965-1645-4EB1-A508-E1B967B5CE43}">
      <dgm:prSet/>
      <dgm:spPr/>
      <dgm:t>
        <a:bodyPr/>
        <a:lstStyle/>
        <a:p>
          <a:endParaRPr lang="en-US"/>
        </a:p>
      </dgm:t>
    </dgm:pt>
    <dgm:pt modelId="{EC90B582-0067-4A0A-B3D3-7DE367228620}" type="sibTrans" cxnId="{70059965-1645-4EB1-A508-E1B967B5CE43}">
      <dgm:prSet/>
      <dgm:spPr/>
      <dgm:t>
        <a:bodyPr/>
        <a:lstStyle/>
        <a:p>
          <a:endParaRPr lang="en-US"/>
        </a:p>
      </dgm:t>
    </dgm:pt>
    <dgm:pt modelId="{BFE23F5D-2AD8-49CC-B3F2-BA42DAF5505E}" type="pres">
      <dgm:prSet presAssocID="{7AF31D4A-E760-4D88-8D85-2838E4090D4E}" presName="Name0" presStyleCnt="0">
        <dgm:presLayoutVars>
          <dgm:chMax val="7"/>
          <dgm:chPref val="7"/>
          <dgm:dir/>
        </dgm:presLayoutVars>
      </dgm:prSet>
      <dgm:spPr/>
      <dgm:t>
        <a:bodyPr/>
        <a:lstStyle/>
        <a:p>
          <a:endParaRPr lang="en-US"/>
        </a:p>
      </dgm:t>
    </dgm:pt>
    <dgm:pt modelId="{2F874AD6-91B7-4BD9-AA96-D9F3A262C2FA}" type="pres">
      <dgm:prSet presAssocID="{7AF31D4A-E760-4D88-8D85-2838E4090D4E}" presName="Name1" presStyleCnt="0"/>
      <dgm:spPr/>
    </dgm:pt>
    <dgm:pt modelId="{0FFF870C-48DD-47E0-9935-994E999EDCFA}" type="pres">
      <dgm:prSet presAssocID="{7AF31D4A-E760-4D88-8D85-2838E4090D4E}" presName="cycle" presStyleCnt="0"/>
      <dgm:spPr/>
    </dgm:pt>
    <dgm:pt modelId="{68963161-121F-473B-8B09-6D081A5A47E7}" type="pres">
      <dgm:prSet presAssocID="{7AF31D4A-E760-4D88-8D85-2838E4090D4E}" presName="srcNode" presStyleLbl="node1" presStyleIdx="0" presStyleCnt="3"/>
      <dgm:spPr/>
    </dgm:pt>
    <dgm:pt modelId="{AD48EBF8-B3B6-4085-8CF3-3FC020AB0AE5}" type="pres">
      <dgm:prSet presAssocID="{7AF31D4A-E760-4D88-8D85-2838E4090D4E}" presName="conn" presStyleLbl="parChTrans1D2" presStyleIdx="0" presStyleCnt="1"/>
      <dgm:spPr/>
      <dgm:t>
        <a:bodyPr/>
        <a:lstStyle/>
        <a:p>
          <a:endParaRPr lang="en-US"/>
        </a:p>
      </dgm:t>
    </dgm:pt>
    <dgm:pt modelId="{81E16A56-FD47-49BD-95F9-619F97E03FC7}" type="pres">
      <dgm:prSet presAssocID="{7AF31D4A-E760-4D88-8D85-2838E4090D4E}" presName="extraNode" presStyleLbl="node1" presStyleIdx="0" presStyleCnt="3"/>
      <dgm:spPr/>
    </dgm:pt>
    <dgm:pt modelId="{DD011A57-C940-4B98-BED8-6218C6FE1A96}" type="pres">
      <dgm:prSet presAssocID="{7AF31D4A-E760-4D88-8D85-2838E4090D4E}" presName="dstNode" presStyleLbl="node1" presStyleIdx="0" presStyleCnt="3"/>
      <dgm:spPr/>
    </dgm:pt>
    <dgm:pt modelId="{76C28A70-BE6B-4A67-B2F5-074D2B4AA546}" type="pres">
      <dgm:prSet presAssocID="{26316D6A-6BC1-416B-B646-E240E8829F47}" presName="text_1" presStyleLbl="node1" presStyleIdx="0" presStyleCnt="3" custScaleY="112352">
        <dgm:presLayoutVars>
          <dgm:bulletEnabled val="1"/>
        </dgm:presLayoutVars>
      </dgm:prSet>
      <dgm:spPr/>
      <dgm:t>
        <a:bodyPr/>
        <a:lstStyle/>
        <a:p>
          <a:endParaRPr lang="en-US"/>
        </a:p>
      </dgm:t>
    </dgm:pt>
    <dgm:pt modelId="{F71A1800-7C09-4227-9529-8D74FDC9D137}" type="pres">
      <dgm:prSet presAssocID="{26316D6A-6BC1-416B-B646-E240E8829F47}" presName="accent_1" presStyleCnt="0"/>
      <dgm:spPr/>
    </dgm:pt>
    <dgm:pt modelId="{18D14392-48C5-43D3-AAEB-CC33A5C6D487}" type="pres">
      <dgm:prSet presAssocID="{26316D6A-6BC1-416B-B646-E240E8829F47}" presName="accentRepeatNode" presStyleLbl="solidFgAcc1" presStyleIdx="0" presStyleCnt="3"/>
      <dgm:spPr/>
    </dgm:pt>
    <dgm:pt modelId="{1CADA015-5257-4FA8-9D68-F9019E309DED}" type="pres">
      <dgm:prSet presAssocID="{FD991D48-9FA2-4C26-A146-118609F4EB23}" presName="text_2" presStyleLbl="node1" presStyleIdx="1" presStyleCnt="3">
        <dgm:presLayoutVars>
          <dgm:bulletEnabled val="1"/>
        </dgm:presLayoutVars>
      </dgm:prSet>
      <dgm:spPr/>
      <dgm:t>
        <a:bodyPr/>
        <a:lstStyle/>
        <a:p>
          <a:endParaRPr lang="en-US"/>
        </a:p>
      </dgm:t>
    </dgm:pt>
    <dgm:pt modelId="{EC0320CF-9C9C-4439-916D-5B24849701BA}" type="pres">
      <dgm:prSet presAssocID="{FD991D48-9FA2-4C26-A146-118609F4EB23}" presName="accent_2" presStyleCnt="0"/>
      <dgm:spPr/>
    </dgm:pt>
    <dgm:pt modelId="{48D31560-D1DF-4BBE-B6E5-C06CA34C00B4}" type="pres">
      <dgm:prSet presAssocID="{FD991D48-9FA2-4C26-A146-118609F4EB23}" presName="accentRepeatNode" presStyleLbl="solidFgAcc1" presStyleIdx="1" presStyleCnt="3"/>
      <dgm:spPr/>
    </dgm:pt>
    <dgm:pt modelId="{30F3A706-F0E8-424E-B6C1-8D8A0886656B}" type="pres">
      <dgm:prSet presAssocID="{126DD0AE-ACBF-4BFD-BE4D-BB22A6496402}" presName="text_3" presStyleLbl="node1" presStyleIdx="2" presStyleCnt="3" custScaleY="187500">
        <dgm:presLayoutVars>
          <dgm:bulletEnabled val="1"/>
        </dgm:presLayoutVars>
      </dgm:prSet>
      <dgm:spPr/>
      <dgm:t>
        <a:bodyPr/>
        <a:lstStyle/>
        <a:p>
          <a:endParaRPr lang="en-US"/>
        </a:p>
      </dgm:t>
    </dgm:pt>
    <dgm:pt modelId="{EC46D668-152D-46D9-951D-7178E02EE8B3}" type="pres">
      <dgm:prSet presAssocID="{126DD0AE-ACBF-4BFD-BE4D-BB22A6496402}" presName="accent_3" presStyleCnt="0"/>
      <dgm:spPr/>
    </dgm:pt>
    <dgm:pt modelId="{044E712D-28F3-4C3A-80D4-DE681B27A2D4}" type="pres">
      <dgm:prSet presAssocID="{126DD0AE-ACBF-4BFD-BE4D-BB22A6496402}" presName="accentRepeatNode" presStyleLbl="solidFgAcc1" presStyleIdx="2" presStyleCnt="3"/>
      <dgm:spPr/>
    </dgm:pt>
  </dgm:ptLst>
  <dgm:cxnLst>
    <dgm:cxn modelId="{24D14A78-C1C8-4EBD-880A-05AA8E9438D7}" type="presOf" srcId="{126DD0AE-ACBF-4BFD-BE4D-BB22A6496402}" destId="{30F3A706-F0E8-424E-B6C1-8D8A0886656B}" srcOrd="0" destOrd="0" presId="urn:microsoft.com/office/officeart/2008/layout/VerticalCurvedList"/>
    <dgm:cxn modelId="{3BEBA883-BD76-48A0-B125-B81B7D694259}" srcId="{7AF31D4A-E760-4D88-8D85-2838E4090D4E}" destId="{26316D6A-6BC1-416B-B646-E240E8829F47}" srcOrd="0" destOrd="0" parTransId="{65FA7469-535F-49AE-AAB1-732373EB0136}" sibTransId="{E2475FBA-EABE-4BA7-B41F-878C34DCFF53}"/>
    <dgm:cxn modelId="{B1107058-6DFA-4E05-AB00-CBD04BC71823}" type="presOf" srcId="{E2475FBA-EABE-4BA7-B41F-878C34DCFF53}" destId="{AD48EBF8-B3B6-4085-8CF3-3FC020AB0AE5}" srcOrd="0" destOrd="0" presId="urn:microsoft.com/office/officeart/2008/layout/VerticalCurvedList"/>
    <dgm:cxn modelId="{271683FF-EA16-4737-8759-F2B40D2342AF}" type="presOf" srcId="{7AF31D4A-E760-4D88-8D85-2838E4090D4E}" destId="{BFE23F5D-2AD8-49CC-B3F2-BA42DAF5505E}" srcOrd="0" destOrd="0" presId="urn:microsoft.com/office/officeart/2008/layout/VerticalCurvedList"/>
    <dgm:cxn modelId="{C46DE854-37B9-4EE5-A16E-F3B22CA78504}" srcId="{7AF31D4A-E760-4D88-8D85-2838E4090D4E}" destId="{FD991D48-9FA2-4C26-A146-118609F4EB23}" srcOrd="1" destOrd="0" parTransId="{9BD8DA8A-59DA-42AF-8514-36324E19814E}" sibTransId="{8DBBF422-1FE2-49AC-BC85-4F75B29E20A8}"/>
    <dgm:cxn modelId="{EC0294BF-CD3F-437E-BD41-C7DAFB418CAD}" type="presOf" srcId="{FD991D48-9FA2-4C26-A146-118609F4EB23}" destId="{1CADA015-5257-4FA8-9D68-F9019E309DED}" srcOrd="0" destOrd="0" presId="urn:microsoft.com/office/officeart/2008/layout/VerticalCurvedList"/>
    <dgm:cxn modelId="{2811DBA8-9534-47AA-84A7-4678F8598C4A}" type="presOf" srcId="{26316D6A-6BC1-416B-B646-E240E8829F47}" destId="{76C28A70-BE6B-4A67-B2F5-074D2B4AA546}" srcOrd="0" destOrd="0" presId="urn:microsoft.com/office/officeart/2008/layout/VerticalCurvedList"/>
    <dgm:cxn modelId="{70059965-1645-4EB1-A508-E1B967B5CE43}" srcId="{7AF31D4A-E760-4D88-8D85-2838E4090D4E}" destId="{126DD0AE-ACBF-4BFD-BE4D-BB22A6496402}" srcOrd="2" destOrd="0" parTransId="{FF0C2325-0A16-4E6E-9B16-46EA509506D9}" sibTransId="{EC90B582-0067-4A0A-B3D3-7DE367228620}"/>
    <dgm:cxn modelId="{92193111-1216-4018-BAA5-373FE1D31780}" type="presParOf" srcId="{BFE23F5D-2AD8-49CC-B3F2-BA42DAF5505E}" destId="{2F874AD6-91B7-4BD9-AA96-D9F3A262C2FA}" srcOrd="0" destOrd="0" presId="urn:microsoft.com/office/officeart/2008/layout/VerticalCurvedList"/>
    <dgm:cxn modelId="{63B05154-6C2C-4D84-9717-97D7FEF354BA}" type="presParOf" srcId="{2F874AD6-91B7-4BD9-AA96-D9F3A262C2FA}" destId="{0FFF870C-48DD-47E0-9935-994E999EDCFA}" srcOrd="0" destOrd="0" presId="urn:microsoft.com/office/officeart/2008/layout/VerticalCurvedList"/>
    <dgm:cxn modelId="{4A112FDF-F3D8-48F7-A03A-46A8573BA570}" type="presParOf" srcId="{0FFF870C-48DD-47E0-9935-994E999EDCFA}" destId="{68963161-121F-473B-8B09-6D081A5A47E7}" srcOrd="0" destOrd="0" presId="urn:microsoft.com/office/officeart/2008/layout/VerticalCurvedList"/>
    <dgm:cxn modelId="{69B9EFB2-D57C-4BA2-B953-0F6216DDE791}" type="presParOf" srcId="{0FFF870C-48DD-47E0-9935-994E999EDCFA}" destId="{AD48EBF8-B3B6-4085-8CF3-3FC020AB0AE5}" srcOrd="1" destOrd="0" presId="urn:microsoft.com/office/officeart/2008/layout/VerticalCurvedList"/>
    <dgm:cxn modelId="{640DCA15-86E5-47BB-83A5-14A38B5D5564}" type="presParOf" srcId="{0FFF870C-48DD-47E0-9935-994E999EDCFA}" destId="{81E16A56-FD47-49BD-95F9-619F97E03FC7}" srcOrd="2" destOrd="0" presId="urn:microsoft.com/office/officeart/2008/layout/VerticalCurvedList"/>
    <dgm:cxn modelId="{E5E26E14-D9C7-4EE1-997C-3312CF31108A}" type="presParOf" srcId="{0FFF870C-48DD-47E0-9935-994E999EDCFA}" destId="{DD011A57-C940-4B98-BED8-6218C6FE1A96}" srcOrd="3" destOrd="0" presId="urn:microsoft.com/office/officeart/2008/layout/VerticalCurvedList"/>
    <dgm:cxn modelId="{D137B772-68A5-4676-AE5D-1727A08D34BD}" type="presParOf" srcId="{2F874AD6-91B7-4BD9-AA96-D9F3A262C2FA}" destId="{76C28A70-BE6B-4A67-B2F5-074D2B4AA546}" srcOrd="1" destOrd="0" presId="urn:microsoft.com/office/officeart/2008/layout/VerticalCurvedList"/>
    <dgm:cxn modelId="{8CDFA70E-0A76-42AC-A34E-2E94F1EBDD3A}" type="presParOf" srcId="{2F874AD6-91B7-4BD9-AA96-D9F3A262C2FA}" destId="{F71A1800-7C09-4227-9529-8D74FDC9D137}" srcOrd="2" destOrd="0" presId="urn:microsoft.com/office/officeart/2008/layout/VerticalCurvedList"/>
    <dgm:cxn modelId="{8B16BD42-FC14-41A8-9592-06CDD428B2B4}" type="presParOf" srcId="{F71A1800-7C09-4227-9529-8D74FDC9D137}" destId="{18D14392-48C5-43D3-AAEB-CC33A5C6D487}" srcOrd="0" destOrd="0" presId="urn:microsoft.com/office/officeart/2008/layout/VerticalCurvedList"/>
    <dgm:cxn modelId="{60E43647-9C49-40A9-9800-56BFC6663271}" type="presParOf" srcId="{2F874AD6-91B7-4BD9-AA96-D9F3A262C2FA}" destId="{1CADA015-5257-4FA8-9D68-F9019E309DED}" srcOrd="3" destOrd="0" presId="urn:microsoft.com/office/officeart/2008/layout/VerticalCurvedList"/>
    <dgm:cxn modelId="{2F3FDADA-DC06-4AAE-9314-7DF728255833}" type="presParOf" srcId="{2F874AD6-91B7-4BD9-AA96-D9F3A262C2FA}" destId="{EC0320CF-9C9C-4439-916D-5B24849701BA}" srcOrd="4" destOrd="0" presId="urn:microsoft.com/office/officeart/2008/layout/VerticalCurvedList"/>
    <dgm:cxn modelId="{1F44D437-9BE2-4E52-A114-9520F64429CB}" type="presParOf" srcId="{EC0320CF-9C9C-4439-916D-5B24849701BA}" destId="{48D31560-D1DF-4BBE-B6E5-C06CA34C00B4}" srcOrd="0" destOrd="0" presId="urn:microsoft.com/office/officeart/2008/layout/VerticalCurvedList"/>
    <dgm:cxn modelId="{DDDB69BE-7F9A-48D9-9B68-83747C3302F8}" type="presParOf" srcId="{2F874AD6-91B7-4BD9-AA96-D9F3A262C2FA}" destId="{30F3A706-F0E8-424E-B6C1-8D8A0886656B}" srcOrd="5" destOrd="0" presId="urn:microsoft.com/office/officeart/2008/layout/VerticalCurvedList"/>
    <dgm:cxn modelId="{03BD02B6-CC3D-42D8-843A-57E838478EC7}" type="presParOf" srcId="{2F874AD6-91B7-4BD9-AA96-D9F3A262C2FA}" destId="{EC46D668-152D-46D9-951D-7178E02EE8B3}" srcOrd="6" destOrd="0" presId="urn:microsoft.com/office/officeart/2008/layout/VerticalCurvedList"/>
    <dgm:cxn modelId="{F0279361-BD33-4690-83B3-E567CC77C1C4}" type="presParOf" srcId="{EC46D668-152D-46D9-951D-7178E02EE8B3}" destId="{044E712D-28F3-4C3A-80D4-DE681B27A2D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FA07F-3490-4B7E-8523-E1E2AE5933EE}">
      <dsp:nvSpPr>
        <dsp:cNvPr id="0" name=""/>
        <dsp:cNvSpPr/>
      </dsp:nvSpPr>
      <dsp:spPr>
        <a:xfrm>
          <a:off x="-4594335" y="-704407"/>
          <a:ext cx="5472816" cy="5472816"/>
        </a:xfrm>
        <a:prstGeom prst="blockArc">
          <a:avLst>
            <a:gd name="adj1" fmla="val 18900000"/>
            <a:gd name="adj2" fmla="val 2700000"/>
            <a:gd name="adj3" fmla="val 39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E76DF-8111-48E1-8E94-D1A6318D7A92}">
      <dsp:nvSpPr>
        <dsp:cNvPr id="0" name=""/>
        <dsp:cNvSpPr/>
      </dsp:nvSpPr>
      <dsp:spPr>
        <a:xfrm>
          <a:off x="460128" y="312440"/>
          <a:ext cx="5580684" cy="625205"/>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t>Introduction</a:t>
          </a:r>
          <a:endParaRPr lang="en-US" sz="3200" kern="1200" dirty="0"/>
        </a:p>
      </dsp:txBody>
      <dsp:txXfrm>
        <a:off x="460128" y="312440"/>
        <a:ext cx="5580684" cy="625205"/>
      </dsp:txXfrm>
    </dsp:sp>
    <dsp:sp modelId="{7282562E-9055-48F4-AA5C-23FC263C8191}">
      <dsp:nvSpPr>
        <dsp:cNvPr id="0" name=""/>
        <dsp:cNvSpPr/>
      </dsp:nvSpPr>
      <dsp:spPr>
        <a:xfrm>
          <a:off x="84161" y="159640"/>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9EBD2F-D198-4C7A-9833-E4E289B82778}">
      <dsp:nvSpPr>
        <dsp:cNvPr id="0" name=""/>
        <dsp:cNvSpPr/>
      </dsp:nvSpPr>
      <dsp:spPr>
        <a:xfrm>
          <a:off x="818573" y="1250411"/>
          <a:ext cx="5222240" cy="625205"/>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t>Key Findings</a:t>
          </a:r>
          <a:endParaRPr lang="en-US" sz="3200" kern="1200" dirty="0"/>
        </a:p>
      </dsp:txBody>
      <dsp:txXfrm>
        <a:off x="818573" y="1250411"/>
        <a:ext cx="5222240" cy="625205"/>
      </dsp:txXfrm>
    </dsp:sp>
    <dsp:sp modelId="{8A3F2F09-736F-4F9A-B505-B0517C5FC46D}">
      <dsp:nvSpPr>
        <dsp:cNvPr id="0" name=""/>
        <dsp:cNvSpPr/>
      </dsp:nvSpPr>
      <dsp:spPr>
        <a:xfrm>
          <a:off x="427819" y="1172260"/>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DA7D40-303E-4E64-8E79-4E5DB9BF7F54}">
      <dsp:nvSpPr>
        <dsp:cNvPr id="0" name=""/>
        <dsp:cNvSpPr/>
      </dsp:nvSpPr>
      <dsp:spPr>
        <a:xfrm>
          <a:off x="818573" y="2188382"/>
          <a:ext cx="5222240" cy="625205"/>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t>Conclusion</a:t>
          </a:r>
          <a:endParaRPr lang="en-US" sz="3200" kern="1200" dirty="0"/>
        </a:p>
      </dsp:txBody>
      <dsp:txXfrm>
        <a:off x="818573" y="2188382"/>
        <a:ext cx="5222240" cy="625205"/>
      </dsp:txXfrm>
    </dsp:sp>
    <dsp:sp modelId="{B796FCA4-A492-4530-B6AF-015D160EFD0B}">
      <dsp:nvSpPr>
        <dsp:cNvPr id="0" name=""/>
        <dsp:cNvSpPr/>
      </dsp:nvSpPr>
      <dsp:spPr>
        <a:xfrm>
          <a:off x="427819" y="2110232"/>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63D4CF-8259-48FE-A55E-22B24E2E8C8E}">
      <dsp:nvSpPr>
        <dsp:cNvPr id="0" name=""/>
        <dsp:cNvSpPr/>
      </dsp:nvSpPr>
      <dsp:spPr>
        <a:xfrm>
          <a:off x="460128" y="3126353"/>
          <a:ext cx="5580684" cy="625205"/>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t>Recommendations</a:t>
          </a:r>
          <a:endParaRPr lang="en-US" sz="3200" kern="1200" dirty="0"/>
        </a:p>
      </dsp:txBody>
      <dsp:txXfrm>
        <a:off x="460128" y="3126353"/>
        <a:ext cx="5580684" cy="625205"/>
      </dsp:txXfrm>
    </dsp:sp>
    <dsp:sp modelId="{C01F2117-6222-4DC6-BD7D-E230024C63F8}">
      <dsp:nvSpPr>
        <dsp:cNvPr id="0" name=""/>
        <dsp:cNvSpPr/>
      </dsp:nvSpPr>
      <dsp:spPr>
        <a:xfrm>
          <a:off x="69375" y="3048203"/>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FA07F-3490-4B7E-8523-E1E2AE5933EE}">
      <dsp:nvSpPr>
        <dsp:cNvPr id="0" name=""/>
        <dsp:cNvSpPr/>
      </dsp:nvSpPr>
      <dsp:spPr>
        <a:xfrm>
          <a:off x="-4594335" y="-704407"/>
          <a:ext cx="5472816" cy="5472816"/>
        </a:xfrm>
        <a:prstGeom prst="blockArc">
          <a:avLst>
            <a:gd name="adj1" fmla="val 18900000"/>
            <a:gd name="adj2" fmla="val 2700000"/>
            <a:gd name="adj3" fmla="val 39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E76DF-8111-48E1-8E94-D1A6318D7A92}">
      <dsp:nvSpPr>
        <dsp:cNvPr id="0" name=""/>
        <dsp:cNvSpPr/>
      </dsp:nvSpPr>
      <dsp:spPr>
        <a:xfrm>
          <a:off x="384538" y="253918"/>
          <a:ext cx="5656275" cy="508162"/>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King County is a county in the Washington State in the US.</a:t>
          </a:r>
          <a:endParaRPr lang="en-US" sz="1500" kern="1200" dirty="0"/>
        </a:p>
      </dsp:txBody>
      <dsp:txXfrm>
        <a:off x="384538" y="253918"/>
        <a:ext cx="5656275" cy="508162"/>
      </dsp:txXfrm>
    </dsp:sp>
    <dsp:sp modelId="{7282562E-9055-48F4-AA5C-23FC263C8191}">
      <dsp:nvSpPr>
        <dsp:cNvPr id="0" name=""/>
        <dsp:cNvSpPr/>
      </dsp:nvSpPr>
      <dsp:spPr>
        <a:xfrm>
          <a:off x="78954" y="129723"/>
          <a:ext cx="635203" cy="63520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C16CBA-496D-4278-9ED3-095A797A107B}">
      <dsp:nvSpPr>
        <dsp:cNvPr id="0" name=""/>
        <dsp:cNvSpPr/>
      </dsp:nvSpPr>
      <dsp:spPr>
        <a:xfrm>
          <a:off x="748672" y="1015918"/>
          <a:ext cx="5292140" cy="508162"/>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The main stakeholders in this analysis are real estate investors and construction companies.</a:t>
          </a:r>
          <a:endParaRPr lang="en-US" sz="1500" kern="1200" dirty="0"/>
        </a:p>
      </dsp:txBody>
      <dsp:txXfrm>
        <a:off x="748672" y="1015918"/>
        <a:ext cx="5292140" cy="508162"/>
      </dsp:txXfrm>
    </dsp:sp>
    <dsp:sp modelId="{B7DACFA4-B46F-4E9E-B69B-852C3687642F}">
      <dsp:nvSpPr>
        <dsp:cNvPr id="0" name=""/>
        <dsp:cNvSpPr/>
      </dsp:nvSpPr>
      <dsp:spPr>
        <a:xfrm>
          <a:off x="431071" y="952398"/>
          <a:ext cx="635203" cy="63520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04C9AE-A77A-48BB-A460-5BC24A62837E}">
      <dsp:nvSpPr>
        <dsp:cNvPr id="0" name=""/>
        <dsp:cNvSpPr/>
      </dsp:nvSpPr>
      <dsp:spPr>
        <a:xfrm>
          <a:off x="860432" y="1777918"/>
          <a:ext cx="5180380" cy="508162"/>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Real estate investors need to understand factors that affect house prices.</a:t>
          </a:r>
          <a:endParaRPr lang="en-US" sz="1500" kern="1200" dirty="0"/>
        </a:p>
      </dsp:txBody>
      <dsp:txXfrm>
        <a:off x="860432" y="1777918"/>
        <a:ext cx="5180380" cy="508162"/>
      </dsp:txXfrm>
    </dsp:sp>
    <dsp:sp modelId="{8A3F2F09-736F-4F9A-B505-B0517C5FC46D}">
      <dsp:nvSpPr>
        <dsp:cNvPr id="0" name=""/>
        <dsp:cNvSpPr/>
      </dsp:nvSpPr>
      <dsp:spPr>
        <a:xfrm>
          <a:off x="542831" y="1714398"/>
          <a:ext cx="635203" cy="63520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55D936-B1A2-4BB0-A3F0-A4AFC822B194}">
      <dsp:nvSpPr>
        <dsp:cNvPr id="0" name=""/>
        <dsp:cNvSpPr/>
      </dsp:nvSpPr>
      <dsp:spPr>
        <a:xfrm>
          <a:off x="748672" y="2539918"/>
          <a:ext cx="5292140" cy="508162"/>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8100" rIns="38100" bIns="38100" numCol="1" spcCol="1270" anchor="ctr" anchorCtr="0">
          <a:noAutofit/>
        </a:bodyPr>
        <a:lstStyle/>
        <a:p>
          <a:pPr lvl="0" algn="l" defTabSz="666750">
            <a:lnSpc>
              <a:spcPct val="90000"/>
            </a:lnSpc>
            <a:spcBef>
              <a:spcPct val="0"/>
            </a:spcBef>
            <a:spcAft>
              <a:spcPct val="35000"/>
            </a:spcAft>
          </a:pPr>
          <a:r>
            <a:rPr lang="en-US" sz="1500" b="0" i="0" kern="1200" dirty="0" smtClean="0"/>
            <a:t>To ensure that they invest in the kind of homes that would fetch higher returns for their investments.</a:t>
          </a:r>
          <a:endParaRPr lang="en-US" sz="1500" kern="1200" dirty="0"/>
        </a:p>
      </dsp:txBody>
      <dsp:txXfrm>
        <a:off x="748672" y="2539918"/>
        <a:ext cx="5292140" cy="508162"/>
      </dsp:txXfrm>
    </dsp:sp>
    <dsp:sp modelId="{B796FCA4-A492-4530-B6AF-015D160EFD0B}">
      <dsp:nvSpPr>
        <dsp:cNvPr id="0" name=""/>
        <dsp:cNvSpPr/>
      </dsp:nvSpPr>
      <dsp:spPr>
        <a:xfrm>
          <a:off x="431071" y="2476398"/>
          <a:ext cx="635203" cy="63520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A6E0CE-4E50-4E97-AC99-6F759F3DB37B}">
      <dsp:nvSpPr>
        <dsp:cNvPr id="0" name=""/>
        <dsp:cNvSpPr/>
      </dsp:nvSpPr>
      <dsp:spPr>
        <a:xfrm>
          <a:off x="384538" y="3301918"/>
          <a:ext cx="5656275" cy="508162"/>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Multiple Linear Regression model was used to predict home prices in this area.</a:t>
          </a:r>
          <a:endParaRPr lang="en-US" sz="1500" kern="1200" dirty="0"/>
        </a:p>
      </dsp:txBody>
      <dsp:txXfrm>
        <a:off x="384538" y="3301918"/>
        <a:ext cx="5656275" cy="508162"/>
      </dsp:txXfrm>
    </dsp:sp>
    <dsp:sp modelId="{C01F2117-6222-4DC6-BD7D-E230024C63F8}">
      <dsp:nvSpPr>
        <dsp:cNvPr id="0" name=""/>
        <dsp:cNvSpPr/>
      </dsp:nvSpPr>
      <dsp:spPr>
        <a:xfrm>
          <a:off x="66936" y="3238398"/>
          <a:ext cx="635203" cy="63520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8EBF8-B3B6-4085-8CF3-3FC020AB0AE5}">
      <dsp:nvSpPr>
        <dsp:cNvPr id="0" name=""/>
        <dsp:cNvSpPr/>
      </dsp:nvSpPr>
      <dsp:spPr>
        <a:xfrm>
          <a:off x="-4594335" y="-704407"/>
          <a:ext cx="5472816" cy="5472816"/>
        </a:xfrm>
        <a:prstGeom prst="blockArc">
          <a:avLst>
            <a:gd name="adj1" fmla="val 18900000"/>
            <a:gd name="adj2" fmla="val 2700000"/>
            <a:gd name="adj3" fmla="val 39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28A70-BE6B-4A67-B2F5-074D2B4AA546}">
      <dsp:nvSpPr>
        <dsp:cNvPr id="0" name=""/>
        <dsp:cNvSpPr/>
      </dsp:nvSpPr>
      <dsp:spPr>
        <a:xfrm>
          <a:off x="460128" y="127001"/>
          <a:ext cx="5580684" cy="996084"/>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The best predictors for home prices in King County are sqft_living, grade and bathrooms</a:t>
          </a:r>
          <a:r>
            <a:rPr lang="en-US" sz="900" kern="1200" dirty="0" smtClean="0"/>
            <a:t>.</a:t>
          </a:r>
          <a:endParaRPr lang="en-US" sz="900" kern="1200" dirty="0"/>
        </a:p>
      </dsp:txBody>
      <dsp:txXfrm>
        <a:off x="460128" y="127001"/>
        <a:ext cx="5580684" cy="996084"/>
      </dsp:txXfrm>
    </dsp:sp>
    <dsp:sp modelId="{18D14392-48C5-43D3-AAEB-CC33A5C6D487}">
      <dsp:nvSpPr>
        <dsp:cNvPr id="0" name=""/>
        <dsp:cNvSpPr/>
      </dsp:nvSpPr>
      <dsp:spPr>
        <a:xfrm>
          <a:off x="69375" y="234289"/>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ADA015-5257-4FA8-9D68-F9019E309DED}">
      <dsp:nvSpPr>
        <dsp:cNvPr id="0" name=""/>
        <dsp:cNvSpPr/>
      </dsp:nvSpPr>
      <dsp:spPr>
        <a:xfrm>
          <a:off x="818573" y="1047547"/>
          <a:ext cx="5222240" cy="1030933"/>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The model's findings  go against real world assumptions such as bedrooms and geographical locations being huge factors in influencing price.</a:t>
          </a:r>
          <a:endParaRPr lang="en-US" sz="1400" kern="1200" dirty="0"/>
        </a:p>
      </dsp:txBody>
      <dsp:txXfrm>
        <a:off x="818573" y="1047547"/>
        <a:ext cx="5222240" cy="1030933"/>
      </dsp:txXfrm>
    </dsp:sp>
    <dsp:sp modelId="{48D31560-D1DF-4BBE-B6E5-C06CA34C00B4}">
      <dsp:nvSpPr>
        <dsp:cNvPr id="0" name=""/>
        <dsp:cNvSpPr/>
      </dsp:nvSpPr>
      <dsp:spPr>
        <a:xfrm>
          <a:off x="427819" y="1172260"/>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F3A706-F0E8-424E-B6C1-8D8A0886656B}">
      <dsp:nvSpPr>
        <dsp:cNvPr id="0" name=""/>
        <dsp:cNvSpPr/>
      </dsp:nvSpPr>
      <dsp:spPr>
        <a:xfrm>
          <a:off x="818573" y="2188382"/>
          <a:ext cx="5222240" cy="625205"/>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Real estate investors in KC should use predictors such as sqft_living to determine price of future investments. </a:t>
          </a:r>
          <a:endParaRPr lang="en-US" sz="1400" kern="1200" dirty="0"/>
        </a:p>
      </dsp:txBody>
      <dsp:txXfrm>
        <a:off x="818573" y="2188382"/>
        <a:ext cx="5222240" cy="625205"/>
      </dsp:txXfrm>
    </dsp:sp>
    <dsp:sp modelId="{044E712D-28F3-4C3A-80D4-DE681B27A2D4}">
      <dsp:nvSpPr>
        <dsp:cNvPr id="0" name=""/>
        <dsp:cNvSpPr/>
      </dsp:nvSpPr>
      <dsp:spPr>
        <a:xfrm>
          <a:off x="427819" y="2110232"/>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0A1611-570D-4821-84DB-36398CB071C5}">
      <dsp:nvSpPr>
        <dsp:cNvPr id="0" name=""/>
        <dsp:cNvSpPr/>
      </dsp:nvSpPr>
      <dsp:spPr>
        <a:xfrm>
          <a:off x="460128" y="2940911"/>
          <a:ext cx="5580684" cy="996090"/>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Although grade and bathrooms show high correlation with price, there are variations in the bathrooms and grades </a:t>
          </a:r>
          <a:r>
            <a:rPr lang="en-US" sz="1400" kern="1200" dirty="0" smtClean="0"/>
            <a:t>with </a:t>
          </a:r>
          <a:r>
            <a:rPr lang="en-US" sz="1400" kern="1200" dirty="0" smtClean="0"/>
            <a:t>2.5 bathrooms houses being the most sold houses and grade 7 houses being the most sold.</a:t>
          </a:r>
          <a:endParaRPr lang="en-US" sz="1400" kern="1200" dirty="0"/>
        </a:p>
      </dsp:txBody>
      <dsp:txXfrm>
        <a:off x="460128" y="2940911"/>
        <a:ext cx="5580684" cy="996090"/>
      </dsp:txXfrm>
    </dsp:sp>
    <dsp:sp modelId="{C93B467C-8B15-409F-A267-70498A6228FC}">
      <dsp:nvSpPr>
        <dsp:cNvPr id="0" name=""/>
        <dsp:cNvSpPr/>
      </dsp:nvSpPr>
      <dsp:spPr>
        <a:xfrm>
          <a:off x="69375" y="3048203"/>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8EBF8-B3B6-4085-8CF3-3FC020AB0AE5}">
      <dsp:nvSpPr>
        <dsp:cNvPr id="0" name=""/>
        <dsp:cNvSpPr/>
      </dsp:nvSpPr>
      <dsp:spPr>
        <a:xfrm>
          <a:off x="-4594335" y="-720450"/>
          <a:ext cx="5472816" cy="5472816"/>
        </a:xfrm>
        <a:prstGeom prst="blockArc">
          <a:avLst>
            <a:gd name="adj1" fmla="val 18900000"/>
            <a:gd name="adj2" fmla="val 2700000"/>
            <a:gd name="adj3" fmla="val 39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28A70-BE6B-4A67-B2F5-074D2B4AA546}">
      <dsp:nvSpPr>
        <dsp:cNvPr id="0" name=""/>
        <dsp:cNvSpPr/>
      </dsp:nvSpPr>
      <dsp:spPr>
        <a:xfrm>
          <a:off x="564979" y="340158"/>
          <a:ext cx="5475833" cy="913197"/>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Real estate investors should invest in homes  with the optimal grade level; 7, to sell more houses in the area.</a:t>
          </a:r>
          <a:endParaRPr lang="en-US" sz="1600" kern="1200" dirty="0"/>
        </a:p>
      </dsp:txBody>
      <dsp:txXfrm>
        <a:off x="564979" y="340158"/>
        <a:ext cx="5475833" cy="913197"/>
      </dsp:txXfrm>
    </dsp:sp>
    <dsp:sp modelId="{18D14392-48C5-43D3-AAEB-CC33A5C6D487}">
      <dsp:nvSpPr>
        <dsp:cNvPr id="0" name=""/>
        <dsp:cNvSpPr/>
      </dsp:nvSpPr>
      <dsp:spPr>
        <a:xfrm>
          <a:off x="56979" y="288757"/>
          <a:ext cx="1016000" cy="10160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ADA015-5257-4FA8-9D68-F9019E309DED}">
      <dsp:nvSpPr>
        <dsp:cNvPr id="0" name=""/>
        <dsp:cNvSpPr/>
      </dsp:nvSpPr>
      <dsp:spPr>
        <a:xfrm>
          <a:off x="860432" y="1609557"/>
          <a:ext cx="5180380" cy="812800"/>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Real estate investors have to invest well in the bathrooms with the optimal number of 2.5 to sell more houses.</a:t>
          </a:r>
        </a:p>
      </dsp:txBody>
      <dsp:txXfrm>
        <a:off x="860432" y="1609557"/>
        <a:ext cx="5180380" cy="812800"/>
      </dsp:txXfrm>
    </dsp:sp>
    <dsp:sp modelId="{48D31560-D1DF-4BBE-B6E5-C06CA34C00B4}">
      <dsp:nvSpPr>
        <dsp:cNvPr id="0" name=""/>
        <dsp:cNvSpPr/>
      </dsp:nvSpPr>
      <dsp:spPr>
        <a:xfrm>
          <a:off x="352432" y="1507957"/>
          <a:ext cx="1016000" cy="10160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F3A706-F0E8-424E-B6C1-8D8A0886656B}">
      <dsp:nvSpPr>
        <dsp:cNvPr id="0" name=""/>
        <dsp:cNvSpPr/>
      </dsp:nvSpPr>
      <dsp:spPr>
        <a:xfrm>
          <a:off x="564979" y="2473157"/>
          <a:ext cx="5475833" cy="1524000"/>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Although the data shows that the higher the </a:t>
          </a:r>
          <a:r>
            <a:rPr lang="en-US" sz="1600" kern="1200" dirty="0" err="1" smtClean="0"/>
            <a:t>sqft_living</a:t>
          </a:r>
          <a:r>
            <a:rPr lang="en-US" sz="1600" kern="1200" dirty="0" smtClean="0"/>
            <a:t> space the higher the price, it is evident that population in King County do not buy expensive homes, as reflected in the grade and bathrooms data. Hence, investors should price their homes reasonably to ensure higher sales.</a:t>
          </a:r>
          <a:endParaRPr lang="en-US" sz="1500" kern="1200" dirty="0"/>
        </a:p>
      </dsp:txBody>
      <dsp:txXfrm>
        <a:off x="564979" y="2473157"/>
        <a:ext cx="5475833" cy="1524000"/>
      </dsp:txXfrm>
    </dsp:sp>
    <dsp:sp modelId="{044E712D-28F3-4C3A-80D4-DE681B27A2D4}">
      <dsp:nvSpPr>
        <dsp:cNvPr id="0" name=""/>
        <dsp:cNvSpPr/>
      </dsp:nvSpPr>
      <dsp:spPr>
        <a:xfrm>
          <a:off x="56979" y="2727157"/>
          <a:ext cx="1016000" cy="10160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4135A-0079-46A8-8DD1-D85EBF362374}" type="datetimeFigureOut">
              <a:rPr lang="en-US" smtClean="0"/>
              <a:t>03-Jul-22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0C190-7DBA-4E7A-B7A8-9C1472B84828}" type="slidenum">
              <a:rPr lang="en-US" smtClean="0"/>
              <a:t>‹#›</a:t>
            </a:fld>
            <a:endParaRPr lang="en-US"/>
          </a:p>
        </p:txBody>
      </p:sp>
    </p:spTree>
    <p:extLst>
      <p:ext uri="{BB962C8B-B14F-4D97-AF65-F5344CB8AC3E}">
        <p14:creationId xmlns:p14="http://schemas.microsoft.com/office/powerpoint/2010/main" val="375975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2898C3-053A-48D1-B32C-28E1DEE98BD2}" type="datetimeFigureOut">
              <a:rPr lang="en-US" smtClean="0"/>
              <a:t>03-Jul-22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31914868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898C3-053A-48D1-B32C-28E1DEE98BD2}" type="datetimeFigureOut">
              <a:rPr lang="en-US" smtClean="0"/>
              <a:t>03-Jul-22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1137765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2898C3-053A-48D1-B32C-28E1DEE98BD2}" type="datetimeFigureOut">
              <a:rPr lang="en-US" smtClean="0"/>
              <a:t>03-Jul-22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1514146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2898C3-053A-48D1-B32C-28E1DEE98BD2}" type="datetimeFigureOut">
              <a:rPr lang="en-US" smtClean="0"/>
              <a:t>03-Jul-22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134743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2898C3-053A-48D1-B32C-28E1DEE98BD2}" type="datetimeFigureOut">
              <a:rPr lang="en-US" smtClean="0"/>
              <a:t>03-Jul-22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27762612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2898C3-053A-48D1-B32C-28E1DEE98BD2}" type="datetimeFigureOut">
              <a:rPr lang="en-US" smtClean="0"/>
              <a:t>03-Jul-22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2497607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2898C3-053A-48D1-B32C-28E1DEE98BD2}" type="datetimeFigureOut">
              <a:rPr lang="en-US" smtClean="0"/>
              <a:t>03-Jul-22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35025815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2898C3-053A-48D1-B32C-28E1DEE98BD2}" type="datetimeFigureOut">
              <a:rPr lang="en-US" smtClean="0"/>
              <a:t>03-Jul-22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7828710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2898C3-053A-48D1-B32C-28E1DEE98BD2}" type="datetimeFigureOut">
              <a:rPr lang="en-US" smtClean="0"/>
              <a:t>03-Jul-22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22375495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B2898C3-053A-48D1-B32C-28E1DEE98BD2}" type="datetimeFigureOut">
              <a:rPr lang="en-US" smtClean="0"/>
              <a:t>03-Jul-22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19042227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2898C3-053A-48D1-B32C-28E1DEE98BD2}" type="datetimeFigureOut">
              <a:rPr lang="en-US" smtClean="0"/>
              <a:t>03-Jul-22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3169577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2898C3-053A-48D1-B32C-28E1DEE98BD2}" type="datetimeFigureOut">
              <a:rPr lang="en-US" smtClean="0"/>
              <a:t>03-Jul-22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3117186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2898C3-053A-48D1-B32C-28E1DEE98BD2}" type="datetimeFigureOut">
              <a:rPr lang="en-US" smtClean="0"/>
              <a:t>03-Jul-22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72401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B2898C3-053A-48D1-B32C-28E1DEE98BD2}" type="datetimeFigureOut">
              <a:rPr lang="en-US" smtClean="0"/>
              <a:t>03-Jul-22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11265682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2898C3-053A-48D1-B32C-28E1DEE98BD2}" type="datetimeFigureOut">
              <a:rPr lang="en-US" smtClean="0"/>
              <a:t>03-Jul-22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1859036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B2898C3-053A-48D1-B32C-28E1DEE98BD2}" type="datetimeFigureOut">
              <a:rPr lang="en-US" smtClean="0"/>
              <a:t>03-Jul-22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593017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898C3-053A-48D1-B32C-28E1DEE98BD2}" type="datetimeFigureOut">
              <a:rPr lang="en-US" smtClean="0"/>
              <a:t>03-Jul-22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2613069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2898C3-053A-48D1-B32C-28E1DEE98BD2}" type="datetimeFigureOut">
              <a:rPr lang="en-US" smtClean="0"/>
              <a:t>03-Jul-22</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83146EE-0A37-4BB3-B97B-F1023A74DB0A}" type="slidenum">
              <a:rPr lang="en-US" smtClean="0"/>
              <a:t>‹#›</a:t>
            </a:fld>
            <a:endParaRPr lang="en-US"/>
          </a:p>
        </p:txBody>
      </p:sp>
    </p:spTree>
    <p:extLst>
      <p:ext uri="{BB962C8B-B14F-4D97-AF65-F5344CB8AC3E}">
        <p14:creationId xmlns:p14="http://schemas.microsoft.com/office/powerpoint/2010/main" val="173409062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TextBox 20"/>
          <p:cNvSpPr txBox="1"/>
          <p:nvPr/>
        </p:nvSpPr>
        <p:spPr>
          <a:xfrm>
            <a:off x="1610578" y="762000"/>
            <a:ext cx="5943600" cy="2677656"/>
          </a:xfrm>
          <a:prstGeom prst="rect">
            <a:avLst/>
          </a:prstGeom>
          <a:noFill/>
        </p:spPr>
        <p:txBody>
          <a:bodyPr wrap="square" rtlCol="0">
            <a:spAutoFit/>
          </a:bodyPr>
          <a:lstStyle/>
          <a:p>
            <a:r>
              <a:rPr lang="en-US" sz="2800" b="1" dirty="0"/>
              <a:t>KING-COUNTY-HOUSE-PRICE-PREDICTION</a:t>
            </a:r>
          </a:p>
          <a:p>
            <a:r>
              <a:rPr lang="en-US" sz="2800" dirty="0" smtClean="0">
                <a:latin typeface="Calibri" panose="020F0502020204030204" pitchFamily="34" charset="0"/>
                <a:cs typeface="Calibri" panose="020F0502020204030204" pitchFamily="34" charset="0"/>
              </a:rPr>
              <a:t>Presented by: Vivian </a:t>
            </a:r>
            <a:r>
              <a:rPr lang="en-US" sz="2800" dirty="0" err="1" smtClean="0">
                <a:latin typeface="Calibri" panose="020F0502020204030204" pitchFamily="34" charset="0"/>
                <a:cs typeface="Calibri" panose="020F0502020204030204" pitchFamily="34" charset="0"/>
              </a:rPr>
              <a:t>King’asia</a:t>
            </a:r>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Last updated: 03rd July, 2022</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5" y="3276600"/>
            <a:ext cx="6000750" cy="2895600"/>
          </a:xfrm>
          <a:prstGeom prst="rect">
            <a:avLst/>
          </a:prstGeom>
        </p:spPr>
      </p:pic>
    </p:spTree>
    <p:extLst>
      <p:ext uri="{BB962C8B-B14F-4D97-AF65-F5344CB8AC3E}">
        <p14:creationId xmlns:p14="http://schemas.microsoft.com/office/powerpoint/2010/main" val="5990707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0969" y="533400"/>
            <a:ext cx="6620968" cy="1066800"/>
          </a:xfrm>
          <a:solidFill>
            <a:schemeClr val="bg2"/>
          </a:solidFill>
        </p:spPr>
        <p:txBody>
          <a:bodyPr/>
          <a:lstStyle/>
          <a:p>
            <a:r>
              <a:rPr lang="en-US" sz="3200" dirty="0" smtClean="0">
                <a:solidFill>
                  <a:schemeClr val="tx1"/>
                </a:solidFill>
                <a:latin typeface="Calibri" panose="020F0502020204030204" pitchFamily="34" charset="0"/>
                <a:cs typeface="Calibri" panose="020F0502020204030204" pitchFamily="34" charset="0"/>
              </a:rPr>
              <a:t>Introduction</a:t>
            </a:r>
            <a:endParaRPr lang="en-US" sz="3200" dirty="0">
              <a:solidFill>
                <a:schemeClr val="tx1"/>
              </a:solidFill>
              <a:latin typeface="Calibri" panose="020F0502020204030204" pitchFamily="34" charset="0"/>
              <a:cs typeface="Calibri" panose="020F0502020204030204" pitchFamily="34" charset="0"/>
            </a:endParaRPr>
          </a:p>
        </p:txBody>
      </p:sp>
      <p:graphicFrame>
        <p:nvGraphicFramePr>
          <p:cNvPr id="2" name="Diagram 1"/>
          <p:cNvGraphicFramePr/>
          <p:nvPr>
            <p:extLst>
              <p:ext uri="{D42A27DB-BD31-4B8C-83A1-F6EECF244321}">
                <p14:modId xmlns:p14="http://schemas.microsoft.com/office/powerpoint/2010/main" val="1190187144"/>
              </p:ext>
            </p:extLst>
          </p:nvPr>
        </p:nvGraphicFramePr>
        <p:xfrm>
          <a:off x="543951" y="1600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03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0969" y="533400"/>
            <a:ext cx="6620968" cy="1066800"/>
          </a:xfrm>
          <a:solidFill>
            <a:schemeClr val="bg2"/>
          </a:solidFill>
        </p:spPr>
        <p:txBody>
          <a:bodyPr/>
          <a:lstStyle/>
          <a:p>
            <a:r>
              <a:rPr lang="en-US" sz="3200" dirty="0" smtClean="0">
                <a:solidFill>
                  <a:schemeClr val="tx1"/>
                </a:solidFill>
                <a:latin typeface="Calibri" panose="020F0502020204030204" pitchFamily="34" charset="0"/>
                <a:cs typeface="Calibri" panose="020F0502020204030204" pitchFamily="34" charset="0"/>
              </a:rPr>
              <a:t>Introduction</a:t>
            </a:r>
            <a:endParaRPr lang="en-US" sz="3200" dirty="0">
              <a:solidFill>
                <a:schemeClr val="tx1"/>
              </a:solidFill>
              <a:latin typeface="Calibri" panose="020F0502020204030204" pitchFamily="34" charset="0"/>
              <a:cs typeface="Calibri" panose="020F0502020204030204" pitchFamily="34" charset="0"/>
            </a:endParaRPr>
          </a:p>
        </p:txBody>
      </p:sp>
      <p:graphicFrame>
        <p:nvGraphicFramePr>
          <p:cNvPr id="2" name="Diagram 1"/>
          <p:cNvGraphicFramePr/>
          <p:nvPr>
            <p:extLst>
              <p:ext uri="{D42A27DB-BD31-4B8C-83A1-F6EECF244321}">
                <p14:modId xmlns:p14="http://schemas.microsoft.com/office/powerpoint/2010/main" val="2374954730"/>
              </p:ext>
            </p:extLst>
          </p:nvPr>
        </p:nvGraphicFramePr>
        <p:xfrm>
          <a:off x="543951" y="1600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2893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304800"/>
            <a:ext cx="7055380" cy="1143000"/>
          </a:xfrm>
          <a:solidFill>
            <a:schemeClr val="bg2"/>
          </a:solidFill>
        </p:spPr>
        <p:txBody>
          <a:bodyPr/>
          <a:lstStyle/>
          <a:p>
            <a:r>
              <a:rPr lang="en-US" sz="3600" dirty="0" smtClean="0">
                <a:solidFill>
                  <a:schemeClr val="tx1"/>
                </a:solidFill>
                <a:latin typeface="Calibri" panose="020F0502020204030204" pitchFamily="34" charset="0"/>
                <a:cs typeface="Calibri" panose="020F0502020204030204" pitchFamily="34" charset="0"/>
              </a:rPr>
              <a:t>Key Findings</a:t>
            </a:r>
            <a:br>
              <a:rPr lang="en-US" sz="3600" dirty="0" smtClean="0">
                <a:solidFill>
                  <a:schemeClr val="tx1"/>
                </a:solidFill>
                <a:latin typeface="Calibri" panose="020F0502020204030204" pitchFamily="34" charset="0"/>
                <a:cs typeface="Calibri" panose="020F0502020204030204" pitchFamily="34" charset="0"/>
              </a:rPr>
            </a:br>
            <a:r>
              <a:rPr lang="en-US" sz="2000" dirty="0" smtClean="0">
                <a:solidFill>
                  <a:schemeClr val="tx1"/>
                </a:solidFill>
                <a:latin typeface="Calibri" panose="020F0502020204030204" pitchFamily="34" charset="0"/>
                <a:cs typeface="Calibri" panose="020F0502020204030204" pitchFamily="34" charset="0"/>
              </a:rPr>
              <a:t>Correlation level of factors in relation to House Prices</a:t>
            </a:r>
            <a:r>
              <a:rPr lang="en-US" sz="3600" dirty="0" smtClean="0">
                <a:solidFill>
                  <a:schemeClr val="bg1"/>
                </a:solidFill>
                <a:latin typeface="Calibri" panose="020F0502020204030204" pitchFamily="34" charset="0"/>
                <a:cs typeface="Calibri" panose="020F0502020204030204" pitchFamily="34" charset="0"/>
              </a:rPr>
              <a:t/>
            </a:r>
            <a:br>
              <a:rPr lang="en-US" sz="3600" dirty="0" smtClean="0">
                <a:solidFill>
                  <a:schemeClr val="bg1"/>
                </a:solidFill>
                <a:latin typeface="Calibri" panose="020F0502020204030204" pitchFamily="34" charset="0"/>
                <a:cs typeface="Calibri" panose="020F0502020204030204" pitchFamily="34" charset="0"/>
              </a:rPr>
            </a:br>
            <a:endParaRPr lang="en-US" sz="3600" dirty="0">
              <a:solidFill>
                <a:schemeClr val="bg1"/>
              </a:solidFill>
              <a:latin typeface="Calibri" panose="020F0502020204030204" pitchFamily="34" charset="0"/>
              <a:cs typeface="Calibri" panose="020F0502020204030204" pitchFamily="34" charset="0"/>
            </a:endParaRPr>
          </a:p>
        </p:txBody>
      </p:sp>
      <p:sp>
        <p:nvSpPr>
          <p:cNvPr id="7" name="Down Arrow 6"/>
          <p:cNvSpPr/>
          <p:nvPr/>
        </p:nvSpPr>
        <p:spPr>
          <a:xfrm>
            <a:off x="2209800" y="1586553"/>
            <a:ext cx="1830032" cy="5181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b="1" dirty="0" smtClean="0"/>
              <a:t>Least Correlated     </a:t>
            </a:r>
            <a:r>
              <a:rPr lang="en-US" b="1" dirty="0" smtClean="0"/>
              <a:t>           </a:t>
            </a:r>
            <a:r>
              <a:rPr lang="en-US" b="1" dirty="0" smtClean="0"/>
              <a:t>Most correlated</a:t>
            </a:r>
            <a:endParaRPr lang="en-US" b="1" dirty="0"/>
          </a:p>
        </p:txBody>
      </p:sp>
      <p:sp>
        <p:nvSpPr>
          <p:cNvPr id="12" name="Content Placeholder 11"/>
          <p:cNvSpPr>
            <a:spLocks noGrp="1"/>
          </p:cNvSpPr>
          <p:nvPr>
            <p:ph idx="1"/>
          </p:nvPr>
        </p:nvSpPr>
        <p:spPr>
          <a:xfrm>
            <a:off x="4343400" y="1600201"/>
            <a:ext cx="3195954" cy="4648206"/>
          </a:xfrm>
        </p:spPr>
        <p:txBody>
          <a:bodyPr>
            <a:normAutofit fontScale="92500" lnSpcReduction="10000"/>
          </a:bodyPr>
          <a:lstStyle/>
          <a:p>
            <a:pPr marL="0" indent="0">
              <a:buNone/>
            </a:pPr>
            <a:r>
              <a:rPr lang="en-US" b="1" dirty="0" smtClean="0">
                <a:solidFill>
                  <a:schemeClr val="bg1"/>
                </a:solidFill>
              </a:rPr>
              <a:t>Square </a:t>
            </a:r>
            <a:r>
              <a:rPr lang="en-US" b="1" dirty="0" err="1" smtClean="0">
                <a:solidFill>
                  <a:schemeClr val="bg1"/>
                </a:solidFill>
              </a:rPr>
              <a:t>ft</a:t>
            </a:r>
            <a:r>
              <a:rPr lang="en-US" b="1" dirty="0" smtClean="0">
                <a:solidFill>
                  <a:schemeClr val="bg1"/>
                </a:solidFill>
              </a:rPr>
              <a:t> </a:t>
            </a:r>
            <a:r>
              <a:rPr lang="en-US" b="1" dirty="0" smtClean="0">
                <a:solidFill>
                  <a:schemeClr val="bg1"/>
                </a:solidFill>
              </a:rPr>
              <a:t>Living Space</a:t>
            </a:r>
          </a:p>
          <a:p>
            <a:pPr marL="0" indent="0">
              <a:buNone/>
            </a:pPr>
            <a:r>
              <a:rPr lang="en-US" b="1" dirty="0" smtClean="0">
                <a:solidFill>
                  <a:schemeClr val="bg1"/>
                </a:solidFill>
              </a:rPr>
              <a:t>Grade</a:t>
            </a:r>
          </a:p>
          <a:p>
            <a:pPr marL="0" indent="0">
              <a:buNone/>
            </a:pPr>
            <a:r>
              <a:rPr lang="en-US" b="1" dirty="0" smtClean="0">
                <a:solidFill>
                  <a:schemeClr val="bg1"/>
                </a:solidFill>
              </a:rPr>
              <a:t>Square </a:t>
            </a:r>
            <a:r>
              <a:rPr lang="en-US" b="1" dirty="0" err="1" smtClean="0">
                <a:solidFill>
                  <a:schemeClr val="bg1"/>
                </a:solidFill>
              </a:rPr>
              <a:t>ft</a:t>
            </a:r>
            <a:r>
              <a:rPr lang="en-US" b="1" dirty="0" smtClean="0">
                <a:solidFill>
                  <a:schemeClr val="bg1"/>
                </a:solidFill>
              </a:rPr>
              <a:t> </a:t>
            </a:r>
            <a:r>
              <a:rPr lang="en-US" b="1" dirty="0" smtClean="0">
                <a:solidFill>
                  <a:schemeClr val="bg1"/>
                </a:solidFill>
              </a:rPr>
              <a:t>Above</a:t>
            </a:r>
          </a:p>
          <a:p>
            <a:pPr marL="0" indent="0">
              <a:buNone/>
            </a:pPr>
            <a:r>
              <a:rPr lang="en-US" b="1" dirty="0" smtClean="0">
                <a:solidFill>
                  <a:schemeClr val="bg1"/>
                </a:solidFill>
              </a:rPr>
              <a:t>Square </a:t>
            </a:r>
            <a:r>
              <a:rPr lang="en-US" b="1" dirty="0" err="1" smtClean="0">
                <a:solidFill>
                  <a:schemeClr val="bg1"/>
                </a:solidFill>
              </a:rPr>
              <a:t>ft</a:t>
            </a:r>
            <a:r>
              <a:rPr lang="en-US" b="1" dirty="0" smtClean="0">
                <a:solidFill>
                  <a:schemeClr val="bg1"/>
                </a:solidFill>
              </a:rPr>
              <a:t> </a:t>
            </a:r>
            <a:r>
              <a:rPr lang="en-US" b="1" dirty="0" smtClean="0">
                <a:solidFill>
                  <a:schemeClr val="bg1"/>
                </a:solidFill>
              </a:rPr>
              <a:t>Living15</a:t>
            </a:r>
          </a:p>
          <a:p>
            <a:pPr marL="0" indent="0">
              <a:buNone/>
            </a:pPr>
            <a:r>
              <a:rPr lang="en-US" b="1" dirty="0" smtClean="0">
                <a:solidFill>
                  <a:schemeClr val="bg1"/>
                </a:solidFill>
              </a:rPr>
              <a:t>Bathrooms</a:t>
            </a:r>
          </a:p>
          <a:p>
            <a:pPr marL="0" indent="0">
              <a:buNone/>
            </a:pPr>
            <a:endParaRPr lang="en-US" b="1" dirty="0" smtClean="0">
              <a:solidFill>
                <a:schemeClr val="bg1"/>
              </a:solidFill>
            </a:endParaRPr>
          </a:p>
          <a:p>
            <a:pPr marL="0" indent="0">
              <a:buNone/>
            </a:pPr>
            <a:r>
              <a:rPr lang="en-US" b="1" dirty="0" smtClean="0">
                <a:solidFill>
                  <a:schemeClr val="bg1"/>
                </a:solidFill>
              </a:rPr>
              <a:t>Bedrooms</a:t>
            </a:r>
          </a:p>
          <a:p>
            <a:pPr marL="0" indent="0">
              <a:buNone/>
            </a:pPr>
            <a:r>
              <a:rPr lang="en-US" b="1" dirty="0" smtClean="0">
                <a:solidFill>
                  <a:schemeClr val="bg1"/>
                </a:solidFill>
              </a:rPr>
              <a:t>Floors</a:t>
            </a:r>
          </a:p>
          <a:p>
            <a:pPr marL="0" indent="0">
              <a:buNone/>
            </a:pPr>
            <a:r>
              <a:rPr lang="en-US" b="1" dirty="0" smtClean="0">
                <a:solidFill>
                  <a:schemeClr val="bg1"/>
                </a:solidFill>
              </a:rPr>
              <a:t>View</a:t>
            </a:r>
          </a:p>
          <a:p>
            <a:pPr marL="0" indent="0">
              <a:buNone/>
            </a:pPr>
            <a:r>
              <a:rPr lang="en-US" b="1" dirty="0" smtClean="0">
                <a:solidFill>
                  <a:schemeClr val="bg1"/>
                </a:solidFill>
              </a:rPr>
              <a:t>Square </a:t>
            </a:r>
            <a:r>
              <a:rPr lang="en-US" b="1" dirty="0" err="1" smtClean="0">
                <a:solidFill>
                  <a:schemeClr val="bg1"/>
                </a:solidFill>
              </a:rPr>
              <a:t>ft</a:t>
            </a:r>
            <a:r>
              <a:rPr lang="en-US" b="1" dirty="0" smtClean="0">
                <a:solidFill>
                  <a:schemeClr val="bg1"/>
                </a:solidFill>
              </a:rPr>
              <a:t> </a:t>
            </a:r>
            <a:r>
              <a:rPr lang="en-US" b="1" dirty="0" smtClean="0">
                <a:solidFill>
                  <a:schemeClr val="bg1"/>
                </a:solidFill>
              </a:rPr>
              <a:t>Lot15</a:t>
            </a:r>
          </a:p>
          <a:p>
            <a:pPr marL="0" indent="0">
              <a:buNone/>
            </a:pPr>
            <a:r>
              <a:rPr lang="en-US" b="1" dirty="0" err="1" smtClean="0">
                <a:solidFill>
                  <a:schemeClr val="bg1"/>
                </a:solidFill>
              </a:rPr>
              <a:t>Zipcode</a:t>
            </a:r>
            <a:endParaRPr lang="en-US" b="1" dirty="0" smtClean="0">
              <a:solidFill>
                <a:schemeClr val="bg1"/>
              </a:solidFill>
            </a:endParaRPr>
          </a:p>
          <a:p>
            <a:pPr marL="0" indent="0">
              <a:buNone/>
            </a:pPr>
            <a:r>
              <a:rPr lang="en-US" b="1" dirty="0" smtClean="0">
                <a:solidFill>
                  <a:schemeClr val="bg1"/>
                </a:solidFill>
              </a:rPr>
              <a:t>Year built</a:t>
            </a:r>
            <a:endParaRPr lang="en-US" b="1" dirty="0" smtClean="0">
              <a:solidFill>
                <a:schemeClr val="bg1"/>
              </a:solidFill>
            </a:endParaRPr>
          </a:p>
        </p:txBody>
      </p:sp>
    </p:spTree>
    <p:extLst>
      <p:ext uri="{BB962C8B-B14F-4D97-AF65-F5344CB8AC3E}">
        <p14:creationId xmlns:p14="http://schemas.microsoft.com/office/powerpoint/2010/main" val="2710117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299882"/>
          </a:xfrm>
          <a:solidFill>
            <a:schemeClr val="bg2"/>
          </a:solidFill>
        </p:spPr>
        <p:txBody>
          <a:bodyPr/>
          <a:lstStyle/>
          <a:p>
            <a:r>
              <a:rPr lang="en-US" sz="3600" dirty="0" smtClean="0">
                <a:solidFill>
                  <a:schemeClr val="tx1"/>
                </a:solidFill>
                <a:latin typeface="Calibri" panose="020F0502020204030204" pitchFamily="34" charset="0"/>
                <a:cs typeface="Calibri" panose="020F0502020204030204" pitchFamily="34" charset="0"/>
              </a:rPr>
              <a:t>Key Findings</a:t>
            </a:r>
            <a:br>
              <a:rPr lang="en-US" sz="3600" dirty="0" smtClean="0">
                <a:solidFill>
                  <a:schemeClr val="tx1"/>
                </a:solidFill>
                <a:latin typeface="Calibri" panose="020F0502020204030204" pitchFamily="34" charset="0"/>
                <a:cs typeface="Calibri" panose="020F0502020204030204" pitchFamily="34" charset="0"/>
              </a:rPr>
            </a:br>
            <a:r>
              <a:rPr lang="en-US" sz="2400" dirty="0" smtClean="0">
                <a:solidFill>
                  <a:schemeClr val="tx1"/>
                </a:solidFill>
                <a:latin typeface="Calibri" panose="020F0502020204030204" pitchFamily="34" charset="0"/>
                <a:cs typeface="Calibri" panose="020F0502020204030204" pitchFamily="34" charset="0"/>
              </a:rPr>
              <a:t>Count </a:t>
            </a:r>
            <a:r>
              <a:rPr lang="en-US" sz="2400" dirty="0" smtClean="0">
                <a:solidFill>
                  <a:schemeClr val="tx1"/>
                </a:solidFill>
                <a:latin typeface="Calibri" panose="020F0502020204030204" pitchFamily="34" charset="0"/>
                <a:cs typeface="Calibri" panose="020F0502020204030204" pitchFamily="34" charset="0"/>
              </a:rPr>
              <a:t>of </a:t>
            </a:r>
            <a:r>
              <a:rPr lang="en-US" sz="2400" dirty="0" smtClean="0">
                <a:solidFill>
                  <a:schemeClr val="tx1"/>
                </a:solidFill>
                <a:latin typeface="Calibri" panose="020F0502020204030204" pitchFamily="34" charset="0"/>
                <a:cs typeface="Calibri" panose="020F0502020204030204" pitchFamily="34" charset="0"/>
              </a:rPr>
              <a:t>Number of Bathrooms </a:t>
            </a:r>
            <a:r>
              <a:rPr lang="en-US" sz="2400" dirty="0" smtClean="0">
                <a:solidFill>
                  <a:schemeClr val="tx1"/>
                </a:solidFill>
                <a:latin typeface="Calibri" panose="020F0502020204030204" pitchFamily="34" charset="0"/>
                <a:cs typeface="Calibri" panose="020F0502020204030204" pitchFamily="34" charset="0"/>
              </a:rPr>
              <a:t>in Purchased Houses in King County</a:t>
            </a:r>
            <a:r>
              <a:rPr lang="en-US" sz="3600" dirty="0" smtClean="0">
                <a:solidFill>
                  <a:schemeClr val="bg1"/>
                </a:solidFill>
                <a:latin typeface="Calibri" panose="020F0502020204030204" pitchFamily="34" charset="0"/>
                <a:cs typeface="Calibri" panose="020F0502020204030204" pitchFamily="34" charset="0"/>
              </a:rPr>
              <a:t/>
            </a:r>
            <a:br>
              <a:rPr lang="en-US" sz="3600" dirty="0" smtClean="0">
                <a:solidFill>
                  <a:schemeClr val="bg1"/>
                </a:solidFill>
                <a:latin typeface="Calibri" panose="020F0502020204030204" pitchFamily="34" charset="0"/>
                <a:cs typeface="Calibri" panose="020F0502020204030204" pitchFamily="34" charset="0"/>
              </a:rPr>
            </a:br>
            <a:endParaRPr lang="en-US" sz="3600" dirty="0">
              <a:solidFill>
                <a:schemeClr val="bg1"/>
              </a:solidFill>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52600"/>
            <a:ext cx="8686800" cy="4495800"/>
          </a:xfrm>
        </p:spPr>
      </p:pic>
    </p:spTree>
    <p:extLst>
      <p:ext uri="{BB962C8B-B14F-4D97-AF65-F5344CB8AC3E}">
        <p14:creationId xmlns:p14="http://schemas.microsoft.com/office/powerpoint/2010/main" val="3428018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452282"/>
          </a:xfrm>
          <a:solidFill>
            <a:schemeClr val="bg2"/>
          </a:solidFill>
        </p:spPr>
        <p:txBody>
          <a:bodyPr/>
          <a:lstStyle/>
          <a:p>
            <a:r>
              <a:rPr lang="en-US" sz="3600" dirty="0" smtClean="0">
                <a:solidFill>
                  <a:schemeClr val="tx1"/>
                </a:solidFill>
                <a:latin typeface="Calibri" panose="020F0502020204030204" pitchFamily="34" charset="0"/>
                <a:cs typeface="Calibri" panose="020F0502020204030204" pitchFamily="34" charset="0"/>
              </a:rPr>
              <a:t>Key Findings</a:t>
            </a:r>
            <a:br>
              <a:rPr lang="en-US" sz="3600" dirty="0" smtClean="0">
                <a:solidFill>
                  <a:schemeClr val="tx1"/>
                </a:solidFill>
                <a:latin typeface="Calibri" panose="020F0502020204030204" pitchFamily="34" charset="0"/>
                <a:cs typeface="Calibri" panose="020F0502020204030204" pitchFamily="34" charset="0"/>
              </a:rPr>
            </a:br>
            <a:r>
              <a:rPr lang="en-US" sz="2400" dirty="0" smtClean="0">
                <a:solidFill>
                  <a:schemeClr val="tx1"/>
                </a:solidFill>
                <a:latin typeface="Calibri" panose="020F0502020204030204" pitchFamily="34" charset="0"/>
                <a:cs typeface="Calibri" panose="020F0502020204030204" pitchFamily="34" charset="0"/>
              </a:rPr>
              <a:t>Count </a:t>
            </a:r>
            <a:r>
              <a:rPr lang="en-US" sz="2400" dirty="0">
                <a:solidFill>
                  <a:schemeClr val="tx1"/>
                </a:solidFill>
                <a:latin typeface="Calibri" panose="020F0502020204030204" pitchFamily="34" charset="0"/>
                <a:cs typeface="Calibri" panose="020F0502020204030204" pitchFamily="34" charset="0"/>
              </a:rPr>
              <a:t>of overall grade given to the housing </a:t>
            </a:r>
            <a:r>
              <a:rPr lang="en-US" sz="2400" dirty="0" smtClean="0">
                <a:solidFill>
                  <a:schemeClr val="tx1"/>
                </a:solidFill>
                <a:latin typeface="Calibri" panose="020F0502020204030204" pitchFamily="34" charset="0"/>
                <a:cs typeface="Calibri" panose="020F0502020204030204" pitchFamily="34" charset="0"/>
              </a:rPr>
              <a:t>unit based </a:t>
            </a:r>
            <a:r>
              <a:rPr lang="en-US" sz="2400" dirty="0">
                <a:solidFill>
                  <a:schemeClr val="tx1"/>
                </a:solidFill>
                <a:latin typeface="Calibri" panose="020F0502020204030204" pitchFamily="34" charset="0"/>
                <a:cs typeface="Calibri" panose="020F0502020204030204" pitchFamily="34" charset="0"/>
              </a:rPr>
              <a:t>on King County grading system</a:t>
            </a:r>
            <a:r>
              <a:rPr lang="en-US" sz="3600" dirty="0" smtClean="0">
                <a:solidFill>
                  <a:schemeClr val="bg1"/>
                </a:solidFill>
                <a:latin typeface="Calibri" panose="020F0502020204030204" pitchFamily="34" charset="0"/>
                <a:cs typeface="Calibri" panose="020F0502020204030204" pitchFamily="34" charset="0"/>
              </a:rPr>
              <a:t/>
            </a:r>
            <a:br>
              <a:rPr lang="en-US" sz="3600" dirty="0" smtClean="0">
                <a:solidFill>
                  <a:schemeClr val="bg1"/>
                </a:solidFill>
                <a:latin typeface="Calibri" panose="020F0502020204030204" pitchFamily="34" charset="0"/>
                <a:cs typeface="Calibri" panose="020F0502020204030204" pitchFamily="34" charset="0"/>
              </a:rPr>
            </a:br>
            <a:endParaRPr lang="en-US" sz="3600" dirty="0">
              <a:solidFill>
                <a:schemeClr val="bg1"/>
              </a:solidFill>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76399"/>
            <a:ext cx="7696200" cy="4953001"/>
          </a:xfrm>
        </p:spPr>
      </p:pic>
    </p:spTree>
    <p:extLst>
      <p:ext uri="{BB962C8B-B14F-4D97-AF65-F5344CB8AC3E}">
        <p14:creationId xmlns:p14="http://schemas.microsoft.com/office/powerpoint/2010/main" val="3554011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p:spPr>
        <p:txBody>
          <a:bodyPr/>
          <a:lstStyle/>
          <a:p>
            <a:r>
              <a:rPr lang="en-US" sz="3600" dirty="0" smtClean="0">
                <a:solidFill>
                  <a:schemeClr val="tx1"/>
                </a:solidFill>
                <a:latin typeface="Calibri" panose="020F0502020204030204" pitchFamily="34" charset="0"/>
                <a:cs typeface="Calibri" panose="020F0502020204030204" pitchFamily="34" charset="0"/>
              </a:rPr>
              <a:t>Key Findings</a:t>
            </a:r>
            <a:r>
              <a:rPr lang="en-US" sz="3600" dirty="0" smtClean="0">
                <a:solidFill>
                  <a:schemeClr val="bg1"/>
                </a:solidFill>
                <a:latin typeface="Calibri" panose="020F0502020204030204" pitchFamily="34" charset="0"/>
                <a:cs typeface="Calibri" panose="020F0502020204030204" pitchFamily="34" charset="0"/>
              </a:rPr>
              <a:t/>
            </a:r>
            <a:br>
              <a:rPr lang="en-US" sz="3600" dirty="0" smtClean="0">
                <a:solidFill>
                  <a:schemeClr val="bg1"/>
                </a:solidFill>
                <a:latin typeface="Calibri" panose="020F0502020204030204" pitchFamily="34" charset="0"/>
                <a:cs typeface="Calibri" panose="020F0502020204030204" pitchFamily="34" charset="0"/>
              </a:rPr>
            </a:br>
            <a:r>
              <a:rPr lang="en-US" sz="2400" dirty="0" smtClean="0">
                <a:solidFill>
                  <a:schemeClr val="tx1"/>
                </a:solidFill>
                <a:latin typeface="Calibri" panose="020F0502020204030204" pitchFamily="34" charset="0"/>
                <a:cs typeface="Calibri" panose="020F0502020204030204" pitchFamily="34" charset="0"/>
              </a:rPr>
              <a:t>Relationship between </a:t>
            </a:r>
            <a:r>
              <a:rPr lang="en-US" sz="2400" dirty="0" smtClean="0">
                <a:solidFill>
                  <a:schemeClr val="tx1"/>
                </a:solidFill>
                <a:latin typeface="Calibri" panose="020F0502020204030204" pitchFamily="34" charset="0"/>
                <a:cs typeface="Calibri" panose="020F0502020204030204" pitchFamily="34" charset="0"/>
              </a:rPr>
              <a:t>square </a:t>
            </a:r>
            <a:r>
              <a:rPr lang="en-US" sz="2400" dirty="0" err="1" smtClean="0">
                <a:solidFill>
                  <a:schemeClr val="tx1"/>
                </a:solidFill>
                <a:latin typeface="Calibri" panose="020F0502020204030204" pitchFamily="34" charset="0"/>
                <a:cs typeface="Calibri" panose="020F0502020204030204" pitchFamily="34" charset="0"/>
              </a:rPr>
              <a:t>ft</a:t>
            </a:r>
            <a:r>
              <a:rPr lang="en-US" sz="2400" dirty="0" smtClean="0">
                <a:solidFill>
                  <a:schemeClr val="tx1"/>
                </a:solidFill>
                <a:latin typeface="Calibri" panose="020F0502020204030204" pitchFamily="34" charset="0"/>
                <a:cs typeface="Calibri" panose="020F0502020204030204" pitchFamily="34" charset="0"/>
              </a:rPr>
              <a:t> living space and </a:t>
            </a:r>
            <a:r>
              <a:rPr lang="en-US" sz="2400" dirty="0" smtClean="0">
                <a:solidFill>
                  <a:schemeClr val="tx1"/>
                </a:solidFill>
                <a:latin typeface="Calibri" panose="020F0502020204030204" pitchFamily="34" charset="0"/>
                <a:cs typeface="Calibri" panose="020F0502020204030204" pitchFamily="34" charset="0"/>
              </a:rPr>
              <a:t>Price</a:t>
            </a:r>
            <a:endParaRPr lang="en-US" sz="3600" dirty="0">
              <a:solidFill>
                <a:schemeClr val="tx1"/>
              </a:solidFill>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47800"/>
            <a:ext cx="5426760" cy="5181600"/>
          </a:xfrm>
        </p:spPr>
      </p:pic>
      <p:sp>
        <p:nvSpPr>
          <p:cNvPr id="6" name="Up Arrow 5"/>
          <p:cNvSpPr/>
          <p:nvPr/>
        </p:nvSpPr>
        <p:spPr>
          <a:xfrm>
            <a:off x="6129914" y="3612432"/>
            <a:ext cx="484632" cy="1752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8022472" y="3581978"/>
            <a:ext cx="484632" cy="17672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686430" y="5474155"/>
            <a:ext cx="1371600" cy="523220"/>
          </a:xfrm>
          <a:prstGeom prst="rect">
            <a:avLst/>
          </a:prstGeom>
          <a:noFill/>
        </p:spPr>
        <p:txBody>
          <a:bodyPr wrap="square" rtlCol="0">
            <a:spAutoFit/>
          </a:bodyPr>
          <a:lstStyle/>
          <a:p>
            <a:r>
              <a:rPr lang="en-US" sz="1400" dirty="0" smtClean="0">
                <a:solidFill>
                  <a:schemeClr val="bg1"/>
                </a:solidFill>
              </a:rPr>
              <a:t>Square </a:t>
            </a:r>
            <a:r>
              <a:rPr lang="en-US" sz="1400" dirty="0" err="1" smtClean="0">
                <a:solidFill>
                  <a:schemeClr val="bg1"/>
                </a:solidFill>
              </a:rPr>
              <a:t>ft_living</a:t>
            </a:r>
            <a:endParaRPr lang="en-US" sz="1400" dirty="0">
              <a:solidFill>
                <a:schemeClr val="bg1"/>
              </a:solidFill>
            </a:endParaRPr>
          </a:p>
        </p:txBody>
      </p:sp>
      <p:sp>
        <p:nvSpPr>
          <p:cNvPr id="11" name="TextBox 10"/>
          <p:cNvSpPr txBox="1"/>
          <p:nvPr/>
        </p:nvSpPr>
        <p:spPr>
          <a:xfrm>
            <a:off x="7848600" y="5524027"/>
            <a:ext cx="1295400" cy="307777"/>
          </a:xfrm>
          <a:prstGeom prst="rect">
            <a:avLst/>
          </a:prstGeom>
          <a:noFill/>
        </p:spPr>
        <p:txBody>
          <a:bodyPr wrap="square" rtlCol="0">
            <a:spAutoFit/>
          </a:bodyPr>
          <a:lstStyle/>
          <a:p>
            <a:r>
              <a:rPr lang="en-US" sz="1400" dirty="0" smtClean="0">
                <a:solidFill>
                  <a:schemeClr val="bg1"/>
                </a:solidFill>
              </a:rPr>
              <a:t>Price</a:t>
            </a:r>
            <a:endParaRPr lang="en-US" sz="1400" dirty="0">
              <a:solidFill>
                <a:schemeClr val="bg1"/>
              </a:solidFill>
            </a:endParaRPr>
          </a:p>
        </p:txBody>
      </p:sp>
      <p:sp>
        <p:nvSpPr>
          <p:cNvPr id="12" name="TextBox 11"/>
          <p:cNvSpPr txBox="1"/>
          <p:nvPr/>
        </p:nvSpPr>
        <p:spPr>
          <a:xfrm>
            <a:off x="5179325" y="2179004"/>
            <a:ext cx="3352800" cy="1077218"/>
          </a:xfrm>
          <a:prstGeom prst="rect">
            <a:avLst/>
          </a:prstGeom>
          <a:noFill/>
        </p:spPr>
        <p:txBody>
          <a:bodyPr wrap="square" rtlCol="0">
            <a:spAutoFit/>
          </a:bodyPr>
          <a:lstStyle/>
          <a:p>
            <a:pPr algn="ctr"/>
            <a:r>
              <a:rPr lang="en-US" sz="1600" dirty="0" smtClean="0">
                <a:solidFill>
                  <a:schemeClr val="bg1"/>
                </a:solidFill>
              </a:rPr>
              <a:t>There is a strong statistical correlation between price and </a:t>
            </a:r>
            <a:r>
              <a:rPr lang="en-US" sz="1600" dirty="0" smtClean="0">
                <a:solidFill>
                  <a:schemeClr val="bg1"/>
                </a:solidFill>
              </a:rPr>
              <a:t>square </a:t>
            </a:r>
            <a:r>
              <a:rPr lang="en-US" sz="1600" dirty="0" err="1" smtClean="0">
                <a:solidFill>
                  <a:schemeClr val="bg1"/>
                </a:solidFill>
              </a:rPr>
              <a:t>ft</a:t>
            </a:r>
            <a:r>
              <a:rPr lang="en-US" sz="1600" dirty="0" smtClean="0">
                <a:solidFill>
                  <a:schemeClr val="bg1"/>
                </a:solidFill>
              </a:rPr>
              <a:t> </a:t>
            </a:r>
            <a:r>
              <a:rPr lang="en-US" sz="1600" dirty="0" smtClean="0">
                <a:solidFill>
                  <a:schemeClr val="bg1"/>
                </a:solidFill>
              </a:rPr>
              <a:t>living, when </a:t>
            </a:r>
            <a:r>
              <a:rPr lang="en-US" sz="1600" dirty="0" smtClean="0">
                <a:solidFill>
                  <a:schemeClr val="bg1"/>
                </a:solidFill>
              </a:rPr>
              <a:t>square </a:t>
            </a:r>
            <a:r>
              <a:rPr lang="en-US" sz="1600" dirty="0" err="1" smtClean="0">
                <a:solidFill>
                  <a:schemeClr val="bg1"/>
                </a:solidFill>
              </a:rPr>
              <a:t>ft_living</a:t>
            </a:r>
            <a:r>
              <a:rPr lang="en-US" sz="1600" dirty="0" smtClean="0">
                <a:solidFill>
                  <a:schemeClr val="bg1"/>
                </a:solidFill>
              </a:rPr>
              <a:t> </a:t>
            </a:r>
            <a:r>
              <a:rPr lang="en-US" sz="1600" dirty="0" smtClean="0">
                <a:solidFill>
                  <a:schemeClr val="bg1"/>
                </a:solidFill>
              </a:rPr>
              <a:t>increases so does price</a:t>
            </a:r>
            <a:endParaRPr lang="en-US" sz="1600" dirty="0">
              <a:solidFill>
                <a:schemeClr val="bg1"/>
              </a:solidFill>
            </a:endParaRPr>
          </a:p>
        </p:txBody>
      </p:sp>
    </p:spTree>
    <p:extLst>
      <p:ext uri="{BB962C8B-B14F-4D97-AF65-F5344CB8AC3E}">
        <p14:creationId xmlns:p14="http://schemas.microsoft.com/office/powerpoint/2010/main" val="13470489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055380" cy="614082"/>
          </a:xfrm>
          <a:solidFill>
            <a:schemeClr val="bg2"/>
          </a:solidFill>
        </p:spPr>
        <p:txBody>
          <a:bodyPr/>
          <a:lstStyle/>
          <a:p>
            <a:r>
              <a:rPr lang="en-US" sz="3600" dirty="0" smtClean="0">
                <a:solidFill>
                  <a:schemeClr val="tx1"/>
                </a:solidFill>
                <a:latin typeface="Calibri" panose="020F0502020204030204" pitchFamily="34" charset="0"/>
                <a:cs typeface="Calibri" panose="020F0502020204030204" pitchFamily="34" charset="0"/>
              </a:rPr>
              <a:t>Conclusion</a:t>
            </a:r>
            <a:endParaRPr lang="en-US" sz="3600" dirty="0">
              <a:solidFill>
                <a:schemeClr val="tx1"/>
              </a:solidFill>
              <a:latin typeface="Calibri" panose="020F0502020204030204" pitchFamily="34" charset="0"/>
              <a:cs typeface="Calibri" panose="020F0502020204030204" pitchFamily="34" charset="0"/>
            </a:endParaRPr>
          </a:p>
        </p:txBody>
      </p:sp>
      <p:graphicFrame>
        <p:nvGraphicFramePr>
          <p:cNvPr id="4" name="Diagram 3"/>
          <p:cNvGraphicFramePr/>
          <p:nvPr>
            <p:extLst>
              <p:ext uri="{D42A27DB-BD31-4B8C-83A1-F6EECF244321}">
                <p14:modId xmlns:p14="http://schemas.microsoft.com/office/powerpoint/2010/main" val="388836829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947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614082"/>
          </a:xfrm>
          <a:solidFill>
            <a:schemeClr val="bg2"/>
          </a:solidFill>
        </p:spPr>
        <p:txBody>
          <a:bodyPr/>
          <a:lstStyle/>
          <a:p>
            <a:r>
              <a:rPr lang="en-US" sz="3600" dirty="0" smtClean="0">
                <a:solidFill>
                  <a:schemeClr val="tx1"/>
                </a:solidFill>
                <a:latin typeface="Calibri" panose="020F0502020204030204" pitchFamily="34" charset="0"/>
                <a:cs typeface="Calibri" panose="020F0502020204030204" pitchFamily="34" charset="0"/>
              </a:rPr>
              <a:t>Recommendations</a:t>
            </a:r>
            <a:endParaRPr lang="en-US" sz="3600" dirty="0">
              <a:solidFill>
                <a:schemeClr val="tx1"/>
              </a:solidFill>
              <a:latin typeface="Calibri" panose="020F0502020204030204" pitchFamily="34" charset="0"/>
              <a:cs typeface="Calibri" panose="020F0502020204030204" pitchFamily="34" charset="0"/>
            </a:endParaRPr>
          </a:p>
        </p:txBody>
      </p:sp>
      <p:graphicFrame>
        <p:nvGraphicFramePr>
          <p:cNvPr id="4" name="Diagram 3"/>
          <p:cNvGraphicFramePr/>
          <p:nvPr>
            <p:extLst>
              <p:ext uri="{D42A27DB-BD31-4B8C-83A1-F6EECF244321}">
                <p14:modId xmlns:p14="http://schemas.microsoft.com/office/powerpoint/2010/main" val="275486431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84052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3111</TotalTime>
  <Words>336</Words>
  <Application>Microsoft Office PowerPoint</Application>
  <PresentationFormat>On-screen Show (4:3)</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PowerPoint Presentation</vt:lpstr>
      <vt:lpstr>Introduction</vt:lpstr>
      <vt:lpstr>Introduction</vt:lpstr>
      <vt:lpstr>Key Findings Correlation level of factors in relation to House Prices </vt:lpstr>
      <vt:lpstr>Key Findings Count of Number of Bathrooms in Purchased Houses in King County </vt:lpstr>
      <vt:lpstr>Key Findings Count of overall grade given to the housing unit based on King County grading system </vt:lpstr>
      <vt:lpstr>Key Findings Relationship between square ft living space and Price</vt:lpstr>
      <vt:lpstr>Conclusion</vt:lpstr>
      <vt:lpstr>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SOCIAL RESPONSIBILITY</dc:title>
  <dc:creator>S.N.E.K</dc:creator>
  <cp:lastModifiedBy>Microsoft account</cp:lastModifiedBy>
  <cp:revision>120</cp:revision>
  <dcterms:created xsi:type="dcterms:W3CDTF">2018-06-03T02:35:04Z</dcterms:created>
  <dcterms:modified xsi:type="dcterms:W3CDTF">2022-07-03T09:42:34Z</dcterms:modified>
</cp:coreProperties>
</file>