
<file path=[Content_Types].xml><?xml version="1.0" encoding="utf-8"?>
<Types xmlns="http://schemas.openxmlformats.org/package/2006/content-types">
  <Override PartName="/ppt/slides/slide69.xml" ContentType="application/vnd.openxmlformats-officedocument.presentationml.slide+xml"/>
  <Override PartName="/ppt/slides/slide14.xml" ContentType="application/vnd.openxmlformats-officedocument.presentationml.slide+xml"/>
  <Override PartName="/ppt/slides/slide62.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embeddings/Microsoft_Equation5.bin" ContentType="application/vnd.openxmlformats-officedocument.oleObject"/>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notesSlides/notesSlide7.xml" ContentType="application/vnd.openxmlformats-officedocument.presentationml.notesSlide+xml"/>
  <Override PartName="/ppt/embeddings/Microsoft_Equation4.bin" ContentType="application/vnd.openxmlformats-officedocument.oleObject"/>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embeddings/Microsoft_Equation3.bin" ContentType="application/vnd.openxmlformats-officedocument.oleObject"/>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embeddings/Microsoft_Equation9.bin" ContentType="application/vnd.openxmlformats-officedocument.oleObject"/>
  <Override PartName="/ppt/slides/slide49.xml" ContentType="application/vnd.openxmlformats-officedocument.presentationml.slide+xml"/>
  <Override PartName="/ppt/slides/slide75.xml" ContentType="application/vnd.openxmlformats-officedocument.presentationml.slide+xml"/>
  <Override PartName="/ppt/notesSlides/notesSlide5.xml" ContentType="application/vnd.openxmlformats-officedocument.presentationml.notesSlide+xml"/>
  <Override PartName="/ppt/embeddings/Microsoft_Equation2.bin" ContentType="application/vnd.openxmlformats-officedocument.oleObject"/>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Layouts/slideLayout2.xml" ContentType="application/vnd.openxmlformats-officedocument.presentationml.slideLayout+xml"/>
  <Override PartName="/ppt/slides/slide65.xml" ContentType="application/vnd.openxmlformats-officedocument.presentationml.slide+xml"/>
  <Override PartName="/ppt/slides/slide10.xml" ContentType="application/vnd.openxmlformats-officedocument.presentationml.slide+xml"/>
  <Default Extension="wmf" ContentType="image/x-wmf"/>
  <Override PartName="/ppt/slides/slide48.xml" ContentType="application/vnd.openxmlformats-officedocument.presentationml.slide+xml"/>
  <Override PartName="/ppt/embeddings/Microsoft_Equation8.bin" ContentType="application/vnd.openxmlformats-officedocument.oleObject"/>
  <Override PartName="/ppt/slides/slide74.xml" ContentType="application/vnd.openxmlformats-officedocument.presentationml.slide+xml"/>
  <Override PartName="/ppt/notesSlides/notesSlide4.xml" ContentType="application/vnd.openxmlformats-officedocument.presentationml.notesSlide+xml"/>
  <Override PartName="/ppt/embeddings/Microsoft_Equation1.bin" ContentType="application/vnd.openxmlformats-officedocument.oleObject"/>
  <Override PartName="/ppt/slides/slide41.xml" ContentType="application/vnd.openxmlformats-officedocument.presentationml.slide+xml"/>
  <Override PartName="/ppt/slides/slide57.xml" ContentType="application/vnd.openxmlformats-officedocument.presentationml.slide+xml"/>
  <Override PartName="/docProps/app.xml" ContentType="application/vnd.openxmlformats-officedocument.extended-properties+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embeddings/Microsoft_Equation7.bin" ContentType="application/vnd.openxmlformats-officedocument.oleObject"/>
  <Override PartName="/ppt/slides/slide47.xml" ContentType="application/vnd.openxmlformats-officedocument.presentationml.slide+xml"/>
  <Override PartName="/ppt/slides/slide73.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63.xml" ContentType="application/vnd.openxmlformats-officedocument.presentationml.slide+xml"/>
  <Override PartName="/ppt/embeddings/Microsoft_Equation6.bin" ContentType="application/vnd.openxmlformats-officedocument.oleObject"/>
  <Override PartName="/ppt/slides/slide46.xml" ContentType="application/vnd.openxmlformats-officedocument.presentationml.slide+xml"/>
  <Override PartName="/ppt/slides/slide72.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embeddings/Microsoft_Equation10.bin" ContentType="application/vnd.openxmlformats-officedocument.oleObject"/>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77"/>
  </p:notesMasterIdLst>
  <p:sldIdLst>
    <p:sldId id="393" r:id="rId2"/>
    <p:sldId id="394" r:id="rId3"/>
    <p:sldId id="530" r:id="rId4"/>
    <p:sldId id="531" r:id="rId5"/>
    <p:sldId id="532" r:id="rId6"/>
    <p:sldId id="533" r:id="rId7"/>
    <p:sldId id="534" r:id="rId8"/>
    <p:sldId id="535" r:id="rId9"/>
    <p:sldId id="536" r:id="rId10"/>
    <p:sldId id="537" r:id="rId11"/>
    <p:sldId id="538" r:id="rId12"/>
    <p:sldId id="539" r:id="rId13"/>
    <p:sldId id="540" r:id="rId14"/>
    <p:sldId id="541" r:id="rId15"/>
    <p:sldId id="491" r:id="rId16"/>
    <p:sldId id="256" r:id="rId17"/>
    <p:sldId id="423" r:id="rId18"/>
    <p:sldId id="424" r:id="rId19"/>
    <p:sldId id="492" r:id="rId20"/>
    <p:sldId id="493" r:id="rId21"/>
    <p:sldId id="427" r:id="rId22"/>
    <p:sldId id="428" r:id="rId23"/>
    <p:sldId id="429" r:id="rId24"/>
    <p:sldId id="433" r:id="rId25"/>
    <p:sldId id="434" r:id="rId26"/>
    <p:sldId id="435" r:id="rId27"/>
    <p:sldId id="439" r:id="rId28"/>
    <p:sldId id="441" r:id="rId29"/>
    <p:sldId id="547" r:id="rId30"/>
    <p:sldId id="446" r:id="rId31"/>
    <p:sldId id="494" r:id="rId32"/>
    <p:sldId id="542" r:id="rId33"/>
    <p:sldId id="543" r:id="rId34"/>
    <p:sldId id="437" r:id="rId35"/>
    <p:sldId id="438" r:id="rId36"/>
    <p:sldId id="432" r:id="rId37"/>
    <p:sldId id="375" r:id="rId38"/>
    <p:sldId id="389" r:id="rId39"/>
    <p:sldId id="413" r:id="rId40"/>
    <p:sldId id="442" r:id="rId41"/>
    <p:sldId id="544" r:id="rId42"/>
    <p:sldId id="443" r:id="rId43"/>
    <p:sldId id="444" r:id="rId44"/>
    <p:sldId id="452" r:id="rId45"/>
    <p:sldId id="545" r:id="rId46"/>
    <p:sldId id="460" r:id="rId47"/>
    <p:sldId id="472" r:id="rId48"/>
    <p:sldId id="459" r:id="rId49"/>
    <p:sldId id="461" r:id="rId50"/>
    <p:sldId id="464" r:id="rId51"/>
    <p:sldId id="462" r:id="rId52"/>
    <p:sldId id="517" r:id="rId53"/>
    <p:sldId id="518" r:id="rId54"/>
    <p:sldId id="519" r:id="rId55"/>
    <p:sldId id="529" r:id="rId56"/>
    <p:sldId id="520" r:id="rId57"/>
    <p:sldId id="521" r:id="rId58"/>
    <p:sldId id="522" r:id="rId59"/>
    <p:sldId id="523" r:id="rId60"/>
    <p:sldId id="524" r:id="rId61"/>
    <p:sldId id="525" r:id="rId62"/>
    <p:sldId id="526" r:id="rId63"/>
    <p:sldId id="527" r:id="rId64"/>
    <p:sldId id="546" r:id="rId65"/>
    <p:sldId id="570" r:id="rId66"/>
    <p:sldId id="598" r:id="rId67"/>
    <p:sldId id="599" r:id="rId68"/>
    <p:sldId id="600" r:id="rId69"/>
    <p:sldId id="601" r:id="rId70"/>
    <p:sldId id="602" r:id="rId71"/>
    <p:sldId id="603" r:id="rId72"/>
    <p:sldId id="604" r:id="rId73"/>
    <p:sldId id="605" r:id="rId74"/>
    <p:sldId id="606" r:id="rId75"/>
    <p:sldId id="60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8499" autoAdjust="0"/>
    <p:restoredTop sz="82862" autoAdjust="0"/>
  </p:normalViewPr>
  <p:slideViewPr>
    <p:cSldViewPr>
      <p:cViewPr>
        <p:scale>
          <a:sx n="66" d="100"/>
          <a:sy n="66" d="100"/>
        </p:scale>
        <p:origin x="-1344" y="-384"/>
      </p:cViewPr>
      <p:guideLst>
        <p:guide orient="horz" pos="2256"/>
        <p:guide pos="720"/>
      </p:guideLst>
    </p:cSldViewPr>
  </p:slideViewPr>
  <p:outlineViewPr>
    <p:cViewPr>
      <p:scale>
        <a:sx n="33" d="100"/>
        <a:sy n="33" d="100"/>
      </p:scale>
      <p:origin x="0" y="579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1" Type="http://schemas.openxmlformats.org/officeDocument/2006/relationships/image" Target="../media/image15.wmf"/><Relationship Id="rId2"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C3B56-0CA5-4F11-9DDD-1E5BCF2FCF1A}" type="datetimeFigureOut">
              <a:rPr lang="fr-FR" smtClean="0"/>
              <a:pPr/>
              <a:t>6/01/19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DFE8A-6CDB-4278-8509-0847C696318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Partitionnement_de_donn%C3%A9es" TargetMode="External"/><Relationship Id="rId4" Type="http://schemas.openxmlformats.org/officeDocument/2006/relationships/hyperlink" Target="https://fr.wikipedia.org/wiki/Optimisation_combinatoire"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9" Type="http://schemas.openxmlformats.org/officeDocument/2006/relationships/hyperlink" Target="http://www.linternaute.com/dictionnaire/fr/theme/physique/1/" TargetMode="External"/><Relationship Id="rId20" Type="http://schemas.openxmlformats.org/officeDocument/2006/relationships/hyperlink" Target="http://www.linternaute.com/dictionnaire/fr/theme/grammaire/1/" TargetMode="External"/><Relationship Id="rId10" Type="http://schemas.openxmlformats.org/officeDocument/2006/relationships/hyperlink" Target="http://www.linternaute.com/dictionnaire/fr/definition/qualifier/" TargetMode="External"/><Relationship Id="rId11" Type="http://schemas.openxmlformats.org/officeDocument/2006/relationships/hyperlink" Target="http://www.linternaute.com/dictionnaire/fr/definition/quelque-chose/" TargetMode="External"/><Relationship Id="rId12" Type="http://schemas.openxmlformats.org/officeDocument/2006/relationships/hyperlink" Target="http://www.linternaute.com/dictionnaire/fr/definition/de-1/" TargetMode="External"/><Relationship Id="rId13" Type="http://schemas.openxmlformats.org/officeDocument/2006/relationships/hyperlink" Target="http://www.linternaute.com/dictionnaire/fr/definition/non/" TargetMode="External"/><Relationship Id="rId14" Type="http://schemas.openxmlformats.org/officeDocument/2006/relationships/hyperlink" Target="http://www.linternaute.com/dictionnaire/fr/definition/essentiel/" TargetMode="External"/><Relationship Id="rId15" Type="http://schemas.openxmlformats.org/officeDocument/2006/relationships/hyperlink" Target="http://www.linternaute.com/dictionnaire/fr/definition/se-produire/" TargetMode="External"/><Relationship Id="rId16" Type="http://schemas.openxmlformats.org/officeDocument/2006/relationships/hyperlink" Target="http://www.linternaute.com/dictionnaire/fr/definition/par-hasard/" TargetMode="External"/><Relationship Id="rId17" Type="http://schemas.openxmlformats.org/officeDocument/2006/relationships/hyperlink" Target="http://www.linternaute.com/dictionnaire/fr/definition/accessoire/" TargetMode="External"/><Relationship Id="rId18" Type="http://schemas.openxmlformats.org/officeDocument/2006/relationships/hyperlink" Target="http://www.linternaute.com/dictionnaire/fr/definition/d/" TargetMode="External"/><Relationship Id="rId19" Type="http://schemas.openxmlformats.org/officeDocument/2006/relationships/hyperlink" Target="http://www.linternaute.com/dictionnaire/fr/definition/incise/" TargetMode="External"/><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www.linternaute.com/dictionnaire/fr/definition/se-dire/" TargetMode="External"/><Relationship Id="rId4" Type="http://schemas.openxmlformats.org/officeDocument/2006/relationships/hyperlink" Target="http://www.linternaute.com/dictionnaire/fr/definition/d-un/" TargetMode="External"/><Relationship Id="rId5" Type="http://schemas.openxmlformats.org/officeDocument/2006/relationships/hyperlink" Target="http://www.linternaute.com/dictionnaire/fr/definition/rayon/" TargetMode="External"/><Relationship Id="rId6" Type="http://schemas.openxmlformats.org/officeDocument/2006/relationships/hyperlink" Target="http://www.linternaute.com/dictionnaire/fr/definition/qui/" TargetMode="External"/><Relationship Id="rId7" Type="http://schemas.openxmlformats.org/officeDocument/2006/relationships/hyperlink" Target="http://www.linternaute.com/dictionnaire/fr/definition/rencontre/" TargetMode="External"/><Relationship Id="rId8" Type="http://schemas.openxmlformats.org/officeDocument/2006/relationships/hyperlink" Target="http://www.linternaute.com/dictionnaire/fr/definition/surfac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9BDFE8A-6CDB-4278-8509-0847C6963180}" type="slidenum">
              <a:rPr lang="fr-FR" smtClean="0"/>
              <a:pPr/>
              <a:t>23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Espace réservé de l'image des diapositives 1"/>
          <p:cNvSpPr>
            <a:spLocks noGrp="1" noRot="1" noChangeAspect="1"/>
          </p:cNvSpPr>
          <p:nvPr>
            <p:ph type="sldImg"/>
          </p:nvPr>
        </p:nvSpPr>
        <p:spPr>
          <a:ln/>
        </p:spPr>
      </p:sp>
      <p:sp>
        <p:nvSpPr>
          <p:cNvPr id="130051" name="Espace réservé des commentaires 2"/>
          <p:cNvSpPr>
            <a:spLocks noGrp="1"/>
          </p:cNvSpPr>
          <p:nvPr>
            <p:ph type="body" idx="1"/>
          </p:nvPr>
        </p:nvSpPr>
        <p:spPr>
          <a:noFill/>
          <a:ln/>
        </p:spPr>
        <p:txBody>
          <a:bodyPr/>
          <a:lstStyle/>
          <a:p>
            <a:endParaRPr lang="fr-FR"/>
          </a:p>
        </p:txBody>
      </p:sp>
      <p:sp>
        <p:nvSpPr>
          <p:cNvPr id="130052" name="Espace réservé du numéro de diapositive 3"/>
          <p:cNvSpPr>
            <a:spLocks noGrp="1"/>
          </p:cNvSpPr>
          <p:nvPr>
            <p:ph type="sldNum" sz="quarter" idx="5"/>
          </p:nvPr>
        </p:nvSpPr>
        <p:spPr>
          <a:noFill/>
        </p:spPr>
        <p:txBody>
          <a:bodyPr/>
          <a:lstStyle/>
          <a:p>
            <a:fld id="{E9413F90-8564-7A41-A9B0-CFCCAE7C8D3B}" type="slidenum">
              <a:rPr lang="fr-FR" smtClean="0">
                <a:latin typeface="Times New Roman" charset="0"/>
                <a:ea typeface="ＭＳ Ｐゴシック" charset="-128"/>
                <a:cs typeface="ＭＳ Ｐゴシック" charset="-128"/>
              </a:rPr>
              <a:pPr/>
              <a:t>62</a:t>
            </a:fld>
            <a:endParaRPr lang="fr-FR" smtClean="0">
              <a:latin typeface="Times New Roman" charset="0"/>
              <a:ea typeface="ＭＳ Ｐゴシック" charset="-128"/>
              <a:cs typeface="ＭＳ Ｐゴシック" charset="-128"/>
            </a:endParaRPr>
          </a:p>
        </p:txBody>
      </p:sp>
      <p:sp>
        <p:nvSpPr>
          <p:cNvPr id="130053" name="Espace réservé du pied de page 4"/>
          <p:cNvSpPr>
            <a:spLocks noGrp="1"/>
          </p:cNvSpPr>
          <p:nvPr>
            <p:ph type="ftr" sz="quarter" idx="4"/>
          </p:nvPr>
        </p:nvSpPr>
        <p:spPr>
          <a:noFill/>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9BDFE8A-6CDB-4278-8509-0847C6963180}" type="slidenum">
              <a:rPr lang="fr-FR" smtClean="0"/>
              <a:pPr/>
              <a:t>24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 partitionnement en </a:t>
            </a:r>
            <a:r>
              <a:rPr lang="fr-FR" sz="1200" b="1" i="1" kern="1200" dirty="0" err="1" smtClean="0">
                <a:solidFill>
                  <a:schemeClr val="tx1"/>
                </a:solidFill>
                <a:latin typeface="+mn-lt"/>
                <a:ea typeface="+mn-ea"/>
                <a:cs typeface="+mn-cs"/>
              </a:rPr>
              <a:t>k</a:t>
            </a:r>
            <a:r>
              <a:rPr lang="fr-FR" sz="1200" b="1" kern="1200" dirty="0" err="1" smtClean="0">
                <a:solidFill>
                  <a:schemeClr val="tx1"/>
                </a:solidFill>
                <a:latin typeface="+mn-lt"/>
                <a:ea typeface="+mn-ea"/>
                <a:cs typeface="+mn-cs"/>
              </a:rPr>
              <a:t>-moyennes</a:t>
            </a:r>
            <a:r>
              <a:rPr lang="fr-FR" sz="1200" kern="1200" dirty="0" smtClean="0">
                <a:solidFill>
                  <a:schemeClr val="tx1"/>
                </a:solidFill>
                <a:latin typeface="+mn-lt"/>
                <a:ea typeface="+mn-ea"/>
                <a:cs typeface="+mn-cs"/>
              </a:rPr>
              <a:t> (ou </a:t>
            </a:r>
            <a:r>
              <a:rPr lang="fr-FR" sz="1200" b="1" kern="1200" dirty="0" err="1" smtClean="0">
                <a:solidFill>
                  <a:schemeClr val="tx1"/>
                </a:solidFill>
                <a:latin typeface="+mn-lt"/>
                <a:ea typeface="+mn-ea"/>
                <a:cs typeface="+mn-cs"/>
              </a:rPr>
              <a:t>k</a:t>
            </a:r>
            <a:r>
              <a:rPr lang="fr-FR" sz="1200" b="1" i="1" kern="1200" dirty="0" err="1" smtClean="0">
                <a:solidFill>
                  <a:schemeClr val="tx1"/>
                </a:solidFill>
                <a:latin typeface="+mn-lt"/>
                <a:ea typeface="+mn-ea"/>
                <a:cs typeface="+mn-cs"/>
              </a:rPr>
              <a:t>-means</a:t>
            </a:r>
            <a:r>
              <a:rPr lang="fr-FR" sz="1200" kern="1200" dirty="0" smtClean="0">
                <a:solidFill>
                  <a:schemeClr val="tx1"/>
                </a:solidFill>
                <a:latin typeface="+mn-lt"/>
                <a:ea typeface="+mn-ea"/>
                <a:cs typeface="+mn-cs"/>
              </a:rPr>
              <a:t> en anglais) est une méthode de </a:t>
            </a:r>
            <a:r>
              <a:rPr lang="fr-FR" sz="1200" u="sng" kern="1200" dirty="0" smtClean="0">
                <a:solidFill>
                  <a:schemeClr val="tx1"/>
                </a:solidFill>
                <a:latin typeface="+mn-lt"/>
                <a:ea typeface="+mn-ea"/>
                <a:cs typeface="+mn-cs"/>
                <a:hlinkClick r:id="rId3"/>
              </a:rPr>
              <a:t>partitionnement de données</a:t>
            </a:r>
            <a:r>
              <a:rPr lang="fr-FR" sz="1200" kern="1200" dirty="0" smtClean="0">
                <a:solidFill>
                  <a:schemeClr val="tx1"/>
                </a:solidFill>
                <a:latin typeface="+mn-lt"/>
                <a:ea typeface="+mn-ea"/>
                <a:cs typeface="+mn-cs"/>
              </a:rPr>
              <a:t> et un problème d'</a:t>
            </a:r>
            <a:r>
              <a:rPr lang="fr-FR" sz="1200" u="sng" kern="1200" dirty="0" smtClean="0">
                <a:solidFill>
                  <a:schemeClr val="tx1"/>
                </a:solidFill>
                <a:latin typeface="+mn-lt"/>
                <a:ea typeface="+mn-ea"/>
                <a:cs typeface="+mn-cs"/>
                <a:hlinkClick r:id="rId4"/>
              </a:rPr>
              <a:t>optimisation combinatoire</a:t>
            </a:r>
            <a:r>
              <a:rPr lang="fr-FR" sz="1200" kern="1200" dirty="0" smtClean="0">
                <a:solidFill>
                  <a:schemeClr val="tx1"/>
                </a:solidFill>
                <a:latin typeface="+mn-lt"/>
                <a:ea typeface="+mn-ea"/>
                <a:cs typeface="+mn-cs"/>
              </a:rPr>
              <a:t>. Étant donnés des points et un entier </a:t>
            </a:r>
            <a:r>
              <a:rPr lang="fr-FR" sz="1200" i="1" kern="1200" dirty="0" smtClean="0">
                <a:solidFill>
                  <a:schemeClr val="tx1"/>
                </a:solidFill>
                <a:latin typeface="+mn-lt"/>
                <a:ea typeface="+mn-ea"/>
                <a:cs typeface="+mn-cs"/>
              </a:rPr>
              <a:t>k</a:t>
            </a:r>
            <a:r>
              <a:rPr lang="fr-FR" sz="1200" kern="1200" dirty="0" smtClean="0">
                <a:solidFill>
                  <a:schemeClr val="tx1"/>
                </a:solidFill>
                <a:latin typeface="+mn-lt"/>
                <a:ea typeface="+mn-ea"/>
                <a:cs typeface="+mn-cs"/>
              </a:rPr>
              <a:t>, le problème est de diviser les points en </a:t>
            </a:r>
            <a:r>
              <a:rPr lang="fr-FR" sz="1200" i="1" kern="1200" dirty="0" smtClean="0">
                <a:solidFill>
                  <a:schemeClr val="tx1"/>
                </a:solidFill>
                <a:latin typeface="+mn-lt"/>
                <a:ea typeface="+mn-ea"/>
                <a:cs typeface="+mn-cs"/>
              </a:rPr>
              <a:t>k</a:t>
            </a:r>
            <a:r>
              <a:rPr lang="fr-FR" sz="1200" kern="1200" dirty="0" smtClean="0">
                <a:solidFill>
                  <a:schemeClr val="tx1"/>
                </a:solidFill>
                <a:latin typeface="+mn-lt"/>
                <a:ea typeface="+mn-ea"/>
                <a:cs typeface="+mn-cs"/>
              </a:rPr>
              <a:t> groupes, souvent appelés </a:t>
            </a:r>
            <a:r>
              <a:rPr lang="fr-FR" sz="1200" i="1" kern="1200" dirty="0" smtClean="0">
                <a:solidFill>
                  <a:schemeClr val="tx1"/>
                </a:solidFill>
                <a:latin typeface="+mn-lt"/>
                <a:ea typeface="+mn-ea"/>
                <a:cs typeface="+mn-cs"/>
              </a:rPr>
              <a:t>clusters</a:t>
            </a:r>
            <a:r>
              <a:rPr lang="fr-FR" sz="1200" kern="1200" dirty="0" smtClean="0">
                <a:solidFill>
                  <a:schemeClr val="tx1"/>
                </a:solidFill>
                <a:latin typeface="+mn-lt"/>
                <a:ea typeface="+mn-ea"/>
                <a:cs typeface="+mn-cs"/>
              </a:rPr>
              <a:t>, de façon à minimiser une certaine fonction. On considère la distance d'un point à la moyenne des points de son cluster ; la fonction à minimiser est la somme des carrés de ces distances.</a:t>
            </a:r>
          </a:p>
          <a:p>
            <a:r>
              <a:rPr lang="fr-FR"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9BDFE8A-6CDB-4278-8509-0847C6963180}" type="slidenum">
              <a:rPr lang="fr-FR" smtClean="0"/>
              <a:pPr/>
              <a:t>27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kern="1200" dirty="0" smtClean="0">
                <a:solidFill>
                  <a:schemeClr val="tx1"/>
                </a:solidFill>
                <a:latin typeface="+mn-lt"/>
                <a:ea typeface="+mn-ea"/>
                <a:cs typeface="+mn-cs"/>
              </a:rPr>
              <a:t>Sens 1 </a:t>
            </a:r>
            <a:r>
              <a:rPr lang="fr-FR" sz="1200" b="1" kern="1200" dirty="0" smtClean="0">
                <a:solidFill>
                  <a:schemeClr val="tx1"/>
                </a:solidFill>
                <a:latin typeface="+mn-lt"/>
                <a:ea typeface="+mn-ea"/>
                <a:cs typeface="+mn-cs"/>
                <a:hlinkClick r:id="rId3"/>
              </a:rPr>
              <a:t>Se dit </a:t>
            </a:r>
            <a:r>
              <a:rPr lang="fr-FR" sz="1200" b="1" kern="1200" dirty="0" smtClean="0">
                <a:solidFill>
                  <a:schemeClr val="tx1"/>
                </a:solidFill>
                <a:latin typeface="+mn-lt"/>
                <a:ea typeface="+mn-ea"/>
                <a:cs typeface="+mn-cs"/>
                <a:hlinkClick r:id="rId4"/>
              </a:rPr>
              <a:t>d'un </a:t>
            </a:r>
            <a:r>
              <a:rPr lang="fr-FR" sz="1200" b="1" kern="1200" dirty="0" smtClean="0">
                <a:solidFill>
                  <a:schemeClr val="tx1"/>
                </a:solidFill>
                <a:latin typeface="+mn-lt"/>
                <a:ea typeface="+mn-ea"/>
                <a:cs typeface="+mn-cs"/>
                <a:hlinkClick r:id="rId5"/>
              </a:rPr>
              <a:t>rayon </a:t>
            </a:r>
            <a:r>
              <a:rPr lang="fr-FR" sz="1200" b="1" kern="1200" dirty="0" smtClean="0">
                <a:solidFill>
                  <a:schemeClr val="tx1"/>
                </a:solidFill>
                <a:latin typeface="+mn-lt"/>
                <a:ea typeface="+mn-ea"/>
                <a:cs typeface="+mn-cs"/>
                <a:hlinkClick r:id="rId6"/>
              </a:rPr>
              <a:t>qui </a:t>
            </a:r>
            <a:r>
              <a:rPr lang="fr-FR" sz="1200" b="1" kern="1200" dirty="0" smtClean="0">
                <a:solidFill>
                  <a:schemeClr val="tx1"/>
                </a:solidFill>
                <a:latin typeface="+mn-lt"/>
                <a:ea typeface="+mn-ea"/>
                <a:cs typeface="+mn-cs"/>
                <a:hlinkClick r:id="rId7"/>
              </a:rPr>
              <a:t>rencontre une </a:t>
            </a:r>
            <a:r>
              <a:rPr lang="fr-FR" sz="1200" b="1" kern="1200" dirty="0" smtClean="0">
                <a:solidFill>
                  <a:schemeClr val="tx1"/>
                </a:solidFill>
                <a:latin typeface="+mn-lt"/>
                <a:ea typeface="+mn-ea"/>
                <a:cs typeface="+mn-cs"/>
                <a:hlinkClick r:id="rId8"/>
              </a:rPr>
              <a:t>surface [</a:t>
            </a:r>
            <a:r>
              <a:rPr lang="fr-FR" sz="1200" b="1" kern="1200" dirty="0" smtClean="0">
                <a:solidFill>
                  <a:schemeClr val="tx1"/>
                </a:solidFill>
                <a:latin typeface="+mn-lt"/>
                <a:ea typeface="+mn-ea"/>
                <a:cs typeface="+mn-cs"/>
                <a:hlinkClick r:id="rId9"/>
              </a:rPr>
              <a:t>Physique].Sens 2 </a:t>
            </a:r>
            <a:r>
              <a:rPr lang="fr-FR" sz="1200" b="1" kern="1200" dirty="0" smtClean="0">
                <a:solidFill>
                  <a:schemeClr val="tx1"/>
                </a:solidFill>
                <a:latin typeface="+mn-lt"/>
                <a:ea typeface="+mn-ea"/>
                <a:cs typeface="+mn-cs"/>
                <a:hlinkClick r:id="rId10"/>
              </a:rPr>
              <a:t>Qualifie </a:t>
            </a:r>
            <a:r>
              <a:rPr lang="fr-FR" sz="1200" b="1" kern="1200" dirty="0" smtClean="0">
                <a:solidFill>
                  <a:schemeClr val="tx1"/>
                </a:solidFill>
                <a:latin typeface="+mn-lt"/>
                <a:ea typeface="+mn-ea"/>
                <a:cs typeface="+mn-cs"/>
                <a:hlinkClick r:id="rId11"/>
              </a:rPr>
              <a:t>quelque chose </a:t>
            </a:r>
            <a:r>
              <a:rPr lang="fr-FR" sz="1200" b="1" kern="1200" dirty="0" smtClean="0">
                <a:solidFill>
                  <a:schemeClr val="tx1"/>
                </a:solidFill>
                <a:latin typeface="+mn-lt"/>
                <a:ea typeface="+mn-ea"/>
                <a:cs typeface="+mn-cs"/>
                <a:hlinkClick r:id="rId12"/>
              </a:rPr>
              <a:t>de </a:t>
            </a:r>
            <a:r>
              <a:rPr lang="fr-FR" sz="1200" b="1" kern="1200" dirty="0" smtClean="0">
                <a:solidFill>
                  <a:schemeClr val="tx1"/>
                </a:solidFill>
                <a:latin typeface="+mn-lt"/>
                <a:ea typeface="+mn-ea"/>
                <a:cs typeface="+mn-cs"/>
                <a:hlinkClick r:id="rId13"/>
              </a:rPr>
              <a:t>non </a:t>
            </a:r>
            <a:r>
              <a:rPr lang="fr-FR" sz="1200" b="1" kern="1200" dirty="0" smtClean="0">
                <a:solidFill>
                  <a:schemeClr val="tx1"/>
                </a:solidFill>
                <a:latin typeface="+mn-lt"/>
                <a:ea typeface="+mn-ea"/>
                <a:cs typeface="+mn-cs"/>
                <a:hlinkClick r:id="rId14"/>
              </a:rPr>
              <a:t>essentiel, </a:t>
            </a:r>
            <a:r>
              <a:rPr lang="fr-FR" sz="1200" b="1" kern="1200" dirty="0" smtClean="0">
                <a:solidFill>
                  <a:schemeClr val="tx1"/>
                </a:solidFill>
                <a:latin typeface="+mn-lt"/>
                <a:ea typeface="+mn-ea"/>
                <a:cs typeface="+mn-cs"/>
                <a:hlinkClick r:id="rId6"/>
              </a:rPr>
              <a:t>qui </a:t>
            </a:r>
            <a:r>
              <a:rPr lang="fr-FR" sz="1200" b="1" kern="1200" dirty="0" smtClean="0">
                <a:solidFill>
                  <a:schemeClr val="tx1"/>
                </a:solidFill>
                <a:latin typeface="+mn-lt"/>
                <a:ea typeface="+mn-ea"/>
                <a:cs typeface="+mn-cs"/>
                <a:hlinkClick r:id="rId15"/>
              </a:rPr>
              <a:t>se produit </a:t>
            </a:r>
            <a:r>
              <a:rPr lang="fr-FR" sz="1200" b="1" kern="1200" dirty="0" smtClean="0">
                <a:solidFill>
                  <a:schemeClr val="tx1"/>
                </a:solidFill>
                <a:latin typeface="+mn-lt"/>
                <a:ea typeface="+mn-ea"/>
                <a:cs typeface="+mn-cs"/>
                <a:hlinkClick r:id="rId16"/>
              </a:rPr>
              <a:t>par hasard. Synonyme </a:t>
            </a:r>
            <a:r>
              <a:rPr lang="fr-FR" sz="1200" b="1" kern="1200" dirty="0" smtClean="0">
                <a:solidFill>
                  <a:schemeClr val="tx1"/>
                </a:solidFill>
                <a:latin typeface="+mn-lt"/>
                <a:ea typeface="+mn-ea"/>
                <a:cs typeface="+mn-cs"/>
                <a:hlinkClick r:id="rId17"/>
              </a:rPr>
              <a:t>accessoireSens 3 </a:t>
            </a:r>
            <a:r>
              <a:rPr lang="fr-FR" sz="1200" b="1" kern="1200" dirty="0" smtClean="0">
                <a:solidFill>
                  <a:schemeClr val="tx1"/>
                </a:solidFill>
                <a:latin typeface="+mn-lt"/>
                <a:ea typeface="+mn-ea"/>
                <a:cs typeface="+mn-cs"/>
                <a:hlinkClick r:id="rId3"/>
              </a:rPr>
              <a:t>Se dit </a:t>
            </a:r>
            <a:r>
              <a:rPr lang="fr-FR" sz="1200" b="1" kern="1200" dirty="0" smtClean="0">
                <a:solidFill>
                  <a:schemeClr val="tx1"/>
                </a:solidFill>
                <a:latin typeface="+mn-lt"/>
                <a:ea typeface="+mn-ea"/>
                <a:cs typeface="+mn-cs"/>
                <a:hlinkClick r:id="rId18"/>
              </a:rPr>
              <a:t>d'une </a:t>
            </a:r>
            <a:r>
              <a:rPr lang="fr-FR" sz="1200" b="1" kern="1200" dirty="0" smtClean="0">
                <a:solidFill>
                  <a:schemeClr val="tx1"/>
                </a:solidFill>
                <a:latin typeface="+mn-lt"/>
                <a:ea typeface="+mn-ea"/>
                <a:cs typeface="+mn-cs"/>
                <a:hlinkClick r:id="rId19"/>
              </a:rPr>
              <a:t>incise [</a:t>
            </a:r>
            <a:r>
              <a:rPr lang="fr-FR" sz="1200" b="1" kern="1200" dirty="0" smtClean="0">
                <a:solidFill>
                  <a:schemeClr val="tx1"/>
                </a:solidFill>
                <a:latin typeface="+mn-lt"/>
                <a:ea typeface="+mn-ea"/>
                <a:cs typeface="+mn-cs"/>
                <a:hlinkClick r:id="rId20"/>
              </a:rPr>
              <a:t>Grammaire].	</a:t>
            </a:r>
          </a:p>
          <a:p>
            <a:r>
              <a:rPr lang="fr-FR" sz="1200" kern="1200" dirty="0" smtClean="0">
                <a:solidFill>
                  <a:schemeClr val="tx1"/>
                </a:solidFill>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DFE8A-6CDB-4278-8509-0847C6963180}" type="slidenum">
              <a:rPr lang="fr-FR" smtClean="0"/>
              <a:pPr/>
              <a:t>28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9BDFE8A-6CDB-4278-8509-0847C6963180}" type="slidenum">
              <a:rPr lang="fr-FR" smtClean="0"/>
              <a:pPr/>
              <a:t>29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Espace réservé de l'image des diapositives 1"/>
          <p:cNvSpPr>
            <a:spLocks noGrp="1" noRot="1" noChangeAspect="1"/>
          </p:cNvSpPr>
          <p:nvPr>
            <p:ph type="sldImg"/>
          </p:nvPr>
        </p:nvSpPr>
        <p:spPr>
          <a:ln/>
        </p:spPr>
      </p:sp>
      <p:sp>
        <p:nvSpPr>
          <p:cNvPr id="119811" name="Espace réservé des commentaires 2"/>
          <p:cNvSpPr>
            <a:spLocks noGrp="1"/>
          </p:cNvSpPr>
          <p:nvPr>
            <p:ph type="body" idx="1"/>
          </p:nvPr>
        </p:nvSpPr>
        <p:spPr>
          <a:noFill/>
          <a:ln/>
        </p:spPr>
        <p:txBody>
          <a:bodyPr/>
          <a:lstStyle/>
          <a:p>
            <a:endParaRPr lang="fr-FR"/>
          </a:p>
        </p:txBody>
      </p:sp>
      <p:sp>
        <p:nvSpPr>
          <p:cNvPr id="119812" name="Espace réservé du numéro de diapositive 3"/>
          <p:cNvSpPr>
            <a:spLocks noGrp="1"/>
          </p:cNvSpPr>
          <p:nvPr>
            <p:ph type="sldNum" sz="quarter" idx="5"/>
          </p:nvPr>
        </p:nvSpPr>
        <p:spPr>
          <a:noFill/>
        </p:spPr>
        <p:txBody>
          <a:bodyPr/>
          <a:lstStyle/>
          <a:p>
            <a:fld id="{3DADFA84-D37D-C34F-BAB3-4616F44D5DDF}" type="slidenum">
              <a:rPr lang="fr-FR" smtClean="0">
                <a:latin typeface="Times New Roman" charset="0"/>
                <a:ea typeface="ＭＳ Ｐゴシック" charset="-128"/>
                <a:cs typeface="ＭＳ Ｐゴシック" charset="-128"/>
              </a:rPr>
              <a:pPr/>
              <a:t>56</a:t>
            </a:fld>
            <a:endParaRPr lang="fr-FR" smtClean="0">
              <a:latin typeface="Times New Roman" charset="0"/>
              <a:ea typeface="ＭＳ Ｐゴシック" charset="-128"/>
              <a:cs typeface="ＭＳ Ｐゴシック" charset="-128"/>
            </a:endParaRPr>
          </a:p>
        </p:txBody>
      </p:sp>
      <p:sp>
        <p:nvSpPr>
          <p:cNvPr id="119813" name="Espace réservé du pied de page 4"/>
          <p:cNvSpPr>
            <a:spLocks noGrp="1"/>
          </p:cNvSpPr>
          <p:nvPr>
            <p:ph type="ftr" sz="quarter" idx="4"/>
          </p:nvPr>
        </p:nvSpPr>
        <p:spPr>
          <a:noFill/>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Espace réservé de l'image des diapositives 1"/>
          <p:cNvSpPr>
            <a:spLocks noGrp="1" noRot="1" noChangeAspect="1"/>
          </p:cNvSpPr>
          <p:nvPr>
            <p:ph type="sldImg"/>
          </p:nvPr>
        </p:nvSpPr>
        <p:spPr>
          <a:ln/>
        </p:spPr>
      </p:sp>
      <p:sp>
        <p:nvSpPr>
          <p:cNvPr id="123907" name="Espace réservé des commentaires 2"/>
          <p:cNvSpPr>
            <a:spLocks noGrp="1"/>
          </p:cNvSpPr>
          <p:nvPr>
            <p:ph type="body" idx="1"/>
          </p:nvPr>
        </p:nvSpPr>
        <p:spPr>
          <a:noFill/>
          <a:ln/>
        </p:spPr>
        <p:txBody>
          <a:bodyPr/>
          <a:lstStyle/>
          <a:p>
            <a:endParaRPr lang="fr-FR"/>
          </a:p>
        </p:txBody>
      </p:sp>
      <p:sp>
        <p:nvSpPr>
          <p:cNvPr id="123908" name="Espace réservé du numéro de diapositive 3"/>
          <p:cNvSpPr>
            <a:spLocks noGrp="1"/>
          </p:cNvSpPr>
          <p:nvPr>
            <p:ph type="sldNum" sz="quarter" idx="5"/>
          </p:nvPr>
        </p:nvSpPr>
        <p:spPr>
          <a:noFill/>
        </p:spPr>
        <p:txBody>
          <a:bodyPr/>
          <a:lstStyle/>
          <a:p>
            <a:fld id="{81920940-B590-ED49-BF9E-51EE222E2DE0}" type="slidenum">
              <a:rPr lang="fr-FR" smtClean="0">
                <a:latin typeface="Times New Roman" charset="0"/>
                <a:ea typeface="ＭＳ Ｐゴシック" charset="-128"/>
                <a:cs typeface="ＭＳ Ｐゴシック" charset="-128"/>
              </a:rPr>
              <a:pPr/>
              <a:t>59</a:t>
            </a:fld>
            <a:endParaRPr lang="fr-FR" smtClean="0">
              <a:latin typeface="Times New Roman" charset="0"/>
              <a:ea typeface="ＭＳ Ｐゴシック" charset="-128"/>
              <a:cs typeface="ＭＳ Ｐゴシック" charset="-128"/>
            </a:endParaRPr>
          </a:p>
        </p:txBody>
      </p:sp>
      <p:sp>
        <p:nvSpPr>
          <p:cNvPr id="123909" name="Espace réservé du pied de page 4"/>
          <p:cNvSpPr>
            <a:spLocks noGrp="1"/>
          </p:cNvSpPr>
          <p:nvPr>
            <p:ph type="ftr" sz="quarter" idx="4"/>
          </p:nvPr>
        </p:nvSpPr>
        <p:spPr>
          <a:noFill/>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Espace réservé de l'image des diapositives 1"/>
          <p:cNvSpPr>
            <a:spLocks noGrp="1" noRot="1" noChangeAspect="1"/>
          </p:cNvSpPr>
          <p:nvPr>
            <p:ph type="sldImg"/>
          </p:nvPr>
        </p:nvSpPr>
        <p:spPr>
          <a:ln/>
        </p:spPr>
      </p:sp>
      <p:sp>
        <p:nvSpPr>
          <p:cNvPr id="125955" name="Espace réservé des commentaires 2"/>
          <p:cNvSpPr>
            <a:spLocks noGrp="1"/>
          </p:cNvSpPr>
          <p:nvPr>
            <p:ph type="body" idx="1"/>
          </p:nvPr>
        </p:nvSpPr>
        <p:spPr>
          <a:noFill/>
          <a:ln/>
        </p:spPr>
        <p:txBody>
          <a:bodyPr/>
          <a:lstStyle/>
          <a:p>
            <a:endParaRPr lang="fr-FR"/>
          </a:p>
        </p:txBody>
      </p:sp>
      <p:sp>
        <p:nvSpPr>
          <p:cNvPr id="125956" name="Espace réservé du numéro de diapositive 3"/>
          <p:cNvSpPr>
            <a:spLocks noGrp="1"/>
          </p:cNvSpPr>
          <p:nvPr>
            <p:ph type="sldNum" sz="quarter" idx="5"/>
          </p:nvPr>
        </p:nvSpPr>
        <p:spPr>
          <a:noFill/>
        </p:spPr>
        <p:txBody>
          <a:bodyPr/>
          <a:lstStyle/>
          <a:p>
            <a:fld id="{A36CC4E1-0A4D-C948-AE2F-5B672071A79D}" type="slidenum">
              <a:rPr lang="fr-FR" smtClean="0">
                <a:latin typeface="Times New Roman" charset="0"/>
                <a:ea typeface="ＭＳ Ｐゴシック" charset="-128"/>
                <a:cs typeface="ＭＳ Ｐゴシック" charset="-128"/>
              </a:rPr>
              <a:pPr/>
              <a:t>60</a:t>
            </a:fld>
            <a:endParaRPr lang="fr-FR" smtClean="0">
              <a:latin typeface="Times New Roman" charset="0"/>
              <a:ea typeface="ＭＳ Ｐゴシック" charset="-128"/>
              <a:cs typeface="ＭＳ Ｐゴシック" charset="-128"/>
            </a:endParaRPr>
          </a:p>
        </p:txBody>
      </p:sp>
      <p:sp>
        <p:nvSpPr>
          <p:cNvPr id="125957" name="Espace réservé du pied de page 4"/>
          <p:cNvSpPr>
            <a:spLocks noGrp="1"/>
          </p:cNvSpPr>
          <p:nvPr>
            <p:ph type="ftr" sz="quarter" idx="4"/>
          </p:nvPr>
        </p:nvSpPr>
        <p:spPr>
          <a:noFill/>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Espace réservé de l'image des diapositives 1"/>
          <p:cNvSpPr>
            <a:spLocks noGrp="1" noRot="1" noChangeAspect="1"/>
          </p:cNvSpPr>
          <p:nvPr>
            <p:ph type="sldImg"/>
          </p:nvPr>
        </p:nvSpPr>
        <p:spPr>
          <a:ln/>
        </p:spPr>
      </p:sp>
      <p:sp>
        <p:nvSpPr>
          <p:cNvPr id="128003" name="Espace réservé des commentaires 2"/>
          <p:cNvSpPr>
            <a:spLocks noGrp="1"/>
          </p:cNvSpPr>
          <p:nvPr>
            <p:ph type="body" idx="1"/>
          </p:nvPr>
        </p:nvSpPr>
        <p:spPr>
          <a:noFill/>
          <a:ln/>
        </p:spPr>
        <p:txBody>
          <a:bodyPr/>
          <a:lstStyle/>
          <a:p>
            <a:endParaRPr lang="fr-FR"/>
          </a:p>
        </p:txBody>
      </p:sp>
      <p:sp>
        <p:nvSpPr>
          <p:cNvPr id="128004" name="Espace réservé du numéro de diapositive 3"/>
          <p:cNvSpPr>
            <a:spLocks noGrp="1"/>
          </p:cNvSpPr>
          <p:nvPr>
            <p:ph type="sldNum" sz="quarter" idx="5"/>
          </p:nvPr>
        </p:nvSpPr>
        <p:spPr>
          <a:noFill/>
        </p:spPr>
        <p:txBody>
          <a:bodyPr/>
          <a:lstStyle/>
          <a:p>
            <a:fld id="{D730E79C-7E99-404D-87D8-ABAD120A28C9}" type="slidenum">
              <a:rPr lang="fr-FR" smtClean="0">
                <a:latin typeface="Times New Roman" charset="0"/>
                <a:ea typeface="ＭＳ Ｐゴシック" charset="-128"/>
                <a:cs typeface="ＭＳ Ｐゴシック" charset="-128"/>
              </a:rPr>
              <a:pPr/>
              <a:t>61</a:t>
            </a:fld>
            <a:endParaRPr lang="fr-FR" smtClean="0">
              <a:latin typeface="Times New Roman" charset="0"/>
              <a:ea typeface="ＭＳ Ｐゴシック" charset="-128"/>
              <a:cs typeface="ＭＳ Ｐゴシック" charset="-128"/>
            </a:endParaRPr>
          </a:p>
        </p:txBody>
      </p:sp>
      <p:sp>
        <p:nvSpPr>
          <p:cNvPr id="128005" name="Espace réservé du pied de page 4"/>
          <p:cNvSpPr>
            <a:spLocks noGrp="1"/>
          </p:cNvSpPr>
          <p:nvPr>
            <p:ph type="ftr" sz="quarter" idx="4"/>
          </p:nvPr>
        </p:nvSpPr>
        <p:spPr>
          <a:noFill/>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7DF5C3C-D6E8-441D-9F49-F9CFE40A7397}" type="datetime1">
              <a:rPr lang="fr-FR" smtClean="0"/>
              <a:pPr/>
              <a:t>6/01/19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363837-C917-4133-BCE0-5A1480A5E225}"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p>
            <a:fld id="{381E3311-2849-4D1E-9F5D-6C59FD50CF2C}" type="datetime1">
              <a:rPr lang="fr-FR" smtClean="0"/>
              <a:pPr/>
              <a:t>6/01/19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363837-C917-4133-BCE0-5A1480A5E225}"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F22181D-E2C1-4437-A4F2-D898E4586350}" type="datetime1">
              <a:rPr lang="fr-FR" smtClean="0"/>
              <a:pPr/>
              <a:t>6/01/19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363837-C917-4133-BCE0-5A1480A5E225}"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99CE871-2262-4462-9A7E-C5A61E7A5375}" type="datetime1">
              <a:rPr lang="fr-FR" smtClean="0"/>
              <a:pPr/>
              <a:t>6/01/19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363837-C917-4133-BCE0-5A1480A5E225}"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EEF280F-1FA9-4A40-A06B-4DB2F4BE3F9E}" type="datetime1">
              <a:rPr lang="fr-FR" smtClean="0"/>
              <a:pPr/>
              <a:t>6/01/19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1363837-C917-4133-BCE0-5A1480A5E225}"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715962"/>
          </a:xfrm>
          <a:prstGeom prst="rect">
            <a:avLst/>
          </a:prstGeom>
        </p:spPr>
        <p:txBody>
          <a:bodyPr vert="horz" lIns="91440" tIns="45720" rIns="91440" bIns="45720" rtlCol="0" anchor="ctr">
            <a:normAutofit/>
          </a:bodyPr>
          <a:lstStyle/>
          <a:p>
            <a:r>
              <a:rPr lang="fr-FR" dirty="0" smtClean="0"/>
              <a:t>Cliquez pour modifier le du titre</a:t>
            </a:r>
            <a:endParaRPr lang="fr-FR" dirty="0"/>
          </a:p>
        </p:txBody>
      </p:sp>
      <p:sp>
        <p:nvSpPr>
          <p:cNvPr id="3" name="Espace réservé du texte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66E7A-D31A-4982-A599-103ECECB26D2}" type="datetime1">
              <a:rPr lang="fr-FR" smtClean="0"/>
              <a:pPr/>
              <a:t>6/01/19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63837-C917-4133-BCE0-5A1480A5E225}"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Lst>
  <p:hf hdr="0" ftr="0" dt="0"/>
  <p:txStyles>
    <p:titleStyle>
      <a:lvl1pPr algn="ctr" defTabSz="914400" rtl="0" eaLnBrk="1" latinLnBrk="0" hangingPunct="1">
        <a:spcBef>
          <a:spcPct val="0"/>
        </a:spcBef>
        <a:buNone/>
        <a:defRPr sz="3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r.wikipedia.org/wiki/Algorithme_des_k-moyennes" TargetMode="External"/><Relationship Id="rId4" Type="http://schemas.openxmlformats.org/officeDocument/2006/relationships/hyperlink" Target="https://fr.wikipedia.org/wiki/Algorithme_des_k-m%C3%A9do%C3%AFdes" TargetMode="External"/><Relationship Id="rId5" Type="http://schemas.openxmlformats.org/officeDocument/2006/relationships/hyperlink" Target="https://fr.wikipedia.org/wiki/Regroupement_hi%C3%A9rarchique" TargetMode="External"/><Relationship Id="rId6" Type="http://schemas.openxmlformats.org/officeDocument/2006/relationships/hyperlink" Target="https://fr.wikipedia.org/wiki/Algorithme_esp%C3%A9rance-maximisation" TargetMode="External"/><Relationship Id="rId7" Type="http://schemas.openxmlformats.org/officeDocument/2006/relationships/hyperlink" Target="https://fr.wikipedia.org/wiki/DBSCAN" TargetMode="External"/><Relationship Id="rId8" Type="http://schemas.openxmlformats.org/officeDocument/2006/relationships/hyperlink" Target="https://fr.wikipedia.org/wiki/OPTICS" TargetMode="External"/><Relationship Id="rId9" Type="http://schemas.openxmlformats.org/officeDocument/2006/relationships/hyperlink" Target="https://fr.wikipedia.org/wiki/Carte_auto_adaptative"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r.wikipedia.org/wiki/Marche_al%C3%A9atoire%23cite_note-6" TargetMode="External"/><Relationship Id="rId4" Type="http://schemas.openxmlformats.org/officeDocument/2006/relationships/hyperlink" Target="https://fr.wikipedia.org/wiki/Marche_al%C3%A9atoire%23cite_note-7" TargetMode="External"/><Relationship Id="rId5" Type="http://schemas.openxmlformats.org/officeDocument/2006/relationships/hyperlink" Target="https://fr.wikipedia.org/wiki/Marche_al%C3%A9atoire%23cite_note-8" TargetMode="External"/><Relationship Id="rId1" Type="http://schemas.openxmlformats.org/officeDocument/2006/relationships/slideLayout" Target="../slideLayouts/slideLayout2.xml"/><Relationship Id="rId2" Type="http://schemas.openxmlformats.org/officeDocument/2006/relationships/hyperlink" Target="https://fr.wikipedia.org/wiki/Marche_al%C3%A9atoire%23cite_note-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r.wikipedia.org/wiki/Partitionnement_de_graphe" TargetMode="External"/><Relationship Id="rId3" Type="http://schemas.openxmlformats.org/officeDocument/2006/relationships/hyperlink" Target="https://fr.wikipedia.org/wiki/Analyse_des_r%C3%A9seaux_sociau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Microsoft_Equation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Equation4.bin"/><Relationship Id="rId4" Type="http://schemas.openxmlformats.org/officeDocument/2006/relationships/oleObject" Target="../embeddings/Microsoft_Equation5.bin"/><Relationship Id="rId5" Type="http://schemas.openxmlformats.org/officeDocument/2006/relationships/oleObject" Target="../embeddings/Microsoft_Equation6.bin"/><Relationship Id="rId6" Type="http://schemas.openxmlformats.org/officeDocument/2006/relationships/oleObject" Target="../embeddings/Microsoft_Equation7.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3.png"/><Relationship Id="rId5" Type="http://schemas.openxmlformats.org/officeDocument/2006/relationships/oleObject" Target="../embeddings/Microsoft_Equation8.bin"/><Relationship Id="rId6" Type="http://schemas.openxmlformats.org/officeDocument/2006/relationships/oleObject" Target="../embeddings/Microsoft_Equation9.bin"/><Relationship Id="rId7" Type="http://schemas.openxmlformats.org/officeDocument/2006/relationships/oleObject" Target="../embeddings/Microsoft_Equation10.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ap.stanford.edu/data/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676400"/>
            <a:ext cx="7772400" cy="1470025"/>
          </a:xfrm>
        </p:spPr>
        <p:txBody>
          <a:bodyPr>
            <a:noAutofit/>
          </a:bodyPr>
          <a:lstStyle/>
          <a:p>
            <a:r>
              <a:rPr lang="fr-FR" sz="3200" b="1" dirty="0" smtClean="0"/>
              <a:t>Vers des systèmes multi-agents </a:t>
            </a:r>
            <a:r>
              <a:rPr lang="fr-FR" sz="3200" b="1" dirty="0" err="1" smtClean="0"/>
              <a:t>auto-adaptatifs</a:t>
            </a:r>
            <a:r>
              <a:rPr lang="fr-FR" sz="3200" b="1" dirty="0" smtClean="0"/>
              <a:t/>
            </a:r>
            <a:br>
              <a:rPr lang="fr-FR" sz="3200" b="1" dirty="0" smtClean="0"/>
            </a:br>
            <a:r>
              <a:rPr lang="fr-FR" sz="3200" b="1" dirty="0" smtClean="0"/>
              <a:t>Applications et modèles</a:t>
            </a:r>
            <a:br>
              <a:rPr lang="fr-FR" sz="3200" b="1" dirty="0" smtClean="0"/>
            </a:br>
            <a:r>
              <a:rPr lang="fr-FR" sz="3200" b="1" dirty="0" smtClean="0"/>
              <a:t>@</a:t>
            </a:r>
            <a:br>
              <a:rPr lang="fr-FR" sz="3200" b="1" dirty="0" smtClean="0"/>
            </a:br>
            <a:endParaRPr lang="fr-FR" sz="3200" b="1" dirty="0"/>
          </a:p>
        </p:txBody>
      </p:sp>
      <p:sp>
        <p:nvSpPr>
          <p:cNvPr id="3" name="Sous-titre 2"/>
          <p:cNvSpPr>
            <a:spLocks noGrp="1"/>
          </p:cNvSpPr>
          <p:nvPr>
            <p:ph type="subTitle" idx="1"/>
          </p:nvPr>
        </p:nvSpPr>
        <p:spPr>
          <a:xfrm>
            <a:off x="1600200" y="3657600"/>
            <a:ext cx="6400800" cy="1273696"/>
          </a:xfrm>
        </p:spPr>
        <p:txBody>
          <a:bodyPr>
            <a:normAutofit lnSpcReduction="10000"/>
          </a:bodyPr>
          <a:lstStyle/>
          <a:p>
            <a:r>
              <a:rPr lang="fr-FR" dirty="0" smtClean="0">
                <a:solidFill>
                  <a:schemeClr val="tx1"/>
                </a:solidFill>
              </a:rPr>
              <a:t>Zahia Guessoum</a:t>
            </a:r>
          </a:p>
          <a:p>
            <a:r>
              <a:rPr lang="fr-FR" dirty="0" smtClean="0">
                <a:solidFill>
                  <a:schemeClr val="tx1"/>
                </a:solidFill>
              </a:rPr>
              <a:t>Equipe SMA, LIP6</a:t>
            </a:r>
          </a:p>
          <a:p>
            <a:r>
              <a:rPr lang="fr-FR" dirty="0" smtClean="0">
                <a:solidFill>
                  <a:schemeClr val="tx1"/>
                </a:solidFill>
              </a:rPr>
              <a:t>http://www-poleia.lip6.fr/~guessoum/</a:t>
            </a:r>
          </a:p>
          <a:p>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Mécanismes par interaction indirecte</a:t>
            </a:r>
          </a:p>
        </p:txBody>
      </p:sp>
      <p:sp>
        <p:nvSpPr>
          <p:cNvPr id="31747" name="Espace réservé du contenu 3"/>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r>
              <a:rPr lang="fr-FR" sz="2400" dirty="0">
                <a:ea typeface="ＭＳ Ｐゴシック" charset="-128"/>
              </a:rPr>
              <a:t>Les forces s'appliquant sur un agent sont définies comme le gradient d'un champ de potentiel</a:t>
            </a:r>
          </a:p>
          <a:p>
            <a:pPr lvl="1">
              <a:buFont typeface="Arial" charset="0"/>
              <a:buNone/>
            </a:pPr>
            <a:r>
              <a:rPr lang="fr-FR" sz="2000" dirty="0"/>
              <a:t>F(p) = - </a:t>
            </a:r>
            <a:r>
              <a:rPr lang="fr-FR" sz="2000" dirty="0" err="1"/>
              <a:t>grad</a:t>
            </a:r>
            <a:r>
              <a:rPr lang="fr-FR" sz="2000" dirty="0"/>
              <a:t> (U(p))</a:t>
            </a:r>
          </a:p>
          <a:p>
            <a:r>
              <a:rPr lang="fr-FR" sz="2400" dirty="0">
                <a:ea typeface="ＭＳ Ｐゴシック" charset="-128"/>
              </a:rPr>
              <a:t>Les buts sont des champs attractifs</a:t>
            </a:r>
          </a:p>
          <a:p>
            <a:r>
              <a:rPr lang="fr-FR" sz="2400" dirty="0">
                <a:ea typeface="ＭＳ Ｐゴシック" charset="-128"/>
              </a:rPr>
              <a:t>Les obstacles sont des champs répulsifs</a:t>
            </a:r>
          </a:p>
          <a:p>
            <a:r>
              <a:rPr lang="fr-FR" sz="2400" dirty="0">
                <a:ea typeface="ＭＳ Ｐゴシック" charset="-128"/>
              </a:rPr>
              <a:t>Le mouvement d'un agent s'obtient par combinaison de ces forces champ de potentiel qui est crée autour des cellules de l’environnement et des agents</a:t>
            </a:r>
            <a:r>
              <a:rPr lang="fr-FR" dirty="0">
                <a:ea typeface="ＭＳ Ｐゴシック" charset="-128"/>
              </a:rPr>
              <a:t>.  </a:t>
            </a:r>
          </a:p>
          <a:p>
            <a:endParaRPr lang="fr-FR" dirty="0">
              <a:ea typeface="ＭＳ Ｐゴシック" charset="-128"/>
            </a:endParaRPr>
          </a:p>
        </p:txBody>
      </p:sp>
      <p:pic>
        <p:nvPicPr>
          <p:cNvPr id="31748" name="Picture 6"/>
          <p:cNvPicPr>
            <a:picLocks noChangeAspect="1" noChangeArrowheads="1"/>
          </p:cNvPicPr>
          <p:nvPr/>
        </p:nvPicPr>
        <p:blipFill>
          <a:blip r:embed="rId2"/>
          <a:srcRect/>
          <a:stretch>
            <a:fillRect/>
          </a:stretch>
        </p:blipFill>
        <p:spPr bwMode="auto">
          <a:xfrm>
            <a:off x="4859338" y="3933825"/>
            <a:ext cx="3656012" cy="2460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re 1"/>
          <p:cNvSpPr>
            <a:spLocks noGrp="1"/>
          </p:cNvSpPr>
          <p:nvPr>
            <p:ph type="title"/>
          </p:nvPr>
        </p:nvSpPr>
        <p:spPr bwMode="auto">
          <a:xfrm>
            <a:off x="179388" y="188913"/>
            <a:ext cx="882015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Mécanismes par interaction directe</a:t>
            </a:r>
          </a:p>
        </p:txBody>
      </p:sp>
      <p:sp>
        <p:nvSpPr>
          <p:cNvPr id="32771"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sz="2400" dirty="0">
                <a:ea typeface="ＭＳ Ｐゴシック" charset="-128"/>
              </a:rPr>
              <a:t>Le </a:t>
            </a:r>
            <a:r>
              <a:rPr lang="fr-FR" sz="2400" dirty="0" err="1">
                <a:solidFill>
                  <a:srgbClr val="800000"/>
                </a:solidFill>
                <a:ea typeface="ＭＳ Ｐゴシック" charset="-128"/>
              </a:rPr>
              <a:t>bargaining</a:t>
            </a:r>
            <a:r>
              <a:rPr lang="fr-FR" sz="2400" dirty="0">
                <a:ea typeface="ＭＳ Ｐゴシック" charset="-128"/>
              </a:rPr>
              <a:t> étudie la négociation entre deux agents (un vers un). La </a:t>
            </a:r>
            <a:r>
              <a:rPr lang="fr-FR" sz="2400" dirty="0">
                <a:solidFill>
                  <a:srgbClr val="800000"/>
                </a:solidFill>
                <a:ea typeface="ＭＳ Ｐゴシック" charset="-128"/>
              </a:rPr>
              <a:t>théorie des enchères </a:t>
            </a:r>
            <a:r>
              <a:rPr lang="fr-FR" sz="2400" dirty="0">
                <a:ea typeface="ＭＳ Ｐゴシック" charset="-128"/>
              </a:rPr>
              <a:t>concerne la négociation un vers plusieurs. </a:t>
            </a:r>
          </a:p>
          <a:p>
            <a:r>
              <a:rPr lang="fr-FR" sz="2400" dirty="0">
                <a:ea typeface="ＭＳ Ｐゴシック" charset="-128"/>
              </a:rPr>
              <a:t>Il s'agit généralement de déterminer l'acheteur ainsi que le prix de vente d'un produit. Ce domaine de grand intérêt pour </a:t>
            </a:r>
            <a:r>
              <a:rPr lang="fr-FR" sz="2400" dirty="0" smtClean="0">
                <a:ea typeface="ＭＳ Ｐゴシック" charset="-128"/>
              </a:rPr>
              <a:t>l'économie </a:t>
            </a:r>
            <a:r>
              <a:rPr lang="fr-FR" sz="2400" dirty="0">
                <a:ea typeface="ＭＳ Ｐゴシック" charset="-128"/>
              </a:rPr>
              <a:t>a produit une littérature riche. Les questions concernées sont nombreuses :</a:t>
            </a:r>
          </a:p>
          <a:p>
            <a:pPr lvl="1"/>
            <a:r>
              <a:rPr lang="fr-FR" sz="2000" dirty="0"/>
              <a:t>concilier le désir du vendeur de vendre son produit au prix le plus haut et le désir des acheteurs de l'acheter au prix le plus bas. </a:t>
            </a:r>
          </a:p>
          <a:p>
            <a:pPr lvl="1"/>
            <a:r>
              <a:rPr lang="fr-FR" sz="2000" dirty="0"/>
              <a:t>garantir la non </a:t>
            </a:r>
            <a:r>
              <a:rPr lang="fr-FR" sz="2000" dirty="0" err="1"/>
              <a:t>manipulabilité</a:t>
            </a:r>
            <a:r>
              <a:rPr lang="fr-FR" sz="2000" dirty="0"/>
              <a:t> du protocole.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sz="2400" dirty="0">
                <a:ea typeface="ＭＳ Ｐゴシック" charset="-128"/>
              </a:rPr>
              <a:t>Le protocole </a:t>
            </a:r>
            <a:r>
              <a:rPr lang="fr-FR" sz="2400" dirty="0">
                <a:solidFill>
                  <a:srgbClr val="800000"/>
                </a:solidFill>
                <a:ea typeface="ＭＳ Ｐゴシック" charset="-128"/>
              </a:rPr>
              <a:t>réseau contractuel </a:t>
            </a:r>
            <a:r>
              <a:rPr lang="fr-FR" sz="2400" dirty="0">
                <a:ea typeface="ＭＳ Ｐゴシック" charset="-128"/>
              </a:rPr>
              <a:t>(</a:t>
            </a:r>
            <a:r>
              <a:rPr lang="fr-FR" sz="2400" dirty="0" err="1">
                <a:ea typeface="ＭＳ Ｐゴシック" charset="-128"/>
              </a:rPr>
              <a:t>Contract</a:t>
            </a:r>
            <a:r>
              <a:rPr lang="fr-FR" sz="2400" dirty="0">
                <a:ea typeface="ＭＳ Ｐゴシック" charset="-128"/>
              </a:rPr>
              <a:t> Net) simule une négociation de plusieurs vers plusieurs en coordonnant plusieurs négociations en parallèle (Davis et Smith,1983). </a:t>
            </a:r>
          </a:p>
          <a:p>
            <a:r>
              <a:rPr lang="fr-FR" sz="2400" dirty="0">
                <a:ea typeface="ＭＳ Ｐゴシック" charset="-128"/>
              </a:rPr>
              <a:t>Il implique deux rôles, les </a:t>
            </a:r>
            <a:r>
              <a:rPr lang="fr-FR" sz="2400" dirty="0">
                <a:solidFill>
                  <a:srgbClr val="800000"/>
                </a:solidFill>
                <a:ea typeface="ＭＳ Ｐゴシック" charset="-128"/>
              </a:rPr>
              <a:t>contractants</a:t>
            </a:r>
            <a:r>
              <a:rPr lang="fr-FR" sz="2400" dirty="0">
                <a:ea typeface="ＭＳ Ｐゴシック" charset="-128"/>
              </a:rPr>
              <a:t> (i.e. les participants) et les </a:t>
            </a:r>
            <a:r>
              <a:rPr lang="fr-FR" sz="2400" dirty="0">
                <a:solidFill>
                  <a:srgbClr val="800000"/>
                </a:solidFill>
                <a:ea typeface="ＭＳ Ｐゴシック" charset="-128"/>
              </a:rPr>
              <a:t>gestionnaires</a:t>
            </a:r>
            <a:r>
              <a:rPr lang="fr-FR" sz="2400" dirty="0">
                <a:ea typeface="ＭＳ Ｐゴシック" charset="-128"/>
              </a:rPr>
              <a:t> (i.e. les initiateurs).</a:t>
            </a:r>
          </a:p>
          <a:p>
            <a:pPr lvl="1"/>
            <a:r>
              <a:rPr lang="fr-FR" sz="2000" dirty="0"/>
              <a:t>Les gestionnaires cherchent à accomplir un ensemble ou un flux de tâches qu'ils peuvent distribuer entre les contractants. Ils vont donc décomposer leurs tâches et annoncer les sous tâches aux contractants. </a:t>
            </a:r>
          </a:p>
          <a:p>
            <a:pPr lvl="1"/>
            <a:r>
              <a:rPr lang="fr-FR" sz="2000" dirty="0"/>
              <a:t>Les contractants reçoivent un ensemble d'appel d'offres venant des gestionnaires et choisissent celles auxquels ils répondent positivement. Ils envoient à ceux-là une offre.</a:t>
            </a:r>
          </a:p>
          <a:p>
            <a:pPr lvl="1"/>
            <a:r>
              <a:rPr lang="fr-FR" sz="2000" dirty="0"/>
              <a:t>Chaque gestionnaire décide alors d'un ensemble d'offres et les confirment ; il annule les autres.</a:t>
            </a:r>
          </a:p>
        </p:txBody>
      </p:sp>
      <p:sp>
        <p:nvSpPr>
          <p:cNvPr id="33795" name="Titre 1"/>
          <p:cNvSpPr>
            <a:spLocks noGrp="1"/>
          </p:cNvSpPr>
          <p:nvPr>
            <p:ph type="title"/>
          </p:nvPr>
        </p:nvSpPr>
        <p:spPr bwMode="auto">
          <a:xfrm>
            <a:off x="179388" y="188913"/>
            <a:ext cx="882015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Mécanismes par interaction directe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dirty="0">
                <a:ea typeface="ＭＳ Ｐゴシック" charset="-128"/>
              </a:rPr>
              <a:t>Mécanismes par interaction directe</a:t>
            </a:r>
          </a:p>
        </p:txBody>
      </p:sp>
      <p:grpSp>
        <p:nvGrpSpPr>
          <p:cNvPr id="2" name="Group 4"/>
          <p:cNvGrpSpPr>
            <a:grpSpLocks/>
          </p:cNvGrpSpPr>
          <p:nvPr/>
        </p:nvGrpSpPr>
        <p:grpSpPr bwMode="auto">
          <a:xfrm>
            <a:off x="1763713" y="1268413"/>
            <a:ext cx="5351462" cy="4908550"/>
            <a:chOff x="1157" y="2242"/>
            <a:chExt cx="6140" cy="4948"/>
          </a:xfrm>
        </p:grpSpPr>
        <p:sp>
          <p:nvSpPr>
            <p:cNvPr id="34820" name="Line 5"/>
            <p:cNvSpPr>
              <a:spLocks noChangeShapeType="1"/>
            </p:cNvSpPr>
            <p:nvPr/>
          </p:nvSpPr>
          <p:spPr bwMode="auto">
            <a:xfrm>
              <a:off x="1957" y="2655"/>
              <a:ext cx="0" cy="4535"/>
            </a:xfrm>
            <a:prstGeom prst="line">
              <a:avLst/>
            </a:prstGeom>
            <a:noFill/>
            <a:ln w="9525">
              <a:solidFill>
                <a:srgbClr val="000000"/>
              </a:solidFill>
              <a:prstDash val="dash"/>
              <a:round/>
              <a:headEnd/>
              <a:tailEnd/>
            </a:ln>
          </p:spPr>
          <p:txBody>
            <a:bodyPr>
              <a:prstTxWarp prst="textNoShape">
                <a:avLst/>
              </a:prstTxWarp>
            </a:bodyPr>
            <a:lstStyle/>
            <a:p>
              <a:endParaRPr lang="fr-FR"/>
            </a:p>
          </p:txBody>
        </p:sp>
        <p:sp>
          <p:nvSpPr>
            <p:cNvPr id="34821" name="Text Box 6"/>
            <p:cNvSpPr txBox="1">
              <a:spLocks noChangeArrowheads="1"/>
            </p:cNvSpPr>
            <p:nvPr/>
          </p:nvSpPr>
          <p:spPr bwMode="auto">
            <a:xfrm>
              <a:off x="1157" y="2270"/>
              <a:ext cx="1612" cy="357"/>
            </a:xfrm>
            <a:prstGeom prst="rect">
              <a:avLst/>
            </a:prstGeom>
            <a:noFill/>
            <a:ln w="9525">
              <a:solidFill>
                <a:srgbClr val="000000"/>
              </a:solidFill>
              <a:miter lim="800000"/>
              <a:headEnd/>
              <a:tailEnd/>
            </a:ln>
          </p:spPr>
          <p:txBody>
            <a:bodyPr>
              <a:prstTxWarp prst="textNoShape">
                <a:avLst/>
              </a:prstTxWarp>
            </a:bodyPr>
            <a:lstStyle/>
            <a:p>
              <a:pPr algn="ctr"/>
              <a:r>
                <a:rPr lang="fr-FR" sz="1300"/>
                <a:t>Agent-Initiateur</a:t>
              </a:r>
            </a:p>
          </p:txBody>
        </p:sp>
        <p:sp>
          <p:nvSpPr>
            <p:cNvPr id="34822" name="Line 7"/>
            <p:cNvSpPr>
              <a:spLocks noChangeShapeType="1"/>
            </p:cNvSpPr>
            <p:nvPr/>
          </p:nvSpPr>
          <p:spPr bwMode="auto">
            <a:xfrm>
              <a:off x="6487" y="2632"/>
              <a:ext cx="0" cy="4535"/>
            </a:xfrm>
            <a:prstGeom prst="line">
              <a:avLst/>
            </a:prstGeom>
            <a:noFill/>
            <a:ln w="9525">
              <a:solidFill>
                <a:srgbClr val="000000"/>
              </a:solidFill>
              <a:prstDash val="dash"/>
              <a:round/>
              <a:headEnd/>
              <a:tailEnd/>
            </a:ln>
          </p:spPr>
          <p:txBody>
            <a:bodyPr>
              <a:prstTxWarp prst="textNoShape">
                <a:avLst/>
              </a:prstTxWarp>
            </a:bodyPr>
            <a:lstStyle/>
            <a:p>
              <a:endParaRPr lang="fr-FR"/>
            </a:p>
          </p:txBody>
        </p:sp>
        <p:sp>
          <p:nvSpPr>
            <p:cNvPr id="34823" name="Text Box 8"/>
            <p:cNvSpPr txBox="1">
              <a:spLocks noChangeArrowheads="1"/>
            </p:cNvSpPr>
            <p:nvPr/>
          </p:nvSpPr>
          <p:spPr bwMode="auto">
            <a:xfrm>
              <a:off x="5677" y="2242"/>
              <a:ext cx="1620" cy="363"/>
            </a:xfrm>
            <a:prstGeom prst="rect">
              <a:avLst/>
            </a:prstGeom>
            <a:noFill/>
            <a:ln w="9525">
              <a:solidFill>
                <a:srgbClr val="000000"/>
              </a:solidFill>
              <a:miter lim="800000"/>
              <a:headEnd/>
              <a:tailEnd/>
            </a:ln>
          </p:spPr>
          <p:txBody>
            <a:bodyPr>
              <a:prstTxWarp prst="textNoShape">
                <a:avLst/>
              </a:prstTxWarp>
            </a:bodyPr>
            <a:lstStyle/>
            <a:p>
              <a:r>
                <a:rPr lang="fr-FR" sz="1300"/>
                <a:t>Agent-Participant</a:t>
              </a:r>
            </a:p>
          </p:txBody>
        </p:sp>
        <p:sp>
          <p:nvSpPr>
            <p:cNvPr id="34824" name="Line 9"/>
            <p:cNvSpPr>
              <a:spLocks noChangeShapeType="1"/>
            </p:cNvSpPr>
            <p:nvPr/>
          </p:nvSpPr>
          <p:spPr bwMode="auto">
            <a:xfrm>
              <a:off x="1957" y="2962"/>
              <a:ext cx="4500"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25" name="Rectangle 10"/>
            <p:cNvSpPr>
              <a:spLocks noChangeArrowheads="1"/>
            </p:cNvSpPr>
            <p:nvPr/>
          </p:nvSpPr>
          <p:spPr bwMode="auto">
            <a:xfrm flipH="1">
              <a:off x="1922" y="3298"/>
              <a:ext cx="68" cy="24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26" name="Line 11"/>
            <p:cNvSpPr>
              <a:spLocks noChangeShapeType="1"/>
            </p:cNvSpPr>
            <p:nvPr/>
          </p:nvSpPr>
          <p:spPr bwMode="auto">
            <a:xfrm>
              <a:off x="2405" y="5363"/>
              <a:ext cx="4082"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27" name="Rectangle 12"/>
            <p:cNvSpPr>
              <a:spLocks noChangeArrowheads="1"/>
            </p:cNvSpPr>
            <p:nvPr/>
          </p:nvSpPr>
          <p:spPr bwMode="auto">
            <a:xfrm>
              <a:off x="6457" y="2857"/>
              <a:ext cx="68" cy="1327"/>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28" name="Rectangle 13"/>
            <p:cNvSpPr>
              <a:spLocks noChangeArrowheads="1"/>
            </p:cNvSpPr>
            <p:nvPr/>
          </p:nvSpPr>
          <p:spPr bwMode="auto">
            <a:xfrm flipH="1">
              <a:off x="6457" y="5182"/>
              <a:ext cx="68" cy="155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29" name="Line 14"/>
            <p:cNvSpPr>
              <a:spLocks noChangeShapeType="1"/>
            </p:cNvSpPr>
            <p:nvPr/>
          </p:nvSpPr>
          <p:spPr bwMode="auto">
            <a:xfrm flipH="1" flipV="1">
              <a:off x="1957" y="3421"/>
              <a:ext cx="4076"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30" name="Line 15"/>
            <p:cNvSpPr>
              <a:spLocks noChangeShapeType="1"/>
            </p:cNvSpPr>
            <p:nvPr/>
          </p:nvSpPr>
          <p:spPr bwMode="auto">
            <a:xfrm flipH="1" flipV="1">
              <a:off x="1957" y="4171"/>
              <a:ext cx="4082"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31" name="Rectangle 16"/>
            <p:cNvSpPr>
              <a:spLocks noChangeArrowheads="1"/>
            </p:cNvSpPr>
            <p:nvPr/>
          </p:nvSpPr>
          <p:spPr bwMode="auto">
            <a:xfrm flipH="1">
              <a:off x="1912" y="5557"/>
              <a:ext cx="68" cy="1247"/>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32" name="Text Box 17"/>
            <p:cNvSpPr txBox="1">
              <a:spLocks noChangeArrowheads="1"/>
            </p:cNvSpPr>
            <p:nvPr/>
          </p:nvSpPr>
          <p:spPr bwMode="auto">
            <a:xfrm>
              <a:off x="3217" y="2677"/>
              <a:ext cx="1800" cy="360"/>
            </a:xfrm>
            <a:prstGeom prst="rect">
              <a:avLst/>
            </a:prstGeom>
            <a:noFill/>
            <a:ln w="9525">
              <a:noFill/>
              <a:miter lim="800000"/>
              <a:headEnd/>
              <a:tailEnd type="none" w="sm" len="lg"/>
            </a:ln>
          </p:spPr>
          <p:txBody>
            <a:bodyPr>
              <a:prstTxWarp prst="textNoShape">
                <a:avLst/>
              </a:prstTxWarp>
            </a:bodyPr>
            <a:lstStyle/>
            <a:p>
              <a:r>
                <a:rPr lang="fr-FR" sz="1300"/>
                <a:t>Call for proporsal</a:t>
              </a:r>
            </a:p>
          </p:txBody>
        </p:sp>
        <p:sp>
          <p:nvSpPr>
            <p:cNvPr id="34833" name="Text Box 18"/>
            <p:cNvSpPr txBox="1">
              <a:spLocks noChangeArrowheads="1"/>
            </p:cNvSpPr>
            <p:nvPr/>
          </p:nvSpPr>
          <p:spPr bwMode="auto">
            <a:xfrm>
              <a:off x="3217" y="3154"/>
              <a:ext cx="1080" cy="423"/>
            </a:xfrm>
            <a:prstGeom prst="rect">
              <a:avLst/>
            </a:prstGeom>
            <a:noFill/>
            <a:ln w="9525">
              <a:noFill/>
              <a:miter lim="800000"/>
              <a:headEnd/>
              <a:tailEnd/>
            </a:ln>
          </p:spPr>
          <p:txBody>
            <a:bodyPr>
              <a:prstTxWarp prst="textNoShape">
                <a:avLst/>
              </a:prstTxWarp>
            </a:bodyPr>
            <a:lstStyle/>
            <a:p>
              <a:r>
                <a:rPr lang="fr-FR" sz="1300"/>
                <a:t>Refuse</a:t>
              </a:r>
            </a:p>
          </p:txBody>
        </p:sp>
        <p:sp>
          <p:nvSpPr>
            <p:cNvPr id="34834" name="Text Box 19"/>
            <p:cNvSpPr txBox="1">
              <a:spLocks noChangeArrowheads="1"/>
            </p:cNvSpPr>
            <p:nvPr/>
          </p:nvSpPr>
          <p:spPr bwMode="auto">
            <a:xfrm>
              <a:off x="2857" y="3541"/>
              <a:ext cx="1620" cy="360"/>
            </a:xfrm>
            <a:prstGeom prst="rect">
              <a:avLst/>
            </a:prstGeom>
            <a:noFill/>
            <a:ln w="9525">
              <a:noFill/>
              <a:miter lim="800000"/>
              <a:headEnd/>
              <a:tailEnd/>
            </a:ln>
          </p:spPr>
          <p:txBody>
            <a:bodyPr>
              <a:prstTxWarp prst="textNoShape">
                <a:avLst/>
              </a:prstTxWarp>
            </a:bodyPr>
            <a:lstStyle/>
            <a:p>
              <a:pPr algn="ctr"/>
              <a:r>
                <a:rPr lang="fr-FR" sz="1300"/>
                <a:t>Not understood</a:t>
              </a:r>
            </a:p>
          </p:txBody>
        </p:sp>
        <p:sp>
          <p:nvSpPr>
            <p:cNvPr id="34835" name="Text Box 20"/>
            <p:cNvSpPr txBox="1">
              <a:spLocks noChangeArrowheads="1"/>
            </p:cNvSpPr>
            <p:nvPr/>
          </p:nvSpPr>
          <p:spPr bwMode="auto">
            <a:xfrm>
              <a:off x="2857" y="4345"/>
              <a:ext cx="2160" cy="360"/>
            </a:xfrm>
            <a:prstGeom prst="rect">
              <a:avLst/>
            </a:prstGeom>
            <a:noFill/>
            <a:ln w="9525">
              <a:noFill/>
              <a:miter lim="800000"/>
              <a:headEnd/>
              <a:tailEnd/>
            </a:ln>
          </p:spPr>
          <p:txBody>
            <a:bodyPr>
              <a:prstTxWarp prst="textNoShape">
                <a:avLst/>
              </a:prstTxWarp>
            </a:bodyPr>
            <a:lstStyle/>
            <a:p>
              <a:r>
                <a:rPr lang="fr-FR" sz="1300"/>
                <a:t>Accept proporsal</a:t>
              </a:r>
            </a:p>
          </p:txBody>
        </p:sp>
        <p:sp>
          <p:nvSpPr>
            <p:cNvPr id="34836" name="Line 21"/>
            <p:cNvSpPr>
              <a:spLocks noChangeShapeType="1"/>
            </p:cNvSpPr>
            <p:nvPr/>
          </p:nvSpPr>
          <p:spPr bwMode="auto">
            <a:xfrm>
              <a:off x="1979" y="6501"/>
              <a:ext cx="4535"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37" name="Line 22"/>
            <p:cNvSpPr>
              <a:spLocks noChangeShapeType="1"/>
            </p:cNvSpPr>
            <p:nvPr/>
          </p:nvSpPr>
          <p:spPr bwMode="auto">
            <a:xfrm flipH="1">
              <a:off x="1972" y="5737"/>
              <a:ext cx="4479"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38" name="Text Box 23"/>
            <p:cNvSpPr txBox="1">
              <a:spLocks noChangeArrowheads="1"/>
            </p:cNvSpPr>
            <p:nvPr/>
          </p:nvSpPr>
          <p:spPr bwMode="auto">
            <a:xfrm>
              <a:off x="2857" y="5050"/>
              <a:ext cx="1590" cy="360"/>
            </a:xfrm>
            <a:prstGeom prst="rect">
              <a:avLst/>
            </a:prstGeom>
            <a:noFill/>
            <a:ln w="9525">
              <a:noFill/>
              <a:miter lim="800000"/>
              <a:headEnd/>
              <a:tailEnd/>
            </a:ln>
          </p:spPr>
          <p:txBody>
            <a:bodyPr>
              <a:prstTxWarp prst="textNoShape">
                <a:avLst/>
              </a:prstTxWarp>
            </a:bodyPr>
            <a:lstStyle/>
            <a:p>
              <a:r>
                <a:rPr lang="fr-FR" sz="1300"/>
                <a:t>Reject proporsal</a:t>
              </a:r>
            </a:p>
          </p:txBody>
        </p:sp>
        <p:sp>
          <p:nvSpPr>
            <p:cNvPr id="34839" name="Line 24"/>
            <p:cNvSpPr>
              <a:spLocks noChangeShapeType="1"/>
            </p:cNvSpPr>
            <p:nvPr/>
          </p:nvSpPr>
          <p:spPr bwMode="auto">
            <a:xfrm>
              <a:off x="2431" y="4631"/>
              <a:ext cx="4076"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40" name="Text Box 25"/>
            <p:cNvSpPr txBox="1">
              <a:spLocks noChangeArrowheads="1"/>
            </p:cNvSpPr>
            <p:nvPr/>
          </p:nvSpPr>
          <p:spPr bwMode="auto">
            <a:xfrm>
              <a:off x="3379" y="3883"/>
              <a:ext cx="915" cy="360"/>
            </a:xfrm>
            <a:prstGeom prst="rect">
              <a:avLst/>
            </a:prstGeom>
            <a:noFill/>
            <a:ln w="9525">
              <a:noFill/>
              <a:miter lim="800000"/>
              <a:headEnd/>
              <a:tailEnd/>
            </a:ln>
          </p:spPr>
          <p:txBody>
            <a:bodyPr>
              <a:prstTxWarp prst="textNoShape">
                <a:avLst/>
              </a:prstTxWarp>
            </a:bodyPr>
            <a:lstStyle/>
            <a:p>
              <a:r>
                <a:rPr lang="fr-FR" sz="1300"/>
                <a:t>propose</a:t>
              </a:r>
            </a:p>
          </p:txBody>
        </p:sp>
        <p:sp>
          <p:nvSpPr>
            <p:cNvPr id="34841" name="Line 26"/>
            <p:cNvSpPr>
              <a:spLocks noChangeShapeType="1"/>
            </p:cNvSpPr>
            <p:nvPr/>
          </p:nvSpPr>
          <p:spPr bwMode="auto">
            <a:xfrm flipH="1">
              <a:off x="1981" y="3797"/>
              <a:ext cx="3969"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34842" name="Rectangle 27"/>
            <p:cNvSpPr>
              <a:spLocks noChangeArrowheads="1"/>
            </p:cNvSpPr>
            <p:nvPr/>
          </p:nvSpPr>
          <p:spPr bwMode="auto">
            <a:xfrm flipH="1">
              <a:off x="1917" y="2767"/>
              <a:ext cx="68" cy="360"/>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grpSp>
          <p:nvGrpSpPr>
            <p:cNvPr id="3" name="Group 28"/>
            <p:cNvGrpSpPr>
              <a:grpSpLocks/>
            </p:cNvGrpSpPr>
            <p:nvPr/>
          </p:nvGrpSpPr>
          <p:grpSpPr bwMode="auto">
            <a:xfrm>
              <a:off x="5962" y="3421"/>
              <a:ext cx="485" cy="751"/>
              <a:chOff x="5962" y="3421"/>
              <a:chExt cx="485" cy="751"/>
            </a:xfrm>
          </p:grpSpPr>
          <p:sp>
            <p:nvSpPr>
              <p:cNvPr id="34856" name="Line 29"/>
              <p:cNvSpPr>
                <a:spLocks noChangeShapeType="1"/>
              </p:cNvSpPr>
              <p:nvPr/>
            </p:nvSpPr>
            <p:spPr bwMode="auto">
              <a:xfrm flipH="1">
                <a:off x="6087" y="3794"/>
                <a:ext cx="360" cy="0"/>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57" name="AutoShape 30"/>
              <p:cNvSpPr>
                <a:spLocks noChangeArrowheads="1"/>
              </p:cNvSpPr>
              <p:nvPr/>
            </p:nvSpPr>
            <p:spPr bwMode="auto">
              <a:xfrm flipH="1">
                <a:off x="5962" y="3657"/>
                <a:ext cx="179" cy="280"/>
              </a:xfrm>
              <a:prstGeom prst="flowChartDecision">
                <a:avLst/>
              </a:prstGeom>
              <a:solidFill>
                <a:srgbClr val="FFFFFF"/>
              </a:solidFill>
              <a:ln w="9525">
                <a:solidFill>
                  <a:srgbClr val="000000"/>
                </a:solidFill>
                <a:miter lim="800000"/>
                <a:headEnd/>
                <a:tailEnd type="none" w="sm" len="lg"/>
              </a:ln>
            </p:spPr>
            <p:txBody>
              <a:bodyPr>
                <a:prstTxWarp prst="textNoShape">
                  <a:avLst/>
                </a:prstTxWarp>
              </a:bodyPr>
              <a:lstStyle/>
              <a:p>
                <a:endParaRPr lang="fr-FR"/>
              </a:p>
            </p:txBody>
          </p:sp>
          <p:sp>
            <p:nvSpPr>
              <p:cNvPr id="34858" name="Line 31"/>
              <p:cNvSpPr>
                <a:spLocks noChangeShapeType="1"/>
              </p:cNvSpPr>
              <p:nvPr/>
            </p:nvSpPr>
            <p:spPr bwMode="auto">
              <a:xfrm flipH="1" flipV="1">
                <a:off x="6043" y="3421"/>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59" name="Line 32"/>
              <p:cNvSpPr>
                <a:spLocks noChangeShapeType="1"/>
              </p:cNvSpPr>
              <p:nvPr/>
            </p:nvSpPr>
            <p:spPr bwMode="auto">
              <a:xfrm flipH="1">
                <a:off x="6050" y="3934"/>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60" name="Line 33"/>
              <p:cNvSpPr>
                <a:spLocks noChangeShapeType="1"/>
              </p:cNvSpPr>
              <p:nvPr/>
            </p:nvSpPr>
            <p:spPr bwMode="auto">
              <a:xfrm>
                <a:off x="6017" y="3765"/>
                <a:ext cx="68" cy="68"/>
              </a:xfrm>
              <a:prstGeom prst="line">
                <a:avLst/>
              </a:prstGeom>
              <a:noFill/>
              <a:ln w="9525">
                <a:solidFill>
                  <a:srgbClr val="000000"/>
                </a:solidFill>
                <a:round/>
                <a:headEnd/>
                <a:tailEnd/>
              </a:ln>
            </p:spPr>
            <p:txBody>
              <a:bodyPr>
                <a:prstTxWarp prst="textNoShape">
                  <a:avLst/>
                </a:prstTxWarp>
              </a:bodyPr>
              <a:lstStyle/>
              <a:p>
                <a:endParaRPr lang="fr-FR"/>
              </a:p>
            </p:txBody>
          </p:sp>
          <p:sp>
            <p:nvSpPr>
              <p:cNvPr id="34861" name="Line 34"/>
              <p:cNvSpPr>
                <a:spLocks noChangeShapeType="1"/>
              </p:cNvSpPr>
              <p:nvPr/>
            </p:nvSpPr>
            <p:spPr bwMode="auto">
              <a:xfrm flipV="1">
                <a:off x="6017" y="3761"/>
                <a:ext cx="68" cy="68"/>
              </a:xfrm>
              <a:prstGeom prst="line">
                <a:avLst/>
              </a:prstGeom>
              <a:noFill/>
              <a:ln w="9525">
                <a:solidFill>
                  <a:srgbClr val="000000"/>
                </a:solidFill>
                <a:round/>
                <a:headEnd/>
                <a:tailEnd/>
              </a:ln>
            </p:spPr>
            <p:txBody>
              <a:bodyPr>
                <a:prstTxWarp prst="textNoShape">
                  <a:avLst/>
                </a:prstTxWarp>
              </a:bodyPr>
              <a:lstStyle/>
              <a:p>
                <a:endParaRPr lang="fr-FR"/>
              </a:p>
            </p:txBody>
          </p:sp>
        </p:grpSp>
        <p:sp>
          <p:nvSpPr>
            <p:cNvPr id="34844" name="Rectangle 35"/>
            <p:cNvSpPr>
              <a:spLocks noChangeArrowheads="1"/>
            </p:cNvSpPr>
            <p:nvPr/>
          </p:nvSpPr>
          <p:spPr bwMode="auto">
            <a:xfrm flipH="1">
              <a:off x="1925" y="4048"/>
              <a:ext cx="68" cy="986"/>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45" name="Rectangle 36"/>
            <p:cNvSpPr>
              <a:spLocks noChangeArrowheads="1"/>
            </p:cNvSpPr>
            <p:nvPr/>
          </p:nvSpPr>
          <p:spPr bwMode="auto">
            <a:xfrm flipH="1">
              <a:off x="1909" y="3676"/>
              <a:ext cx="68" cy="24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grpSp>
          <p:nvGrpSpPr>
            <p:cNvPr id="4" name="Group 37"/>
            <p:cNvGrpSpPr>
              <a:grpSpLocks/>
            </p:cNvGrpSpPr>
            <p:nvPr/>
          </p:nvGrpSpPr>
          <p:grpSpPr bwMode="auto">
            <a:xfrm flipH="1">
              <a:off x="2012" y="4626"/>
              <a:ext cx="485" cy="751"/>
              <a:chOff x="5962" y="3421"/>
              <a:chExt cx="485" cy="751"/>
            </a:xfrm>
          </p:grpSpPr>
          <p:sp>
            <p:nvSpPr>
              <p:cNvPr id="34850" name="Line 38"/>
              <p:cNvSpPr>
                <a:spLocks noChangeShapeType="1"/>
              </p:cNvSpPr>
              <p:nvPr/>
            </p:nvSpPr>
            <p:spPr bwMode="auto">
              <a:xfrm flipH="1">
                <a:off x="6087" y="3794"/>
                <a:ext cx="360" cy="0"/>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51" name="AutoShape 39"/>
              <p:cNvSpPr>
                <a:spLocks noChangeArrowheads="1"/>
              </p:cNvSpPr>
              <p:nvPr/>
            </p:nvSpPr>
            <p:spPr bwMode="auto">
              <a:xfrm flipH="1">
                <a:off x="5962" y="3657"/>
                <a:ext cx="179" cy="280"/>
              </a:xfrm>
              <a:prstGeom prst="flowChartDecision">
                <a:avLst/>
              </a:prstGeom>
              <a:solidFill>
                <a:srgbClr val="FFFFFF"/>
              </a:solidFill>
              <a:ln w="9525">
                <a:solidFill>
                  <a:srgbClr val="000000"/>
                </a:solidFill>
                <a:miter lim="800000"/>
                <a:headEnd/>
                <a:tailEnd type="none" w="sm" len="lg"/>
              </a:ln>
            </p:spPr>
            <p:txBody>
              <a:bodyPr>
                <a:prstTxWarp prst="textNoShape">
                  <a:avLst/>
                </a:prstTxWarp>
              </a:bodyPr>
              <a:lstStyle/>
              <a:p>
                <a:endParaRPr lang="fr-FR"/>
              </a:p>
            </p:txBody>
          </p:sp>
          <p:sp>
            <p:nvSpPr>
              <p:cNvPr id="34852" name="Line 40"/>
              <p:cNvSpPr>
                <a:spLocks noChangeShapeType="1"/>
              </p:cNvSpPr>
              <p:nvPr/>
            </p:nvSpPr>
            <p:spPr bwMode="auto">
              <a:xfrm flipH="1" flipV="1">
                <a:off x="6043" y="3421"/>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53" name="Line 41"/>
              <p:cNvSpPr>
                <a:spLocks noChangeShapeType="1"/>
              </p:cNvSpPr>
              <p:nvPr/>
            </p:nvSpPr>
            <p:spPr bwMode="auto">
              <a:xfrm flipH="1">
                <a:off x="6050" y="3934"/>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34854" name="Line 42"/>
              <p:cNvSpPr>
                <a:spLocks noChangeShapeType="1"/>
              </p:cNvSpPr>
              <p:nvPr/>
            </p:nvSpPr>
            <p:spPr bwMode="auto">
              <a:xfrm>
                <a:off x="6017" y="3765"/>
                <a:ext cx="68" cy="68"/>
              </a:xfrm>
              <a:prstGeom prst="line">
                <a:avLst/>
              </a:prstGeom>
              <a:noFill/>
              <a:ln w="9525">
                <a:solidFill>
                  <a:srgbClr val="000000"/>
                </a:solidFill>
                <a:round/>
                <a:headEnd/>
                <a:tailEnd/>
              </a:ln>
            </p:spPr>
            <p:txBody>
              <a:bodyPr>
                <a:prstTxWarp prst="textNoShape">
                  <a:avLst/>
                </a:prstTxWarp>
              </a:bodyPr>
              <a:lstStyle/>
              <a:p>
                <a:endParaRPr lang="fr-FR"/>
              </a:p>
            </p:txBody>
          </p:sp>
          <p:sp>
            <p:nvSpPr>
              <p:cNvPr id="34855" name="Line 43"/>
              <p:cNvSpPr>
                <a:spLocks noChangeShapeType="1"/>
              </p:cNvSpPr>
              <p:nvPr/>
            </p:nvSpPr>
            <p:spPr bwMode="auto">
              <a:xfrm flipV="1">
                <a:off x="6017" y="3761"/>
                <a:ext cx="68" cy="68"/>
              </a:xfrm>
              <a:prstGeom prst="line">
                <a:avLst/>
              </a:prstGeom>
              <a:noFill/>
              <a:ln w="9525">
                <a:solidFill>
                  <a:srgbClr val="000000"/>
                </a:solidFill>
                <a:round/>
                <a:headEnd/>
                <a:tailEnd/>
              </a:ln>
            </p:spPr>
            <p:txBody>
              <a:bodyPr>
                <a:prstTxWarp prst="textNoShape">
                  <a:avLst/>
                </a:prstTxWarp>
              </a:bodyPr>
              <a:lstStyle/>
              <a:p>
                <a:endParaRPr lang="fr-FR"/>
              </a:p>
            </p:txBody>
          </p:sp>
        </p:grpSp>
        <p:sp>
          <p:nvSpPr>
            <p:cNvPr id="34847" name="Rectangle 44"/>
            <p:cNvSpPr>
              <a:spLocks noChangeArrowheads="1"/>
            </p:cNvSpPr>
            <p:nvPr/>
          </p:nvSpPr>
          <p:spPr bwMode="auto">
            <a:xfrm flipH="1">
              <a:off x="6457" y="4452"/>
              <a:ext cx="68" cy="363"/>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34848" name="Text Box 45"/>
            <p:cNvSpPr txBox="1">
              <a:spLocks noChangeArrowheads="1"/>
            </p:cNvSpPr>
            <p:nvPr/>
          </p:nvSpPr>
          <p:spPr bwMode="auto">
            <a:xfrm>
              <a:off x="3037" y="5443"/>
              <a:ext cx="1080" cy="360"/>
            </a:xfrm>
            <a:prstGeom prst="rect">
              <a:avLst/>
            </a:prstGeom>
            <a:noFill/>
            <a:ln w="9525">
              <a:noFill/>
              <a:miter lim="800000"/>
              <a:headEnd/>
              <a:tailEnd/>
            </a:ln>
          </p:spPr>
          <p:txBody>
            <a:bodyPr>
              <a:prstTxWarp prst="textNoShape">
                <a:avLst/>
              </a:prstTxWarp>
            </a:bodyPr>
            <a:lstStyle/>
            <a:p>
              <a:r>
                <a:rPr lang="fr-FR" sz="1300"/>
                <a:t>Inform</a:t>
              </a:r>
            </a:p>
          </p:txBody>
        </p:sp>
        <p:sp>
          <p:nvSpPr>
            <p:cNvPr id="34849" name="Text Box 46"/>
            <p:cNvSpPr txBox="1">
              <a:spLocks noChangeArrowheads="1"/>
            </p:cNvSpPr>
            <p:nvPr/>
          </p:nvSpPr>
          <p:spPr bwMode="auto">
            <a:xfrm>
              <a:off x="3037" y="6222"/>
              <a:ext cx="900" cy="360"/>
            </a:xfrm>
            <a:prstGeom prst="rect">
              <a:avLst/>
            </a:prstGeom>
            <a:noFill/>
            <a:ln w="9525">
              <a:noFill/>
              <a:miter lim="800000"/>
              <a:headEnd/>
              <a:tailEnd/>
            </a:ln>
          </p:spPr>
          <p:txBody>
            <a:bodyPr>
              <a:prstTxWarp prst="textNoShape">
                <a:avLst/>
              </a:prstTxWarp>
            </a:bodyPr>
            <a:lstStyle/>
            <a:p>
              <a:r>
                <a:rPr lang="fr-FR" sz="1300"/>
                <a:t>cancel</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Applications et </a:t>
            </a:r>
            <a:r>
              <a:rPr lang="fr-FR" u="sng">
                <a:ea typeface="ＭＳ Ｐゴシック" charset="-128"/>
              </a:rPr>
              <a:t>défis</a:t>
            </a:r>
          </a:p>
        </p:txBody>
      </p:sp>
      <p:sp>
        <p:nvSpPr>
          <p:cNvPr id="35843"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Applications </a:t>
            </a:r>
            <a:r>
              <a:rPr lang="fr-FR" i="1">
                <a:ea typeface="ＭＳ Ｐゴシック" charset="-128"/>
              </a:rPr>
              <a:t>: Big data</a:t>
            </a:r>
          </a:p>
          <a:p>
            <a:pPr lvl="1"/>
            <a:r>
              <a:rPr lang="fr-FR"/>
              <a:t>Utilisation des SIG pour construire  l’environnement</a:t>
            </a:r>
          </a:p>
          <a:p>
            <a:pPr lvl="1"/>
            <a:r>
              <a:rPr lang="fr-FR"/>
              <a:t>Des données aux agents : la simulation réaliste de populations diversifiées  d’agents (clients…)</a:t>
            </a:r>
          </a:p>
          <a:p>
            <a:pPr lvl="1"/>
            <a:r>
              <a:rPr lang="fr-FR"/>
              <a:t>Passage des images 2D aux images Pet scan</a:t>
            </a:r>
          </a:p>
          <a:p>
            <a:pPr lvl="1"/>
            <a:r>
              <a:rPr lang="fr-FR"/>
              <a:t>…</a:t>
            </a:r>
          </a:p>
          <a:p>
            <a:r>
              <a:rPr lang="fr-FR">
                <a:ea typeface="ＭＳ Ｐゴシック" charset="-128"/>
              </a:rPr>
              <a:t>Modélisation : </a:t>
            </a:r>
          </a:p>
          <a:p>
            <a:pPr lvl="1"/>
            <a:r>
              <a:rPr lang="fr-FR"/>
              <a:t>Systèmes qui s’auto-observent pour détecter les patterns émergeants</a:t>
            </a:r>
          </a:p>
          <a:p>
            <a:pPr lvl="1"/>
            <a:r>
              <a:rPr lang="fr-FR"/>
              <a:t>Multi-échelles &amp;Multi-points de vues</a:t>
            </a:r>
          </a:p>
          <a:p>
            <a:pPr lvl="1"/>
            <a:r>
              <a:rPr lang="fr-FR"/>
              <a:t>Modèles de coordination pour des systèmes large-échelle</a:t>
            </a:r>
          </a:p>
          <a:p>
            <a:pPr lvl="1"/>
            <a:r>
              <a:rPr lang="fr-FR"/>
              <a:t>…</a:t>
            </a:r>
          </a:p>
          <a:p>
            <a:r>
              <a:rPr lang="fr-FR">
                <a:ea typeface="ＭＳ Ｐゴシック" charset="-128"/>
              </a:rPr>
              <a:t>Ingénierie : Modèles métiers, transformation de modèles …</a:t>
            </a:r>
          </a:p>
          <a:p>
            <a:endParaRPr lang="fr-FR">
              <a:ea typeface="ＭＳ Ｐゴシック" charset="-128"/>
            </a:endParaRPr>
          </a:p>
          <a:p>
            <a:pPr lvl="2"/>
            <a:endParaRPr lang="fr-FR">
              <a:ea typeface="ＭＳ Ｐゴシック" charset="-128"/>
            </a:endParaRPr>
          </a:p>
          <a:p>
            <a:pPr lvl="1"/>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Mécanismes d’</a:t>
            </a:r>
            <a:r>
              <a:rPr lang="fr-FR" dirty="0" err="1" smtClean="0"/>
              <a:t>auto-organisation</a:t>
            </a:r>
            <a:endParaRPr lang="fr-FR" dirty="0"/>
          </a:p>
        </p:txBody>
      </p:sp>
      <p:sp>
        <p:nvSpPr>
          <p:cNvPr id="3" name="Espace réservé du contenu 2"/>
          <p:cNvSpPr>
            <a:spLocks noGrp="1"/>
          </p:cNvSpPr>
          <p:nvPr>
            <p:ph idx="1"/>
          </p:nvPr>
        </p:nvSpPr>
        <p:spPr/>
        <p:txBody>
          <a:bodyPr/>
          <a:lstStyle/>
          <a:p>
            <a:r>
              <a:rPr lang="fr-FR" dirty="0" smtClean="0"/>
              <a:t>Limites </a:t>
            </a:r>
          </a:p>
          <a:p>
            <a:pPr lvl="1"/>
            <a:r>
              <a:rPr lang="fr-FR" dirty="0" smtClean="0"/>
              <a:t>émergence de comportements globaux indésirables</a:t>
            </a:r>
          </a:p>
          <a:p>
            <a:pPr lvl="2"/>
            <a:r>
              <a:rPr lang="fr-FR" dirty="0" smtClean="0"/>
              <a:t>exemple1 : Crash boursier </a:t>
            </a:r>
          </a:p>
          <a:p>
            <a:pPr lvl="2"/>
            <a:r>
              <a:rPr lang="fr-FR" dirty="0" smtClean="0"/>
              <a:t>exemple2 : Congestion dans les réseaux</a:t>
            </a:r>
          </a:p>
          <a:p>
            <a:pPr lvl="1"/>
            <a:r>
              <a:rPr lang="fr-FR" dirty="0" smtClean="0"/>
              <a:t>l’émergence est dans l’œil de l’observateur</a:t>
            </a:r>
          </a:p>
          <a:p>
            <a:pPr lvl="1"/>
            <a:endParaRPr lang="fr-FR" dirty="0" smtClean="0"/>
          </a:p>
          <a:p>
            <a:pPr lvl="1"/>
            <a:r>
              <a:rPr lang="fr-FR" dirty="0" smtClean="0"/>
              <a:t>une solution : un système multi-agents doit être capable de s’</a:t>
            </a:r>
            <a:r>
              <a:rPr lang="fr-FR" dirty="0" err="1" smtClean="0"/>
              <a:t>auto-observer</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3200" b="1" dirty="0" smtClean="0"/>
              <a:t>Un système multi-agents pour la détection des communautés dans les réseaux sociaux</a:t>
            </a:r>
            <a:br>
              <a:rPr lang="fr-FR" sz="3200" b="1" dirty="0" smtClean="0"/>
            </a:br>
            <a:endParaRPr lang="fr-FR" sz="3200" b="1"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16</a:t>
            </a:fld>
            <a:endParaRPr lang="fr-FR"/>
          </a:p>
        </p:txBody>
      </p:sp>
      <p:sp>
        <p:nvSpPr>
          <p:cNvPr id="5" name="Sous-titre 4"/>
          <p:cNvSpPr>
            <a:spLocks noGrp="1"/>
          </p:cNvSpPr>
          <p:nvPr>
            <p:ph type="subTitle" idx="1"/>
          </p:nvPr>
        </p:nvSpPr>
        <p:spPr/>
        <p:txBody>
          <a:bodyPr/>
          <a:lstStyle/>
          <a:p>
            <a:r>
              <a:rPr lang="fr-FR" dirty="0" smtClean="0"/>
              <a:t>Thèse soutenue de </a:t>
            </a:r>
            <a:r>
              <a:rPr lang="fr-FR" dirty="0" err="1" smtClean="0"/>
              <a:t>Hédia</a:t>
            </a:r>
            <a:r>
              <a:rPr lang="fr-FR" dirty="0" smtClean="0"/>
              <a:t> Zardi et thèse en cours de David </a:t>
            </a:r>
            <a:r>
              <a:rPr lang="fr-FR" dirty="0" err="1" smtClean="0"/>
              <a:t>Oriedi</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mn-lt"/>
                <a:cs typeface="Times New Roman" pitchFamily="18" charset="0"/>
              </a:rPr>
              <a:t>Les réseaux sociaux</a:t>
            </a:r>
            <a:endParaRPr lang="fr-FR" sz="3600" dirty="0">
              <a:latin typeface="+mn-lt"/>
            </a:endParaRPr>
          </a:p>
        </p:txBody>
      </p:sp>
      <p:sp>
        <p:nvSpPr>
          <p:cNvPr id="3" name="Espace réservé du contenu 2"/>
          <p:cNvSpPr>
            <a:spLocks noGrp="1"/>
          </p:cNvSpPr>
          <p:nvPr>
            <p:ph sz="half" idx="1"/>
          </p:nvPr>
        </p:nvSpPr>
        <p:spPr/>
        <p:txBody>
          <a:bodyPr>
            <a:normAutofit fontScale="62500" lnSpcReduction="20000"/>
          </a:bodyPr>
          <a:lstStyle/>
          <a:p>
            <a:pPr algn="just">
              <a:lnSpc>
                <a:spcPct val="120000"/>
              </a:lnSpc>
              <a:spcBef>
                <a:spcPts val="0"/>
              </a:spcBef>
              <a:spcAft>
                <a:spcPts val="2400"/>
              </a:spcAft>
              <a:buFont typeface="Wingdings" pitchFamily="2" charset="2"/>
              <a:buChar char="§"/>
            </a:pPr>
            <a:r>
              <a:rPr lang="fr-FR" sz="3429" dirty="0" smtClean="0">
                <a:cs typeface="Times New Roman" pitchFamily="18" charset="0"/>
              </a:rPr>
              <a:t>Emergence et usage croissant des réseaux sociaux:</a:t>
            </a:r>
          </a:p>
          <a:p>
            <a:pPr algn="just">
              <a:lnSpc>
                <a:spcPct val="120000"/>
              </a:lnSpc>
              <a:spcBef>
                <a:spcPts val="0"/>
              </a:spcBef>
              <a:spcAft>
                <a:spcPts val="2400"/>
              </a:spcAft>
              <a:buFont typeface="Wingdings" pitchFamily="2" charset="2"/>
              <a:buChar char="§"/>
            </a:pPr>
            <a:r>
              <a:rPr lang="fr-FR" sz="3429" dirty="0" smtClean="0">
                <a:cs typeface="Times New Roman" pitchFamily="18" charset="0"/>
              </a:rPr>
              <a:t>5 % des internautes sont adeptes d’au moins un réseau social,</a:t>
            </a:r>
          </a:p>
          <a:p>
            <a:pPr algn="just">
              <a:lnSpc>
                <a:spcPct val="120000"/>
              </a:lnSpc>
              <a:spcBef>
                <a:spcPts val="0"/>
              </a:spcBef>
              <a:spcAft>
                <a:spcPts val="2400"/>
              </a:spcAft>
              <a:buFont typeface="Wingdings" pitchFamily="2" charset="2"/>
              <a:buChar char="§"/>
            </a:pPr>
            <a:r>
              <a:rPr lang="fr-FR" sz="3429" dirty="0" err="1" smtClean="0">
                <a:cs typeface="Times New Roman" pitchFamily="18" charset="0"/>
              </a:rPr>
              <a:t>Facebook</a:t>
            </a:r>
            <a:r>
              <a:rPr lang="fr-FR" sz="3429" dirty="0" smtClean="0">
                <a:cs typeface="Times New Roman" pitchFamily="18" charset="0"/>
              </a:rPr>
              <a:t>: Un milliard d'utilisateurs actifs,    un trillion de pages</a:t>
            </a:r>
            <a:r>
              <a:rPr lang="fr-FR" sz="3429" b="1" dirty="0" smtClean="0">
                <a:cs typeface="Times New Roman" pitchFamily="18" charset="0"/>
              </a:rPr>
              <a:t> </a:t>
            </a:r>
            <a:r>
              <a:rPr lang="fr-FR" sz="3429" dirty="0" smtClean="0">
                <a:cs typeface="Times New Roman" pitchFamily="18" charset="0"/>
              </a:rPr>
              <a:t> sont visionnées par mois.</a:t>
            </a:r>
          </a:p>
          <a:p>
            <a:pPr algn="just">
              <a:lnSpc>
                <a:spcPct val="120000"/>
              </a:lnSpc>
              <a:spcBef>
                <a:spcPts val="0"/>
              </a:spcBef>
              <a:buFont typeface="Wingdings" pitchFamily="2" charset="2"/>
              <a:buChar char="ü"/>
            </a:pPr>
            <a:endParaRPr lang="fr-FR" sz="4000" dirty="0" smtClean="0">
              <a:cs typeface="Times New Roman" pitchFamily="18" charset="0"/>
            </a:endParaRPr>
          </a:p>
          <a:p>
            <a:endParaRPr lang="fr-FR" dirty="0"/>
          </a:p>
        </p:txBody>
      </p:sp>
      <p:sp>
        <p:nvSpPr>
          <p:cNvPr id="8" name="Espace réservé du contenu 7"/>
          <p:cNvSpPr>
            <a:spLocks noGrp="1"/>
          </p:cNvSpPr>
          <p:nvPr>
            <p:ph sz="half" idx="2"/>
          </p:nvPr>
        </p:nvSpPr>
        <p:spPr/>
        <p:txBody>
          <a:bodyPr>
            <a:normAutofit fontScale="62500" lnSpcReduction="20000"/>
          </a:bodyPr>
          <a:lstStyle/>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17</a:t>
            </a:fld>
            <a:endParaRPr lang="fr-FR"/>
          </a:p>
        </p:txBody>
      </p:sp>
      <p:pic>
        <p:nvPicPr>
          <p:cNvPr id="9" name="Picture 2"/>
          <p:cNvPicPr>
            <a:picLocks noChangeAspect="1" noChangeArrowheads="1"/>
          </p:cNvPicPr>
          <p:nvPr/>
        </p:nvPicPr>
        <p:blipFill>
          <a:blip r:embed="rId2" cstate="print"/>
          <a:srcRect/>
          <a:stretch>
            <a:fillRect/>
          </a:stretch>
        </p:blipFill>
        <p:spPr bwMode="auto">
          <a:xfrm>
            <a:off x="4944616" y="1509936"/>
            <a:ext cx="3425164" cy="2376264"/>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l="19080" t="18543" r="44232" b="10836"/>
          <a:stretch>
            <a:fillRect/>
          </a:stretch>
        </p:blipFill>
        <p:spPr bwMode="auto">
          <a:xfrm>
            <a:off x="4800600" y="3933056"/>
            <a:ext cx="3528392"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a:bodyPr>
          <a:lstStyle/>
          <a:p>
            <a:r>
              <a:rPr lang="fr-FR" b="1" dirty="0" smtClean="0">
                <a:latin typeface="Times New Roman" pitchFamily="18" charset="0"/>
                <a:cs typeface="Times New Roman" pitchFamily="18" charset="0"/>
              </a:rPr>
              <a:t>Les réseaux sociaux</a:t>
            </a:r>
            <a:endParaRPr lang="fr-FR" dirty="0"/>
          </a:p>
        </p:txBody>
      </p:sp>
      <p:sp>
        <p:nvSpPr>
          <p:cNvPr id="9" name="Espace réservé du contenu 8"/>
          <p:cNvSpPr>
            <a:spLocks noGrp="1"/>
          </p:cNvSpPr>
          <p:nvPr>
            <p:ph idx="1"/>
          </p:nvPr>
        </p:nvSpPr>
        <p:spPr/>
        <p:txBody>
          <a:bodyPr>
            <a:normAutofit/>
          </a:bodyPr>
          <a:lstStyle/>
          <a:p>
            <a:pPr marL="0" algn="just">
              <a:lnSpc>
                <a:spcPct val="120000"/>
              </a:lnSpc>
              <a:spcBef>
                <a:spcPts val="600"/>
              </a:spcBef>
              <a:spcAft>
                <a:spcPts val="600"/>
              </a:spcAft>
            </a:pPr>
            <a:r>
              <a:rPr lang="fr-FR" dirty="0" smtClean="0">
                <a:latin typeface="Times New Roman" pitchFamily="18" charset="0"/>
                <a:cs typeface="Times New Roman" pitchFamily="18" charset="0"/>
              </a:rPr>
              <a:t>Un réseau social est un ensemble d'identités sociales telles que des individus ou des organisations sociales reliées entre elles par des liens créés lors des interactions sociales. </a:t>
            </a:r>
          </a:p>
          <a:p>
            <a:pPr marL="0" algn="just">
              <a:lnSpc>
                <a:spcPct val="120000"/>
              </a:lnSpc>
              <a:spcBef>
                <a:spcPts val="600"/>
              </a:spcBef>
              <a:spcAft>
                <a:spcPts val="600"/>
              </a:spcAft>
            </a:pPr>
            <a:r>
              <a:rPr lang="fr-FR" dirty="0" smtClean="0">
                <a:latin typeface="Times New Roman" pitchFamily="18" charset="0"/>
                <a:cs typeface="Times New Roman" pitchFamily="18" charset="0"/>
              </a:rPr>
              <a:t>Un réseau social représente une structure sociale dynamique se modélisant par des sommets et des arêtes. Les sommets désignent généralement des gens et/ou des organisations et sont reliés entre eux par des interactions sociales.  </a:t>
            </a:r>
          </a:p>
          <a:p>
            <a:pPr algn="r">
              <a:buNone/>
            </a:pPr>
            <a:r>
              <a:rPr lang="fr-FR" sz="2400" dirty="0" smtClean="0">
                <a:latin typeface="Times New Roman" pitchFamily="18" charset="0"/>
                <a:cs typeface="Times New Roman" pitchFamily="18" charset="0"/>
              </a:rPr>
              <a:t>(</a:t>
            </a:r>
            <a:r>
              <a:rPr lang="fr-FR" sz="2400" dirty="0" err="1" smtClean="0">
                <a:latin typeface="Times New Roman" pitchFamily="18" charset="0"/>
                <a:cs typeface="Times New Roman" pitchFamily="18" charset="0"/>
              </a:rPr>
              <a:t>J.Barnes</a:t>
            </a:r>
            <a:r>
              <a:rPr lang="fr-FR" sz="2400" dirty="0" smtClean="0">
                <a:latin typeface="Times New Roman" pitchFamily="18" charset="0"/>
                <a:cs typeface="Times New Roman" pitchFamily="18" charset="0"/>
              </a:rPr>
              <a:t>, 1954)</a:t>
            </a:r>
          </a:p>
          <a:p>
            <a:endParaRPr lang="fr-FR" dirty="0"/>
          </a:p>
        </p:txBody>
      </p:sp>
      <p:sp>
        <p:nvSpPr>
          <p:cNvPr id="5" name="Espace réservé du numéro de diapositive 4"/>
          <p:cNvSpPr>
            <a:spLocks noGrp="1"/>
          </p:cNvSpPr>
          <p:nvPr>
            <p:ph type="sldNum" sz="quarter" idx="12"/>
          </p:nvPr>
        </p:nvSpPr>
        <p:spPr/>
        <p:txBody>
          <a:bodyPr/>
          <a:lstStyle/>
          <a:p>
            <a:fld id="{B1363837-C917-4133-BCE0-5A1480A5E225}"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latin typeface="Times New Roman" pitchFamily="18" charset="0"/>
                <a:cs typeface="Times New Roman" pitchFamily="18" charset="0"/>
              </a:rPr>
              <a:t>Les réseaux sociaux</a:t>
            </a:r>
            <a:endParaRPr lang="fr-FR" dirty="0"/>
          </a:p>
        </p:txBody>
      </p:sp>
      <p:sp>
        <p:nvSpPr>
          <p:cNvPr id="3" name="Espace réservé du contenu 2"/>
          <p:cNvSpPr>
            <a:spLocks noGrp="1"/>
          </p:cNvSpPr>
          <p:nvPr>
            <p:ph idx="1"/>
          </p:nvPr>
        </p:nvSpPr>
        <p:spPr/>
        <p:txBody>
          <a:bodyPr/>
          <a:lstStyle/>
          <a:p>
            <a:r>
              <a:rPr lang="fr-FR" dirty="0" smtClean="0"/>
              <a:t>Une très bonne source de données pour :</a:t>
            </a:r>
          </a:p>
          <a:p>
            <a:pPr lvl="1"/>
            <a:r>
              <a:rPr lang="fr-FR" dirty="0" smtClean="0"/>
              <a:t>Les scientifiques (voir par exemple les </a:t>
            </a:r>
            <a:r>
              <a:rPr lang="fr-FR" dirty="0" err="1" smtClean="0"/>
              <a:t>big</a:t>
            </a:r>
            <a:r>
              <a:rPr lang="fr-FR" dirty="0" smtClean="0"/>
              <a:t> data)</a:t>
            </a:r>
          </a:p>
          <a:p>
            <a:pPr lvl="1"/>
            <a:r>
              <a:rPr lang="fr-FR" dirty="0" smtClean="0"/>
              <a:t>La sécurité </a:t>
            </a:r>
          </a:p>
          <a:p>
            <a:pPr lvl="1"/>
            <a:r>
              <a:rPr lang="fr-FR" dirty="0" smtClean="0"/>
              <a:t>…</a:t>
            </a:r>
          </a:p>
          <a:p>
            <a:pPr lvl="1"/>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Plan	</a:t>
            </a:r>
            <a:endParaRPr lang="fr-FR" dirty="0"/>
          </a:p>
        </p:txBody>
      </p:sp>
      <p:sp>
        <p:nvSpPr>
          <p:cNvPr id="3" name="Espace réservé du contenu 2"/>
          <p:cNvSpPr>
            <a:spLocks noGrp="1"/>
          </p:cNvSpPr>
          <p:nvPr>
            <p:ph idx="1"/>
          </p:nvPr>
        </p:nvSpPr>
        <p:spPr/>
        <p:txBody>
          <a:bodyPr>
            <a:normAutofit/>
          </a:bodyPr>
          <a:lstStyle/>
          <a:p>
            <a:r>
              <a:rPr lang="fr-FR" dirty="0" smtClean="0"/>
              <a:t>Introduction</a:t>
            </a:r>
            <a:endParaRPr lang="fr-FR" dirty="0" smtClean="0"/>
          </a:p>
          <a:p>
            <a:pPr lvl="1"/>
            <a:r>
              <a:rPr lang="fr-FR" dirty="0" smtClean="0"/>
              <a:t>Coordination </a:t>
            </a:r>
            <a:r>
              <a:rPr lang="fr-FR" dirty="0" err="1" smtClean="0"/>
              <a:t>multi-agents</a:t>
            </a:r>
            <a:endParaRPr lang="fr-FR" dirty="0" smtClean="0"/>
          </a:p>
          <a:p>
            <a:r>
              <a:rPr lang="fr-FR" dirty="0" smtClean="0"/>
              <a:t>Détection des communautés dans les réseaux sociaux</a:t>
            </a:r>
          </a:p>
          <a:p>
            <a:pPr lvl="1"/>
            <a:r>
              <a:rPr lang="fr-FR" dirty="0" smtClean="0"/>
              <a:t>Etat de l’art</a:t>
            </a:r>
          </a:p>
          <a:p>
            <a:pPr lvl="1"/>
            <a:r>
              <a:rPr lang="fr-FR" dirty="0" smtClean="0"/>
              <a:t>Solutions </a:t>
            </a:r>
            <a:r>
              <a:rPr lang="fr-FR" dirty="0" err="1" smtClean="0"/>
              <a:t>multi-agents</a:t>
            </a:r>
            <a:endParaRPr lang="fr-FR" dirty="0" smtClean="0"/>
          </a:p>
          <a:p>
            <a:r>
              <a:rPr lang="fr-FR" dirty="0" smtClean="0"/>
              <a:t>Négociation automatiques </a:t>
            </a:r>
          </a:p>
          <a:p>
            <a:pPr lvl="1"/>
            <a:r>
              <a:rPr lang="fr-FR" dirty="0" smtClean="0"/>
              <a:t>Etat de l’art</a:t>
            </a:r>
          </a:p>
          <a:p>
            <a:pPr lvl="1"/>
            <a:r>
              <a:rPr lang="fr-FR" dirty="0" smtClean="0"/>
              <a:t>Solutions </a:t>
            </a:r>
            <a:r>
              <a:rPr lang="fr-FR" dirty="0" err="1" smtClean="0"/>
              <a:t>multi-agents</a:t>
            </a:r>
            <a:endParaRPr lang="fr-FR" dirty="0" smtClean="0"/>
          </a:p>
          <a:p>
            <a:r>
              <a:rPr lang="fr-FR" dirty="0" smtClean="0"/>
              <a:t>Conclusion et perspectives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latin typeface="Times New Roman" pitchFamily="18" charset="0"/>
                <a:cs typeface="Times New Roman" pitchFamily="18" charset="0"/>
              </a:rPr>
              <a:t>Les réseaux sociaux</a:t>
            </a:r>
            <a:endParaRPr lang="fr-FR" dirty="0"/>
          </a:p>
        </p:txBody>
      </p:sp>
      <p:sp>
        <p:nvSpPr>
          <p:cNvPr id="3" name="Espace réservé du contenu 2"/>
          <p:cNvSpPr>
            <a:spLocks noGrp="1"/>
          </p:cNvSpPr>
          <p:nvPr>
            <p:ph idx="1"/>
          </p:nvPr>
        </p:nvSpPr>
        <p:spPr/>
        <p:txBody>
          <a:bodyPr>
            <a:normAutofit/>
          </a:bodyPr>
          <a:lstStyle/>
          <a:p>
            <a:pPr algn="just">
              <a:spcBef>
                <a:spcPts val="1200"/>
              </a:spcBef>
              <a:spcAft>
                <a:spcPts val="1200"/>
              </a:spcAft>
              <a:buFont typeface="Wingdings" pitchFamily="2" charset="2"/>
              <a:buChar char="§"/>
            </a:pPr>
            <a:r>
              <a:rPr lang="fr-FR" sz="2800" dirty="0" smtClean="0">
                <a:latin typeface="Times New Roman" pitchFamily="18" charset="0"/>
                <a:cs typeface="Times New Roman" pitchFamily="18" charset="0"/>
              </a:rPr>
              <a:t>Modélisation par un graphe G = (V, E):</a:t>
            </a:r>
          </a:p>
          <a:p>
            <a:pPr lvl="1" algn="just">
              <a:spcBef>
                <a:spcPts val="1200"/>
              </a:spcBef>
              <a:spcAft>
                <a:spcPts val="1200"/>
              </a:spcAft>
              <a:buFont typeface="Wingdings" pitchFamily="2" charset="2"/>
              <a:buChar char="§"/>
            </a:pPr>
            <a:r>
              <a:rPr lang="fr-FR" sz="2400" dirty="0" smtClean="0">
                <a:latin typeface="Times New Roman" pitchFamily="18" charset="0"/>
                <a:cs typeface="Times New Roman" pitchFamily="18" charset="0"/>
              </a:rPr>
              <a:t>Un nœud représente une entité sociale</a:t>
            </a:r>
          </a:p>
          <a:p>
            <a:pPr lvl="1" algn="just">
              <a:spcBef>
                <a:spcPts val="1200"/>
              </a:spcBef>
              <a:spcAft>
                <a:spcPts val="1200"/>
              </a:spcAft>
              <a:buFont typeface="Wingdings" pitchFamily="2" charset="2"/>
              <a:buChar char="§"/>
            </a:pPr>
            <a:r>
              <a:rPr lang="fr-FR" sz="2400" dirty="0" smtClean="0">
                <a:latin typeface="Times New Roman" pitchFamily="18" charset="0"/>
                <a:cs typeface="Times New Roman" pitchFamily="18" charset="0"/>
              </a:rPr>
              <a:t>Un lien représente une interaction sociale (amitié, intérêt commun, relation professionnelles, etc.)	</a:t>
            </a:r>
          </a:p>
          <a:p>
            <a:pPr lvl="1" algn="just">
              <a:buFont typeface="Wingdings" pitchFamily="2" charset="2"/>
              <a:buChar char="§"/>
            </a:pPr>
            <a:r>
              <a:rPr lang="fr-FR" sz="2400" dirty="0" smtClean="0">
                <a:latin typeface="Times New Roman" pitchFamily="18" charset="0"/>
                <a:cs typeface="Times New Roman" pitchFamily="18" charset="0"/>
              </a:rPr>
              <a:t>Si e = (</a:t>
            </a:r>
            <a:r>
              <a:rPr lang="fr-FR" sz="2400" dirty="0" err="1" smtClean="0">
                <a:latin typeface="Times New Roman" pitchFamily="18" charset="0"/>
                <a:cs typeface="Times New Roman" pitchFamily="18" charset="0"/>
              </a:rPr>
              <a:t>vi,vj</a:t>
            </a:r>
            <a:r>
              <a:rPr lang="fr-FR"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ϵ</a:t>
            </a:r>
            <a:r>
              <a:rPr lang="fr-FR" sz="2400" dirty="0" smtClean="0">
                <a:latin typeface="Times New Roman" pitchFamily="18" charset="0"/>
                <a:cs typeface="Times New Roman" pitchFamily="18" charset="0"/>
              </a:rPr>
              <a:t> E, on dit que les nœuds vi et </a:t>
            </a:r>
            <a:r>
              <a:rPr lang="fr-FR" sz="2400" dirty="0" err="1" smtClean="0">
                <a:latin typeface="Times New Roman" pitchFamily="18" charset="0"/>
                <a:cs typeface="Times New Roman" pitchFamily="18" charset="0"/>
              </a:rPr>
              <a:t>vj</a:t>
            </a:r>
            <a:r>
              <a:rPr lang="fr-FR" sz="2400" dirty="0" smtClean="0">
                <a:latin typeface="Times New Roman" pitchFamily="18" charset="0"/>
                <a:cs typeface="Times New Roman" pitchFamily="18" charset="0"/>
              </a:rPr>
              <a:t> sont liés, connectés, en relation, </a:t>
            </a:r>
            <a:r>
              <a:rPr lang="fr-FR" sz="2400" dirty="0" err="1" smtClean="0">
                <a:latin typeface="Times New Roman" pitchFamily="18" charset="0"/>
                <a:cs typeface="Times New Roman" pitchFamily="18" charset="0"/>
              </a:rPr>
              <a:t>etc</a:t>
            </a:r>
            <a:endParaRPr lang="fr-FR" sz="24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latin typeface="Times New Roman" pitchFamily="18" charset="0"/>
                <a:cs typeface="Times New Roman" pitchFamily="18" charset="0"/>
              </a:rPr>
              <a:t>Les réseaux sociaux</a:t>
            </a:r>
            <a:endParaRPr lang="fr-FR" dirty="0"/>
          </a:p>
        </p:txBody>
      </p:sp>
      <p:sp>
        <p:nvSpPr>
          <p:cNvPr id="3" name="Espace réservé du contenu 2"/>
          <p:cNvSpPr>
            <a:spLocks noGrp="1"/>
          </p:cNvSpPr>
          <p:nvPr>
            <p:ph idx="1"/>
          </p:nvPr>
        </p:nvSpPr>
        <p:spPr/>
        <p:txBody>
          <a:bodyPr/>
          <a:lstStyle/>
          <a:p>
            <a:r>
              <a:rPr lang="fr-FR" dirty="0" smtClean="0"/>
              <a:t>Exemple de graphe</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21</a:t>
            </a:fld>
            <a:endParaRPr lang="fr-FR"/>
          </a:p>
        </p:txBody>
      </p:sp>
      <p:pic>
        <p:nvPicPr>
          <p:cNvPr id="5" name="Picture 2" descr="C:\Documents and Settings\darine\Bureau\Sans titre4.bmp"/>
          <p:cNvPicPr>
            <a:picLocks noChangeAspect="1" noChangeArrowheads="1"/>
          </p:cNvPicPr>
          <p:nvPr/>
        </p:nvPicPr>
        <p:blipFill>
          <a:blip r:embed="rId2" cstate="print"/>
          <a:srcRect l="2362" t="3150" r="2362" b="4451"/>
          <a:stretch>
            <a:fillRect/>
          </a:stretch>
        </p:blipFill>
        <p:spPr bwMode="auto">
          <a:xfrm>
            <a:off x="1857356" y="1806446"/>
            <a:ext cx="5523526" cy="421484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latin typeface="Times New Roman" pitchFamily="18" charset="0"/>
                <a:cs typeface="Times New Roman" pitchFamily="18" charset="0"/>
              </a:rPr>
              <a:t>Les réseaux sociaux</a:t>
            </a:r>
            <a:endParaRPr lang="fr-FR" dirty="0"/>
          </a:p>
        </p:txBody>
      </p:sp>
      <p:sp>
        <p:nvSpPr>
          <p:cNvPr id="3" name="Espace réservé du contenu 2"/>
          <p:cNvSpPr>
            <a:spLocks noGrp="1"/>
          </p:cNvSpPr>
          <p:nvPr>
            <p:ph idx="1"/>
          </p:nvPr>
        </p:nvSpPr>
        <p:spPr/>
        <p:txBody>
          <a:bodyPr/>
          <a:lstStyle/>
          <a:p>
            <a:r>
              <a:rPr lang="fr-FR" dirty="0" smtClean="0"/>
              <a:t>Exemples de communautés :</a:t>
            </a:r>
          </a:p>
          <a:p>
            <a:pPr>
              <a:buNone/>
            </a:pP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22</a:t>
            </a:fld>
            <a:endParaRPr lang="fr-FR"/>
          </a:p>
        </p:txBody>
      </p:sp>
      <p:pic>
        <p:nvPicPr>
          <p:cNvPr id="5" name="Picture 2" descr="C:\Documents and Settings\darine\Bureau\Sans titre4.bmp"/>
          <p:cNvPicPr>
            <a:picLocks noChangeAspect="1" noChangeArrowheads="1"/>
          </p:cNvPicPr>
          <p:nvPr/>
        </p:nvPicPr>
        <p:blipFill>
          <a:blip r:embed="rId2" cstate="print"/>
          <a:srcRect l="2362" t="3150" r="2362" b="4451"/>
          <a:stretch>
            <a:fillRect/>
          </a:stretch>
        </p:blipFill>
        <p:spPr bwMode="auto">
          <a:xfrm>
            <a:off x="1857356" y="1806446"/>
            <a:ext cx="5523526" cy="4214842"/>
          </a:xfrm>
          <a:prstGeom prst="rect">
            <a:avLst/>
          </a:prstGeom>
          <a:noFill/>
        </p:spPr>
      </p:pic>
      <p:sp>
        <p:nvSpPr>
          <p:cNvPr id="6" name="Ellipse 5"/>
          <p:cNvSpPr/>
          <p:nvPr/>
        </p:nvSpPr>
        <p:spPr>
          <a:xfrm>
            <a:off x="1979712" y="1772816"/>
            <a:ext cx="2000264" cy="20882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p:cNvSpPr/>
          <p:nvPr/>
        </p:nvSpPr>
        <p:spPr>
          <a:xfrm>
            <a:off x="5436096" y="2795748"/>
            <a:ext cx="1857172" cy="185738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llipse 7"/>
          <p:cNvSpPr/>
          <p:nvPr/>
        </p:nvSpPr>
        <p:spPr>
          <a:xfrm>
            <a:off x="2786836" y="3947876"/>
            <a:ext cx="2000264" cy="185738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cs typeface="Times New Roman" pitchFamily="18" charset="0"/>
              </a:rPr>
              <a:t>Détection des communautés</a:t>
            </a:r>
            <a:endParaRPr lang="fr-FR" dirty="0"/>
          </a:p>
        </p:txBody>
      </p:sp>
      <p:sp>
        <p:nvSpPr>
          <p:cNvPr id="3" name="Espace réservé du contenu 2"/>
          <p:cNvSpPr>
            <a:spLocks noGrp="1"/>
          </p:cNvSpPr>
          <p:nvPr>
            <p:ph idx="1"/>
          </p:nvPr>
        </p:nvSpPr>
        <p:spPr/>
        <p:txBody>
          <a:bodyPr>
            <a:normAutofit lnSpcReduction="10000"/>
          </a:bodyPr>
          <a:lstStyle/>
          <a:p>
            <a:pPr algn="just">
              <a:buFont typeface="Wingdings" pitchFamily="2" charset="2"/>
              <a:buChar char="§"/>
            </a:pPr>
            <a:r>
              <a:rPr lang="fr-FR" dirty="0" smtClean="0">
                <a:latin typeface="+mj-lt"/>
                <a:cs typeface="Times New Roman" pitchFamily="18" charset="0"/>
              </a:rPr>
              <a:t>Quelques définitions d’une communauté:</a:t>
            </a:r>
          </a:p>
          <a:p>
            <a:pPr lvl="1" algn="just">
              <a:buFont typeface="Wingdings" pitchFamily="2" charset="2"/>
              <a:buChar char="§"/>
            </a:pPr>
            <a:r>
              <a:rPr lang="fr-FR" dirty="0" smtClean="0">
                <a:latin typeface="+mj-lt"/>
                <a:cs typeface="Times New Roman" pitchFamily="18" charset="0"/>
              </a:rPr>
              <a:t>Ensemble    de    nœuds fortement connectés entre eux et faiblement connectés avec le reste du réseau. Un </a:t>
            </a:r>
            <a:r>
              <a:rPr lang="fr-FR" dirty="0" err="1" smtClean="0">
                <a:latin typeface="+mj-lt"/>
                <a:cs typeface="Times New Roman" pitchFamily="18" charset="0"/>
              </a:rPr>
              <a:t>sous-graphe</a:t>
            </a:r>
            <a:r>
              <a:rPr lang="fr-FR" dirty="0" smtClean="0">
                <a:latin typeface="+mj-lt"/>
                <a:cs typeface="Times New Roman" pitchFamily="18" charset="0"/>
              </a:rPr>
              <a:t> dont les nœuds sont plus liés  entre eux    qu’avec   les   autres nœuds.</a:t>
            </a:r>
          </a:p>
          <a:p>
            <a:pPr lvl="1" algn="just">
              <a:buFont typeface="Wingdings" pitchFamily="2" charset="2"/>
              <a:buChar char="§"/>
            </a:pPr>
            <a:r>
              <a:rPr lang="fr-FR" dirty="0" smtClean="0"/>
              <a:t>En écologie, une communauté est un ensemble d'organismes appartenant à des populations d'espèces différentes constituant un réseau de relations. (</a:t>
            </a:r>
            <a:r>
              <a:rPr lang="fr-FR" dirty="0" err="1" smtClean="0"/>
              <a:t>wikipédia</a:t>
            </a:r>
            <a:r>
              <a:rPr lang="fr-FR" dirty="0" smtClean="0"/>
              <a:t>)</a:t>
            </a:r>
          </a:p>
          <a:p>
            <a:pPr lvl="1" algn="just">
              <a:buFont typeface="Wingdings" pitchFamily="2" charset="2"/>
              <a:buChar char="§"/>
            </a:pPr>
            <a:r>
              <a:rPr lang="fr-FR" dirty="0" smtClean="0"/>
              <a:t>… il existe aussi des communautés beaucoup plus informelles, où les gens partagent seulement des préoccupations et des intérêts sur des sujets particuliers. Il s'agit de ce que Joseph Licklider, précurseur d'internet, appelait les communautés d'intérêt. Ce type de communauté est très développé aux États-Unis. Elles sont même à la base de la stratégie réseau centré du département de la défense des États-Unis. (</a:t>
            </a:r>
            <a:r>
              <a:rPr lang="fr-FR" dirty="0" err="1" smtClean="0"/>
              <a:t>wikipédia</a:t>
            </a:r>
            <a:r>
              <a:rPr lang="fr-FR" dirty="0" smtClean="0"/>
              <a:t>)</a:t>
            </a:r>
            <a:endParaRPr lang="fr-FR" dirty="0">
              <a:latin typeface="+mj-lt"/>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latin typeface="+mj-lt"/>
              </a:rPr>
              <a:pPr/>
              <a:t>23</a:t>
            </a:fld>
            <a:endParaRPr lang="fr-FR">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cs typeface="Times New Roman" pitchFamily="18" charset="0"/>
              </a:rPr>
              <a:t>Détection des communautés</a:t>
            </a:r>
            <a:endParaRPr lang="fr-FR" dirty="0"/>
          </a:p>
        </p:txBody>
      </p:sp>
      <p:sp>
        <p:nvSpPr>
          <p:cNvPr id="3" name="Espace réservé du contenu 2"/>
          <p:cNvSpPr>
            <a:spLocks noGrp="1"/>
          </p:cNvSpPr>
          <p:nvPr>
            <p:ph idx="1"/>
          </p:nvPr>
        </p:nvSpPr>
        <p:spPr/>
        <p:txBody>
          <a:bodyPr>
            <a:normAutofit/>
          </a:bodyPr>
          <a:lstStyle/>
          <a:p>
            <a:pPr algn="just">
              <a:buFont typeface="Wingdings" pitchFamily="2" charset="2"/>
              <a:buChar char="§"/>
            </a:pPr>
            <a:r>
              <a:rPr lang="fr-FR" sz="3000" dirty="0" smtClean="0">
                <a:solidFill>
                  <a:schemeClr val="accent1">
                    <a:lumMod val="50000"/>
                  </a:schemeClr>
                </a:solidFill>
              </a:rPr>
              <a:t>La problématique de détection des communautés dans un RS est  traduit en un problème de partitionnement de graphe</a:t>
            </a:r>
            <a:r>
              <a:rPr lang="fr-FR" dirty="0" smtClean="0">
                <a:solidFill>
                  <a:schemeClr val="accent1">
                    <a:lumMod val="50000"/>
                  </a:schemeClr>
                </a:solidFill>
              </a:rPr>
              <a:t>.</a:t>
            </a:r>
          </a:p>
          <a:p>
            <a:pPr algn="just">
              <a:buFont typeface="Wingdings" pitchFamily="2" charset="2"/>
              <a:buChar char="§"/>
            </a:pPr>
            <a:endParaRPr lang="fr-FR" dirty="0" smtClean="0">
              <a:latin typeface="+mj-lt"/>
            </a:endParaRPr>
          </a:p>
          <a:p>
            <a:pPr algn="just">
              <a:buFont typeface="Wingdings" pitchFamily="2" charset="2"/>
              <a:buChar char="§"/>
            </a:pPr>
            <a:endParaRPr lang="fr-FR" dirty="0">
              <a:latin typeface="+mj-lt"/>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latin typeface="+mj-lt"/>
              </a:rPr>
              <a:pPr/>
              <a:t>24</a:t>
            </a:fld>
            <a:endParaRPr lang="fr-FR">
              <a:latin typeface="+mj-lt"/>
            </a:endParaRPr>
          </a:p>
        </p:txBody>
      </p:sp>
      <p:pic>
        <p:nvPicPr>
          <p:cNvPr id="5" name="Picture 2" descr="C:\Documents and Settings\darine\Bureau\Sans titre4.bmp"/>
          <p:cNvPicPr>
            <a:picLocks noChangeAspect="1" noChangeArrowheads="1"/>
          </p:cNvPicPr>
          <p:nvPr/>
        </p:nvPicPr>
        <p:blipFill>
          <a:blip r:embed="rId3" cstate="print"/>
          <a:srcRect l="2362" t="3150" r="2362" b="4451"/>
          <a:stretch>
            <a:fillRect/>
          </a:stretch>
        </p:blipFill>
        <p:spPr bwMode="auto">
          <a:xfrm>
            <a:off x="2667000" y="2895600"/>
            <a:ext cx="4761526" cy="3633382"/>
          </a:xfrm>
          <a:prstGeom prst="rect">
            <a:avLst/>
          </a:prstGeom>
          <a:noFill/>
        </p:spPr>
      </p:pic>
      <p:sp>
        <p:nvSpPr>
          <p:cNvPr id="6" name="Ellipse 5"/>
          <p:cNvSpPr/>
          <p:nvPr/>
        </p:nvSpPr>
        <p:spPr>
          <a:xfrm>
            <a:off x="2049016" y="2895600"/>
            <a:ext cx="2000264" cy="20882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p:cNvSpPr/>
          <p:nvPr/>
        </p:nvSpPr>
        <p:spPr>
          <a:xfrm>
            <a:off x="5433392" y="3895732"/>
            <a:ext cx="1857172" cy="185738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llipse 7"/>
          <p:cNvSpPr/>
          <p:nvPr/>
        </p:nvSpPr>
        <p:spPr>
          <a:xfrm>
            <a:off x="2769096" y="4984402"/>
            <a:ext cx="2000264" cy="185738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fontScale="92500" lnSpcReduction="10000"/>
          </a:bodyPr>
          <a:lstStyle/>
          <a:p>
            <a:r>
              <a:rPr lang="fr-FR" sz="3459" kern="0" dirty="0" smtClean="0">
                <a:effectLst>
                  <a:reflection blurRad="6350" stA="55000" endA="300" endPos="45500" dir="5400000" sy="-100000" algn="bl" rotWithShape="0"/>
                </a:effectLst>
                <a:sym typeface="Wingdings" pitchFamily="2" charset="2"/>
              </a:rPr>
              <a:t>Intérêt </a:t>
            </a:r>
            <a:r>
              <a:rPr lang="fr-FR" sz="3459" i="1" kern="0" dirty="0" smtClean="0">
                <a:effectLst>
                  <a:reflection blurRad="6350" stA="55000" endA="300" endPos="45500" dir="5400000" sy="-100000" algn="bl" rotWithShape="0"/>
                </a:effectLst>
                <a:sym typeface="Wingdings" pitchFamily="2" charset="2"/>
              </a:rPr>
              <a:t>:</a:t>
            </a:r>
            <a:endParaRPr lang="fr-FR" sz="3459" dirty="0" smtClean="0"/>
          </a:p>
          <a:p>
            <a:pPr lvl="1" algn="just"/>
            <a:r>
              <a:rPr lang="fr-FR" sz="3027" dirty="0" smtClean="0"/>
              <a:t> </a:t>
            </a:r>
            <a:r>
              <a:rPr lang="fr-FR" sz="2595" dirty="0" smtClean="0"/>
              <a:t>Détecter les communautés d'intérêt et les non connectées </a:t>
            </a:r>
          </a:p>
          <a:p>
            <a:pPr lvl="1" algn="just"/>
            <a:r>
              <a:rPr lang="fr-FR" sz="2595" dirty="0" smtClean="0"/>
              <a:t> Déterminer la répartition des acteurs et des activités</a:t>
            </a:r>
          </a:p>
          <a:p>
            <a:pPr lvl="1" algn="just"/>
            <a:r>
              <a:rPr lang="fr-FR" sz="2595" dirty="0" smtClean="0"/>
              <a:t> Comprendre la structure des réseaux</a:t>
            </a:r>
          </a:p>
          <a:p>
            <a:pPr lvl="1" algn="just"/>
            <a:r>
              <a:rPr lang="fr-FR" sz="2595" dirty="0" smtClean="0"/>
              <a:t> Construire une abstraction visuelle</a:t>
            </a:r>
          </a:p>
          <a:p>
            <a:pPr lvl="1" algn="just"/>
            <a:r>
              <a:rPr lang="fr-FR" sz="2595" dirty="0" smtClean="0"/>
              <a:t>…</a:t>
            </a:r>
            <a:endParaRPr lang="fr-FR" sz="3459" kern="0" dirty="0" smtClean="0"/>
          </a:p>
          <a:p>
            <a:pPr algn="just"/>
            <a:r>
              <a:rPr lang="fr-FR" sz="3459" dirty="0" smtClean="0">
                <a:effectLst>
                  <a:reflection blurRad="6350" stA="55000" endA="300" endPos="45500" dir="5400000" sy="-100000" algn="bl" rotWithShape="0"/>
                </a:effectLst>
              </a:rPr>
              <a:t>Difficultés </a:t>
            </a:r>
            <a:r>
              <a:rPr lang="fr-FR" sz="3027" b="1" i="1" dirty="0" smtClean="0">
                <a:effectLst>
                  <a:reflection blurRad="6350" stA="55000" endA="300" endPos="45500" dir="5400000" sy="-100000" algn="bl" rotWithShape="0"/>
                </a:effectLst>
              </a:rPr>
              <a:t>:</a:t>
            </a:r>
          </a:p>
          <a:p>
            <a:pPr lvl="1" algn="just"/>
            <a:r>
              <a:rPr lang="fr-FR" sz="2595" dirty="0" smtClean="0"/>
              <a:t>Il n’y a pas une définition exacte de la notion de communauté</a:t>
            </a:r>
          </a:p>
          <a:p>
            <a:pPr lvl="1" algn="just"/>
            <a:r>
              <a:rPr lang="fr-FR" sz="2595" dirty="0" smtClean="0"/>
              <a:t>Le problème de partitionnement de graphes est un problème d’optimisation combinatoire </a:t>
            </a:r>
            <a:r>
              <a:rPr lang="fr-FR" sz="2595" dirty="0" err="1" smtClean="0"/>
              <a:t>NP-difficile</a:t>
            </a:r>
            <a:endParaRPr lang="fr-FR" sz="2595" dirty="0" smtClean="0"/>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lstStyle/>
          <a:p>
            <a:r>
              <a:rPr lang="fr-FR" dirty="0" smtClean="0"/>
              <a:t>Différentes approches </a:t>
            </a:r>
          </a:p>
          <a:p>
            <a:pPr lvl="1"/>
            <a:r>
              <a:rPr lang="fr-FR" dirty="0" smtClean="0">
                <a:latin typeface="Times New Roman" pitchFamily="18" charset="0"/>
                <a:cs typeface="Times New Roman" pitchFamily="18" charset="0"/>
              </a:rPr>
              <a:t>Partitionnement</a:t>
            </a:r>
            <a:endParaRPr lang="fr-FR" dirty="0" smtClean="0"/>
          </a:p>
          <a:p>
            <a:pPr lvl="1"/>
            <a:r>
              <a:rPr lang="fr-FR" dirty="0" smtClean="0"/>
              <a:t>O</a:t>
            </a:r>
            <a:r>
              <a:rPr dirty="0" smtClean="0"/>
              <a:t>ptimisation de la modularité</a:t>
            </a:r>
            <a:r>
              <a:rPr lang="fr-FR" dirty="0" smtClean="0"/>
              <a:t> </a:t>
            </a:r>
          </a:p>
          <a:p>
            <a:pPr lvl="1"/>
            <a:r>
              <a:rPr lang="fr-FR" dirty="0" smtClean="0"/>
              <a:t>Approches heuristiques</a:t>
            </a:r>
          </a:p>
          <a:p>
            <a:pPr lvl="1"/>
            <a:r>
              <a:rPr lang="fr-FR" dirty="0" smtClean="0"/>
              <a:t>Approches </a:t>
            </a:r>
            <a:r>
              <a:rPr lang="fr-FR" dirty="0" err="1" smtClean="0"/>
              <a:t>multi-agents</a:t>
            </a:r>
            <a:endParaRPr lang="fr-FR" dirty="0" smtClean="0"/>
          </a:p>
          <a:p>
            <a:pPr lvl="1"/>
            <a:r>
              <a:rPr lang="fr-FR" dirty="0" smtClean="0"/>
              <a:t>Carte de </a:t>
            </a:r>
            <a:r>
              <a:rPr lang="fr-FR" dirty="0" err="1" smtClean="0"/>
              <a:t>Kohonen</a:t>
            </a:r>
            <a:endParaRPr lang="fr-FR" dirty="0" smtClean="0"/>
          </a:p>
          <a:p>
            <a:pPr lvl="1"/>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a:bodyPr>
          <a:lstStyle/>
          <a:p>
            <a:r>
              <a:rPr lang="fr-FR" dirty="0" smtClean="0"/>
              <a:t>Partitionnement</a:t>
            </a:r>
          </a:p>
          <a:p>
            <a:pPr lvl="1"/>
            <a:r>
              <a:rPr dirty="0" smtClean="0"/>
              <a:t>Le but du partitionnement de graphe est de grouper ses sommets en un nombre pré- déterminé de parties tout en minimisant le nombre d’arêtes entre les différents groupes. </a:t>
            </a:r>
          </a:p>
          <a:p>
            <a:pPr lvl="1"/>
            <a:r>
              <a:rPr dirty="0" smtClean="0"/>
              <a:t>Parmi les méthodes les plus connues</a:t>
            </a:r>
            <a:r>
              <a:rPr lang="fr-FR" dirty="0" smtClean="0"/>
              <a:t>:</a:t>
            </a:r>
          </a:p>
          <a:p>
            <a:pPr lvl="2"/>
            <a:r>
              <a:rPr lang="fr-FR" dirty="0" smtClean="0"/>
              <a:t>Les méthodes basées </a:t>
            </a:r>
            <a:r>
              <a:rPr lang="fr-FR" dirty="0" err="1" smtClean="0"/>
              <a:t>centroïdes</a:t>
            </a:r>
            <a:r>
              <a:rPr lang="fr-FR" dirty="0" smtClean="0"/>
              <a:t> telles que les algorithmes des </a:t>
            </a:r>
            <a:r>
              <a:rPr lang="fr-FR" i="1" dirty="0" smtClean="0">
                <a:hlinkClick r:id="rId3"/>
              </a:rPr>
              <a:t>k</a:t>
            </a:r>
            <a:r>
              <a:rPr lang="fr-FR" dirty="0" smtClean="0">
                <a:hlinkClick r:id="rId3"/>
              </a:rPr>
              <a:t>-moyennes</a:t>
            </a:r>
            <a:r>
              <a:rPr lang="fr-FR" dirty="0" smtClean="0"/>
              <a:t> ou </a:t>
            </a:r>
            <a:r>
              <a:rPr lang="fr-FR" i="1" dirty="0" smtClean="0">
                <a:hlinkClick r:id="rId4"/>
              </a:rPr>
              <a:t>k</a:t>
            </a:r>
            <a:r>
              <a:rPr lang="fr-FR" dirty="0" smtClean="0">
                <a:hlinkClick r:id="rId4"/>
              </a:rPr>
              <a:t>-médoïdes</a:t>
            </a:r>
            <a:r>
              <a:rPr lang="fr-FR" dirty="0" smtClean="0"/>
              <a:t> ;</a:t>
            </a:r>
            <a:endParaRPr lang="fr-FR" sz="1600" dirty="0" smtClean="0"/>
          </a:p>
          <a:p>
            <a:pPr lvl="2"/>
            <a:r>
              <a:rPr lang="fr-FR" dirty="0" smtClean="0"/>
              <a:t>Les méthodes de </a:t>
            </a:r>
            <a:r>
              <a:rPr lang="fr-FR" dirty="0" smtClean="0">
                <a:hlinkClick r:id="rId5"/>
              </a:rPr>
              <a:t>regroupement hiérarchique</a:t>
            </a:r>
            <a:r>
              <a:rPr lang="fr-FR" dirty="0" smtClean="0"/>
              <a:t> ;</a:t>
            </a:r>
            <a:endParaRPr lang="fr-FR" sz="1600" dirty="0" smtClean="0"/>
          </a:p>
          <a:p>
            <a:pPr lvl="2"/>
            <a:r>
              <a:rPr lang="fr-FR" dirty="0" smtClean="0"/>
              <a:t>Des </a:t>
            </a:r>
            <a:r>
              <a:rPr lang="fr-FR" dirty="0" smtClean="0">
                <a:hlinkClick r:id="rId6"/>
              </a:rPr>
              <a:t>algorithmes de maximisation de l'espérance (EM)</a:t>
            </a:r>
            <a:r>
              <a:rPr lang="fr-FR" dirty="0" smtClean="0"/>
              <a:t> ;</a:t>
            </a:r>
            <a:endParaRPr lang="fr-FR" sz="1600" dirty="0" smtClean="0"/>
          </a:p>
          <a:p>
            <a:pPr lvl="2"/>
            <a:r>
              <a:rPr lang="fr-FR" dirty="0" smtClean="0"/>
              <a:t>Des algorithmes basés sur la densité tels que </a:t>
            </a:r>
            <a:r>
              <a:rPr lang="fr-FR" dirty="0" smtClean="0">
                <a:hlinkClick r:id="rId7"/>
              </a:rPr>
              <a:t>DBSCAN</a:t>
            </a:r>
            <a:r>
              <a:rPr lang="fr-FR" dirty="0" smtClean="0"/>
              <a:t> ou </a:t>
            </a:r>
            <a:r>
              <a:rPr lang="fr-FR" dirty="0" smtClean="0">
                <a:hlinkClick r:id="rId8"/>
              </a:rPr>
              <a:t>OPTICS</a:t>
            </a:r>
            <a:r>
              <a:rPr lang="fr-FR" dirty="0" smtClean="0"/>
              <a:t> ;</a:t>
            </a:r>
            <a:endParaRPr lang="fr-FR" sz="1600" dirty="0" smtClean="0"/>
          </a:p>
          <a:p>
            <a:pPr lvl="2"/>
            <a:r>
              <a:rPr lang="fr-FR" dirty="0" smtClean="0"/>
              <a:t>Des méthodes connexionnistes telles que les </a:t>
            </a:r>
            <a:r>
              <a:rPr lang="fr-FR" dirty="0" smtClean="0">
                <a:hlinkClick r:id="rId9"/>
              </a:rPr>
              <a:t>cartes auto adaptatives</a:t>
            </a:r>
            <a:r>
              <a:rPr lang="fr-FR" dirty="0" smtClean="0"/>
              <a:t>.</a:t>
            </a:r>
            <a:endParaRPr lang="fr-FR" sz="1600" dirty="0" smtClean="0"/>
          </a:p>
          <a:p>
            <a:pPr lvl="1"/>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a:bodyPr>
          <a:lstStyle/>
          <a:p>
            <a:r>
              <a:rPr lang="fr-FR" dirty="0" smtClean="0"/>
              <a:t>O</a:t>
            </a:r>
            <a:r>
              <a:rPr dirty="0" smtClean="0"/>
              <a:t>ptimisation de la modularité</a:t>
            </a:r>
            <a:r>
              <a:rPr lang="fr-FR" dirty="0" smtClean="0"/>
              <a:t> (1/2)</a:t>
            </a:r>
            <a:r>
              <a:rPr dirty="0" smtClean="0"/>
              <a:t> </a:t>
            </a:r>
          </a:p>
          <a:p>
            <a:pPr lvl="1"/>
            <a:r>
              <a:rPr lang="fr-FR" dirty="0" smtClean="0"/>
              <a:t>Un bon partitionnement d'un graphe implique un nombre d'arêtes intra-communautaires important et un nombre d'arêtes </a:t>
            </a:r>
            <a:r>
              <a:rPr lang="fr-FR" dirty="0" err="1" smtClean="0"/>
              <a:t>inter-communautaires</a:t>
            </a:r>
            <a:r>
              <a:rPr lang="fr-FR" dirty="0" smtClean="0"/>
              <a:t> faible.</a:t>
            </a:r>
          </a:p>
          <a:p>
            <a:pPr lvl="1"/>
            <a:r>
              <a:rPr lang="fr-FR" dirty="0" smtClean="0"/>
              <a:t>La modularité est décrite comme la proportion des arêtes incidentes sur une classe donnée moins la valeur qu'aurait été cette même proportion si les arêtes étaient disposées au hasard entre les nœuds du graphe.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Détection des communautés</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29</a:t>
            </a:fld>
            <a:endParaRPr lang="fr-FR"/>
          </a:p>
        </p:txBody>
      </p:sp>
      <p:pic>
        <p:nvPicPr>
          <p:cNvPr id="5" name="Picture 2"/>
          <p:cNvPicPr>
            <a:picLocks noChangeAspect="1" noChangeArrowheads="1"/>
          </p:cNvPicPr>
          <p:nvPr/>
        </p:nvPicPr>
        <p:blipFill>
          <a:blip r:embed="rId3" cstate="print"/>
          <a:srcRect l="26284" t="18328" r="27643" b="19657"/>
          <a:stretch>
            <a:fillRect/>
          </a:stretch>
        </p:blipFill>
        <p:spPr bwMode="auto">
          <a:xfrm>
            <a:off x="-3405" y="0"/>
            <a:ext cx="9003389" cy="6813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Systèmes multi-agents</a:t>
            </a:r>
          </a:p>
        </p:txBody>
      </p:sp>
      <p:sp>
        <p:nvSpPr>
          <p:cNvPr id="24579"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r>
              <a:rPr lang="fr-FR">
                <a:latin typeface="Times" charset="0"/>
                <a:ea typeface="ＭＳ 明朝" charset="-128"/>
                <a:cs typeface="ＭＳ 明朝" charset="-128"/>
              </a:rPr>
              <a:t>Un </a:t>
            </a:r>
            <a:r>
              <a:rPr lang="fr-FR" i="1">
                <a:latin typeface="Times" charset="0"/>
                <a:ea typeface="ＭＳ 明朝" charset="-128"/>
                <a:cs typeface="ＭＳ 明朝" charset="-128"/>
              </a:rPr>
              <a:t>SMA</a:t>
            </a:r>
            <a:r>
              <a:rPr lang="fr-FR">
                <a:latin typeface="Times" charset="0"/>
                <a:ea typeface="ＭＳ 明朝" charset="-128"/>
                <a:cs typeface="ＭＳ 明朝" charset="-128"/>
              </a:rPr>
              <a:t> est un ensemble d'</a:t>
            </a:r>
            <a:r>
              <a:rPr lang="fr-FR">
                <a:solidFill>
                  <a:srgbClr val="CC3300"/>
                </a:solidFill>
                <a:latin typeface="Times" charset="0"/>
                <a:ea typeface="ＭＳ 明朝" charset="-128"/>
                <a:cs typeface="ＭＳ 明朝" charset="-128"/>
              </a:rPr>
              <a:t>agents</a:t>
            </a:r>
            <a:r>
              <a:rPr lang="fr-FR">
                <a:latin typeface="Times" charset="0"/>
                <a:ea typeface="ＭＳ 明朝" charset="-128"/>
                <a:cs typeface="ＭＳ 明朝" charset="-128"/>
              </a:rPr>
              <a:t> en </a:t>
            </a:r>
            <a:r>
              <a:rPr lang="fr-FR">
                <a:solidFill>
                  <a:srgbClr val="CC3300"/>
                </a:solidFill>
                <a:latin typeface="Times" charset="0"/>
                <a:ea typeface="ＭＳ 明朝" charset="-128"/>
                <a:cs typeface="ＭＳ 明朝" charset="-128"/>
              </a:rPr>
              <a:t>interaction</a:t>
            </a:r>
            <a:r>
              <a:rPr lang="fr-FR">
                <a:latin typeface="Times" charset="0"/>
                <a:ea typeface="ＭＳ 明朝" charset="-128"/>
                <a:cs typeface="ＭＳ 明朝" charset="-128"/>
              </a:rPr>
              <a:t>, capables de s’</a:t>
            </a:r>
            <a:r>
              <a:rPr lang="fr-FR">
                <a:solidFill>
                  <a:srgbClr val="CC3300"/>
                </a:solidFill>
                <a:latin typeface="Times" charset="0"/>
                <a:ea typeface="ＭＳ 明朝" charset="-128"/>
                <a:cs typeface="ＭＳ 明朝" charset="-128"/>
              </a:rPr>
              <a:t>organiser</a:t>
            </a:r>
            <a:r>
              <a:rPr lang="fr-FR">
                <a:latin typeface="Times" charset="0"/>
                <a:ea typeface="ＭＳ 明朝" charset="-128"/>
                <a:cs typeface="ＭＳ 明朝" charset="-128"/>
              </a:rPr>
              <a:t> d’une manière dynamique et adaptative.</a:t>
            </a:r>
          </a:p>
          <a:p>
            <a:endParaRPr lang="fr-FR">
              <a:ea typeface="ＭＳ Ｐゴシック" charset="-128"/>
            </a:endParaRPr>
          </a:p>
        </p:txBody>
      </p:sp>
      <p:sp>
        <p:nvSpPr>
          <p:cNvPr id="5" name="AutoShape 4"/>
          <p:cNvSpPr>
            <a:spLocks noChangeArrowheads="1"/>
          </p:cNvSpPr>
          <p:nvPr/>
        </p:nvSpPr>
        <p:spPr bwMode="auto">
          <a:xfrm>
            <a:off x="3830638" y="4697413"/>
            <a:ext cx="1517650" cy="922337"/>
          </a:xfrm>
          <a:prstGeom prst="roundRect">
            <a:avLst>
              <a:gd name="adj" fmla="val 16667"/>
            </a:avLst>
          </a:prstGeom>
          <a:solidFill>
            <a:srgbClr val="FFCC66"/>
          </a:solidFill>
          <a:ln w="9525">
            <a:round/>
            <a:headEnd/>
            <a:tailEnd/>
          </a:ln>
          <a:scene3d>
            <a:camera prst="legacyObliqueTopRight"/>
            <a:lightRig rig="legacyFlat3" dir="b"/>
          </a:scene3d>
          <a:sp3d extrusionH="430200" prstMaterial="legacyMatte">
            <a:bevelT w="13500" h="13500" prst="angle"/>
            <a:bevelB w="13500" h="13500" prst="angle"/>
            <a:extrusionClr>
              <a:srgbClr val="FFCC66"/>
            </a:extrusionClr>
          </a:sp3d>
        </p:spPr>
        <p:txBody>
          <a:bodyPr wrap="none" lIns="102870" tIns="51435" rIns="102870" bIns="51435" anchor="ctr">
            <a:prstTxWarp prst="textNoShape">
              <a:avLst/>
            </a:prstTxWarp>
            <a:flatTx/>
          </a:bodyPr>
          <a:lstStyle/>
          <a:p>
            <a:pPr algn="ctr" defTabSz="1028700"/>
            <a:r>
              <a:rPr lang="fr-FR"/>
              <a:t>Agents</a:t>
            </a:r>
          </a:p>
        </p:txBody>
      </p:sp>
      <p:sp>
        <p:nvSpPr>
          <p:cNvPr id="6" name="AutoShape 5"/>
          <p:cNvSpPr>
            <a:spLocks noChangeArrowheads="1"/>
          </p:cNvSpPr>
          <p:nvPr/>
        </p:nvSpPr>
        <p:spPr bwMode="auto">
          <a:xfrm>
            <a:off x="3690938" y="2100263"/>
            <a:ext cx="1746250" cy="922337"/>
          </a:xfrm>
          <a:prstGeom prst="roundRect">
            <a:avLst>
              <a:gd name="adj" fmla="val 16667"/>
            </a:avLst>
          </a:prstGeom>
          <a:solidFill>
            <a:srgbClr val="FFCC66"/>
          </a:solidFill>
          <a:ln w="9525">
            <a:round/>
            <a:headEnd/>
            <a:tailEnd/>
          </a:ln>
          <a:scene3d>
            <a:camera prst="legacyObliqueTopRight"/>
            <a:lightRig rig="legacyFlat3" dir="b"/>
          </a:scene3d>
          <a:sp3d extrusionH="430200" prstMaterial="legacyMatte">
            <a:bevelT w="13500" h="13500" prst="angle"/>
            <a:bevelB w="13500" h="13500" prst="angle"/>
            <a:extrusionClr>
              <a:srgbClr val="FFCC66"/>
            </a:extrusionClr>
          </a:sp3d>
        </p:spPr>
        <p:txBody>
          <a:bodyPr wrap="none" lIns="102870" tIns="51435" rIns="102870" bIns="51435" anchor="ctr">
            <a:prstTxWarp prst="textNoShape">
              <a:avLst/>
            </a:prstTxWarp>
            <a:flatTx/>
          </a:bodyPr>
          <a:lstStyle/>
          <a:p>
            <a:pPr algn="ctr" defTabSz="1028700"/>
            <a:r>
              <a:rPr lang="fr-FR" sz="2500"/>
              <a:t>Organisations</a:t>
            </a:r>
          </a:p>
        </p:txBody>
      </p:sp>
      <p:sp>
        <p:nvSpPr>
          <p:cNvPr id="7" name="Oval 6"/>
          <p:cNvSpPr>
            <a:spLocks noChangeArrowheads="1"/>
          </p:cNvSpPr>
          <p:nvPr/>
        </p:nvSpPr>
        <p:spPr bwMode="auto">
          <a:xfrm>
            <a:off x="3729038" y="3402013"/>
            <a:ext cx="1857375" cy="922337"/>
          </a:xfrm>
          <a:prstGeom prst="ellipse">
            <a:avLst/>
          </a:prstGeom>
          <a:solidFill>
            <a:schemeClr val="bg1"/>
          </a:solidFill>
          <a:ln w="9525">
            <a:solidFill>
              <a:schemeClr val="tx1"/>
            </a:solidFill>
            <a:round/>
            <a:headEnd/>
            <a:tailEnd/>
          </a:ln>
        </p:spPr>
        <p:txBody>
          <a:bodyPr wrap="none" lIns="102870" tIns="51435" rIns="102870" bIns="51435" anchor="ctr">
            <a:prstTxWarp prst="textNoShape">
              <a:avLst/>
            </a:prstTxWarp>
          </a:bodyPr>
          <a:lstStyle/>
          <a:p>
            <a:pPr algn="ctr" defTabSz="1028700"/>
            <a:r>
              <a:rPr lang="fr-FR" sz="2300"/>
              <a:t>Systèmes </a:t>
            </a:r>
          </a:p>
          <a:p>
            <a:pPr algn="ctr" defTabSz="1028700"/>
            <a:r>
              <a:rPr lang="fr-FR" sz="2300"/>
              <a:t>d’Interaction</a:t>
            </a:r>
          </a:p>
        </p:txBody>
      </p:sp>
      <p:grpSp>
        <p:nvGrpSpPr>
          <p:cNvPr id="2" name="Group 7"/>
          <p:cNvGrpSpPr>
            <a:grpSpLocks/>
          </p:cNvGrpSpPr>
          <p:nvPr/>
        </p:nvGrpSpPr>
        <p:grpSpPr bwMode="auto">
          <a:xfrm>
            <a:off x="3273425" y="2601913"/>
            <a:ext cx="531813" cy="2598737"/>
            <a:chOff x="2017" y="2386"/>
            <a:chExt cx="304" cy="1417"/>
          </a:xfrm>
        </p:grpSpPr>
        <p:sp>
          <p:nvSpPr>
            <p:cNvPr id="24593" name="Line 8"/>
            <p:cNvSpPr>
              <a:spLocks noChangeShapeType="1"/>
            </p:cNvSpPr>
            <p:nvPr/>
          </p:nvSpPr>
          <p:spPr bwMode="auto">
            <a:xfrm flipH="1">
              <a:off x="2017" y="3803"/>
              <a:ext cx="304" cy="0"/>
            </a:xfrm>
            <a:prstGeom prst="line">
              <a:avLst/>
            </a:prstGeom>
            <a:noFill/>
            <a:ln w="28575">
              <a:solidFill>
                <a:schemeClr val="tx1"/>
              </a:solidFill>
              <a:round/>
              <a:headEnd/>
              <a:tailEnd/>
            </a:ln>
          </p:spPr>
          <p:txBody>
            <a:bodyPr wrap="none" anchor="ctr">
              <a:prstTxWarp prst="textNoShape">
                <a:avLst/>
              </a:prstTxWarp>
            </a:bodyPr>
            <a:lstStyle/>
            <a:p>
              <a:endParaRPr lang="fr-FR"/>
            </a:p>
          </p:txBody>
        </p:sp>
        <p:sp>
          <p:nvSpPr>
            <p:cNvPr id="24594" name="Line 9"/>
            <p:cNvSpPr>
              <a:spLocks noChangeShapeType="1"/>
            </p:cNvSpPr>
            <p:nvPr/>
          </p:nvSpPr>
          <p:spPr bwMode="auto">
            <a:xfrm flipH="1">
              <a:off x="2017" y="2386"/>
              <a:ext cx="261" cy="0"/>
            </a:xfrm>
            <a:prstGeom prst="line">
              <a:avLst/>
            </a:prstGeom>
            <a:noFill/>
            <a:ln w="28575">
              <a:solidFill>
                <a:schemeClr val="tx1"/>
              </a:solidFill>
              <a:round/>
              <a:headEnd type="triangle" w="med" len="med"/>
              <a:tailEnd/>
            </a:ln>
          </p:spPr>
          <p:txBody>
            <a:bodyPr wrap="none" anchor="ctr">
              <a:prstTxWarp prst="textNoShape">
                <a:avLst/>
              </a:prstTxWarp>
            </a:bodyPr>
            <a:lstStyle/>
            <a:p>
              <a:endParaRPr lang="fr-FR"/>
            </a:p>
          </p:txBody>
        </p:sp>
        <p:sp>
          <p:nvSpPr>
            <p:cNvPr id="24595" name="Line 10"/>
            <p:cNvSpPr>
              <a:spLocks noChangeShapeType="1"/>
            </p:cNvSpPr>
            <p:nvPr/>
          </p:nvSpPr>
          <p:spPr bwMode="auto">
            <a:xfrm flipV="1">
              <a:off x="2025" y="2386"/>
              <a:ext cx="0" cy="1417"/>
            </a:xfrm>
            <a:prstGeom prst="line">
              <a:avLst/>
            </a:prstGeom>
            <a:noFill/>
            <a:ln w="28575">
              <a:solidFill>
                <a:schemeClr val="tx1"/>
              </a:solidFill>
              <a:round/>
              <a:headEnd/>
              <a:tailEnd/>
            </a:ln>
          </p:spPr>
          <p:txBody>
            <a:bodyPr wrap="none" anchor="ctr">
              <a:prstTxWarp prst="textNoShape">
                <a:avLst/>
              </a:prstTxWarp>
            </a:bodyPr>
            <a:lstStyle/>
            <a:p>
              <a:endParaRPr lang="fr-FR"/>
            </a:p>
          </p:txBody>
        </p:sp>
      </p:grpSp>
      <p:grpSp>
        <p:nvGrpSpPr>
          <p:cNvPr id="3" name="Group 11"/>
          <p:cNvGrpSpPr>
            <a:grpSpLocks/>
          </p:cNvGrpSpPr>
          <p:nvPr/>
        </p:nvGrpSpPr>
        <p:grpSpPr bwMode="auto">
          <a:xfrm>
            <a:off x="5473700" y="2519363"/>
            <a:ext cx="533400" cy="2598737"/>
            <a:chOff x="3275" y="2341"/>
            <a:chExt cx="304" cy="1417"/>
          </a:xfrm>
        </p:grpSpPr>
        <p:sp>
          <p:nvSpPr>
            <p:cNvPr id="24590" name="Line 12"/>
            <p:cNvSpPr>
              <a:spLocks noChangeShapeType="1"/>
            </p:cNvSpPr>
            <p:nvPr/>
          </p:nvSpPr>
          <p:spPr bwMode="auto">
            <a:xfrm flipH="1">
              <a:off x="3275" y="3758"/>
              <a:ext cx="304"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fr-FR"/>
            </a:p>
          </p:txBody>
        </p:sp>
        <p:sp>
          <p:nvSpPr>
            <p:cNvPr id="24591" name="Line 13"/>
            <p:cNvSpPr>
              <a:spLocks noChangeShapeType="1"/>
            </p:cNvSpPr>
            <p:nvPr/>
          </p:nvSpPr>
          <p:spPr bwMode="auto">
            <a:xfrm flipH="1">
              <a:off x="3319" y="2341"/>
              <a:ext cx="260" cy="0"/>
            </a:xfrm>
            <a:prstGeom prst="line">
              <a:avLst/>
            </a:prstGeom>
            <a:noFill/>
            <a:ln w="28575">
              <a:solidFill>
                <a:schemeClr val="tx1"/>
              </a:solidFill>
              <a:round/>
              <a:headEnd/>
              <a:tailEnd/>
            </a:ln>
          </p:spPr>
          <p:txBody>
            <a:bodyPr wrap="none" anchor="ctr">
              <a:prstTxWarp prst="textNoShape">
                <a:avLst/>
              </a:prstTxWarp>
            </a:bodyPr>
            <a:lstStyle/>
            <a:p>
              <a:endParaRPr lang="fr-FR"/>
            </a:p>
          </p:txBody>
        </p:sp>
        <p:sp>
          <p:nvSpPr>
            <p:cNvPr id="24592" name="Line 14"/>
            <p:cNvSpPr>
              <a:spLocks noChangeShapeType="1"/>
            </p:cNvSpPr>
            <p:nvPr/>
          </p:nvSpPr>
          <p:spPr bwMode="auto">
            <a:xfrm flipV="1">
              <a:off x="3579" y="2341"/>
              <a:ext cx="0" cy="1417"/>
            </a:xfrm>
            <a:prstGeom prst="line">
              <a:avLst/>
            </a:prstGeom>
            <a:noFill/>
            <a:ln w="28575">
              <a:solidFill>
                <a:schemeClr val="tx1"/>
              </a:solidFill>
              <a:round/>
              <a:headEnd/>
              <a:tailEnd/>
            </a:ln>
          </p:spPr>
          <p:txBody>
            <a:bodyPr wrap="none" anchor="ctr">
              <a:prstTxWarp prst="textNoShape">
                <a:avLst/>
              </a:prstTxWarp>
            </a:bodyPr>
            <a:lstStyle/>
            <a:p>
              <a:endParaRPr lang="fr-FR"/>
            </a:p>
          </p:txBody>
        </p:sp>
      </p:grpSp>
      <p:sp>
        <p:nvSpPr>
          <p:cNvPr id="16" name="Text Box 15"/>
          <p:cNvSpPr txBox="1">
            <a:spLocks noChangeArrowheads="1"/>
          </p:cNvSpPr>
          <p:nvPr/>
        </p:nvSpPr>
        <p:spPr bwMode="auto">
          <a:xfrm>
            <a:off x="1590675" y="3409950"/>
            <a:ext cx="1943100" cy="803275"/>
          </a:xfrm>
          <a:prstGeom prst="rect">
            <a:avLst/>
          </a:prstGeom>
          <a:noFill/>
          <a:ln w="9525">
            <a:noFill/>
            <a:miter lim="800000"/>
            <a:headEnd/>
            <a:tailEnd/>
          </a:ln>
        </p:spPr>
        <p:txBody>
          <a:bodyPr wrap="none" lIns="102870" tIns="51435" rIns="102870" bIns="51435">
            <a:prstTxWarp prst="textNoShape">
              <a:avLst/>
            </a:prstTxWarp>
            <a:spAutoFit/>
          </a:bodyPr>
          <a:lstStyle/>
          <a:p>
            <a:pPr defTabSz="1028700"/>
            <a:r>
              <a:rPr lang="fr-FR" sz="2300"/>
              <a:t>Émergence de</a:t>
            </a:r>
          </a:p>
          <a:p>
            <a:pPr defTabSz="1028700"/>
            <a:r>
              <a:rPr lang="fr-FR" sz="2300"/>
              <a:t>fonctionnalités</a:t>
            </a:r>
          </a:p>
        </p:txBody>
      </p:sp>
      <p:sp>
        <p:nvSpPr>
          <p:cNvPr id="17" name="Text Box 16"/>
          <p:cNvSpPr txBox="1">
            <a:spLocks noChangeArrowheads="1"/>
          </p:cNvSpPr>
          <p:nvPr/>
        </p:nvSpPr>
        <p:spPr bwMode="auto">
          <a:xfrm>
            <a:off x="6007100" y="3357563"/>
            <a:ext cx="2244725" cy="803275"/>
          </a:xfrm>
          <a:prstGeom prst="rect">
            <a:avLst/>
          </a:prstGeom>
          <a:noFill/>
          <a:ln w="9525">
            <a:noFill/>
            <a:miter lim="800000"/>
            <a:headEnd/>
            <a:tailEnd/>
          </a:ln>
        </p:spPr>
        <p:txBody>
          <a:bodyPr wrap="none" lIns="102870" tIns="51435" rIns="102870" bIns="51435">
            <a:prstTxWarp prst="textNoShape">
              <a:avLst/>
            </a:prstTxWarp>
            <a:spAutoFit/>
          </a:bodyPr>
          <a:lstStyle/>
          <a:p>
            <a:pPr defTabSz="1028700"/>
            <a:r>
              <a:rPr lang="fr-FR" sz="2300"/>
              <a:t>Contraintes et</a:t>
            </a:r>
          </a:p>
          <a:p>
            <a:pPr defTabSz="1028700"/>
            <a:r>
              <a:rPr lang="fr-FR" sz="2300"/>
              <a:t>Objectifs sociaux</a:t>
            </a:r>
          </a:p>
        </p:txBody>
      </p:sp>
      <p:sp>
        <p:nvSpPr>
          <p:cNvPr id="24587" name="Text Box 17"/>
          <p:cNvSpPr txBox="1">
            <a:spLocks noChangeArrowheads="1"/>
          </p:cNvSpPr>
          <p:nvPr/>
        </p:nvSpPr>
        <p:spPr bwMode="auto">
          <a:xfrm>
            <a:off x="3571875" y="6003925"/>
            <a:ext cx="2298700" cy="503238"/>
          </a:xfrm>
          <a:prstGeom prst="rect">
            <a:avLst/>
          </a:prstGeom>
          <a:noFill/>
          <a:ln w="12700" cap="sq">
            <a:noFill/>
            <a:miter lim="800000"/>
            <a:headEnd type="none" w="sm" len="sm"/>
            <a:tailEnd type="none" w="sm" len="sm"/>
          </a:ln>
        </p:spPr>
        <p:txBody>
          <a:bodyPr wrap="none">
            <a:prstTxWarp prst="textNoShape">
              <a:avLst/>
            </a:prstTxWarp>
            <a:spAutoFit/>
          </a:bodyPr>
          <a:lstStyle/>
          <a:p>
            <a:r>
              <a:rPr lang="fr-FR"/>
              <a:t>Environnement</a:t>
            </a:r>
          </a:p>
        </p:txBody>
      </p:sp>
      <p:sp>
        <p:nvSpPr>
          <p:cNvPr id="24588" name="Line 18"/>
          <p:cNvSpPr>
            <a:spLocks noChangeShapeType="1"/>
          </p:cNvSpPr>
          <p:nvPr/>
        </p:nvSpPr>
        <p:spPr bwMode="auto">
          <a:xfrm>
            <a:off x="4343400" y="5613400"/>
            <a:ext cx="0" cy="544513"/>
          </a:xfrm>
          <a:prstGeom prst="line">
            <a:avLst/>
          </a:prstGeom>
          <a:noFill/>
          <a:ln w="12700" cap="sq">
            <a:solidFill>
              <a:schemeClr val="tx1"/>
            </a:solidFill>
            <a:round/>
            <a:headEnd type="none" w="sm" len="sm"/>
            <a:tailEnd type="triangle" w="sm" len="sm"/>
          </a:ln>
        </p:spPr>
        <p:txBody>
          <a:bodyPr>
            <a:prstTxWarp prst="textNoShape">
              <a:avLst/>
            </a:prstTxWarp>
          </a:bodyPr>
          <a:lstStyle/>
          <a:p>
            <a:endParaRPr lang="fr-FR"/>
          </a:p>
        </p:txBody>
      </p:sp>
      <p:sp>
        <p:nvSpPr>
          <p:cNvPr id="24589" name="Line 19"/>
          <p:cNvSpPr>
            <a:spLocks noChangeShapeType="1"/>
          </p:cNvSpPr>
          <p:nvPr/>
        </p:nvSpPr>
        <p:spPr bwMode="auto">
          <a:xfrm>
            <a:off x="4881563" y="5622925"/>
            <a:ext cx="0" cy="544513"/>
          </a:xfrm>
          <a:prstGeom prst="line">
            <a:avLst/>
          </a:prstGeom>
          <a:noFill/>
          <a:ln w="12700" cap="sq">
            <a:solidFill>
              <a:schemeClr val="tx1"/>
            </a:solidFill>
            <a:round/>
            <a:headEnd type="triangle" w="med" len="med"/>
            <a:tailEnd/>
          </a:ln>
        </p:spPr>
        <p:txBody>
          <a:bodyPr>
            <a:prstTxWarp prst="textNoShape">
              <a:avLst/>
            </a:prstTxWarp>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16" grpId="0" autoUpdateAnimBg="0"/>
      <p:bldP spid="17" grpId="0" autoUpdateAnimBg="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fontScale="85000" lnSpcReduction="20000"/>
          </a:bodyPr>
          <a:lstStyle/>
          <a:p>
            <a:r>
              <a:rPr lang="fr-FR" sz="2353" dirty="0" smtClean="0"/>
              <a:t>Heuristique : marche aléatoire</a:t>
            </a:r>
          </a:p>
          <a:p>
            <a:pPr lvl="1"/>
            <a:r>
              <a:rPr lang="fr-FR" sz="2118" dirty="0" smtClean="0"/>
              <a:t>Un </a:t>
            </a:r>
            <a:r>
              <a:rPr sz="2118" dirty="0" smtClean="0"/>
              <a:t>marcheur suivant aléatoirement les arêtes du graphe a tendance à rester bloqué dans les parties fortement connectées.</a:t>
            </a:r>
            <a:endParaRPr lang="fr-FR" sz="2118" dirty="0" smtClean="0"/>
          </a:p>
          <a:p>
            <a:pPr lvl="1"/>
            <a:endParaRPr lang="fr-FR" sz="2118" dirty="0" smtClean="0"/>
          </a:p>
          <a:p>
            <a:r>
              <a:rPr lang="fr-FR" sz="2353" b="1" dirty="0" smtClean="0"/>
              <a:t>Récurrence</a:t>
            </a:r>
            <a:endParaRPr lang="fr-FR" sz="2824" b="1" dirty="0" smtClean="0"/>
          </a:p>
          <a:p>
            <a:pPr lvl="1"/>
            <a:r>
              <a:rPr lang="fr-FR" sz="2118" dirty="0" smtClean="0"/>
              <a:t>Considérons une marche aléatoire </a:t>
            </a:r>
            <a:r>
              <a:rPr lang="fr-FR" sz="2118" i="1" dirty="0" smtClean="0"/>
              <a:t>isotrope sur le réseau ℤ</a:t>
            </a:r>
            <a:r>
              <a:rPr lang="fr-FR" sz="2118" i="1" baseline="30000" dirty="0" smtClean="0"/>
              <a:t>d</a:t>
            </a:r>
            <a:r>
              <a:rPr lang="fr-FR" sz="2118" i="1" dirty="0" smtClean="0"/>
              <a:t> à d dimensions spatiales. On peut toujours choisir de prendre le point de départ de cette marche comme origine O du système de coordonnées cartésiennes. La question de la récurrence consiste alors à se demander si on peut trouver au moins un instant t positif fini pour lequel la particule repasse par l'origine </a:t>
            </a:r>
            <a:r>
              <a:rPr lang="fr-FR" sz="2118" i="1" dirty="0" err="1" smtClean="0"/>
              <a:t>O.La</a:t>
            </a:r>
            <a:r>
              <a:rPr lang="fr-FR" sz="2118" i="1" dirty="0" smtClean="0"/>
              <a:t> marche aléatoire sera dite récurrente si et seulement si la probabilité que la particule repasse à l'origine O pour un certain instant t ultérieur fini vaut un.</a:t>
            </a:r>
            <a:endParaRPr lang="fr-FR" sz="2118" dirty="0" smtClean="0"/>
          </a:p>
          <a:p>
            <a:pPr>
              <a:buNone/>
            </a:pPr>
            <a:r>
              <a:rPr lang="fr-FR" sz="2353" b="1" dirty="0" smtClean="0"/>
              <a:t> </a:t>
            </a:r>
            <a:endParaRPr lang="fr-FR" sz="2353" dirty="0" smtClean="0"/>
          </a:p>
          <a:p>
            <a:pPr>
              <a:buNone/>
            </a:pPr>
            <a:r>
              <a:rPr lang="fr-FR" sz="2353" b="1" dirty="0" smtClean="0"/>
              <a:t>Théorème de </a:t>
            </a:r>
            <a:r>
              <a:rPr lang="fr-FR" sz="2353" b="1" dirty="0" err="1" smtClean="0"/>
              <a:t>Pólya</a:t>
            </a:r>
            <a:r>
              <a:rPr lang="fr-FR" sz="2353" b="1" dirty="0" smtClean="0"/>
              <a:t> (1921)</a:t>
            </a:r>
          </a:p>
          <a:p>
            <a:pPr>
              <a:buNone/>
            </a:pPr>
            <a:r>
              <a:rPr lang="fr-FR" sz="2353" dirty="0" smtClean="0"/>
              <a:t>Cette propriété de récurrence dépend fortement de la dimension de l'espace ; on peut en effet démontrer le théorème</a:t>
            </a:r>
            <a:r>
              <a:rPr lang="fr-FR" sz="1882" baseline="30000" dirty="0" smtClean="0">
                <a:hlinkClick r:id="rId2"/>
              </a:rPr>
              <a:t>5</a:t>
            </a:r>
            <a:r>
              <a:rPr lang="fr-FR" sz="1882" baseline="30000" dirty="0" smtClean="0"/>
              <a:t>,</a:t>
            </a:r>
            <a:r>
              <a:rPr lang="fr-FR" sz="1882" baseline="30000" dirty="0" smtClean="0">
                <a:hlinkClick r:id="rId3"/>
              </a:rPr>
              <a:t>6</a:t>
            </a:r>
            <a:r>
              <a:rPr lang="fr-FR" sz="1882" baseline="30000" dirty="0" smtClean="0"/>
              <a:t>,</a:t>
            </a:r>
            <a:r>
              <a:rPr lang="fr-FR" sz="1882" baseline="30000" dirty="0" smtClean="0">
                <a:hlinkClick r:id="rId4"/>
              </a:rPr>
              <a:t>7</a:t>
            </a:r>
            <a:r>
              <a:rPr lang="fr-FR" sz="2353" dirty="0" smtClean="0"/>
              <a:t> (</a:t>
            </a:r>
            <a:r>
              <a:rPr lang="fr-FR" sz="2353" dirty="0" err="1" smtClean="0"/>
              <a:t>Pólya</a:t>
            </a:r>
            <a:r>
              <a:rPr lang="fr-FR" sz="2353" dirty="0" smtClean="0"/>
              <a:t> - 1921)</a:t>
            </a:r>
            <a:r>
              <a:rPr lang="fr-FR" sz="1882" baseline="30000" dirty="0" smtClean="0">
                <a:hlinkClick r:id="rId5"/>
              </a:rPr>
              <a:t>8</a:t>
            </a:r>
            <a:r>
              <a:rPr lang="fr-FR" sz="2353" dirty="0" smtClean="0"/>
              <a:t> :</a:t>
            </a:r>
            <a:endParaRPr lang="fr-FR" sz="2118" dirty="0" smtClean="0"/>
          </a:p>
          <a:p>
            <a:pPr lvl="1"/>
            <a:r>
              <a:rPr lang="fr-FR" sz="2118" dirty="0" smtClean="0"/>
              <a:t>pour </a:t>
            </a:r>
            <a:r>
              <a:rPr lang="fr-FR" sz="2118" i="1" dirty="0" smtClean="0"/>
              <a:t>d</a:t>
            </a:r>
            <a:r>
              <a:rPr lang="fr-FR" sz="2118" dirty="0" smtClean="0"/>
              <a:t> = 1 et </a:t>
            </a:r>
            <a:r>
              <a:rPr lang="fr-FR" sz="2118" i="1" dirty="0" smtClean="0"/>
              <a:t>d</a:t>
            </a:r>
            <a:r>
              <a:rPr lang="fr-FR" sz="2118" dirty="0" smtClean="0"/>
              <a:t> = 2, la marche aléatoire isotrope est récurrente</a:t>
            </a:r>
            <a:r>
              <a:rPr lang="fr-FR" dirty="0" smtClean="0"/>
              <a:t>.</a:t>
            </a:r>
            <a:endParaRPr lang="fr-FR" sz="1800" dirty="0" smtClean="0"/>
          </a:p>
          <a:p>
            <a:pPr>
              <a:buNone/>
            </a:pPr>
            <a:endParaRPr dirty="0" smtClean="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a:bodyPr>
          <a:lstStyle/>
          <a:p>
            <a:r>
              <a:rPr lang="fr-FR" dirty="0" smtClean="0"/>
              <a:t>Les algorithmes </a:t>
            </a:r>
            <a:r>
              <a:rPr lang="fr-FR" dirty="0" err="1" smtClean="0"/>
              <a:t>agglomératifs</a:t>
            </a:r>
            <a:r>
              <a:rPr lang="fr-FR" dirty="0" smtClean="0"/>
              <a:t> qui optimisent une fonction objectif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31</a:t>
            </a:fld>
            <a:endParaRPr lang="fr-FR"/>
          </a:p>
        </p:txBody>
      </p:sp>
      <p:pic>
        <p:nvPicPr>
          <p:cNvPr id="5" name="Picture 3" descr="C:\Documents and Settings\Administrateur\Bureau\Sans titre1.bmp"/>
          <p:cNvPicPr>
            <a:picLocks noChangeAspect="1" noChangeArrowheads="1"/>
          </p:cNvPicPr>
          <p:nvPr/>
        </p:nvPicPr>
        <p:blipFill>
          <a:blip r:embed="rId2" cstate="print"/>
          <a:srcRect l="18298" t="2364" b="3063"/>
          <a:stretch>
            <a:fillRect/>
          </a:stretch>
        </p:blipFill>
        <p:spPr bwMode="auto">
          <a:xfrm>
            <a:off x="288032" y="2420888"/>
            <a:ext cx="4427984" cy="3816424"/>
          </a:xfrm>
          <a:prstGeom prst="rect">
            <a:avLst/>
          </a:prstGeom>
          <a:noFill/>
        </p:spPr>
      </p:pic>
      <p:pic>
        <p:nvPicPr>
          <p:cNvPr id="6" name="Picture 2" descr="C:\Documents and Settings\Administrateur\Bureau\Sans titre.bmp"/>
          <p:cNvPicPr>
            <a:picLocks noChangeAspect="1" noChangeArrowheads="1"/>
          </p:cNvPicPr>
          <p:nvPr/>
        </p:nvPicPr>
        <p:blipFill>
          <a:blip r:embed="rId3" cstate="print"/>
          <a:srcRect/>
          <a:stretch>
            <a:fillRect/>
          </a:stretch>
        </p:blipFill>
        <p:spPr bwMode="auto">
          <a:xfrm>
            <a:off x="4800600" y="2590800"/>
            <a:ext cx="3960000" cy="3600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normAutofit/>
          </a:bodyPr>
          <a:lstStyle/>
          <a:p>
            <a:r>
              <a:rPr lang="fr-FR" dirty="0" smtClean="0"/>
              <a:t>Modularité</a:t>
            </a:r>
          </a:p>
          <a:p>
            <a:pPr lvl="1"/>
            <a:r>
              <a:rPr lang="fr-FR" dirty="0" smtClean="0"/>
              <a:t>La </a:t>
            </a:r>
            <a:r>
              <a:rPr lang="fr-FR" b="1" dirty="0" smtClean="0"/>
              <a:t>modularité</a:t>
            </a:r>
            <a:r>
              <a:rPr lang="fr-FR" dirty="0" smtClean="0"/>
              <a:t> est une mesure pour la qualité d'un </a:t>
            </a:r>
            <a:r>
              <a:rPr lang="fr-FR" u="sng" dirty="0" smtClean="0">
                <a:hlinkClick r:id="rId2"/>
              </a:rPr>
              <a:t>partitionnement des nœuds d'un graphe</a:t>
            </a:r>
            <a:r>
              <a:rPr lang="fr-FR" dirty="0" smtClean="0"/>
              <a:t>, ou réseau, en communautés. Elle est principalement utilisée en </a:t>
            </a:r>
            <a:r>
              <a:rPr lang="fr-FR" u="sng" dirty="0" smtClean="0">
                <a:hlinkClick r:id="rId3"/>
              </a:rPr>
              <a:t>analyse des réseaux sociaux</a:t>
            </a:r>
            <a:r>
              <a:rPr lang="fr-FR" dirty="0" smtClean="0"/>
              <a:t>. Elle a été introduite par M. E. J. Newman. C'est aussi une fonction d'optimisation pour certaines tâches de détection de communautés dans les graphes.</a:t>
            </a:r>
          </a:p>
          <a:p>
            <a:pPr lvl="1"/>
            <a:r>
              <a:rPr lang="fr-FR" dirty="0" smtClean="0"/>
              <a:t>Le principe est qu'un bon partitionnement d'un graphe implique un nombre d'arêtes intra-communautaires important et un nombre d'arêtes </a:t>
            </a:r>
            <a:r>
              <a:rPr lang="fr-FR" dirty="0" err="1" smtClean="0"/>
              <a:t>inter-communautaires</a:t>
            </a:r>
            <a:r>
              <a:rPr lang="fr-FR" dirty="0" smtClean="0"/>
              <a:t> faible.</a:t>
            </a: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Détection des communautés</a:t>
            </a:r>
            <a:endParaRPr lang="fr-FR" dirty="0"/>
          </a:p>
        </p:txBody>
      </p:sp>
      <p:sp>
        <p:nvSpPr>
          <p:cNvPr id="3" name="Espace réservé du contenu 2"/>
          <p:cNvSpPr>
            <a:spLocks noGrp="1"/>
          </p:cNvSpPr>
          <p:nvPr>
            <p:ph idx="1"/>
          </p:nvPr>
        </p:nvSpPr>
        <p:spPr/>
        <p:txBody>
          <a:bodyPr/>
          <a:lstStyle/>
          <a:p>
            <a:r>
              <a:rPr lang="fr-FR" dirty="0" smtClean="0"/>
              <a:t>La modularité d'un partitionnement cc (où c</a:t>
            </a:r>
            <a:r>
              <a:rPr lang="fr-FR" baseline="-25000" dirty="0" smtClean="0"/>
              <a:t>i </a:t>
            </a:r>
            <a:r>
              <a:rPr lang="fr-FR" dirty="0" smtClean="0"/>
              <a:t>indique la classe attribuée au nœud i), s'exprime de la manière suivante :</a:t>
            </a:r>
          </a:p>
          <a:p>
            <a:pPr>
              <a:buNone/>
            </a:pPr>
            <a:r>
              <a:rPr lang="fr-FR" dirty="0" smtClean="0"/>
              <a:t> </a:t>
            </a:r>
          </a:p>
          <a:p>
            <a:pPr>
              <a:buNone/>
            </a:pPr>
            <a:endParaRPr lang="fr-FR" dirty="0" smtClean="0"/>
          </a:p>
          <a:p>
            <a:pPr>
              <a:buNone/>
            </a:pPr>
            <a:endParaRPr lang="fr-FR" dirty="0" smtClean="0"/>
          </a:p>
          <a:p>
            <a:r>
              <a:rPr lang="fr-FR" dirty="0" smtClean="0"/>
              <a:t>où </a:t>
            </a:r>
            <a:r>
              <a:rPr lang="fr-FR" i="1" dirty="0" err="1" smtClean="0"/>
              <a:t>A</a:t>
            </a:r>
            <a:r>
              <a:rPr lang="fr-FR" i="1" baseline="-25000" dirty="0" err="1" smtClean="0"/>
              <a:t>ij</a:t>
            </a:r>
            <a:r>
              <a:rPr lang="fr-FR" dirty="0" smtClean="0"/>
              <a:t> est la valeur de la matrice d'adjacence entre les sommets </a:t>
            </a:r>
            <a:r>
              <a:rPr lang="fr-FR" i="1" dirty="0" smtClean="0"/>
              <a:t>i</a:t>
            </a:r>
            <a:r>
              <a:rPr lang="fr-FR" dirty="0" smtClean="0"/>
              <a:t> et </a:t>
            </a:r>
            <a:r>
              <a:rPr lang="fr-FR" i="1" dirty="0" smtClean="0"/>
              <a:t>j</a:t>
            </a:r>
            <a:r>
              <a:rPr lang="fr-FR" dirty="0" smtClean="0"/>
              <a:t>,</a:t>
            </a:r>
            <a:r>
              <a:rPr lang="fr-FR" dirty="0" smtClean="0"/>
              <a:t> </a:t>
            </a:r>
          </a:p>
          <a:p>
            <a:r>
              <a:rPr lang="fr-FR" i="1" dirty="0" err="1" smtClean="0"/>
              <a:t>k</a:t>
            </a:r>
            <a:r>
              <a:rPr lang="fr-FR" i="1" baseline="-25000" dirty="0" err="1" smtClean="0"/>
              <a:t>i</a:t>
            </a:r>
            <a:r>
              <a:rPr lang="fr-FR" dirty="0" smtClean="0"/>
              <a:t> </a:t>
            </a:r>
            <a:r>
              <a:rPr lang="fr-FR" dirty="0" smtClean="0"/>
              <a:t>est la somme des poids des arêtes adjacentes à </a:t>
            </a:r>
            <a:r>
              <a:rPr lang="fr-FR" i="1" dirty="0" smtClean="0"/>
              <a:t>i</a:t>
            </a:r>
            <a:r>
              <a:rPr lang="fr-FR" dirty="0" smtClean="0"/>
              <a:t>,</a:t>
            </a:r>
            <a:r>
              <a:rPr lang="fr-FR" dirty="0" smtClean="0"/>
              <a:t> </a:t>
            </a:r>
          </a:p>
          <a:p>
            <a:r>
              <a:rPr lang="fr-FR" i="1" dirty="0" smtClean="0"/>
              <a:t>m</a:t>
            </a:r>
            <a:r>
              <a:rPr lang="fr-FR" dirty="0" smtClean="0"/>
              <a:t> </a:t>
            </a:r>
            <a:r>
              <a:rPr lang="fr-FR" dirty="0" smtClean="0"/>
              <a:t>est le nombre d'arêtes du graphe et </a:t>
            </a:r>
            <a:r>
              <a:rPr lang="fr-FR" i="1" dirty="0" err="1" smtClean="0"/>
              <a:t>δ</a:t>
            </a:r>
            <a:r>
              <a:rPr lang="fr-FR" dirty="0" smtClean="0"/>
              <a:t> est le delta de Kronecker qui vaut 1 si ses arguments sont égaux et 0 sinon.</a:t>
            </a: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33</a:t>
            </a:fld>
            <a:endParaRPr lang="fr-FR"/>
          </a:p>
        </p:txBody>
      </p:sp>
      <p:pic>
        <p:nvPicPr>
          <p:cNvPr id="5" name="Image 4" descr="Capture d’écran 2017-12-16 à 23.20.45.png"/>
          <p:cNvPicPr>
            <a:picLocks noChangeAspect="1"/>
          </p:cNvPicPr>
          <p:nvPr/>
        </p:nvPicPr>
        <p:blipFill>
          <a:blip r:embed="rId2"/>
          <a:stretch>
            <a:fillRect/>
          </a:stretch>
        </p:blipFill>
        <p:spPr>
          <a:xfrm>
            <a:off x="1905000" y="2514600"/>
            <a:ext cx="4903076" cy="9144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smtClean="0"/>
              <a:t>Détection des communautés</a:t>
            </a:r>
            <a:endParaRPr lang="fr-FR" dirty="0"/>
          </a:p>
        </p:txBody>
      </p:sp>
      <p:sp>
        <p:nvSpPr>
          <p:cNvPr id="7" name="Espace réservé du contenu 6"/>
          <p:cNvSpPr>
            <a:spLocks noGrp="1"/>
          </p:cNvSpPr>
          <p:nvPr>
            <p:ph idx="1"/>
          </p:nvPr>
        </p:nvSpPr>
        <p:spPr/>
        <p:txBody>
          <a:bodyPr>
            <a:normAutofit/>
          </a:bodyPr>
          <a:lstStyle/>
          <a:p>
            <a:r>
              <a:rPr lang="fr-FR" dirty="0" smtClean="0">
                <a:latin typeface="Times New Roman" pitchFamily="18" charset="0"/>
                <a:cs typeface="Times New Roman" pitchFamily="18" charset="0"/>
              </a:rPr>
              <a:t>Benchmark réel: Football, </a:t>
            </a:r>
            <a:r>
              <a:rPr lang="fr-FR" dirty="0" err="1" smtClean="0">
                <a:latin typeface="Times New Roman" pitchFamily="18" charset="0"/>
                <a:cs typeface="Times New Roman" pitchFamily="18" charset="0"/>
              </a:rPr>
              <a:t>facebook</a:t>
            </a:r>
            <a:r>
              <a:rPr lang="fr-FR" dirty="0" smtClean="0">
                <a:latin typeface="Times New Roman" pitchFamily="18" charset="0"/>
                <a:cs typeface="Times New Roman" pitchFamily="18" charset="0"/>
              </a:rPr>
              <a:t> …</a:t>
            </a:r>
          </a:p>
          <a:p>
            <a:pPr algn="ctr">
              <a:buNone/>
            </a:pPr>
            <a:endParaRPr lang="fr-FR" dirty="0" smtClean="0">
              <a:latin typeface="Times New Roman" pitchFamily="18" charset="0"/>
              <a:cs typeface="Times New Roman" pitchFamily="18" charset="0"/>
            </a:endParaRPr>
          </a:p>
          <a:p>
            <a:pPr algn="just"/>
            <a:r>
              <a:rPr lang="fr-FR" dirty="0" smtClean="0">
                <a:latin typeface="Times New Roman" pitchFamily="18" charset="0"/>
                <a:cs typeface="Times New Roman" pitchFamily="18" charset="0"/>
              </a:rPr>
              <a:t>Benchmark artificiel: Girvan et Newman [Girvan 2002], LFR </a:t>
            </a:r>
            <a:r>
              <a:rPr lang="it-IT" dirty="0" smtClean="0">
                <a:latin typeface="Times New Roman" pitchFamily="18" charset="0"/>
                <a:cs typeface="Times New Roman" pitchFamily="18" charset="0"/>
              </a:rPr>
              <a:t>Benchmark [Lancichinetti </a:t>
            </a:r>
            <a:r>
              <a:rPr lang="it-IT" dirty="0" err="1" smtClean="0">
                <a:latin typeface="Times New Roman" pitchFamily="18" charset="0"/>
                <a:cs typeface="Times New Roman" pitchFamily="18" charset="0"/>
              </a:rPr>
              <a:t>et</a:t>
            </a:r>
            <a:r>
              <a:rPr lang="it-IT" dirty="0" smtClean="0">
                <a:latin typeface="Times New Roman" pitchFamily="18" charset="0"/>
                <a:cs typeface="Times New Roman" pitchFamily="18" charset="0"/>
              </a:rPr>
              <a:t> Fortunato (2009)]</a:t>
            </a:r>
          </a:p>
          <a:p>
            <a:pPr algn="just">
              <a:buNone/>
            </a:pPr>
            <a:r>
              <a:rPr dirty="0" smtClean="0"/>
              <a:t/>
            </a:r>
            <a:br>
              <a:rPr dirty="0" smtClean="0"/>
            </a:br>
            <a:r>
              <a:rPr dirty="0" smtClean="0"/>
              <a:t/>
            </a:r>
            <a:br>
              <a:rPr dirty="0" smtClean="0"/>
            </a:br>
            <a:r>
              <a:rPr dirty="0" smtClean="0"/>
              <a:t>http://www-personal.umich.edu/~mejn/netdata/</a:t>
            </a:r>
            <a:br>
              <a:rPr dirty="0" smtClean="0"/>
            </a:br>
            <a:r>
              <a:rPr dirty="0" smtClean="0"/>
              <a:t/>
            </a:r>
            <a:br>
              <a:rPr dirty="0" smtClean="0"/>
            </a:br>
            <a:r>
              <a:rPr dirty="0" smtClean="0"/>
              <a:t>http://snap.stanford.edu/data/index.html </a:t>
            </a:r>
            <a:endParaRPr lang="it-IT" dirty="0" smtClean="0">
              <a:latin typeface="Times New Roman" pitchFamily="18" charset="0"/>
              <a:cs typeface="Times New Roman" pitchFamily="18" charset="0"/>
            </a:endParaRPr>
          </a:p>
          <a:p>
            <a:pPr algn="just"/>
            <a:endParaRPr lang="it-IT" dirty="0" smtClean="0">
              <a:latin typeface="Times New Roman" pitchFamily="18" charset="0"/>
              <a:cs typeface="Times New Roman" pitchFamily="18" charset="0"/>
            </a:endParaRPr>
          </a:p>
          <a:p>
            <a:endParaRPr lang="fr-FR" dirty="0"/>
          </a:p>
        </p:txBody>
      </p:sp>
      <p:sp>
        <p:nvSpPr>
          <p:cNvPr id="3" name="Espace réservé du numéro de diapositive 2"/>
          <p:cNvSpPr>
            <a:spLocks noGrp="1"/>
          </p:cNvSpPr>
          <p:nvPr>
            <p:ph type="sldNum" sz="quarter" idx="12"/>
          </p:nvPr>
        </p:nvSpPr>
        <p:spPr/>
        <p:txBody>
          <a:bodyPr/>
          <a:lstStyle/>
          <a:p>
            <a:fld id="{B1363837-C917-4133-BCE0-5A1480A5E225}"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Détection des communautés</a:t>
            </a:r>
            <a:endParaRPr lang="fr-FR" dirty="0"/>
          </a:p>
        </p:txBody>
      </p:sp>
      <p:sp>
        <p:nvSpPr>
          <p:cNvPr id="3" name="Espace réservé du contenu 2"/>
          <p:cNvSpPr>
            <a:spLocks noGrp="1"/>
          </p:cNvSpPr>
          <p:nvPr>
            <p:ph idx="1"/>
          </p:nvPr>
        </p:nvSpPr>
        <p:spPr/>
        <p:txBody>
          <a:bodyPr/>
          <a:lstStyle/>
          <a:p>
            <a:r>
              <a:rPr lang="fr-FR" dirty="0" smtClean="0"/>
              <a:t>Quelques outils tels que l’outil de visualisation, </a:t>
            </a:r>
            <a:r>
              <a:rPr lang="fr-FR" dirty="0" err="1" smtClean="0"/>
              <a:t>Netlogo</a:t>
            </a:r>
            <a:r>
              <a:rPr lang="fr-FR" dirty="0" smtClean="0"/>
              <a:t> …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35</a:t>
            </a:fld>
            <a:endParaRPr lang="fr-FR"/>
          </a:p>
        </p:txBody>
      </p:sp>
      <p:pic>
        <p:nvPicPr>
          <p:cNvPr id="5" name="Picture 2" descr="http://www.webcampagnes.net/wp-content/uploads/2013/02/gephi_screenshot.jpg"/>
          <p:cNvPicPr>
            <a:picLocks noChangeAspect="1" noChangeArrowheads="1"/>
          </p:cNvPicPr>
          <p:nvPr/>
        </p:nvPicPr>
        <p:blipFill>
          <a:blip r:embed="rId2" cstate="print"/>
          <a:srcRect/>
          <a:stretch>
            <a:fillRect/>
          </a:stretch>
        </p:blipFill>
        <p:spPr bwMode="auto">
          <a:xfrm>
            <a:off x="1350504" y="1981200"/>
            <a:ext cx="6442992" cy="455565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lstStyle/>
          <a:p>
            <a:r>
              <a:rPr lang="fr-FR" dirty="0" smtClean="0"/>
              <a:t>Principe</a:t>
            </a:r>
          </a:p>
          <a:p>
            <a:pPr lvl="1"/>
            <a:r>
              <a:rPr lang="fr-FR" dirty="0" smtClean="0"/>
              <a:t>Deux niveaux :</a:t>
            </a:r>
          </a:p>
          <a:p>
            <a:pPr lvl="2"/>
            <a:r>
              <a:rPr lang="fr-FR" dirty="0" smtClean="0"/>
              <a:t>Niveau micro : réseau social</a:t>
            </a:r>
          </a:p>
          <a:p>
            <a:pPr lvl="2"/>
            <a:r>
              <a:rPr lang="fr-FR" dirty="0" smtClean="0"/>
              <a:t>Niveau Macro : un graphe de dépendances</a:t>
            </a:r>
          </a:p>
          <a:p>
            <a:pPr lvl="1"/>
            <a:r>
              <a:rPr lang="fr-FR" dirty="0" smtClean="0"/>
              <a:t>Associer à chaque nœud du réseau social un agent : une approche distribuée</a:t>
            </a: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36</a:t>
            </a:fld>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15962"/>
          </a:xfrm>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lstStyle/>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37</a:t>
            </a:fld>
            <a:endParaRPr lang="fr-FR"/>
          </a:p>
        </p:txBody>
      </p:sp>
      <p:sp>
        <p:nvSpPr>
          <p:cNvPr id="5" name="Freeform 4"/>
          <p:cNvSpPr>
            <a:spLocks/>
          </p:cNvSpPr>
          <p:nvPr/>
        </p:nvSpPr>
        <p:spPr bwMode="auto">
          <a:xfrm>
            <a:off x="1314450" y="1676400"/>
            <a:ext cx="6062663" cy="3352800"/>
          </a:xfrm>
          <a:custGeom>
            <a:avLst/>
            <a:gdLst>
              <a:gd name="T0" fmla="*/ 259576942 w 3819"/>
              <a:gd name="T1" fmla="*/ 909777176 h 2112"/>
              <a:gd name="T2" fmla="*/ 549394166 w 3819"/>
              <a:gd name="T3" fmla="*/ 2147483647 h 2112"/>
              <a:gd name="T4" fmla="*/ 763608204 w 3819"/>
              <a:gd name="T5" fmla="*/ 2147483647 h 2112"/>
              <a:gd name="T6" fmla="*/ 897175866 w 3819"/>
              <a:gd name="T7" fmla="*/ 2147483647 h 2112"/>
              <a:gd name="T8" fmla="*/ 1381045783 w 3819"/>
              <a:gd name="T9" fmla="*/ 2147483647 h 2112"/>
              <a:gd name="T10" fmla="*/ 1575098574 w 3819"/>
              <a:gd name="T11" fmla="*/ 2147483647 h 2112"/>
              <a:gd name="T12" fmla="*/ 1806953306 w 3819"/>
              <a:gd name="T13" fmla="*/ 2147483647 h 2112"/>
              <a:gd name="T14" fmla="*/ 2147483647 w 3819"/>
              <a:gd name="T15" fmla="*/ 2147483647 h 2112"/>
              <a:gd name="T16" fmla="*/ 2147483647 w 3819"/>
              <a:gd name="T17" fmla="*/ 2147483647 h 2112"/>
              <a:gd name="T18" fmla="*/ 2147483647 w 3819"/>
              <a:gd name="T19" fmla="*/ 2147483647 h 2112"/>
              <a:gd name="T20" fmla="*/ 2147483647 w 3819"/>
              <a:gd name="T21" fmla="*/ 2147483647 h 2112"/>
              <a:gd name="T22" fmla="*/ 2147483647 w 3819"/>
              <a:gd name="T23" fmla="*/ 2147483647 h 2112"/>
              <a:gd name="T24" fmla="*/ 2147483647 w 3819"/>
              <a:gd name="T25" fmla="*/ 2147483647 h 2112"/>
              <a:gd name="T26" fmla="*/ 2147483647 w 3819"/>
              <a:gd name="T27" fmla="*/ 2147483647 h 2112"/>
              <a:gd name="T28" fmla="*/ 2147483647 w 3819"/>
              <a:gd name="T29" fmla="*/ 2147483647 h 2112"/>
              <a:gd name="T30" fmla="*/ 2147483647 w 3819"/>
              <a:gd name="T31" fmla="*/ 2147483647 h 2112"/>
              <a:gd name="T32" fmla="*/ 2147483647 w 3819"/>
              <a:gd name="T33" fmla="*/ 2147483647 h 2112"/>
              <a:gd name="T34" fmla="*/ 2147483647 w 3819"/>
              <a:gd name="T35" fmla="*/ 2147483647 h 2112"/>
              <a:gd name="T36" fmla="*/ 2147483647 w 3819"/>
              <a:gd name="T37" fmla="*/ 2147483647 h 2112"/>
              <a:gd name="T38" fmla="*/ 2147483647 w 3819"/>
              <a:gd name="T39" fmla="*/ 2147483647 h 2112"/>
              <a:gd name="T40" fmla="*/ 2147483647 w 3819"/>
              <a:gd name="T41" fmla="*/ 2147483647 h 2112"/>
              <a:gd name="T42" fmla="*/ 2147483647 w 3819"/>
              <a:gd name="T43" fmla="*/ 2147483647 h 2112"/>
              <a:gd name="T44" fmla="*/ 2147483647 w 3819"/>
              <a:gd name="T45" fmla="*/ 2147483647 h 2112"/>
              <a:gd name="T46" fmla="*/ 2147483647 w 3819"/>
              <a:gd name="T47" fmla="*/ 2147483647 h 2112"/>
              <a:gd name="T48" fmla="*/ 2147483647 w 3819"/>
              <a:gd name="T49" fmla="*/ 2147483647 h 2112"/>
              <a:gd name="T50" fmla="*/ 2147483647 w 3819"/>
              <a:gd name="T51" fmla="*/ 2147483647 h 2112"/>
              <a:gd name="T52" fmla="*/ 2147483647 w 3819"/>
              <a:gd name="T53" fmla="*/ 2147483647 h 2112"/>
              <a:gd name="T54" fmla="*/ 2147483647 w 3819"/>
              <a:gd name="T55" fmla="*/ 2147483647 h 2112"/>
              <a:gd name="T56" fmla="*/ 2147483647 w 3819"/>
              <a:gd name="T57" fmla="*/ 2147483647 h 2112"/>
              <a:gd name="T58" fmla="*/ 2147483647 w 3819"/>
              <a:gd name="T59" fmla="*/ 2147483647 h 2112"/>
              <a:gd name="T60" fmla="*/ 2147483647 w 3819"/>
              <a:gd name="T61" fmla="*/ 2147483647 h 2112"/>
              <a:gd name="T62" fmla="*/ 2147483647 w 3819"/>
              <a:gd name="T63" fmla="*/ 2147483647 h 2112"/>
              <a:gd name="T64" fmla="*/ 2147483647 w 3819"/>
              <a:gd name="T65" fmla="*/ 1237397337 h 2112"/>
              <a:gd name="T66" fmla="*/ 2147483647 w 3819"/>
              <a:gd name="T67" fmla="*/ 967739949 h 2112"/>
              <a:gd name="T68" fmla="*/ 2147483647 w 3819"/>
              <a:gd name="T69" fmla="*/ 869454695 h 2112"/>
              <a:gd name="T70" fmla="*/ 2147483647 w 3819"/>
              <a:gd name="T71" fmla="*/ 675401761 h 2112"/>
              <a:gd name="T72" fmla="*/ 2147483647 w 3819"/>
              <a:gd name="T73" fmla="*/ 541834335 h 2112"/>
              <a:gd name="T74" fmla="*/ 2147483647 w 3819"/>
              <a:gd name="T75" fmla="*/ 211693126 h 2112"/>
              <a:gd name="T76" fmla="*/ 2147483647 w 3819"/>
              <a:gd name="T77" fmla="*/ 57964386 h 2112"/>
              <a:gd name="T78" fmla="*/ 2147483647 w 3819"/>
              <a:gd name="T79" fmla="*/ 0 h 2112"/>
              <a:gd name="T80" fmla="*/ 2147483647 w 3819"/>
              <a:gd name="T81" fmla="*/ 115927184 h 2112"/>
              <a:gd name="T82" fmla="*/ 2147483647 w 3819"/>
              <a:gd name="T83" fmla="*/ 173891544 h 2112"/>
              <a:gd name="T84" fmla="*/ 2147483647 w 3819"/>
              <a:gd name="T85" fmla="*/ 57964386 h 2112"/>
              <a:gd name="T86" fmla="*/ 1381045783 w 3819"/>
              <a:gd name="T87" fmla="*/ 153730304 h 2112"/>
              <a:gd name="T88" fmla="*/ 1013103034 w 3819"/>
              <a:gd name="T89" fmla="*/ 307459020 h 2112"/>
              <a:gd name="T90" fmla="*/ 743446957 w 3819"/>
              <a:gd name="T91" fmla="*/ 443547493 h 2112"/>
              <a:gd name="T92" fmla="*/ 607358543 w 3819"/>
              <a:gd name="T93" fmla="*/ 579635868 h 2112"/>
              <a:gd name="T94" fmla="*/ 549394166 w 3819"/>
              <a:gd name="T95" fmla="*/ 559474627 h 2112"/>
              <a:gd name="T96" fmla="*/ 491431376 w 3819"/>
              <a:gd name="T97" fmla="*/ 657761469 h 2112"/>
              <a:gd name="T98" fmla="*/ 259576942 w 3819"/>
              <a:gd name="T99" fmla="*/ 909777176 h 21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19"/>
              <a:gd name="T151" fmla="*/ 0 h 2112"/>
              <a:gd name="T152" fmla="*/ 3819 w 3819"/>
              <a:gd name="T153" fmla="*/ 2112 h 21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19" h="2112">
                <a:moveTo>
                  <a:pt x="103" y="361"/>
                </a:moveTo>
                <a:cubicBezTo>
                  <a:pt x="0" y="658"/>
                  <a:pt x="84" y="934"/>
                  <a:pt x="218" y="1182"/>
                </a:cubicBezTo>
                <a:cubicBezTo>
                  <a:pt x="245" y="1231"/>
                  <a:pt x="258" y="1279"/>
                  <a:pt x="303" y="1313"/>
                </a:cubicBezTo>
                <a:cubicBezTo>
                  <a:pt x="323" y="1344"/>
                  <a:pt x="334" y="1375"/>
                  <a:pt x="356" y="1405"/>
                </a:cubicBezTo>
                <a:cubicBezTo>
                  <a:pt x="396" y="1520"/>
                  <a:pt x="464" y="1560"/>
                  <a:pt x="548" y="1635"/>
                </a:cubicBezTo>
                <a:cubicBezTo>
                  <a:pt x="589" y="1671"/>
                  <a:pt x="571" y="1668"/>
                  <a:pt x="625" y="1697"/>
                </a:cubicBezTo>
                <a:cubicBezTo>
                  <a:pt x="650" y="1711"/>
                  <a:pt x="692" y="1719"/>
                  <a:pt x="717" y="1728"/>
                </a:cubicBezTo>
                <a:cubicBezTo>
                  <a:pt x="795" y="1757"/>
                  <a:pt x="871" y="1804"/>
                  <a:pt x="955" y="1812"/>
                </a:cubicBezTo>
                <a:cubicBezTo>
                  <a:pt x="1044" y="1821"/>
                  <a:pt x="1134" y="1821"/>
                  <a:pt x="1224" y="1827"/>
                </a:cubicBezTo>
                <a:cubicBezTo>
                  <a:pt x="1289" y="1849"/>
                  <a:pt x="1199" y="1815"/>
                  <a:pt x="1270" y="1858"/>
                </a:cubicBezTo>
                <a:cubicBezTo>
                  <a:pt x="1300" y="1876"/>
                  <a:pt x="1381" y="1911"/>
                  <a:pt x="1416" y="1920"/>
                </a:cubicBezTo>
                <a:cubicBezTo>
                  <a:pt x="1469" y="1973"/>
                  <a:pt x="1406" y="1919"/>
                  <a:pt x="1470" y="1950"/>
                </a:cubicBezTo>
                <a:cubicBezTo>
                  <a:pt x="1487" y="1958"/>
                  <a:pt x="1498" y="1976"/>
                  <a:pt x="1516" y="1981"/>
                </a:cubicBezTo>
                <a:cubicBezTo>
                  <a:pt x="1552" y="1990"/>
                  <a:pt x="1589" y="2000"/>
                  <a:pt x="1624" y="2012"/>
                </a:cubicBezTo>
                <a:cubicBezTo>
                  <a:pt x="1681" y="2031"/>
                  <a:pt x="1736" y="2053"/>
                  <a:pt x="1792" y="2073"/>
                </a:cubicBezTo>
                <a:cubicBezTo>
                  <a:pt x="1810" y="2079"/>
                  <a:pt x="1823" y="2095"/>
                  <a:pt x="1839" y="2104"/>
                </a:cubicBezTo>
                <a:cubicBezTo>
                  <a:pt x="1846" y="2108"/>
                  <a:pt x="1854" y="2109"/>
                  <a:pt x="1862" y="2112"/>
                </a:cubicBezTo>
                <a:cubicBezTo>
                  <a:pt x="2071" y="2099"/>
                  <a:pt x="2259" y="2079"/>
                  <a:pt x="2468" y="2073"/>
                </a:cubicBezTo>
                <a:cubicBezTo>
                  <a:pt x="2516" y="2040"/>
                  <a:pt x="2557" y="2006"/>
                  <a:pt x="2614" y="1989"/>
                </a:cubicBezTo>
                <a:cubicBezTo>
                  <a:pt x="2619" y="1984"/>
                  <a:pt x="2624" y="1977"/>
                  <a:pt x="2630" y="1973"/>
                </a:cubicBezTo>
                <a:cubicBezTo>
                  <a:pt x="2637" y="1969"/>
                  <a:pt x="2647" y="1971"/>
                  <a:pt x="2653" y="1966"/>
                </a:cubicBezTo>
                <a:cubicBezTo>
                  <a:pt x="2663" y="1958"/>
                  <a:pt x="2667" y="1944"/>
                  <a:pt x="2676" y="1935"/>
                </a:cubicBezTo>
                <a:cubicBezTo>
                  <a:pt x="2685" y="1926"/>
                  <a:pt x="2696" y="1920"/>
                  <a:pt x="2706" y="1912"/>
                </a:cubicBezTo>
                <a:cubicBezTo>
                  <a:pt x="2741" y="1842"/>
                  <a:pt x="2775" y="1774"/>
                  <a:pt x="2822" y="1712"/>
                </a:cubicBezTo>
                <a:cubicBezTo>
                  <a:pt x="2838" y="1691"/>
                  <a:pt x="2842" y="1662"/>
                  <a:pt x="2860" y="1643"/>
                </a:cubicBezTo>
                <a:cubicBezTo>
                  <a:pt x="2901" y="1601"/>
                  <a:pt x="3012" y="1531"/>
                  <a:pt x="3067" y="1513"/>
                </a:cubicBezTo>
                <a:cubicBezTo>
                  <a:pt x="3098" y="1503"/>
                  <a:pt x="3129" y="1499"/>
                  <a:pt x="3160" y="1489"/>
                </a:cubicBezTo>
                <a:cubicBezTo>
                  <a:pt x="3199" y="1450"/>
                  <a:pt x="3259" y="1425"/>
                  <a:pt x="3313" y="1413"/>
                </a:cubicBezTo>
                <a:cubicBezTo>
                  <a:pt x="3360" y="1363"/>
                  <a:pt x="3435" y="1378"/>
                  <a:pt x="3497" y="1374"/>
                </a:cubicBezTo>
                <a:cubicBezTo>
                  <a:pt x="3547" y="1363"/>
                  <a:pt x="3595" y="1353"/>
                  <a:pt x="3643" y="1336"/>
                </a:cubicBezTo>
                <a:cubicBezTo>
                  <a:pt x="3692" y="1278"/>
                  <a:pt x="3720" y="1213"/>
                  <a:pt x="3751" y="1144"/>
                </a:cubicBezTo>
                <a:cubicBezTo>
                  <a:pt x="3801" y="1032"/>
                  <a:pt x="3757" y="1155"/>
                  <a:pt x="3782" y="1082"/>
                </a:cubicBezTo>
                <a:cubicBezTo>
                  <a:pt x="3771" y="757"/>
                  <a:pt x="3819" y="696"/>
                  <a:pt x="3712" y="491"/>
                </a:cubicBezTo>
                <a:cubicBezTo>
                  <a:pt x="3705" y="461"/>
                  <a:pt x="3701" y="411"/>
                  <a:pt x="3689" y="384"/>
                </a:cubicBezTo>
                <a:cubicBezTo>
                  <a:pt x="3682" y="369"/>
                  <a:pt x="3668" y="359"/>
                  <a:pt x="3659" y="345"/>
                </a:cubicBezTo>
                <a:cubicBezTo>
                  <a:pt x="3643" y="320"/>
                  <a:pt x="3613" y="268"/>
                  <a:pt x="3613" y="268"/>
                </a:cubicBezTo>
                <a:cubicBezTo>
                  <a:pt x="3602" y="227"/>
                  <a:pt x="3591" y="224"/>
                  <a:pt x="3551" y="215"/>
                </a:cubicBezTo>
                <a:cubicBezTo>
                  <a:pt x="3475" y="153"/>
                  <a:pt x="3372" y="123"/>
                  <a:pt x="3282" y="84"/>
                </a:cubicBezTo>
                <a:cubicBezTo>
                  <a:pt x="3244" y="67"/>
                  <a:pt x="3199" y="30"/>
                  <a:pt x="3160" y="23"/>
                </a:cubicBezTo>
                <a:cubicBezTo>
                  <a:pt x="3049" y="4"/>
                  <a:pt x="3098" y="11"/>
                  <a:pt x="3014" y="0"/>
                </a:cubicBezTo>
                <a:cubicBezTo>
                  <a:pt x="2728" y="15"/>
                  <a:pt x="2440" y="32"/>
                  <a:pt x="2153" y="46"/>
                </a:cubicBezTo>
                <a:cubicBezTo>
                  <a:pt x="2069" y="65"/>
                  <a:pt x="1978" y="63"/>
                  <a:pt x="1892" y="69"/>
                </a:cubicBezTo>
                <a:cubicBezTo>
                  <a:pt x="1692" y="54"/>
                  <a:pt x="1493" y="32"/>
                  <a:pt x="1293" y="23"/>
                </a:cubicBezTo>
                <a:cubicBezTo>
                  <a:pt x="979" y="31"/>
                  <a:pt x="811" y="36"/>
                  <a:pt x="548" y="61"/>
                </a:cubicBezTo>
                <a:cubicBezTo>
                  <a:pt x="494" y="79"/>
                  <a:pt x="453" y="99"/>
                  <a:pt x="402" y="122"/>
                </a:cubicBezTo>
                <a:cubicBezTo>
                  <a:pt x="365" y="139"/>
                  <a:pt x="334" y="164"/>
                  <a:pt x="295" y="176"/>
                </a:cubicBezTo>
                <a:cubicBezTo>
                  <a:pt x="268" y="195"/>
                  <a:pt x="269" y="212"/>
                  <a:pt x="241" y="230"/>
                </a:cubicBezTo>
                <a:cubicBezTo>
                  <a:pt x="233" y="227"/>
                  <a:pt x="226" y="220"/>
                  <a:pt x="218" y="222"/>
                </a:cubicBezTo>
                <a:cubicBezTo>
                  <a:pt x="202" y="225"/>
                  <a:pt x="200" y="252"/>
                  <a:pt x="195" y="261"/>
                </a:cubicBezTo>
                <a:cubicBezTo>
                  <a:pt x="169" y="308"/>
                  <a:pt x="140" y="324"/>
                  <a:pt x="103" y="361"/>
                </a:cubicBezTo>
                <a:close/>
              </a:path>
            </a:pathLst>
          </a:custGeom>
          <a:solidFill>
            <a:srgbClr val="FFFFFF"/>
          </a:solidFill>
          <a:ln w="9525">
            <a:solidFill>
              <a:schemeClr val="tx1"/>
            </a:solidFill>
            <a:round/>
            <a:headEnd/>
            <a:tailEnd/>
          </a:ln>
        </p:spPr>
        <p:txBody>
          <a:bodyPr wrap="none" anchor="ctr">
            <a:prstTxWarp prst="textNoShape">
              <a:avLst/>
            </a:prstTxWarp>
          </a:bodyPr>
          <a:lstStyle/>
          <a:p>
            <a:endParaRPr lang="fr-FR"/>
          </a:p>
        </p:txBody>
      </p:sp>
      <p:sp>
        <p:nvSpPr>
          <p:cNvPr id="6" name="Oval 5"/>
          <p:cNvSpPr>
            <a:spLocks noChangeArrowheads="1"/>
          </p:cNvSpPr>
          <p:nvPr/>
        </p:nvSpPr>
        <p:spPr bwMode="auto">
          <a:xfrm>
            <a:off x="1739900" y="23828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r>
              <a:rPr lang="fr-FR" sz="1400">
                <a:latin typeface="Arial" pitchFamily="-126" charset="0"/>
              </a:rPr>
              <a:t>1</a:t>
            </a:r>
          </a:p>
        </p:txBody>
      </p:sp>
      <p:sp>
        <p:nvSpPr>
          <p:cNvPr id="7" name="Oval 6"/>
          <p:cNvSpPr>
            <a:spLocks noChangeArrowheads="1"/>
          </p:cNvSpPr>
          <p:nvPr/>
        </p:nvSpPr>
        <p:spPr bwMode="auto">
          <a:xfrm>
            <a:off x="2806700" y="27638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8" name="Oval 7"/>
          <p:cNvSpPr>
            <a:spLocks noChangeArrowheads="1"/>
          </p:cNvSpPr>
          <p:nvPr/>
        </p:nvSpPr>
        <p:spPr bwMode="auto">
          <a:xfrm>
            <a:off x="2044700" y="3449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9" name="Oval 8"/>
          <p:cNvSpPr>
            <a:spLocks noChangeArrowheads="1"/>
          </p:cNvSpPr>
          <p:nvPr/>
        </p:nvSpPr>
        <p:spPr bwMode="auto">
          <a:xfrm>
            <a:off x="3263900" y="3449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0" name="Oval 9"/>
          <p:cNvSpPr>
            <a:spLocks noChangeArrowheads="1"/>
          </p:cNvSpPr>
          <p:nvPr/>
        </p:nvSpPr>
        <p:spPr bwMode="auto">
          <a:xfrm>
            <a:off x="4102100" y="2687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1" name="Oval 10"/>
          <p:cNvSpPr>
            <a:spLocks noChangeArrowheads="1"/>
          </p:cNvSpPr>
          <p:nvPr/>
        </p:nvSpPr>
        <p:spPr bwMode="auto">
          <a:xfrm>
            <a:off x="4940300" y="20780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2" name="Oval 11"/>
          <p:cNvSpPr>
            <a:spLocks noChangeArrowheads="1"/>
          </p:cNvSpPr>
          <p:nvPr/>
        </p:nvSpPr>
        <p:spPr bwMode="auto">
          <a:xfrm>
            <a:off x="5016500" y="29162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3" name="Oval 12"/>
          <p:cNvSpPr>
            <a:spLocks noChangeArrowheads="1"/>
          </p:cNvSpPr>
          <p:nvPr/>
        </p:nvSpPr>
        <p:spPr bwMode="auto">
          <a:xfrm>
            <a:off x="4483100" y="36782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4" name="Oval 13"/>
          <p:cNvSpPr>
            <a:spLocks noChangeArrowheads="1"/>
          </p:cNvSpPr>
          <p:nvPr/>
        </p:nvSpPr>
        <p:spPr bwMode="auto">
          <a:xfrm>
            <a:off x="5702300" y="36020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5" name="Oval 14"/>
          <p:cNvSpPr>
            <a:spLocks noChangeArrowheads="1"/>
          </p:cNvSpPr>
          <p:nvPr/>
        </p:nvSpPr>
        <p:spPr bwMode="auto">
          <a:xfrm>
            <a:off x="5854700" y="27638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16" name="Oval 15"/>
          <p:cNvSpPr>
            <a:spLocks noChangeArrowheads="1"/>
          </p:cNvSpPr>
          <p:nvPr/>
        </p:nvSpPr>
        <p:spPr bwMode="auto">
          <a:xfrm>
            <a:off x="2578100" y="3830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r>
              <a:rPr lang="fr-FR" sz="1400">
                <a:latin typeface="Arial" pitchFamily="-126" charset="0"/>
              </a:rPr>
              <a:t>j</a:t>
            </a:r>
          </a:p>
        </p:txBody>
      </p:sp>
      <p:sp>
        <p:nvSpPr>
          <p:cNvPr id="17" name="Oval 16"/>
          <p:cNvSpPr>
            <a:spLocks noChangeArrowheads="1"/>
          </p:cNvSpPr>
          <p:nvPr/>
        </p:nvSpPr>
        <p:spPr bwMode="auto">
          <a:xfrm>
            <a:off x="4025900" y="4592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endParaRPr lang="fr-FR">
              <a:latin typeface="Arial" pitchFamily="-126" charset="0"/>
            </a:endParaRPr>
          </a:p>
        </p:txBody>
      </p:sp>
      <p:sp>
        <p:nvSpPr>
          <p:cNvPr id="18" name="Oval 17"/>
          <p:cNvSpPr>
            <a:spLocks noChangeArrowheads="1"/>
          </p:cNvSpPr>
          <p:nvPr/>
        </p:nvSpPr>
        <p:spPr bwMode="auto">
          <a:xfrm>
            <a:off x="6464300" y="36020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endParaRPr lang="fr-FR">
              <a:latin typeface="Arial" pitchFamily="-126" charset="0"/>
            </a:endParaRPr>
          </a:p>
        </p:txBody>
      </p:sp>
      <p:sp>
        <p:nvSpPr>
          <p:cNvPr id="19" name="Oval 18"/>
          <p:cNvSpPr>
            <a:spLocks noChangeArrowheads="1"/>
          </p:cNvSpPr>
          <p:nvPr/>
        </p:nvSpPr>
        <p:spPr bwMode="auto">
          <a:xfrm>
            <a:off x="6845300" y="29162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r>
              <a:rPr lang="fr-FR" sz="1600">
                <a:latin typeface="Arial" pitchFamily="-126" charset="0"/>
              </a:rPr>
              <a:t>k</a:t>
            </a:r>
          </a:p>
        </p:txBody>
      </p:sp>
      <p:sp>
        <p:nvSpPr>
          <p:cNvPr id="20" name="Oval 19"/>
          <p:cNvSpPr>
            <a:spLocks noChangeArrowheads="1"/>
          </p:cNvSpPr>
          <p:nvPr/>
        </p:nvSpPr>
        <p:spPr bwMode="auto">
          <a:xfrm>
            <a:off x="6540500" y="21542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endParaRPr lang="fr-FR">
              <a:latin typeface="Arial" pitchFamily="-126" charset="0"/>
            </a:endParaRPr>
          </a:p>
        </p:txBody>
      </p:sp>
      <p:sp>
        <p:nvSpPr>
          <p:cNvPr id="21" name="Oval 20"/>
          <p:cNvSpPr>
            <a:spLocks noChangeArrowheads="1"/>
          </p:cNvSpPr>
          <p:nvPr/>
        </p:nvSpPr>
        <p:spPr bwMode="auto">
          <a:xfrm>
            <a:off x="5702300" y="17732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endParaRPr lang="fr-FR">
              <a:latin typeface="Arial" pitchFamily="-126" charset="0"/>
            </a:endParaRPr>
          </a:p>
        </p:txBody>
      </p:sp>
      <p:sp>
        <p:nvSpPr>
          <p:cNvPr id="22" name="Oval 21"/>
          <p:cNvSpPr>
            <a:spLocks noChangeArrowheads="1"/>
          </p:cNvSpPr>
          <p:nvPr/>
        </p:nvSpPr>
        <p:spPr bwMode="auto">
          <a:xfrm>
            <a:off x="3263900" y="22304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endParaRPr lang="fr-FR"/>
          </a:p>
        </p:txBody>
      </p:sp>
      <p:sp>
        <p:nvSpPr>
          <p:cNvPr id="23" name="Oval 22"/>
          <p:cNvSpPr>
            <a:spLocks noChangeArrowheads="1"/>
          </p:cNvSpPr>
          <p:nvPr/>
        </p:nvSpPr>
        <p:spPr bwMode="auto">
          <a:xfrm>
            <a:off x="2654300" y="20018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r>
              <a:rPr lang="fr-FR" sz="1600">
                <a:latin typeface="Arial" pitchFamily="-126" charset="0"/>
              </a:rPr>
              <a:t>2</a:t>
            </a:r>
          </a:p>
        </p:txBody>
      </p:sp>
      <p:sp>
        <p:nvSpPr>
          <p:cNvPr id="24" name="Oval 23"/>
          <p:cNvSpPr>
            <a:spLocks noChangeArrowheads="1"/>
          </p:cNvSpPr>
          <p:nvPr/>
        </p:nvSpPr>
        <p:spPr bwMode="auto">
          <a:xfrm>
            <a:off x="3568700" y="42116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endParaRPr lang="fr-FR">
              <a:latin typeface="Arial" pitchFamily="-126" charset="0"/>
            </a:endParaRPr>
          </a:p>
        </p:txBody>
      </p:sp>
      <p:sp>
        <p:nvSpPr>
          <p:cNvPr id="25" name="Oval 24"/>
          <p:cNvSpPr>
            <a:spLocks noChangeArrowheads="1"/>
          </p:cNvSpPr>
          <p:nvPr/>
        </p:nvSpPr>
        <p:spPr bwMode="auto">
          <a:xfrm>
            <a:off x="4711700" y="4516438"/>
            <a:ext cx="152400" cy="228600"/>
          </a:xfrm>
          <a:prstGeom prst="ellipse">
            <a:avLst/>
          </a:prstGeom>
          <a:solidFill>
            <a:srgbClr val="CC3300"/>
          </a:solidFill>
          <a:ln w="9525">
            <a:solidFill>
              <a:schemeClr val="tx1"/>
            </a:solidFill>
            <a:round/>
            <a:headEnd/>
            <a:tailEnd/>
          </a:ln>
        </p:spPr>
        <p:txBody>
          <a:bodyPr wrap="none" anchor="ctr">
            <a:prstTxWarp prst="textNoShape">
              <a:avLst/>
            </a:prstTxWarp>
          </a:bodyPr>
          <a:lstStyle/>
          <a:p>
            <a:pPr algn="ctr"/>
            <a:r>
              <a:rPr lang="fr-FR" sz="1600">
                <a:latin typeface="Arial" pitchFamily="-126" charset="0"/>
              </a:rPr>
              <a:t>i</a:t>
            </a:r>
          </a:p>
        </p:txBody>
      </p:sp>
      <p:sp>
        <p:nvSpPr>
          <p:cNvPr id="26" name="Line 25"/>
          <p:cNvSpPr>
            <a:spLocks noChangeShapeType="1"/>
          </p:cNvSpPr>
          <p:nvPr/>
        </p:nvSpPr>
        <p:spPr bwMode="auto">
          <a:xfrm flipV="1">
            <a:off x="1892300" y="2154238"/>
            <a:ext cx="7620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27" name="Line 26"/>
          <p:cNvSpPr>
            <a:spLocks noChangeShapeType="1"/>
          </p:cNvSpPr>
          <p:nvPr/>
        </p:nvSpPr>
        <p:spPr bwMode="auto">
          <a:xfrm flipH="1" flipV="1">
            <a:off x="1892300" y="2535238"/>
            <a:ext cx="914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28" name="Line 27"/>
          <p:cNvSpPr>
            <a:spLocks noChangeShapeType="1"/>
          </p:cNvSpPr>
          <p:nvPr/>
        </p:nvSpPr>
        <p:spPr bwMode="auto">
          <a:xfrm>
            <a:off x="2806700" y="2078038"/>
            <a:ext cx="4572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29" name="Line 28"/>
          <p:cNvSpPr>
            <a:spLocks noChangeShapeType="1"/>
          </p:cNvSpPr>
          <p:nvPr/>
        </p:nvSpPr>
        <p:spPr bwMode="auto">
          <a:xfrm flipH="1" flipV="1">
            <a:off x="5016500" y="2306638"/>
            <a:ext cx="7620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0" name="Line 29"/>
          <p:cNvSpPr>
            <a:spLocks noChangeShapeType="1"/>
          </p:cNvSpPr>
          <p:nvPr/>
        </p:nvSpPr>
        <p:spPr bwMode="auto">
          <a:xfrm>
            <a:off x="5080000" y="2255838"/>
            <a:ext cx="76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1" name="Line 30"/>
          <p:cNvSpPr>
            <a:spLocks noChangeShapeType="1"/>
          </p:cNvSpPr>
          <p:nvPr/>
        </p:nvSpPr>
        <p:spPr bwMode="auto">
          <a:xfrm flipH="1" flipV="1">
            <a:off x="4254500" y="2916238"/>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2" name="Line 31"/>
          <p:cNvSpPr>
            <a:spLocks noChangeShapeType="1"/>
          </p:cNvSpPr>
          <p:nvPr/>
        </p:nvSpPr>
        <p:spPr bwMode="auto">
          <a:xfrm flipH="1" flipV="1">
            <a:off x="4178300" y="2916238"/>
            <a:ext cx="304800" cy="762000"/>
          </a:xfrm>
          <a:prstGeom prst="line">
            <a:avLst/>
          </a:prstGeom>
          <a:noFill/>
          <a:ln w="9525">
            <a:solidFill>
              <a:schemeClr val="tx1"/>
            </a:solidFill>
            <a:round/>
            <a:headEnd type="triangle" w="med" len="med"/>
            <a:tailEnd/>
          </a:ln>
        </p:spPr>
        <p:txBody>
          <a:bodyPr wrap="none" anchor="ctr">
            <a:prstTxWarp prst="textNoShape">
              <a:avLst/>
            </a:prstTxWarp>
          </a:bodyPr>
          <a:lstStyle/>
          <a:p>
            <a:endParaRPr lang="fr-FR"/>
          </a:p>
        </p:txBody>
      </p:sp>
      <p:sp>
        <p:nvSpPr>
          <p:cNvPr id="33" name="Line 32"/>
          <p:cNvSpPr>
            <a:spLocks noChangeShapeType="1"/>
          </p:cNvSpPr>
          <p:nvPr/>
        </p:nvSpPr>
        <p:spPr bwMode="auto">
          <a:xfrm flipV="1">
            <a:off x="4635500" y="3754438"/>
            <a:ext cx="1066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4" name="Line 33"/>
          <p:cNvSpPr>
            <a:spLocks noChangeShapeType="1"/>
          </p:cNvSpPr>
          <p:nvPr/>
        </p:nvSpPr>
        <p:spPr bwMode="auto">
          <a:xfrm flipH="1">
            <a:off x="4254500" y="2230438"/>
            <a:ext cx="685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5" name="Line 34"/>
          <p:cNvSpPr>
            <a:spLocks noChangeShapeType="1"/>
          </p:cNvSpPr>
          <p:nvPr/>
        </p:nvSpPr>
        <p:spPr bwMode="auto">
          <a:xfrm flipV="1">
            <a:off x="5168900" y="2916238"/>
            <a:ext cx="685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6" name="Line 35"/>
          <p:cNvSpPr>
            <a:spLocks noChangeShapeType="1"/>
          </p:cNvSpPr>
          <p:nvPr/>
        </p:nvSpPr>
        <p:spPr bwMode="auto">
          <a:xfrm flipV="1">
            <a:off x="5092700" y="1925638"/>
            <a:ext cx="6096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7" name="Line 36"/>
          <p:cNvSpPr>
            <a:spLocks noChangeShapeType="1"/>
          </p:cNvSpPr>
          <p:nvPr/>
        </p:nvSpPr>
        <p:spPr bwMode="auto">
          <a:xfrm>
            <a:off x="5778500" y="2001838"/>
            <a:ext cx="1524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38" name="Line 37"/>
          <p:cNvSpPr>
            <a:spLocks noChangeShapeType="1"/>
          </p:cNvSpPr>
          <p:nvPr/>
        </p:nvSpPr>
        <p:spPr bwMode="auto">
          <a:xfrm>
            <a:off x="5829300" y="2014538"/>
            <a:ext cx="152400" cy="762000"/>
          </a:xfrm>
          <a:prstGeom prst="line">
            <a:avLst/>
          </a:prstGeom>
          <a:noFill/>
          <a:ln w="9525">
            <a:solidFill>
              <a:schemeClr val="tx1"/>
            </a:solidFill>
            <a:round/>
            <a:headEnd type="triangle" w="med" len="med"/>
            <a:tailEnd/>
          </a:ln>
        </p:spPr>
        <p:txBody>
          <a:bodyPr wrap="none" anchor="ctr">
            <a:prstTxWarp prst="textNoShape">
              <a:avLst/>
            </a:prstTxWarp>
          </a:bodyPr>
          <a:lstStyle/>
          <a:p>
            <a:endParaRPr lang="fr-FR"/>
          </a:p>
        </p:txBody>
      </p:sp>
      <p:sp>
        <p:nvSpPr>
          <p:cNvPr id="39" name="Line 38"/>
          <p:cNvSpPr>
            <a:spLocks noChangeShapeType="1"/>
          </p:cNvSpPr>
          <p:nvPr/>
        </p:nvSpPr>
        <p:spPr bwMode="auto">
          <a:xfrm flipV="1">
            <a:off x="4635500" y="3144838"/>
            <a:ext cx="38100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0" name="Line 39"/>
          <p:cNvSpPr>
            <a:spLocks noChangeShapeType="1"/>
          </p:cNvSpPr>
          <p:nvPr/>
        </p:nvSpPr>
        <p:spPr bwMode="auto">
          <a:xfrm>
            <a:off x="5092700" y="2230438"/>
            <a:ext cx="685800" cy="1371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1" name="Line 40"/>
          <p:cNvSpPr>
            <a:spLocks noChangeShapeType="1"/>
          </p:cNvSpPr>
          <p:nvPr/>
        </p:nvSpPr>
        <p:spPr bwMode="auto">
          <a:xfrm>
            <a:off x="2730500" y="2230438"/>
            <a:ext cx="1524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2" name="Line 41"/>
          <p:cNvSpPr>
            <a:spLocks noChangeShapeType="1"/>
          </p:cNvSpPr>
          <p:nvPr/>
        </p:nvSpPr>
        <p:spPr bwMode="auto">
          <a:xfrm flipH="1" flipV="1">
            <a:off x="1879600" y="2611438"/>
            <a:ext cx="914400" cy="304800"/>
          </a:xfrm>
          <a:prstGeom prst="line">
            <a:avLst/>
          </a:prstGeom>
          <a:noFill/>
          <a:ln w="9525">
            <a:solidFill>
              <a:schemeClr val="tx1"/>
            </a:solidFill>
            <a:round/>
            <a:headEnd type="triangle" w="med" len="med"/>
            <a:tailEnd/>
          </a:ln>
        </p:spPr>
        <p:txBody>
          <a:bodyPr wrap="none" anchor="ctr">
            <a:prstTxWarp prst="textNoShape">
              <a:avLst/>
            </a:prstTxWarp>
          </a:bodyPr>
          <a:lstStyle/>
          <a:p>
            <a:endParaRPr lang="fr-FR"/>
          </a:p>
        </p:txBody>
      </p:sp>
      <p:sp>
        <p:nvSpPr>
          <p:cNvPr id="43" name="Line 42"/>
          <p:cNvSpPr>
            <a:spLocks noChangeShapeType="1"/>
          </p:cNvSpPr>
          <p:nvPr/>
        </p:nvSpPr>
        <p:spPr bwMode="auto">
          <a:xfrm>
            <a:off x="2197100" y="3678238"/>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4" name="Line 43"/>
          <p:cNvSpPr>
            <a:spLocks noChangeShapeType="1"/>
          </p:cNvSpPr>
          <p:nvPr/>
        </p:nvSpPr>
        <p:spPr bwMode="auto">
          <a:xfrm flipH="1">
            <a:off x="2197100" y="3525838"/>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5" name="Line 44"/>
          <p:cNvSpPr>
            <a:spLocks noChangeShapeType="1"/>
          </p:cNvSpPr>
          <p:nvPr/>
        </p:nvSpPr>
        <p:spPr bwMode="auto">
          <a:xfrm>
            <a:off x="2806700" y="2154238"/>
            <a:ext cx="1905000" cy="2438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6" name="Line 45"/>
          <p:cNvSpPr>
            <a:spLocks noChangeShapeType="1"/>
          </p:cNvSpPr>
          <p:nvPr/>
        </p:nvSpPr>
        <p:spPr bwMode="auto">
          <a:xfrm flipH="1">
            <a:off x="6540500" y="2382838"/>
            <a:ext cx="76200" cy="121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7" name="Line 46"/>
          <p:cNvSpPr>
            <a:spLocks noChangeShapeType="1"/>
          </p:cNvSpPr>
          <p:nvPr/>
        </p:nvSpPr>
        <p:spPr bwMode="auto">
          <a:xfrm flipH="1">
            <a:off x="6489700" y="2382838"/>
            <a:ext cx="76200" cy="1219200"/>
          </a:xfrm>
          <a:prstGeom prst="line">
            <a:avLst/>
          </a:prstGeom>
          <a:noFill/>
          <a:ln w="9525">
            <a:solidFill>
              <a:schemeClr val="tx1"/>
            </a:solidFill>
            <a:round/>
            <a:headEnd type="triangle" w="med" len="med"/>
            <a:tailEnd/>
          </a:ln>
        </p:spPr>
        <p:txBody>
          <a:bodyPr wrap="none" anchor="ctr">
            <a:prstTxWarp prst="textNoShape">
              <a:avLst/>
            </a:prstTxWarp>
          </a:bodyPr>
          <a:lstStyle/>
          <a:p>
            <a:endParaRPr lang="fr-FR"/>
          </a:p>
        </p:txBody>
      </p:sp>
      <p:sp>
        <p:nvSpPr>
          <p:cNvPr id="48" name="Line 47"/>
          <p:cNvSpPr>
            <a:spLocks noChangeShapeType="1"/>
          </p:cNvSpPr>
          <p:nvPr/>
        </p:nvSpPr>
        <p:spPr bwMode="auto">
          <a:xfrm flipV="1">
            <a:off x="6616700" y="3144838"/>
            <a:ext cx="304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49" name="Line 48"/>
          <p:cNvSpPr>
            <a:spLocks noChangeShapeType="1"/>
          </p:cNvSpPr>
          <p:nvPr/>
        </p:nvSpPr>
        <p:spPr bwMode="auto">
          <a:xfrm flipV="1">
            <a:off x="2959100" y="2230438"/>
            <a:ext cx="1981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50" name="Line 49"/>
          <p:cNvSpPr>
            <a:spLocks noChangeShapeType="1"/>
          </p:cNvSpPr>
          <p:nvPr/>
        </p:nvSpPr>
        <p:spPr bwMode="auto">
          <a:xfrm flipH="1" flipV="1">
            <a:off x="2184400" y="3627438"/>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51" name="Line 50"/>
          <p:cNvSpPr>
            <a:spLocks noChangeShapeType="1"/>
          </p:cNvSpPr>
          <p:nvPr/>
        </p:nvSpPr>
        <p:spPr bwMode="auto">
          <a:xfrm flipH="1" flipV="1">
            <a:off x="3416300" y="3602038"/>
            <a:ext cx="22860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52" name="Line 51"/>
          <p:cNvSpPr>
            <a:spLocks noChangeShapeType="1"/>
          </p:cNvSpPr>
          <p:nvPr/>
        </p:nvSpPr>
        <p:spPr bwMode="auto">
          <a:xfrm flipH="1">
            <a:off x="2730500" y="3678238"/>
            <a:ext cx="533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53" name="Rectangle 52"/>
          <p:cNvSpPr>
            <a:spLocks noChangeArrowheads="1"/>
          </p:cNvSpPr>
          <p:nvPr/>
        </p:nvSpPr>
        <p:spPr bwMode="auto">
          <a:xfrm>
            <a:off x="4254500" y="5278438"/>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a:latin typeface="Arial" pitchFamily="-126" charset="0"/>
              </a:rPr>
              <a:t>Agent_i</a:t>
            </a:r>
          </a:p>
        </p:txBody>
      </p:sp>
      <p:sp>
        <p:nvSpPr>
          <p:cNvPr id="54" name="Line 53"/>
          <p:cNvSpPr>
            <a:spLocks noChangeShapeType="1"/>
          </p:cNvSpPr>
          <p:nvPr/>
        </p:nvSpPr>
        <p:spPr bwMode="auto">
          <a:xfrm flipV="1">
            <a:off x="4787900" y="4745038"/>
            <a:ext cx="0" cy="533400"/>
          </a:xfrm>
          <a:prstGeom prst="line">
            <a:avLst/>
          </a:prstGeom>
          <a:noFill/>
          <a:ln w="28575">
            <a:solidFill>
              <a:schemeClr val="tx1"/>
            </a:solidFill>
            <a:prstDash val="sysDot"/>
            <a:round/>
            <a:headEnd/>
            <a:tailEnd type="triangle" w="med" len="med"/>
          </a:ln>
        </p:spPr>
        <p:txBody>
          <a:bodyPr wrap="none" anchor="ctr">
            <a:prstTxWarp prst="textNoShape">
              <a:avLst/>
            </a:prstTxWarp>
          </a:bodyPr>
          <a:lstStyle/>
          <a:p>
            <a:endParaRPr lang="fr-FR"/>
          </a:p>
        </p:txBody>
      </p:sp>
      <p:sp>
        <p:nvSpPr>
          <p:cNvPr id="55" name="Rectangle 54"/>
          <p:cNvSpPr>
            <a:spLocks noChangeArrowheads="1"/>
          </p:cNvSpPr>
          <p:nvPr/>
        </p:nvSpPr>
        <p:spPr bwMode="auto">
          <a:xfrm>
            <a:off x="2120900" y="4745038"/>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dirty="0" err="1">
                <a:latin typeface="Arial" pitchFamily="-126" charset="0"/>
              </a:rPr>
              <a:t>Agent_j</a:t>
            </a:r>
            <a:endParaRPr lang="fr-FR" sz="2000" dirty="0">
              <a:latin typeface="Arial" pitchFamily="-126" charset="0"/>
            </a:endParaRPr>
          </a:p>
        </p:txBody>
      </p:sp>
      <p:sp>
        <p:nvSpPr>
          <p:cNvPr id="56" name="Line 55"/>
          <p:cNvSpPr>
            <a:spLocks noChangeShapeType="1"/>
          </p:cNvSpPr>
          <p:nvPr/>
        </p:nvSpPr>
        <p:spPr bwMode="auto">
          <a:xfrm flipV="1">
            <a:off x="2654300" y="3983038"/>
            <a:ext cx="0" cy="762000"/>
          </a:xfrm>
          <a:prstGeom prst="line">
            <a:avLst/>
          </a:prstGeom>
          <a:noFill/>
          <a:ln w="28575">
            <a:solidFill>
              <a:schemeClr val="tx1"/>
            </a:solidFill>
            <a:prstDash val="sysDot"/>
            <a:round/>
            <a:headEnd/>
            <a:tailEnd type="triangle" w="med" len="med"/>
          </a:ln>
        </p:spPr>
        <p:txBody>
          <a:bodyPr wrap="none" anchor="ctr">
            <a:prstTxWarp prst="textNoShape">
              <a:avLst/>
            </a:prstTxWarp>
          </a:bodyPr>
          <a:lstStyle/>
          <a:p>
            <a:endParaRPr lang="fr-FR"/>
          </a:p>
        </p:txBody>
      </p:sp>
      <p:sp>
        <p:nvSpPr>
          <p:cNvPr id="57" name="Rectangle 56"/>
          <p:cNvSpPr>
            <a:spLocks noChangeArrowheads="1"/>
          </p:cNvSpPr>
          <p:nvPr/>
        </p:nvSpPr>
        <p:spPr bwMode="auto">
          <a:xfrm>
            <a:off x="6400800" y="4046538"/>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a:latin typeface="Arial" pitchFamily="-126" charset="0"/>
              </a:rPr>
              <a:t>Agent_k</a:t>
            </a:r>
          </a:p>
        </p:txBody>
      </p:sp>
      <p:sp>
        <p:nvSpPr>
          <p:cNvPr id="58" name="Line 57"/>
          <p:cNvSpPr>
            <a:spLocks noChangeShapeType="1"/>
          </p:cNvSpPr>
          <p:nvPr/>
        </p:nvSpPr>
        <p:spPr bwMode="auto">
          <a:xfrm flipV="1">
            <a:off x="6934200" y="3132138"/>
            <a:ext cx="0" cy="914400"/>
          </a:xfrm>
          <a:prstGeom prst="line">
            <a:avLst/>
          </a:prstGeom>
          <a:noFill/>
          <a:ln w="28575">
            <a:solidFill>
              <a:schemeClr val="tx1"/>
            </a:solidFill>
            <a:prstDash val="sysDot"/>
            <a:round/>
            <a:headEnd/>
            <a:tailEnd type="triangle" w="med" len="med"/>
          </a:ln>
        </p:spPr>
        <p:txBody>
          <a:bodyPr wrap="none" anchor="ctr">
            <a:prstTxWarp prst="textNoShape">
              <a:avLst/>
            </a:prstTxWarp>
          </a:bodyPr>
          <a:lstStyle/>
          <a:p>
            <a:endParaRPr lang="fr-FR"/>
          </a:p>
        </p:txBody>
      </p:sp>
      <p:sp>
        <p:nvSpPr>
          <p:cNvPr id="59" name="Text Box 58"/>
          <p:cNvSpPr txBox="1">
            <a:spLocks noChangeArrowheads="1"/>
          </p:cNvSpPr>
          <p:nvPr/>
        </p:nvSpPr>
        <p:spPr bwMode="auto">
          <a:xfrm>
            <a:off x="2028825" y="1968500"/>
            <a:ext cx="498475" cy="336550"/>
          </a:xfrm>
          <a:prstGeom prst="rect">
            <a:avLst/>
          </a:prstGeom>
          <a:noFill/>
          <a:ln w="9525">
            <a:noFill/>
            <a:miter lim="800000"/>
            <a:headEnd/>
            <a:tailEnd/>
          </a:ln>
        </p:spPr>
        <p:txBody>
          <a:bodyPr wrap="none">
            <a:prstTxWarp prst="textNoShape">
              <a:avLst/>
            </a:prstTxWarp>
            <a:spAutoFit/>
          </a:bodyPr>
          <a:lstStyle/>
          <a:p>
            <a:r>
              <a:rPr lang="fr-FR" sz="1600">
                <a:latin typeface="Arial" pitchFamily="-126" charset="0"/>
              </a:rPr>
              <a:t>w</a:t>
            </a:r>
            <a:r>
              <a:rPr lang="fr-FR" sz="1600" baseline="-25000">
                <a:latin typeface="Arial" pitchFamily="-126" charset="0"/>
              </a:rPr>
              <a:t>12</a:t>
            </a:r>
            <a:endParaRPr lang="fr-FR" sz="1600">
              <a:latin typeface="Arial" pitchFamily="-126" charset="0"/>
            </a:endParaRPr>
          </a:p>
        </p:txBody>
      </p:sp>
      <p:sp>
        <p:nvSpPr>
          <p:cNvPr id="60" name="Line 59"/>
          <p:cNvSpPr>
            <a:spLocks noChangeShapeType="1"/>
          </p:cNvSpPr>
          <p:nvPr/>
        </p:nvSpPr>
        <p:spPr bwMode="auto">
          <a:xfrm flipV="1">
            <a:off x="3355975" y="2840038"/>
            <a:ext cx="746125" cy="6445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61" name="Line 60"/>
          <p:cNvSpPr>
            <a:spLocks noChangeShapeType="1"/>
          </p:cNvSpPr>
          <p:nvPr/>
        </p:nvSpPr>
        <p:spPr bwMode="auto">
          <a:xfrm flipV="1">
            <a:off x="3416300" y="2230438"/>
            <a:ext cx="15240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62" name="Line 61"/>
          <p:cNvSpPr>
            <a:spLocks noChangeShapeType="1"/>
          </p:cNvSpPr>
          <p:nvPr/>
        </p:nvSpPr>
        <p:spPr bwMode="auto">
          <a:xfrm>
            <a:off x="2806700" y="2078038"/>
            <a:ext cx="21336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63" name="Line 62"/>
          <p:cNvSpPr>
            <a:spLocks noChangeShapeType="1"/>
          </p:cNvSpPr>
          <p:nvPr/>
        </p:nvSpPr>
        <p:spPr bwMode="auto">
          <a:xfrm flipV="1">
            <a:off x="5168900" y="2001838"/>
            <a:ext cx="6096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sp>
        <p:nvSpPr>
          <p:cNvPr id="64" name="Line 63"/>
          <p:cNvSpPr>
            <a:spLocks noChangeShapeType="1"/>
          </p:cNvSpPr>
          <p:nvPr/>
        </p:nvSpPr>
        <p:spPr bwMode="auto">
          <a:xfrm flipV="1">
            <a:off x="4254500" y="2154238"/>
            <a:ext cx="685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FR"/>
          </a:p>
        </p:txBody>
      </p:sp>
      <p:cxnSp>
        <p:nvCxnSpPr>
          <p:cNvPr id="66" name="Connecteur droit 65"/>
          <p:cNvCxnSpPr/>
          <p:nvPr/>
        </p:nvCxnSpPr>
        <p:spPr>
          <a:xfrm>
            <a:off x="1219200" y="5638800"/>
            <a:ext cx="6858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9" name="ZoneTexte 68"/>
          <p:cNvSpPr txBox="1"/>
          <p:nvPr/>
        </p:nvSpPr>
        <p:spPr>
          <a:xfrm>
            <a:off x="3276600" y="5562600"/>
            <a:ext cx="3124200" cy="584776"/>
          </a:xfrm>
          <a:prstGeom prst="rect">
            <a:avLst/>
          </a:prstGeom>
          <a:noFill/>
        </p:spPr>
        <p:txBody>
          <a:bodyPr wrap="square" rtlCol="0">
            <a:spAutoFit/>
          </a:bodyPr>
          <a:lstStyle/>
          <a:p>
            <a:r>
              <a:rPr lang="fr-FR" sz="3200" dirty="0" smtClean="0"/>
              <a:t>Réseau social</a:t>
            </a:r>
            <a:endParaRPr lang="fr-FR" sz="3200" dirty="0"/>
          </a:p>
        </p:txBody>
      </p:sp>
      <p:sp>
        <p:nvSpPr>
          <p:cNvPr id="70" name="Rectangle 69"/>
          <p:cNvSpPr>
            <a:spLocks noChangeArrowheads="1"/>
          </p:cNvSpPr>
          <p:nvPr/>
        </p:nvSpPr>
        <p:spPr bwMode="auto">
          <a:xfrm>
            <a:off x="2057400" y="5943600"/>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dirty="0" err="1" smtClean="0">
                <a:latin typeface="Arial" pitchFamily="-126" charset="0"/>
              </a:rPr>
              <a:t>Membre_j</a:t>
            </a:r>
            <a:endParaRPr lang="fr-FR" sz="2000" dirty="0">
              <a:latin typeface="Arial" pitchFamily="-126" charset="0"/>
            </a:endParaRPr>
          </a:p>
        </p:txBody>
      </p:sp>
      <p:sp>
        <p:nvSpPr>
          <p:cNvPr id="71" name="Rectangle 70"/>
          <p:cNvSpPr>
            <a:spLocks noChangeArrowheads="1"/>
          </p:cNvSpPr>
          <p:nvPr/>
        </p:nvSpPr>
        <p:spPr bwMode="auto">
          <a:xfrm>
            <a:off x="6324600" y="6019800"/>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dirty="0" err="1" smtClean="0">
                <a:latin typeface="Arial" pitchFamily="-126" charset="0"/>
              </a:rPr>
              <a:t>Membre_j</a:t>
            </a:r>
            <a:endParaRPr lang="fr-FR" sz="2000" dirty="0">
              <a:latin typeface="Arial" pitchFamily="-126" charset="0"/>
            </a:endParaRPr>
          </a:p>
        </p:txBody>
      </p:sp>
      <p:sp>
        <p:nvSpPr>
          <p:cNvPr id="72" name="Rectangle 71"/>
          <p:cNvSpPr>
            <a:spLocks noChangeArrowheads="1"/>
          </p:cNvSpPr>
          <p:nvPr/>
        </p:nvSpPr>
        <p:spPr bwMode="auto">
          <a:xfrm>
            <a:off x="4191000" y="6324600"/>
            <a:ext cx="1066800" cy="304800"/>
          </a:xfrm>
          <a:prstGeom prst="rect">
            <a:avLst/>
          </a:prstGeom>
          <a:solidFill>
            <a:schemeClr val="hlink"/>
          </a:solidFill>
          <a:ln w="9525">
            <a:solidFill>
              <a:schemeClr val="tx1"/>
            </a:solidFill>
            <a:miter lim="800000"/>
            <a:headEnd/>
            <a:tailEnd/>
          </a:ln>
        </p:spPr>
        <p:txBody>
          <a:bodyPr wrap="none" anchor="ctr">
            <a:prstTxWarp prst="textNoShape">
              <a:avLst/>
            </a:prstTxWarp>
          </a:bodyPr>
          <a:lstStyle/>
          <a:p>
            <a:pPr algn="ctr"/>
            <a:r>
              <a:rPr lang="fr-FR" sz="2000" dirty="0" err="1" smtClean="0">
                <a:latin typeface="Arial" pitchFamily="-126" charset="0"/>
              </a:rPr>
              <a:t>Membre_j</a:t>
            </a:r>
            <a:endParaRPr lang="fr-FR" sz="2000" dirty="0">
              <a:latin typeface="Arial" pitchFamily="-126" charset="0"/>
            </a:endParaRPr>
          </a:p>
        </p:txBody>
      </p:sp>
      <p:cxnSp>
        <p:nvCxnSpPr>
          <p:cNvPr id="74" name="Connecteur droit 73"/>
          <p:cNvCxnSpPr>
            <a:stCxn id="70" idx="0"/>
            <a:endCxn id="55" idx="2"/>
          </p:cNvCxnSpPr>
          <p:nvPr/>
        </p:nvCxnSpPr>
        <p:spPr>
          <a:xfrm rot="5400000" flipH="1" flipV="1">
            <a:off x="2175669" y="5464969"/>
            <a:ext cx="893762" cy="63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Connecteur droit 74"/>
          <p:cNvCxnSpPr/>
          <p:nvPr/>
        </p:nvCxnSpPr>
        <p:spPr>
          <a:xfrm rot="5400000" flipH="1" flipV="1">
            <a:off x="4233069" y="5977731"/>
            <a:ext cx="893762" cy="63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Connecteur droit 75"/>
          <p:cNvCxnSpPr/>
          <p:nvPr/>
        </p:nvCxnSpPr>
        <p:spPr>
          <a:xfrm rot="5400000" flipH="1" flipV="1">
            <a:off x="6068219" y="5133181"/>
            <a:ext cx="1731962" cy="1524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lstStyle/>
          <a:p>
            <a:r>
              <a:rPr lang="fr-FR" dirty="0" smtClean="0"/>
              <a:t>Comportement de chaque agent</a:t>
            </a:r>
          </a:p>
          <a:p>
            <a:pPr lvl="1"/>
            <a:r>
              <a:rPr lang="fr-FR" dirty="0" smtClean="0"/>
              <a:t>Observer le nœud auquel il est associé</a:t>
            </a:r>
          </a:p>
          <a:p>
            <a:pPr lvl="1"/>
            <a:r>
              <a:rPr lang="fr-FR" dirty="0" smtClean="0"/>
              <a:t>Mettre à jour ses liens</a:t>
            </a:r>
          </a:p>
          <a:p>
            <a:pPr lvl="1"/>
            <a:endParaRPr lang="fr-FR" dirty="0" smtClean="0"/>
          </a:p>
          <a:p>
            <a:r>
              <a:rPr lang="fr-FR" dirty="0" smtClean="0"/>
              <a:t>L’arrivée d’un nouveau nœud (disparition) entraîne la création d’un nouvel agent (suppression)</a:t>
            </a:r>
          </a:p>
          <a:p>
            <a:endParaRPr lang="fr-FR" dirty="0" smtClean="0"/>
          </a:p>
          <a:p>
            <a:r>
              <a:rPr lang="fr-FR" dirty="0" smtClean="0"/>
              <a:t>Problème : comment définir la force des liens?</a:t>
            </a:r>
          </a:p>
          <a:p>
            <a:pPr lvl="1"/>
            <a:r>
              <a:rPr lang="fr-FR" dirty="0" smtClean="0"/>
              <a:t>La majorité des travaux considère des graphes non pondérés</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38</a:t>
            </a:fld>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a:t>
            </a:r>
            <a:r>
              <a:rPr lang="fr-FR" dirty="0" err="1" smtClean="0"/>
              <a:t>multi-agents</a:t>
            </a:r>
            <a:endParaRPr lang="fr-FR" dirty="0"/>
          </a:p>
        </p:txBody>
      </p:sp>
      <p:sp>
        <p:nvSpPr>
          <p:cNvPr id="3" name="Espace réservé du contenu 2"/>
          <p:cNvSpPr>
            <a:spLocks noGrp="1"/>
          </p:cNvSpPr>
          <p:nvPr>
            <p:ph idx="1"/>
          </p:nvPr>
        </p:nvSpPr>
        <p:spPr/>
        <p:txBody>
          <a:bodyPr>
            <a:normAutofit/>
          </a:bodyPr>
          <a:lstStyle/>
          <a:p>
            <a:r>
              <a:rPr lang="fr-FR" dirty="0" smtClean="0"/>
              <a:t>Homophilie (</a:t>
            </a:r>
            <a:r>
              <a:rPr lang="en-US" dirty="0" smtClean="0">
                <a:latin typeface="Times New Roman" pitchFamily="18" charset="0"/>
                <a:cs typeface="Times New Roman" pitchFamily="18" charset="0"/>
              </a:rPr>
              <a:t>McPherson and al.) : </a:t>
            </a:r>
            <a:r>
              <a:rPr lang="fr-FR" i="1" dirty="0" smtClean="0">
                <a:latin typeface="Times New Roman" pitchFamily="18" charset="0"/>
                <a:cs typeface="Times New Roman" pitchFamily="18" charset="0"/>
              </a:rPr>
              <a:t>Qui se ressemble s'assemble (</a:t>
            </a:r>
            <a:r>
              <a:rPr lang="en-US" i="1" dirty="0" smtClean="0">
                <a:latin typeface="Times New Roman" pitchFamily="18" charset="0"/>
                <a:cs typeface="Times New Roman" pitchFamily="18" charset="0"/>
              </a:rPr>
              <a:t>birds of a feather flock together)</a:t>
            </a:r>
            <a:r>
              <a:rPr lang="fr-FR" i="1" dirty="0" smtClean="0">
                <a:latin typeface="Times New Roman" pitchFamily="18" charset="0"/>
                <a:cs typeface="Times New Roman" pitchFamily="18" charset="0"/>
              </a:rPr>
              <a:t>.</a:t>
            </a:r>
            <a:endParaRPr lang="fr-FR" dirty="0" smtClean="0">
              <a:latin typeface="Times New Roman" pitchFamily="18" charset="0"/>
              <a:cs typeface="Times New Roman" pitchFamily="18" charset="0"/>
            </a:endParaRPr>
          </a:p>
          <a:p>
            <a:pPr lvl="1"/>
            <a:r>
              <a:rPr lang="fr-FR" dirty="0" smtClean="0"/>
              <a:t>Une définition de l’homophilie : la fascination réciproque de ceux qui se sentent appartenir à la </a:t>
            </a:r>
            <a:r>
              <a:rPr lang="fr-FR" u="sng" dirty="0" smtClean="0"/>
              <a:t>même identité</a:t>
            </a:r>
            <a:r>
              <a:rPr lang="fr-FR" dirty="0" smtClean="0"/>
              <a:t>, qui n’a rien à voir avec l’affinité.</a:t>
            </a:r>
            <a:endParaRPr lang="fr-FR" dirty="0" smtClean="0">
              <a:latin typeface="Times New Roman" pitchFamily="18" charset="0"/>
              <a:cs typeface="Times New Roman" pitchFamily="18" charset="0"/>
            </a:endParaRPr>
          </a:p>
          <a:p>
            <a:pPr lvl="1"/>
            <a:r>
              <a:rPr lang="fr-FR" dirty="0" smtClean="0">
                <a:latin typeface="Times New Roman" pitchFamily="18" charset="0"/>
                <a:cs typeface="Times New Roman" pitchFamily="18" charset="0"/>
              </a:rPr>
              <a:t>L’homophilie favorise le rassemblement dans des groupes d'individus similaires.</a:t>
            </a:r>
          </a:p>
          <a:p>
            <a:pPr lvl="1"/>
            <a:endParaRPr lang="fr-FR" dirty="0" smtClean="0">
              <a:latin typeface="Times New Roman" pitchFamily="18" charset="0"/>
              <a:cs typeface="Times New Roman" pitchFamily="18" charset="0"/>
            </a:endParaRPr>
          </a:p>
          <a:p>
            <a:r>
              <a:rPr lang="fr-FR" dirty="0" smtClean="0"/>
              <a:t>Homophilie (</a:t>
            </a:r>
            <a:r>
              <a:rPr lang="en-US" dirty="0" smtClean="0">
                <a:latin typeface="Times New Roman" pitchFamily="18" charset="0"/>
                <a:cs typeface="Times New Roman" pitchFamily="18" charset="0"/>
              </a:rPr>
              <a:t>McPherson and al.) : </a:t>
            </a:r>
            <a:r>
              <a:rPr lang="fr-FR" i="1" dirty="0" smtClean="0">
                <a:latin typeface="Times New Roman" pitchFamily="18" charset="0"/>
                <a:cs typeface="Times New Roman" pitchFamily="18" charset="0"/>
              </a:rPr>
              <a:t>Qui se ressemble s'assemble (</a:t>
            </a:r>
            <a:r>
              <a:rPr lang="en-US" i="1" dirty="0" smtClean="0">
                <a:latin typeface="Times New Roman" pitchFamily="18" charset="0"/>
                <a:cs typeface="Times New Roman" pitchFamily="18" charset="0"/>
              </a:rPr>
              <a:t>birds of a feather flock together)</a:t>
            </a:r>
            <a:r>
              <a:rPr lang="fr-FR" i="1" dirty="0" smtClean="0">
                <a:latin typeface="Times New Roman" pitchFamily="18" charset="0"/>
                <a:cs typeface="Times New Roman" pitchFamily="18" charset="0"/>
              </a:rPr>
              <a:t>.</a:t>
            </a:r>
          </a:p>
          <a:p>
            <a:pPr lvl="1"/>
            <a:r>
              <a:rPr lang="fr-FR" i="1" dirty="0" smtClean="0">
                <a:latin typeface="Times New Roman" pitchFamily="18" charset="0"/>
                <a:cs typeface="Times New Roman" pitchFamily="18" charset="0"/>
              </a:rPr>
              <a:t>Attributs statiques</a:t>
            </a:r>
          </a:p>
          <a:p>
            <a:pPr lvl="1"/>
            <a:r>
              <a:rPr lang="fr-FR" i="1" dirty="0" smtClean="0">
                <a:latin typeface="Times New Roman" pitchFamily="18" charset="0"/>
                <a:cs typeface="Times New Roman" pitchFamily="18" charset="0"/>
              </a:rPr>
              <a:t>Attributs dynamiques</a:t>
            </a:r>
            <a:endParaRPr lang="fr-FR" dirty="0" smtClean="0">
              <a:latin typeface="Times New Roman" pitchFamily="18" charset="0"/>
              <a:cs typeface="Times New Roman" pitchFamily="18" charset="0"/>
            </a:endParaRPr>
          </a:p>
          <a:p>
            <a:pPr lvl="1"/>
            <a:endParaRPr lang="fr-FR" dirty="0" smtClean="0">
              <a:latin typeface="Times New Roman" pitchFamily="18" charset="0"/>
              <a:cs typeface="Times New Roman" pitchFamily="18" charset="0"/>
            </a:endParaRPr>
          </a:p>
          <a:p>
            <a:endParaRPr lang="fr-FR" dirty="0" smtClean="0"/>
          </a:p>
          <a:p>
            <a:endParaRPr lang="fr-FR" dirty="0" smtClean="0"/>
          </a:p>
          <a:p>
            <a:pPr>
              <a:buNone/>
            </a:pPr>
            <a:endParaRPr lang="fr-FR" dirty="0" smtClean="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Systèmes multi-agents</a:t>
            </a:r>
          </a:p>
        </p:txBody>
      </p:sp>
      <p:sp>
        <p:nvSpPr>
          <p:cNvPr id="25603"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Un </a:t>
            </a:r>
            <a:r>
              <a:rPr lang="fr-FR">
                <a:solidFill>
                  <a:srgbClr val="C00000"/>
                </a:solidFill>
                <a:ea typeface="ＭＳ Ｐゴシック" charset="-128"/>
              </a:rPr>
              <a:t>système multi-agents </a:t>
            </a:r>
            <a:r>
              <a:rPr lang="fr-FR">
                <a:ea typeface="ＭＳ Ｐゴシック" charset="-128"/>
              </a:rPr>
              <a:t>est un ensemble d'agents interagissant selon des modèles assez diversifiés afin d'enrichir le comportement collectif :</a:t>
            </a:r>
          </a:p>
          <a:p>
            <a:pPr lvl="1"/>
            <a:r>
              <a:rPr lang="fr-FR"/>
              <a:t>des modèles </a:t>
            </a:r>
            <a:r>
              <a:rPr lang="fr-FR">
                <a:solidFill>
                  <a:srgbClr val="C00000"/>
                </a:solidFill>
              </a:rPr>
              <a:t>d'agents</a:t>
            </a:r>
            <a:r>
              <a:rPr lang="fr-FR"/>
              <a:t>,</a:t>
            </a:r>
          </a:p>
          <a:p>
            <a:pPr lvl="1"/>
            <a:r>
              <a:rPr lang="fr-FR"/>
              <a:t>de modèles </a:t>
            </a:r>
            <a:r>
              <a:rPr lang="fr-FR">
                <a:solidFill>
                  <a:srgbClr val="C00000"/>
                </a:solidFill>
              </a:rPr>
              <a:t>d'interactions</a:t>
            </a:r>
            <a:r>
              <a:rPr lang="fr-FR"/>
              <a:t> tels que les propriétés globales recherchées soit la conséquence des interactions entre agents,</a:t>
            </a:r>
          </a:p>
          <a:p>
            <a:pPr lvl="1"/>
            <a:r>
              <a:rPr lang="fr-FR"/>
              <a:t>des modèles </a:t>
            </a:r>
            <a:r>
              <a:rPr lang="fr-FR">
                <a:solidFill>
                  <a:srgbClr val="C00000"/>
                </a:solidFill>
              </a:rPr>
              <a:t>organisationnels</a:t>
            </a:r>
            <a:r>
              <a:rPr lang="fr-FR"/>
              <a:t> représentant les propriétés globales de la sociétés d'agents,</a:t>
            </a:r>
          </a:p>
          <a:p>
            <a:pPr lvl="1"/>
            <a:r>
              <a:rPr lang="fr-FR"/>
              <a:t>Des modèles </a:t>
            </a:r>
            <a:r>
              <a:rPr lang="fr-FR">
                <a:solidFill>
                  <a:srgbClr val="CC0000"/>
                </a:solidFill>
              </a:rPr>
              <a:t>d’environnements </a:t>
            </a:r>
          </a:p>
          <a:p>
            <a:pPr lvl="1"/>
            <a:r>
              <a:rPr lang="fr-FR" sz="2800"/>
              <a:t>des modèles de </a:t>
            </a:r>
            <a:r>
              <a:rPr lang="fr-FR" sz="2800">
                <a:solidFill>
                  <a:srgbClr val="C00000"/>
                </a:solidFill>
              </a:rPr>
              <a:t>coordination</a:t>
            </a:r>
            <a:r>
              <a:rPr lang="fr-FR" sz="2800"/>
              <a:t> pour favoriser la coopération et éviter les conflits entre agents.</a:t>
            </a:r>
          </a:p>
          <a:p>
            <a:pPr lvl="1"/>
            <a:endParaRPr lang="fr-FR" sz="2000"/>
          </a:p>
          <a:p>
            <a:pPr lvl="1"/>
            <a:endParaRPr lang="fr-FR"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a:bodyPr>
          <a:lstStyle/>
          <a:p>
            <a:pPr algn="just">
              <a:lnSpc>
                <a:spcPct val="120000"/>
              </a:lnSpc>
              <a:spcBef>
                <a:spcPts val="600"/>
              </a:spcBef>
              <a:spcAft>
                <a:spcPts val="600"/>
              </a:spcAft>
              <a:buNone/>
            </a:pPr>
            <a:r>
              <a:rPr lang="fr-FR" sz="3600" dirty="0" smtClean="0"/>
              <a:t>Homophilie  : </a:t>
            </a:r>
            <a:r>
              <a:rPr lang="fr-FR" sz="3600" dirty="0" smtClean="0">
                <a:cs typeface="Times New Roman" pitchFamily="18" charset="0"/>
              </a:rPr>
              <a:t>Attributs statiques</a:t>
            </a:r>
          </a:p>
          <a:p>
            <a:pPr lvl="1" algn="just">
              <a:spcBef>
                <a:spcPts val="600"/>
              </a:spcBef>
              <a:spcAft>
                <a:spcPts val="600"/>
              </a:spcAft>
            </a:pPr>
            <a:r>
              <a:rPr lang="fr-FR" i="1" dirty="0" smtClean="0">
                <a:cs typeface="Times New Roman" pitchFamily="18" charset="0"/>
              </a:rPr>
              <a:t>Race et Ethnicité</a:t>
            </a:r>
            <a:endParaRPr lang="fr-FR" dirty="0" smtClean="0">
              <a:cs typeface="Times New Roman" pitchFamily="18" charset="0"/>
            </a:endParaRPr>
          </a:p>
          <a:p>
            <a:pPr lvl="1" algn="just">
              <a:spcBef>
                <a:spcPts val="600"/>
              </a:spcBef>
              <a:spcAft>
                <a:spcPts val="600"/>
              </a:spcAft>
            </a:pPr>
            <a:r>
              <a:rPr lang="fr-FR" i="1" dirty="0" smtClean="0">
                <a:cs typeface="Times New Roman" pitchFamily="18" charset="0"/>
              </a:rPr>
              <a:t>Age (ou Génération)</a:t>
            </a:r>
          </a:p>
          <a:p>
            <a:pPr lvl="1" algn="just">
              <a:spcBef>
                <a:spcPts val="600"/>
              </a:spcBef>
              <a:spcAft>
                <a:spcPts val="600"/>
              </a:spcAft>
            </a:pPr>
            <a:r>
              <a:rPr lang="fr-FR" i="1" dirty="0" smtClean="0">
                <a:cs typeface="Times New Roman" pitchFamily="18" charset="0"/>
              </a:rPr>
              <a:t>Religion</a:t>
            </a:r>
          </a:p>
          <a:p>
            <a:pPr lvl="1" algn="just">
              <a:spcBef>
                <a:spcPts val="600"/>
              </a:spcBef>
              <a:spcAft>
                <a:spcPts val="600"/>
              </a:spcAft>
            </a:pPr>
            <a:r>
              <a:rPr lang="fr-FR" i="1" dirty="0" smtClean="0">
                <a:cs typeface="Times New Roman" pitchFamily="18" charset="0"/>
              </a:rPr>
              <a:t>Région</a:t>
            </a:r>
          </a:p>
          <a:p>
            <a:pPr lvl="1" algn="just">
              <a:spcBef>
                <a:spcPts val="600"/>
              </a:spcBef>
              <a:spcAft>
                <a:spcPts val="600"/>
              </a:spcAft>
            </a:pPr>
            <a:r>
              <a:rPr lang="fr-FR" i="1" dirty="0" smtClean="0">
                <a:cs typeface="Times New Roman" pitchFamily="18" charset="0"/>
              </a:rPr>
              <a:t>Famille</a:t>
            </a:r>
          </a:p>
          <a:p>
            <a:pPr lvl="1" algn="just">
              <a:spcBef>
                <a:spcPts val="600"/>
              </a:spcBef>
              <a:spcAft>
                <a:spcPts val="600"/>
              </a:spcAft>
            </a:pPr>
            <a:r>
              <a:rPr lang="fr-FR" i="1" dirty="0" smtClean="0">
                <a:cs typeface="Times New Roman" pitchFamily="18" charset="0"/>
              </a:rPr>
              <a:t>Education et l’Occupation</a:t>
            </a:r>
            <a:endParaRPr lang="fr-FR" dirty="0" smtClean="0">
              <a:cs typeface="Times New Roman" pitchFamily="18" charset="0"/>
            </a:endParaRPr>
          </a:p>
          <a:p>
            <a:pPr lvl="1" algn="just">
              <a:spcBef>
                <a:spcPts val="600"/>
              </a:spcBef>
              <a:spcAft>
                <a:spcPts val="600"/>
              </a:spcAft>
            </a:pPr>
            <a:r>
              <a:rPr lang="fr-FR" i="1" dirty="0" smtClean="0">
                <a:cs typeface="Times New Roman" pitchFamily="18" charset="0"/>
              </a:rPr>
              <a:t>Classe sociale</a:t>
            </a:r>
          </a:p>
          <a:p>
            <a:pPr lvl="1" algn="just">
              <a:spcBef>
                <a:spcPts val="600"/>
              </a:spcBef>
              <a:spcAft>
                <a:spcPts val="600"/>
              </a:spcAft>
            </a:pPr>
            <a:r>
              <a:rPr lang="fr-FR" i="1" dirty="0" smtClean="0">
                <a:cs typeface="Times New Roman" pitchFamily="18" charset="0"/>
              </a:rPr>
              <a:t>…</a:t>
            </a: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fontScale="92500" lnSpcReduction="10000"/>
          </a:bodyPr>
          <a:lstStyle/>
          <a:p>
            <a:pPr marL="514350" indent="-514350" algn="just">
              <a:buNone/>
            </a:pPr>
            <a:r>
              <a:rPr lang="fr-FR" sz="2800" dirty="0" smtClean="0">
                <a:latin typeface="Calibri"/>
                <a:cs typeface="Calibri"/>
              </a:rPr>
              <a:t>Attributs statiques : </a:t>
            </a:r>
            <a:r>
              <a:rPr lang="fr-FR" dirty="0" smtClean="0">
                <a:latin typeface="Times New Roman" pitchFamily="18" charset="0"/>
                <a:cs typeface="Times New Roman" pitchFamily="18" charset="0"/>
              </a:rPr>
              <a:t>Similarité des caractéristiques des membres sociaux: qui se ressemble s’assemble (homophilie)</a:t>
            </a:r>
          </a:p>
          <a:p>
            <a:pPr marL="514350" indent="-514350" algn="just">
              <a:buNone/>
            </a:pPr>
            <a:endParaRPr lang="fr-FR" sz="2400" i="1" dirty="0" smtClean="0">
              <a:latin typeface="Times New Roman" pitchFamily="18" charset="0"/>
              <a:cs typeface="Times New Roman" pitchFamily="18" charset="0"/>
            </a:endParaRPr>
          </a:p>
          <a:p>
            <a:pPr marL="514350" indent="-514350" algn="just">
              <a:buNone/>
            </a:pPr>
            <a:endParaRPr lang="fr-FR" i="1" dirty="0" smtClean="0">
              <a:latin typeface="Times New Roman" pitchFamily="18" charset="0"/>
              <a:cs typeface="Times New Roman" pitchFamily="18" charset="0"/>
            </a:endParaRPr>
          </a:p>
          <a:p>
            <a:pPr marL="514350" indent="-514350" algn="just">
              <a:buNone/>
            </a:pPr>
            <a:endParaRPr lang="fr-FR" sz="2400" i="1" dirty="0" smtClean="0">
              <a:latin typeface="Times New Roman" pitchFamily="18" charset="0"/>
              <a:cs typeface="Times New Roman" pitchFamily="18" charset="0"/>
            </a:endParaRPr>
          </a:p>
          <a:p>
            <a:pPr marL="514350" indent="-514350" algn="just">
              <a:buNone/>
            </a:pPr>
            <a:endParaRPr lang="fr-FR" i="1" dirty="0" smtClean="0">
              <a:latin typeface="Times New Roman" pitchFamily="18" charset="0"/>
              <a:cs typeface="Times New Roman" pitchFamily="18" charset="0"/>
            </a:endParaRPr>
          </a:p>
          <a:p>
            <a:pPr marL="514350" indent="-514350" algn="just">
              <a:buNone/>
            </a:pPr>
            <a:endParaRPr lang="fr-FR" sz="2400" i="1" dirty="0" smtClean="0">
              <a:latin typeface="Times New Roman" pitchFamily="18" charset="0"/>
              <a:cs typeface="Times New Roman" pitchFamily="18" charset="0"/>
            </a:endParaRPr>
          </a:p>
          <a:p>
            <a:pPr marL="514350" indent="-514350" algn="just">
              <a:buNone/>
            </a:pPr>
            <a:endParaRPr lang="fr-FR" i="1" dirty="0" smtClean="0">
              <a:latin typeface="Times New Roman" pitchFamily="18" charset="0"/>
              <a:cs typeface="Times New Roman" pitchFamily="18" charset="0"/>
            </a:endParaRPr>
          </a:p>
          <a:p>
            <a:pPr marL="514350" indent="-514350" algn="just">
              <a:buNone/>
            </a:pPr>
            <a:endParaRPr lang="fr-FR" sz="2400" i="1" dirty="0" smtClean="0">
              <a:latin typeface="Times New Roman" pitchFamily="18" charset="0"/>
              <a:cs typeface="Times New Roman" pitchFamily="18" charset="0"/>
            </a:endParaRPr>
          </a:p>
          <a:p>
            <a:pPr algn="just">
              <a:spcBef>
                <a:spcPts val="600"/>
              </a:spcBef>
              <a:spcAft>
                <a:spcPts val="600"/>
              </a:spcAft>
              <a:buNone/>
            </a:pPr>
            <a:endParaRPr lang="fr-FR" dirty="0" smtClean="0">
              <a:latin typeface="Times New Roman" pitchFamily="18" charset="0"/>
              <a:cs typeface="Times New Roman" pitchFamily="18" charset="0"/>
            </a:endParaRPr>
          </a:p>
          <a:p>
            <a:pPr algn="just">
              <a:spcBef>
                <a:spcPts val="600"/>
              </a:spcBef>
              <a:spcAft>
                <a:spcPts val="600"/>
              </a:spcAft>
              <a:buFont typeface="Wingdings" pitchFamily="2" charset="2"/>
              <a:buChar char="§"/>
            </a:pPr>
            <a:r>
              <a:rPr lang="fr-FR" i="1" dirty="0" smtClean="0">
                <a:latin typeface="Times New Roman" pitchFamily="18" charset="0"/>
                <a:cs typeface="Times New Roman" pitchFamily="18" charset="0"/>
              </a:rPr>
              <a:t>a</a:t>
            </a:r>
            <a:r>
              <a:rPr lang="fr-FR" sz="1800" i="1" dirty="0" smtClean="0">
                <a:latin typeface="Times New Roman" pitchFamily="18" charset="0"/>
                <a:cs typeface="Times New Roman" pitchFamily="18" charset="0"/>
              </a:rPr>
              <a:t>(</a:t>
            </a:r>
            <a:r>
              <a:rPr lang="fr-FR" sz="1800" i="1" dirty="0" err="1" smtClean="0">
                <a:latin typeface="Times New Roman" pitchFamily="18" charset="0"/>
                <a:cs typeface="Times New Roman" pitchFamily="18" charset="0"/>
              </a:rPr>
              <a:t>k,t</a:t>
            </a:r>
            <a:r>
              <a:rPr lang="fr-FR" sz="1800" i="1" dirty="0" smtClean="0">
                <a:latin typeface="Times New Roman" pitchFamily="18" charset="0"/>
                <a:cs typeface="Times New Roman" pitchFamily="18" charset="0"/>
              </a:rPr>
              <a:t>) </a:t>
            </a:r>
            <a:r>
              <a:rPr lang="fr-FR" i="1" dirty="0" smtClean="0">
                <a:latin typeface="Times New Roman" pitchFamily="18" charset="0"/>
                <a:cs typeface="Times New Roman" pitchFamily="18" charset="0"/>
              </a:rPr>
              <a:t>(v</a:t>
            </a:r>
            <a:r>
              <a:rPr lang="fr-FR" sz="1600" i="1" dirty="0" smtClean="0">
                <a:latin typeface="Times New Roman" pitchFamily="18" charset="0"/>
                <a:cs typeface="Times New Roman" pitchFamily="18" charset="0"/>
              </a:rPr>
              <a:t>i</a:t>
            </a:r>
            <a:r>
              <a:rPr lang="fr-FR" i="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est la valeur du </a:t>
            </a:r>
            <a:r>
              <a:rPr lang="fr-FR" i="1" dirty="0" err="1" smtClean="0">
                <a:latin typeface="Times New Roman" pitchFamily="18" charset="0"/>
                <a:cs typeface="Times New Roman" pitchFamily="18" charset="0"/>
              </a:rPr>
              <a:t>kième</a:t>
            </a:r>
            <a:r>
              <a:rPr lang="fr-FR" i="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attribut au temps </a:t>
            </a:r>
            <a:r>
              <a:rPr lang="fr-FR" i="1" dirty="0" smtClean="0">
                <a:latin typeface="Times New Roman" pitchFamily="18" charset="0"/>
                <a:cs typeface="Times New Roman" pitchFamily="18" charset="0"/>
              </a:rPr>
              <a:t>t </a:t>
            </a:r>
            <a:r>
              <a:rPr lang="fr-FR" dirty="0" smtClean="0">
                <a:latin typeface="Times New Roman" pitchFamily="18" charset="0"/>
                <a:cs typeface="Times New Roman" pitchFamily="18" charset="0"/>
              </a:rPr>
              <a:t>pour le nœud </a:t>
            </a:r>
            <a:r>
              <a:rPr lang="fr-FR" i="1" dirty="0" smtClean="0">
                <a:latin typeface="Times New Roman" pitchFamily="18" charset="0"/>
                <a:cs typeface="Times New Roman" pitchFamily="18" charset="0"/>
              </a:rPr>
              <a:t>v</a:t>
            </a:r>
            <a:r>
              <a:rPr lang="fr-FR" sz="1600" i="1" dirty="0" smtClean="0">
                <a:latin typeface="Times New Roman" pitchFamily="18" charset="0"/>
                <a:cs typeface="Times New Roman" pitchFamily="18" charset="0"/>
              </a:rPr>
              <a:t>i</a:t>
            </a:r>
            <a:r>
              <a:rPr lang="fr-FR" i="1" dirty="0" smtClean="0">
                <a:latin typeface="Times New Roman" pitchFamily="18" charset="0"/>
                <a:cs typeface="Times New Roman" pitchFamily="18" charset="0"/>
              </a:rPr>
              <a:t>. </a:t>
            </a:r>
            <a:endParaRPr lang="fr-FR" dirty="0" smtClean="0">
              <a:latin typeface="Times New Roman" pitchFamily="18" charset="0"/>
              <a:cs typeface="Times New Roman" pitchFamily="18" charset="0"/>
            </a:endParaRPr>
          </a:p>
          <a:p>
            <a:pPr algn="just">
              <a:spcBef>
                <a:spcPts val="600"/>
              </a:spcBef>
              <a:spcAft>
                <a:spcPts val="600"/>
              </a:spcAft>
              <a:buFont typeface="Wingdings" pitchFamily="2" charset="2"/>
              <a:buChar char="§"/>
            </a:pPr>
            <a:r>
              <a:rPr lang="fr-FR" dirty="0" smtClean="0">
                <a:latin typeface="Times New Roman" pitchFamily="18" charset="0"/>
                <a:cs typeface="Times New Roman" pitchFamily="18" charset="0"/>
              </a:rPr>
              <a:t>Un vecteur de coefficients </a:t>
            </a:r>
            <a:r>
              <a:rPr lang="fr-FR" i="1" dirty="0" smtClean="0">
                <a:latin typeface="Times New Roman" pitchFamily="18" charset="0"/>
                <a:cs typeface="Times New Roman" pitchFamily="18" charset="0"/>
              </a:rPr>
              <a:t>C={C</a:t>
            </a:r>
            <a:r>
              <a:rPr lang="fr-FR" sz="1800" i="1" dirty="0" smtClean="0">
                <a:latin typeface="Times New Roman" pitchFamily="18" charset="0"/>
                <a:cs typeface="Times New Roman" pitchFamily="18" charset="0"/>
              </a:rPr>
              <a:t>1</a:t>
            </a:r>
            <a:r>
              <a:rPr lang="fr-FR" i="1" dirty="0" smtClean="0">
                <a:latin typeface="Times New Roman" pitchFamily="18" charset="0"/>
                <a:cs typeface="Times New Roman" pitchFamily="18" charset="0"/>
              </a:rPr>
              <a:t>,...,C</a:t>
            </a:r>
            <a:r>
              <a:rPr lang="fr-FR" sz="1800" i="1" dirty="0" smtClean="0">
                <a:latin typeface="Times New Roman" pitchFamily="18" charset="0"/>
                <a:cs typeface="Times New Roman" pitchFamily="18" charset="0"/>
              </a:rPr>
              <a:t>d</a:t>
            </a:r>
            <a:r>
              <a:rPr lang="fr-FR" i="1" dirty="0" smtClean="0">
                <a:latin typeface="Times New Roman" pitchFamily="18" charset="0"/>
                <a:cs typeface="Times New Roman" pitchFamily="18" charset="0"/>
              </a:rPr>
              <a:t>} est associé à A={a</a:t>
            </a:r>
            <a:r>
              <a:rPr lang="fr-FR" sz="1200" i="1" dirty="0" smtClean="0">
                <a:latin typeface="Times New Roman" pitchFamily="18" charset="0"/>
                <a:cs typeface="Times New Roman" pitchFamily="18" charset="0"/>
              </a:rPr>
              <a:t>1</a:t>
            </a:r>
            <a:r>
              <a:rPr lang="fr-FR" i="1" dirty="0" smtClean="0">
                <a:latin typeface="Times New Roman" pitchFamily="18" charset="0"/>
                <a:cs typeface="Times New Roman" pitchFamily="18" charset="0"/>
              </a:rPr>
              <a:t>,...,a</a:t>
            </a:r>
            <a:r>
              <a:rPr lang="fr-FR" sz="1200" i="1" dirty="0" smtClean="0">
                <a:latin typeface="Times New Roman" pitchFamily="18" charset="0"/>
                <a:cs typeface="Times New Roman" pitchFamily="18" charset="0"/>
              </a:rPr>
              <a:t>d</a:t>
            </a:r>
            <a:r>
              <a:rPr lang="fr-FR" i="1" dirty="0" smtClean="0">
                <a:latin typeface="Times New Roman" pitchFamily="18" charset="0"/>
                <a:cs typeface="Times New Roman" pitchFamily="18" charset="0"/>
              </a:rPr>
              <a:t>}.  </a:t>
            </a:r>
            <a:endParaRPr lang="fr-FR" dirty="0" smtClean="0">
              <a:latin typeface="Times New Roman" pitchFamily="18" charset="0"/>
              <a:cs typeface="Times New Roman" pitchFamily="18" charset="0"/>
            </a:endParaRPr>
          </a:p>
          <a:p>
            <a:pPr marL="514350" indent="-514350" algn="just">
              <a:buNone/>
            </a:pPr>
            <a:endParaRPr lang="fr-FR" sz="2400" i="1" dirty="0" smtClean="0">
              <a:latin typeface="Calibri"/>
              <a:cs typeface="Calibri"/>
            </a:endParaRPr>
          </a:p>
          <a:p>
            <a:endParaRPr lang="fr-FR" dirty="0">
              <a:latin typeface="Calibri"/>
              <a:cs typeface="Calibri"/>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41</a:t>
            </a:fld>
            <a:endParaRPr lang="fr-FR"/>
          </a:p>
        </p:txBody>
      </p:sp>
      <p:sp>
        <p:nvSpPr>
          <p:cNvPr id="6" name="Ellipse 5"/>
          <p:cNvSpPr/>
          <p:nvPr/>
        </p:nvSpPr>
        <p:spPr>
          <a:xfrm>
            <a:off x="2070720" y="3006080"/>
            <a:ext cx="900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6571320" y="3510184"/>
            <a:ext cx="900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17826782-Vecteur-social-membre-du-r-seau-ic-ne-Banque-d'images.jpg"/>
          <p:cNvPicPr>
            <a:picLocks noChangeAspect="1" noChangeArrowheads="1"/>
          </p:cNvPicPr>
          <p:nvPr/>
        </p:nvPicPr>
        <p:blipFill>
          <a:blip r:embed="rId3" cstate="print"/>
          <a:srcRect l="8049" t="76384" r="83810" b="10764"/>
          <a:stretch>
            <a:fillRect/>
          </a:stretch>
        </p:blipFill>
        <p:spPr bwMode="auto">
          <a:xfrm>
            <a:off x="2214736" y="2646040"/>
            <a:ext cx="540000" cy="611563"/>
          </a:xfrm>
          <a:prstGeom prst="rect">
            <a:avLst/>
          </a:prstGeom>
          <a:noFill/>
        </p:spPr>
      </p:pic>
      <p:pic>
        <p:nvPicPr>
          <p:cNvPr id="9" name="Picture 2" descr="F:\17826782-Vecteur-social-membre-du-r-seau-ic-ne-Banque-d'images.jpg"/>
          <p:cNvPicPr>
            <a:picLocks noChangeAspect="1" noChangeArrowheads="1"/>
          </p:cNvPicPr>
          <p:nvPr/>
        </p:nvPicPr>
        <p:blipFill>
          <a:blip r:embed="rId3" cstate="print"/>
          <a:srcRect l="50945" t="76460" r="40332" b="10688"/>
          <a:stretch>
            <a:fillRect/>
          </a:stretch>
        </p:blipFill>
        <p:spPr bwMode="auto">
          <a:xfrm>
            <a:off x="6715336" y="3222104"/>
            <a:ext cx="576064" cy="612000"/>
          </a:xfrm>
          <a:prstGeom prst="rect">
            <a:avLst/>
          </a:prstGeom>
          <a:noFill/>
        </p:spPr>
      </p:pic>
      <p:cxnSp>
        <p:nvCxnSpPr>
          <p:cNvPr id="10" name="Connecteur droit 9"/>
          <p:cNvCxnSpPr>
            <a:stCxn id="7" idx="2"/>
            <a:endCxn id="6" idx="6"/>
          </p:cNvCxnSpPr>
          <p:nvPr/>
        </p:nvCxnSpPr>
        <p:spPr>
          <a:xfrm flipH="1" flipV="1">
            <a:off x="2970720" y="3222080"/>
            <a:ext cx="3600600" cy="5041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095056" y="2590800"/>
            <a:ext cx="4248472" cy="400110"/>
          </a:xfrm>
          <a:prstGeom prst="rect">
            <a:avLst/>
          </a:prstGeom>
          <a:noFill/>
        </p:spPr>
        <p:txBody>
          <a:bodyPr wrap="square" rtlCol="0">
            <a:spAutoFit/>
          </a:bodyPr>
          <a:lstStyle/>
          <a:p>
            <a:r>
              <a:rPr lang="fr-FR" sz="2000" b="1" i="1" dirty="0" err="1" smtClean="0">
                <a:latin typeface="Times New Roman" pitchFamily="18" charset="0"/>
                <a:cs typeface="Times New Roman" pitchFamily="18" charset="0"/>
              </a:rPr>
              <a:t>A</a:t>
            </a:r>
            <a:r>
              <a:rPr lang="fr-FR" sz="1400" b="1" i="1" dirty="0" err="1" smtClean="0">
                <a:latin typeface="Times New Roman" pitchFamily="18" charset="0"/>
                <a:cs typeface="Times New Roman" pitchFamily="18" charset="0"/>
              </a:rPr>
              <a:t>t</a:t>
            </a:r>
            <a:r>
              <a:rPr lang="fr-FR" sz="2000" b="1" i="1" dirty="0" smtClean="0">
                <a:latin typeface="Times New Roman" pitchFamily="18" charset="0"/>
                <a:cs typeface="Times New Roman" pitchFamily="18" charset="0"/>
              </a:rPr>
              <a:t>(</a:t>
            </a:r>
            <a:r>
              <a:rPr lang="fr-FR" sz="2000" b="1" i="1" dirty="0" err="1" smtClean="0">
                <a:latin typeface="Times New Roman" pitchFamily="18" charset="0"/>
                <a:cs typeface="Times New Roman" pitchFamily="18" charset="0"/>
              </a:rPr>
              <a:t>v</a:t>
            </a:r>
            <a:r>
              <a:rPr lang="fr-FR" sz="1600" b="1" i="1" dirty="0" err="1" smtClean="0">
                <a:latin typeface="Times New Roman" pitchFamily="18" charset="0"/>
                <a:cs typeface="Times New Roman" pitchFamily="18" charset="0"/>
              </a:rPr>
              <a:t>j</a:t>
            </a:r>
            <a:r>
              <a:rPr lang="fr-FR" sz="2000" b="1" i="1" dirty="0" smtClean="0">
                <a:latin typeface="Times New Roman" pitchFamily="18" charset="0"/>
                <a:cs typeface="Times New Roman" pitchFamily="18" charset="0"/>
              </a:rPr>
              <a:t>) = {a</a:t>
            </a:r>
            <a:r>
              <a:rPr lang="fr-FR" sz="1400" b="1" i="1" dirty="0" smtClean="0">
                <a:latin typeface="Times New Roman" pitchFamily="18" charset="0"/>
                <a:cs typeface="Times New Roman" pitchFamily="18" charset="0"/>
              </a:rPr>
              <a:t>(1,t) </a:t>
            </a:r>
            <a:r>
              <a:rPr lang="fr-FR" sz="2000" b="1" i="1" dirty="0" smtClean="0">
                <a:latin typeface="Times New Roman" pitchFamily="18" charset="0"/>
                <a:cs typeface="Times New Roman" pitchFamily="18" charset="0"/>
              </a:rPr>
              <a:t>(</a:t>
            </a:r>
            <a:r>
              <a:rPr lang="fr-FR" sz="2000" b="1" i="1" dirty="0" err="1" smtClean="0">
                <a:latin typeface="Times New Roman" pitchFamily="18" charset="0"/>
                <a:cs typeface="Times New Roman" pitchFamily="18" charset="0"/>
              </a:rPr>
              <a:t>v</a:t>
            </a:r>
            <a:r>
              <a:rPr lang="fr-FR" sz="1400" b="1" i="1" dirty="0" err="1" smtClean="0">
                <a:latin typeface="Times New Roman" pitchFamily="18" charset="0"/>
                <a:cs typeface="Times New Roman" pitchFamily="18" charset="0"/>
              </a:rPr>
              <a:t>j</a:t>
            </a:r>
            <a:r>
              <a:rPr lang="fr-FR" sz="2000" b="1" i="1" dirty="0" smtClean="0">
                <a:latin typeface="Times New Roman" pitchFamily="18" charset="0"/>
                <a:cs typeface="Times New Roman" pitchFamily="18" charset="0"/>
              </a:rPr>
              <a:t>), ..., a</a:t>
            </a:r>
            <a:r>
              <a:rPr lang="fr-FR" sz="1400" b="1" i="1" dirty="0" smtClean="0">
                <a:latin typeface="Times New Roman" pitchFamily="18" charset="0"/>
                <a:cs typeface="Times New Roman" pitchFamily="18" charset="0"/>
              </a:rPr>
              <a:t>(</a:t>
            </a:r>
            <a:r>
              <a:rPr lang="fr-FR" sz="1400" b="1" i="1" dirty="0" err="1" smtClean="0">
                <a:latin typeface="Times New Roman" pitchFamily="18" charset="0"/>
                <a:cs typeface="Times New Roman" pitchFamily="18" charset="0"/>
              </a:rPr>
              <a:t>d,t</a:t>
            </a:r>
            <a:r>
              <a:rPr lang="fr-FR" sz="1400" b="1" i="1" dirty="0" smtClean="0">
                <a:latin typeface="Times New Roman" pitchFamily="18" charset="0"/>
                <a:cs typeface="Times New Roman" pitchFamily="18" charset="0"/>
              </a:rPr>
              <a:t>)</a:t>
            </a:r>
            <a:r>
              <a:rPr lang="fr-FR" sz="2000" b="1" i="1" dirty="0" smtClean="0">
                <a:latin typeface="Times New Roman" pitchFamily="18" charset="0"/>
                <a:cs typeface="Times New Roman" pitchFamily="18" charset="0"/>
              </a:rPr>
              <a:t> (</a:t>
            </a:r>
            <a:r>
              <a:rPr lang="fr-FR" sz="2000" b="1" i="1" dirty="0" err="1" smtClean="0">
                <a:latin typeface="Times New Roman" pitchFamily="18" charset="0"/>
                <a:cs typeface="Times New Roman" pitchFamily="18" charset="0"/>
              </a:rPr>
              <a:t>v</a:t>
            </a:r>
            <a:r>
              <a:rPr lang="fr-FR" sz="1600" b="1" i="1" dirty="0" err="1" smtClean="0">
                <a:latin typeface="Times New Roman" pitchFamily="18" charset="0"/>
                <a:cs typeface="Times New Roman" pitchFamily="18" charset="0"/>
              </a:rPr>
              <a:t>j</a:t>
            </a:r>
            <a:r>
              <a:rPr lang="fr-FR" sz="2000" b="1" i="1" dirty="0" smtClean="0">
                <a:latin typeface="Times New Roman" pitchFamily="18" charset="0"/>
                <a:cs typeface="Times New Roman" pitchFamily="18" charset="0"/>
              </a:rPr>
              <a:t>)}</a:t>
            </a:r>
            <a:endParaRPr lang="fr-FR" sz="2000" b="1" dirty="0"/>
          </a:p>
        </p:txBody>
      </p:sp>
      <p:graphicFrame>
        <p:nvGraphicFramePr>
          <p:cNvPr id="12" name="Objet 11"/>
          <p:cNvGraphicFramePr>
            <a:graphicFrameLocks noChangeAspect="1"/>
          </p:cNvGraphicFramePr>
          <p:nvPr/>
        </p:nvGraphicFramePr>
        <p:xfrm>
          <a:off x="1278632" y="2646040"/>
          <a:ext cx="792088" cy="1556792"/>
        </p:xfrm>
        <a:graphic>
          <a:graphicData uri="http://schemas.openxmlformats.org/presentationml/2006/ole">
            <p:oleObj spid="_x0000_s154627" name="Équation" r:id="rId4" imgW="7315200" imgH="17068800" progId="Equation.3">
              <p:embed/>
            </p:oleObj>
          </a:graphicData>
        </a:graphic>
      </p:graphicFrame>
      <p:graphicFrame>
        <p:nvGraphicFramePr>
          <p:cNvPr id="13" name="Object 5"/>
          <p:cNvGraphicFramePr>
            <a:graphicFrameLocks noChangeAspect="1"/>
          </p:cNvGraphicFramePr>
          <p:nvPr/>
        </p:nvGraphicFramePr>
        <p:xfrm>
          <a:off x="5743624" y="3006080"/>
          <a:ext cx="791592" cy="1557337"/>
        </p:xfrm>
        <a:graphic>
          <a:graphicData uri="http://schemas.openxmlformats.org/presentationml/2006/ole">
            <p:oleObj spid="_x0000_s154628" name="Équation" r:id="rId5" imgW="7315200" imgH="17068800" progId="Equation.3">
              <p:embed/>
            </p:oleObj>
          </a:graphicData>
        </a:graphic>
      </p:graphicFrame>
      <p:sp>
        <p:nvSpPr>
          <p:cNvPr id="14" name="ZoneTexte 13"/>
          <p:cNvSpPr txBox="1"/>
          <p:nvPr/>
        </p:nvSpPr>
        <p:spPr>
          <a:xfrm>
            <a:off x="990600" y="2190690"/>
            <a:ext cx="4248472" cy="400110"/>
          </a:xfrm>
          <a:prstGeom prst="rect">
            <a:avLst/>
          </a:prstGeom>
          <a:noFill/>
        </p:spPr>
        <p:txBody>
          <a:bodyPr wrap="square" rtlCol="0">
            <a:spAutoFit/>
          </a:bodyPr>
          <a:lstStyle/>
          <a:p>
            <a:r>
              <a:rPr lang="fr-FR" sz="2000" b="1" i="1" dirty="0" err="1" smtClean="0">
                <a:latin typeface="Times New Roman" pitchFamily="18" charset="0"/>
                <a:cs typeface="Times New Roman" pitchFamily="18" charset="0"/>
              </a:rPr>
              <a:t>A</a:t>
            </a:r>
            <a:r>
              <a:rPr lang="fr-FR" sz="1400" b="1" i="1" dirty="0" err="1" smtClean="0">
                <a:latin typeface="Times New Roman" pitchFamily="18" charset="0"/>
                <a:cs typeface="Times New Roman" pitchFamily="18" charset="0"/>
              </a:rPr>
              <a:t>t</a:t>
            </a:r>
            <a:r>
              <a:rPr lang="fr-FR" sz="2000" b="1" i="1" dirty="0" smtClean="0">
                <a:latin typeface="Times New Roman" pitchFamily="18" charset="0"/>
                <a:cs typeface="Times New Roman" pitchFamily="18" charset="0"/>
              </a:rPr>
              <a:t>(v</a:t>
            </a:r>
            <a:r>
              <a:rPr lang="fr-FR" sz="1600" b="1" i="1" dirty="0" smtClean="0">
                <a:latin typeface="Times New Roman" pitchFamily="18" charset="0"/>
                <a:cs typeface="Times New Roman" pitchFamily="18" charset="0"/>
              </a:rPr>
              <a:t>i</a:t>
            </a:r>
            <a:r>
              <a:rPr lang="fr-FR" sz="2000" b="1" i="1" dirty="0" smtClean="0">
                <a:latin typeface="Times New Roman" pitchFamily="18" charset="0"/>
                <a:cs typeface="Times New Roman" pitchFamily="18" charset="0"/>
              </a:rPr>
              <a:t>) = {a</a:t>
            </a:r>
            <a:r>
              <a:rPr lang="fr-FR" sz="1400" b="1" i="1" dirty="0" smtClean="0">
                <a:latin typeface="Times New Roman" pitchFamily="18" charset="0"/>
                <a:cs typeface="Times New Roman" pitchFamily="18" charset="0"/>
              </a:rPr>
              <a:t>(1,t) </a:t>
            </a:r>
            <a:r>
              <a:rPr lang="fr-FR" sz="2000" b="1" i="1" dirty="0" smtClean="0">
                <a:latin typeface="Times New Roman" pitchFamily="18" charset="0"/>
                <a:cs typeface="Times New Roman" pitchFamily="18" charset="0"/>
              </a:rPr>
              <a:t>(v</a:t>
            </a:r>
            <a:r>
              <a:rPr lang="fr-FR" sz="1400" b="1" i="1" dirty="0" smtClean="0">
                <a:latin typeface="Times New Roman" pitchFamily="18" charset="0"/>
                <a:cs typeface="Times New Roman" pitchFamily="18" charset="0"/>
              </a:rPr>
              <a:t>i</a:t>
            </a:r>
            <a:r>
              <a:rPr lang="fr-FR" sz="2000" b="1" i="1" dirty="0" smtClean="0">
                <a:latin typeface="Times New Roman" pitchFamily="18" charset="0"/>
                <a:cs typeface="Times New Roman" pitchFamily="18" charset="0"/>
              </a:rPr>
              <a:t>), ..., a</a:t>
            </a:r>
            <a:r>
              <a:rPr lang="fr-FR" sz="1400" b="1" i="1" dirty="0" smtClean="0">
                <a:latin typeface="Times New Roman" pitchFamily="18" charset="0"/>
                <a:cs typeface="Times New Roman" pitchFamily="18" charset="0"/>
              </a:rPr>
              <a:t>(</a:t>
            </a:r>
            <a:r>
              <a:rPr lang="fr-FR" sz="1400" b="1" i="1" dirty="0" err="1" smtClean="0">
                <a:latin typeface="Times New Roman" pitchFamily="18" charset="0"/>
                <a:cs typeface="Times New Roman" pitchFamily="18" charset="0"/>
              </a:rPr>
              <a:t>d,t</a:t>
            </a:r>
            <a:r>
              <a:rPr lang="fr-FR" sz="1400" b="1" i="1" dirty="0" smtClean="0">
                <a:latin typeface="Times New Roman" pitchFamily="18" charset="0"/>
                <a:cs typeface="Times New Roman" pitchFamily="18" charset="0"/>
              </a:rPr>
              <a:t>)</a:t>
            </a:r>
            <a:r>
              <a:rPr lang="fr-FR" sz="2000" b="1" i="1" dirty="0" smtClean="0">
                <a:latin typeface="Times New Roman" pitchFamily="18" charset="0"/>
                <a:cs typeface="Times New Roman" pitchFamily="18" charset="0"/>
              </a:rPr>
              <a:t> (v</a:t>
            </a:r>
            <a:r>
              <a:rPr lang="fr-FR" sz="1600" b="1" i="1" dirty="0" smtClean="0">
                <a:latin typeface="Times New Roman" pitchFamily="18" charset="0"/>
                <a:cs typeface="Times New Roman" pitchFamily="18" charset="0"/>
              </a:rPr>
              <a:t>i</a:t>
            </a:r>
            <a:r>
              <a:rPr lang="fr-FR" sz="2000" b="1" i="1" dirty="0" smtClean="0">
                <a:latin typeface="Times New Roman" pitchFamily="18" charset="0"/>
                <a:cs typeface="Times New Roman" pitchFamily="18" charset="0"/>
              </a:rPr>
              <a:t>)}</a:t>
            </a:r>
            <a:endParaRPr lang="fr-FR"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a:bodyPr>
          <a:lstStyle/>
          <a:p>
            <a:pPr marL="514350" indent="-514350" algn="just">
              <a:buNone/>
            </a:pPr>
            <a:r>
              <a:rPr lang="fr-FR" sz="2800" dirty="0" smtClean="0">
                <a:latin typeface="Calibri"/>
                <a:cs typeface="Calibri"/>
              </a:rPr>
              <a:t>Attributs dynamiques : </a:t>
            </a:r>
            <a:r>
              <a:rPr lang="fr-FR" sz="2000" i="1" dirty="0" smtClean="0">
                <a:latin typeface="Calibri"/>
                <a:cs typeface="Calibri"/>
              </a:rPr>
              <a:t>La topologie du réseau </a:t>
            </a:r>
            <a:endParaRPr lang="fr-FR" sz="2000" dirty="0" smtClean="0">
              <a:latin typeface="Calibri"/>
              <a:cs typeface="Calibri"/>
            </a:endParaRPr>
          </a:p>
          <a:p>
            <a:pPr marL="880110" indent="-514350" algn="just"/>
            <a:r>
              <a:rPr lang="fr-FR" sz="2400" i="1" dirty="0" smtClean="0">
                <a:latin typeface="Calibri"/>
                <a:cs typeface="Calibri"/>
              </a:rPr>
              <a:t>Le nombre d’amis en commun: </a:t>
            </a:r>
            <a:r>
              <a:rPr lang="fr-FR" sz="2400" dirty="0" smtClean="0">
                <a:latin typeface="Calibri"/>
                <a:cs typeface="Calibri"/>
              </a:rPr>
              <a:t>l’homophilie suggère que deux individus se ressemblent plus lorsqu’ils possèdent des amis en commun. </a:t>
            </a:r>
          </a:p>
          <a:p>
            <a:pPr marL="880110" indent="-514350" algn="just"/>
            <a:r>
              <a:rPr lang="fr-FR" dirty="0" smtClean="0">
                <a:latin typeface="Calibri"/>
                <a:cs typeface="Calibri"/>
              </a:rPr>
              <a:t>Jaccard Coefficient :</a:t>
            </a:r>
          </a:p>
          <a:p>
            <a:pPr marL="1680210" lvl="2" indent="-514350" algn="just">
              <a:buFont typeface="Wingdings" pitchFamily="2" charset="2"/>
              <a:buChar char="ü"/>
            </a:pPr>
            <a:endParaRPr lang="fr-FR" dirty="0" smtClean="0">
              <a:latin typeface="Calibri"/>
              <a:cs typeface="Calibri"/>
            </a:endParaRPr>
          </a:p>
          <a:p>
            <a:pPr marL="1680210" lvl="2" indent="-514350" algn="just">
              <a:buFont typeface="Wingdings" pitchFamily="2" charset="2"/>
              <a:buChar char="ü"/>
            </a:pPr>
            <a:endParaRPr lang="fr-FR" dirty="0" smtClean="0">
              <a:latin typeface="Calibri"/>
              <a:cs typeface="Calibri"/>
            </a:endParaRPr>
          </a:p>
          <a:p>
            <a:pPr marL="1680210" lvl="2" indent="-514350" algn="just">
              <a:buFont typeface="Wingdings" pitchFamily="2" charset="2"/>
              <a:buChar char="ü"/>
            </a:pPr>
            <a:endParaRPr lang="fr-FR" dirty="0" smtClean="0">
              <a:latin typeface="Calibri"/>
              <a:cs typeface="Calibri"/>
            </a:endParaRPr>
          </a:p>
          <a:p>
            <a:pPr marL="1680210" lvl="2" indent="-514350" algn="just">
              <a:buFont typeface="Wingdings" pitchFamily="2" charset="2"/>
              <a:buChar char="ü"/>
            </a:pPr>
            <a:endParaRPr lang="fr-FR" dirty="0" smtClean="0">
              <a:latin typeface="Calibri"/>
              <a:cs typeface="Calibri"/>
            </a:endParaRPr>
          </a:p>
          <a:p>
            <a:pPr marL="1680210" lvl="2" indent="-514350" algn="just">
              <a:buFont typeface="Wingdings" pitchFamily="2" charset="2"/>
              <a:buChar char="ü"/>
            </a:pPr>
            <a:endParaRPr lang="fr-FR" dirty="0" smtClean="0">
              <a:latin typeface="Calibri"/>
              <a:cs typeface="Calibri"/>
            </a:endParaRPr>
          </a:p>
          <a:p>
            <a:pPr marL="880110" indent="-514350" algn="just"/>
            <a:endParaRPr lang="fr-FR" sz="2400" i="1" dirty="0" smtClean="0">
              <a:latin typeface="Calibri"/>
              <a:cs typeface="Calibri"/>
            </a:endParaRPr>
          </a:p>
          <a:p>
            <a:endParaRPr lang="fr-FR" dirty="0">
              <a:latin typeface="Calibri"/>
              <a:cs typeface="Calibri"/>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42</a:t>
            </a:fld>
            <a:endParaRPr lang="fr-FR"/>
          </a:p>
        </p:txBody>
      </p:sp>
      <p:graphicFrame>
        <p:nvGraphicFramePr>
          <p:cNvPr id="116738" name="Object 2"/>
          <p:cNvGraphicFramePr>
            <a:graphicFrameLocks noChangeAspect="1"/>
          </p:cNvGraphicFramePr>
          <p:nvPr/>
        </p:nvGraphicFramePr>
        <p:xfrm>
          <a:off x="2286000" y="3077369"/>
          <a:ext cx="3302000" cy="1008062"/>
        </p:xfrm>
        <a:graphic>
          <a:graphicData uri="http://schemas.openxmlformats.org/presentationml/2006/ole">
            <p:oleObj spid="_x0000_s116738" name="…quation" r:id="rId3" imgW="7315200" imgH="25781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a:bodyPr>
          <a:lstStyle/>
          <a:p>
            <a:r>
              <a:rPr lang="fr-FR" dirty="0" smtClean="0"/>
              <a:t>La force du lien dépend également des échanges</a:t>
            </a:r>
          </a:p>
          <a:p>
            <a:pPr lvl="1" algn="just"/>
            <a:r>
              <a:rPr lang="fr-FR" dirty="0" smtClean="0">
                <a:latin typeface="Times New Roman" pitchFamily="18" charset="0"/>
                <a:cs typeface="Times New Roman" pitchFamily="18" charset="0"/>
              </a:rPr>
              <a:t>la quantité d’information échangée</a:t>
            </a:r>
          </a:p>
          <a:p>
            <a:pPr lvl="1" algn="just"/>
            <a:r>
              <a:rPr lang="fr-FR" dirty="0" smtClean="0">
                <a:latin typeface="Times New Roman" pitchFamily="18" charset="0"/>
                <a:cs typeface="Times New Roman" pitchFamily="18" charset="0"/>
              </a:rPr>
              <a:t>le nombre de messages</a:t>
            </a:r>
          </a:p>
          <a:p>
            <a:pPr lvl="1" algn="just"/>
            <a:r>
              <a:rPr lang="fr-FR" dirty="0" smtClean="0">
                <a:latin typeface="Times New Roman" pitchFamily="18" charset="0"/>
                <a:cs typeface="Times New Roman" pitchFamily="18" charset="0"/>
              </a:rPr>
              <a:t>la durée de l’échange </a:t>
            </a:r>
          </a:p>
          <a:p>
            <a:pPr lvl="1" algn="just"/>
            <a:r>
              <a:rPr lang="fr-FR" dirty="0" smtClean="0">
                <a:latin typeface="Times New Roman" pitchFamily="18" charset="0"/>
                <a:cs typeface="Times New Roman" pitchFamily="18" charset="0"/>
              </a:rPr>
              <a:t>la fréquence de l’échange</a:t>
            </a:r>
          </a:p>
          <a:p>
            <a:pPr algn="just">
              <a:buNone/>
            </a:pPr>
            <a:endParaRPr lang="fr-FR" dirty="0" smtClean="0">
              <a:latin typeface="Times New Roman" pitchFamily="18" charset="0"/>
              <a:cs typeface="Times New Roman" pitchFamily="18" charset="0"/>
            </a:endParaRPr>
          </a:p>
          <a:p>
            <a:pPr algn="just"/>
            <a:r>
              <a:rPr lang="fr-FR" dirty="0" smtClean="0">
                <a:latin typeface="Times New Roman" pitchFamily="18" charset="0"/>
                <a:cs typeface="Times New Roman" pitchFamily="18" charset="0"/>
              </a:rPr>
              <a:t>L’absence de la communication affaiblit cette relation:</a:t>
            </a:r>
          </a:p>
          <a:p>
            <a:pPr lvl="1" algn="just"/>
            <a:r>
              <a:rPr lang="fr-FR" dirty="0" smtClean="0">
                <a:latin typeface="Times New Roman" pitchFamily="18" charset="0"/>
                <a:cs typeface="Times New Roman" pitchFamily="18" charset="0"/>
              </a:rPr>
              <a:t>Ceci réduit la force du lien au cours du temps ( évaporation )</a:t>
            </a: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a:bodyPr>
          <a:lstStyle/>
          <a:p>
            <a:pPr algn="just"/>
            <a:r>
              <a:rPr lang="fr-FR" dirty="0" smtClean="0">
                <a:latin typeface="Times New Roman" pitchFamily="18" charset="0"/>
                <a:cs typeface="Times New Roman" pitchFamily="18" charset="0"/>
              </a:rPr>
              <a:t>Les échanges et la force de lien</a:t>
            </a:r>
          </a:p>
          <a:p>
            <a:pPr algn="ctr">
              <a:buNone/>
            </a:pPr>
            <a:endParaRPr lang="fr-FR" dirty="0" smtClean="0">
              <a:latin typeface="Times New Roman" pitchFamily="18" charset="0"/>
              <a:cs typeface="Times New Roman" pitchFamily="18" charset="0"/>
            </a:endParaRPr>
          </a:p>
          <a:p>
            <a:pPr algn="ctr">
              <a:buNone/>
            </a:pPr>
            <a:r>
              <a:rPr lang="fr-FR" dirty="0" smtClean="0">
                <a:latin typeface="Times New Roman" pitchFamily="18" charset="0"/>
                <a:cs typeface="Times New Roman" pitchFamily="18" charset="0"/>
              </a:rPr>
              <a:t>Echange (t) = Echange(t-1)(1-</a:t>
            </a:r>
            <a:r>
              <a:rPr lang="el-GR" dirty="0" smtClean="0">
                <a:latin typeface="Times New Roman" pitchFamily="18" charset="0"/>
                <a:cs typeface="Times New Roman" pitchFamily="18" charset="0"/>
              </a:rPr>
              <a:t>α</a:t>
            </a:r>
            <a:r>
              <a:rPr lang="fr-FR" dirty="0" smtClean="0">
                <a:latin typeface="Times New Roman" pitchFamily="18" charset="0"/>
                <a:cs typeface="Times New Roman" pitchFamily="18" charset="0"/>
              </a:rPr>
              <a:t>) + </a:t>
            </a:r>
            <a:r>
              <a:rPr lang="fr-FR" dirty="0" err="1" smtClean="0">
                <a:latin typeface="Times New Roman" pitchFamily="18" charset="0"/>
                <a:cs typeface="Times New Roman" pitchFamily="18" charset="0"/>
              </a:rPr>
              <a:t>comm</a:t>
            </a:r>
            <a:r>
              <a:rPr lang="fr-FR" dirty="0" smtClean="0">
                <a:latin typeface="Times New Roman" pitchFamily="18" charset="0"/>
                <a:cs typeface="Times New Roman" pitchFamily="18" charset="0"/>
              </a:rPr>
              <a:t>(t)</a:t>
            </a:r>
          </a:p>
          <a:p>
            <a:pPr>
              <a:buNone/>
            </a:pPr>
            <a:endParaRPr lang="fr-FR" dirty="0" smtClean="0">
              <a:latin typeface="Times New Roman" pitchFamily="18" charset="0"/>
              <a:cs typeface="Times New Roman" pitchFamily="18" charset="0"/>
            </a:endParaRPr>
          </a:p>
          <a:p>
            <a:pPr lvl="1"/>
            <a:r>
              <a:rPr lang="el-GR" dirty="0" smtClean="0">
                <a:latin typeface="Times New Roman" pitchFamily="18" charset="0"/>
                <a:cs typeface="Times New Roman" pitchFamily="18" charset="0"/>
              </a:rPr>
              <a:t>α </a:t>
            </a:r>
            <a:r>
              <a:rPr lang="fr-FR" dirty="0" smtClean="0">
                <a:latin typeface="Times New Roman" pitchFamily="18" charset="0"/>
                <a:cs typeface="Times New Roman" pitchFamily="18" charset="0"/>
              </a:rPr>
              <a:t>= facteur d’évaporation (silence ou d’oubli)</a:t>
            </a:r>
          </a:p>
          <a:p>
            <a:pPr lvl="1"/>
            <a:r>
              <a:rPr lang="fr-FR" dirty="0" err="1" smtClean="0">
                <a:latin typeface="Times New Roman" pitchFamily="18" charset="0"/>
                <a:cs typeface="Times New Roman" pitchFamily="18" charset="0"/>
              </a:rPr>
              <a:t>Comm</a:t>
            </a:r>
            <a:r>
              <a:rPr lang="fr-FR" dirty="0" smtClean="0">
                <a:latin typeface="Times New Roman" pitchFamily="18" charset="0"/>
                <a:cs typeface="Times New Roman" pitchFamily="18" charset="0"/>
              </a:rPr>
              <a:t> (t) = agrégation (la quantité d’information échangée, le nombre de messages, la durée d’échange et la fréquence d’échange )</a:t>
            </a:r>
          </a:p>
          <a:p>
            <a:pPr algn="just"/>
            <a:endParaRPr lang="fr-FR"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approche </a:t>
            </a:r>
            <a:r>
              <a:rPr lang="fr-FR" dirty="0" err="1" smtClean="0"/>
              <a:t>multi-agents</a:t>
            </a:r>
            <a:endParaRPr lang="fr-FR" dirty="0"/>
          </a:p>
        </p:txBody>
      </p:sp>
      <p:sp>
        <p:nvSpPr>
          <p:cNvPr id="3" name="Espace réservé du contenu 2"/>
          <p:cNvSpPr>
            <a:spLocks noGrp="1"/>
          </p:cNvSpPr>
          <p:nvPr>
            <p:ph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45</a:t>
            </a:fld>
            <a:endParaRPr lang="fr-FR"/>
          </a:p>
        </p:txBody>
      </p:sp>
      <p:graphicFrame>
        <p:nvGraphicFramePr>
          <p:cNvPr id="5" name="Object 5"/>
          <p:cNvGraphicFramePr>
            <a:graphicFrameLocks noChangeAspect="1"/>
          </p:cNvGraphicFramePr>
          <p:nvPr/>
        </p:nvGraphicFramePr>
        <p:xfrm>
          <a:off x="1979712" y="1676400"/>
          <a:ext cx="5008563" cy="584200"/>
        </p:xfrm>
        <a:graphic>
          <a:graphicData uri="http://schemas.openxmlformats.org/presentationml/2006/ole">
            <p:oleObj spid="_x0000_s155650" name="Équation" r:id="rId3" imgW="7315200" imgH="825500" progId="Equation.3">
              <p:embed/>
            </p:oleObj>
          </a:graphicData>
        </a:graphic>
      </p:graphicFrame>
      <p:graphicFrame>
        <p:nvGraphicFramePr>
          <p:cNvPr id="6" name="Object 6"/>
          <p:cNvGraphicFramePr>
            <a:graphicFrameLocks noChangeAspect="1"/>
          </p:cNvGraphicFramePr>
          <p:nvPr/>
        </p:nvGraphicFramePr>
        <p:xfrm>
          <a:off x="1476375" y="2692648"/>
          <a:ext cx="6408738" cy="482600"/>
        </p:xfrm>
        <a:graphic>
          <a:graphicData uri="http://schemas.openxmlformats.org/presentationml/2006/ole">
            <p:oleObj spid="_x0000_s155651" name="Équation" r:id="rId4" imgW="7315200" imgH="533400" progId="Equation.3">
              <p:embed/>
            </p:oleObj>
          </a:graphicData>
        </a:graphic>
      </p:graphicFrame>
      <p:grpSp>
        <p:nvGrpSpPr>
          <p:cNvPr id="7" name="Groupe 17"/>
          <p:cNvGrpSpPr/>
          <p:nvPr/>
        </p:nvGrpSpPr>
        <p:grpSpPr>
          <a:xfrm>
            <a:off x="4788024" y="3412728"/>
            <a:ext cx="2520280" cy="1648544"/>
            <a:chOff x="4211960" y="5661248"/>
            <a:chExt cx="2520280" cy="1648544"/>
          </a:xfrm>
        </p:grpSpPr>
        <p:sp>
          <p:nvSpPr>
            <p:cNvPr id="8" name="Rectangle 7"/>
            <p:cNvSpPr/>
            <p:nvPr/>
          </p:nvSpPr>
          <p:spPr>
            <a:xfrm>
              <a:off x="4283968" y="5661248"/>
              <a:ext cx="2448272" cy="1648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graphicFrame>
          <p:nvGraphicFramePr>
            <p:cNvPr id="9" name="Object 8"/>
            <p:cNvGraphicFramePr>
              <a:graphicFrameLocks noChangeAspect="1"/>
            </p:cNvGraphicFramePr>
            <p:nvPr/>
          </p:nvGraphicFramePr>
          <p:xfrm>
            <a:off x="4211960" y="5661248"/>
            <a:ext cx="2382838" cy="1447800"/>
          </p:xfrm>
          <a:graphic>
            <a:graphicData uri="http://schemas.openxmlformats.org/presentationml/2006/ole">
              <p:oleObj spid="_x0000_s155652" name="Équation" r:id="rId5" imgW="7315200" imgH="4343400" progId="Equation.3">
                <p:embed/>
              </p:oleObj>
            </a:graphicData>
          </a:graphic>
        </p:graphicFrame>
      </p:grpSp>
      <p:graphicFrame>
        <p:nvGraphicFramePr>
          <p:cNvPr id="10" name="Object 9"/>
          <p:cNvGraphicFramePr>
            <a:graphicFrameLocks noChangeAspect="1"/>
          </p:cNvGraphicFramePr>
          <p:nvPr/>
        </p:nvGraphicFramePr>
        <p:xfrm>
          <a:off x="1660649" y="3909392"/>
          <a:ext cx="3127375" cy="431800"/>
        </p:xfrm>
        <a:graphic>
          <a:graphicData uri="http://schemas.openxmlformats.org/presentationml/2006/ole">
            <p:oleObj spid="_x0000_s155653" name="Équation" r:id="rId6" imgW="7315200" imgH="990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approche multi-agents</a:t>
            </a:r>
            <a:endParaRPr lang="fr-FR" dirty="0"/>
          </a:p>
        </p:txBody>
      </p:sp>
      <p:sp>
        <p:nvSpPr>
          <p:cNvPr id="3" name="Espace réservé du contenu 2"/>
          <p:cNvSpPr>
            <a:spLocks noGrp="1"/>
          </p:cNvSpPr>
          <p:nvPr>
            <p:ph idx="1"/>
          </p:nvPr>
        </p:nvSpPr>
        <p:spPr/>
        <p:txBody>
          <a:bodyPr>
            <a:normAutofit/>
          </a:bodyPr>
          <a:lstStyle/>
          <a:p>
            <a:r>
              <a:rPr lang="fr-FR" dirty="0" smtClean="0"/>
              <a:t>Détection des communautés</a:t>
            </a:r>
          </a:p>
          <a:p>
            <a:pPr lvl="1"/>
            <a:r>
              <a:rPr lang="fr-FR" dirty="0" err="1" smtClean="0"/>
              <a:t>ré-application</a:t>
            </a:r>
            <a:r>
              <a:rPr lang="fr-FR" dirty="0" smtClean="0"/>
              <a:t> du même algorithme à chaque changement</a:t>
            </a:r>
          </a:p>
          <a:p>
            <a:pPr lvl="2"/>
            <a:r>
              <a:rPr lang="fr-FR" dirty="0" smtClean="0"/>
              <a:t>Problème : coût</a:t>
            </a:r>
          </a:p>
          <a:p>
            <a:pPr lvl="1"/>
            <a:r>
              <a:rPr lang="fr-FR" dirty="0" smtClean="0"/>
              <a:t>Un observateur externe détecte les communautés</a:t>
            </a:r>
          </a:p>
          <a:p>
            <a:pPr lvl="2"/>
            <a:r>
              <a:rPr lang="fr-FR" dirty="0" smtClean="0"/>
              <a:t>Problème : il n’est pas très facile d’identifier les communautés</a:t>
            </a:r>
          </a:p>
          <a:p>
            <a:pPr lvl="1"/>
            <a:endParaRPr lang="fr-FR" dirty="0" smtClean="0"/>
          </a:p>
          <a:p>
            <a:pPr lvl="1"/>
            <a:r>
              <a:rPr lang="fr-FR" dirty="0" smtClean="0"/>
              <a:t>Notre solution : utilisation des interactions locales et  d’un mécanisme d’auto-organisation pour détecter le changements aux niveau des communautés</a:t>
            </a: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46</a:t>
            </a:fld>
            <a:endParaRPr 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Vers un SMA </a:t>
            </a:r>
            <a:r>
              <a:rPr lang="fr-FR" dirty="0" err="1" smtClean="0"/>
              <a:t>auto-adaptatif</a:t>
            </a:r>
            <a:endParaRPr lang="fr-FR" dirty="0" smtClean="0"/>
          </a:p>
        </p:txBody>
      </p:sp>
      <p:sp>
        <p:nvSpPr>
          <p:cNvPr id="3" name="Espace réservé du contenu 2"/>
          <p:cNvSpPr>
            <a:spLocks noGrp="1"/>
          </p:cNvSpPr>
          <p:nvPr>
            <p:ph idx="1"/>
          </p:nvPr>
        </p:nvSpPr>
        <p:spPr/>
        <p:txBody>
          <a:bodyPr/>
          <a:lstStyle/>
          <a:p>
            <a:pPr>
              <a:buNone/>
            </a:pPr>
            <a:r>
              <a:rPr lang="fr-FR" dirty="0" smtClean="0"/>
              <a:t>Dynamique des communautés</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47</a:t>
            </a:fld>
            <a:endParaRPr lang="fr-FR"/>
          </a:p>
        </p:txBody>
      </p:sp>
      <p:grpSp>
        <p:nvGrpSpPr>
          <p:cNvPr id="5" name="Groupe 51"/>
          <p:cNvGrpSpPr/>
          <p:nvPr/>
        </p:nvGrpSpPr>
        <p:grpSpPr>
          <a:xfrm>
            <a:off x="827584" y="2060848"/>
            <a:ext cx="7992888" cy="3456384"/>
            <a:chOff x="467544" y="1628800"/>
            <a:chExt cx="8368283" cy="5108575"/>
          </a:xfrm>
        </p:grpSpPr>
        <p:grpSp>
          <p:nvGrpSpPr>
            <p:cNvPr id="6" name="Groupe 36"/>
            <p:cNvGrpSpPr/>
            <p:nvPr/>
          </p:nvGrpSpPr>
          <p:grpSpPr>
            <a:xfrm>
              <a:off x="539552" y="1628800"/>
              <a:ext cx="8296275" cy="5108575"/>
              <a:chOff x="423863" y="1629394"/>
              <a:chExt cx="8296275" cy="5108575"/>
            </a:xfrm>
          </p:grpSpPr>
          <p:pic>
            <p:nvPicPr>
              <p:cNvPr id="12" name="Picture 2" descr="C:\Documents and Settings\Zardi.ZARDI-PC\Bureau\Image2.png"/>
              <p:cNvPicPr>
                <a:picLocks noChangeAspect="1" noChangeArrowheads="1"/>
              </p:cNvPicPr>
              <p:nvPr/>
            </p:nvPicPr>
            <p:blipFill>
              <a:blip r:embed="rId2" cstate="print"/>
              <a:srcRect/>
              <a:stretch>
                <a:fillRect/>
              </a:stretch>
            </p:blipFill>
            <p:spPr bwMode="auto">
              <a:xfrm>
                <a:off x="423863" y="1629394"/>
                <a:ext cx="8296275" cy="5108575"/>
              </a:xfrm>
              <a:prstGeom prst="rect">
                <a:avLst/>
              </a:prstGeom>
              <a:noFill/>
            </p:spPr>
          </p:pic>
          <p:sp>
            <p:nvSpPr>
              <p:cNvPr id="13" name="ZoneTexte 12"/>
              <p:cNvSpPr txBox="1"/>
              <p:nvPr/>
            </p:nvSpPr>
            <p:spPr>
              <a:xfrm>
                <a:off x="5536431" y="1701402"/>
                <a:ext cx="2448272"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Rétrécissement</a:t>
                </a:r>
                <a:endParaRPr lang="fr-FR" sz="2000" dirty="0">
                  <a:latin typeface="Times New Roman" pitchFamily="18" charset="0"/>
                  <a:cs typeface="Times New Roman" pitchFamily="18" charset="0"/>
                </a:endParaRPr>
              </a:p>
            </p:txBody>
          </p:sp>
        </p:grpSp>
        <p:sp>
          <p:nvSpPr>
            <p:cNvPr id="7" name="ZoneTexte 6"/>
            <p:cNvSpPr txBox="1"/>
            <p:nvPr/>
          </p:nvSpPr>
          <p:spPr>
            <a:xfrm>
              <a:off x="1115616" y="1671191"/>
              <a:ext cx="1728192"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Croissance</a:t>
              </a:r>
              <a:endParaRPr lang="fr-FR" sz="2000" dirty="0">
                <a:latin typeface="Times New Roman" pitchFamily="18" charset="0"/>
                <a:cs typeface="Times New Roman" pitchFamily="18" charset="0"/>
              </a:endParaRPr>
            </a:p>
          </p:txBody>
        </p:sp>
        <p:sp>
          <p:nvSpPr>
            <p:cNvPr id="8" name="ZoneTexte 7"/>
            <p:cNvSpPr txBox="1"/>
            <p:nvPr/>
          </p:nvSpPr>
          <p:spPr>
            <a:xfrm>
              <a:off x="5292080" y="3183359"/>
              <a:ext cx="3203519"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Fractionnement</a:t>
              </a:r>
              <a:endParaRPr lang="fr-FR" sz="2000" dirty="0">
                <a:latin typeface="Times New Roman" pitchFamily="18" charset="0"/>
                <a:cs typeface="Times New Roman" pitchFamily="18" charset="0"/>
              </a:endParaRPr>
            </a:p>
          </p:txBody>
        </p:sp>
        <p:sp>
          <p:nvSpPr>
            <p:cNvPr id="9" name="ZoneTexte 8"/>
            <p:cNvSpPr txBox="1"/>
            <p:nvPr/>
          </p:nvSpPr>
          <p:spPr>
            <a:xfrm>
              <a:off x="467544" y="3244914"/>
              <a:ext cx="3203520"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Fusion</a:t>
              </a:r>
              <a:endParaRPr lang="fr-FR" sz="2000" dirty="0">
                <a:latin typeface="Times New Roman" pitchFamily="18" charset="0"/>
                <a:cs typeface="Times New Roman" pitchFamily="18" charset="0"/>
              </a:endParaRPr>
            </a:p>
          </p:txBody>
        </p:sp>
        <p:sp>
          <p:nvSpPr>
            <p:cNvPr id="10" name="ZoneTexte 9"/>
            <p:cNvSpPr txBox="1"/>
            <p:nvPr/>
          </p:nvSpPr>
          <p:spPr>
            <a:xfrm>
              <a:off x="6228184" y="5189130"/>
              <a:ext cx="936104"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Mort</a:t>
              </a:r>
              <a:endParaRPr lang="fr-FR" sz="2000" dirty="0">
                <a:latin typeface="Times New Roman" pitchFamily="18" charset="0"/>
                <a:cs typeface="Times New Roman" pitchFamily="18" charset="0"/>
              </a:endParaRPr>
            </a:p>
          </p:txBody>
        </p:sp>
        <p:sp>
          <p:nvSpPr>
            <p:cNvPr id="11" name="ZoneTexte 10"/>
            <p:cNvSpPr txBox="1"/>
            <p:nvPr/>
          </p:nvSpPr>
          <p:spPr>
            <a:xfrm>
              <a:off x="755576" y="5199583"/>
              <a:ext cx="1656184" cy="400110"/>
            </a:xfrm>
            <a:prstGeom prst="rect">
              <a:avLst/>
            </a:prstGeom>
            <a:solidFill>
              <a:schemeClr val="bg1"/>
            </a:solidFill>
          </p:spPr>
          <p:txBody>
            <a:bodyPr wrap="square" rtlCol="0">
              <a:spAutoFit/>
            </a:bodyPr>
            <a:lstStyle/>
            <a:p>
              <a:pPr algn="ctr"/>
              <a:r>
                <a:rPr lang="fr-FR" sz="2000" dirty="0" smtClean="0">
                  <a:latin typeface="Times New Roman" pitchFamily="18" charset="0"/>
                  <a:cs typeface="Times New Roman" pitchFamily="18" charset="0"/>
                </a:rPr>
                <a:t>Naissance</a:t>
              </a:r>
              <a:endParaRPr lang="fr-FR" sz="20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Vers un SMA </a:t>
            </a:r>
            <a:r>
              <a:rPr lang="fr-FR" dirty="0" err="1" smtClean="0"/>
              <a:t>auto-adaptatif</a:t>
            </a:r>
            <a:endParaRPr lang="fr-FR" dirty="0"/>
          </a:p>
        </p:txBody>
      </p:sp>
      <p:sp>
        <p:nvSpPr>
          <p:cNvPr id="3" name="Espace réservé du contenu 2"/>
          <p:cNvSpPr>
            <a:spLocks noGrp="1"/>
          </p:cNvSpPr>
          <p:nvPr>
            <p:ph idx="1"/>
          </p:nvPr>
        </p:nvSpPr>
        <p:spPr/>
        <p:txBody>
          <a:bodyPr/>
          <a:lstStyle/>
          <a:p>
            <a:r>
              <a:rPr lang="fr-FR" dirty="0" smtClean="0"/>
              <a:t>Vue générale de notre solution</a:t>
            </a:r>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48</a:t>
            </a:fld>
            <a:endParaRPr lang="fr-FR"/>
          </a:p>
        </p:txBody>
      </p:sp>
      <p:sp>
        <p:nvSpPr>
          <p:cNvPr id="5" name="Rectangle 4"/>
          <p:cNvSpPr/>
          <p:nvPr/>
        </p:nvSpPr>
        <p:spPr>
          <a:xfrm>
            <a:off x="2915816" y="2203376"/>
            <a:ext cx="25922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Communities</a:t>
            </a:r>
            <a:endParaRPr lang="fr-FR" dirty="0"/>
          </a:p>
        </p:txBody>
      </p:sp>
      <p:sp>
        <p:nvSpPr>
          <p:cNvPr id="6" name="Rectangle 5"/>
          <p:cNvSpPr/>
          <p:nvPr/>
        </p:nvSpPr>
        <p:spPr>
          <a:xfrm>
            <a:off x="2987824" y="5011688"/>
            <a:ext cx="25922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Nodes</a:t>
            </a:r>
            <a:r>
              <a:rPr lang="fr-FR" dirty="0" smtClean="0"/>
              <a:t>’ Managers</a:t>
            </a:r>
            <a:endParaRPr lang="fr-FR" dirty="0"/>
          </a:p>
        </p:txBody>
      </p:sp>
      <p:cxnSp>
        <p:nvCxnSpPr>
          <p:cNvPr id="8" name="Connecteur droit avec flèche 7"/>
          <p:cNvCxnSpPr/>
          <p:nvPr/>
        </p:nvCxnSpPr>
        <p:spPr>
          <a:xfrm flipV="1">
            <a:off x="3419872" y="3211488"/>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4932040" y="3211488"/>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3491880" y="4291608"/>
            <a:ext cx="136815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Dynamic</a:t>
            </a:r>
            <a:r>
              <a:rPr lang="fr-FR" sz="1200" dirty="0" smtClean="0"/>
              <a:t> </a:t>
            </a:r>
            <a:r>
              <a:rPr lang="fr-FR" sz="1200" dirty="0" err="1" smtClean="0"/>
              <a:t>Weighted</a:t>
            </a:r>
            <a:r>
              <a:rPr lang="fr-FR" sz="1200" dirty="0" smtClean="0"/>
              <a:t> Graph</a:t>
            </a:r>
            <a:endParaRPr lang="fr-FR" sz="1200" dirty="0"/>
          </a:p>
        </p:txBody>
      </p:sp>
      <p:sp>
        <p:nvSpPr>
          <p:cNvPr id="12" name="ZoneTexte 11"/>
          <p:cNvSpPr txBox="1"/>
          <p:nvPr/>
        </p:nvSpPr>
        <p:spPr>
          <a:xfrm>
            <a:off x="2843808" y="4075584"/>
            <a:ext cx="372218" cy="369332"/>
          </a:xfrm>
          <a:prstGeom prst="rect">
            <a:avLst/>
          </a:prstGeom>
          <a:noFill/>
        </p:spPr>
        <p:txBody>
          <a:bodyPr wrap="none" rtlCol="0">
            <a:spAutoFit/>
          </a:bodyPr>
          <a:lstStyle/>
          <a:p>
            <a:r>
              <a:rPr lang="fr-FR" dirty="0" smtClean="0"/>
              <a:t>1-</a:t>
            </a:r>
            <a:endParaRPr lang="fr-FR" dirty="0"/>
          </a:p>
        </p:txBody>
      </p:sp>
      <p:sp>
        <p:nvSpPr>
          <p:cNvPr id="13" name="ZoneTexte 12"/>
          <p:cNvSpPr txBox="1"/>
          <p:nvPr/>
        </p:nvSpPr>
        <p:spPr>
          <a:xfrm>
            <a:off x="5220072" y="4003576"/>
            <a:ext cx="372218" cy="369332"/>
          </a:xfrm>
          <a:prstGeom prst="rect">
            <a:avLst/>
          </a:prstGeom>
          <a:noFill/>
        </p:spPr>
        <p:txBody>
          <a:bodyPr wrap="none" rtlCol="0">
            <a:spAutoFit/>
          </a:bodyPr>
          <a:lstStyle/>
          <a:p>
            <a:r>
              <a:rPr lang="fr-FR" dirty="0" smtClean="0"/>
              <a:t>2-</a:t>
            </a:r>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Vers un SMA </a:t>
            </a:r>
            <a:r>
              <a:rPr lang="fr-FR" dirty="0" err="1" smtClean="0"/>
              <a:t>auto-adaptatif</a:t>
            </a:r>
            <a:endParaRPr lang="fr-FR" dirty="0"/>
          </a:p>
        </p:txBody>
      </p:sp>
      <p:sp>
        <p:nvSpPr>
          <p:cNvPr id="3" name="Espace réservé du contenu 2"/>
          <p:cNvSpPr>
            <a:spLocks noGrp="1"/>
          </p:cNvSpPr>
          <p:nvPr>
            <p:ph idx="1"/>
          </p:nvPr>
        </p:nvSpPr>
        <p:spPr/>
        <p:txBody>
          <a:bodyPr>
            <a:normAutofit/>
          </a:bodyPr>
          <a:lstStyle/>
          <a:p>
            <a:r>
              <a:rPr lang="fr-FR" dirty="0" smtClean="0"/>
              <a:t>Vue générale de notre SMA</a:t>
            </a:r>
          </a:p>
          <a:p>
            <a:pPr lvl="1"/>
            <a:r>
              <a:rPr lang="fr-FR" dirty="0" smtClean="0"/>
              <a:t>1 : Dynamique Micro </a:t>
            </a:r>
          </a:p>
          <a:p>
            <a:pPr lvl="2"/>
            <a:r>
              <a:rPr lang="fr-FR" dirty="0" smtClean="0"/>
              <a:t>Changement : nouveau </a:t>
            </a:r>
            <a:r>
              <a:rPr lang="fr-FR" dirty="0" err="1" smtClean="0"/>
              <a:t>noeud</a:t>
            </a:r>
            <a:r>
              <a:rPr lang="fr-FR" dirty="0" smtClean="0"/>
              <a:t>, disparition d’un nœud, variation importante au niveau d’un lien…</a:t>
            </a:r>
          </a:p>
          <a:p>
            <a:pPr lvl="2">
              <a:buNone/>
            </a:pPr>
            <a:r>
              <a:rPr lang="fr-FR" dirty="0" smtClean="0"/>
              <a:t>=&gt; des événements sont envoyés aux entités du macro</a:t>
            </a:r>
          </a:p>
          <a:p>
            <a:pPr lvl="1"/>
            <a:endParaRPr lang="fr-FR" dirty="0" smtClean="0"/>
          </a:p>
          <a:p>
            <a:pPr lvl="1"/>
            <a:r>
              <a:rPr lang="fr-FR" dirty="0" smtClean="0"/>
              <a:t>2 : Dynamique Macro </a:t>
            </a:r>
          </a:p>
          <a:p>
            <a:pPr lvl="2"/>
            <a:r>
              <a:rPr lang="fr-FR" dirty="0" smtClean="0"/>
              <a:t>Apparition d’une nouvelle communauté, disparition d’une communauté, intégration d’un nœud à une communauté …</a:t>
            </a:r>
          </a:p>
          <a:p>
            <a:pPr lvl="2">
              <a:buNone/>
            </a:pPr>
            <a:r>
              <a:rPr lang="fr-FR" dirty="0" smtClean="0"/>
              <a:t>=&gt; des événements sont envoyés au micro</a:t>
            </a:r>
          </a:p>
          <a:p>
            <a:pPr lvl="2">
              <a:buNone/>
            </a:pP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49</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Systèmes multi-agents</a:t>
            </a:r>
          </a:p>
        </p:txBody>
      </p:sp>
      <p:sp>
        <p:nvSpPr>
          <p:cNvPr id="26627"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La </a:t>
            </a:r>
            <a:r>
              <a:rPr lang="fr-FR">
                <a:solidFill>
                  <a:srgbClr val="800000"/>
                </a:solidFill>
                <a:ea typeface="ＭＳ Ｐゴシック" charset="-128"/>
              </a:rPr>
              <a:t>cohérence</a:t>
            </a:r>
            <a:r>
              <a:rPr lang="fr-FR">
                <a:ea typeface="ＭＳ Ｐゴシック" charset="-128"/>
              </a:rPr>
              <a:t> et la </a:t>
            </a:r>
            <a:r>
              <a:rPr lang="fr-FR">
                <a:solidFill>
                  <a:srgbClr val="800000"/>
                </a:solidFill>
                <a:ea typeface="ＭＳ Ｐゴシック" charset="-128"/>
              </a:rPr>
              <a:t>coordination</a:t>
            </a:r>
            <a:r>
              <a:rPr lang="fr-FR">
                <a:ea typeface="ＭＳ Ｐゴシック" charset="-128"/>
              </a:rPr>
              <a:t> sont deux concepts largement utilisés dans l’analyse et la description des systèmes multi-agents. </a:t>
            </a:r>
          </a:p>
          <a:p>
            <a:pPr lvl="1"/>
            <a:r>
              <a:rPr lang="fr-FR"/>
              <a:t>La cohérence est la propriété du système à se comporter comme un tout. </a:t>
            </a:r>
          </a:p>
          <a:p>
            <a:pPr lvl="1"/>
            <a:r>
              <a:rPr lang="fr-FR"/>
              <a:t>La coordination est l’ensemble des activités supplémentaires qu’il est nécessaire d’accomplir dans un environnement comprenant plusieurs agents [BON 88].</a:t>
            </a:r>
          </a:p>
          <a:p>
            <a:pPr lvl="1"/>
            <a:endParaRPr lang="fr-FR"/>
          </a:p>
          <a:p>
            <a:r>
              <a:rPr lang="fr-FR">
                <a:ea typeface="ＭＳ Ｐゴシック" charset="-128"/>
              </a:rPr>
              <a:t> Pour obtenir la </a:t>
            </a:r>
            <a:r>
              <a:rPr lang="fr-FR" sz="2800">
                <a:solidFill>
                  <a:srgbClr val="800000"/>
                </a:solidFill>
                <a:ea typeface="ＭＳ Ｐゴシック" charset="-128"/>
              </a:rPr>
              <a:t>cohérence </a:t>
            </a:r>
            <a:r>
              <a:rPr lang="fr-FR">
                <a:ea typeface="ＭＳ Ｐゴシック" charset="-128"/>
              </a:rPr>
              <a:t>d’un système, il est nécessaire qu’il y ait </a:t>
            </a:r>
            <a:r>
              <a:rPr lang="fr-FR" sz="2800">
                <a:solidFill>
                  <a:srgbClr val="800000"/>
                </a:solidFill>
                <a:ea typeface="ＭＳ Ｐゴシック" charset="-128"/>
              </a:rPr>
              <a:t>coordination </a:t>
            </a:r>
            <a:r>
              <a:rPr lang="fr-FR">
                <a:ea typeface="ＭＳ Ｐゴシック" charset="-128"/>
              </a:rPr>
              <a:t>de ses agents via une stratégie de contrôle. </a:t>
            </a:r>
          </a:p>
          <a:p>
            <a:endParaRPr lang="fr-FR">
              <a:ea typeface="ＭＳ Ｐゴシック"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Vers un SMA </a:t>
            </a:r>
            <a:r>
              <a:rPr lang="fr-FR" dirty="0" err="1" smtClean="0"/>
              <a:t>auto-adaptatif</a:t>
            </a:r>
            <a:endParaRPr lang="fr-FR" dirty="0"/>
          </a:p>
        </p:txBody>
      </p:sp>
      <p:sp>
        <p:nvSpPr>
          <p:cNvPr id="3" name="Espace réservé du contenu 2"/>
          <p:cNvSpPr>
            <a:spLocks noGrp="1"/>
          </p:cNvSpPr>
          <p:nvPr>
            <p:ph idx="1"/>
          </p:nvPr>
        </p:nvSpPr>
        <p:spPr/>
        <p:txBody>
          <a:bodyPr/>
          <a:lstStyle/>
          <a:p>
            <a:r>
              <a:rPr lang="fr-FR" dirty="0" smtClean="0"/>
              <a:t>L’arrivée d’un nouveau nœud (disparition) entraîne la création d’un nouvel agent (suppression)</a:t>
            </a:r>
          </a:p>
          <a:p>
            <a:endParaRPr lang="fr-FR" dirty="0" smtClean="0"/>
          </a:p>
          <a:p>
            <a:r>
              <a:rPr lang="fr-FR" dirty="0" smtClean="0"/>
              <a:t>Associer à chaque communauté un agent</a:t>
            </a:r>
          </a:p>
          <a:p>
            <a:pPr lvl="1"/>
            <a:r>
              <a:rPr lang="fr-FR" dirty="0" smtClean="0"/>
              <a:t>Gère les nœuds de la communauté</a:t>
            </a:r>
          </a:p>
          <a:p>
            <a:pPr lvl="1"/>
            <a:r>
              <a:rPr lang="fr-FR" dirty="0" smtClean="0"/>
              <a:t>Définit la cohésion d’une communauté : </a:t>
            </a:r>
          </a:p>
          <a:p>
            <a:pPr lvl="2"/>
            <a:r>
              <a:rPr lang="fr-FR" dirty="0" smtClean="0"/>
              <a:t>variances de poids des liens internes et externes</a:t>
            </a:r>
          </a:p>
          <a:p>
            <a:pPr lvl="2"/>
            <a:r>
              <a:rPr lang="fr-FR" dirty="0" smtClean="0"/>
              <a:t>Modularité</a:t>
            </a:r>
          </a:p>
          <a:p>
            <a:pPr lvl="2"/>
            <a:endParaRPr lang="fr-FR" dirty="0" smtClean="0"/>
          </a:p>
          <a:p>
            <a:pPr lvl="1"/>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50</a:t>
            </a:fld>
            <a:endParaRPr lang="fr-F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Vers un SMA </a:t>
            </a:r>
            <a:r>
              <a:rPr lang="fr-FR" dirty="0" err="1" smtClean="0"/>
              <a:t>auto-adaptatif</a:t>
            </a:r>
            <a:endParaRPr lang="fr-FR" dirty="0"/>
          </a:p>
        </p:txBody>
      </p:sp>
      <p:sp>
        <p:nvSpPr>
          <p:cNvPr id="3" name="Espace réservé du contenu 2"/>
          <p:cNvSpPr>
            <a:spLocks noGrp="1"/>
          </p:cNvSpPr>
          <p:nvPr>
            <p:ph idx="1"/>
          </p:nvPr>
        </p:nvSpPr>
        <p:spPr/>
        <p:txBody>
          <a:bodyPr>
            <a:normAutofit/>
          </a:bodyPr>
          <a:lstStyle/>
          <a:p>
            <a:r>
              <a:rPr lang="fr-FR" dirty="0" smtClean="0"/>
              <a:t>Comportement de chaque agent </a:t>
            </a:r>
            <a:r>
              <a:rPr lang="fr-FR" dirty="0" err="1" smtClean="0"/>
              <a:t>noeud</a:t>
            </a:r>
            <a:endParaRPr lang="fr-FR" dirty="0" smtClean="0"/>
          </a:p>
          <a:p>
            <a:pPr lvl="1"/>
            <a:r>
              <a:rPr lang="fr-FR" dirty="0" smtClean="0"/>
              <a:t>Observer le nœud auquel il est associé et ses liens</a:t>
            </a:r>
          </a:p>
          <a:p>
            <a:pPr lvl="1"/>
            <a:r>
              <a:rPr lang="fr-FR" dirty="0" smtClean="0"/>
              <a:t>Mettre à jour les liens correspondants dans le graphe</a:t>
            </a:r>
          </a:p>
          <a:p>
            <a:pPr lvl="1"/>
            <a:r>
              <a:rPr lang="fr-FR" dirty="0" smtClean="0"/>
              <a:t>Si changement important et si le </a:t>
            </a:r>
            <a:r>
              <a:rPr lang="fr-FR" dirty="0" err="1" smtClean="0"/>
              <a:t>noeud</a:t>
            </a:r>
            <a:r>
              <a:rPr lang="fr-FR" dirty="0" smtClean="0"/>
              <a:t> ∈ à une communauté</a:t>
            </a:r>
          </a:p>
          <a:p>
            <a:pPr lvl="2"/>
            <a:r>
              <a:rPr lang="fr-FR" dirty="0" smtClean="0"/>
              <a:t> informer la communauté à laquelle il appartient</a:t>
            </a:r>
          </a:p>
          <a:p>
            <a:pPr lvl="1">
              <a:buNone/>
            </a:pPr>
            <a:r>
              <a:rPr lang="fr-FR" dirty="0" smtClean="0"/>
              <a:t>	Sinon</a:t>
            </a:r>
          </a:p>
          <a:p>
            <a:pPr lvl="2"/>
            <a:r>
              <a:rPr lang="fr-FR" dirty="0" smtClean="0"/>
              <a:t>Chercher une communauté</a:t>
            </a:r>
          </a:p>
          <a:p>
            <a:pPr lvl="1"/>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Titre 1"/>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Vers un SMA auto-adaptatif</a:t>
            </a:r>
          </a:p>
        </p:txBody>
      </p:sp>
      <p:sp>
        <p:nvSpPr>
          <p:cNvPr id="115715" name="Espace réservé du contenu 2"/>
          <p:cNvSpPr>
            <a:spLocks noGrp="1"/>
          </p:cNvSpPr>
          <p:nvPr>
            <p:ph sz="half" idx="1"/>
          </p:nvPr>
        </p:nvSpPr>
        <p:spPr bwMode="auto">
          <a:xfrm>
            <a:off x="152400" y="1600200"/>
            <a:ext cx="4953000" cy="4525963"/>
          </a:xfrm>
          <a:noFill/>
          <a:ln>
            <a:miter lim="800000"/>
            <a:headEnd/>
            <a:tailEnd/>
          </a:ln>
        </p:spPr>
        <p:txBody>
          <a:bodyPr wrap="square" lIns="91440" tIns="45720" rIns="91440" bIns="45720" numCol="1" anchor="t" anchorCtr="0" compatLnSpc="1">
            <a:prstTxWarp prst="textNoShape">
              <a:avLst/>
            </a:prstTxWarp>
            <a:normAutofit fontScale="92500"/>
          </a:bodyPr>
          <a:lstStyle/>
          <a:p>
            <a:r>
              <a:rPr lang="fr-FR" dirty="0">
                <a:ea typeface="ＭＳ Ｐゴシック" charset="-128"/>
              </a:rPr>
              <a:t>La recherche d’une communauté par un agent nœud</a:t>
            </a:r>
          </a:p>
          <a:p>
            <a:pPr lvl="1"/>
            <a:r>
              <a:rPr lang="fr-FR" dirty="0"/>
              <a:t>Récupérer la liste des communautés avec lesquelles il a un lien</a:t>
            </a:r>
          </a:p>
          <a:p>
            <a:pPr lvl="1"/>
            <a:r>
              <a:rPr lang="fr-FR" dirty="0"/>
              <a:t>Leur envoyer une requête</a:t>
            </a:r>
          </a:p>
          <a:p>
            <a:pPr lvl="1"/>
            <a:r>
              <a:rPr lang="fr-FR" dirty="0"/>
              <a:t>Si plusieurs réponses positives : en sélectionner une</a:t>
            </a:r>
          </a:p>
          <a:p>
            <a:pPr lvl="2"/>
            <a:r>
              <a:rPr lang="fr-FR" dirty="0">
                <a:ea typeface="ＭＳ Ｐゴシック" charset="-128"/>
              </a:rPr>
              <a:t>la meilleure, choix aléatoire </a:t>
            </a:r>
            <a:r>
              <a:rPr lang="fr-FR" dirty="0" smtClean="0">
                <a:ea typeface="ＭＳ Ｐゴシック" charset="-128"/>
              </a:rPr>
              <a:t>…</a:t>
            </a:r>
          </a:p>
          <a:p>
            <a:pPr lvl="1"/>
            <a:r>
              <a:rPr lang="fr-FR" dirty="0" smtClean="0">
                <a:solidFill>
                  <a:srgbClr val="C0504D"/>
                </a:solidFill>
              </a:rPr>
              <a:t>Perspective : un nœud appartient à plusieurs communautés</a:t>
            </a:r>
          </a:p>
          <a:p>
            <a:pPr lvl="1">
              <a:buNone/>
            </a:pPr>
            <a:endParaRPr lang="fr-FR" dirty="0" smtClean="0">
              <a:ea typeface="ＭＳ Ｐゴシック" charset="-128"/>
            </a:endParaRPr>
          </a:p>
          <a:p>
            <a:pPr lvl="1">
              <a:buFont typeface="Arial" charset="0"/>
              <a:buNone/>
            </a:pPr>
            <a:endParaRPr lang="fr-FR" dirty="0"/>
          </a:p>
          <a:p>
            <a:pPr lvl="1"/>
            <a:endParaRPr lang="fr-FR" dirty="0"/>
          </a:p>
          <a:p>
            <a:pPr>
              <a:buFont typeface="Arial" charset="0"/>
              <a:buNone/>
            </a:pPr>
            <a:endParaRPr lang="fr-FR" dirty="0">
              <a:ea typeface="ＭＳ Ｐゴシック" charset="-128"/>
            </a:endParaRPr>
          </a:p>
        </p:txBody>
      </p:sp>
      <p:grpSp>
        <p:nvGrpSpPr>
          <p:cNvPr id="2" name="Group 4"/>
          <p:cNvGrpSpPr>
            <a:grpSpLocks noGrp="1"/>
          </p:cNvGrpSpPr>
          <p:nvPr>
            <p:ph sz="half" idx="2"/>
          </p:nvPr>
        </p:nvGrpSpPr>
        <p:grpSpPr bwMode="auto">
          <a:xfrm>
            <a:off x="5105400" y="1447800"/>
            <a:ext cx="4038600" cy="4678363"/>
            <a:chOff x="1157" y="2075"/>
            <a:chExt cx="6140" cy="5115"/>
          </a:xfrm>
        </p:grpSpPr>
        <p:sp>
          <p:nvSpPr>
            <p:cNvPr id="115717" name="Line 5"/>
            <p:cNvSpPr>
              <a:spLocks noChangeShapeType="1"/>
            </p:cNvSpPr>
            <p:nvPr/>
          </p:nvSpPr>
          <p:spPr bwMode="auto">
            <a:xfrm>
              <a:off x="1957" y="2655"/>
              <a:ext cx="0" cy="4535"/>
            </a:xfrm>
            <a:prstGeom prst="line">
              <a:avLst/>
            </a:prstGeom>
            <a:noFill/>
            <a:ln w="9525">
              <a:solidFill>
                <a:srgbClr val="000000"/>
              </a:solidFill>
              <a:prstDash val="dash"/>
              <a:round/>
              <a:headEnd/>
              <a:tailEnd/>
            </a:ln>
          </p:spPr>
          <p:txBody>
            <a:bodyPr>
              <a:prstTxWarp prst="textNoShape">
                <a:avLst/>
              </a:prstTxWarp>
            </a:bodyPr>
            <a:lstStyle/>
            <a:p>
              <a:endParaRPr lang="fr-FR"/>
            </a:p>
          </p:txBody>
        </p:sp>
        <p:sp>
          <p:nvSpPr>
            <p:cNvPr id="115718" name="Text Box 6"/>
            <p:cNvSpPr txBox="1">
              <a:spLocks noChangeArrowheads="1"/>
            </p:cNvSpPr>
            <p:nvPr/>
          </p:nvSpPr>
          <p:spPr bwMode="auto">
            <a:xfrm>
              <a:off x="1157" y="2270"/>
              <a:ext cx="1854" cy="555"/>
            </a:xfrm>
            <a:prstGeom prst="rect">
              <a:avLst/>
            </a:prstGeom>
            <a:noFill/>
            <a:ln w="9525">
              <a:solidFill>
                <a:srgbClr val="000000"/>
              </a:solidFill>
              <a:miter lim="800000"/>
              <a:headEnd/>
              <a:tailEnd/>
            </a:ln>
          </p:spPr>
          <p:txBody>
            <a:bodyPr>
              <a:prstTxWarp prst="textNoShape">
                <a:avLst/>
              </a:prstTxWarp>
            </a:bodyPr>
            <a:lstStyle/>
            <a:p>
              <a:pPr algn="ctr"/>
              <a:r>
                <a:rPr lang="fr-FR" sz="1300"/>
                <a:t>Agent-Noued</a:t>
              </a:r>
            </a:p>
          </p:txBody>
        </p:sp>
        <p:sp>
          <p:nvSpPr>
            <p:cNvPr id="115719" name="Line 7"/>
            <p:cNvSpPr>
              <a:spLocks noChangeShapeType="1"/>
            </p:cNvSpPr>
            <p:nvPr/>
          </p:nvSpPr>
          <p:spPr bwMode="auto">
            <a:xfrm>
              <a:off x="6487" y="2632"/>
              <a:ext cx="0" cy="4535"/>
            </a:xfrm>
            <a:prstGeom prst="line">
              <a:avLst/>
            </a:prstGeom>
            <a:noFill/>
            <a:ln w="9525">
              <a:solidFill>
                <a:srgbClr val="000000"/>
              </a:solidFill>
              <a:prstDash val="dash"/>
              <a:round/>
              <a:headEnd/>
              <a:tailEnd/>
            </a:ln>
          </p:spPr>
          <p:txBody>
            <a:bodyPr>
              <a:prstTxWarp prst="textNoShape">
                <a:avLst/>
              </a:prstTxWarp>
            </a:bodyPr>
            <a:lstStyle/>
            <a:p>
              <a:endParaRPr lang="fr-FR"/>
            </a:p>
          </p:txBody>
        </p:sp>
        <p:sp>
          <p:nvSpPr>
            <p:cNvPr id="115720" name="Text Box 8"/>
            <p:cNvSpPr txBox="1">
              <a:spLocks noChangeArrowheads="1"/>
            </p:cNvSpPr>
            <p:nvPr/>
          </p:nvSpPr>
          <p:spPr bwMode="auto">
            <a:xfrm>
              <a:off x="5677" y="2075"/>
              <a:ext cx="1620" cy="583"/>
            </a:xfrm>
            <a:prstGeom prst="rect">
              <a:avLst/>
            </a:prstGeom>
            <a:noFill/>
            <a:ln w="9525">
              <a:solidFill>
                <a:srgbClr val="000000"/>
              </a:solidFill>
              <a:miter lim="800000"/>
              <a:headEnd/>
              <a:tailEnd/>
            </a:ln>
          </p:spPr>
          <p:txBody>
            <a:bodyPr>
              <a:prstTxWarp prst="textNoShape">
                <a:avLst/>
              </a:prstTxWarp>
            </a:bodyPr>
            <a:lstStyle/>
            <a:p>
              <a:r>
                <a:rPr lang="fr-FR" sz="1300"/>
                <a:t>Agent-Commuaute</a:t>
              </a:r>
            </a:p>
          </p:txBody>
        </p:sp>
        <p:sp>
          <p:nvSpPr>
            <p:cNvPr id="115721" name="Line 9"/>
            <p:cNvSpPr>
              <a:spLocks noChangeShapeType="1"/>
            </p:cNvSpPr>
            <p:nvPr/>
          </p:nvSpPr>
          <p:spPr bwMode="auto">
            <a:xfrm>
              <a:off x="1957" y="2962"/>
              <a:ext cx="4500"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22" name="Rectangle 10"/>
            <p:cNvSpPr>
              <a:spLocks noChangeArrowheads="1"/>
            </p:cNvSpPr>
            <p:nvPr/>
          </p:nvSpPr>
          <p:spPr bwMode="auto">
            <a:xfrm flipH="1">
              <a:off x="1922" y="3298"/>
              <a:ext cx="68" cy="24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23" name="Line 11"/>
            <p:cNvSpPr>
              <a:spLocks noChangeShapeType="1"/>
            </p:cNvSpPr>
            <p:nvPr/>
          </p:nvSpPr>
          <p:spPr bwMode="auto">
            <a:xfrm>
              <a:off x="2405" y="5363"/>
              <a:ext cx="4082"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24" name="Rectangle 12"/>
            <p:cNvSpPr>
              <a:spLocks noChangeArrowheads="1"/>
            </p:cNvSpPr>
            <p:nvPr/>
          </p:nvSpPr>
          <p:spPr bwMode="auto">
            <a:xfrm>
              <a:off x="6457" y="2857"/>
              <a:ext cx="68" cy="1327"/>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25" name="Rectangle 13"/>
            <p:cNvSpPr>
              <a:spLocks noChangeArrowheads="1"/>
            </p:cNvSpPr>
            <p:nvPr/>
          </p:nvSpPr>
          <p:spPr bwMode="auto">
            <a:xfrm flipH="1">
              <a:off x="6457" y="5182"/>
              <a:ext cx="68" cy="155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26" name="Line 14"/>
            <p:cNvSpPr>
              <a:spLocks noChangeShapeType="1"/>
            </p:cNvSpPr>
            <p:nvPr/>
          </p:nvSpPr>
          <p:spPr bwMode="auto">
            <a:xfrm flipH="1" flipV="1">
              <a:off x="1957" y="3421"/>
              <a:ext cx="4076"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27" name="Line 15"/>
            <p:cNvSpPr>
              <a:spLocks noChangeShapeType="1"/>
            </p:cNvSpPr>
            <p:nvPr/>
          </p:nvSpPr>
          <p:spPr bwMode="auto">
            <a:xfrm flipH="1" flipV="1">
              <a:off x="1957" y="4171"/>
              <a:ext cx="4082"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28" name="Rectangle 16"/>
            <p:cNvSpPr>
              <a:spLocks noChangeArrowheads="1"/>
            </p:cNvSpPr>
            <p:nvPr/>
          </p:nvSpPr>
          <p:spPr bwMode="auto">
            <a:xfrm flipH="1">
              <a:off x="1912" y="5557"/>
              <a:ext cx="68" cy="1247"/>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29" name="Text Box 17"/>
            <p:cNvSpPr txBox="1">
              <a:spLocks noChangeArrowheads="1"/>
            </p:cNvSpPr>
            <p:nvPr/>
          </p:nvSpPr>
          <p:spPr bwMode="auto">
            <a:xfrm>
              <a:off x="3217" y="2677"/>
              <a:ext cx="1800" cy="360"/>
            </a:xfrm>
            <a:prstGeom prst="rect">
              <a:avLst/>
            </a:prstGeom>
            <a:noFill/>
            <a:ln w="9525">
              <a:noFill/>
              <a:miter lim="800000"/>
              <a:headEnd/>
              <a:tailEnd type="none" w="sm" len="lg"/>
            </a:ln>
          </p:spPr>
          <p:txBody>
            <a:bodyPr>
              <a:prstTxWarp prst="textNoShape">
                <a:avLst/>
              </a:prstTxWarp>
            </a:bodyPr>
            <a:lstStyle/>
            <a:p>
              <a:r>
                <a:rPr lang="fr-FR" sz="1300"/>
                <a:t>Call for proporsal</a:t>
              </a:r>
            </a:p>
          </p:txBody>
        </p:sp>
        <p:sp>
          <p:nvSpPr>
            <p:cNvPr id="115730" name="Text Box 18"/>
            <p:cNvSpPr txBox="1">
              <a:spLocks noChangeArrowheads="1"/>
            </p:cNvSpPr>
            <p:nvPr/>
          </p:nvSpPr>
          <p:spPr bwMode="auto">
            <a:xfrm>
              <a:off x="3217" y="3154"/>
              <a:ext cx="1080" cy="423"/>
            </a:xfrm>
            <a:prstGeom prst="rect">
              <a:avLst/>
            </a:prstGeom>
            <a:noFill/>
            <a:ln w="9525">
              <a:noFill/>
              <a:miter lim="800000"/>
              <a:headEnd/>
              <a:tailEnd/>
            </a:ln>
          </p:spPr>
          <p:txBody>
            <a:bodyPr>
              <a:prstTxWarp prst="textNoShape">
                <a:avLst/>
              </a:prstTxWarp>
            </a:bodyPr>
            <a:lstStyle/>
            <a:p>
              <a:r>
                <a:rPr lang="fr-FR" sz="1300"/>
                <a:t>Refuse</a:t>
              </a:r>
            </a:p>
          </p:txBody>
        </p:sp>
        <p:sp>
          <p:nvSpPr>
            <p:cNvPr id="115731" name="Text Box 19"/>
            <p:cNvSpPr txBox="1">
              <a:spLocks noChangeArrowheads="1"/>
            </p:cNvSpPr>
            <p:nvPr/>
          </p:nvSpPr>
          <p:spPr bwMode="auto">
            <a:xfrm>
              <a:off x="2857" y="3541"/>
              <a:ext cx="1620" cy="360"/>
            </a:xfrm>
            <a:prstGeom prst="rect">
              <a:avLst/>
            </a:prstGeom>
            <a:noFill/>
            <a:ln w="9525">
              <a:noFill/>
              <a:miter lim="800000"/>
              <a:headEnd/>
              <a:tailEnd/>
            </a:ln>
          </p:spPr>
          <p:txBody>
            <a:bodyPr>
              <a:prstTxWarp prst="textNoShape">
                <a:avLst/>
              </a:prstTxWarp>
            </a:bodyPr>
            <a:lstStyle/>
            <a:p>
              <a:pPr algn="ctr"/>
              <a:r>
                <a:rPr lang="fr-FR" sz="1300"/>
                <a:t>Not understood</a:t>
              </a:r>
            </a:p>
          </p:txBody>
        </p:sp>
        <p:sp>
          <p:nvSpPr>
            <p:cNvPr id="115732" name="Text Box 20"/>
            <p:cNvSpPr txBox="1">
              <a:spLocks noChangeArrowheads="1"/>
            </p:cNvSpPr>
            <p:nvPr/>
          </p:nvSpPr>
          <p:spPr bwMode="auto">
            <a:xfrm>
              <a:off x="2857" y="4345"/>
              <a:ext cx="2160" cy="360"/>
            </a:xfrm>
            <a:prstGeom prst="rect">
              <a:avLst/>
            </a:prstGeom>
            <a:noFill/>
            <a:ln w="9525">
              <a:noFill/>
              <a:miter lim="800000"/>
              <a:headEnd/>
              <a:tailEnd/>
            </a:ln>
          </p:spPr>
          <p:txBody>
            <a:bodyPr>
              <a:prstTxWarp prst="textNoShape">
                <a:avLst/>
              </a:prstTxWarp>
            </a:bodyPr>
            <a:lstStyle/>
            <a:p>
              <a:r>
                <a:rPr lang="fr-FR" sz="1300"/>
                <a:t>Accept proporsal</a:t>
              </a:r>
            </a:p>
          </p:txBody>
        </p:sp>
        <p:sp>
          <p:nvSpPr>
            <p:cNvPr id="115733" name="Line 21"/>
            <p:cNvSpPr>
              <a:spLocks noChangeShapeType="1"/>
            </p:cNvSpPr>
            <p:nvPr/>
          </p:nvSpPr>
          <p:spPr bwMode="auto">
            <a:xfrm>
              <a:off x="1979" y="6501"/>
              <a:ext cx="4535"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34" name="Line 22"/>
            <p:cNvSpPr>
              <a:spLocks noChangeShapeType="1"/>
            </p:cNvSpPr>
            <p:nvPr/>
          </p:nvSpPr>
          <p:spPr bwMode="auto">
            <a:xfrm flipH="1">
              <a:off x="1972" y="5737"/>
              <a:ext cx="4479"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35" name="Text Box 23"/>
            <p:cNvSpPr txBox="1">
              <a:spLocks noChangeArrowheads="1"/>
            </p:cNvSpPr>
            <p:nvPr/>
          </p:nvSpPr>
          <p:spPr bwMode="auto">
            <a:xfrm>
              <a:off x="2857" y="5050"/>
              <a:ext cx="1590" cy="360"/>
            </a:xfrm>
            <a:prstGeom prst="rect">
              <a:avLst/>
            </a:prstGeom>
            <a:noFill/>
            <a:ln w="9525">
              <a:noFill/>
              <a:miter lim="800000"/>
              <a:headEnd/>
              <a:tailEnd/>
            </a:ln>
          </p:spPr>
          <p:txBody>
            <a:bodyPr>
              <a:prstTxWarp prst="textNoShape">
                <a:avLst/>
              </a:prstTxWarp>
            </a:bodyPr>
            <a:lstStyle/>
            <a:p>
              <a:r>
                <a:rPr lang="fr-FR" sz="1300"/>
                <a:t>Reject proporsal</a:t>
              </a:r>
            </a:p>
          </p:txBody>
        </p:sp>
        <p:sp>
          <p:nvSpPr>
            <p:cNvPr id="115736" name="Line 24"/>
            <p:cNvSpPr>
              <a:spLocks noChangeShapeType="1"/>
            </p:cNvSpPr>
            <p:nvPr/>
          </p:nvSpPr>
          <p:spPr bwMode="auto">
            <a:xfrm>
              <a:off x="2431" y="4631"/>
              <a:ext cx="4076"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37" name="Text Box 25"/>
            <p:cNvSpPr txBox="1">
              <a:spLocks noChangeArrowheads="1"/>
            </p:cNvSpPr>
            <p:nvPr/>
          </p:nvSpPr>
          <p:spPr bwMode="auto">
            <a:xfrm>
              <a:off x="3379" y="3883"/>
              <a:ext cx="915" cy="360"/>
            </a:xfrm>
            <a:prstGeom prst="rect">
              <a:avLst/>
            </a:prstGeom>
            <a:noFill/>
            <a:ln w="9525">
              <a:noFill/>
              <a:miter lim="800000"/>
              <a:headEnd/>
              <a:tailEnd/>
            </a:ln>
          </p:spPr>
          <p:txBody>
            <a:bodyPr>
              <a:prstTxWarp prst="textNoShape">
                <a:avLst/>
              </a:prstTxWarp>
            </a:bodyPr>
            <a:lstStyle/>
            <a:p>
              <a:r>
                <a:rPr lang="fr-FR" sz="1300" dirty="0"/>
                <a:t>propose</a:t>
              </a:r>
            </a:p>
          </p:txBody>
        </p:sp>
        <p:sp>
          <p:nvSpPr>
            <p:cNvPr id="115738" name="Line 26"/>
            <p:cNvSpPr>
              <a:spLocks noChangeShapeType="1"/>
            </p:cNvSpPr>
            <p:nvPr/>
          </p:nvSpPr>
          <p:spPr bwMode="auto">
            <a:xfrm flipH="1">
              <a:off x="1981" y="3797"/>
              <a:ext cx="3969" cy="0"/>
            </a:xfrm>
            <a:prstGeom prst="line">
              <a:avLst/>
            </a:prstGeom>
            <a:noFill/>
            <a:ln w="9525">
              <a:solidFill>
                <a:srgbClr val="000000"/>
              </a:solidFill>
              <a:round/>
              <a:headEnd/>
              <a:tailEnd type="stealth" w="sm" len="lg"/>
            </a:ln>
          </p:spPr>
          <p:txBody>
            <a:bodyPr>
              <a:prstTxWarp prst="textNoShape">
                <a:avLst/>
              </a:prstTxWarp>
            </a:bodyPr>
            <a:lstStyle/>
            <a:p>
              <a:endParaRPr lang="fr-FR"/>
            </a:p>
          </p:txBody>
        </p:sp>
        <p:sp>
          <p:nvSpPr>
            <p:cNvPr id="115739" name="Rectangle 27"/>
            <p:cNvSpPr>
              <a:spLocks noChangeArrowheads="1"/>
            </p:cNvSpPr>
            <p:nvPr/>
          </p:nvSpPr>
          <p:spPr bwMode="auto">
            <a:xfrm flipH="1">
              <a:off x="1917" y="2767"/>
              <a:ext cx="68" cy="360"/>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grpSp>
          <p:nvGrpSpPr>
            <p:cNvPr id="3" name="Group 28"/>
            <p:cNvGrpSpPr>
              <a:grpSpLocks/>
            </p:cNvGrpSpPr>
            <p:nvPr/>
          </p:nvGrpSpPr>
          <p:grpSpPr bwMode="auto">
            <a:xfrm>
              <a:off x="5962" y="3421"/>
              <a:ext cx="485" cy="751"/>
              <a:chOff x="5962" y="3421"/>
              <a:chExt cx="485" cy="751"/>
            </a:xfrm>
          </p:grpSpPr>
          <p:sp>
            <p:nvSpPr>
              <p:cNvPr id="115753" name="Line 29"/>
              <p:cNvSpPr>
                <a:spLocks noChangeShapeType="1"/>
              </p:cNvSpPr>
              <p:nvPr/>
            </p:nvSpPr>
            <p:spPr bwMode="auto">
              <a:xfrm flipH="1">
                <a:off x="6087" y="3794"/>
                <a:ext cx="360" cy="0"/>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54" name="AutoShape 30"/>
              <p:cNvSpPr>
                <a:spLocks noChangeArrowheads="1"/>
              </p:cNvSpPr>
              <p:nvPr/>
            </p:nvSpPr>
            <p:spPr bwMode="auto">
              <a:xfrm flipH="1">
                <a:off x="5962" y="3657"/>
                <a:ext cx="179" cy="280"/>
              </a:xfrm>
              <a:prstGeom prst="flowChartDecision">
                <a:avLst/>
              </a:prstGeom>
              <a:solidFill>
                <a:srgbClr val="FFFFFF"/>
              </a:solidFill>
              <a:ln w="9525">
                <a:solidFill>
                  <a:srgbClr val="000000"/>
                </a:solidFill>
                <a:miter lim="800000"/>
                <a:headEnd/>
                <a:tailEnd type="none" w="sm" len="lg"/>
              </a:ln>
            </p:spPr>
            <p:txBody>
              <a:bodyPr>
                <a:prstTxWarp prst="textNoShape">
                  <a:avLst/>
                </a:prstTxWarp>
              </a:bodyPr>
              <a:lstStyle/>
              <a:p>
                <a:endParaRPr lang="fr-FR"/>
              </a:p>
            </p:txBody>
          </p:sp>
          <p:sp>
            <p:nvSpPr>
              <p:cNvPr id="115755" name="Line 31"/>
              <p:cNvSpPr>
                <a:spLocks noChangeShapeType="1"/>
              </p:cNvSpPr>
              <p:nvPr/>
            </p:nvSpPr>
            <p:spPr bwMode="auto">
              <a:xfrm flipH="1" flipV="1">
                <a:off x="6043" y="3421"/>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56" name="Line 32"/>
              <p:cNvSpPr>
                <a:spLocks noChangeShapeType="1"/>
              </p:cNvSpPr>
              <p:nvPr/>
            </p:nvSpPr>
            <p:spPr bwMode="auto">
              <a:xfrm flipH="1">
                <a:off x="6050" y="3934"/>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57" name="Line 33"/>
              <p:cNvSpPr>
                <a:spLocks noChangeShapeType="1"/>
              </p:cNvSpPr>
              <p:nvPr/>
            </p:nvSpPr>
            <p:spPr bwMode="auto">
              <a:xfrm>
                <a:off x="6017" y="3765"/>
                <a:ext cx="68" cy="68"/>
              </a:xfrm>
              <a:prstGeom prst="line">
                <a:avLst/>
              </a:prstGeom>
              <a:noFill/>
              <a:ln w="9525">
                <a:solidFill>
                  <a:srgbClr val="000000"/>
                </a:solidFill>
                <a:round/>
                <a:headEnd/>
                <a:tailEnd/>
              </a:ln>
            </p:spPr>
            <p:txBody>
              <a:bodyPr>
                <a:prstTxWarp prst="textNoShape">
                  <a:avLst/>
                </a:prstTxWarp>
              </a:bodyPr>
              <a:lstStyle/>
              <a:p>
                <a:endParaRPr lang="fr-FR"/>
              </a:p>
            </p:txBody>
          </p:sp>
          <p:sp>
            <p:nvSpPr>
              <p:cNvPr id="115758" name="Line 34"/>
              <p:cNvSpPr>
                <a:spLocks noChangeShapeType="1"/>
              </p:cNvSpPr>
              <p:nvPr/>
            </p:nvSpPr>
            <p:spPr bwMode="auto">
              <a:xfrm flipV="1">
                <a:off x="6017" y="3761"/>
                <a:ext cx="68" cy="68"/>
              </a:xfrm>
              <a:prstGeom prst="line">
                <a:avLst/>
              </a:prstGeom>
              <a:noFill/>
              <a:ln w="9525">
                <a:solidFill>
                  <a:srgbClr val="000000"/>
                </a:solidFill>
                <a:round/>
                <a:headEnd/>
                <a:tailEnd/>
              </a:ln>
            </p:spPr>
            <p:txBody>
              <a:bodyPr>
                <a:prstTxWarp prst="textNoShape">
                  <a:avLst/>
                </a:prstTxWarp>
              </a:bodyPr>
              <a:lstStyle/>
              <a:p>
                <a:endParaRPr lang="fr-FR"/>
              </a:p>
            </p:txBody>
          </p:sp>
        </p:grpSp>
        <p:sp>
          <p:nvSpPr>
            <p:cNvPr id="115741" name="Rectangle 35"/>
            <p:cNvSpPr>
              <a:spLocks noChangeArrowheads="1"/>
            </p:cNvSpPr>
            <p:nvPr/>
          </p:nvSpPr>
          <p:spPr bwMode="auto">
            <a:xfrm flipH="1">
              <a:off x="1925" y="4048"/>
              <a:ext cx="68" cy="986"/>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42" name="Rectangle 36"/>
            <p:cNvSpPr>
              <a:spLocks noChangeArrowheads="1"/>
            </p:cNvSpPr>
            <p:nvPr/>
          </p:nvSpPr>
          <p:spPr bwMode="auto">
            <a:xfrm flipH="1">
              <a:off x="1909" y="3676"/>
              <a:ext cx="68" cy="249"/>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grpSp>
          <p:nvGrpSpPr>
            <p:cNvPr id="4" name="Group 37"/>
            <p:cNvGrpSpPr>
              <a:grpSpLocks/>
            </p:cNvGrpSpPr>
            <p:nvPr/>
          </p:nvGrpSpPr>
          <p:grpSpPr bwMode="auto">
            <a:xfrm flipH="1">
              <a:off x="2012" y="4626"/>
              <a:ext cx="485" cy="751"/>
              <a:chOff x="5962" y="3421"/>
              <a:chExt cx="485" cy="751"/>
            </a:xfrm>
          </p:grpSpPr>
          <p:sp>
            <p:nvSpPr>
              <p:cNvPr id="115747" name="Line 38"/>
              <p:cNvSpPr>
                <a:spLocks noChangeShapeType="1"/>
              </p:cNvSpPr>
              <p:nvPr/>
            </p:nvSpPr>
            <p:spPr bwMode="auto">
              <a:xfrm flipH="1">
                <a:off x="6087" y="3794"/>
                <a:ext cx="360" cy="0"/>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48" name="AutoShape 39"/>
              <p:cNvSpPr>
                <a:spLocks noChangeArrowheads="1"/>
              </p:cNvSpPr>
              <p:nvPr/>
            </p:nvSpPr>
            <p:spPr bwMode="auto">
              <a:xfrm flipH="1">
                <a:off x="5962" y="3657"/>
                <a:ext cx="179" cy="280"/>
              </a:xfrm>
              <a:prstGeom prst="flowChartDecision">
                <a:avLst/>
              </a:prstGeom>
              <a:solidFill>
                <a:srgbClr val="FFFFFF"/>
              </a:solidFill>
              <a:ln w="9525">
                <a:solidFill>
                  <a:srgbClr val="000000"/>
                </a:solidFill>
                <a:miter lim="800000"/>
                <a:headEnd/>
                <a:tailEnd type="none" w="sm" len="lg"/>
              </a:ln>
            </p:spPr>
            <p:txBody>
              <a:bodyPr>
                <a:prstTxWarp prst="textNoShape">
                  <a:avLst/>
                </a:prstTxWarp>
              </a:bodyPr>
              <a:lstStyle/>
              <a:p>
                <a:endParaRPr lang="fr-FR"/>
              </a:p>
            </p:txBody>
          </p:sp>
          <p:sp>
            <p:nvSpPr>
              <p:cNvPr id="115749" name="Line 40"/>
              <p:cNvSpPr>
                <a:spLocks noChangeShapeType="1"/>
              </p:cNvSpPr>
              <p:nvPr/>
            </p:nvSpPr>
            <p:spPr bwMode="auto">
              <a:xfrm flipH="1" flipV="1">
                <a:off x="6043" y="3421"/>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50" name="Line 41"/>
              <p:cNvSpPr>
                <a:spLocks noChangeShapeType="1"/>
              </p:cNvSpPr>
              <p:nvPr/>
            </p:nvSpPr>
            <p:spPr bwMode="auto">
              <a:xfrm flipH="1">
                <a:off x="6050" y="3934"/>
                <a:ext cx="0" cy="238"/>
              </a:xfrm>
              <a:prstGeom prst="line">
                <a:avLst/>
              </a:prstGeom>
              <a:noFill/>
              <a:ln w="9525">
                <a:solidFill>
                  <a:srgbClr val="000000"/>
                </a:solidFill>
                <a:round/>
                <a:headEnd/>
                <a:tailEnd type="none" w="sm" len="lg"/>
              </a:ln>
            </p:spPr>
            <p:txBody>
              <a:bodyPr>
                <a:prstTxWarp prst="textNoShape">
                  <a:avLst/>
                </a:prstTxWarp>
              </a:bodyPr>
              <a:lstStyle/>
              <a:p>
                <a:endParaRPr lang="fr-FR"/>
              </a:p>
            </p:txBody>
          </p:sp>
          <p:sp>
            <p:nvSpPr>
              <p:cNvPr id="115751" name="Line 42"/>
              <p:cNvSpPr>
                <a:spLocks noChangeShapeType="1"/>
              </p:cNvSpPr>
              <p:nvPr/>
            </p:nvSpPr>
            <p:spPr bwMode="auto">
              <a:xfrm>
                <a:off x="6017" y="3765"/>
                <a:ext cx="68" cy="68"/>
              </a:xfrm>
              <a:prstGeom prst="line">
                <a:avLst/>
              </a:prstGeom>
              <a:noFill/>
              <a:ln w="9525">
                <a:solidFill>
                  <a:srgbClr val="000000"/>
                </a:solidFill>
                <a:round/>
                <a:headEnd/>
                <a:tailEnd/>
              </a:ln>
            </p:spPr>
            <p:txBody>
              <a:bodyPr>
                <a:prstTxWarp prst="textNoShape">
                  <a:avLst/>
                </a:prstTxWarp>
              </a:bodyPr>
              <a:lstStyle/>
              <a:p>
                <a:endParaRPr lang="fr-FR"/>
              </a:p>
            </p:txBody>
          </p:sp>
          <p:sp>
            <p:nvSpPr>
              <p:cNvPr id="115752" name="Line 43"/>
              <p:cNvSpPr>
                <a:spLocks noChangeShapeType="1"/>
              </p:cNvSpPr>
              <p:nvPr/>
            </p:nvSpPr>
            <p:spPr bwMode="auto">
              <a:xfrm flipV="1">
                <a:off x="6017" y="3761"/>
                <a:ext cx="68" cy="68"/>
              </a:xfrm>
              <a:prstGeom prst="line">
                <a:avLst/>
              </a:prstGeom>
              <a:noFill/>
              <a:ln w="9525">
                <a:solidFill>
                  <a:srgbClr val="000000"/>
                </a:solidFill>
                <a:round/>
                <a:headEnd/>
                <a:tailEnd/>
              </a:ln>
            </p:spPr>
            <p:txBody>
              <a:bodyPr>
                <a:prstTxWarp prst="textNoShape">
                  <a:avLst/>
                </a:prstTxWarp>
              </a:bodyPr>
              <a:lstStyle/>
              <a:p>
                <a:endParaRPr lang="fr-FR"/>
              </a:p>
            </p:txBody>
          </p:sp>
        </p:grpSp>
        <p:sp>
          <p:nvSpPr>
            <p:cNvPr id="115744" name="Rectangle 44"/>
            <p:cNvSpPr>
              <a:spLocks noChangeArrowheads="1"/>
            </p:cNvSpPr>
            <p:nvPr/>
          </p:nvSpPr>
          <p:spPr bwMode="auto">
            <a:xfrm flipH="1">
              <a:off x="6457" y="4452"/>
              <a:ext cx="68" cy="363"/>
            </a:xfrm>
            <a:prstGeom prst="rect">
              <a:avLst/>
            </a:prstGeom>
            <a:solidFill>
              <a:srgbClr val="FFFFFF"/>
            </a:solidFill>
            <a:ln w="9525">
              <a:solidFill>
                <a:srgbClr val="000000"/>
              </a:solidFill>
              <a:miter lim="800000"/>
              <a:headEnd/>
              <a:tailEnd/>
            </a:ln>
          </p:spPr>
          <p:txBody>
            <a:bodyPr>
              <a:prstTxWarp prst="textNoShape">
                <a:avLst/>
              </a:prstTxWarp>
            </a:bodyPr>
            <a:lstStyle/>
            <a:p>
              <a:endParaRPr lang="fr-FR"/>
            </a:p>
          </p:txBody>
        </p:sp>
        <p:sp>
          <p:nvSpPr>
            <p:cNvPr id="115745" name="Text Box 45"/>
            <p:cNvSpPr txBox="1">
              <a:spLocks noChangeArrowheads="1"/>
            </p:cNvSpPr>
            <p:nvPr/>
          </p:nvSpPr>
          <p:spPr bwMode="auto">
            <a:xfrm>
              <a:off x="3037" y="5443"/>
              <a:ext cx="1080" cy="360"/>
            </a:xfrm>
            <a:prstGeom prst="rect">
              <a:avLst/>
            </a:prstGeom>
            <a:noFill/>
            <a:ln w="9525">
              <a:noFill/>
              <a:miter lim="800000"/>
              <a:headEnd/>
              <a:tailEnd/>
            </a:ln>
          </p:spPr>
          <p:txBody>
            <a:bodyPr>
              <a:prstTxWarp prst="textNoShape">
                <a:avLst/>
              </a:prstTxWarp>
            </a:bodyPr>
            <a:lstStyle/>
            <a:p>
              <a:r>
                <a:rPr lang="fr-FR" sz="1300"/>
                <a:t>Inform</a:t>
              </a:r>
            </a:p>
          </p:txBody>
        </p:sp>
        <p:sp>
          <p:nvSpPr>
            <p:cNvPr id="115746" name="Text Box 46"/>
            <p:cNvSpPr txBox="1">
              <a:spLocks noChangeArrowheads="1"/>
            </p:cNvSpPr>
            <p:nvPr/>
          </p:nvSpPr>
          <p:spPr bwMode="auto">
            <a:xfrm>
              <a:off x="3037" y="6222"/>
              <a:ext cx="900" cy="360"/>
            </a:xfrm>
            <a:prstGeom prst="rect">
              <a:avLst/>
            </a:prstGeom>
            <a:noFill/>
            <a:ln w="9525">
              <a:noFill/>
              <a:miter lim="800000"/>
              <a:headEnd/>
              <a:tailEnd/>
            </a:ln>
          </p:spPr>
          <p:txBody>
            <a:bodyPr>
              <a:prstTxWarp prst="textNoShape">
                <a:avLst/>
              </a:prstTxWarp>
            </a:bodyPr>
            <a:lstStyle/>
            <a:p>
              <a:r>
                <a:rPr lang="fr-FR" sz="1300"/>
                <a:t>cancel</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Vers un SMA auto-adaptatif</a:t>
            </a:r>
          </a:p>
        </p:txBody>
      </p:sp>
      <p:sp>
        <p:nvSpPr>
          <p:cNvPr id="116739"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Agent communauté</a:t>
            </a:r>
          </a:p>
          <a:p>
            <a:pPr lvl="1"/>
            <a:r>
              <a:rPr lang="fr-FR"/>
              <a:t>Traite les requêtes des nœuds isolés</a:t>
            </a:r>
          </a:p>
          <a:p>
            <a:pPr lvl="2"/>
            <a:r>
              <a:rPr lang="fr-FR">
                <a:ea typeface="ＭＳ Ｐゴシック" charset="-128"/>
              </a:rPr>
              <a:t>Vérifie l’intérêt d’intégrer le nœud</a:t>
            </a:r>
          </a:p>
          <a:p>
            <a:pPr lvl="2"/>
            <a:r>
              <a:rPr lang="fr-FR">
                <a:ea typeface="ＭＳ Ｐゴシック" charset="-128"/>
              </a:rPr>
              <a:t>Envoie une réponse au nœud</a:t>
            </a:r>
          </a:p>
          <a:p>
            <a:pPr lvl="2">
              <a:buFont typeface="Arial" charset="0"/>
              <a:buNone/>
            </a:pPr>
            <a:r>
              <a:rPr lang="fr-FR">
                <a:solidFill>
                  <a:srgbClr val="C00000"/>
                </a:solidFill>
                <a:ea typeface="ＭＳ Ｐゴシック" charset="-128"/>
              </a:rPr>
              <a:t>Croissance</a:t>
            </a:r>
          </a:p>
          <a:p>
            <a:pPr lvl="2"/>
            <a:endParaRPr lang="fr-FR">
              <a:ea typeface="ＭＳ Ｐゴシック" charset="-128"/>
            </a:endParaRPr>
          </a:p>
          <a:p>
            <a:pPr lvl="1"/>
            <a:r>
              <a:rPr lang="fr-FR"/>
              <a:t>Quand un nœud devient très critique, il peut créer une communauté </a:t>
            </a:r>
          </a:p>
          <a:p>
            <a:pPr lvl="2"/>
            <a:r>
              <a:rPr lang="fr-FR">
                <a:ea typeface="ＭＳ Ｐゴシック" charset="-128"/>
              </a:rPr>
              <a:t>Exemple : un nœud dont beaucoup d’autres nœuds dépendent et dont la variabilité des dépendances est croissante</a:t>
            </a:r>
          </a:p>
          <a:p>
            <a:pPr lvl="2">
              <a:buFont typeface="Arial" charset="0"/>
              <a:buNone/>
            </a:pPr>
            <a:r>
              <a:rPr lang="fr-FR">
                <a:solidFill>
                  <a:srgbClr val="800000"/>
                </a:solidFill>
                <a:ea typeface="ＭＳ Ｐゴシック" charset="-128"/>
              </a:rPr>
              <a:t>Naissance </a:t>
            </a:r>
          </a:p>
          <a:p>
            <a:pPr lvl="2"/>
            <a:endParaRPr lang="fr-FR">
              <a:ea typeface="ＭＳ Ｐゴシック" charset="-128"/>
            </a:endParaRPr>
          </a:p>
          <a:p>
            <a:pPr lvl="1"/>
            <a:endParaRPr lang="fr-FR"/>
          </a:p>
          <a:p>
            <a:pPr lvl="2"/>
            <a:endParaRPr lang="fr-FR">
              <a:ea typeface="ＭＳ Ｐゴシック" charset="-128"/>
            </a:endParaRPr>
          </a:p>
          <a:p>
            <a:pPr lvl="1"/>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Vers un SMA auto-adaptatif</a:t>
            </a:r>
          </a:p>
        </p:txBody>
      </p:sp>
      <p:sp>
        <p:nvSpPr>
          <p:cNvPr id="117763"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a:ea typeface="ＭＳ Ｐゴシック" charset="-128"/>
              </a:rPr>
              <a:t>Agent communauté</a:t>
            </a:r>
          </a:p>
          <a:p>
            <a:pPr lvl="1"/>
            <a:r>
              <a:rPr lang="fr-FR"/>
              <a:t>Vérifie que sa communauté est stable à la réception d’un événement</a:t>
            </a:r>
          </a:p>
          <a:p>
            <a:pPr lvl="2"/>
            <a:r>
              <a:rPr lang="fr-FR">
                <a:ea typeface="ＭＳ Ｐゴシック" charset="-128"/>
              </a:rPr>
              <a:t>Disparition d’un  nœud</a:t>
            </a:r>
          </a:p>
          <a:p>
            <a:pPr lvl="2"/>
            <a:r>
              <a:rPr lang="fr-FR">
                <a:ea typeface="ＭＳ Ｐゴシック" charset="-128"/>
              </a:rPr>
              <a:t>Changement du poids des liens de ses nœuds</a:t>
            </a:r>
          </a:p>
          <a:p>
            <a:pPr lvl="1">
              <a:buFont typeface="Arial" charset="0"/>
              <a:buNone/>
            </a:pPr>
            <a:r>
              <a:rPr lang="fr-FR"/>
              <a:t>	Si la communauté est instable, deux cas sont possibles</a:t>
            </a:r>
          </a:p>
          <a:p>
            <a:pPr lvl="2"/>
            <a:r>
              <a:rPr lang="fr-FR">
                <a:ea typeface="ＭＳ Ｐゴシック" charset="-128"/>
              </a:rPr>
              <a:t>Faible cohésion : Chercher des sous communautés stables, les créer et libérer les nœuds qui ne font pas partie d’une communauté</a:t>
            </a:r>
          </a:p>
          <a:p>
            <a:pPr lvl="2">
              <a:buFont typeface="Arial" charset="0"/>
              <a:buNone/>
            </a:pPr>
            <a:r>
              <a:rPr lang="fr-FR">
                <a:solidFill>
                  <a:srgbClr val="C00000"/>
                </a:solidFill>
                <a:ea typeface="ＭＳ Ｐゴシック" charset="-128"/>
              </a:rPr>
              <a:t>	fractionnement, rétrécissement, mort</a:t>
            </a:r>
          </a:p>
          <a:p>
            <a:pPr lvl="2"/>
            <a:r>
              <a:rPr lang="fr-FR">
                <a:ea typeface="ＭＳ Ｐゴシック" charset="-128"/>
              </a:rPr>
              <a:t>Forte cohésion : Analyser les attractions avec d’autres communautés</a:t>
            </a:r>
          </a:p>
          <a:p>
            <a:pPr lvl="2">
              <a:buFont typeface="Arial" charset="0"/>
              <a:buNone/>
            </a:pPr>
            <a:r>
              <a:rPr lang="fr-FR">
                <a:ea typeface="ＭＳ Ｐゴシック" charset="-128"/>
              </a:rPr>
              <a:t>  </a:t>
            </a:r>
            <a:r>
              <a:rPr lang="fr-FR">
                <a:solidFill>
                  <a:srgbClr val="C00000"/>
                </a:solidFill>
                <a:ea typeface="ＭＳ Ｐゴシック" charset="-128"/>
              </a:rPr>
              <a:t>Fusion : résulte d’un fractionnement et d’un ensemble de croissances</a:t>
            </a:r>
          </a:p>
          <a:p>
            <a:pPr lvl="2"/>
            <a:endParaRPr lang="fr-FR">
              <a:ea typeface="ＭＳ Ｐゴシック" charset="-128"/>
            </a:endParaRPr>
          </a:p>
          <a:p>
            <a:pPr lvl="1"/>
            <a:endParaRPr lang="fr-F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Implémentation</a:t>
            </a:r>
            <a:endParaRPr lang="fr-FR" dirty="0"/>
          </a:p>
        </p:txBody>
      </p:sp>
      <p:sp>
        <p:nvSpPr>
          <p:cNvPr id="3" name="Espace réservé du contenu 2"/>
          <p:cNvSpPr>
            <a:spLocks noGrp="1"/>
          </p:cNvSpPr>
          <p:nvPr>
            <p:ph idx="1"/>
          </p:nvPr>
        </p:nvSpPr>
        <p:spPr/>
        <p:txBody>
          <a:bodyPr/>
          <a:lstStyle/>
          <a:p>
            <a:r>
              <a:rPr lang="fr-FR" dirty="0" smtClean="0"/>
              <a:t>Utilisation de la plate-forme DIMA</a:t>
            </a:r>
          </a:p>
          <a:p>
            <a:r>
              <a:rPr lang="fr-FR" dirty="0" smtClean="0"/>
              <a:t>Utilisation d’un outil pour visualiser le graphe</a:t>
            </a:r>
            <a:endParaRPr lang="fr-FR" dirty="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55</a:t>
            </a:fld>
            <a:endParaRPr lang="fr-F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9"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pPr>
              <a:spcBef>
                <a:spcPts val="600"/>
              </a:spcBef>
              <a:spcAft>
                <a:spcPts val="600"/>
              </a:spcAft>
            </a:pPr>
            <a:r>
              <a:rPr lang="fr-FR" sz="2600" b="1" dirty="0" smtClean="0">
                <a:latin typeface="Times New Roman" charset="0"/>
                <a:ea typeface="Times New Roman" charset="0"/>
                <a:cs typeface="Times New Roman" charset="0"/>
              </a:rPr>
              <a:t>Choix des modèles à comparer</a:t>
            </a:r>
          </a:p>
          <a:p>
            <a:pPr lvl="1">
              <a:spcBef>
                <a:spcPct val="0"/>
              </a:spcBef>
            </a:pPr>
            <a:r>
              <a:rPr lang="fr-FR" sz="2600" i="1" dirty="0" err="1" smtClean="0">
                <a:latin typeface="Times New Roman" charset="0"/>
                <a:ea typeface="Times New Roman" charset="0"/>
                <a:cs typeface="Times New Roman" charset="0"/>
              </a:rPr>
              <a:t>iLCD</a:t>
            </a:r>
            <a:r>
              <a:rPr lang="fr-FR" sz="2600" i="1" dirty="0" smtClean="0">
                <a:latin typeface="Times New Roman" charset="0"/>
                <a:ea typeface="Times New Roman" charset="0"/>
                <a:cs typeface="Times New Roman" charset="0"/>
              </a:rPr>
              <a:t> : </a:t>
            </a:r>
            <a:r>
              <a:rPr lang="fr-FR" sz="2600" dirty="0" err="1" smtClean="0">
                <a:latin typeface="Times New Roman" charset="0"/>
                <a:ea typeface="Times New Roman" charset="0"/>
                <a:cs typeface="Times New Roman" charset="0"/>
              </a:rPr>
              <a:t>Cazabet</a:t>
            </a:r>
            <a:r>
              <a:rPr lang="fr-FR" sz="2600" dirty="0" smtClean="0">
                <a:latin typeface="Times New Roman" charset="0"/>
                <a:ea typeface="Times New Roman" charset="0"/>
                <a:cs typeface="Times New Roman" charset="0"/>
              </a:rPr>
              <a:t> et al , 2010</a:t>
            </a:r>
          </a:p>
          <a:p>
            <a:pPr lvl="1">
              <a:spcBef>
                <a:spcPct val="0"/>
              </a:spcBef>
            </a:pPr>
            <a:r>
              <a:rPr lang="fr-FR" sz="2600" i="1" dirty="0" smtClean="0">
                <a:latin typeface="Times New Roman" charset="0"/>
                <a:ea typeface="Times New Roman" charset="0"/>
                <a:cs typeface="Times New Roman" charset="0"/>
              </a:rPr>
              <a:t>GBAGC : </a:t>
            </a:r>
            <a:r>
              <a:rPr lang="fr-FR" sz="2600" dirty="0" smtClean="0">
                <a:latin typeface="Times New Roman" charset="0"/>
                <a:ea typeface="Times New Roman" charset="0"/>
                <a:cs typeface="Times New Roman" charset="0"/>
              </a:rPr>
              <a:t>Xu et al, 2014</a:t>
            </a:r>
          </a:p>
          <a:p>
            <a:pPr lvl="1">
              <a:spcBef>
                <a:spcPct val="0"/>
              </a:spcBef>
            </a:pPr>
            <a:endParaRPr lang="fr-FR" sz="2400" dirty="0" smtClean="0">
              <a:latin typeface="Times New Roman" charset="0"/>
              <a:ea typeface="Times New Roman" charset="0"/>
              <a:cs typeface="Times New Roman" charset="0"/>
            </a:endParaRPr>
          </a:p>
          <a:p>
            <a:pPr>
              <a:spcBef>
                <a:spcPts val="600"/>
              </a:spcBef>
              <a:spcAft>
                <a:spcPts val="600"/>
              </a:spcAft>
            </a:pPr>
            <a:r>
              <a:rPr lang="fr-FR" sz="2600" b="1" dirty="0" smtClean="0">
                <a:latin typeface="Times New Roman" charset="0"/>
                <a:ea typeface="Times New Roman" charset="0"/>
                <a:cs typeface="Times New Roman" charset="0"/>
              </a:rPr>
              <a:t> Mesures d’évaluation</a:t>
            </a:r>
          </a:p>
          <a:p>
            <a:pPr lvl="1">
              <a:spcBef>
                <a:spcPts val="600"/>
              </a:spcBef>
              <a:spcAft>
                <a:spcPts val="600"/>
              </a:spcAft>
            </a:pPr>
            <a:r>
              <a:rPr lang="fr-FR" sz="2600" dirty="0" smtClean="0">
                <a:latin typeface="Times New Roman" charset="0"/>
                <a:ea typeface="Times New Roman" charset="0"/>
                <a:cs typeface="Times New Roman" charset="0"/>
              </a:rPr>
              <a:t>Modularité pondérée</a:t>
            </a:r>
          </a:p>
          <a:p>
            <a:pPr lvl="1">
              <a:spcBef>
                <a:spcPts val="600"/>
              </a:spcBef>
              <a:spcAft>
                <a:spcPts val="600"/>
              </a:spcAft>
              <a:buFont typeface="Arial" charset="0"/>
              <a:buNone/>
            </a:pPr>
            <a:r>
              <a:rPr lang="fr-FR" sz="2600" dirty="0" smtClean="0">
                <a:latin typeface="Times New Roman" charset="0"/>
                <a:ea typeface="Times New Roman" charset="0"/>
                <a:cs typeface="Times New Roman" charset="0"/>
              </a:rPr>
              <a:t>    </a:t>
            </a:r>
          </a:p>
          <a:p>
            <a:pPr lvl="1">
              <a:spcBef>
                <a:spcPts val="600"/>
              </a:spcBef>
              <a:spcAft>
                <a:spcPts val="600"/>
              </a:spcAft>
            </a:pPr>
            <a:r>
              <a:rPr lang="fr-FR" sz="2600" dirty="0" smtClean="0">
                <a:latin typeface="Times New Roman" charset="0"/>
                <a:ea typeface="Times New Roman" charset="0"/>
                <a:cs typeface="Times New Roman" charset="0"/>
              </a:rPr>
              <a:t>Entropie pondérée</a:t>
            </a:r>
          </a:p>
          <a:p>
            <a:pPr lvl="1">
              <a:spcBef>
                <a:spcPts val="600"/>
              </a:spcBef>
              <a:spcAft>
                <a:spcPts val="1800"/>
              </a:spcAft>
            </a:pPr>
            <a:endParaRPr lang="fr-FR" sz="2600" dirty="0" smtClean="0">
              <a:latin typeface="Times New Roman" charset="0"/>
              <a:ea typeface="Times New Roman" charset="0"/>
              <a:cs typeface="Times New Roman" charset="0"/>
            </a:endParaRPr>
          </a:p>
          <a:p>
            <a:pPr lvl="1">
              <a:spcBef>
                <a:spcPts val="1200"/>
              </a:spcBef>
              <a:spcAft>
                <a:spcPts val="1200"/>
              </a:spcAft>
            </a:pPr>
            <a:r>
              <a:rPr lang="fr-FR" sz="2600" dirty="0" smtClean="0">
                <a:latin typeface="Times New Roman" charset="0"/>
                <a:ea typeface="Times New Roman" charset="0"/>
                <a:cs typeface="Times New Roman" charset="0"/>
              </a:rPr>
              <a:t>  tel que  </a:t>
            </a:r>
          </a:p>
          <a:p>
            <a:endParaRPr lang="fr-FR" dirty="0" smtClean="0">
              <a:ea typeface="ＭＳ Ｐゴシック" charset="-128"/>
            </a:endParaRPr>
          </a:p>
        </p:txBody>
      </p:sp>
      <p:pic>
        <p:nvPicPr>
          <p:cNvPr id="118790" name="Espace réservé du contenu 2"/>
          <p:cNvPicPr>
            <a:picLocks noChangeAspect="1"/>
          </p:cNvPicPr>
          <p:nvPr/>
        </p:nvPicPr>
        <p:blipFill>
          <a:blip r:embed="rId4"/>
          <a:srcRect/>
          <a:stretch>
            <a:fillRect/>
          </a:stretch>
        </p:blipFill>
        <p:spPr bwMode="auto">
          <a:xfrm rot="10800000">
            <a:off x="1042988" y="1031875"/>
            <a:ext cx="682625" cy="209550"/>
          </a:xfrm>
          <a:prstGeom prst="rect">
            <a:avLst/>
          </a:prstGeom>
          <a:noFill/>
          <a:ln w="9525">
            <a:noFill/>
            <a:miter lim="800000"/>
            <a:headEnd/>
            <a:tailEnd/>
          </a:ln>
        </p:spPr>
      </p:pic>
      <p:graphicFrame>
        <p:nvGraphicFramePr>
          <p:cNvPr id="118786" name="Object 2"/>
          <p:cNvGraphicFramePr>
            <a:graphicFrameLocks noChangeAspect="1"/>
          </p:cNvGraphicFramePr>
          <p:nvPr/>
        </p:nvGraphicFramePr>
        <p:xfrm>
          <a:off x="2627313" y="3500438"/>
          <a:ext cx="4273550" cy="860425"/>
        </p:xfrm>
        <a:graphic>
          <a:graphicData uri="http://schemas.openxmlformats.org/presentationml/2006/ole">
            <p:oleObj spid="_x0000_s137218" name="Équation" r:id="rId5" imgW="7315200" imgH="1765300" progId="Equation.3">
              <p:embed/>
            </p:oleObj>
          </a:graphicData>
        </a:graphic>
      </p:graphicFrame>
      <p:graphicFrame>
        <p:nvGraphicFramePr>
          <p:cNvPr id="118787" name="Object 3"/>
          <p:cNvGraphicFramePr>
            <a:graphicFrameLocks noChangeAspect="1"/>
          </p:cNvGraphicFramePr>
          <p:nvPr/>
        </p:nvGraphicFramePr>
        <p:xfrm>
          <a:off x="2051050" y="4508500"/>
          <a:ext cx="5834063" cy="1325563"/>
        </p:xfrm>
        <a:graphic>
          <a:graphicData uri="http://schemas.openxmlformats.org/presentationml/2006/ole">
            <p:oleObj spid="_x0000_s137219" name="Équation" r:id="rId6" imgW="7315200" imgH="1993900" progId="Equation.3">
              <p:embed/>
            </p:oleObj>
          </a:graphicData>
        </a:graphic>
      </p:graphicFrame>
      <p:graphicFrame>
        <p:nvGraphicFramePr>
          <p:cNvPr id="118788" name="Object 4"/>
          <p:cNvGraphicFramePr>
            <a:graphicFrameLocks noChangeAspect="1"/>
          </p:cNvGraphicFramePr>
          <p:nvPr/>
        </p:nvGraphicFramePr>
        <p:xfrm>
          <a:off x="2322513" y="5954713"/>
          <a:ext cx="4625975" cy="858837"/>
        </p:xfrm>
        <a:graphic>
          <a:graphicData uri="http://schemas.openxmlformats.org/presentationml/2006/ole">
            <p:oleObj spid="_x0000_s137220" name="…quation" r:id="rId7" imgW="7315200" imgH="1625600" progId="Equation.3">
              <p:embed/>
            </p:oleObj>
          </a:graphicData>
        </a:graphic>
      </p:graphicFrame>
      <p:sp>
        <p:nvSpPr>
          <p:cNvPr id="118791"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52513"/>
            <a:ext cx="8229600" cy="5472112"/>
          </a:xfrm>
        </p:spPr>
        <p:txBody>
          <a:bodyPr>
            <a:normAutofit/>
          </a:bodyPr>
          <a:lstStyle/>
          <a:p>
            <a:pPr>
              <a:spcBef>
                <a:spcPts val="1200"/>
              </a:spcBef>
              <a:spcAft>
                <a:spcPts val="1200"/>
              </a:spcAft>
              <a:buFont typeface="Arial" pitchFamily="33" charset="0"/>
              <a:buChar char="•"/>
              <a:defRPr/>
            </a:pPr>
            <a:r>
              <a:rPr lang="fr-FR" dirty="0" smtClean="0">
                <a:latin typeface="+mj-lt"/>
                <a:cs typeface="Times New Roman" pitchFamily="18" charset="0"/>
              </a:rPr>
              <a:t>Applications sur des réseaux réels</a:t>
            </a:r>
          </a:p>
          <a:p>
            <a:pPr lvl="2">
              <a:spcBef>
                <a:spcPts val="600"/>
              </a:spcBef>
              <a:spcAft>
                <a:spcPts val="600"/>
              </a:spcAft>
              <a:buFont typeface="Arial" pitchFamily="33" charset="0"/>
              <a:buNone/>
              <a:defRPr/>
            </a:pPr>
            <a:endParaRPr lang="fr-FR" dirty="0" smtClean="0">
              <a:latin typeface="+mj-lt"/>
              <a:cs typeface="Times New Roman" pitchFamily="18" charset="0"/>
            </a:endParaRPr>
          </a:p>
          <a:p>
            <a:pPr lvl="2">
              <a:spcBef>
                <a:spcPts val="600"/>
              </a:spcBef>
              <a:spcAft>
                <a:spcPts val="600"/>
              </a:spcAft>
              <a:buFont typeface="Arial" pitchFamily="33" charset="0"/>
              <a:buNone/>
              <a:defRPr/>
            </a:pPr>
            <a:endParaRPr lang="fr-FR" dirty="0" smtClean="0">
              <a:latin typeface="+mj-lt"/>
              <a:cs typeface="Times New Roman" pitchFamily="18" charset="0"/>
            </a:endParaRPr>
          </a:p>
          <a:p>
            <a:pPr lvl="2">
              <a:spcBef>
                <a:spcPts val="600"/>
              </a:spcBef>
              <a:spcAft>
                <a:spcPts val="600"/>
              </a:spcAft>
              <a:buFont typeface="Arial" pitchFamily="33" charset="0"/>
              <a:buNone/>
              <a:defRPr/>
            </a:pPr>
            <a:endParaRPr lang="fr-FR" dirty="0" smtClean="0">
              <a:latin typeface="+mj-lt"/>
              <a:cs typeface="Times New Roman" pitchFamily="18" charset="0"/>
            </a:endParaRPr>
          </a:p>
          <a:p>
            <a:pPr lvl="2">
              <a:spcBef>
                <a:spcPts val="600"/>
              </a:spcBef>
              <a:spcAft>
                <a:spcPts val="600"/>
              </a:spcAft>
              <a:buFont typeface="Arial" pitchFamily="33" charset="0"/>
              <a:buNone/>
              <a:defRPr/>
            </a:pPr>
            <a:endParaRPr lang="fr-FR" dirty="0" smtClean="0">
              <a:latin typeface="+mj-lt"/>
              <a:cs typeface="Times New Roman" pitchFamily="18" charset="0"/>
            </a:endParaRPr>
          </a:p>
          <a:p>
            <a:pPr lvl="2">
              <a:spcBef>
                <a:spcPts val="600"/>
              </a:spcBef>
              <a:spcAft>
                <a:spcPts val="600"/>
              </a:spcAft>
              <a:buFont typeface="Arial" pitchFamily="33" charset="0"/>
              <a:buNone/>
              <a:defRPr/>
            </a:pPr>
            <a:endParaRPr lang="fr-FR" dirty="0" smtClean="0">
              <a:latin typeface="+mj-lt"/>
              <a:cs typeface="Times New Roman" pitchFamily="18" charset="0"/>
            </a:endParaRPr>
          </a:p>
          <a:p>
            <a:pPr>
              <a:buFont typeface="Arial" pitchFamily="33" charset="0"/>
              <a:buNone/>
              <a:defRPr/>
            </a:pPr>
            <a:endParaRPr lang="fr-FR" dirty="0">
              <a:latin typeface="+mj-lt"/>
            </a:endParaRPr>
          </a:p>
        </p:txBody>
      </p:sp>
      <p:pic>
        <p:nvPicPr>
          <p:cNvPr id="120835" name="Picture 5" descr="C:\Users\pc dell\Desktop\tttt.png"/>
          <p:cNvPicPr>
            <a:picLocks noChangeAspect="1" noChangeArrowheads="1"/>
          </p:cNvPicPr>
          <p:nvPr/>
        </p:nvPicPr>
        <p:blipFill>
          <a:blip r:embed="rId2"/>
          <a:srcRect/>
          <a:stretch>
            <a:fillRect/>
          </a:stretch>
        </p:blipFill>
        <p:spPr bwMode="auto">
          <a:xfrm>
            <a:off x="971550" y="2420938"/>
            <a:ext cx="6764338" cy="3867150"/>
          </a:xfrm>
          <a:prstGeom prst="rect">
            <a:avLst/>
          </a:prstGeom>
          <a:noFill/>
          <a:ln w="9525">
            <a:noFill/>
            <a:miter lim="800000"/>
            <a:headEnd/>
            <a:tailEnd/>
          </a:ln>
        </p:spPr>
      </p:pic>
      <p:sp>
        <p:nvSpPr>
          <p:cNvPr id="120836"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04800" y="1066800"/>
            <a:ext cx="8229600" cy="5472113"/>
          </a:xfrm>
        </p:spPr>
        <p:txBody>
          <a:bodyPr>
            <a:normAutofit/>
          </a:bodyPr>
          <a:lstStyle/>
          <a:p>
            <a:pPr>
              <a:buFont typeface="Arial" pitchFamily="33" charset="0"/>
              <a:buChar char="•"/>
              <a:defRPr/>
            </a:pPr>
            <a:r>
              <a:rPr lang="fr-FR" dirty="0" smtClean="0">
                <a:latin typeface="+mj-lt"/>
                <a:cs typeface="Times New Roman" pitchFamily="18" charset="0"/>
              </a:rPr>
              <a:t>Applications sur des réseaux artificiels</a:t>
            </a:r>
          </a:p>
          <a:p>
            <a:pPr lvl="1" algn="just">
              <a:spcBef>
                <a:spcPts val="600"/>
              </a:spcBef>
              <a:spcAft>
                <a:spcPts val="600"/>
              </a:spcAft>
              <a:buFont typeface="Arial" pitchFamily="33" charset="0"/>
              <a:buChar char="–"/>
              <a:defRPr/>
            </a:pPr>
            <a:r>
              <a:rPr lang="fr-FR" dirty="0" smtClean="0">
                <a:latin typeface="+mj-lt"/>
                <a:cs typeface="Times New Roman" pitchFamily="18" charset="0"/>
              </a:rPr>
              <a:t>Créer des graphes dont la structure en communautés est imposée à la construction.</a:t>
            </a:r>
          </a:p>
          <a:p>
            <a:pPr lvl="1" algn="just">
              <a:spcBef>
                <a:spcPts val="600"/>
              </a:spcBef>
              <a:spcAft>
                <a:spcPts val="600"/>
              </a:spcAft>
              <a:buFont typeface="Arial" pitchFamily="33" charset="0"/>
              <a:buChar char="–"/>
              <a:defRPr/>
            </a:pPr>
            <a:r>
              <a:rPr lang="fr-FR" sz="2400" dirty="0" smtClean="0">
                <a:latin typeface="+mj-lt"/>
                <a:cs typeface="Times New Roman" pitchFamily="18" charset="0"/>
              </a:rPr>
              <a:t> Comparer les résultats des algorithmes par rapport au partitionnement imposé à la construction en utilisant  l’</a:t>
            </a:r>
            <a:r>
              <a:rPr lang="fr-FR" sz="2400" i="1" dirty="0" smtClean="0">
                <a:latin typeface="+mj-lt"/>
                <a:cs typeface="Times New Roman" pitchFamily="18" charset="0"/>
              </a:rPr>
              <a:t>IMN</a:t>
            </a:r>
            <a:r>
              <a:rPr lang="fr-FR" sz="2400" dirty="0" smtClean="0">
                <a:latin typeface="+mj-lt"/>
                <a:cs typeface="Times New Roman" pitchFamily="18" charset="0"/>
              </a:rPr>
              <a:t>:</a:t>
            </a:r>
          </a:p>
          <a:p>
            <a:pPr lvl="1" algn="just">
              <a:buClr>
                <a:schemeClr val="accent1"/>
              </a:buClr>
              <a:buFont typeface="Arial" pitchFamily="33" charset="0"/>
              <a:buChar char="–"/>
              <a:defRPr/>
            </a:pPr>
            <a:endParaRPr lang="fr-FR" dirty="0" smtClean="0">
              <a:latin typeface="+mj-lt"/>
            </a:endParaRPr>
          </a:p>
          <a:p>
            <a:pPr>
              <a:buFont typeface="Arial" pitchFamily="33" charset="0"/>
              <a:buChar char="•"/>
              <a:defRPr/>
            </a:pPr>
            <a:endParaRPr lang="fr-FR" dirty="0" smtClean="0">
              <a:latin typeface="+mj-lt"/>
              <a:cs typeface="Times New Roman" pitchFamily="18" charset="0"/>
            </a:endParaRPr>
          </a:p>
          <a:p>
            <a:pPr>
              <a:buFont typeface="Arial" pitchFamily="33" charset="0"/>
              <a:buChar char="•"/>
              <a:defRPr/>
            </a:pPr>
            <a:endParaRPr lang="fr-FR" dirty="0">
              <a:latin typeface="+mj-lt"/>
            </a:endParaRPr>
          </a:p>
        </p:txBody>
      </p:sp>
      <p:pic>
        <p:nvPicPr>
          <p:cNvPr id="121859" name="Picture 3" descr="C:\Documents and Settings\darine\Bureau\imn.png"/>
          <p:cNvPicPr>
            <a:picLocks noChangeAspect="1" noChangeArrowheads="1"/>
          </p:cNvPicPr>
          <p:nvPr/>
        </p:nvPicPr>
        <p:blipFill>
          <a:blip r:embed="rId2"/>
          <a:srcRect/>
          <a:stretch>
            <a:fillRect/>
          </a:stretch>
        </p:blipFill>
        <p:spPr bwMode="auto">
          <a:xfrm>
            <a:off x="2700338" y="4508500"/>
            <a:ext cx="4103687" cy="1371600"/>
          </a:xfrm>
          <a:prstGeom prst="rect">
            <a:avLst/>
          </a:prstGeom>
          <a:noFill/>
          <a:ln w="9525">
            <a:noFill/>
            <a:miter lim="800000"/>
            <a:headEnd/>
            <a:tailEnd/>
          </a:ln>
        </p:spPr>
      </p:pic>
      <p:sp>
        <p:nvSpPr>
          <p:cNvPr id="121860"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52513"/>
            <a:ext cx="8229600" cy="5472112"/>
          </a:xfrm>
        </p:spPr>
        <p:txBody>
          <a:bodyPr>
            <a:normAutofit/>
          </a:bodyPr>
          <a:lstStyle/>
          <a:p>
            <a:pPr>
              <a:spcBef>
                <a:spcPts val="1200"/>
              </a:spcBef>
              <a:spcAft>
                <a:spcPts val="1200"/>
              </a:spcAft>
              <a:buFont typeface="Arial" pitchFamily="33" charset="0"/>
              <a:buChar char="•"/>
              <a:defRPr/>
            </a:pPr>
            <a:r>
              <a:rPr lang="fr-FR" dirty="0" smtClean="0">
                <a:latin typeface="+mj-lt"/>
                <a:cs typeface="Times New Roman" pitchFamily="18" charset="0"/>
              </a:rPr>
              <a:t>Applications sur des réseaux réels</a:t>
            </a:r>
          </a:p>
          <a:p>
            <a:pPr>
              <a:buFont typeface="Arial" pitchFamily="33" charset="0"/>
              <a:buNone/>
              <a:defRPr/>
            </a:pPr>
            <a:endParaRPr lang="fr-FR" dirty="0">
              <a:latin typeface="+mj-lt"/>
            </a:endParaRPr>
          </a:p>
        </p:txBody>
      </p:sp>
      <p:pic>
        <p:nvPicPr>
          <p:cNvPr id="122883" name="Picture 4" descr="E:\thèse\Rapport de thèse\thèse upmc\modele-these-bdd\images\DBLP1.jpg"/>
          <p:cNvPicPr>
            <a:picLocks noChangeAspect="1" noChangeArrowheads="1"/>
          </p:cNvPicPr>
          <p:nvPr/>
        </p:nvPicPr>
        <p:blipFill>
          <a:blip r:embed="rId3"/>
          <a:srcRect t="9348"/>
          <a:stretch>
            <a:fillRect/>
          </a:stretch>
        </p:blipFill>
        <p:spPr bwMode="auto">
          <a:xfrm>
            <a:off x="1187450" y="2386013"/>
            <a:ext cx="6423025" cy="3490912"/>
          </a:xfrm>
          <a:prstGeom prst="rect">
            <a:avLst/>
          </a:prstGeom>
          <a:noFill/>
          <a:ln w="9525">
            <a:noFill/>
            <a:miter lim="800000"/>
            <a:headEnd/>
            <a:tailEnd/>
          </a:ln>
        </p:spPr>
      </p:pic>
      <p:pic>
        <p:nvPicPr>
          <p:cNvPr id="15" name="Picture 3" descr="E:\thèse\Rapport de thèse\thèse upmc\modele-these-bdd\images\DBLP2.jpg"/>
          <p:cNvPicPr>
            <a:picLocks noChangeAspect="1" noChangeArrowheads="1"/>
          </p:cNvPicPr>
          <p:nvPr/>
        </p:nvPicPr>
        <p:blipFill>
          <a:blip r:embed="rId4"/>
          <a:srcRect t="10271"/>
          <a:stretch>
            <a:fillRect/>
          </a:stretch>
        </p:blipFill>
        <p:spPr bwMode="auto">
          <a:xfrm>
            <a:off x="1187450" y="2420938"/>
            <a:ext cx="6423025" cy="3455987"/>
          </a:xfrm>
          <a:prstGeom prst="rect">
            <a:avLst/>
          </a:prstGeom>
          <a:noFill/>
          <a:ln w="9525">
            <a:noFill/>
            <a:miter lim="800000"/>
            <a:headEnd/>
            <a:tailEnd/>
          </a:ln>
        </p:spPr>
      </p:pic>
      <p:sp>
        <p:nvSpPr>
          <p:cNvPr id="122885"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dirty="0">
                <a:ea typeface="ＭＳ Ｐゴシック" charset="-128"/>
              </a:rPr>
              <a:t>Mécanismes de coordination</a:t>
            </a:r>
          </a:p>
        </p:txBody>
      </p:sp>
      <p:sp>
        <p:nvSpPr>
          <p:cNvPr id="27651"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lnSpcReduction="10000"/>
          </a:bodyPr>
          <a:lstStyle/>
          <a:p>
            <a:pPr marL="261938" indent="-261938"/>
            <a:r>
              <a:rPr lang="fr-FR" dirty="0">
                <a:latin typeface="Times New Roman" charset="0"/>
                <a:ea typeface="Times New Roman" charset="0"/>
                <a:cs typeface="Times New Roman" charset="0"/>
              </a:rPr>
              <a:t> </a:t>
            </a:r>
            <a:r>
              <a:rPr lang="fr-FR" dirty="0">
                <a:ea typeface="ＭＳ Ｐゴシック" charset="-128"/>
              </a:rPr>
              <a:t>Coordination par interaction </a:t>
            </a:r>
            <a:r>
              <a:rPr lang="fr-FR" dirty="0">
                <a:latin typeface="Times New Roman" charset="0"/>
                <a:ea typeface="Times New Roman" charset="0"/>
                <a:cs typeface="Times New Roman" charset="0"/>
              </a:rPr>
              <a:t>indirecte</a:t>
            </a:r>
          </a:p>
          <a:p>
            <a:pPr marL="400050" lvl="1" indent="0"/>
            <a:r>
              <a:rPr lang="fr-FR" dirty="0">
                <a:latin typeface="Times New Roman" charset="0"/>
                <a:ea typeface="Times New Roman" charset="0"/>
                <a:cs typeface="Times New Roman" charset="0"/>
              </a:rPr>
              <a:t> </a:t>
            </a:r>
            <a:r>
              <a:rPr lang="fr-FR" dirty="0"/>
              <a:t>Insectes sociaux, mammifères sociaux</a:t>
            </a:r>
          </a:p>
          <a:p>
            <a:pPr lvl="2"/>
            <a:r>
              <a:rPr lang="fr-FR" dirty="0">
                <a:ea typeface="ＭＳ Ｐゴシック" charset="-128"/>
              </a:rPr>
              <a:t>fourmis, termites, abeilles, guêpes</a:t>
            </a:r>
          </a:p>
          <a:p>
            <a:pPr lvl="2"/>
            <a:r>
              <a:rPr lang="fr-FR" dirty="0">
                <a:ea typeface="ＭＳ Ｐゴシック" charset="-128"/>
              </a:rPr>
              <a:t>loups, rats, primates</a:t>
            </a:r>
          </a:p>
          <a:p>
            <a:pPr lvl="2"/>
            <a:r>
              <a:rPr lang="fr-FR" dirty="0">
                <a:ea typeface="ＭＳ Ｐゴシック" charset="-128"/>
              </a:rPr>
              <a:t>oiseaux, poissons</a:t>
            </a:r>
          </a:p>
          <a:p>
            <a:pPr marL="400050" lvl="1" indent="0"/>
            <a:r>
              <a:rPr lang="fr-FR" dirty="0">
                <a:latin typeface="Times New Roman" charset="0"/>
                <a:ea typeface="Times New Roman" charset="0"/>
                <a:cs typeface="Times New Roman" charset="0"/>
              </a:rPr>
              <a:t>Physique</a:t>
            </a:r>
          </a:p>
          <a:p>
            <a:pPr lvl="2"/>
            <a:r>
              <a:rPr lang="fr-FR" dirty="0">
                <a:latin typeface="Times New Roman" charset="0"/>
                <a:ea typeface="Times New Roman" charset="0"/>
                <a:cs typeface="Times New Roman" charset="0"/>
              </a:rPr>
              <a:t>Champs de potentiel</a:t>
            </a:r>
          </a:p>
          <a:p>
            <a:pPr lvl="2"/>
            <a:r>
              <a:rPr lang="fr-FR" i="1" dirty="0" err="1">
                <a:latin typeface="Times New Roman" charset="0"/>
                <a:ea typeface="Times New Roman" charset="0"/>
                <a:cs typeface="Times New Roman" charset="0"/>
              </a:rPr>
              <a:t>Brawnian</a:t>
            </a:r>
            <a:r>
              <a:rPr lang="fr-FR" i="1" dirty="0">
                <a:latin typeface="Times New Roman" charset="0"/>
                <a:ea typeface="Times New Roman" charset="0"/>
                <a:cs typeface="Times New Roman" charset="0"/>
              </a:rPr>
              <a:t> </a:t>
            </a:r>
            <a:r>
              <a:rPr lang="fr-FR" i="1" dirty="0" err="1">
                <a:latin typeface="Times New Roman" charset="0"/>
                <a:ea typeface="Times New Roman" charset="0"/>
                <a:cs typeface="Times New Roman" charset="0"/>
              </a:rPr>
              <a:t>Particles</a:t>
            </a:r>
            <a:endParaRPr lang="fr-FR" i="1" dirty="0">
              <a:latin typeface="Times New Roman" charset="0"/>
              <a:ea typeface="Times New Roman" charset="0"/>
              <a:cs typeface="Times New Roman" charset="0"/>
            </a:endParaRPr>
          </a:p>
          <a:p>
            <a:pPr lvl="2"/>
            <a:r>
              <a:rPr lang="fr-FR" i="1" dirty="0">
                <a:latin typeface="Times New Roman" charset="0"/>
                <a:ea typeface="Times New Roman" charset="0"/>
                <a:cs typeface="Times New Roman" charset="0"/>
              </a:rPr>
              <a:t>…</a:t>
            </a:r>
          </a:p>
          <a:p>
            <a:pPr marL="261938" indent="-261938"/>
            <a:r>
              <a:rPr lang="fr-FR" dirty="0">
                <a:ea typeface="ＭＳ Ｐゴシック" charset="-128"/>
              </a:rPr>
              <a:t>Coordination par interaction directe</a:t>
            </a:r>
          </a:p>
          <a:p>
            <a:pPr marL="400050" lvl="1" indent="0"/>
            <a:r>
              <a:rPr lang="fr-FR" dirty="0"/>
              <a:t>La </a:t>
            </a:r>
            <a:r>
              <a:rPr lang="fr-FR" dirty="0" err="1"/>
              <a:t>bargaining</a:t>
            </a:r>
            <a:endParaRPr lang="fr-FR" dirty="0"/>
          </a:p>
          <a:p>
            <a:pPr marL="400050" lvl="1" indent="0"/>
            <a:r>
              <a:rPr lang="fr-FR" dirty="0"/>
              <a:t>Les enchères</a:t>
            </a:r>
          </a:p>
          <a:p>
            <a:pPr marL="400050" lvl="1" indent="0"/>
            <a:r>
              <a:rPr lang="fr-FR" dirty="0"/>
              <a:t>Le protocole réseau contractuel</a:t>
            </a:r>
          </a:p>
          <a:p>
            <a:pPr marL="400050" lvl="1" indent="0"/>
            <a:r>
              <a:rPr lang="fr-FR" dirty="0"/>
              <a:t>…</a:t>
            </a:r>
          </a:p>
          <a:p>
            <a:pPr marL="261938" indent="-261938">
              <a:buFont typeface="Arial" charset="0"/>
              <a:buNone/>
            </a:pPr>
            <a:endParaRPr lang="fr-FR" i="1" dirty="0">
              <a:latin typeface="Times New Roman" charset="0"/>
              <a:ea typeface="Times New Roman" charset="0"/>
              <a:cs typeface="Times New Roman" charset="0"/>
            </a:endParaRPr>
          </a:p>
          <a:p>
            <a:pPr marL="261938" indent="-261938">
              <a:buFont typeface="Arial" charset="0"/>
              <a:buNone/>
            </a:pPr>
            <a:endParaRPr lang="fr-FR" dirty="0">
              <a:ea typeface="ＭＳ Ｐゴシック"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24930" name="Espace réservé du contenu 5"/>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pPr>
              <a:spcBef>
                <a:spcPts val="600"/>
              </a:spcBef>
              <a:spcAft>
                <a:spcPts val="600"/>
              </a:spcAft>
            </a:pPr>
            <a:r>
              <a:rPr lang="fr-FR" smtClean="0">
                <a:ea typeface="Times New Roman" charset="0"/>
                <a:cs typeface="Times New Roman" charset="0"/>
              </a:rPr>
              <a:t> Le générateur LFRZ</a:t>
            </a:r>
          </a:p>
          <a:p>
            <a:pPr algn="just">
              <a:spcBef>
                <a:spcPts val="600"/>
              </a:spcBef>
              <a:spcAft>
                <a:spcPts val="600"/>
              </a:spcAft>
              <a:buFont typeface="Arial" charset="0"/>
              <a:buNone/>
            </a:pPr>
            <a:r>
              <a:rPr lang="fr-FR" smtClean="0">
                <a:ea typeface="Times New Roman" charset="0"/>
                <a:cs typeface="Times New Roman" charset="0"/>
              </a:rPr>
              <a:t>     Pas de modèle permettant de générer des réseaux dynamiques attribués avec le nombre de messages échangés entre chaque pairs.</a:t>
            </a:r>
          </a:p>
          <a:p>
            <a:pPr algn="just">
              <a:spcBef>
                <a:spcPts val="600"/>
              </a:spcBef>
              <a:spcAft>
                <a:spcPts val="600"/>
              </a:spcAft>
              <a:buFont typeface="Arial" charset="0"/>
              <a:buNone/>
            </a:pPr>
            <a:endParaRPr lang="fr-FR" smtClean="0">
              <a:ea typeface="Times New Roman" charset="0"/>
              <a:cs typeface="Times New Roman" charset="0"/>
            </a:endParaRPr>
          </a:p>
          <a:p>
            <a:pPr algn="just">
              <a:spcBef>
                <a:spcPts val="600"/>
              </a:spcBef>
              <a:spcAft>
                <a:spcPts val="600"/>
              </a:spcAft>
              <a:buFont typeface="Wingdings" charset="2"/>
              <a:buChar char="§"/>
            </a:pPr>
            <a:r>
              <a:rPr lang="fr-FR" smtClean="0">
                <a:ea typeface="Times New Roman" charset="0"/>
                <a:cs typeface="Times New Roman" charset="0"/>
              </a:rPr>
              <a:t>Proposer un modèle étendant celui de Greene et al. (Greene et al, 2010) pour associer des attributs aux nœuds et un nombre de messages échangés. </a:t>
            </a:r>
          </a:p>
        </p:txBody>
      </p:sp>
      <p:sp>
        <p:nvSpPr>
          <p:cNvPr id="124931"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Espace réservé du contenu 2"/>
          <p:cNvSpPr>
            <a:spLocks noGrp="1"/>
          </p:cNvSpPr>
          <p:nvPr>
            <p:ph idx="1"/>
          </p:nvPr>
        </p:nvSpPr>
        <p:spPr bwMode="auto">
          <a:xfrm>
            <a:off x="457200" y="1600200"/>
            <a:ext cx="8229600" cy="4781550"/>
          </a:xfrm>
          <a:noFill/>
          <a:ln>
            <a:miter lim="800000"/>
            <a:headEnd/>
            <a:tailEnd/>
          </a:ln>
        </p:spPr>
        <p:txBody>
          <a:bodyPr wrap="square" lIns="91440" tIns="45720" rIns="91440" bIns="45720" numCol="1" anchor="t" anchorCtr="0" compatLnSpc="1">
            <a:prstTxWarp prst="textNoShape">
              <a:avLst/>
            </a:prstTxWarp>
            <a:normAutofit/>
          </a:bodyPr>
          <a:lstStyle/>
          <a:p>
            <a:pPr>
              <a:spcBef>
                <a:spcPts val="1200"/>
              </a:spcBef>
              <a:spcAft>
                <a:spcPts val="1200"/>
              </a:spcAft>
            </a:pPr>
            <a:r>
              <a:rPr lang="fr-FR" smtClean="0">
                <a:latin typeface="Times New Roman" charset="0"/>
                <a:ea typeface="Times New Roman" charset="0"/>
                <a:cs typeface="Times New Roman" charset="0"/>
              </a:rPr>
              <a:t>Applications sur des réseaux artificiels</a:t>
            </a:r>
          </a:p>
          <a:p>
            <a:pPr lvl="1">
              <a:spcBef>
                <a:spcPts val="1200"/>
              </a:spcBef>
              <a:spcAft>
                <a:spcPts val="1200"/>
              </a:spcAft>
            </a:pPr>
            <a:r>
              <a:rPr lang="fr-FR" smtClean="0">
                <a:latin typeface="Times New Roman" charset="0"/>
                <a:ea typeface="Times New Roman" charset="0"/>
                <a:cs typeface="Times New Roman" charset="0"/>
              </a:rPr>
              <a:t>Suivi de l’évolution des communautés,</a:t>
            </a:r>
          </a:p>
          <a:p>
            <a:pPr lvl="1">
              <a:spcBef>
                <a:spcPts val="1200"/>
              </a:spcBef>
              <a:spcAft>
                <a:spcPts val="1200"/>
              </a:spcAft>
            </a:pPr>
            <a:r>
              <a:rPr lang="fr-FR" smtClean="0">
                <a:latin typeface="Times New Roman" charset="0"/>
                <a:ea typeface="Times New Roman" charset="0"/>
                <a:cs typeface="Times New Roman" charset="0"/>
              </a:rPr>
              <a:t>Variation de la complexité structurelle des réseaux générés,</a:t>
            </a:r>
          </a:p>
          <a:p>
            <a:pPr lvl="1">
              <a:spcBef>
                <a:spcPts val="1200"/>
              </a:spcBef>
              <a:spcAft>
                <a:spcPts val="1200"/>
              </a:spcAft>
            </a:pPr>
            <a:r>
              <a:rPr lang="fr-FR" smtClean="0">
                <a:latin typeface="Times New Roman" charset="0"/>
                <a:ea typeface="Times New Roman" charset="0"/>
                <a:cs typeface="Times New Roman" charset="0"/>
              </a:rPr>
              <a:t>Variation de nombre de messages échangés entre les individus,</a:t>
            </a:r>
          </a:p>
          <a:p>
            <a:pPr lvl="1">
              <a:spcBef>
                <a:spcPts val="1200"/>
              </a:spcBef>
              <a:spcAft>
                <a:spcPts val="1200"/>
              </a:spcAft>
            </a:pPr>
            <a:r>
              <a:rPr lang="fr-FR" smtClean="0">
                <a:latin typeface="Times New Roman" charset="0"/>
                <a:ea typeface="Times New Roman" charset="0"/>
                <a:cs typeface="Times New Roman" charset="0"/>
              </a:rPr>
              <a:t>Évaluation de la pertinence sémantique des communautés,</a:t>
            </a:r>
          </a:p>
          <a:p>
            <a:pPr lvl="1">
              <a:spcBef>
                <a:spcPts val="1200"/>
              </a:spcBef>
              <a:spcAft>
                <a:spcPts val="1200"/>
              </a:spcAft>
            </a:pPr>
            <a:r>
              <a:rPr lang="fr-FR" smtClean="0">
                <a:latin typeface="Times New Roman" charset="0"/>
                <a:ea typeface="Times New Roman" charset="0"/>
                <a:cs typeface="Times New Roman" charset="0"/>
              </a:rPr>
              <a:t>Passage à l’échelle et temps d’exécution.</a:t>
            </a:r>
          </a:p>
          <a:p>
            <a:endParaRPr lang="fr-FR" smtClean="0">
              <a:ea typeface="ＭＳ Ｐゴシック" charset="-128"/>
            </a:endParaRPr>
          </a:p>
        </p:txBody>
      </p:sp>
      <p:sp>
        <p:nvSpPr>
          <p:cNvPr id="126979"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47800"/>
            <a:ext cx="8229600" cy="4781550"/>
          </a:xfrm>
        </p:spPr>
        <p:txBody>
          <a:bodyPr>
            <a:normAutofit/>
          </a:bodyPr>
          <a:lstStyle/>
          <a:p>
            <a:pPr>
              <a:spcBef>
                <a:spcPts val="1200"/>
              </a:spcBef>
              <a:spcAft>
                <a:spcPts val="1200"/>
              </a:spcAft>
              <a:buFont typeface="Arial" pitchFamily="33" charset="0"/>
              <a:buChar char="•"/>
              <a:defRPr/>
            </a:pPr>
            <a:r>
              <a:rPr lang="fr-FR" dirty="0" smtClean="0">
                <a:latin typeface="+mj-lt"/>
                <a:cs typeface="Times New Roman" pitchFamily="18" charset="0"/>
              </a:rPr>
              <a:t>Applications sur des réseaux artificiels</a:t>
            </a:r>
          </a:p>
          <a:p>
            <a:pPr>
              <a:buFont typeface="Arial" pitchFamily="33" charset="0"/>
              <a:buChar char="•"/>
              <a:defRPr/>
            </a:pPr>
            <a:endParaRPr lang="fr-FR" dirty="0">
              <a:latin typeface="+mj-lt"/>
            </a:endParaRPr>
          </a:p>
        </p:txBody>
      </p:sp>
      <p:sp>
        <p:nvSpPr>
          <p:cNvPr id="129027"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smtClean="0">
                <a:ea typeface="ＭＳ Ｐゴシック" charset="-128"/>
              </a:rPr>
              <a:t>Expérimentations</a:t>
            </a:r>
          </a:p>
        </p:txBody>
      </p:sp>
      <p:sp>
        <p:nvSpPr>
          <p:cNvPr id="4" name="Espace réservé du numéro de diapositive 13"/>
          <p:cNvSpPr txBox="1">
            <a:spLocks/>
          </p:cNvSpPr>
          <p:nvPr/>
        </p:nvSpPr>
        <p:spPr>
          <a:xfrm>
            <a:off x="6615113" y="6356350"/>
            <a:ext cx="2133600" cy="365125"/>
          </a:xfrm>
          <a:prstGeom prst="rect">
            <a:avLst/>
          </a:prstGeom>
        </p:spPr>
        <p:txBody>
          <a:bodyPr anchor="ctr"/>
          <a:lstStyle/>
          <a:p>
            <a:pPr algn="r" eaLnBrk="1" fontAlgn="auto" hangingPunct="1">
              <a:spcBef>
                <a:spcPts val="0"/>
              </a:spcBef>
              <a:spcAft>
                <a:spcPts val="0"/>
              </a:spcAft>
              <a:defRPr/>
            </a:pPr>
            <a:fld id="{31AC4381-6601-E64A-A27E-D03C42FDEFD3}" type="slidenum">
              <a:rPr lang="fr-FR" sz="2200" b="0" i="0">
                <a:solidFill>
                  <a:schemeClr val="tx1">
                    <a:tint val="75000"/>
                  </a:schemeClr>
                </a:solidFill>
                <a:latin typeface="+mj-lt"/>
                <a:ea typeface="+mn-ea"/>
                <a:cs typeface="+mn-cs"/>
              </a:rPr>
              <a:pPr algn="r" eaLnBrk="1" fontAlgn="auto" hangingPunct="1">
                <a:spcBef>
                  <a:spcPts val="0"/>
                </a:spcBef>
                <a:spcAft>
                  <a:spcPts val="0"/>
                </a:spcAft>
                <a:defRPr/>
              </a:pPr>
              <a:t>62</a:t>
            </a:fld>
            <a:endParaRPr lang="fr-FR" sz="2200" b="0" i="0" dirty="0">
              <a:solidFill>
                <a:schemeClr val="tx1">
                  <a:tint val="75000"/>
                </a:schemeClr>
              </a:solidFill>
              <a:latin typeface="+mj-lt"/>
              <a:ea typeface="+mn-ea"/>
              <a:cs typeface="+mn-cs"/>
            </a:endParaRPr>
          </a:p>
        </p:txBody>
      </p:sp>
      <p:sp>
        <p:nvSpPr>
          <p:cNvPr id="5" name="ZoneTexte 4"/>
          <p:cNvSpPr txBox="1"/>
          <p:nvPr/>
        </p:nvSpPr>
        <p:spPr>
          <a:xfrm>
            <a:off x="1331913" y="3284538"/>
            <a:ext cx="1727200" cy="461962"/>
          </a:xfrm>
          <a:prstGeom prst="rect">
            <a:avLst/>
          </a:prstGeom>
          <a:solidFill>
            <a:schemeClr val="bg1"/>
          </a:solidFill>
          <a:ln>
            <a:solidFill>
              <a:schemeClr val="bg1"/>
            </a:solidFill>
          </a:ln>
        </p:spPr>
        <p:txBody>
          <a:bodyPr>
            <a:spAutoFit/>
          </a:bodyPr>
          <a:lstStyle/>
          <a:p>
            <a:pPr>
              <a:defRPr/>
            </a:pPr>
            <a:endParaRPr lang="fr-FR" b="0" dirty="0">
              <a:latin typeface="+mj-lt"/>
              <a:ea typeface="ＭＳ Ｐゴシック" pitchFamily="33" charset="-128"/>
              <a:cs typeface="ＭＳ Ｐゴシック" pitchFamily="33" charset="-128"/>
            </a:endParaRPr>
          </a:p>
        </p:txBody>
      </p:sp>
      <p:pic>
        <p:nvPicPr>
          <p:cNvPr id="129030" name="Picture 2"/>
          <p:cNvPicPr>
            <a:picLocks noChangeAspect="1" noChangeArrowheads="1"/>
          </p:cNvPicPr>
          <p:nvPr/>
        </p:nvPicPr>
        <p:blipFill>
          <a:blip r:embed="rId3"/>
          <a:srcRect l="25177" t="48843" r="26674" b="32452"/>
          <a:stretch>
            <a:fillRect/>
          </a:stretch>
        </p:blipFill>
        <p:spPr bwMode="auto">
          <a:xfrm>
            <a:off x="539750" y="2997200"/>
            <a:ext cx="7667625" cy="2303463"/>
          </a:xfrm>
          <a:prstGeom prst="rect">
            <a:avLst/>
          </a:prstGeom>
          <a:noFill/>
          <a:ln w="9525">
            <a:noFill/>
            <a:miter lim="800000"/>
            <a:headEnd/>
            <a:tailEnd/>
          </a:ln>
        </p:spPr>
      </p:pic>
      <p:pic>
        <p:nvPicPr>
          <p:cNvPr id="8" name="Picture 3" descr="E:\thèse\Rapport de thèse\thèse upmc\modele-these-bdd\images\mod.jpg"/>
          <p:cNvPicPr>
            <a:picLocks noChangeAspect="1" noChangeArrowheads="1"/>
          </p:cNvPicPr>
          <p:nvPr/>
        </p:nvPicPr>
        <p:blipFill>
          <a:blip r:embed="rId4"/>
          <a:srcRect t="10632"/>
          <a:stretch>
            <a:fillRect/>
          </a:stretch>
        </p:blipFill>
        <p:spPr bwMode="auto">
          <a:xfrm>
            <a:off x="684213" y="2667000"/>
            <a:ext cx="7775575" cy="3632200"/>
          </a:xfrm>
          <a:prstGeom prst="rect">
            <a:avLst/>
          </a:prstGeom>
          <a:noFill/>
          <a:ln w="9525">
            <a:noFill/>
            <a:miter lim="800000"/>
            <a:headEnd/>
            <a:tailEnd/>
          </a:ln>
        </p:spPr>
      </p:pic>
      <p:sp>
        <p:nvSpPr>
          <p:cNvPr id="9" name="Rectangle 8"/>
          <p:cNvSpPr/>
          <p:nvPr/>
        </p:nvSpPr>
        <p:spPr>
          <a:xfrm>
            <a:off x="485775" y="2247900"/>
            <a:ext cx="6246813" cy="460375"/>
          </a:xfrm>
          <a:prstGeom prst="rect">
            <a:avLst/>
          </a:prstGeom>
        </p:spPr>
        <p:txBody>
          <a:bodyPr>
            <a:spAutoFit/>
          </a:bodyPr>
          <a:lstStyle/>
          <a:p>
            <a:pPr algn="just">
              <a:spcBef>
                <a:spcPts val="1200"/>
              </a:spcBef>
              <a:spcAft>
                <a:spcPts val="1200"/>
              </a:spcAft>
              <a:buFont typeface="Wingdings" pitchFamily="2" charset="2"/>
              <a:buChar char="§"/>
              <a:defRPr/>
            </a:pPr>
            <a:r>
              <a:rPr lang="fr-FR" b="0" dirty="0">
                <a:latin typeface="+mj-lt"/>
                <a:ea typeface="ＭＳ Ｐゴシック" pitchFamily="33" charset="-128"/>
                <a:cs typeface="Times New Roman" pitchFamily="18" charset="0"/>
              </a:rPr>
              <a:t>  Passage à l’échelle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bodyPr>
          <a:lstStyle/>
          <a:p>
            <a:r>
              <a:rPr lang="fr-FR">
                <a:ea typeface="ＭＳ Ｐゴシック" charset="-128"/>
              </a:rPr>
              <a:t>Conclusion</a:t>
            </a:r>
          </a:p>
        </p:txBody>
      </p:sp>
      <p:sp>
        <p:nvSpPr>
          <p:cNvPr id="131075"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dirty="0">
                <a:ea typeface="ＭＳ Ｐゴシック" charset="-128"/>
              </a:rPr>
              <a:t>Plusieurs données (voir </a:t>
            </a:r>
            <a:r>
              <a:rPr lang="fr-FR" dirty="0">
                <a:ea typeface="ＭＳ Ｐゴシック" charset="-128"/>
                <a:hlinkClick r:id="rId2"/>
              </a:rPr>
              <a:t>http://snap.stanford.edu/data/index.html</a:t>
            </a:r>
            <a:r>
              <a:rPr lang="fr-FR" dirty="0">
                <a:ea typeface="ＭＳ Ｐゴシック" charset="-128"/>
              </a:rPr>
              <a:t> par exemple)</a:t>
            </a:r>
          </a:p>
          <a:p>
            <a:pPr>
              <a:buFont typeface="Arial" charset="0"/>
              <a:buNone/>
            </a:pPr>
            <a:r>
              <a:rPr lang="fr-FR" dirty="0">
                <a:ea typeface="ＭＳ Ｐゴシック" charset="-128"/>
              </a:rPr>
              <a:t>	Mais très peu (pas !!) de données sur les échanges</a:t>
            </a:r>
          </a:p>
          <a:p>
            <a:r>
              <a:rPr lang="fr-FR" dirty="0">
                <a:ea typeface="ＭＳ Ｐゴシック" charset="-128"/>
              </a:rPr>
              <a:t>Quelques outils pour aspirer les données des réseaux sociaux</a:t>
            </a:r>
          </a:p>
          <a:p>
            <a:pPr lvl="1"/>
            <a:r>
              <a:rPr lang="fr-FR" dirty="0" err="1"/>
              <a:t>Twitter</a:t>
            </a:r>
            <a:endParaRPr lang="fr-FR" dirty="0"/>
          </a:p>
          <a:p>
            <a:pPr lvl="1"/>
            <a:r>
              <a:rPr lang="fr-FR" dirty="0" err="1"/>
              <a:t>Facebook</a:t>
            </a:r>
            <a:endParaRPr lang="fr-FR" dirty="0"/>
          </a:p>
          <a:p>
            <a:pPr lvl="1">
              <a:buFont typeface="Arial" charset="0"/>
              <a:buNone/>
            </a:pPr>
            <a:r>
              <a:rPr lang="fr-FR" sz="2400" dirty="0"/>
              <a:t>Mais limités à quelques nœuds</a:t>
            </a:r>
          </a:p>
          <a:p>
            <a:pPr lvl="1">
              <a:buFont typeface="Arial" charset="0"/>
              <a:buNone/>
            </a:pPr>
            <a:endParaRPr lang="fr-FR" dirty="0"/>
          </a:p>
          <a:p>
            <a:pPr>
              <a:buFont typeface="Arial" charset="0"/>
              <a:buNone/>
            </a:pPr>
            <a:r>
              <a:rPr lang="fr-FR" dirty="0">
                <a:ea typeface="ＭＳ Ｐゴシック" charset="-128"/>
              </a:rPr>
              <a:t>Solution : simuler un réseau social et/ou sa dynamique</a:t>
            </a:r>
            <a:endParaRPr lang="fr-FR" dirty="0" smtClean="0">
              <a:ea typeface="ＭＳ Ｐゴシック" charset="-128"/>
            </a:endParaRPr>
          </a:p>
          <a:p>
            <a:pPr lvl="1">
              <a:buFont typeface="Arial" charset="0"/>
              <a:buNone/>
            </a:pPr>
            <a:r>
              <a:rPr lang="fr-FR" dirty="0" smtClean="0"/>
              <a:t>  </a:t>
            </a: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TP</a:t>
            </a:r>
            <a:endParaRPr lang="fr-FR" dirty="0"/>
          </a:p>
        </p:txBody>
      </p:sp>
      <p:sp>
        <p:nvSpPr>
          <p:cNvPr id="3" name="Espace réservé du contenu 2"/>
          <p:cNvSpPr>
            <a:spLocks noGrp="1"/>
          </p:cNvSpPr>
          <p:nvPr>
            <p:ph idx="1"/>
          </p:nvPr>
        </p:nvSpPr>
        <p:spPr/>
        <p:txBody>
          <a:bodyPr/>
          <a:lstStyle/>
          <a:p>
            <a:r>
              <a:rPr lang="fr-FR" dirty="0" smtClean="0"/>
              <a:t>Le but du TP est d’implémenter le modèle </a:t>
            </a:r>
            <a:r>
              <a:rPr lang="fr-FR" dirty="0" err="1" smtClean="0"/>
              <a:t>multi-agents</a:t>
            </a:r>
            <a:r>
              <a:rPr lang="fr-FR" dirty="0" smtClean="0"/>
              <a:t> proposé pour la détection des communautés en considérant :</a:t>
            </a:r>
          </a:p>
          <a:p>
            <a:pPr lvl="1"/>
            <a:r>
              <a:rPr lang="fr-FR" dirty="0" smtClean="0"/>
              <a:t> les attributs des individus (voir Homophilie) : les langues parlées, la catégorie d’âge, le garde, le sexe.</a:t>
            </a:r>
          </a:p>
          <a:p>
            <a:pPr lvl="1"/>
            <a:r>
              <a:rPr lang="fr-FR" dirty="0" smtClean="0"/>
              <a:t>Les différents échanges (nombre de messages, la fréquence des échanges …  </a:t>
            </a:r>
          </a:p>
          <a:p>
            <a:pPr>
              <a:buNone/>
            </a:pPr>
            <a:endParaRPr lang="fr-FR" dirty="0" smtClean="0"/>
          </a:p>
          <a:p>
            <a:r>
              <a:rPr lang="fr-FR" dirty="0" smtClean="0"/>
              <a:t>Outils :</a:t>
            </a:r>
          </a:p>
          <a:p>
            <a:pPr lvl="1"/>
            <a:r>
              <a:rPr lang="fr-FR" dirty="0" err="1" smtClean="0"/>
              <a:t>Netlogo</a:t>
            </a:r>
            <a:r>
              <a:rPr lang="fr-FR" dirty="0" smtClean="0"/>
              <a:t> en s’appuyant sur une des applications telles que  </a:t>
            </a:r>
            <a:r>
              <a:rPr lang="fr-FR" b="1" dirty="0" smtClean="0"/>
              <a:t>Team </a:t>
            </a:r>
            <a:r>
              <a:rPr lang="fr-FR" b="1" dirty="0" err="1" smtClean="0"/>
              <a:t>Assembly</a:t>
            </a:r>
            <a:r>
              <a:rPr lang="fr-FR" b="1" dirty="0" smtClean="0"/>
              <a:t> </a:t>
            </a:r>
            <a:r>
              <a:rPr lang="fr-FR" dirty="0" smtClean="0"/>
              <a:t>(Networks) ou </a:t>
            </a:r>
            <a:r>
              <a:rPr b="1" dirty="0" smtClean="0"/>
              <a:t>Preferential Attachment</a:t>
            </a:r>
            <a:r>
              <a:rPr lang="fr-FR" b="1" dirty="0" smtClean="0"/>
              <a:t> </a:t>
            </a:r>
            <a:r>
              <a:rPr lang="fr-FR" dirty="0" smtClean="0"/>
              <a:t>(Networks) </a:t>
            </a:r>
          </a:p>
          <a:p>
            <a:pPr lvl="1"/>
            <a:r>
              <a:rPr lang="fr-FR" b="1" dirty="0" smtClean="0"/>
              <a:t> </a:t>
            </a:r>
            <a:r>
              <a:rPr b="1" dirty="0" smtClean="0"/>
              <a:t> </a:t>
            </a:r>
          </a:p>
          <a:p>
            <a:pPr lvl="1"/>
            <a:endParaRPr lang="fr-FR" dirty="0" smtClean="0"/>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64</a:t>
            </a:fld>
            <a:endParaRPr lang="fr-F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pPr lvl="1">
              <a:buFont typeface="Arial" charset="0"/>
              <a:buNone/>
            </a:pPr>
            <a:r>
              <a:rPr lang="fr-FR" dirty="0"/>
              <a:t> </a:t>
            </a:r>
          </a:p>
          <a:p>
            <a:pPr lvl="1">
              <a:buFont typeface="Arial" charset="0"/>
              <a:buNone/>
            </a:pPr>
            <a:endParaRPr lang="fr-FR" sz="6000" dirty="0" smtClean="0"/>
          </a:p>
          <a:p>
            <a:pPr lvl="1">
              <a:buFont typeface="Arial" charset="0"/>
              <a:buNone/>
            </a:pPr>
            <a:r>
              <a:rPr lang="fr-FR" sz="6000" dirty="0" smtClean="0"/>
              <a:t>Etude des </a:t>
            </a:r>
            <a:r>
              <a:rPr lang="fr-FR" sz="6000" dirty="0" err="1" smtClean="0"/>
              <a:t>influenceurs</a:t>
            </a:r>
            <a:endParaRPr lang="fr-FR" sz="6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a:t>
            </a:r>
            <a:endParaRPr lang="fr-FR" dirty="0"/>
          </a:p>
        </p:txBody>
      </p:sp>
      <p:sp>
        <p:nvSpPr>
          <p:cNvPr id="3" name="Espace réservé du contenu 2"/>
          <p:cNvSpPr>
            <a:spLocks noGrp="1"/>
          </p:cNvSpPr>
          <p:nvPr>
            <p:ph idx="1"/>
          </p:nvPr>
        </p:nvSpPr>
        <p:spPr>
          <a:xfrm>
            <a:off x="457200" y="838200"/>
            <a:ext cx="8229600" cy="4906963"/>
          </a:xfrm>
        </p:spPr>
        <p:txBody>
          <a:bodyPr/>
          <a:lstStyle/>
          <a:p>
            <a:pPr marL="182563" indent="-180975">
              <a:lnSpc>
                <a:spcPct val="90000"/>
              </a:lnSpc>
              <a:spcBef>
                <a:spcPts val="1200"/>
              </a:spcBef>
              <a:spcAft>
                <a:spcPts val="20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Influence on online social networks  involves one or more users having control over other users’ behavior, attitude or actions.</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Social influence is the intentional or unintentional change of behavior caused by one person in another person as a result of the way the changed person perceives themselves in relationship to the influencer, other people and society in general, on the social network space.</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Online Social Networks (</a:t>
            </a:r>
            <a:r>
              <a:rPr lang="en-US" dirty="0" err="1" smtClean="0">
                <a:solidFill>
                  <a:srgbClr val="000000"/>
                </a:solidFill>
                <a:latin typeface="Corbel" pitchFamily="1" charset="0"/>
                <a:ea typeface="SimSun" charset="-122"/>
                <a:cs typeface="SimSun" charset="-122"/>
              </a:rPr>
              <a:t>OSNs</a:t>
            </a:r>
            <a:r>
              <a:rPr lang="en-US" dirty="0" smtClean="0">
                <a:solidFill>
                  <a:srgbClr val="000000"/>
                </a:solidFill>
                <a:latin typeface="Corbel" pitchFamily="1" charset="0"/>
                <a:ea typeface="SimSun" charset="-122"/>
                <a:cs typeface="SimSun" charset="-122"/>
              </a:rPr>
              <a:t>) are virtual communities which allow people to connect and interact with each other on a particular subject [2]</a:t>
            </a: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66</a:t>
            </a:fld>
            <a:endParaRPr lang="fr-F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a:t>
            </a:r>
            <a:endParaRPr lang="fr-FR" dirty="0"/>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With the number of active users on Online Social Networks reaching millions, identification of influential users has become an important application in many areas such as political campaigns, opinion propagation and viral marketing [3]</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In other cases, a set of influential seed nodes can be selected to initially use a product and hopefully recommend it to their friends in a process called influence maximization [4]</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Given these applications, influence on social network has attracted attention from researchers in recent times.</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A lot of research work has been done on social influence on the social network platform:</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dirty="0" smtClean="0">
              <a:solidFill>
                <a:srgbClr val="000000"/>
              </a:solidFill>
              <a:latin typeface="Corbel" pitchFamily="1" charset="0"/>
              <a:ea typeface="SimSun" charset="-122"/>
              <a:cs typeface="SimSun" charset="-122"/>
            </a:endParaRP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67</a:t>
            </a:fld>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a:t>
            </a:r>
            <a:endParaRPr lang="fr-FR" dirty="0"/>
          </a:p>
        </p:txBody>
      </p:sp>
      <p:sp>
        <p:nvSpPr>
          <p:cNvPr id="3" name="Espace réservé du contenu 2"/>
          <p:cNvSpPr>
            <a:spLocks noGrp="1"/>
          </p:cNvSpPr>
          <p:nvPr>
            <p:ph idx="1"/>
          </p:nvPr>
        </p:nvSpPr>
        <p:spPr/>
        <p:txBody>
          <a:bodyPr>
            <a:normAutofit lnSpcReduction="10000"/>
          </a:bodyPr>
          <a:lstStyle/>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200" dirty="0" smtClean="0">
              <a:solidFill>
                <a:srgbClr val="000000"/>
              </a:solidFill>
              <a:latin typeface="Corbel" pitchFamily="1" charset="0"/>
              <a:ea typeface="SimSun" charset="-122"/>
              <a:cs typeface="SimSun" charset="-122"/>
            </a:endParaRP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err="1" smtClean="0">
                <a:solidFill>
                  <a:srgbClr val="000000"/>
                </a:solidFill>
                <a:latin typeface="Corbel" pitchFamily="1" charset="0"/>
                <a:ea typeface="SimSun" charset="-122"/>
                <a:cs typeface="SimSun" charset="-122"/>
              </a:rPr>
              <a:t>Nouh</a:t>
            </a:r>
            <a:r>
              <a:rPr lang="en-US" dirty="0" smtClean="0">
                <a:solidFill>
                  <a:srgbClr val="000000"/>
                </a:solidFill>
                <a:latin typeface="Corbel" pitchFamily="1" charset="0"/>
                <a:ea typeface="SimSun" charset="-122"/>
                <a:cs typeface="SimSun" charset="-122"/>
              </a:rPr>
              <a:t> and Nurse [1] conducted a comparative study involving centrality measures, </a:t>
            </a:r>
            <a:r>
              <a:rPr lang="en-US" dirty="0" err="1" smtClean="0">
                <a:solidFill>
                  <a:srgbClr val="000000"/>
                </a:solidFill>
                <a:latin typeface="Corbel" pitchFamily="1" charset="0"/>
                <a:ea typeface="SimSun" charset="-122"/>
                <a:cs typeface="SimSun" charset="-122"/>
              </a:rPr>
              <a:t>PageRank</a:t>
            </a:r>
            <a:r>
              <a:rPr lang="en-US" dirty="0" smtClean="0">
                <a:solidFill>
                  <a:srgbClr val="000000"/>
                </a:solidFill>
                <a:latin typeface="Corbel" pitchFamily="1" charset="0"/>
                <a:ea typeface="SimSun" charset="-122"/>
                <a:cs typeface="SimSun" charset="-122"/>
              </a:rPr>
              <a:t> and HITS algorithms to arrive at the influential </a:t>
            </a:r>
            <a:r>
              <a:rPr lang="en-US" dirty="0" smtClean="0">
                <a:solidFill>
                  <a:srgbClr val="000000"/>
                </a:solidFill>
                <a:latin typeface="Corbel" pitchFamily="1" charset="0"/>
                <a:ea typeface="SimSun" charset="-122"/>
                <a:cs typeface="SimSun" charset="-122"/>
              </a:rPr>
              <a:t>node.</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Kao </a:t>
            </a:r>
            <a:r>
              <a:rPr lang="en-US" i="1" dirty="0" smtClean="0">
                <a:solidFill>
                  <a:srgbClr val="000000"/>
                </a:solidFill>
                <a:latin typeface="Corbel" pitchFamily="1" charset="0"/>
                <a:ea typeface="SimSun" charset="-122"/>
                <a:cs typeface="SimSun" charset="-122"/>
              </a:rPr>
              <a:t>et al</a:t>
            </a:r>
            <a:r>
              <a:rPr lang="en-US" dirty="0" smtClean="0">
                <a:solidFill>
                  <a:srgbClr val="000000"/>
                </a:solidFill>
                <a:latin typeface="Corbel" pitchFamily="1" charset="0"/>
                <a:ea typeface="SimSun" charset="-122"/>
                <a:cs typeface="SimSun" charset="-122"/>
              </a:rPr>
              <a:t>. [4] studied the mining of influential users in a face book fans group with the total experimental time being divided into smaller time segments in which they discovered that influence is time dependent and therefore a user who is influential at time </a:t>
            </a:r>
            <a:r>
              <a:rPr lang="en-US" i="1" dirty="0" smtClean="0">
                <a:solidFill>
                  <a:srgbClr val="000000"/>
                </a:solidFill>
                <a:latin typeface="Corbel" pitchFamily="1" charset="0"/>
                <a:ea typeface="SimSun" charset="-122"/>
                <a:cs typeface="SimSun" charset="-122"/>
              </a:rPr>
              <a:t>t0</a:t>
            </a:r>
            <a:r>
              <a:rPr lang="en-US" dirty="0" smtClean="0">
                <a:solidFill>
                  <a:srgbClr val="000000"/>
                </a:solidFill>
                <a:latin typeface="Corbel" pitchFamily="1" charset="0"/>
                <a:ea typeface="SimSun" charset="-122"/>
                <a:cs typeface="SimSun" charset="-122"/>
              </a:rPr>
              <a:t> may not be necessarily still influential at time </a:t>
            </a:r>
            <a:r>
              <a:rPr lang="en-US" i="1" dirty="0" smtClean="0">
                <a:solidFill>
                  <a:srgbClr val="000000"/>
                </a:solidFill>
                <a:latin typeface="Corbel" pitchFamily="1" charset="0"/>
                <a:ea typeface="SimSun" charset="-122"/>
                <a:cs typeface="SimSun" charset="-122"/>
              </a:rPr>
              <a:t>t1</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Wang et al. [6] investigated the measurement of influence based on online process logs in which they found that the trails created through process logs if </a:t>
            </a:r>
            <a:r>
              <a:rPr lang="en-US" dirty="0" err="1" smtClean="0">
                <a:solidFill>
                  <a:srgbClr val="000000"/>
                </a:solidFill>
                <a:latin typeface="Corbel" pitchFamily="1" charset="0"/>
                <a:ea typeface="SimSun" charset="-122"/>
                <a:cs typeface="SimSun" charset="-122"/>
              </a:rPr>
              <a:t>modelled</a:t>
            </a:r>
            <a:r>
              <a:rPr lang="en-US" dirty="0" smtClean="0">
                <a:solidFill>
                  <a:srgbClr val="000000"/>
                </a:solidFill>
                <a:latin typeface="Corbel" pitchFamily="1" charset="0"/>
                <a:ea typeface="SimSun" charset="-122"/>
                <a:cs typeface="SimSun" charset="-122"/>
              </a:rPr>
              <a:t> as graph can reveal the most important employee in an organization</a:t>
            </a:r>
            <a:r>
              <a:rPr lang="en-US" sz="2200" dirty="0" smtClean="0">
                <a:solidFill>
                  <a:srgbClr val="000000"/>
                </a:solidFill>
                <a:latin typeface="Corbel" pitchFamily="1" charset="0"/>
                <a:ea typeface="SimSun" charset="-122"/>
                <a:cs typeface="SimSun" charset="-122"/>
              </a:rPr>
              <a:t>. </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200" dirty="0">
              <a:solidFill>
                <a:srgbClr val="000000"/>
              </a:solidFill>
              <a:latin typeface="Corbel" pitchFamily="1" charset="0"/>
              <a:ea typeface="SimSun" charset="-122"/>
              <a:cs typeface="SimSun" charset="-122"/>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68</a:t>
            </a:fld>
            <a:endParaRPr lang="fr-F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a:t>
            </a:r>
            <a:endParaRPr lang="fr-FR" dirty="0"/>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User influence measurement has been done on networks created from work flows, like in Wang </a:t>
            </a:r>
            <a:r>
              <a:rPr lang="en-US" i="1" dirty="0" smtClean="0">
                <a:solidFill>
                  <a:srgbClr val="000000"/>
                </a:solidFill>
                <a:latin typeface="Corbel" pitchFamily="1" charset="0"/>
                <a:ea typeface="SimSun" charset="-122"/>
                <a:cs typeface="SimSun" charset="-122"/>
              </a:rPr>
              <a:t>et al.</a:t>
            </a:r>
            <a:r>
              <a:rPr lang="en-US" dirty="0" smtClean="0">
                <a:solidFill>
                  <a:srgbClr val="000000"/>
                </a:solidFill>
                <a:latin typeface="Corbel" pitchFamily="1" charset="0"/>
                <a:ea typeface="SimSun" charset="-122"/>
                <a:cs typeface="SimSun" charset="-122"/>
              </a:rPr>
              <a:t> [5] in which centrality measures were used as the metric for influence measurement.</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Influential users have been identified using Markov Random Field, topology of the social network, </a:t>
            </a:r>
            <a:r>
              <a:rPr lang="en-US" dirty="0" err="1" smtClean="0">
                <a:solidFill>
                  <a:srgbClr val="000000"/>
                </a:solidFill>
                <a:latin typeface="Corbel" pitchFamily="1" charset="0"/>
                <a:ea typeface="SimSun" charset="-122"/>
                <a:cs typeface="SimSun" charset="-122"/>
              </a:rPr>
              <a:t>PageRank</a:t>
            </a:r>
            <a:r>
              <a:rPr lang="en-US" dirty="0" smtClean="0">
                <a:solidFill>
                  <a:srgbClr val="000000"/>
                </a:solidFill>
                <a:latin typeface="Corbel" pitchFamily="1" charset="0"/>
                <a:ea typeface="SimSun" charset="-122"/>
                <a:cs typeface="SimSun" charset="-122"/>
              </a:rPr>
              <a:t> and HITS, random Walk algorithm as well as the amount of time users actively spend on social networks [21].</a:t>
            </a: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dirty="0" smtClean="0">
              <a:solidFill>
                <a:srgbClr val="000000"/>
              </a:solidFill>
              <a:latin typeface="Corbel" pitchFamily="1" charset="0"/>
              <a:ea typeface="SimSun" charset="-122"/>
              <a:cs typeface="SimSun" charset="-122"/>
            </a:endParaRP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dirty="0" smtClean="0">
              <a:solidFill>
                <a:srgbClr val="000000"/>
              </a:solidFill>
              <a:latin typeface="Corbel" pitchFamily="1" charset="0"/>
              <a:ea typeface="SimSun" charset="-122"/>
              <a:cs typeface="SimSun" charset="-122"/>
            </a:endParaRP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2000" dirty="0" smtClean="0">
              <a:solidFill>
                <a:srgbClr val="000000"/>
              </a:solidFill>
              <a:latin typeface="Corbel" pitchFamily="1" charset="0"/>
              <a:ea typeface="SimSun" charset="-122"/>
              <a:cs typeface="SimSun" charset="-122"/>
            </a:endParaRP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69</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normAutofit/>
          </a:bodyPr>
          <a:lstStyle/>
          <a:p>
            <a:r>
              <a:rPr lang="fr-FR" dirty="0">
                <a:ea typeface="ＭＳ Ｐゴシック" charset="-128"/>
              </a:rPr>
              <a:t>Mécanismes par interaction indirecte</a:t>
            </a:r>
          </a:p>
        </p:txBody>
      </p:sp>
      <p:sp>
        <p:nvSpPr>
          <p:cNvPr id="28675" name="Espace réservé du contenu 2"/>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bodyPr>
          <a:lstStyle/>
          <a:p>
            <a:pPr>
              <a:buFont typeface="Arial" charset="0"/>
              <a:buNone/>
            </a:pPr>
            <a:r>
              <a:rPr lang="fr-FR">
                <a:ea typeface="ＭＳ Ｐゴシック" charset="-128"/>
              </a:rPr>
              <a:t>Chez les fourmis </a:t>
            </a:r>
            <a:r>
              <a:rPr lang="fr-FR" sz="2100">
                <a:latin typeface="Trebuchet MS" charset="0"/>
                <a:ea typeface="ＭＳ Ｐゴシック" charset="-128"/>
              </a:rPr>
              <a:t>Lasius Niger </a:t>
            </a:r>
            <a:r>
              <a:rPr lang="fr-FR">
                <a:ea typeface="ＭＳ Ｐゴシック" charset="-128"/>
              </a:rPr>
              <a:t>a observé :</a:t>
            </a:r>
            <a:endParaRPr lang="fr-FR" sz="3300">
              <a:ea typeface="ＭＳ Ｐゴシック" charset="-128"/>
            </a:endParaRPr>
          </a:p>
          <a:p>
            <a:pPr lvl="1"/>
            <a:r>
              <a:rPr lang="fr-FR" sz="2100"/>
              <a:t>la régulation de la température</a:t>
            </a:r>
          </a:p>
          <a:p>
            <a:pPr lvl="1"/>
            <a:r>
              <a:rPr lang="fr-FR" sz="2100"/>
              <a:t>la formation de ponts par les ouvrières</a:t>
            </a:r>
          </a:p>
          <a:p>
            <a:pPr lvl="1"/>
            <a:r>
              <a:rPr lang="fr-FR" sz="2100"/>
              <a:t>le choix de certaines aires de chasse</a:t>
            </a:r>
          </a:p>
          <a:p>
            <a:pPr lvl="1"/>
            <a:r>
              <a:rPr lang="fr-FR" sz="2100"/>
              <a:t>la construction et la protection des nids</a:t>
            </a:r>
          </a:p>
          <a:p>
            <a:pPr lvl="1"/>
            <a:r>
              <a:rPr lang="fr-FR" sz="2100"/>
              <a:t>le tri du couvain et des items de nourriture</a:t>
            </a:r>
          </a:p>
          <a:p>
            <a:pPr lvl="1"/>
            <a:r>
              <a:rPr lang="fr-FR" sz="2100"/>
              <a:t>la coopération dans le transport d'objets trop lourds</a:t>
            </a:r>
          </a:p>
          <a:p>
            <a:pPr lvl="1"/>
            <a:r>
              <a:rPr lang="fr-FR" sz="2100"/>
              <a:t>l'émigration complète d'une colonie vers un nouveau nid</a:t>
            </a:r>
          </a:p>
          <a:p>
            <a:pPr lvl="1"/>
            <a:r>
              <a:rPr lang="fr-FR" sz="2100"/>
              <a:t>le choix des chemins les plus courts entre nid et sources de nourriture</a:t>
            </a:r>
          </a:p>
          <a:p>
            <a:pPr lvl="1"/>
            <a:r>
              <a:rPr lang="fr-FR" sz="2100"/>
              <a:t>le choix des sources de nourriture les plus riches au détriment des autres</a:t>
            </a:r>
            <a:endParaRPr lang="fr-FR" sz="1700"/>
          </a:p>
          <a:p>
            <a:endParaRPr lang="fr-FR">
              <a:ea typeface="ＭＳ Ｐゴシック" charset="-128"/>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r>
              <a:rPr lang="fr-FR" dirty="0" smtClean="0"/>
              <a:t> </a:t>
            </a:r>
            <a:r>
              <a:rPr lang="fr-FR" dirty="0" err="1" smtClean="0"/>
              <a:t>statement</a:t>
            </a:r>
            <a:endParaRPr lang="fr-FR" dirty="0"/>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dirty="0" smtClean="0">
                <a:solidFill>
                  <a:srgbClr val="000000"/>
                </a:solidFill>
                <a:latin typeface="Corbel" pitchFamily="1" charset="0"/>
                <a:ea typeface="SimSun" charset="-122"/>
                <a:cs typeface="SimSun" charset="-122"/>
              </a:rPr>
              <a:t>The techniques that have been applied in these cases have one limitation: They assume that users on social networks are look alike nodes that have no linguistic differences between them</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dirty="0" smtClean="0">
                <a:solidFill>
                  <a:srgbClr val="000000"/>
                </a:solidFill>
                <a:latin typeface="Corbel" pitchFamily="1" charset="0"/>
                <a:ea typeface="SimSun" charset="-122"/>
                <a:cs typeface="SimSun" charset="-122"/>
              </a:rPr>
              <a:t>This assumption is not entirely correct.</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dirty="0" smtClean="0">
                <a:solidFill>
                  <a:srgbClr val="000000"/>
                </a:solidFill>
                <a:latin typeface="Corbel" pitchFamily="1" charset="0"/>
                <a:ea typeface="SimSun" charset="-122"/>
                <a:cs typeface="SimSun" charset="-122"/>
              </a:rPr>
              <a:t>Social network users are mostly human beings that have important linguistic differences and are very different from one another in terms of their personality[7]</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n-US" dirty="0" smtClean="0">
                <a:solidFill>
                  <a:srgbClr val="000000"/>
                </a:solidFill>
                <a:latin typeface="Corbel" pitchFamily="1" charset="0"/>
                <a:ea typeface="SimSun" charset="-122"/>
                <a:cs typeface="SimSun" charset="-122"/>
              </a:rPr>
              <a:t>Studies in psychology indicate that one’s personality traits greatly influence one’s use of language, which in turn impacts on their influence levels [8]</a:t>
            </a: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70</a:t>
            </a:fld>
            <a:endParaRPr lang="fr-F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r>
              <a:rPr lang="fr-FR" dirty="0" smtClean="0"/>
              <a:t> </a:t>
            </a:r>
            <a:r>
              <a:rPr lang="fr-FR" dirty="0" err="1" smtClean="0"/>
              <a:t>statement</a:t>
            </a:r>
            <a:endParaRPr lang="fr-FR" dirty="0"/>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So there is need to examine the semantics of the interactions that take place on social networks from an influence point of view.</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This examination should entail separating relevant comments from irrelevant ones, so that the measured influence can be more accurate.</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There have been studies along this line as well:</a:t>
            </a:r>
            <a:endParaRPr lang="en-US" dirty="0">
              <a:solidFill>
                <a:srgbClr val="000000"/>
              </a:solidFill>
              <a:latin typeface="Corbel" pitchFamily="1" charset="0"/>
              <a:ea typeface="SimSun" charset="-122"/>
              <a:cs typeface="SimSun" charset="-122"/>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71</a:t>
            </a:fld>
            <a:endParaRPr lang="fr-F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r>
              <a:rPr lang="fr-FR" dirty="0" smtClean="0"/>
              <a:t> </a:t>
            </a:r>
            <a:r>
              <a:rPr lang="fr-FR" dirty="0" err="1" smtClean="0"/>
              <a:t>statement</a:t>
            </a:r>
            <a:endParaRPr lang="fr-FR" dirty="0"/>
          </a:p>
        </p:txBody>
      </p:sp>
      <p:sp>
        <p:nvSpPr>
          <p:cNvPr id="3" name="Espace réservé du contenu 2"/>
          <p:cNvSpPr>
            <a:spLocks noGrp="1"/>
          </p:cNvSpPr>
          <p:nvPr>
            <p:ph idx="1"/>
          </p:nvPr>
        </p:nvSpPr>
        <p:spPr/>
        <p:txBody>
          <a:bodyPr/>
          <a:lstStyle/>
          <a:p>
            <a:r>
              <a:rPr lang="en-US" dirty="0" smtClean="0">
                <a:solidFill>
                  <a:srgbClr val="000000"/>
                </a:solidFill>
                <a:latin typeface="Corbel" pitchFamily="1" charset="0"/>
                <a:ea typeface="SimSun" charset="-122"/>
                <a:cs typeface="SimSun" charset="-122"/>
              </a:rPr>
              <a:t>Rios &amp; Aguilera [9] studied influence on facebook using Latent </a:t>
            </a:r>
            <a:r>
              <a:rPr lang="en-US" dirty="0" err="1" smtClean="0">
                <a:solidFill>
                  <a:srgbClr val="000000"/>
                </a:solidFill>
                <a:latin typeface="Corbel" pitchFamily="1" charset="0"/>
                <a:ea typeface="SimSun" charset="-122"/>
                <a:cs typeface="SimSun" charset="-122"/>
              </a:rPr>
              <a:t>Dirichlet</a:t>
            </a:r>
            <a:r>
              <a:rPr lang="en-US" dirty="0" smtClean="0">
                <a:solidFill>
                  <a:srgbClr val="000000"/>
                </a:solidFill>
                <a:latin typeface="Corbel" pitchFamily="1" charset="0"/>
                <a:ea typeface="SimSun" charset="-122"/>
                <a:cs typeface="SimSun" charset="-122"/>
              </a:rPr>
              <a:t> Allocation (LDA) algorithm to separate irrelevant contributions from the relevant ones. </a:t>
            </a: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72</a:t>
            </a:fld>
            <a:endParaRPr lang="fr-F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
            </a:r>
            <a:r>
              <a:rPr lang="fr-FR" dirty="0" smtClean="0"/>
              <a:t> </a:t>
            </a:r>
            <a:r>
              <a:rPr lang="fr-FR" dirty="0" err="1" smtClean="0"/>
              <a:t>statement</a:t>
            </a:r>
            <a:endParaRPr lang="fr-FR" dirty="0"/>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Opinion summarization has been employed in separating relevant contributions from non relevant ones in social network interactions [10], [11], [12], [13].</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But opinion summarization is more helpful in summarizing sentiments expressed by users on products or services and may not be very appropriate in this case.</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73</a:t>
            </a:fld>
            <a:endParaRPr lang="fr-F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err="1" smtClean="0">
                <a:solidFill>
                  <a:srgbClr val="000000"/>
                </a:solidFill>
                <a:latin typeface="Corbel" pitchFamily="1" charset="0"/>
                <a:ea typeface="SimSun" charset="-122"/>
                <a:cs typeface="SimSun" charset="-122"/>
              </a:rPr>
              <a:t>Srijith</a:t>
            </a:r>
            <a:r>
              <a:rPr lang="en-US" dirty="0" smtClean="0">
                <a:solidFill>
                  <a:srgbClr val="000000"/>
                </a:solidFill>
                <a:latin typeface="Corbel" pitchFamily="1" charset="0"/>
                <a:ea typeface="SimSun" charset="-122"/>
                <a:cs typeface="SimSun" charset="-122"/>
              </a:rPr>
              <a:t> et al. [15] studied  sub-topic detection in Twitter using  Hierarchical </a:t>
            </a:r>
            <a:r>
              <a:rPr lang="en-US" dirty="0" err="1" smtClean="0">
                <a:solidFill>
                  <a:srgbClr val="000000"/>
                </a:solidFill>
                <a:latin typeface="Corbel" pitchFamily="1" charset="0"/>
                <a:ea typeface="SimSun" charset="-122"/>
                <a:cs typeface="SimSun" charset="-122"/>
              </a:rPr>
              <a:t>Dirichlet</a:t>
            </a:r>
            <a:r>
              <a:rPr lang="en-US" dirty="0" smtClean="0">
                <a:solidFill>
                  <a:srgbClr val="000000"/>
                </a:solidFill>
                <a:latin typeface="Corbel" pitchFamily="1" charset="0"/>
                <a:ea typeface="SimSun" charset="-122"/>
                <a:cs typeface="SimSun" charset="-122"/>
              </a:rPr>
              <a:t> Process (HDP). The study provided a model for tracking stories as it evolves under different headlines.</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The HDP model may not be applicable for analyzing the relevance of contributions since it addresses story propagation as is shared progressively as opposed to the responses to the stories.</a:t>
            </a:r>
          </a:p>
          <a:p>
            <a:pPr marL="182563" indent="-180975">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74</a:t>
            </a:fld>
            <a:endParaRPr lang="fr-F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err="1" smtClean="0">
                <a:solidFill>
                  <a:srgbClr val="000000"/>
                </a:solidFill>
                <a:latin typeface="Corbel" pitchFamily="1" charset="0"/>
                <a:ea typeface="SimSun" charset="-122"/>
                <a:cs typeface="SimSun" charset="-122"/>
              </a:rPr>
              <a:t>Hajjem</a:t>
            </a:r>
            <a:r>
              <a:rPr lang="en-US" dirty="0" smtClean="0">
                <a:solidFill>
                  <a:srgbClr val="000000"/>
                </a:solidFill>
                <a:latin typeface="Corbel" pitchFamily="1" charset="0"/>
                <a:ea typeface="SimSun" charset="-122"/>
                <a:cs typeface="SimSun" charset="-122"/>
              </a:rPr>
              <a:t>  &amp; </a:t>
            </a:r>
            <a:r>
              <a:rPr lang="en-US" dirty="0" err="1" smtClean="0">
                <a:solidFill>
                  <a:srgbClr val="000000"/>
                </a:solidFill>
                <a:latin typeface="Corbel" pitchFamily="1" charset="0"/>
                <a:ea typeface="SimSun" charset="-122"/>
                <a:cs typeface="SimSun" charset="-122"/>
              </a:rPr>
              <a:t>Latiri</a:t>
            </a:r>
            <a:r>
              <a:rPr lang="en-US" dirty="0" smtClean="0">
                <a:solidFill>
                  <a:srgbClr val="000000"/>
                </a:solidFill>
                <a:latin typeface="Corbel" pitchFamily="1" charset="0"/>
                <a:ea typeface="SimSun" charset="-122"/>
                <a:cs typeface="SimSun" charset="-122"/>
              </a:rPr>
              <a:t> [16]  combined Information Retrieval (IR) and Latent </a:t>
            </a:r>
            <a:r>
              <a:rPr lang="en-US" dirty="0" err="1" smtClean="0">
                <a:solidFill>
                  <a:srgbClr val="000000"/>
                </a:solidFill>
                <a:latin typeface="Corbel" pitchFamily="1" charset="0"/>
                <a:ea typeface="SimSun" charset="-122"/>
                <a:cs typeface="SimSun" charset="-122"/>
              </a:rPr>
              <a:t>Dirichlet</a:t>
            </a:r>
            <a:r>
              <a:rPr lang="en-US" dirty="0" smtClean="0">
                <a:solidFill>
                  <a:srgbClr val="000000"/>
                </a:solidFill>
                <a:latin typeface="Corbel" pitchFamily="1" charset="0"/>
                <a:ea typeface="SimSun" charset="-122"/>
                <a:cs typeface="SimSun" charset="-122"/>
              </a:rPr>
              <a:t> Allocation (LDA) for filtering </a:t>
            </a:r>
            <a:r>
              <a:rPr lang="en-US" dirty="0" err="1" smtClean="0">
                <a:solidFill>
                  <a:srgbClr val="000000"/>
                </a:solidFill>
                <a:latin typeface="Corbel" pitchFamily="1" charset="0"/>
                <a:ea typeface="SimSun" charset="-122"/>
                <a:cs typeface="SimSun" charset="-122"/>
              </a:rPr>
              <a:t>microblogs</a:t>
            </a:r>
            <a:r>
              <a:rPr lang="en-US" dirty="0" smtClean="0">
                <a:solidFill>
                  <a:srgbClr val="000000"/>
                </a:solidFill>
                <a:latin typeface="Corbel" pitchFamily="1" charset="0"/>
                <a:ea typeface="SimSun" charset="-122"/>
                <a:cs typeface="SimSun" charset="-122"/>
              </a:rPr>
              <a:t>. But the researchers also point out that LDA is not accurate in interpreting noisy social network text (</a:t>
            </a:r>
            <a:r>
              <a:rPr lang="en-US" dirty="0" err="1" smtClean="0">
                <a:solidFill>
                  <a:srgbClr val="000000"/>
                </a:solidFill>
                <a:latin typeface="Corbel" pitchFamily="1" charset="0"/>
                <a:ea typeface="SimSun" charset="-122"/>
                <a:cs typeface="SimSun" charset="-122"/>
              </a:rPr>
              <a:t>misspelt</a:t>
            </a:r>
            <a:r>
              <a:rPr lang="en-US" dirty="0" smtClean="0">
                <a:solidFill>
                  <a:srgbClr val="000000"/>
                </a:solidFill>
                <a:latin typeface="Corbel" pitchFamily="1" charset="0"/>
                <a:ea typeface="SimSun" charset="-122"/>
                <a:cs typeface="SimSun" charset="-122"/>
              </a:rPr>
              <a:t>, slang, informal text and emoticons) that characterizes social media messages.</a:t>
            </a:r>
          </a:p>
          <a:p>
            <a:pPr marL="182563" indent="-180975" algn="just">
              <a:lnSpc>
                <a:spcPct val="90000"/>
              </a:lnSpc>
              <a:spcBef>
                <a:spcPts val="1200"/>
              </a:spcBef>
              <a:spcAft>
                <a:spcPts val="20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dirty="0" smtClean="0">
              <a:solidFill>
                <a:srgbClr val="000000"/>
              </a:solidFill>
              <a:latin typeface="Corbel" pitchFamily="1" charset="0"/>
              <a:ea typeface="SimSun" charset="-122"/>
              <a:cs typeface="SimSun" charset="-122"/>
            </a:endParaRP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Other research works have investigated the detection of spam posts and automated Twitter accounts that give false influence measures [18], [20] and thereby misrepresent the popularity of a political candidate or a business enterprise.</a:t>
            </a:r>
          </a:p>
          <a:p>
            <a:pPr marL="182563" indent="-180975" algn="just">
              <a:lnSpc>
                <a:spcPct val="90000"/>
              </a:lnSpc>
              <a:spcBef>
                <a:spcPts val="1200"/>
              </a:spcBef>
              <a:spcAft>
                <a:spcPts val="200"/>
              </a:spcAft>
              <a:buClr>
                <a:srgbClr val="FFFFFF"/>
              </a:buClr>
              <a:buSzPct val="45000"/>
              <a:buFont typeface="Wingdings" pitchFamily="1"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solidFill>
                  <a:srgbClr val="000000"/>
                </a:solidFill>
                <a:latin typeface="Corbel" pitchFamily="1" charset="0"/>
                <a:ea typeface="SimSun" charset="-122"/>
                <a:cs typeface="SimSun" charset="-122"/>
              </a:rPr>
              <a:t>All these techniques do not address the meaning of a post based on its semantics and the relevance of subsequent interactions to the post</a:t>
            </a:r>
          </a:p>
          <a:p>
            <a:endParaRPr lang="fr-FR" dirty="0">
              <a:solidFill>
                <a:srgbClr val="000000"/>
              </a:solidFill>
            </a:endParaRPr>
          </a:p>
        </p:txBody>
      </p:sp>
      <p:sp>
        <p:nvSpPr>
          <p:cNvPr id="4" name="Espace réservé du numéro de diapositive 3"/>
          <p:cNvSpPr>
            <a:spLocks noGrp="1"/>
          </p:cNvSpPr>
          <p:nvPr>
            <p:ph type="sldNum" sz="quarter" idx="12"/>
          </p:nvPr>
        </p:nvSpPr>
        <p:spPr/>
        <p:txBody>
          <a:bodyPr/>
          <a:lstStyle/>
          <a:p>
            <a:fld id="{B1363837-C917-4133-BCE0-5A1480A5E225}" type="slidenum">
              <a:rPr lang="fr-FR" smtClean="0"/>
              <a:pPr/>
              <a:t>75</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re 1"/>
          <p:cNvSpPr>
            <a:spLocks noGrp="1"/>
          </p:cNvSpPr>
          <p:nvPr>
            <p:ph type="title"/>
          </p:nvPr>
        </p:nvSpPr>
        <p:spPr bwMode="auto">
          <a:noFill/>
          <a:ln>
            <a:miter lim="800000"/>
            <a:headEnd/>
            <a:tailEnd/>
          </a:ln>
        </p:spPr>
        <p:txBody>
          <a:bodyPr wrap="square" lIns="91440" tIns="45720" rIns="91440" bIns="45720" numCol="1" anchor="t" anchorCtr="0" compatLnSpc="1">
            <a:prstTxWarp prst="textNoShape">
              <a:avLst/>
            </a:prstTxWarp>
            <a:normAutofit/>
          </a:bodyPr>
          <a:lstStyle/>
          <a:p>
            <a:pPr eaLnBrk="1" hangingPunct="1"/>
            <a:r>
              <a:rPr lang="fr-FR">
                <a:ea typeface="ＭＳ Ｐゴシック" charset="-128"/>
              </a:rPr>
              <a:t>Mécanismes par interaction indirecte</a:t>
            </a:r>
          </a:p>
        </p:txBody>
      </p:sp>
      <p:sp>
        <p:nvSpPr>
          <p:cNvPr id="29699" name="Espace réservé du contenu 7"/>
          <p:cNvSpPr>
            <a:spLocks noGrp="1"/>
          </p:cNvSpPr>
          <p:nvPr>
            <p:ph sz="half" idx="1"/>
          </p:nvPr>
        </p:nvSpPr>
        <p:spPr bwMode="auto">
          <a:noFill/>
          <a:ln>
            <a:miter lim="800000"/>
            <a:headEnd/>
            <a:tailEnd/>
          </a:ln>
        </p:spPr>
        <p:txBody>
          <a:bodyPr wrap="square" lIns="91440" tIns="45720" rIns="91440" bIns="45720" numCol="1" anchor="t" anchorCtr="0" compatLnSpc="1">
            <a:prstTxWarp prst="textNoShape">
              <a:avLst/>
            </a:prstTxWarp>
          </a:bodyPr>
          <a:lstStyle/>
          <a:p>
            <a:pPr eaLnBrk="1" hangingPunct="1">
              <a:lnSpc>
                <a:spcPct val="90000"/>
              </a:lnSpc>
            </a:pPr>
            <a:r>
              <a:rPr lang="fr-FR" sz="2400">
                <a:ea typeface="ＭＳ Ｐゴシック" charset="-128"/>
              </a:rPr>
              <a:t>Les fourmis se déplacent en déposant des phéromones (qui s'évaporent au cours du temps) et sont attirées par elles. </a:t>
            </a:r>
          </a:p>
          <a:p>
            <a:pPr eaLnBrk="1" hangingPunct="1">
              <a:lnSpc>
                <a:spcPct val="90000"/>
              </a:lnSpc>
            </a:pPr>
            <a:endParaRPr lang="fr-FR" sz="2400">
              <a:ea typeface="ＭＳ Ｐゴシック" charset="-128"/>
            </a:endParaRPr>
          </a:p>
          <a:p>
            <a:pPr eaLnBrk="1" hangingPunct="1">
              <a:lnSpc>
                <a:spcPct val="90000"/>
              </a:lnSpc>
            </a:pPr>
            <a:r>
              <a:rPr lang="fr-FR" sz="2400">
                <a:solidFill>
                  <a:srgbClr val="C00000"/>
                </a:solidFill>
                <a:ea typeface="ＭＳ Ｐゴシック" charset="-128"/>
              </a:rPr>
              <a:t>Décision collective</a:t>
            </a:r>
            <a:r>
              <a:rPr lang="fr-FR" sz="2400">
                <a:ea typeface="ＭＳ Ｐゴシック" charset="-128"/>
              </a:rPr>
              <a:t> du plus court chemin. </a:t>
            </a:r>
          </a:p>
          <a:p>
            <a:pPr eaLnBrk="1" hangingPunct="1">
              <a:lnSpc>
                <a:spcPct val="90000"/>
              </a:lnSpc>
            </a:pPr>
            <a:endParaRPr lang="fr-FR">
              <a:ea typeface="ＭＳ Ｐゴシック" charset="-128"/>
            </a:endParaRPr>
          </a:p>
          <a:p>
            <a:pPr eaLnBrk="1" hangingPunct="1"/>
            <a:endParaRPr lang="fr-FR">
              <a:ea typeface="ＭＳ Ｐゴシック" charset="-128"/>
            </a:endParaRPr>
          </a:p>
        </p:txBody>
      </p:sp>
      <p:pic>
        <p:nvPicPr>
          <p:cNvPr id="29700" name="Picture 4"/>
          <p:cNvPicPr>
            <a:picLocks noGrp="1" noChangeAspect="1" noChangeArrowheads="1"/>
          </p:cNvPicPr>
          <p:nvPr>
            <p:ph sz="half" idx="2"/>
          </p:nvPr>
        </p:nvPicPr>
        <p:blipFill>
          <a:blip r:embed="rId2"/>
          <a:srcRect/>
          <a:stretch>
            <a:fillRect/>
          </a:stretch>
        </p:blipFill>
        <p:spPr bwMode="auto">
          <a:xfrm>
            <a:off x="4648200" y="1754188"/>
            <a:ext cx="4038600" cy="4217987"/>
          </a:xfrm>
          <a:noFill/>
          <a:ln>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re 1"/>
          <p:cNvSpPr>
            <a:spLocks noGrp="1"/>
          </p:cNvSpPr>
          <p:nvPr>
            <p:ph type="title"/>
          </p:nvPr>
        </p:nvSpPr>
        <p:spPr bwMode="auto">
          <a:xfrm>
            <a:off x="457200" y="115888"/>
            <a:ext cx="8229600" cy="792162"/>
          </a:xfrm>
          <a:noFill/>
          <a:ln>
            <a:miter lim="800000"/>
            <a:headEnd/>
            <a:tailEnd/>
          </a:ln>
        </p:spPr>
        <p:txBody>
          <a:bodyPr wrap="square" lIns="91440" tIns="45720" rIns="91440" bIns="45720" numCol="1" anchor="t" anchorCtr="0" compatLnSpc="1">
            <a:prstTxWarp prst="textNoShape">
              <a:avLst/>
            </a:prstTxWarp>
            <a:normAutofit/>
          </a:bodyPr>
          <a:lstStyle/>
          <a:p>
            <a:r>
              <a:rPr lang="fr-FR" dirty="0">
                <a:ea typeface="ＭＳ Ｐゴシック" charset="-128"/>
              </a:rPr>
              <a:t>Mécanismes par interaction indirecte</a:t>
            </a:r>
          </a:p>
        </p:txBody>
      </p:sp>
      <p:sp>
        <p:nvSpPr>
          <p:cNvPr id="30723" name="Espace réservé du contenu 3"/>
          <p:cNvSpPr>
            <a:spLocks noGrp="1"/>
          </p:cNvSpPr>
          <p:nvPr>
            <p:ph idx="1"/>
          </p:nvPr>
        </p:nvSpPr>
        <p:spPr bwMode="auto">
          <a:xfrm>
            <a:off x="457200" y="1052513"/>
            <a:ext cx="8229600" cy="5472112"/>
          </a:xfrm>
          <a:noFill/>
          <a:ln>
            <a:miter lim="800000"/>
            <a:headEnd/>
            <a:tailEnd/>
          </a:ln>
        </p:spPr>
        <p:txBody>
          <a:bodyPr wrap="square" lIns="91440" tIns="45720" rIns="91440" bIns="45720" numCol="1" anchor="t" anchorCtr="0" compatLnSpc="1">
            <a:prstTxWarp prst="textNoShape">
              <a:avLst/>
            </a:prstTxWarp>
            <a:normAutofit/>
          </a:bodyPr>
          <a:lstStyle/>
          <a:p>
            <a:r>
              <a:rPr lang="fr-FR" sz="2400" dirty="0">
                <a:ea typeface="ＭＳ Ｐゴシック" charset="-128"/>
              </a:rPr>
              <a:t>Un mécanisme très simple</a:t>
            </a:r>
          </a:p>
          <a:p>
            <a:r>
              <a:rPr lang="fr-FR" sz="2400" dirty="0">
                <a:ea typeface="ＭＳ Ｐゴシック" charset="-128"/>
              </a:rPr>
              <a:t>Un ensemble simple de règles individuelles peut générer un comportement collectif remarquablement adaptatif</a:t>
            </a:r>
          </a:p>
          <a:p>
            <a:pPr lvl="1"/>
            <a:r>
              <a:rPr lang="fr-FR" sz="2000" dirty="0"/>
              <a:t>Stimuli/Réponse</a:t>
            </a:r>
          </a:p>
          <a:p>
            <a:pPr lvl="2"/>
            <a:r>
              <a:rPr lang="fr-FR" dirty="0">
                <a:ea typeface="ＭＳ Ｐゴシック" charset="-128"/>
              </a:rPr>
              <a:t>Si je perçois du phéromone, je le suis</a:t>
            </a:r>
          </a:p>
          <a:p>
            <a:pPr lvl="2"/>
            <a:r>
              <a:rPr lang="fr-FR" dirty="0">
                <a:ea typeface="ＭＳ Ｐゴシック" charset="-128"/>
              </a:rPr>
              <a:t>Si j’ai trouvé de la nourriture, je pose du phéromone et je reviens à la base</a:t>
            </a:r>
          </a:p>
          <a:p>
            <a:pPr lvl="2"/>
            <a:r>
              <a:rPr lang="fr-FR" dirty="0">
                <a:ea typeface="ＭＳ Ｐゴシック" charset="-128"/>
              </a:rPr>
              <a:t>…</a:t>
            </a:r>
          </a:p>
          <a:p>
            <a:r>
              <a:rPr lang="fr-FR" sz="2400" dirty="0">
                <a:ea typeface="ＭＳ Ｐゴシック" charset="-128"/>
              </a:rPr>
              <a:t>L’environnement joue le rôle de médiateur</a:t>
            </a:r>
          </a:p>
          <a:p>
            <a:pPr lvl="1"/>
            <a:r>
              <a:rPr lang="fr-FR" sz="2000" dirty="0"/>
              <a:t>Q</a:t>
            </a:r>
            <a:r>
              <a:rPr lang="fr-FR" sz="2000" baseline="-25000" dirty="0"/>
              <a:t>ij</a:t>
            </a:r>
            <a:r>
              <a:rPr lang="fr-FR" sz="2000" dirty="0"/>
              <a:t>(t+1) = </a:t>
            </a:r>
            <a:r>
              <a:rPr lang="fr-FR" sz="2000" dirty="0" err="1"/>
              <a:t>Q</a:t>
            </a:r>
            <a:r>
              <a:rPr lang="fr-FR" sz="2000" baseline="-25000" dirty="0" err="1"/>
              <a:t>ij</a:t>
            </a:r>
            <a:r>
              <a:rPr lang="fr-FR" sz="2000" dirty="0"/>
              <a:t>(t) * </a:t>
            </a:r>
            <a:r>
              <a:rPr lang="fr-FR" sz="2000" dirty="0" err="1"/>
              <a:t>factEvap</a:t>
            </a:r>
            <a:r>
              <a:rPr lang="fr-FR" sz="2000" dirty="0"/>
              <a:t> + </a:t>
            </a:r>
            <a:r>
              <a:rPr lang="fr-FR" sz="2000" dirty="0" err="1"/>
              <a:t>depot</a:t>
            </a:r>
            <a:r>
              <a:rPr lang="fr-FR" sz="2000" dirty="0"/>
              <a:t>(t) +</a:t>
            </a:r>
            <a:r>
              <a:rPr lang="fr-FR" sz="2000" dirty="0" err="1"/>
              <a:t>diff</a:t>
            </a:r>
            <a:endParaRPr lang="fr-FR" sz="2000" dirty="0"/>
          </a:p>
          <a:p>
            <a:pPr lvl="1">
              <a:buFont typeface="Arial" charset="0"/>
              <a:buNone/>
            </a:pPr>
            <a:r>
              <a:rPr lang="fr-FR" sz="2000" dirty="0" err="1"/>
              <a:t>diff</a:t>
            </a:r>
            <a:r>
              <a:rPr lang="fr-FR" sz="2000" dirty="0"/>
              <a:t> : Diffusion du phéromone</a:t>
            </a:r>
          </a:p>
          <a:p>
            <a:pPr lvl="1"/>
            <a:endParaRPr lang="fr-FR" dirty="0"/>
          </a:p>
          <a:p>
            <a:endParaRPr lang="fr-FR" dirty="0">
              <a:ea typeface="ＭＳ Ｐゴシック" charset="-128"/>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26064</TotalTime>
  <Words>4460</Words>
  <Application>Microsoft Office PowerPoint</Application>
  <PresentationFormat>Présentation à l'écran (4:3)</PresentationFormat>
  <Paragraphs>577</Paragraphs>
  <Slides>75</Slides>
  <Notes>10</Notes>
  <HiddenSlides>1</HiddenSlides>
  <MMClips>0</MMClips>
  <ScaleCrop>false</ScaleCrop>
  <HeadingPairs>
    <vt:vector size="6" baseType="variant">
      <vt:variant>
        <vt:lpstr>Modèle de conception</vt:lpstr>
      </vt:variant>
      <vt:variant>
        <vt:i4>1</vt:i4>
      </vt:variant>
      <vt:variant>
        <vt:lpstr>Serveurs OLE incorporés</vt:lpstr>
      </vt:variant>
      <vt:variant>
        <vt:i4>2</vt:i4>
      </vt:variant>
      <vt:variant>
        <vt:lpstr>Titres des diapositives</vt:lpstr>
      </vt:variant>
      <vt:variant>
        <vt:i4>75</vt:i4>
      </vt:variant>
    </vt:vector>
  </HeadingPairs>
  <TitlesOfParts>
    <vt:vector size="78" baseType="lpstr">
      <vt:lpstr>Thème Office</vt:lpstr>
      <vt:lpstr>Équation</vt:lpstr>
      <vt:lpstr>…quation</vt:lpstr>
      <vt:lpstr>Vers des systèmes multi-agents auto-adaptatifs Applications et modèles @ </vt:lpstr>
      <vt:lpstr>Plan </vt:lpstr>
      <vt:lpstr>Systèmes multi-agents</vt:lpstr>
      <vt:lpstr>Systèmes multi-agents</vt:lpstr>
      <vt:lpstr>Systèmes multi-agents</vt:lpstr>
      <vt:lpstr>Mécanismes de coordination</vt:lpstr>
      <vt:lpstr>Mécanismes par interaction indirecte</vt:lpstr>
      <vt:lpstr>Mécanismes par interaction indirecte</vt:lpstr>
      <vt:lpstr>Mécanismes par interaction indirecte</vt:lpstr>
      <vt:lpstr>Mécanismes par interaction indirecte</vt:lpstr>
      <vt:lpstr>Mécanismes par interaction directe</vt:lpstr>
      <vt:lpstr>Mécanismes par interaction directe</vt:lpstr>
      <vt:lpstr>Mécanismes par interaction directe</vt:lpstr>
      <vt:lpstr>Applications et défis</vt:lpstr>
      <vt:lpstr>Mécanismes d’auto-organisation</vt:lpstr>
      <vt:lpstr>Un système multi-agents pour la détection des communautés dans les réseaux sociaux </vt:lpstr>
      <vt:lpstr>Les réseaux sociaux</vt:lpstr>
      <vt:lpstr>Les réseaux sociaux</vt:lpstr>
      <vt:lpstr>Les réseaux sociaux</vt:lpstr>
      <vt:lpstr>Les réseaux sociaux</vt:lpstr>
      <vt:lpstr>Les réseaux sociaux</vt:lpstr>
      <vt:lpstr>Les réseaux sociaux</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Détection des communautés</vt:lpstr>
      <vt:lpstr>Une approche multi-agents</vt:lpstr>
      <vt:lpstr>Une approche multi-agents</vt:lpstr>
      <vt:lpstr>Une approche multi-agents</vt:lpstr>
      <vt:lpstr>Une approche multi-agents</vt:lpstr>
      <vt:lpstr>Une approche multi-agents</vt:lpstr>
      <vt:lpstr>Une approche multi-agents</vt:lpstr>
      <vt:lpstr>Une approche multi-agents</vt:lpstr>
      <vt:lpstr>Une approche multi-agents</vt:lpstr>
      <vt:lpstr>Une approche multi-agents</vt:lpstr>
      <vt:lpstr>Une approche multi-agents</vt:lpstr>
      <vt:lpstr>Une approche multi-agents</vt:lpstr>
      <vt:lpstr>Vers un SMA auto-adaptatif</vt:lpstr>
      <vt:lpstr>Vers un SMA auto-adaptatif</vt:lpstr>
      <vt:lpstr>Vers un SMA auto-adaptatif</vt:lpstr>
      <vt:lpstr>Vers un SMA auto-adaptatif</vt:lpstr>
      <vt:lpstr>Vers un SMA auto-adaptatif</vt:lpstr>
      <vt:lpstr>Vers un SMA auto-adaptatif</vt:lpstr>
      <vt:lpstr>Vers un SMA auto-adaptatif</vt:lpstr>
      <vt:lpstr>Vers un SMA auto-adaptatif</vt:lpstr>
      <vt:lpstr>Implémentation</vt:lpstr>
      <vt:lpstr>Expérimentations</vt:lpstr>
      <vt:lpstr>Expérimentations</vt:lpstr>
      <vt:lpstr>Expérimentations</vt:lpstr>
      <vt:lpstr>Expérimentations</vt:lpstr>
      <vt:lpstr>Expérimentations</vt:lpstr>
      <vt:lpstr>Expérimentations</vt:lpstr>
      <vt:lpstr>Expérimentations</vt:lpstr>
      <vt:lpstr>Conclusion</vt:lpstr>
      <vt:lpstr>Partie TP</vt:lpstr>
      <vt:lpstr>Diapositive 65</vt:lpstr>
      <vt:lpstr>Background</vt:lpstr>
      <vt:lpstr>Background</vt:lpstr>
      <vt:lpstr>Background</vt:lpstr>
      <vt:lpstr>Background</vt:lpstr>
      <vt:lpstr>Problem statement</vt:lpstr>
      <vt:lpstr>Problem statement</vt:lpstr>
      <vt:lpstr>Problem statement</vt:lpstr>
      <vt:lpstr>Problem statement</vt:lpstr>
      <vt:lpstr>Diapositive 74</vt:lpstr>
      <vt:lpstr>Diapositive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système multi-agents pour la détection des communautés dynamiques en utilisant le champ électrique</dc:title>
  <dc:creator>pc dell</dc:creator>
  <cp:lastModifiedBy>Zahia Guessoum</cp:lastModifiedBy>
  <cp:revision>483</cp:revision>
  <dcterms:created xsi:type="dcterms:W3CDTF">2019-01-06T20:44:05Z</dcterms:created>
  <dcterms:modified xsi:type="dcterms:W3CDTF">2019-01-07T10:07:03Z</dcterms:modified>
</cp:coreProperties>
</file>