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1" r:id="rId4"/>
    <p:sldId id="257" r:id="rId5"/>
    <p:sldId id="303" r:id="rId6"/>
    <p:sldId id="302" r:id="rId7"/>
    <p:sldId id="259" r:id="rId8"/>
    <p:sldId id="295" r:id="rId9"/>
    <p:sldId id="297" r:id="rId10"/>
    <p:sldId id="298" r:id="rId11"/>
    <p:sldId id="294" r:id="rId12"/>
    <p:sldId id="299" r:id="rId13"/>
    <p:sldId id="287" r:id="rId14"/>
    <p:sldId id="289" r:id="rId15"/>
    <p:sldId id="290" r:id="rId16"/>
    <p:sldId id="291" r:id="rId17"/>
    <p:sldId id="292" r:id="rId18"/>
    <p:sldId id="293" r:id="rId19"/>
    <p:sldId id="288" r:id="rId20"/>
    <p:sldId id="30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p:cViewPr varScale="1">
        <p:scale>
          <a:sx n="70" d="100"/>
          <a:sy n="70" d="100"/>
        </p:scale>
        <p:origin x="-132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360" units="cm"/>
          <inkml:channel name="Y" type="integer" max="1080" units="cm"/>
        </inkml:traceFormat>
        <inkml:channelProperties>
          <inkml:channelProperty channel="X" name="resolution" value="66.14173" units="1/cm"/>
          <inkml:channelProperty channel="Y" name="resolution" value="33.96227" units="1/cm"/>
        </inkml:channelProperties>
      </inkml:inkSource>
      <inkml:timestamp xml:id="ts0" timeString="2011-06-21T00:32:23.0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12658 9610,'0'0,"0"0,21 0,-21 0,21 0,-21 0,21 0,-21 0,21 0,1 0,-1 0,-21 0,42 0,0 0,1 0,-1 0,0 0,22 0,-1 21,-20-21,20 21,1-21,20 0,22 21,-21-21,-22 0,22 0,0 0,21 21,-22-21,-20 0,20 0,-20 0,-43 0,0 0,0 0,22 0,-22 0,0 0,21 0,-20 0,20 0,0-21,22 0,-22 21,0-21,1 21,20-21,1 0,-1 21,1 0,-22-22,43 22,-22-21,43 21,-42-21,20 0,22 0,-21 21,-22-21,64-1,-21-20,-21 21,-22 0,64-22,-21 22,21-21,-42 42,21-42,-22 20,-20-20,20 21,-20 21,21-42,-43 20,43-20,-43 42,0-21,22-21,-22 20,22 1,20 0,-41 0,-1 0,21 0,-20-1,20 22,22-21,-43 0,1 0,-22 21,42-21,-20 0,-22-1,21 22,0-21,-20 21,-1-21,0 0,0 21,-21 0,21-21,-21 21,21 0,1 0,-22 0,42-43,-42 43,21 0,0-21,0 21,22-21,-43 0,42 21,-42-21,21 0,22-1,-22 1,21 0,-42 0,42 0,1-22,-22 22,21-21,-21 21,22 0,-22-1,0 1,0 0,0-21,22 21,-22-1,21-20,-21 21,22-21,-1 20,-21 1,43-21,-43 0,21 20,-21 1,1 0,20-21,-21 21,0-1,0 1,43-21,-64 21,21 0,0-1,-21 1,21 0,1 0,-1 0,-21 0,42-1,-42 1,21 0,0 0,1-21,-1 20,-21 1,21 0,0 0,-21 0,42 0,-20-22,-1 22,-21 0,21-21,0 20,0-20,0-21,22 20,-1-20,0-1,-20-20,41-1,-21 21,1-41,-22 20,21 0,1 22,-22-1,0 1,21-22,1-42,-22 85,0-43,0 22,0-1,22-21,-43 22,21-1,21 1,-21 21,-21-22,21 1,1 41,-1-41,-21 42,0-43,21 43,-21 0,21-21,-21 20,21-20,-21 42,21-21,-21-21,0 42,22-43,-22 43,0-21,21 21,-21-42,0 42,0-21,0 21,21-43,-21 43,0-21,0 21,21-42,-21 42,21-21,-21-1,0 1,0 21,0-21,0 0,0 0,0 21,21-43,-21 43,0-21,0 21,0-42,0 42,22-21,-22 0,0-1,21 1,-21 21,0-42,0 21,0 0,0 21,21-22,-21 1,0 0,21 0,-21 21,0-21,0 0,21-22,-21 43,0-21,0 0,0 0,21-22,-21 22,22 0,-22-21,21 21,-21-1,0 1,0 0,0 0,0 0,0 0,21-1,-21 1,0 0,0 0,0 0,0 0,0-1,0 22,0-21,21 21,-21-21,0 0,0 21,0-21,0 21,0-21,0 21,0-22,0 1,0 21,0-21,0 21,0-42,0 42,0-21,0-22,0 22,0 0,0-43,0 43,0 0,0-21,0 21,0-1,0 1</inkml:trace>
</inkml:ink>
</file>

<file path=ppt/ink/ink2.xml><?xml version="1.0" encoding="utf-8"?>
<inkml:ink xmlns:inkml="http://www.w3.org/2003/InkML">
  <inkml:definitions>
    <inkml:context xml:id="ctx0">
      <inkml:inkSource xml:id="inkSrc0">
        <inkml:traceFormat>
          <inkml:channel name="X" type="integer" max="3360" units="cm"/>
          <inkml:channel name="Y" type="integer" max="1080" units="cm"/>
        </inkml:traceFormat>
        <inkml:channelProperties>
          <inkml:channelProperty channel="X" name="resolution" value="66.14173" units="1/cm"/>
          <inkml:channelProperty channel="Y" name="resolution" value="33.96227" units="1/cm"/>
        </inkml:channelProperties>
      </inkml:inkSource>
      <inkml:timestamp xml:id="ts0" timeString="2011-06-21T00:41:35.719"/>
    </inkml:context>
    <inkml:brush xml:id="br0">
      <inkml:brushProperty name="width" value="0.08819" units="cm"/>
      <inkml:brushProperty name="height" value="0.35278" units="cm"/>
      <inkml:brushProperty name="color" value="#9DBB61"/>
      <inkml:brushProperty name="tip" value="rectangle"/>
      <inkml:brushProperty name="rasterOp" value="maskPen"/>
    </inkml:brush>
  </inkml:definitions>
  <inkml:trace contextRef="#ctx0" brushRef="#br0">12129 9673,'0'0,"0"-21,0 21,0-21,0 21,21-21,-21 21,21-21,-21-1,0 22,0-21,21 21,-21-21,0 0,0 21,21-21,0 0,-21-1,0 22,0-21,22 21,-22-21,0 21,0-21,21 0,-21 21,0-21,0 21,0-22,21 1,-21 21,21-21,-21 21,0-21,0 21,21-21,-21 0,0 21,0-22,21 22,1-21,-22 0,0 21,21-21,-21 21,21-21,-21 21,0-21,21-1,0 22,-21-21,0 21,21-21,-21 0,22 21,-22-21,21 21,-21-21,0 21,21-22,-21 1,0 21,21-21,-21 21,21-21,-21 0,21 21,-21-21,0 21,22-22,-22 22,0-21,21 0,-21 21,0-21,21 21,-21-21,0 0,0 21,21-22,-21 22,0-21,0 21,21-21,-21 0,0 21,0-21,21 21,-21-21,0 21,22-22,-22 1,0 21,0-21,21 21,-21-21,0 0,0 21,0-21,21 21,-21-22,0 22,21-21,-21 0,0 21,0-21,21 21,-21-21,0 0,0 21,0-22,21 22,-21-21,0 21,0-21,22 0,-1 21,-21-21,0 21,21-21,-21-1,0 22,21-21,-21 21,21-21,-21 21,0-21,21 0,-21 21,22-21,-22 21,21-22,0 1,-21 21,21-21,-21 21,21 0,0-21,-21 21,22-21,-22 21,21-21,-21 21,21 0,0-22,0 22,-21-21,21 21,1-21,-22 21,21 0,0-21,0 21,-21-21,21 21,-21-21,21 21,1 0,-22 0,21-22,-21 22,21 0,-21 0,21 0,0-21,-21 21,21 0,-21 0,22 0,-1-21,-21 21,21 0,-21 0,21-21,-21 21,21 0,0 0,1 0,-22 0,21-21,0 21,-21 0,21 0,-21 0,21 0,0 0,-21 0,22 0,-22 0,21-21,-21 21,21 0,0 0,-21 0,21 0,-21 0,21 0,1-22,-1 22,-21 0,21 0,0 0,-21 0,21 0,-21 0,43 0,-43 0,21 0,-21 0,21 0,-21 0,21 0,0 0,-21 0,21 0,1 0,-1 0,-21 0,21 0,21 0,1 0,-22 22,42-22,-63 0,21 0,1 0,-1 0,-21 21,21-21,-21 0,21 0,-21 0,21 0,0 0,1 21,-1-21,0 0,-21 0,21 0,0 0,-21 0,21 21,-21-21,22 0,-22 0,21 0,0 0,-21 21,21-21,0 0,0 0,-21 21,22-21,-1 0,0 22,0-22,0 0,0 0,-21 0,22 21,-1-21,0 21,-21-21,21 0,0 0,0 0,-21 21,22-21,-22 0,21 0,0 0,0 21,0-21,-21 0,21 21,-21-21,22 0,-22 0,21 0,0 0,-21 22,21-22,-21 0,21 0,0 21,1-21,-22 0,21 0,0 21,0 0,-21-21,42 0,-42 0,22 21,-22-21,21 21,0-21,-21 0,21 22,-21-22,21 0,0 21,-21-21,22 0,-22 21,21-21,0 21,0-21,0 0,0 21,-21-21,22 0,-22 0,21 0,-21 21,21-21,0 22,-21-22,21 0,-21 0,21 0,1 21,-22-21,21 0,-21 0,21 0,-21 21,21-21,0 0,-21 0,21 0,-21 21,22-21,-1 21,0-21,-21 0,0 0,21 0,0 21,22 1,-43-22,21 0,-21 0,21 21,0-21,0 0,0 21,1-21,-22 21,42-21,-42 0,21 0,-21 21,21-21,0 0,22 21,-22-21,0 22,0-22,0 0,22 21,-43-21,21 0,-21 21,21-21,-21 0,21 0,0 0,-21 21,22-21,-22 21,21-21,0 0,0 21,-21-21,21 0,0 0,1 0,-1 22,0-1,-21-21,21 0,-21 0,42 21,-42-21,22 0,-1 0,0 21,-21-21,21 21,0-21,-21 0,21 21,1-21,-1 0,0 0,-21 22,42-22,-42 21,21-21,-21 0,43 0,-43 21,21-21,-21 0,21 0,0 21,0-21,-21 21,22-21,-1 0,-21 0,21 21,-21-21,21 0,-21 0,21 0,-21 22,21-22,-21 0,22 0,-22 21,42-21,-42 21,21-21,-21 0,21 0,0 21,22 0,-43-21,21 0,-21 0,21 21,0-21,-21 0,21 0,-21 22,43-22,-22 21,0 0,0 0,-21-21,21 0,-21 0,22 0,-1 21,-21-21,21 0,0 0,-21 0,21 21,-21-21,21 22,1-22,-22 0,21 0,-21 21,21-21,-21 0,21 0,0 0,-21 21,21-21,1 0,-1 0,0 21,0-21,-21 0,21 21,-21-21,21 0,-21 0,43 0,-43 21,21-21,-21 0,42 0,-42 0,21 22,1-22,-1 0,0 21,0-21,-21 0,21 0,-21 0,21 0,-21 0,22 0,-1 21,-21-21,21 0,-21 0,42 21,-42-21,21 0,-21 0,22 21,-1-21,-21 0,21 0,0 0,0 0,-21 0,21 21,1-21,-1 22,0-22,-21 0,21 0,0 0,-21 0,21 0,-21 0,22 0,-1 0,-21 21,21-21,-21 0,21 0,-21 0,21 0,0 0,-21 0,22 21,-22-21,21 0,0 0,21 0,-42 21,21-21,-21 0,22 0,-1 21,0-21,-21 0,21 0,-21 0,21 0,0 0,1 0,-22 0,21 0,0 0,-21 21,21-21,-21 0,21 0,0 0,1 0,-1 0,0 0,-21 0,21 0,-21 0,21 0,-21 22,21-22,1 0,-22 0,42 21,-42-21,21 0,-21 0,21 0,-21 0,21 0,1 0,-22 0,21 0,-21 21,21-21,0 0,0 0,-21 0,21 0,1 0,-22 0,21 0,0 21,0-21,-21 0,21 0,-21 21,21-21,-21 0,22 0,-1 0,-21 0,21 0,-21 0,21 0,0 0,-21 0,21 21,-21-21,22 0,-22 0,21 0,0 0,-21 0,21 0,-21 0,21 0,0 0,-21 0,22 22,-22-22,21 0,-21 0,21 0,0 21,-21-21,21 0,-21 0,21 0,1 0,-1 0,-21 0,21 0,0 21,-21-21,21 0,-21 0,21 0,-21 0,22 0,-1 0,-21 0,21 0,-21 0,42 21,-21-21,1 21,-22-21,21 0,0 0,0 0,-21 0,21 21,22 1,-22-22,21 0,-21 0,0 21,1-21,-1 21,0-21,-21 0,21 0,-21 0,21 0,0 21,-21-21,22 0,-22 0,21 0,0 0,-21 0,21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44D42-770B-4B1C-AB12-C40549FB0A3D}" type="datetimeFigureOut">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B58C2-4A37-4132-908B-B505F5A0AA1E}"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44D42-770B-4B1C-AB12-C40549FB0A3D}" type="datetimeFigureOut">
              <a:rPr lang="en-US" smtClean="0"/>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8444D42-770B-4B1C-AB12-C40549FB0A3D}" type="datetimeFigureOut">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8444D42-770B-4B1C-AB12-C40549FB0A3D}" type="datetimeFigureOut">
              <a:rPr lang="en-US" smtClean="0"/>
              <a:t>2/10/16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8444D42-770B-4B1C-AB12-C40549FB0A3D}" type="datetimeFigureOut">
              <a:rPr lang="en-US" smtClean="0"/>
              <a:t>2/10/16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44D42-770B-4B1C-AB12-C40549FB0A3D}" type="datetimeFigureOut">
              <a:rPr lang="en-US" smtClean="0"/>
              <a:t>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44D42-770B-4B1C-AB12-C40549FB0A3D}" type="datetimeFigureOut">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B58C2-4A37-4132-908B-B505F5A0AA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48444D42-770B-4B1C-AB12-C40549FB0A3D}" type="datetimeFigureOut">
              <a:rPr lang="en-US" smtClean="0"/>
              <a:t>2/10/16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AC3B58C2-4A37-4132-908B-B505F5A0AA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2.emf"/><Relationship Id="rId5" Type="http://schemas.openxmlformats.org/officeDocument/2006/relationships/customXml" Target="../ink/ink2.xml"/><Relationship Id="rId6" Type="http://schemas.openxmlformats.org/officeDocument/2006/relationships/image" Target="../media/image3.emf"/><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8" y="1524000"/>
            <a:ext cx="9144000" cy="1470025"/>
          </a:xfrm>
        </p:spPr>
        <p:txBody>
          <a:bodyPr>
            <a:normAutofit fontScale="90000"/>
          </a:bodyPr>
          <a:lstStyle/>
          <a:p>
            <a:r>
              <a:rPr lang="en-US" dirty="0" smtClean="0">
                <a:latin typeface="Times New Roman" pitchFamily="18" charset="0"/>
                <a:cs typeface="Times New Roman" pitchFamily="18" charset="0"/>
              </a:rPr>
              <a:t>Senior System </a:t>
            </a:r>
            <a:r>
              <a:rPr lang="en-US" dirty="0" smtClean="0">
                <a:latin typeface="Times New Roman" pitchFamily="18" charset="0"/>
                <a:cs typeface="Times New Roman" pitchFamily="18" charset="0"/>
              </a:rPr>
              <a:t>Design</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CpE</a:t>
            </a:r>
            <a:r>
              <a:rPr lang="en-US" dirty="0" smtClean="0">
                <a:latin typeface="Times New Roman" pitchFamily="18" charset="0"/>
                <a:cs typeface="Times New Roman" pitchFamily="18" charset="0"/>
              </a:rPr>
              <a:t> 190 and EEE 193A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extBox 4"/>
          <p:cNvSpPr txBox="1"/>
          <p:nvPr/>
        </p:nvSpPr>
        <p:spPr>
          <a:xfrm>
            <a:off x="-28832" y="3276600"/>
            <a:ext cx="9144000" cy="1077218"/>
          </a:xfrm>
          <a:prstGeom prst="rect">
            <a:avLst/>
          </a:prstGeom>
          <a:noFill/>
        </p:spPr>
        <p:txBody>
          <a:bodyPr wrap="square" lIns="182880" rIns="182880" rtlCol="0">
            <a:spAutoFit/>
          </a:bodyPr>
          <a:lstStyle/>
          <a:p>
            <a:pPr algn="ctr"/>
            <a:r>
              <a:rPr lang="en-US" sz="3200" dirty="0" smtClean="0">
                <a:latin typeface="Times New Roman" pitchFamily="18" charset="0"/>
                <a:cs typeface="Times New Roman" pitchFamily="18" charset="0"/>
              </a:rPr>
              <a:t>WBS and Schedule</a:t>
            </a:r>
            <a:endParaRPr lang="en-US" sz="3200" dirty="0">
              <a:latin typeface="Times New Roman" pitchFamily="18" charset="0"/>
              <a:cs typeface="Times New Roman" pitchFamily="18" charset="0"/>
            </a:endParaRPr>
          </a:p>
          <a:p>
            <a:pPr algn="ctr"/>
            <a:endParaRPr lang="en-US" sz="3200" dirty="0">
              <a:latin typeface="Times New Roman" pitchFamily="18" charset="0"/>
              <a:cs typeface="Times New Roman" pitchFamily="18" charset="0"/>
            </a:endParaRPr>
          </a:p>
        </p:txBody>
      </p:sp>
      <p:sp>
        <p:nvSpPr>
          <p:cNvPr id="4" name="TextBox 3"/>
          <p:cNvSpPr txBox="1"/>
          <p:nvPr/>
        </p:nvSpPr>
        <p:spPr>
          <a:xfrm>
            <a:off x="0" y="4419600"/>
            <a:ext cx="9144000" cy="584775"/>
          </a:xfrm>
          <a:prstGeom prst="rect">
            <a:avLst/>
          </a:prstGeom>
          <a:noFill/>
        </p:spPr>
        <p:txBody>
          <a:bodyPr wrap="square" lIns="182880" rIns="182880" rtlCol="0">
            <a:spAutoFit/>
          </a:bodyPr>
          <a:lstStyle/>
          <a:p>
            <a:pPr algn="ctr"/>
            <a:r>
              <a:rPr lang="en-US" sz="3200" dirty="0" smtClean="0">
                <a:latin typeface="Times New Roman" pitchFamily="18" charset="0"/>
                <a:cs typeface="Times New Roman" pitchFamily="18" charset="0"/>
              </a:rPr>
              <a:t>Week 3</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8407313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WBS</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pPr algn="ctr"/>
            <a:r>
              <a:rPr lang="en-US" sz="2400" dirty="0" smtClean="0">
                <a:latin typeface="Times New Roman" pitchFamily="18" charset="0"/>
                <a:cs typeface="Times New Roman" pitchFamily="18" charset="0"/>
              </a:rPr>
              <a:t>The Big 3	[3]</a:t>
            </a:r>
            <a:endParaRPr lang="en-US" sz="2000" dirty="0">
              <a:latin typeface="Times New Roman" pitchFamily="18" charset="0"/>
              <a:cs typeface="Times New Roman" pitchFamily="18" charset="0"/>
            </a:endParaRPr>
          </a:p>
        </p:txBody>
      </p:sp>
      <p:sp>
        <p:nvSpPr>
          <p:cNvPr id="6" name="TextBox 5"/>
          <p:cNvSpPr txBox="1"/>
          <p:nvPr/>
        </p:nvSpPr>
        <p:spPr>
          <a:xfrm>
            <a:off x="-3495" y="2895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 WBS must follow the 100% rule.</a:t>
            </a:r>
            <a:endParaRPr lang="en-US" sz="2400" dirty="0">
              <a:latin typeface="Times New Roman" pitchFamily="18" charset="0"/>
              <a:cs typeface="Times New Roman" pitchFamily="18" charset="0"/>
            </a:endParaRPr>
          </a:p>
        </p:txBody>
      </p:sp>
      <p:sp>
        <p:nvSpPr>
          <p:cNvPr id="7" name="TextBox 6"/>
          <p:cNvSpPr txBox="1"/>
          <p:nvPr/>
        </p:nvSpPr>
        <p:spPr>
          <a:xfrm>
            <a:off x="0" y="156123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 WBS must be mutually exclusive.</a:t>
            </a:r>
            <a:endParaRPr lang="en-US" sz="2400" dirty="0">
              <a:latin typeface="Times New Roman" pitchFamily="18" charset="0"/>
              <a:cs typeface="Times New Roman" pitchFamily="18" charset="0"/>
            </a:endParaRPr>
          </a:p>
        </p:txBody>
      </p:sp>
      <p:sp>
        <p:nvSpPr>
          <p:cNvPr id="9" name="TextBox 8"/>
          <p:cNvSpPr txBox="1"/>
          <p:nvPr/>
        </p:nvSpPr>
        <p:spPr>
          <a:xfrm>
            <a:off x="-3495" y="42672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Know when enough is enough</a:t>
            </a:r>
            <a:endParaRPr lang="en-US" sz="2400" dirty="0">
              <a:latin typeface="Times New Roman" pitchFamily="18" charset="0"/>
              <a:cs typeface="Times New Roman" pitchFamily="18" charset="0"/>
            </a:endParaRPr>
          </a:p>
        </p:txBody>
      </p:sp>
      <p:sp>
        <p:nvSpPr>
          <p:cNvPr id="10" name="TextBox 9"/>
          <p:cNvSpPr txBox="1"/>
          <p:nvPr/>
        </p:nvSpPr>
        <p:spPr>
          <a:xfrm>
            <a:off x="0" y="2194631"/>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	Elements do NOT overlap.  </a:t>
            </a:r>
            <a:endParaRPr lang="en-US" sz="2400" dirty="0">
              <a:latin typeface="Times New Roman" pitchFamily="18" charset="0"/>
              <a:cs typeface="Times New Roman" pitchFamily="18" charset="0"/>
            </a:endParaRPr>
          </a:p>
        </p:txBody>
      </p:sp>
      <p:sp>
        <p:nvSpPr>
          <p:cNvPr id="11" name="TextBox 10"/>
          <p:cNvSpPr txBox="1"/>
          <p:nvPr/>
        </p:nvSpPr>
        <p:spPr>
          <a:xfrm>
            <a:off x="0" y="35814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	The elements add up to 100% of the project. </a:t>
            </a:r>
            <a:endParaRPr lang="en-US" sz="2400" dirty="0">
              <a:latin typeface="Times New Roman" pitchFamily="18" charset="0"/>
              <a:cs typeface="Times New Roman" pitchFamily="18" charset="0"/>
            </a:endParaRPr>
          </a:p>
        </p:txBody>
      </p:sp>
      <p:sp>
        <p:nvSpPr>
          <p:cNvPr id="12" name="TextBox 11"/>
          <p:cNvSpPr txBox="1"/>
          <p:nvPr/>
        </p:nvSpPr>
        <p:spPr>
          <a:xfrm>
            <a:off x="0" y="4872335"/>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If you can reasonable predict the time to complete the task – you are probably at enough detail.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14457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build="p"/>
      <p:bldP spid="10" grpId="0"/>
      <p:bldP spid="11" grpId="0"/>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Program Evaluation and Review Technique - PERT</a:t>
            </a:r>
            <a:endParaRPr lang="en-US" sz="2000" dirty="0">
              <a:latin typeface="Times New Roman" pitchFamily="18" charset="0"/>
              <a:cs typeface="Times New Roman" pitchFamily="18" charset="0"/>
            </a:endParaRPr>
          </a:p>
        </p:txBody>
      </p:sp>
      <p:sp>
        <p:nvSpPr>
          <p:cNvPr id="6" name="TextBox 5"/>
          <p:cNvSpPr txBox="1"/>
          <p:nvPr/>
        </p:nvSpPr>
        <p:spPr>
          <a:xfrm>
            <a:off x="699" y="2971799"/>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Complex technical projects can have complex interactions between tasks, timing of tasks, and project team members.</a:t>
            </a:r>
            <a:endParaRPr lang="en-US" sz="2400" dirty="0">
              <a:latin typeface="Times New Roman" pitchFamily="18" charset="0"/>
              <a:cs typeface="Times New Roman" pitchFamily="18" charset="0"/>
            </a:endParaRPr>
          </a:p>
        </p:txBody>
      </p:sp>
      <p:sp>
        <p:nvSpPr>
          <p:cNvPr id="7" name="TextBox 6"/>
          <p:cNvSpPr txBox="1"/>
          <p:nvPr/>
        </p:nvSpPr>
        <p:spPr>
          <a:xfrm>
            <a:off x="0" y="1413301"/>
            <a:ext cx="9144000" cy="1200329"/>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 U.S. Navy developed this technique during the development of the Polaris missile due to the increasingly technical nature of their warfare enhancement projects.</a:t>
            </a:r>
            <a:endParaRPr lang="en-US" sz="2400" dirty="0">
              <a:latin typeface="Times New Roman" pitchFamily="18" charset="0"/>
              <a:cs typeface="Times New Roman" pitchFamily="18" charset="0"/>
            </a:endParaRPr>
          </a:p>
        </p:txBody>
      </p:sp>
      <p:sp>
        <p:nvSpPr>
          <p:cNvPr id="9" name="TextBox 8"/>
          <p:cNvSpPr txBox="1"/>
          <p:nvPr/>
        </p:nvSpPr>
        <p:spPr>
          <a:xfrm>
            <a:off x="-3495" y="3986442"/>
            <a:ext cx="9144000" cy="2308324"/>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Rather than relying on gifted, experienced but possibly only intuitive project managers, the PERT method creates a project structure that is: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visible to all project members,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clear in assignment of tasks,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avoids duplication by this transparency,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above all, based on clear convincing logic.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8401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1185862"/>
            <a:ext cx="5924550" cy="4486275"/>
          </a:xfrm>
          <a:prstGeom prst="rect">
            <a:avLst/>
          </a:prstGeom>
        </p:spPr>
      </p:pic>
      <p:sp>
        <p:nvSpPr>
          <p:cNvPr id="3" name="TextBox 2"/>
          <p:cNvSpPr txBox="1"/>
          <p:nvPr/>
        </p:nvSpPr>
        <p:spPr>
          <a:xfrm>
            <a:off x="10297" y="5961446"/>
            <a:ext cx="9144000" cy="369332"/>
          </a:xfrm>
          <a:prstGeom prst="rect">
            <a:avLst/>
          </a:prstGeom>
          <a:noFill/>
        </p:spPr>
        <p:txBody>
          <a:bodyPr wrap="square" rtlCol="0">
            <a:spAutoFit/>
          </a:bodyPr>
          <a:lstStyle/>
          <a:p>
            <a:pPr algn="ctr"/>
            <a:r>
              <a:rPr lang="en-US" dirty="0" smtClean="0"/>
              <a:t>Figure II. PERT Chart [4]</a:t>
            </a:r>
            <a:endParaRPr lang="en-US" dirty="0"/>
          </a:p>
        </p:txBody>
      </p:sp>
    </p:spTree>
    <p:extLst>
      <p:ext uri="{BB962C8B-B14F-4D97-AF65-F5344CB8AC3E}">
        <p14:creationId xmlns:p14="http://schemas.microsoft.com/office/powerpoint/2010/main" val="29663370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Criteria to use PERT [5] </a:t>
            </a:r>
            <a:endParaRPr lang="en-US" sz="2000" dirty="0">
              <a:latin typeface="Times New Roman" pitchFamily="18" charset="0"/>
              <a:cs typeface="Times New Roman" pitchFamily="18" charset="0"/>
            </a:endParaRPr>
          </a:p>
        </p:txBody>
      </p:sp>
      <p:sp>
        <p:nvSpPr>
          <p:cNvPr id="6" name="TextBox 5"/>
          <p:cNvSpPr txBox="1"/>
          <p:nvPr/>
        </p:nvSpPr>
        <p:spPr>
          <a:xfrm>
            <a:off x="-3495" y="187496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Your design idea must result in a working deployable prototype.</a:t>
            </a:r>
            <a:endParaRPr lang="en-US" sz="2400" dirty="0">
              <a:latin typeface="Times New Roman" pitchFamily="18" charset="0"/>
              <a:cs typeface="Times New Roman" pitchFamily="18" charset="0"/>
            </a:endParaRPr>
          </a:p>
        </p:txBody>
      </p:sp>
      <p:sp>
        <p:nvSpPr>
          <p:cNvPr id="7" name="TextBox 6"/>
          <p:cNvSpPr txBox="1"/>
          <p:nvPr/>
        </p:nvSpPr>
        <p:spPr>
          <a:xfrm>
            <a:off x="0" y="1413301"/>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1. Does a specific end objective exist?</a:t>
            </a:r>
            <a:endParaRPr lang="en-US" sz="2400" dirty="0">
              <a:latin typeface="Times New Roman" pitchFamily="18" charset="0"/>
              <a:cs typeface="Times New Roman" pitchFamily="18" charset="0"/>
            </a:endParaRPr>
          </a:p>
        </p:txBody>
      </p:sp>
      <p:sp>
        <p:nvSpPr>
          <p:cNvPr id="10" name="TextBox 9"/>
          <p:cNvSpPr txBox="1"/>
          <p:nvPr/>
        </p:nvSpPr>
        <p:spPr>
          <a:xfrm>
            <a:off x="0" y="3043535"/>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You must complete a working laboratory prototype by </a:t>
            </a:r>
            <a:r>
              <a:rPr lang="en-US" sz="2400" dirty="0" smtClean="0">
                <a:latin typeface="Times New Roman" pitchFamily="18" charset="0"/>
                <a:cs typeface="Times New Roman" pitchFamily="18" charset="0"/>
              </a:rPr>
              <a:t>May.</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You must complete a working deployable prototype by </a:t>
            </a:r>
            <a:r>
              <a:rPr lang="en-US" sz="2400" dirty="0" smtClean="0">
                <a:latin typeface="Times New Roman" pitchFamily="18" charset="0"/>
                <a:cs typeface="Times New Roman" pitchFamily="18" charset="0"/>
              </a:rPr>
              <a:t>December.</a:t>
            </a:r>
            <a:endParaRPr lang="en-US" sz="2400" dirty="0">
              <a:latin typeface="Times New Roman" pitchFamily="18" charset="0"/>
              <a:cs typeface="Times New Roman" pitchFamily="18" charset="0"/>
            </a:endParaRPr>
          </a:p>
        </p:txBody>
      </p:sp>
      <p:sp>
        <p:nvSpPr>
          <p:cNvPr id="11" name="TextBox 10"/>
          <p:cNvSpPr txBox="1"/>
          <p:nvPr/>
        </p:nvSpPr>
        <p:spPr>
          <a:xfrm>
            <a:off x="3495" y="258187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2. Must some scheduled date or deadline be met?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82534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build="p"/>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Criteria to use PERT [5] </a:t>
            </a:r>
            <a:endParaRPr lang="en-US" sz="2000" dirty="0">
              <a:latin typeface="Times New Roman" pitchFamily="18" charset="0"/>
              <a:cs typeface="Times New Roman" pitchFamily="18" charset="0"/>
            </a:endParaRPr>
          </a:p>
        </p:txBody>
      </p:sp>
      <p:sp>
        <p:nvSpPr>
          <p:cNvPr id="12" name="TextBox 11"/>
          <p:cNvSpPr txBox="1"/>
          <p:nvPr/>
        </p:nvSpPr>
        <p:spPr>
          <a:xfrm>
            <a:off x="7689" y="1978462"/>
            <a:ext cx="9144000" cy="1569660"/>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Dr. Cook indicates the minimum complexity is: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more than two persons;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more than two months;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PERT “network” of 20 to 25 “events.”</a:t>
            </a:r>
            <a:endParaRPr lang="en-US" sz="2400" dirty="0">
              <a:latin typeface="Times New Roman" pitchFamily="18" charset="0"/>
              <a:cs typeface="Times New Roman" pitchFamily="18" charset="0"/>
            </a:endParaRPr>
          </a:p>
        </p:txBody>
      </p:sp>
      <p:sp>
        <p:nvSpPr>
          <p:cNvPr id="13" name="TextBox 12"/>
          <p:cNvSpPr txBox="1"/>
          <p:nvPr/>
        </p:nvSpPr>
        <p:spPr>
          <a:xfrm>
            <a:off x="0" y="1371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3. What is the degree of project complexity?</a:t>
            </a:r>
            <a:endParaRPr lang="en-US" sz="2400" dirty="0">
              <a:latin typeface="Times New Roman" pitchFamily="18" charset="0"/>
              <a:cs typeface="Times New Roman" pitchFamily="18" charset="0"/>
            </a:endParaRPr>
          </a:p>
        </p:txBody>
      </p:sp>
      <p:sp>
        <p:nvSpPr>
          <p:cNvPr id="14" name="TextBox 13"/>
          <p:cNvSpPr txBox="1"/>
          <p:nvPr/>
        </p:nvSpPr>
        <p:spPr>
          <a:xfrm>
            <a:off x="0" y="3810000"/>
            <a:ext cx="9144000" cy="1569660"/>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Senior Design:</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about four persons;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about ten months;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PERT “network” of up to hundreds of “events.”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45522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Criteria to use PERT [5] </a:t>
            </a:r>
            <a:endParaRPr lang="en-US" sz="2000" dirty="0">
              <a:latin typeface="Times New Roman" pitchFamily="18" charset="0"/>
              <a:cs typeface="Times New Roman" pitchFamily="18" charset="0"/>
            </a:endParaRPr>
          </a:p>
        </p:txBody>
      </p:sp>
      <p:sp>
        <p:nvSpPr>
          <p:cNvPr id="13" name="TextBox 12"/>
          <p:cNvSpPr txBox="1"/>
          <p:nvPr/>
        </p:nvSpPr>
        <p:spPr>
          <a:xfrm>
            <a:off x="0" y="13716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4. Does a degree of uncertainty exist as to the definition of some or all of program elements?</a:t>
            </a:r>
            <a:endParaRPr lang="en-US" sz="2400" dirty="0">
              <a:latin typeface="Times New Roman" pitchFamily="18" charset="0"/>
              <a:cs typeface="Times New Roman" pitchFamily="18" charset="0"/>
            </a:endParaRPr>
          </a:p>
        </p:txBody>
      </p:sp>
      <p:sp>
        <p:nvSpPr>
          <p:cNvPr id="14" name="TextBox 13"/>
          <p:cNvSpPr txBox="1"/>
          <p:nvPr/>
        </p:nvSpPr>
        <p:spPr>
          <a:xfrm>
            <a:off x="0" y="2362200"/>
            <a:ext cx="9144000" cy="1200329"/>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How many students in the course can tell me know exactly what they need to do, when they will do it and what exact parts, circuits, printed circuit boards, software, algorithms, …. are needed?</a:t>
            </a:r>
            <a:endParaRPr lang="en-US" sz="2400" dirty="0">
              <a:latin typeface="Times New Roman" pitchFamily="18" charset="0"/>
              <a:cs typeface="Times New Roman" pitchFamily="18" charset="0"/>
            </a:endParaRPr>
          </a:p>
        </p:txBody>
      </p:sp>
      <p:sp>
        <p:nvSpPr>
          <p:cNvPr id="9" name="TextBox 8"/>
          <p:cNvSpPr txBox="1"/>
          <p:nvPr/>
        </p:nvSpPr>
        <p:spPr>
          <a:xfrm>
            <a:off x="0" y="3810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Zero?  I thought so.</a:t>
            </a:r>
          </a:p>
        </p:txBody>
      </p:sp>
      <p:sp>
        <p:nvSpPr>
          <p:cNvPr id="10" name="TextBox 9"/>
          <p:cNvSpPr txBox="1"/>
          <p:nvPr/>
        </p:nvSpPr>
        <p:spPr>
          <a:xfrm>
            <a:off x="0" y="4648200"/>
            <a:ext cx="9144000" cy="1200329"/>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There is an old adage: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Plan your work.</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Work your plan.</a:t>
            </a:r>
          </a:p>
        </p:txBody>
      </p:sp>
    </p:spTree>
    <p:extLst>
      <p:ext uri="{BB962C8B-B14F-4D97-AF65-F5344CB8AC3E}">
        <p14:creationId xmlns:p14="http://schemas.microsoft.com/office/powerpoint/2010/main" val="1546459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Senior Design WBS/PERT process:</a:t>
            </a:r>
            <a:endParaRPr lang="en-US" sz="2000" dirty="0">
              <a:latin typeface="Times New Roman" pitchFamily="18" charset="0"/>
              <a:cs typeface="Times New Roman" pitchFamily="18" charset="0"/>
            </a:endParaRPr>
          </a:p>
        </p:txBody>
      </p:sp>
      <p:sp>
        <p:nvSpPr>
          <p:cNvPr id="13" name="TextBox 12"/>
          <p:cNvSpPr txBox="1"/>
          <p:nvPr/>
        </p:nvSpPr>
        <p:spPr>
          <a:xfrm>
            <a:off x="0" y="1371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Construct a work breakdown structure</a:t>
            </a:r>
            <a:endParaRPr lang="en-US" sz="2400" dirty="0">
              <a:latin typeface="Times New Roman" pitchFamily="18" charset="0"/>
              <a:cs typeface="Times New Roman" pitchFamily="18" charset="0"/>
            </a:endParaRPr>
          </a:p>
        </p:txBody>
      </p:sp>
      <p:sp>
        <p:nvSpPr>
          <p:cNvPr id="14" name="TextBox 13"/>
          <p:cNvSpPr txBox="1"/>
          <p:nvPr/>
        </p:nvSpPr>
        <p:spPr>
          <a:xfrm>
            <a:off x="0" y="319634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Correlate the “network” to the WBS.</a:t>
            </a:r>
            <a:endParaRPr lang="en-US" sz="2400" dirty="0">
              <a:latin typeface="Times New Roman" pitchFamily="18" charset="0"/>
              <a:cs typeface="Times New Roman" pitchFamily="18" charset="0"/>
            </a:endParaRPr>
          </a:p>
        </p:txBody>
      </p:sp>
      <p:sp>
        <p:nvSpPr>
          <p:cNvPr id="9" name="TextBox 8"/>
          <p:cNvSpPr txBox="1"/>
          <p:nvPr/>
        </p:nvSpPr>
        <p:spPr>
          <a:xfrm>
            <a:off x="-7690" y="19812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These are the tasks required to implement features that define your project. </a:t>
            </a:r>
          </a:p>
        </p:txBody>
      </p:sp>
      <p:sp>
        <p:nvSpPr>
          <p:cNvPr id="10" name="TextBox 9"/>
          <p:cNvSpPr txBox="1"/>
          <p:nvPr/>
        </p:nvSpPr>
        <p:spPr>
          <a:xfrm>
            <a:off x="0" y="38100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 buzzword “network” means what are the project processes that must be followed to complete your task?</a:t>
            </a:r>
          </a:p>
        </p:txBody>
      </p:sp>
    </p:spTree>
    <p:extLst>
      <p:ext uri="{BB962C8B-B14F-4D97-AF65-F5344CB8AC3E}">
        <p14:creationId xmlns:p14="http://schemas.microsoft.com/office/powerpoint/2010/main" val="2688840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a:latin typeface="Times New Roman" pitchFamily="18" charset="0"/>
                <a:cs typeface="Times New Roman" pitchFamily="18" charset="0"/>
              </a:rPr>
              <a:t>For example, how do you drive to </a:t>
            </a:r>
            <a:r>
              <a:rPr lang="en-US" sz="2400" dirty="0" smtClean="0">
                <a:latin typeface="Times New Roman" pitchFamily="18" charset="0"/>
                <a:cs typeface="Times New Roman" pitchFamily="18" charset="0"/>
              </a:rPr>
              <a:t>school in the morning?</a:t>
            </a:r>
            <a:endParaRPr lang="en-US" sz="2400" dirty="0">
              <a:latin typeface="Times New Roman" pitchFamily="18" charset="0"/>
              <a:cs typeface="Times New Roman" pitchFamily="18" charset="0"/>
            </a:endParaRPr>
          </a:p>
        </p:txBody>
      </p:sp>
      <p:sp>
        <p:nvSpPr>
          <p:cNvPr id="13" name="TextBox 12"/>
          <p:cNvSpPr txBox="1"/>
          <p:nvPr/>
        </p:nvSpPr>
        <p:spPr>
          <a:xfrm>
            <a:off x="1219200" y="1371600"/>
            <a:ext cx="79248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Get dressed.</a:t>
            </a:r>
            <a:endParaRPr lang="en-US" sz="2400" dirty="0">
              <a:latin typeface="Times New Roman" pitchFamily="18" charset="0"/>
              <a:cs typeface="Times New Roman" pitchFamily="18" charset="0"/>
            </a:endParaRPr>
          </a:p>
        </p:txBody>
      </p:sp>
      <p:sp>
        <p:nvSpPr>
          <p:cNvPr id="14" name="TextBox 13"/>
          <p:cNvSpPr txBox="1"/>
          <p:nvPr/>
        </p:nvSpPr>
        <p:spPr>
          <a:xfrm>
            <a:off x="1219200" y="2743200"/>
            <a:ext cx="79248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Gather up books, homework, and stuff into backpack.</a:t>
            </a:r>
            <a:endParaRPr lang="en-US" sz="2400" dirty="0">
              <a:latin typeface="Times New Roman" pitchFamily="18" charset="0"/>
              <a:cs typeface="Times New Roman" pitchFamily="18" charset="0"/>
            </a:endParaRPr>
          </a:p>
        </p:txBody>
      </p:sp>
      <p:sp>
        <p:nvSpPr>
          <p:cNvPr id="9" name="TextBox 8"/>
          <p:cNvSpPr txBox="1"/>
          <p:nvPr/>
        </p:nvSpPr>
        <p:spPr>
          <a:xfrm>
            <a:off x="1219200" y="1905000"/>
            <a:ext cx="79248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Eat breakfast. You might be able to skip eating breakfast, but don’t skip getting dressed. </a:t>
            </a:r>
          </a:p>
        </p:txBody>
      </p:sp>
      <p:sp>
        <p:nvSpPr>
          <p:cNvPr id="10" name="TextBox 9"/>
          <p:cNvSpPr txBox="1"/>
          <p:nvPr/>
        </p:nvSpPr>
        <p:spPr>
          <a:xfrm>
            <a:off x="1219200" y="3276600"/>
            <a:ext cx="79248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Find car keys.  Maybe you take Light Rail. </a:t>
            </a:r>
          </a:p>
        </p:txBody>
      </p:sp>
      <p:sp>
        <p:nvSpPr>
          <p:cNvPr id="11" name="TextBox 10"/>
          <p:cNvSpPr txBox="1"/>
          <p:nvPr/>
        </p:nvSpPr>
        <p:spPr>
          <a:xfrm>
            <a:off x="1219200" y="3815619"/>
            <a:ext cx="79248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Go to car. Unlock car. Get in car. Start car. ……..</a:t>
            </a:r>
          </a:p>
        </p:txBody>
      </p:sp>
      <p:sp>
        <p:nvSpPr>
          <p:cNvPr id="12" name="TextBox 11"/>
          <p:cNvSpPr txBox="1"/>
          <p:nvPr/>
        </p:nvSpPr>
        <p:spPr>
          <a:xfrm>
            <a:off x="0" y="4491335"/>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And so on.</a:t>
            </a:r>
          </a:p>
        </p:txBody>
      </p:sp>
      <p:sp>
        <p:nvSpPr>
          <p:cNvPr id="15" name="TextBox 14"/>
          <p:cNvSpPr txBox="1"/>
          <p:nvPr/>
        </p:nvSpPr>
        <p:spPr>
          <a:xfrm>
            <a:off x="0" y="5048071"/>
            <a:ext cx="9144000" cy="1200329"/>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Without trying to describe exactly “how you start a car”, can you describe the various processes that you will need to complete to finish Senior Design?</a:t>
            </a:r>
          </a:p>
        </p:txBody>
      </p:sp>
    </p:spTree>
    <p:extLst>
      <p:ext uri="{BB962C8B-B14F-4D97-AF65-F5344CB8AC3E}">
        <p14:creationId xmlns:p14="http://schemas.microsoft.com/office/powerpoint/2010/main" val="123086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P spid="11" grpId="0"/>
      <p:bldP spid="12"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PERT</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Important Point!</a:t>
            </a:r>
            <a:endParaRPr lang="en-US" sz="2400" dirty="0">
              <a:latin typeface="Times New Roman" pitchFamily="18" charset="0"/>
              <a:cs typeface="Times New Roman" pitchFamily="18" charset="0"/>
            </a:endParaRPr>
          </a:p>
        </p:txBody>
      </p:sp>
      <p:sp>
        <p:nvSpPr>
          <p:cNvPr id="12" name="TextBox 11"/>
          <p:cNvSpPr txBox="1"/>
          <p:nvPr/>
        </p:nvSpPr>
        <p:spPr>
          <a:xfrm>
            <a:off x="0" y="1361971"/>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PERT is a dynamic system.  Any project probably will not progress exactly according to plan.</a:t>
            </a:r>
          </a:p>
        </p:txBody>
      </p:sp>
      <p:sp>
        <p:nvSpPr>
          <p:cNvPr id="15" name="TextBox 14"/>
          <p:cNvSpPr txBox="1"/>
          <p:nvPr/>
        </p:nvSpPr>
        <p:spPr>
          <a:xfrm>
            <a:off x="0" y="3371671"/>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Weave and dodge as obstacles arise.  But keep your eye on the completion of the project.  </a:t>
            </a:r>
          </a:p>
        </p:txBody>
      </p:sp>
      <p:sp>
        <p:nvSpPr>
          <p:cNvPr id="16" name="TextBox 15"/>
          <p:cNvSpPr txBox="1"/>
          <p:nvPr/>
        </p:nvSpPr>
        <p:spPr>
          <a:xfrm>
            <a:off x="4194" y="2358597"/>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Develop a mindset that includes periodic task and schedule revisions as a central element in your planning.  </a:t>
            </a:r>
          </a:p>
        </p:txBody>
      </p:sp>
      <p:sp>
        <p:nvSpPr>
          <p:cNvPr id="17" name="TextBox 16"/>
          <p:cNvSpPr txBox="1"/>
          <p:nvPr/>
        </p:nvSpPr>
        <p:spPr>
          <a:xfrm>
            <a:off x="0" y="4419600"/>
            <a:ext cx="9144000" cy="1200329"/>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Senior Design ends in </a:t>
            </a:r>
            <a:r>
              <a:rPr lang="en-US" sz="2400" dirty="0" smtClean="0">
                <a:latin typeface="Times New Roman" pitchFamily="18" charset="0"/>
                <a:cs typeface="Times New Roman" pitchFamily="18" charset="0"/>
              </a:rPr>
              <a:t>December. </a:t>
            </a:r>
            <a:r>
              <a:rPr lang="en-US" sz="2400" dirty="0" smtClean="0">
                <a:latin typeface="Times New Roman" pitchFamily="18" charset="0"/>
                <a:cs typeface="Times New Roman" pitchFamily="18" charset="0"/>
              </a:rPr>
              <a:t>Period.  The clock will tick on relentlessly. Completing school and your graduation depend on finishing your Senior Design project.</a:t>
            </a:r>
          </a:p>
        </p:txBody>
      </p:sp>
    </p:spTree>
    <p:extLst>
      <p:ext uri="{BB962C8B-B14F-4D97-AF65-F5344CB8AC3E}">
        <p14:creationId xmlns:p14="http://schemas.microsoft.com/office/powerpoint/2010/main" val="141431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3" name="TextBox 2"/>
          <p:cNvSpPr txBox="1"/>
          <p:nvPr/>
        </p:nvSpPr>
        <p:spPr>
          <a:xfrm>
            <a:off x="4120" y="1879937"/>
            <a:ext cx="9144000" cy="1015663"/>
          </a:xfrm>
          <a:prstGeom prst="rect">
            <a:avLst/>
          </a:prstGeom>
          <a:noFill/>
        </p:spPr>
        <p:txBody>
          <a:bodyPr wrap="square" lIns="182880" rIns="182880" rtlCol="0">
            <a:spAutoFit/>
          </a:bodyPr>
          <a:lstStyle/>
          <a:p>
            <a:r>
              <a:rPr lang="en-US" sz="2000" dirty="0" smtClean="0">
                <a:latin typeface="Times New Roman" pitchFamily="18" charset="0"/>
                <a:cs typeface="Times New Roman" pitchFamily="18" charset="0"/>
              </a:rPr>
              <a:t>[2] D.L. Cook,</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1966</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Program Evaluation and Review Technique – Applications in Education</a:t>
            </a:r>
            <a:r>
              <a:rPr lang="en-US" sz="2000" dirty="0">
                <a:latin typeface="Times New Roman" pitchFamily="18" charset="0"/>
                <a:cs typeface="Times New Roman" pitchFamily="18" charset="0"/>
              </a:rPr>
              <a:t>, U.S. Department of Health, Education and Welfare, Office of Education, </a:t>
            </a:r>
          </a:p>
          <a:p>
            <a:r>
              <a:rPr lang="en-US" sz="2000" dirty="0">
                <a:latin typeface="Times New Roman" pitchFamily="18" charset="0"/>
                <a:cs typeface="Times New Roman" pitchFamily="18" charset="0"/>
              </a:rPr>
              <a:t>Available: http://eric.ed.gov</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extBox 3"/>
          <p:cNvSpPr txBox="1"/>
          <p:nvPr/>
        </p:nvSpPr>
        <p:spPr>
          <a:xfrm>
            <a:off x="4120" y="3102114"/>
            <a:ext cx="9144000" cy="707886"/>
          </a:xfrm>
          <a:prstGeom prst="rect">
            <a:avLst/>
          </a:prstGeom>
          <a:noFill/>
        </p:spPr>
        <p:txBody>
          <a:bodyPr wrap="square" lIns="182880" rIns="182880" rtlCol="0">
            <a:spAutoFit/>
          </a:bodyPr>
          <a:lstStyle/>
          <a:p>
            <a:r>
              <a:rPr lang="en-US" sz="2000" dirty="0" smtClean="0">
                <a:latin typeface="Times New Roman" pitchFamily="18" charset="0"/>
                <a:cs typeface="Times New Roman" pitchFamily="18" charset="0"/>
              </a:rPr>
              <a:t>[3] J.R. Chapman, 2007, </a:t>
            </a:r>
            <a:r>
              <a:rPr lang="en-US" sz="2000" i="1" dirty="0" smtClean="0">
                <a:latin typeface="Times New Roman" pitchFamily="18" charset="0"/>
                <a:cs typeface="Times New Roman" pitchFamily="18" charset="0"/>
              </a:rPr>
              <a:t>Principle Based Project Management</a:t>
            </a:r>
            <a:r>
              <a:rPr lang="en-US" sz="2000" dirty="0" smtClean="0">
                <a:latin typeface="Times New Roman" pitchFamily="18" charset="0"/>
                <a:cs typeface="Times New Roman" pitchFamily="18" charset="0"/>
              </a:rPr>
              <a:t>,  Available</a:t>
            </a:r>
            <a:r>
              <a:rPr lang="en-US" sz="2000" dirty="0">
                <a:latin typeface="Times New Roman" pitchFamily="18" charset="0"/>
                <a:cs typeface="Times New Roman" pitchFamily="18" charset="0"/>
              </a:rPr>
              <a:t>: http://www.hyperthot.com/pm_wbs.htm</a:t>
            </a:r>
          </a:p>
        </p:txBody>
      </p:sp>
      <p:sp>
        <p:nvSpPr>
          <p:cNvPr id="5" name="TextBox 4"/>
          <p:cNvSpPr txBox="1"/>
          <p:nvPr/>
        </p:nvSpPr>
        <p:spPr>
          <a:xfrm>
            <a:off x="0" y="4092714"/>
            <a:ext cx="9144000" cy="707886"/>
          </a:xfrm>
          <a:prstGeom prst="rect">
            <a:avLst/>
          </a:prstGeom>
          <a:noFill/>
        </p:spPr>
        <p:txBody>
          <a:bodyPr wrap="square" lIns="182880" rIns="182880" rtlCol="0">
            <a:spAutoFit/>
          </a:bodyPr>
          <a:lstStyle/>
          <a:p>
            <a:r>
              <a:rPr lang="en-US" sz="2000" dirty="0" smtClean="0">
                <a:latin typeface="Times New Roman" pitchFamily="18" charset="0"/>
                <a:cs typeface="Times New Roman" pitchFamily="18" charset="0"/>
              </a:rPr>
              <a:t>[4] P. </a:t>
            </a:r>
            <a:r>
              <a:rPr lang="en-US" sz="2000" dirty="0" err="1" smtClean="0">
                <a:latin typeface="Times New Roman" pitchFamily="18" charset="0"/>
                <a:cs typeface="Times New Roman" pitchFamily="18" charset="0"/>
              </a:rPr>
              <a:t>Bergdhal</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Work breakdown structure user guide, </a:t>
            </a:r>
            <a:r>
              <a:rPr lang="en-US" sz="2000" dirty="0" smtClean="0">
                <a:latin typeface="Times New Roman" pitchFamily="18" charset="0"/>
                <a:cs typeface="Times New Roman" pitchFamily="18" charset="0"/>
              </a:rPr>
              <a:t>Available</a:t>
            </a:r>
            <a:r>
              <a:rPr lang="en-US" sz="2000" dirty="0">
                <a:latin typeface="Times New Roman" pitchFamily="18" charset="0"/>
                <a:cs typeface="Times New Roman" pitchFamily="18" charset="0"/>
              </a:rPr>
              <a:t>: http://www.youtube.com/watch?v=5DyjLFVMVso&amp;NR=1</a:t>
            </a:r>
          </a:p>
        </p:txBody>
      </p:sp>
      <p:sp>
        <p:nvSpPr>
          <p:cNvPr id="6" name="TextBox 5"/>
          <p:cNvSpPr txBox="1"/>
          <p:nvPr/>
        </p:nvSpPr>
        <p:spPr>
          <a:xfrm>
            <a:off x="0" y="5137652"/>
            <a:ext cx="9144000" cy="707886"/>
          </a:xfrm>
          <a:prstGeom prst="rect">
            <a:avLst/>
          </a:prstGeom>
          <a:noFill/>
        </p:spPr>
        <p:txBody>
          <a:bodyPr wrap="square" lIns="182880" rIns="182880" rtlCol="0">
            <a:spAutoFit/>
          </a:bodyPr>
          <a:lstStyle/>
          <a:p>
            <a:r>
              <a:rPr lang="en-US" sz="2000" dirty="0" smtClean="0">
                <a:latin typeface="Times New Roman" pitchFamily="18" charset="0"/>
                <a:cs typeface="Times New Roman" pitchFamily="18" charset="0"/>
              </a:rPr>
              <a:t>[5] M. Kelly, PERT, </a:t>
            </a:r>
            <a:r>
              <a:rPr lang="en-US" sz="2000" i="1" dirty="0" smtClean="0">
                <a:latin typeface="Times New Roman" pitchFamily="18" charset="0"/>
                <a:cs typeface="Times New Roman" pitchFamily="18" charset="0"/>
              </a:rPr>
              <a:t>PERT Chart Tutorial, </a:t>
            </a:r>
            <a:r>
              <a:rPr lang="en-US" sz="2000" dirty="0" smtClean="0">
                <a:latin typeface="Times New Roman" pitchFamily="18" charset="0"/>
                <a:cs typeface="Times New Roman" pitchFamily="18" charset="0"/>
              </a:rPr>
              <a:t>McKinnon Secondary College, Victoria, Australia</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Available</a:t>
            </a:r>
            <a:r>
              <a:rPr lang="en-US" sz="2000" dirty="0">
                <a:latin typeface="Times New Roman" pitchFamily="18" charset="0"/>
                <a:cs typeface="Times New Roman" pitchFamily="18" charset="0"/>
              </a:rPr>
              <a:t>: http://www.vceit.com/ganttpert/pert-tute/pert-tute.htm</a:t>
            </a:r>
          </a:p>
        </p:txBody>
      </p:sp>
      <p:sp>
        <p:nvSpPr>
          <p:cNvPr id="7" name="TextBox 6"/>
          <p:cNvSpPr txBox="1"/>
          <p:nvPr/>
        </p:nvSpPr>
        <p:spPr>
          <a:xfrm>
            <a:off x="0" y="997803"/>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[1] J.P. Lewis, </a:t>
            </a:r>
            <a:r>
              <a:rPr lang="en-US" sz="2400" i="1" dirty="0" smtClean="0">
                <a:latin typeface="Times New Roman" pitchFamily="18" charset="0"/>
                <a:cs typeface="Times New Roman" pitchFamily="18" charset="0"/>
              </a:rPr>
              <a:t>Fundamentals of Project Management</a:t>
            </a:r>
            <a:r>
              <a:rPr lang="en-US" sz="2400" dirty="0" smtClean="0">
                <a:latin typeface="Times New Roman" pitchFamily="18" charset="0"/>
                <a:cs typeface="Times New Roman" pitchFamily="18" charset="0"/>
              </a:rPr>
              <a:t>,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ed., New York, 2007</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621229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Planning the Project</a:t>
            </a:r>
            <a:endParaRPr lang="en-US" dirty="0">
              <a:latin typeface="Times New Roman" pitchFamily="18" charset="0"/>
              <a:cs typeface="Times New Roman" pitchFamily="18" charset="0"/>
            </a:endParaRPr>
          </a:p>
        </p:txBody>
      </p:sp>
      <p:sp>
        <p:nvSpPr>
          <p:cNvPr id="3" name="TextBox 2"/>
          <p:cNvSpPr txBox="1"/>
          <p:nvPr/>
        </p:nvSpPr>
        <p:spPr>
          <a:xfrm>
            <a:off x="0" y="99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“You can’t schedule creativity”   [1]</a:t>
            </a:r>
            <a:endParaRPr lang="en-US" sz="2000" dirty="0">
              <a:latin typeface="Times New Roman" pitchFamily="18" charset="0"/>
              <a:cs typeface="Times New Roman" pitchFamily="18" charset="0"/>
            </a:endParaRPr>
          </a:p>
        </p:txBody>
      </p:sp>
      <p:sp>
        <p:nvSpPr>
          <p:cNvPr id="4" name="TextBox 3"/>
          <p:cNvSpPr txBox="1"/>
          <p:nvPr/>
        </p:nvSpPr>
        <p:spPr>
          <a:xfrm>
            <a:off x="-14416" y="182021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“You can schedule creativity, within limits” [1]</a:t>
            </a:r>
            <a:endParaRPr lang="en-US" sz="2400" dirty="0">
              <a:latin typeface="Times New Roman" pitchFamily="18" charset="0"/>
              <a:cs typeface="Times New Roman" pitchFamily="18" charset="0"/>
            </a:endParaRPr>
          </a:p>
        </p:txBody>
      </p:sp>
      <p:sp>
        <p:nvSpPr>
          <p:cNvPr id="5" name="TextBox 4"/>
          <p:cNvSpPr txBox="1"/>
          <p:nvPr/>
        </p:nvSpPr>
        <p:spPr>
          <a:xfrm>
            <a:off x="0" y="2696182"/>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So which is – can you schedule or not?</a:t>
            </a:r>
          </a:p>
        </p:txBody>
      </p:sp>
      <p:sp>
        <p:nvSpPr>
          <p:cNvPr id="6" name="TextBox 5"/>
          <p:cNvSpPr txBox="1"/>
          <p:nvPr/>
        </p:nvSpPr>
        <p:spPr>
          <a:xfrm>
            <a:off x="0" y="35052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There is a trick</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estimate.</a:t>
            </a:r>
            <a:endParaRPr lang="en-US" sz="2400" dirty="0">
              <a:latin typeface="Times New Roman" pitchFamily="18" charset="0"/>
              <a:cs typeface="Times New Roman" pitchFamily="18" charset="0"/>
            </a:endParaRPr>
          </a:p>
        </p:txBody>
      </p:sp>
      <p:sp>
        <p:nvSpPr>
          <p:cNvPr id="7" name="TextBox 6"/>
          <p:cNvSpPr txBox="1"/>
          <p:nvPr/>
        </p:nvSpPr>
        <p:spPr>
          <a:xfrm>
            <a:off x="0" y="47244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If it is just a guess, why bother?  (see next slide)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63144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0"/>
            <a:ext cx="9288162" cy="2232025"/>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Senior System Design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CpE</a:t>
            </a:r>
            <a:r>
              <a:rPr lang="en-US" dirty="0" smtClean="0">
                <a:latin typeface="Times New Roman" pitchFamily="18" charset="0"/>
                <a:cs typeface="Times New Roman" pitchFamily="18" charset="0"/>
              </a:rPr>
              <a:t> 190 and EEE 193A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extBox 4"/>
          <p:cNvSpPr txBox="1"/>
          <p:nvPr/>
        </p:nvSpPr>
        <p:spPr>
          <a:xfrm>
            <a:off x="-29029" y="3352800"/>
            <a:ext cx="9144000" cy="1077218"/>
          </a:xfrm>
          <a:prstGeom prst="rect">
            <a:avLst/>
          </a:prstGeom>
          <a:noFill/>
        </p:spPr>
        <p:txBody>
          <a:bodyPr wrap="square" lIns="182880" rIns="182880" rtlCol="0">
            <a:spAutoFit/>
          </a:bodyPr>
          <a:lstStyle/>
          <a:p>
            <a:pPr algn="ctr"/>
            <a:r>
              <a:rPr lang="en-US" sz="3200" dirty="0" smtClean="0">
                <a:solidFill>
                  <a:schemeClr val="accent1"/>
                </a:solidFill>
                <a:latin typeface="Times New Roman" pitchFamily="18" charset="0"/>
                <a:cs typeface="Times New Roman" pitchFamily="18" charset="0"/>
              </a:rPr>
              <a:t>WBS and Schedule</a:t>
            </a:r>
            <a:endParaRPr lang="en-US" sz="3200" dirty="0">
              <a:solidFill>
                <a:schemeClr val="accent1"/>
              </a:solidFill>
              <a:latin typeface="Times New Roman" pitchFamily="18" charset="0"/>
              <a:cs typeface="Times New Roman" pitchFamily="18" charset="0"/>
            </a:endParaRPr>
          </a:p>
          <a:p>
            <a:pPr algn="ctr"/>
            <a:endParaRPr lang="en-US" sz="3200" dirty="0">
              <a:latin typeface="Times New Roman" pitchFamily="18" charset="0"/>
              <a:cs typeface="Times New Roman" pitchFamily="18" charset="0"/>
            </a:endParaRPr>
          </a:p>
        </p:txBody>
      </p:sp>
      <p:sp>
        <p:nvSpPr>
          <p:cNvPr id="4" name="TextBox 3"/>
          <p:cNvSpPr txBox="1"/>
          <p:nvPr/>
        </p:nvSpPr>
        <p:spPr>
          <a:xfrm>
            <a:off x="0" y="4419600"/>
            <a:ext cx="9144000" cy="584775"/>
          </a:xfrm>
          <a:prstGeom prst="rect">
            <a:avLst/>
          </a:prstGeom>
          <a:noFill/>
        </p:spPr>
        <p:txBody>
          <a:bodyPr wrap="square" lIns="182880" rIns="182880" rtlCol="0">
            <a:spAutoFit/>
          </a:bodyPr>
          <a:lstStyle/>
          <a:p>
            <a:pPr algn="ctr"/>
            <a:r>
              <a:rPr lang="en-US" sz="3200" dirty="0" smtClean="0">
                <a:solidFill>
                  <a:schemeClr val="accent1"/>
                </a:solidFill>
                <a:latin typeface="Times New Roman" pitchFamily="18" charset="0"/>
                <a:cs typeface="Times New Roman" pitchFamily="18" charset="0"/>
              </a:rPr>
              <a:t>Week 3</a:t>
            </a:r>
            <a:endParaRPr lang="en-US" sz="32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6704835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Planning the Project</a:t>
            </a:r>
            <a:endParaRPr lang="en-US" dirty="0">
              <a:latin typeface="Times New Roman" pitchFamily="18" charset="0"/>
              <a:cs typeface="Times New Roman" pitchFamily="18" charset="0"/>
            </a:endParaRPr>
          </a:p>
        </p:txBody>
      </p:sp>
      <p:sp>
        <p:nvSpPr>
          <p:cNvPr id="3" name="TextBox 2"/>
          <p:cNvSpPr txBox="1"/>
          <p:nvPr/>
        </p:nvSpPr>
        <p:spPr>
          <a:xfrm>
            <a:off x="0" y="99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Two pain curves theory.</a:t>
            </a:r>
            <a:endParaRPr lang="en-US" sz="2000" dirty="0">
              <a:latin typeface="Times New Roman" pitchFamily="18" charset="0"/>
              <a:cs typeface="Times New Roman" pitchFamily="18" charset="0"/>
            </a:endParaRPr>
          </a:p>
        </p:txBody>
      </p:sp>
      <p:sp>
        <p:nvSpPr>
          <p:cNvPr id="4" name="TextBox 3"/>
          <p:cNvSpPr txBox="1"/>
          <p:nvPr/>
        </p:nvSpPr>
        <p:spPr>
          <a:xfrm>
            <a:off x="-14416" y="1820216"/>
            <a:ext cx="4205416"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Curve 1 – no plan</a:t>
            </a:r>
            <a:endParaRPr lang="en-US" sz="2400" dirty="0">
              <a:latin typeface="Times New Roman" pitchFamily="18" charset="0"/>
              <a:cs typeface="Times New Roman" pitchFamily="18" charset="0"/>
            </a:endParaRPr>
          </a:p>
        </p:txBody>
      </p:sp>
      <p:sp>
        <p:nvSpPr>
          <p:cNvPr id="5" name="TextBox 4"/>
          <p:cNvSpPr txBox="1"/>
          <p:nvPr/>
        </p:nvSpPr>
        <p:spPr>
          <a:xfrm>
            <a:off x="-15120" y="38862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Curve 2 – successful planning – end with no pain!</a:t>
            </a:r>
          </a:p>
        </p:txBody>
      </p:sp>
      <p:sp>
        <p:nvSpPr>
          <p:cNvPr id="7" name="TextBox 6"/>
          <p:cNvSpPr txBox="1"/>
          <p:nvPr/>
        </p:nvSpPr>
        <p:spPr>
          <a:xfrm>
            <a:off x="-15120" y="480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Vote for curve 2 in your projects.</a:t>
            </a:r>
            <a:endParaRPr lang="en-US" sz="2400" dirty="0">
              <a:latin typeface="Times New Roman" pitchFamily="18" charset="0"/>
              <a:cs typeface="Times New Roman" pitchFamily="18" charset="0"/>
            </a:endParaRPr>
          </a:p>
        </p:txBody>
      </p:sp>
      <p:pic>
        <p:nvPicPr>
          <p:cNvPr id="1026" name="Picture 2" descr="5FF9C25D"/>
          <p:cNvPicPr>
            <a:picLocks noChangeAspect="1" noChangeArrowheads="1"/>
          </p:cNvPicPr>
          <p:nvPr/>
        </p:nvPicPr>
        <p:blipFill>
          <a:blip r:embed="rId2" cstate="print">
            <a:extLst>
              <a:ext uri="{28A0092B-C50C-407E-A947-70E740481C1C}">
                <a14:useLocalDpi xmlns:a14="http://schemas.microsoft.com/office/drawing/2010/main" val="0"/>
              </a:ext>
            </a:extLst>
          </a:blip>
          <a:srcRect b="5333"/>
          <a:stretch>
            <a:fillRect/>
          </a:stretch>
        </p:blipFill>
        <p:spPr bwMode="auto">
          <a:xfrm>
            <a:off x="4038600" y="505927"/>
            <a:ext cx="38671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343400" y="1143000"/>
              <a:ext cx="3033000" cy="2431080"/>
            </p14:xfrm>
          </p:contentPart>
        </mc:Choice>
        <mc:Fallback xmlns="">
          <p:pic>
            <p:nvPicPr>
              <p:cNvPr id="8" name="Ink 7"/>
              <p:cNvPicPr/>
              <p:nvPr/>
            </p:nvPicPr>
            <p:blipFill>
              <a:blip r:embed="rId4"/>
              <a:stretch>
                <a:fillRect/>
              </a:stretch>
            </p:blipFill>
            <p:spPr>
              <a:xfrm>
                <a:off x="4327560" y="1079640"/>
                <a:ext cx="3064680" cy="255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4366440" y="2758320"/>
              <a:ext cx="3132000" cy="762480"/>
            </p14:xfrm>
          </p:contentPart>
        </mc:Choice>
        <mc:Fallback xmlns="">
          <p:pic>
            <p:nvPicPr>
              <p:cNvPr id="10" name="Ink 9"/>
              <p:cNvPicPr/>
              <p:nvPr/>
            </p:nvPicPr>
            <p:blipFill>
              <a:blip r:embed="rId6"/>
              <a:stretch>
                <a:fillRect/>
              </a:stretch>
            </p:blipFill>
            <p:spPr>
              <a:xfrm>
                <a:off x="4350240" y="2694960"/>
                <a:ext cx="3164040" cy="889200"/>
              </a:xfrm>
              <a:prstGeom prst="rect">
                <a:avLst/>
              </a:prstGeom>
            </p:spPr>
          </p:pic>
        </mc:Fallback>
      </mc:AlternateContent>
      <p:sp>
        <p:nvSpPr>
          <p:cNvPr id="12" name="TextBox 11"/>
          <p:cNvSpPr txBox="1"/>
          <p:nvPr/>
        </p:nvSpPr>
        <p:spPr>
          <a:xfrm>
            <a:off x="0" y="2514600"/>
            <a:ext cx="4205416"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End strategy - blame someone else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2567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Planning the Project</a:t>
            </a:r>
            <a:endParaRPr lang="en-US" dirty="0">
              <a:latin typeface="Times New Roman" pitchFamily="18" charset="0"/>
              <a:cs typeface="Times New Roman" pitchFamily="18" charset="0"/>
            </a:endParaRPr>
          </a:p>
        </p:txBody>
      </p:sp>
      <p:sp>
        <p:nvSpPr>
          <p:cNvPr id="3" name="TextBox 2"/>
          <p:cNvSpPr txBox="1"/>
          <p:nvPr/>
        </p:nvSpPr>
        <p:spPr>
          <a:xfrm>
            <a:off x="0" y="99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Planning Defined   [1]</a:t>
            </a:r>
            <a:endParaRPr lang="en-US" sz="2000" dirty="0">
              <a:latin typeface="Times New Roman" pitchFamily="18" charset="0"/>
              <a:cs typeface="Times New Roman" pitchFamily="18" charset="0"/>
            </a:endParaRPr>
          </a:p>
        </p:txBody>
      </p:sp>
      <p:sp>
        <p:nvSpPr>
          <p:cNvPr id="4" name="TextBox 3"/>
          <p:cNvSpPr txBox="1"/>
          <p:nvPr/>
        </p:nvSpPr>
        <p:spPr>
          <a:xfrm>
            <a:off x="-14416" y="182021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Answer the following questions:</a:t>
            </a:r>
            <a:endParaRPr lang="en-US" sz="2400" dirty="0">
              <a:latin typeface="Times New Roman" pitchFamily="18" charset="0"/>
              <a:cs typeface="Times New Roman" pitchFamily="18" charset="0"/>
            </a:endParaRPr>
          </a:p>
        </p:txBody>
      </p:sp>
      <p:sp>
        <p:nvSpPr>
          <p:cNvPr id="5" name="TextBox 4"/>
          <p:cNvSpPr txBox="1"/>
          <p:nvPr/>
        </p:nvSpPr>
        <p:spPr>
          <a:xfrm>
            <a:off x="0" y="2459520"/>
            <a:ext cx="9144000" cy="461665"/>
          </a:xfrm>
          <a:prstGeom prst="rect">
            <a:avLst/>
          </a:prstGeom>
          <a:noFill/>
        </p:spPr>
        <p:txBody>
          <a:bodyPr wrap="square" lIns="182880" rIns="182880" rtlCol="0">
            <a:spAutoFit/>
          </a:bodyPr>
          <a:lstStyle/>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Who, What, When, Why, How Much, How Long</a:t>
            </a:r>
          </a:p>
        </p:txBody>
      </p:sp>
      <p:pic>
        <p:nvPicPr>
          <p:cNvPr id="2050" name="Picture 2" descr="FD2C2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59436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35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Planning the Project</a:t>
            </a:r>
            <a:endParaRPr lang="en-US" dirty="0">
              <a:latin typeface="Times New Roman" pitchFamily="18" charset="0"/>
              <a:cs typeface="Times New Roman" pitchFamily="18" charset="0"/>
            </a:endParaRPr>
          </a:p>
        </p:txBody>
      </p:sp>
      <p:sp>
        <p:nvSpPr>
          <p:cNvPr id="3" name="TextBox 2"/>
          <p:cNvSpPr txBox="1"/>
          <p:nvPr/>
        </p:nvSpPr>
        <p:spPr>
          <a:xfrm>
            <a:off x="0" y="99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Suggestions for Effective Planning   [1]</a:t>
            </a:r>
            <a:endParaRPr lang="en-US" sz="2000" dirty="0">
              <a:latin typeface="Times New Roman" pitchFamily="18" charset="0"/>
              <a:cs typeface="Times New Roman" pitchFamily="18" charset="0"/>
            </a:endParaRPr>
          </a:p>
        </p:txBody>
      </p:sp>
      <p:sp>
        <p:nvSpPr>
          <p:cNvPr id="4" name="TextBox 3"/>
          <p:cNvSpPr txBox="1"/>
          <p:nvPr/>
        </p:nvSpPr>
        <p:spPr>
          <a:xfrm>
            <a:off x="-14416" y="182021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Plan to Plan</a:t>
            </a:r>
            <a:endParaRPr lang="en-US" sz="2400" dirty="0">
              <a:latin typeface="Times New Roman" pitchFamily="18" charset="0"/>
              <a:cs typeface="Times New Roman" pitchFamily="18" charset="0"/>
            </a:endParaRPr>
          </a:p>
        </p:txBody>
      </p:sp>
      <p:sp>
        <p:nvSpPr>
          <p:cNvPr id="5" name="TextBox 4"/>
          <p:cNvSpPr txBox="1"/>
          <p:nvPr/>
        </p:nvSpPr>
        <p:spPr>
          <a:xfrm>
            <a:off x="0" y="2440809"/>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The plan doers should participate in preparing the plan.</a:t>
            </a:r>
          </a:p>
        </p:txBody>
      </p:sp>
      <p:sp>
        <p:nvSpPr>
          <p:cNvPr id="6" name="TextBox 5"/>
          <p:cNvSpPr txBox="1"/>
          <p:nvPr/>
        </p:nvSpPr>
        <p:spPr>
          <a:xfrm>
            <a:off x="-14416" y="3119735"/>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Be prepared to </a:t>
            </a:r>
            <a:r>
              <a:rPr lang="en-US" sz="2400" dirty="0" err="1" smtClean="0">
                <a:latin typeface="Times New Roman" pitchFamily="18" charset="0"/>
                <a:cs typeface="Times New Roman" pitchFamily="18" charset="0"/>
              </a:rPr>
              <a:t>replan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TextBox 6"/>
          <p:cNvSpPr txBox="1"/>
          <p:nvPr/>
        </p:nvSpPr>
        <p:spPr>
          <a:xfrm>
            <a:off x="0" y="3893403"/>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Always conduct a risk analysis to anticipate likely but unexpected obstacles.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99934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Work Breakdown Structure</a:t>
            </a:r>
            <a:endParaRPr lang="en-US" dirty="0">
              <a:latin typeface="Times New Roman" pitchFamily="18" charset="0"/>
              <a:cs typeface="Times New Roman" pitchFamily="18" charset="0"/>
            </a:endParaRPr>
          </a:p>
        </p:txBody>
      </p:sp>
      <p:sp>
        <p:nvSpPr>
          <p:cNvPr id="3" name="TextBox 2"/>
          <p:cNvSpPr txBox="1"/>
          <p:nvPr/>
        </p:nvSpPr>
        <p:spPr>
          <a:xfrm>
            <a:off x="0" y="9906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How do you define “chewable chunks” for each team member?</a:t>
            </a:r>
            <a:endParaRPr lang="en-US" sz="2000" dirty="0">
              <a:latin typeface="Times New Roman" pitchFamily="18" charset="0"/>
              <a:cs typeface="Times New Roman" pitchFamily="18" charset="0"/>
            </a:endParaRPr>
          </a:p>
        </p:txBody>
      </p:sp>
      <p:sp>
        <p:nvSpPr>
          <p:cNvPr id="4" name="TextBox 3"/>
          <p:cNvSpPr txBox="1"/>
          <p:nvPr/>
        </p:nvSpPr>
        <p:spPr>
          <a:xfrm>
            <a:off x="-14416" y="182021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Two related concepts will be discussed:</a:t>
            </a:r>
            <a:endParaRPr lang="en-US" sz="2400" dirty="0">
              <a:latin typeface="Times New Roman" pitchFamily="18" charset="0"/>
              <a:cs typeface="Times New Roman" pitchFamily="18" charset="0"/>
            </a:endParaRPr>
          </a:p>
        </p:txBody>
      </p:sp>
      <p:sp>
        <p:nvSpPr>
          <p:cNvPr id="5" name="TextBox 4"/>
          <p:cNvSpPr txBox="1"/>
          <p:nvPr/>
        </p:nvSpPr>
        <p:spPr>
          <a:xfrm>
            <a:off x="0" y="2696182"/>
            <a:ext cx="9144000" cy="461665"/>
          </a:xfrm>
          <a:prstGeom prst="rect">
            <a:avLst/>
          </a:prstGeom>
          <a:noFill/>
        </p:spPr>
        <p:txBody>
          <a:bodyPr wrap="square" lIns="182880" rIns="182880" rtlCol="0">
            <a:spAutoFit/>
          </a:bodyPr>
          <a:lstStyle/>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Work Breakdown Structure – divide and conquer</a:t>
            </a:r>
          </a:p>
        </p:txBody>
      </p:sp>
      <p:sp>
        <p:nvSpPr>
          <p:cNvPr id="6" name="TextBox 5"/>
          <p:cNvSpPr txBox="1"/>
          <p:nvPr/>
        </p:nvSpPr>
        <p:spPr>
          <a:xfrm>
            <a:off x="0" y="3505200"/>
            <a:ext cx="9144000" cy="461665"/>
          </a:xfrm>
          <a:prstGeom prst="rect">
            <a:avLst/>
          </a:prstGeom>
          <a:noFill/>
        </p:spPr>
        <p:txBody>
          <a:bodyPr wrap="square" lIns="182880" rIns="182880" rtlCol="0">
            <a:spAutoFit/>
          </a:bodyPr>
          <a:lstStyle/>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Program Evaluation and Review Technique – visualize flow</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29054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WBS</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Work Breakdown Structure [2]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DOD Military Standard MIL-STD 881B</a:t>
            </a:r>
            <a:endParaRPr lang="en-US" sz="2000" dirty="0">
              <a:latin typeface="Times New Roman" pitchFamily="18" charset="0"/>
              <a:cs typeface="Times New Roman" pitchFamily="18" charset="0"/>
            </a:endParaRPr>
          </a:p>
        </p:txBody>
      </p:sp>
      <p:sp>
        <p:nvSpPr>
          <p:cNvPr id="6" name="TextBox 5"/>
          <p:cNvSpPr txBox="1"/>
          <p:nvPr/>
        </p:nvSpPr>
        <p:spPr>
          <a:xfrm>
            <a:off x="-3495" y="2745937"/>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This </a:t>
            </a:r>
            <a:r>
              <a:rPr lang="en-US" sz="2400" i="1"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consists of subdividing a total project into smaller and more easily managed elements.</a:t>
            </a:r>
            <a:endParaRPr lang="en-US" sz="2400" dirty="0">
              <a:latin typeface="Times New Roman" pitchFamily="18" charset="0"/>
              <a:cs typeface="Times New Roman" pitchFamily="18" charset="0"/>
            </a:endParaRPr>
          </a:p>
        </p:txBody>
      </p:sp>
      <p:sp>
        <p:nvSpPr>
          <p:cNvPr id="7" name="TextBox 6"/>
          <p:cNvSpPr txBox="1"/>
          <p:nvPr/>
        </p:nvSpPr>
        <p:spPr>
          <a:xfrm>
            <a:off x="0" y="201843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Reflects a top-down approach to planning.</a:t>
            </a:r>
            <a:endParaRPr lang="en-US" sz="2400" dirty="0">
              <a:latin typeface="Times New Roman" pitchFamily="18" charset="0"/>
              <a:cs typeface="Times New Roman" pitchFamily="18" charset="0"/>
            </a:endParaRPr>
          </a:p>
        </p:txBody>
      </p:sp>
      <p:sp>
        <p:nvSpPr>
          <p:cNvPr id="9" name="TextBox 8"/>
          <p:cNvSpPr txBox="1"/>
          <p:nvPr/>
        </p:nvSpPr>
        <p:spPr>
          <a:xfrm>
            <a:off x="-3495" y="48768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Continue the process until the desired level of detail is reached.</a:t>
            </a:r>
            <a:endParaRPr lang="en-US" sz="2400" dirty="0">
              <a:latin typeface="Times New Roman" pitchFamily="18" charset="0"/>
              <a:cs typeface="Times New Roman" pitchFamily="18" charset="0"/>
            </a:endParaRPr>
          </a:p>
        </p:txBody>
      </p:sp>
      <p:sp>
        <p:nvSpPr>
          <p:cNvPr id="10" name="TextBox 9"/>
          <p:cNvSpPr txBox="1"/>
          <p:nvPr/>
        </p:nvSpPr>
        <p:spPr>
          <a:xfrm>
            <a:off x="0" y="3733800"/>
            <a:ext cx="9144000" cy="830997"/>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WBS – defines the products to developed and/or produced. This is the view of the </a:t>
            </a:r>
            <a:r>
              <a:rPr lang="en-US" sz="2400" i="1" dirty="0" smtClean="0">
                <a:latin typeface="Times New Roman" pitchFamily="18" charset="0"/>
                <a:cs typeface="Times New Roman" pitchFamily="18" charset="0"/>
              </a:rPr>
              <a:t>deliverables </a:t>
            </a:r>
            <a:r>
              <a:rPr lang="en-US" sz="2400" dirty="0" smtClean="0">
                <a:latin typeface="Times New Roman" pitchFamily="18" charset="0"/>
                <a:cs typeface="Times New Roman" pitchFamily="18" charset="0"/>
              </a:rPr>
              <a:t>and not the tasks.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41270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build="p"/>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867400"/>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1" u="none" strike="noStrike" cap="none" normalizeH="0" baseline="0" dirty="0" smtClean="0">
                <a:ln>
                  <a:noFill/>
                </a:ln>
                <a:effectLst/>
                <a:latin typeface="Times New Roman" pitchFamily="18" charset="0"/>
                <a:cs typeface="Times New Roman" pitchFamily="18" charset="0"/>
              </a:rPr>
              <a:t>Figure I. WBS Format for System Development Projects [2]</a:t>
            </a:r>
            <a:r>
              <a:rPr kumimoji="0" lang="en-US" sz="2000" i="0" u="none" strike="noStrike" cap="none" normalizeH="0" baseline="0" dirty="0" smtClean="0">
                <a:ln>
                  <a:noFill/>
                </a:ln>
                <a:effectLst/>
                <a:latin typeface="Times New Roman" pitchFamily="18" charset="0"/>
                <a:cs typeface="Times New Roman" pitchFamily="18" charset="0"/>
              </a:rPr>
              <a:t>  </a:t>
            </a:r>
          </a:p>
        </p:txBody>
      </p:sp>
      <p:pic>
        <p:nvPicPr>
          <p:cNvPr id="1026" name="Picture 2" descr="http://www.hyperthot.com/pm_wb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576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0570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lIns="182880" rIns="182880" rtlCol="0">
            <a:spAutoFit/>
          </a:bodyPr>
          <a:lstStyle/>
          <a:p>
            <a:r>
              <a:rPr lang="en-US" dirty="0" smtClean="0">
                <a:latin typeface="Times New Roman" pitchFamily="18" charset="0"/>
                <a:cs typeface="Times New Roman" pitchFamily="18" charset="0"/>
              </a:rPr>
              <a:t>WBS</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26971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0" y="762000"/>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Your WBS design should achieve the following goals: [3]</a:t>
            </a:r>
            <a:endParaRPr lang="en-US" sz="2000" dirty="0">
              <a:latin typeface="Times New Roman" pitchFamily="18" charset="0"/>
              <a:cs typeface="Times New Roman" pitchFamily="18" charset="0"/>
            </a:endParaRPr>
          </a:p>
        </p:txBody>
      </p:sp>
      <p:sp>
        <p:nvSpPr>
          <p:cNvPr id="6" name="TextBox 5"/>
          <p:cNvSpPr txBox="1"/>
          <p:nvPr/>
        </p:nvSpPr>
        <p:spPr>
          <a:xfrm>
            <a:off x="0" y="2288737"/>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Give visibility to important or risky work efforts. </a:t>
            </a:r>
            <a:endParaRPr lang="en-US" sz="2400" dirty="0">
              <a:latin typeface="Times New Roman" pitchFamily="18" charset="0"/>
              <a:cs typeface="Times New Roman" pitchFamily="18" charset="0"/>
            </a:endParaRPr>
          </a:p>
        </p:txBody>
      </p:sp>
      <p:sp>
        <p:nvSpPr>
          <p:cNvPr id="7" name="TextBox 6"/>
          <p:cNvSpPr txBox="1"/>
          <p:nvPr/>
        </p:nvSpPr>
        <p:spPr>
          <a:xfrm>
            <a:off x="0" y="156123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Be compatible with how the work will be done.</a:t>
            </a:r>
            <a:endParaRPr lang="en-US" sz="2400" dirty="0">
              <a:latin typeface="Times New Roman" pitchFamily="18" charset="0"/>
              <a:cs typeface="Times New Roman" pitchFamily="18" charset="0"/>
            </a:endParaRPr>
          </a:p>
        </p:txBody>
      </p:sp>
      <p:sp>
        <p:nvSpPr>
          <p:cNvPr id="9" name="TextBox 8"/>
          <p:cNvSpPr txBox="1"/>
          <p:nvPr/>
        </p:nvSpPr>
        <p:spPr>
          <a:xfrm>
            <a:off x="-3495" y="3043535"/>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Allow mapping of requirements, plans, testing and deliverables.</a:t>
            </a:r>
            <a:endParaRPr lang="en-US" sz="2400" dirty="0">
              <a:latin typeface="Times New Roman" pitchFamily="18" charset="0"/>
              <a:cs typeface="Times New Roman" pitchFamily="18" charset="0"/>
            </a:endParaRPr>
          </a:p>
        </p:txBody>
      </p:sp>
      <p:sp>
        <p:nvSpPr>
          <p:cNvPr id="10" name="TextBox 9"/>
          <p:cNvSpPr txBox="1"/>
          <p:nvPr/>
        </p:nvSpPr>
        <p:spPr>
          <a:xfrm>
            <a:off x="0" y="4498537"/>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Provide data for performance measurement.</a:t>
            </a:r>
            <a:endParaRPr lang="en-US" sz="2400" dirty="0">
              <a:latin typeface="Times New Roman" pitchFamily="18" charset="0"/>
              <a:cs typeface="Times New Roman" pitchFamily="18" charset="0"/>
            </a:endParaRPr>
          </a:p>
        </p:txBody>
      </p:sp>
      <p:sp>
        <p:nvSpPr>
          <p:cNvPr id="11" name="TextBox 10"/>
          <p:cNvSpPr txBox="1"/>
          <p:nvPr/>
        </p:nvSpPr>
        <p:spPr>
          <a:xfrm>
            <a:off x="0" y="3771036"/>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Foster clear ownership by team leaders and team members.</a:t>
            </a:r>
            <a:endParaRPr lang="en-US" sz="2400" dirty="0">
              <a:latin typeface="Times New Roman" pitchFamily="18" charset="0"/>
              <a:cs typeface="Times New Roman" pitchFamily="18" charset="0"/>
            </a:endParaRPr>
          </a:p>
        </p:txBody>
      </p:sp>
      <p:sp>
        <p:nvSpPr>
          <p:cNvPr id="12" name="TextBox 11"/>
          <p:cNvSpPr txBox="1"/>
          <p:nvPr/>
        </p:nvSpPr>
        <p:spPr>
          <a:xfrm>
            <a:off x="-3495" y="5253335"/>
            <a:ext cx="9144000" cy="461665"/>
          </a:xfrm>
          <a:prstGeom prst="rect">
            <a:avLst/>
          </a:prstGeom>
          <a:noFill/>
        </p:spPr>
        <p:txBody>
          <a:bodyPr wrap="square" lIns="182880" rIns="182880" rtlCol="0">
            <a:spAutoFit/>
          </a:bodyPr>
          <a:lstStyle/>
          <a:p>
            <a:r>
              <a:rPr lang="en-US" sz="2400" dirty="0" smtClean="0">
                <a:latin typeface="Times New Roman" pitchFamily="18" charset="0"/>
                <a:cs typeface="Times New Roman" pitchFamily="18" charset="0"/>
              </a:rPr>
              <a:t>Make sense to the team members and the instructor.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665899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build="p"/>
      <p:bldP spid="10" grpId="0"/>
      <p:bldP spid="11" grpId="0"/>
      <p:bldP spid="1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792</TotalTime>
  <Words>1030</Words>
  <Application>Microsoft Macintosh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Breeze</vt:lpstr>
      <vt:lpstr>Senior System Design CpE 190 and EEE 193A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Senior System Design  CpE 190 and EEE 193A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dc:creator>
  <cp:lastModifiedBy>Suresh Vadhva</cp:lastModifiedBy>
  <cp:revision>50</cp:revision>
  <dcterms:created xsi:type="dcterms:W3CDTF">2010-10-31T15:34:58Z</dcterms:created>
  <dcterms:modified xsi:type="dcterms:W3CDTF">2016-02-10T20:06:02Z</dcterms:modified>
</cp:coreProperties>
</file>