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7019925" cy="9305925"/>
  <p:embeddedFontLst>
    <p:embeddedFont>
      <p:font typeface="Monoton"/>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8" roundtripDataSignature="AMtx7miED5iiMB8pzE43Aeuu161bzO7f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oton-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41968" cy="465296"/>
          </a:xfrm>
          <a:prstGeom prst="rect">
            <a:avLst/>
          </a:prstGeom>
          <a:noFill/>
          <a:ln>
            <a:noFill/>
          </a:ln>
        </p:spPr>
        <p:txBody>
          <a:bodyPr anchorCtr="0" anchor="t"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6333" y="0"/>
            <a:ext cx="3041968" cy="465296"/>
          </a:xfrm>
          <a:prstGeom prst="rect">
            <a:avLst/>
          </a:prstGeom>
          <a:noFill/>
          <a:ln>
            <a:noFill/>
          </a:ln>
        </p:spPr>
        <p:txBody>
          <a:bodyPr anchorCtr="0" anchor="t" bIns="46625" lIns="93275" spcFirstLastPara="1" rIns="93275" wrap="square" tIns="466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9014"/>
            <a:ext cx="3041968" cy="465296"/>
          </a:xfrm>
          <a:prstGeom prst="rect">
            <a:avLst/>
          </a:prstGeom>
          <a:noFill/>
          <a:ln>
            <a:noFill/>
          </a:ln>
        </p:spPr>
        <p:txBody>
          <a:bodyPr anchorCtr="0" anchor="b" bIns="46625" lIns="93275" spcFirstLastPara="1" rIns="93275" wrap="square" tIns="466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2201863" y="698500"/>
            <a:ext cx="2616200"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701993" y="4420315"/>
            <a:ext cx="5615940" cy="4187666"/>
          </a:xfrm>
          <a:prstGeom prst="rect">
            <a:avLst/>
          </a:prstGeom>
          <a:noFill/>
          <a:ln>
            <a:noFill/>
          </a:ln>
        </p:spPr>
        <p:txBody>
          <a:bodyPr anchorCtr="0" anchor="t" bIns="46625" lIns="93275" spcFirstLastPara="1" rIns="93275" wrap="square" tIns="46625">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976333" y="8839014"/>
            <a:ext cx="3041968" cy="465296"/>
          </a:xfrm>
          <a:prstGeom prst="rect">
            <a:avLst/>
          </a:prstGeom>
          <a:noFill/>
          <a:ln>
            <a:noFill/>
          </a:ln>
        </p:spPr>
        <p:txBody>
          <a:bodyPr anchorCtr="0" anchor="b" bIns="46625" lIns="93275" spcFirstLastPara="1" rIns="93275" wrap="square" tIns="46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
          <p:cNvSpPr txBox="1"/>
          <p:nvPr>
            <p:ph type="ctrTitle"/>
          </p:nvPr>
        </p:nvSpPr>
        <p:spPr>
          <a:xfrm>
            <a:off x="2057400" y="11362270"/>
            <a:ext cx="23317200" cy="7840133"/>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4114800" y="20726400"/>
            <a:ext cx="19202401" cy="934720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19" name="Google Shape;19;p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1646766" y="8259237"/>
            <a:ext cx="24138468" cy="2468880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7370234" y="13982705"/>
            <a:ext cx="31208133" cy="61722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5202767" y="8039105"/>
            <a:ext cx="31208133" cy="18059401"/>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3"/>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2166939" y="23503469"/>
            <a:ext cx="23317200" cy="726440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2166939" y="15502472"/>
            <a:ext cx="23317200" cy="8000997"/>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1" name="Google Shape;31;p5"/>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1371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7" name="Google Shape;37;p6"/>
          <p:cNvSpPr txBox="1"/>
          <p:nvPr>
            <p:ph idx="2" type="body"/>
          </p:nvPr>
        </p:nvSpPr>
        <p:spPr>
          <a:xfrm>
            <a:off x="13944600" y="8534403"/>
            <a:ext cx="12115800" cy="24138468"/>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38" name="Google Shape;38;p6"/>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371600" y="8187269"/>
            <a:ext cx="12120564"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4" name="Google Shape;44;p7"/>
          <p:cNvSpPr txBox="1"/>
          <p:nvPr>
            <p:ph idx="2" type="body"/>
          </p:nvPr>
        </p:nvSpPr>
        <p:spPr>
          <a:xfrm>
            <a:off x="1371600" y="11599333"/>
            <a:ext cx="12120564"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5" name="Google Shape;45;p7"/>
          <p:cNvSpPr txBox="1"/>
          <p:nvPr>
            <p:ph idx="3" type="body"/>
          </p:nvPr>
        </p:nvSpPr>
        <p:spPr>
          <a:xfrm>
            <a:off x="13935077" y="8187269"/>
            <a:ext cx="12125326" cy="3412064"/>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6" name="Google Shape;46;p7"/>
          <p:cNvSpPr txBox="1"/>
          <p:nvPr>
            <p:ph idx="4" type="body"/>
          </p:nvPr>
        </p:nvSpPr>
        <p:spPr>
          <a:xfrm>
            <a:off x="13935077" y="11599333"/>
            <a:ext cx="12125326" cy="21073535"/>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7" name="Google Shape;47;p7"/>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1371602" y="1456267"/>
            <a:ext cx="9024939" cy="619760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txBox="1"/>
          <p:nvPr>
            <p:ph idx="1" type="body"/>
          </p:nvPr>
        </p:nvSpPr>
        <p:spPr>
          <a:xfrm>
            <a:off x="10725150" y="1456269"/>
            <a:ext cx="15335250" cy="31216604"/>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2" name="Google Shape;62;p10"/>
          <p:cNvSpPr txBox="1"/>
          <p:nvPr>
            <p:ph idx="2" type="body"/>
          </p:nvPr>
        </p:nvSpPr>
        <p:spPr>
          <a:xfrm>
            <a:off x="1371602" y="7653869"/>
            <a:ext cx="9024939" cy="250190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3" name="Google Shape;63;p10"/>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5376864" y="25603200"/>
            <a:ext cx="16459200" cy="3022603"/>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p:nvPr>
            <p:ph idx="2" type="pic"/>
          </p:nvPr>
        </p:nvSpPr>
        <p:spPr>
          <a:xfrm>
            <a:off x="5376864" y="3268133"/>
            <a:ext cx="16459200" cy="21945600"/>
          </a:xfrm>
          <a:prstGeom prst="rect">
            <a:avLst/>
          </a:prstGeom>
          <a:noFill/>
          <a:ln>
            <a:noFill/>
          </a:ln>
        </p:spPr>
        <p:txBody>
          <a:bodyPr anchorCtr="0" anchor="t" bIns="182875" lIns="365750" spcFirstLastPara="1" rIns="365750" wrap="square" tIns="182875">
            <a:normAutofit/>
          </a:bodyPr>
          <a:lstStyle>
            <a:lvl1pPr lvl="0" marR="0" rtl="0" algn="l">
              <a:spcBef>
                <a:spcPts val="2560"/>
              </a:spcBef>
              <a:spcAft>
                <a:spcPts val="0"/>
              </a:spcAft>
              <a:buClr>
                <a:schemeClr val="dk1"/>
              </a:buClr>
              <a:buSzPts val="12800"/>
              <a:buFont typeface="Arial"/>
              <a:buNone/>
              <a:defRPr b="0" i="0" sz="12800" u="none" cap="none" strike="noStrike">
                <a:solidFill>
                  <a:schemeClr val="dk1"/>
                </a:solidFill>
                <a:latin typeface="Calibri"/>
                <a:ea typeface="Calibri"/>
                <a:cs typeface="Calibri"/>
                <a:sym typeface="Calibri"/>
              </a:defRPr>
            </a:lvl1pPr>
            <a:lvl2pPr lvl="1" marR="0" rtl="0" algn="l">
              <a:spcBef>
                <a:spcPts val="2240"/>
              </a:spcBef>
              <a:spcAft>
                <a:spcPts val="0"/>
              </a:spcAft>
              <a:buClr>
                <a:schemeClr val="dk1"/>
              </a:buClr>
              <a:buSzPts val="11200"/>
              <a:buFont typeface="Arial"/>
              <a:buNone/>
              <a:defRPr b="0" i="0" sz="11200" u="none" cap="none" strike="noStrike">
                <a:solidFill>
                  <a:schemeClr val="dk1"/>
                </a:solidFill>
                <a:latin typeface="Calibri"/>
                <a:ea typeface="Calibri"/>
                <a:cs typeface="Calibri"/>
                <a:sym typeface="Calibri"/>
              </a:defRPr>
            </a:lvl2pPr>
            <a:lvl3pPr lvl="2" marR="0" rtl="0" algn="l">
              <a:spcBef>
                <a:spcPts val="192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lvl="3"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4pPr>
            <a:lvl5pPr lvl="4"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5pPr>
            <a:lvl6pPr lvl="5"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6pPr>
            <a:lvl7pPr lvl="6"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7pPr>
            <a:lvl8pPr lvl="7"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8pPr>
            <a:lvl9pPr lvl="8" marR="0" rtl="0" algn="l">
              <a:spcBef>
                <a:spcPts val="1600"/>
              </a:spcBef>
              <a:spcAft>
                <a:spcPts val="0"/>
              </a:spcAft>
              <a:buClr>
                <a:schemeClr val="dk1"/>
              </a:buClr>
              <a:buSzPts val="8000"/>
              <a:buFont typeface="Arial"/>
              <a:buNone/>
              <a:defRPr b="0" i="0" sz="80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5376864" y="28625803"/>
            <a:ext cx="16459200" cy="4292597"/>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70" name="Google Shape;70;p11"/>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371600" y="1464736"/>
            <a:ext cx="24688800" cy="60960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371600" y="8534403"/>
            <a:ext cx="24688800" cy="24138468"/>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371600" y="33900538"/>
            <a:ext cx="6400800" cy="1947333"/>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372600" y="33900538"/>
            <a:ext cx="8686800" cy="1947333"/>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9659600" y="33900538"/>
            <a:ext cx="6400800" cy="1947333"/>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
          <p:cNvSpPr/>
          <p:nvPr/>
        </p:nvSpPr>
        <p:spPr>
          <a:xfrm>
            <a:off x="819150" y="4152900"/>
            <a:ext cx="25965000" cy="21631200"/>
          </a:xfrm>
          <a:prstGeom prst="roundRect">
            <a:avLst>
              <a:gd fmla="val 3258"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5.jpg"/><Relationship Id="rId11" Type="http://schemas.openxmlformats.org/officeDocument/2006/relationships/image" Target="../media/image7.png"/><Relationship Id="rId22" Type="http://schemas.openxmlformats.org/officeDocument/2006/relationships/image" Target="../media/image17.png"/><Relationship Id="rId10" Type="http://schemas.openxmlformats.org/officeDocument/2006/relationships/image" Target="../media/image5.png"/><Relationship Id="rId21" Type="http://schemas.openxmlformats.org/officeDocument/2006/relationships/image" Target="../media/image18.jpg"/><Relationship Id="rId13" Type="http://schemas.openxmlformats.org/officeDocument/2006/relationships/image" Target="../media/image8.jp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9" Type="http://schemas.openxmlformats.org/officeDocument/2006/relationships/image" Target="../media/image4.png"/><Relationship Id="rId15" Type="http://schemas.openxmlformats.org/officeDocument/2006/relationships/image" Target="../media/image11.jpg"/><Relationship Id="rId14" Type="http://schemas.openxmlformats.org/officeDocument/2006/relationships/image" Target="../media/image10.jpg"/><Relationship Id="rId17" Type="http://schemas.openxmlformats.org/officeDocument/2006/relationships/image" Target="../media/image16.png"/><Relationship Id="rId16" Type="http://schemas.openxmlformats.org/officeDocument/2006/relationships/image" Target="../media/image12.jpg"/><Relationship Id="rId5" Type="http://schemas.openxmlformats.org/officeDocument/2006/relationships/hyperlink" Target="mailto:Concordnoreply@gmail.com" TargetMode="External"/><Relationship Id="rId19" Type="http://schemas.openxmlformats.org/officeDocument/2006/relationships/image" Target="../media/image14.jpg"/><Relationship Id="rId6" Type="http://schemas.openxmlformats.org/officeDocument/2006/relationships/image" Target="../media/image13.png"/><Relationship Id="rId18" Type="http://schemas.openxmlformats.org/officeDocument/2006/relationships/image" Target="../media/image19.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89" name="Shape 89"/>
        <p:cNvGrpSpPr/>
        <p:nvPr/>
      </p:nvGrpSpPr>
      <p:grpSpPr>
        <a:xfrm>
          <a:off x="0" y="0"/>
          <a:ext cx="0" cy="0"/>
          <a:chOff x="0" y="0"/>
          <a:chExt cx="0" cy="0"/>
        </a:xfrm>
      </p:grpSpPr>
      <p:sp>
        <p:nvSpPr>
          <p:cNvPr id="90" name="Google Shape;90;p1"/>
          <p:cNvSpPr/>
          <p:nvPr/>
        </p:nvSpPr>
        <p:spPr>
          <a:xfrm>
            <a:off x="0" y="0"/>
            <a:ext cx="27353400" cy="4019400"/>
          </a:xfrm>
          <a:prstGeom prst="rect">
            <a:avLst/>
          </a:prstGeom>
          <a:noFill/>
          <a:ln>
            <a:noFill/>
          </a:ln>
        </p:spPr>
        <p:txBody>
          <a:bodyPr anchorCtr="0" anchor="b" bIns="274300" lIns="91425" spcFirstLastPara="1" rIns="91425" wrap="square" tIns="274300">
            <a:noAutofit/>
          </a:bodyPr>
          <a:lstStyle/>
          <a:p>
            <a:pPr indent="0" lvl="0" marL="0" marR="0" rtl="0" algn="ctr">
              <a:spcBef>
                <a:spcPts val="0"/>
              </a:spcBef>
              <a:spcAft>
                <a:spcPts val="0"/>
              </a:spcAft>
              <a:buNone/>
            </a:pPr>
            <a:r>
              <a:rPr lang="en-US" sz="5400">
                <a:solidFill>
                  <a:schemeClr val="lt1"/>
                </a:solidFill>
                <a:latin typeface="Monoton"/>
                <a:ea typeface="Monoton"/>
                <a:cs typeface="Monoton"/>
                <a:sym typeface="Monoton"/>
              </a:rPr>
              <a:t>Concord: Interviewing Simplified</a:t>
            </a:r>
            <a:endParaRPr i="0" sz="5400" u="none" cap="none" strike="noStrike">
              <a:solidFill>
                <a:schemeClr val="lt1"/>
              </a:solidFill>
              <a:latin typeface="Monoton"/>
              <a:ea typeface="Monoton"/>
              <a:cs typeface="Monoton"/>
              <a:sym typeface="Monoton"/>
            </a:endParaRPr>
          </a:p>
          <a:p>
            <a:pPr indent="0" lvl="0" marL="0" marR="0" rtl="0" algn="ctr">
              <a:spcBef>
                <a:spcPts val="600"/>
              </a:spcBef>
              <a:spcAft>
                <a:spcPts val="0"/>
              </a:spcAft>
              <a:buNone/>
            </a:pPr>
            <a:r>
              <a:rPr lang="en-US" sz="3200">
                <a:solidFill>
                  <a:schemeClr val="lt1"/>
                </a:solidFill>
                <a:latin typeface="Verdana"/>
                <a:ea typeface="Verdana"/>
                <a:cs typeface="Verdana"/>
                <a:sym typeface="Verdana"/>
              </a:rPr>
              <a:t>Trevor Bolton, Mahmood Shilleh, Peiman Mohseni, Qusai Amer, </a:t>
            </a:r>
            <a:endParaRPr sz="3200">
              <a:solidFill>
                <a:schemeClr val="lt1"/>
              </a:solidFill>
              <a:latin typeface="Verdana"/>
              <a:ea typeface="Verdana"/>
              <a:cs typeface="Verdana"/>
              <a:sym typeface="Verdana"/>
            </a:endParaRPr>
          </a:p>
          <a:p>
            <a:pPr indent="0" lvl="0" marL="0" marR="0" rtl="0" algn="ctr">
              <a:spcBef>
                <a:spcPts val="600"/>
              </a:spcBef>
              <a:spcAft>
                <a:spcPts val="0"/>
              </a:spcAft>
              <a:buNone/>
            </a:pPr>
            <a:r>
              <a:rPr lang="en-US" sz="3200">
                <a:solidFill>
                  <a:schemeClr val="lt1"/>
                </a:solidFill>
                <a:latin typeface="Verdana"/>
                <a:ea typeface="Verdana"/>
                <a:cs typeface="Verdana"/>
                <a:sym typeface="Verdana"/>
              </a:rPr>
              <a:t>Gowtham Batchala, Albin Kyle Myscich</a:t>
            </a:r>
            <a:endParaRPr baseline="30000" i="0" sz="3200" u="none" cap="none" strike="noStrike">
              <a:solidFill>
                <a:schemeClr val="lt1"/>
              </a:solidFill>
              <a:latin typeface="Verdana"/>
              <a:ea typeface="Verdana"/>
              <a:cs typeface="Verdana"/>
              <a:sym typeface="Verdana"/>
            </a:endParaRPr>
          </a:p>
          <a:p>
            <a:pPr indent="0" lvl="0" marL="0" marR="0" rtl="0" algn="ctr">
              <a:spcBef>
                <a:spcPts val="0"/>
              </a:spcBef>
              <a:spcAft>
                <a:spcPts val="0"/>
              </a:spcAft>
              <a:buNone/>
            </a:pPr>
            <a:r>
              <a:rPr i="0" lang="en-US" sz="3200" u="none" cap="none" strike="noStrike">
                <a:solidFill>
                  <a:schemeClr val="lt1"/>
                </a:solidFill>
                <a:latin typeface="Verdana"/>
                <a:ea typeface="Verdana"/>
                <a:cs typeface="Verdana"/>
                <a:sym typeface="Verdana"/>
              </a:rPr>
              <a:t>Dept. of Computer Science and Engineering, Texas A&amp;M University</a:t>
            </a:r>
            <a:endParaRPr b="1" i="0" sz="3200" u="none" cap="none" strike="noStrike">
              <a:solidFill>
                <a:schemeClr val="lt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4400"/>
              <a:buFont typeface="Calibri"/>
              <a:buNone/>
            </a:pPr>
            <a:r>
              <a:t/>
            </a:r>
            <a:endParaRPr i="0" sz="4400" u="none" cap="none" strike="noStrike">
              <a:solidFill>
                <a:schemeClr val="dk1"/>
              </a:solidFill>
              <a:latin typeface="Verdana"/>
              <a:ea typeface="Verdana"/>
              <a:cs typeface="Verdana"/>
              <a:sym typeface="Verdana"/>
            </a:endParaRPr>
          </a:p>
        </p:txBody>
      </p:sp>
      <p:sp>
        <p:nvSpPr>
          <p:cNvPr id="91" name="Google Shape;91;p1"/>
          <p:cNvSpPr/>
          <p:nvPr/>
        </p:nvSpPr>
        <p:spPr>
          <a:xfrm>
            <a:off x="0" y="12155"/>
            <a:ext cx="210766" cy="1167180"/>
          </a:xfrm>
          <a:prstGeom prst="rect">
            <a:avLst/>
          </a:prstGeom>
          <a:noFill/>
          <a:ln>
            <a:noFill/>
          </a:ln>
        </p:spPr>
        <p:txBody>
          <a:bodyPr anchorCtr="0" anchor="ctr" bIns="52150" lIns="104325" spcFirstLastPara="1" rIns="104325" wrap="square" tIns="52150">
            <a:spAutoFit/>
          </a:bodyPr>
          <a:lstStyle/>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pic>
        <p:nvPicPr>
          <p:cNvPr descr="CSEN-logo-maroon.jpg" id="92" name="Google Shape;92;p1"/>
          <p:cNvPicPr preferRelativeResize="0"/>
          <p:nvPr/>
        </p:nvPicPr>
        <p:blipFill rotWithShape="1">
          <a:blip r:embed="rId3">
            <a:alphaModFix/>
          </a:blip>
          <a:srcRect b="0" l="0" r="0" t="0"/>
          <a:stretch/>
        </p:blipFill>
        <p:spPr>
          <a:xfrm>
            <a:off x="21104225" y="2733550"/>
            <a:ext cx="5413375" cy="1014306"/>
          </a:xfrm>
          <a:prstGeom prst="rect">
            <a:avLst/>
          </a:prstGeom>
          <a:noFill/>
          <a:ln cap="flat" cmpd="sng" w="28575">
            <a:solidFill>
              <a:srgbClr val="000000"/>
            </a:solidFill>
            <a:prstDash val="solid"/>
            <a:round/>
            <a:headEnd len="sm" w="sm" type="none"/>
            <a:tailEnd len="sm" w="sm" type="none"/>
          </a:ln>
        </p:spPr>
      </p:pic>
      <p:sp>
        <p:nvSpPr>
          <p:cNvPr id="93" name="Google Shape;93;p1"/>
          <p:cNvSpPr txBox="1"/>
          <p:nvPr/>
        </p:nvSpPr>
        <p:spPr>
          <a:xfrm>
            <a:off x="12220269" y="14055009"/>
            <a:ext cx="14059579" cy="525238"/>
          </a:xfrm>
          <a:prstGeom prst="rect">
            <a:avLst/>
          </a:prstGeom>
          <a:noFill/>
          <a:ln>
            <a:noFill/>
          </a:ln>
        </p:spPr>
        <p:txBody>
          <a:bodyPr anchorCtr="0" anchor="t" bIns="46700" lIns="93425" spcFirstLastPara="1" rIns="93425" wrap="square" tIns="46700">
            <a:spAutoFit/>
          </a:bodyPr>
          <a:lstStyle/>
          <a:p>
            <a:pPr indent="0" lvl="0" marL="0" marR="0" rtl="0" algn="just">
              <a:spcBef>
                <a:spcPts val="0"/>
              </a:spcBef>
              <a:spcAft>
                <a:spcPts val="0"/>
              </a:spcAft>
              <a:buNone/>
            </a:pPr>
            <a:r>
              <a:t/>
            </a:r>
            <a:endParaRPr/>
          </a:p>
        </p:txBody>
      </p:sp>
      <p:sp>
        <p:nvSpPr>
          <p:cNvPr id="94" name="Google Shape;94;p1"/>
          <p:cNvSpPr/>
          <p:nvPr/>
        </p:nvSpPr>
        <p:spPr>
          <a:xfrm>
            <a:off x="914400" y="247650"/>
            <a:ext cx="3581400" cy="3581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
          <p:cNvGrpSpPr/>
          <p:nvPr/>
        </p:nvGrpSpPr>
        <p:grpSpPr>
          <a:xfrm>
            <a:off x="18621750" y="4715550"/>
            <a:ext cx="7658100" cy="1894800"/>
            <a:chOff x="16086300" y="-3683650"/>
            <a:chExt cx="7658100" cy="1894800"/>
          </a:xfrm>
        </p:grpSpPr>
        <p:sp>
          <p:nvSpPr>
            <p:cNvPr id="96" name="Google Shape;96;p1"/>
            <p:cNvSpPr/>
            <p:nvPr/>
          </p:nvSpPr>
          <p:spPr>
            <a:xfrm>
              <a:off x="16086300" y="-3683650"/>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
            <p:cNvSpPr txBox="1"/>
            <p:nvPr/>
          </p:nvSpPr>
          <p:spPr>
            <a:xfrm>
              <a:off x="16477725" y="-3198475"/>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Entity Design/DB Management</a:t>
              </a:r>
              <a:endParaRPr b="1" sz="4100">
                <a:solidFill>
                  <a:srgbClr val="FFFFFF"/>
                </a:solidFill>
                <a:latin typeface="Calibri"/>
                <a:ea typeface="Calibri"/>
                <a:cs typeface="Calibri"/>
                <a:sym typeface="Calibri"/>
              </a:endParaRPr>
            </a:p>
          </p:txBody>
        </p:sp>
      </p:grpSp>
      <p:pic>
        <p:nvPicPr>
          <p:cNvPr id="98" name="Google Shape;98;p1"/>
          <p:cNvPicPr preferRelativeResize="0"/>
          <p:nvPr/>
        </p:nvPicPr>
        <p:blipFill>
          <a:blip r:embed="rId4">
            <a:alphaModFix/>
          </a:blip>
          <a:stretch>
            <a:fillRect/>
          </a:stretch>
        </p:blipFill>
        <p:spPr>
          <a:xfrm>
            <a:off x="914399" y="247651"/>
            <a:ext cx="3581400" cy="3581400"/>
          </a:xfrm>
          <a:prstGeom prst="rect">
            <a:avLst/>
          </a:prstGeom>
          <a:noFill/>
          <a:ln>
            <a:noFill/>
          </a:ln>
        </p:spPr>
      </p:pic>
      <p:grpSp>
        <p:nvGrpSpPr>
          <p:cNvPr id="99" name="Google Shape;99;p1"/>
          <p:cNvGrpSpPr/>
          <p:nvPr/>
        </p:nvGrpSpPr>
        <p:grpSpPr>
          <a:xfrm>
            <a:off x="1303500" y="15054713"/>
            <a:ext cx="7658100" cy="1894800"/>
            <a:chOff x="1608300" y="4381425"/>
            <a:chExt cx="7658100" cy="1894800"/>
          </a:xfrm>
        </p:grpSpPr>
        <p:sp>
          <p:nvSpPr>
            <p:cNvPr id="100" name="Google Shape;100;p1"/>
            <p:cNvSpPr/>
            <p:nvPr/>
          </p:nvSpPr>
          <p:spPr>
            <a:xfrm>
              <a:off x="1608300" y="4381425"/>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txBox="1"/>
            <p:nvPr/>
          </p:nvSpPr>
          <p:spPr>
            <a:xfrm>
              <a:off x="1970250" y="4867950"/>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Event Scheduling</a:t>
              </a:r>
              <a:endParaRPr b="1" sz="4100">
                <a:solidFill>
                  <a:srgbClr val="FFFFFF"/>
                </a:solidFill>
                <a:latin typeface="Calibri"/>
                <a:ea typeface="Calibri"/>
                <a:cs typeface="Calibri"/>
                <a:sym typeface="Calibri"/>
              </a:endParaRPr>
            </a:p>
          </p:txBody>
        </p:sp>
      </p:grpSp>
      <p:grpSp>
        <p:nvGrpSpPr>
          <p:cNvPr id="102" name="Google Shape;102;p1"/>
          <p:cNvGrpSpPr/>
          <p:nvPr/>
        </p:nvGrpSpPr>
        <p:grpSpPr>
          <a:xfrm>
            <a:off x="18508300" y="15054725"/>
            <a:ext cx="7658100" cy="1894800"/>
            <a:chOff x="2029200" y="4381425"/>
            <a:chExt cx="7658100" cy="1894800"/>
          </a:xfrm>
        </p:grpSpPr>
        <p:sp>
          <p:nvSpPr>
            <p:cNvPr id="103" name="Google Shape;103;p1"/>
            <p:cNvSpPr/>
            <p:nvPr/>
          </p:nvSpPr>
          <p:spPr>
            <a:xfrm>
              <a:off x="2029200" y="4381425"/>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nvSpPr>
          <p:spPr>
            <a:xfrm>
              <a:off x="2391150" y="4827350"/>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User Interactions</a:t>
              </a:r>
              <a:endParaRPr b="1" sz="4700">
                <a:solidFill>
                  <a:srgbClr val="FFFFFF"/>
                </a:solidFill>
                <a:latin typeface="Calibri"/>
                <a:ea typeface="Calibri"/>
                <a:cs typeface="Calibri"/>
                <a:sym typeface="Calibri"/>
              </a:endParaRPr>
            </a:p>
          </p:txBody>
        </p:sp>
      </p:grpSp>
      <p:sp>
        <p:nvSpPr>
          <p:cNvPr id="105" name="Google Shape;105;p1"/>
          <p:cNvSpPr/>
          <p:nvPr/>
        </p:nvSpPr>
        <p:spPr>
          <a:xfrm>
            <a:off x="819150" y="26189150"/>
            <a:ext cx="25965000" cy="10033800"/>
          </a:xfrm>
          <a:prstGeom prst="roundRect">
            <a:avLst>
              <a:gd fmla="val 3258"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
          <p:cNvGrpSpPr/>
          <p:nvPr/>
        </p:nvGrpSpPr>
        <p:grpSpPr>
          <a:xfrm>
            <a:off x="1303500" y="26869200"/>
            <a:ext cx="7658100" cy="1894800"/>
            <a:chOff x="1608300" y="4476600"/>
            <a:chExt cx="7658100" cy="1894800"/>
          </a:xfrm>
        </p:grpSpPr>
        <p:sp>
          <p:nvSpPr>
            <p:cNvPr id="107" name="Google Shape;107;p1"/>
            <p:cNvSpPr/>
            <p:nvPr/>
          </p:nvSpPr>
          <p:spPr>
            <a:xfrm>
              <a:off x="1608300" y="4476600"/>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nvSpPr>
          <p:spPr>
            <a:xfrm>
              <a:off x="1970250" y="4982100"/>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Testing and Validation</a:t>
              </a:r>
              <a:endParaRPr b="1" sz="4700">
                <a:solidFill>
                  <a:srgbClr val="FFFFFF"/>
                </a:solidFill>
                <a:latin typeface="Calibri"/>
                <a:ea typeface="Calibri"/>
                <a:cs typeface="Calibri"/>
                <a:sym typeface="Calibri"/>
              </a:endParaRPr>
            </a:p>
          </p:txBody>
        </p:sp>
      </p:grpSp>
      <p:grpSp>
        <p:nvGrpSpPr>
          <p:cNvPr id="109" name="Google Shape;109;p1"/>
          <p:cNvGrpSpPr/>
          <p:nvPr/>
        </p:nvGrpSpPr>
        <p:grpSpPr>
          <a:xfrm>
            <a:off x="18621750" y="26869200"/>
            <a:ext cx="7658100" cy="1894800"/>
            <a:chOff x="2029200" y="4557800"/>
            <a:chExt cx="7658100" cy="1894800"/>
          </a:xfrm>
        </p:grpSpPr>
        <p:sp>
          <p:nvSpPr>
            <p:cNvPr id="110" name="Google Shape;110;p1"/>
            <p:cNvSpPr/>
            <p:nvPr/>
          </p:nvSpPr>
          <p:spPr>
            <a:xfrm>
              <a:off x="2029200" y="4557800"/>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
            <p:cNvSpPr txBox="1"/>
            <p:nvPr/>
          </p:nvSpPr>
          <p:spPr>
            <a:xfrm>
              <a:off x="2361675" y="5006225"/>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Customer Feedback</a:t>
              </a:r>
              <a:endParaRPr b="1" sz="4700">
                <a:solidFill>
                  <a:srgbClr val="FFFFFF"/>
                </a:solidFill>
                <a:latin typeface="Calibri"/>
                <a:ea typeface="Calibri"/>
                <a:cs typeface="Calibri"/>
                <a:sym typeface="Calibri"/>
              </a:endParaRPr>
            </a:p>
          </p:txBody>
        </p:sp>
      </p:grpSp>
      <p:sp>
        <p:nvSpPr>
          <p:cNvPr id="112" name="Google Shape;112;p1"/>
          <p:cNvSpPr txBox="1"/>
          <p:nvPr/>
        </p:nvSpPr>
        <p:spPr>
          <a:xfrm>
            <a:off x="1227300" y="6656550"/>
            <a:ext cx="6555600" cy="80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Concord system </a:t>
            </a:r>
            <a:r>
              <a:rPr lang="en-US" sz="3000">
                <a:latin typeface="Calibri"/>
                <a:ea typeface="Calibri"/>
                <a:cs typeface="Calibri"/>
                <a:sym typeface="Calibri"/>
              </a:rPr>
              <a:t>architecture</a:t>
            </a:r>
            <a:r>
              <a:rPr lang="en-US" sz="3000">
                <a:latin typeface="Calibri"/>
                <a:ea typeface="Calibri"/>
                <a:cs typeface="Calibri"/>
                <a:sym typeface="Calibri"/>
              </a:rPr>
              <a:t> follows three-tier architecture that include:</a:t>
            </a:r>
            <a:endParaRPr sz="3000">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Presentation Tier</a:t>
            </a:r>
            <a:r>
              <a:rPr lang="en-US" sz="2900">
                <a:solidFill>
                  <a:srgbClr val="434343"/>
                </a:solidFill>
                <a:latin typeface="Calibri"/>
                <a:ea typeface="Calibri"/>
                <a:cs typeface="Calibri"/>
                <a:sym typeface="Calibri"/>
              </a:rPr>
              <a:t> </a:t>
            </a:r>
            <a:endParaRPr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This tier is initially developed by the Lo-fi sketches based on the user stories. Our application uses React with Material UI to build this.</a:t>
            </a:r>
            <a:endParaRPr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Logic Tier</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This tier contains all the logic to run all the application’s capabilities. It is developed using Typescript and React.</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Persistence Tier</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This tier comprises of the database and data access layer which move data to the logic tier. Concord uses a Postgres database that is run by GraphQL.</a:t>
            </a:r>
            <a:endParaRPr sz="2900">
              <a:solidFill>
                <a:srgbClr val="434343"/>
              </a:solidFill>
              <a:latin typeface="Calibri"/>
              <a:ea typeface="Calibri"/>
              <a:cs typeface="Calibri"/>
              <a:sym typeface="Calibri"/>
            </a:endParaRPr>
          </a:p>
        </p:txBody>
      </p:sp>
      <p:sp>
        <p:nvSpPr>
          <p:cNvPr id="113" name="Google Shape;113;p1"/>
          <p:cNvSpPr txBox="1"/>
          <p:nvPr/>
        </p:nvSpPr>
        <p:spPr>
          <a:xfrm>
            <a:off x="1495850" y="29145000"/>
            <a:ext cx="7658100" cy="6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Calibri"/>
                <a:ea typeface="Calibri"/>
                <a:cs typeface="Calibri"/>
                <a:sym typeface="Calibri"/>
              </a:rPr>
              <a:t>BDD and User Story </a:t>
            </a:r>
            <a:r>
              <a:rPr b="1" lang="en-US" sz="3000">
                <a:latin typeface="Calibri"/>
                <a:ea typeface="Calibri"/>
                <a:cs typeface="Calibri"/>
                <a:sym typeface="Calibri"/>
              </a:rPr>
              <a:t>Guidance</a:t>
            </a:r>
            <a:r>
              <a:rPr b="1" lang="en-US" sz="3000">
                <a:latin typeface="Calibri"/>
                <a:ea typeface="Calibri"/>
                <a:cs typeface="Calibri"/>
                <a:sym typeface="Calibri"/>
              </a:rPr>
              <a:t>:</a:t>
            </a:r>
            <a:r>
              <a:rPr lang="en-US" sz="3000">
                <a:latin typeface="Calibri"/>
                <a:ea typeface="Calibri"/>
                <a:cs typeface="Calibri"/>
                <a:sym typeface="Calibri"/>
              </a:rPr>
              <a:t> BDD process was mostly done by Puppeteer, which is used for high level </a:t>
            </a:r>
            <a:r>
              <a:rPr lang="en-US" sz="3000">
                <a:latin typeface="Calibri"/>
                <a:ea typeface="Calibri"/>
                <a:cs typeface="Calibri"/>
                <a:sym typeface="Calibri"/>
              </a:rPr>
              <a:t>controlling</a:t>
            </a:r>
            <a:r>
              <a:rPr lang="en-US" sz="3000">
                <a:latin typeface="Calibri"/>
                <a:ea typeface="Calibri"/>
                <a:cs typeface="Calibri"/>
                <a:sym typeface="Calibri"/>
              </a:rPr>
              <a:t> of Chrome or Chromium.</a:t>
            </a:r>
            <a:endParaRPr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SMART user stories:</a:t>
            </a:r>
            <a:r>
              <a:rPr lang="en-US" sz="3000">
                <a:latin typeface="Calibri"/>
                <a:ea typeface="Calibri"/>
                <a:cs typeface="Calibri"/>
                <a:sym typeface="Calibri"/>
              </a:rPr>
              <a:t> All of the user stories are relevant and comply with the characteristics of a SMART (Specific, Measurable, Achievable, Relevant, and Timeboxed). Here is an example of a story we write that is specific, achievable, and relevant.</a:t>
            </a:r>
            <a:endParaRPr sz="4800">
              <a:latin typeface="Calibri"/>
              <a:ea typeface="Calibri"/>
              <a:cs typeface="Calibri"/>
              <a:sym typeface="Calibri"/>
            </a:endParaRPr>
          </a:p>
        </p:txBody>
      </p:sp>
      <p:grpSp>
        <p:nvGrpSpPr>
          <p:cNvPr id="114" name="Google Shape;114;p1"/>
          <p:cNvGrpSpPr/>
          <p:nvPr/>
        </p:nvGrpSpPr>
        <p:grpSpPr>
          <a:xfrm>
            <a:off x="9977363" y="26869200"/>
            <a:ext cx="7658100" cy="1894800"/>
            <a:chOff x="2029200" y="4557800"/>
            <a:chExt cx="7658100" cy="1894800"/>
          </a:xfrm>
        </p:grpSpPr>
        <p:sp>
          <p:nvSpPr>
            <p:cNvPr id="115" name="Google Shape;115;p1"/>
            <p:cNvSpPr/>
            <p:nvPr/>
          </p:nvSpPr>
          <p:spPr>
            <a:xfrm>
              <a:off x="2029200" y="4557800"/>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
            <p:cNvSpPr txBox="1"/>
            <p:nvPr/>
          </p:nvSpPr>
          <p:spPr>
            <a:xfrm>
              <a:off x="2361675" y="5006225"/>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Measuring the Agile Process</a:t>
              </a:r>
              <a:endParaRPr b="1" sz="4700">
                <a:solidFill>
                  <a:srgbClr val="FFFFFF"/>
                </a:solidFill>
                <a:latin typeface="Calibri"/>
                <a:ea typeface="Calibri"/>
                <a:cs typeface="Calibri"/>
                <a:sym typeface="Calibri"/>
              </a:endParaRPr>
            </a:p>
          </p:txBody>
        </p:sp>
      </p:grpSp>
      <p:sp>
        <p:nvSpPr>
          <p:cNvPr id="117" name="Google Shape;117;p1"/>
          <p:cNvSpPr txBox="1"/>
          <p:nvPr/>
        </p:nvSpPr>
        <p:spPr>
          <a:xfrm>
            <a:off x="10089700" y="29144975"/>
            <a:ext cx="7545900" cy="6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Calibri"/>
                <a:ea typeface="Calibri"/>
                <a:cs typeface="Calibri"/>
                <a:sym typeface="Calibri"/>
              </a:rPr>
              <a:t>GitHub</a:t>
            </a:r>
            <a:r>
              <a:rPr lang="en-US" sz="3000">
                <a:latin typeface="Calibri"/>
                <a:ea typeface="Calibri"/>
                <a:cs typeface="Calibri"/>
                <a:sym typeface="Calibri"/>
              </a:rPr>
              <a:t>: Concord project </a:t>
            </a:r>
            <a:r>
              <a:rPr lang="en-US" sz="3000">
                <a:latin typeface="Calibri"/>
                <a:ea typeface="Calibri"/>
                <a:cs typeface="Calibri"/>
                <a:sym typeface="Calibri"/>
              </a:rPr>
              <a:t>management</a:t>
            </a:r>
            <a:r>
              <a:rPr lang="en-US" sz="3000">
                <a:latin typeface="Calibri"/>
                <a:ea typeface="Calibri"/>
                <a:cs typeface="Calibri"/>
                <a:sym typeface="Calibri"/>
              </a:rPr>
              <a:t> is done using the GitHub project tool. This tool improves the </a:t>
            </a:r>
            <a:r>
              <a:rPr lang="en-US" sz="3000">
                <a:latin typeface="Calibri"/>
                <a:ea typeface="Calibri"/>
                <a:cs typeface="Calibri"/>
                <a:sym typeface="Calibri"/>
              </a:rPr>
              <a:t>structure</a:t>
            </a:r>
            <a:r>
              <a:rPr lang="en-US" sz="3000">
                <a:latin typeface="Calibri"/>
                <a:ea typeface="Calibri"/>
                <a:cs typeface="Calibri"/>
                <a:sym typeface="Calibri"/>
              </a:rPr>
              <a:t> of the software and makes it maintainable. It helps assign issues and keep track of the team’s </a:t>
            </a:r>
            <a:r>
              <a:rPr lang="en-US" sz="3000">
                <a:latin typeface="Calibri"/>
                <a:ea typeface="Calibri"/>
                <a:cs typeface="Calibri"/>
                <a:sym typeface="Calibri"/>
              </a:rPr>
              <a:t>progress in our project</a:t>
            </a:r>
            <a:r>
              <a:rPr lang="en-US" sz="3000">
                <a:latin typeface="Calibri"/>
                <a:ea typeface="Calibri"/>
                <a:cs typeface="Calibri"/>
                <a:sym typeface="Calibri"/>
              </a:rPr>
              <a:t>. Once an issue is complete, it makes it really easy to review it and merge it to the master branch. The contribution of the team over time can be measured with this tool.</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Pivotal Tracker: </a:t>
            </a:r>
            <a:r>
              <a:rPr lang="en-US" sz="3000">
                <a:latin typeface="Calibri"/>
                <a:ea typeface="Calibri"/>
                <a:cs typeface="Calibri"/>
                <a:sym typeface="Calibri"/>
              </a:rPr>
              <a:t> Concord team also used Pivotal Tracker but was not as emphasized as GitHub; it was used for some user stories however.</a:t>
            </a:r>
            <a:endParaRPr sz="3000">
              <a:latin typeface="Calibri"/>
              <a:ea typeface="Calibri"/>
              <a:cs typeface="Calibri"/>
              <a:sym typeface="Calibri"/>
            </a:endParaRPr>
          </a:p>
        </p:txBody>
      </p:sp>
      <p:sp>
        <p:nvSpPr>
          <p:cNvPr id="118" name="Google Shape;118;p1"/>
          <p:cNvSpPr txBox="1"/>
          <p:nvPr/>
        </p:nvSpPr>
        <p:spPr>
          <a:xfrm>
            <a:off x="18649900" y="29362125"/>
            <a:ext cx="7545900" cy="6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Calibri"/>
              <a:ea typeface="Calibri"/>
              <a:cs typeface="Calibri"/>
              <a:sym typeface="Calibri"/>
            </a:endParaRPr>
          </a:p>
        </p:txBody>
      </p:sp>
      <p:sp>
        <p:nvSpPr>
          <p:cNvPr id="119" name="Google Shape;119;p1"/>
          <p:cNvSpPr txBox="1"/>
          <p:nvPr/>
        </p:nvSpPr>
        <p:spPr>
          <a:xfrm>
            <a:off x="18571350" y="29145000"/>
            <a:ext cx="7545900" cy="6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Calibri"/>
                <a:ea typeface="Calibri"/>
                <a:cs typeface="Calibri"/>
                <a:sym typeface="Calibri"/>
              </a:rPr>
              <a:t>Feedback</a:t>
            </a:r>
            <a:r>
              <a:rPr b="1" lang="en-US" sz="3000">
                <a:latin typeface="Calibri"/>
                <a:ea typeface="Calibri"/>
                <a:cs typeface="Calibri"/>
                <a:sym typeface="Calibri"/>
              </a:rPr>
              <a:t>:</a:t>
            </a:r>
            <a:r>
              <a:rPr lang="en-US" sz="3000">
                <a:latin typeface="Calibri"/>
                <a:ea typeface="Calibri"/>
                <a:cs typeface="Calibri"/>
                <a:sym typeface="Calibri"/>
              </a:rPr>
              <a:t> The customer provided a variety of suggestions including applying websocket safety and security measures, using Role-based access control </a:t>
            </a:r>
            <a:r>
              <a:rPr lang="en-US" sz="3000">
                <a:latin typeface="Calibri"/>
                <a:ea typeface="Calibri"/>
                <a:cs typeface="Calibri"/>
                <a:sym typeface="Calibri"/>
              </a:rPr>
              <a:t>(RBAC) </a:t>
            </a:r>
            <a:r>
              <a:rPr lang="en-US" sz="3000">
                <a:latin typeface="Calibri"/>
                <a:ea typeface="Calibri"/>
                <a:cs typeface="Calibri"/>
                <a:sym typeface="Calibri"/>
              </a:rPr>
              <a:t>and integrating hierarchical promotion of testing as per common practice. In addition, providing forgot password feature was suggested. The customer stressed the high priority IDE.</a:t>
            </a:r>
            <a:endParaRPr sz="3000">
              <a:latin typeface="Calibri"/>
              <a:ea typeface="Calibri"/>
              <a:cs typeface="Calibri"/>
              <a:sym typeface="Calibri"/>
            </a:endParaRPr>
          </a:p>
          <a:p>
            <a:pPr indent="0" lvl="0" marL="0" rtl="0" algn="l">
              <a:spcBef>
                <a:spcPts val="0"/>
              </a:spcBef>
              <a:spcAft>
                <a:spcPts val="0"/>
              </a:spcAft>
              <a:buNone/>
            </a:pPr>
            <a:r>
              <a:rPr b="1" lang="en-US" sz="3000">
                <a:latin typeface="Calibri"/>
                <a:ea typeface="Calibri"/>
                <a:cs typeface="Calibri"/>
                <a:sym typeface="Calibri"/>
              </a:rPr>
              <a:t>Improvements: </a:t>
            </a:r>
            <a:r>
              <a:rPr lang="en-US" sz="3000">
                <a:latin typeface="Calibri"/>
                <a:ea typeface="Calibri"/>
                <a:cs typeface="Calibri"/>
                <a:sym typeface="Calibri"/>
              </a:rPr>
              <a:t>The IDE was implemented in this final iteration as suggested, as well as the forgot password feature. However, improvements can be made to the IDE such as a Chat Box, Split Screen IDE, and creating a join room to access a coding event.</a:t>
            </a:r>
            <a:endParaRPr sz="3000">
              <a:latin typeface="Calibri"/>
              <a:ea typeface="Calibri"/>
              <a:cs typeface="Calibri"/>
              <a:sym typeface="Calibri"/>
            </a:endParaRPr>
          </a:p>
        </p:txBody>
      </p:sp>
      <p:sp>
        <p:nvSpPr>
          <p:cNvPr id="120" name="Google Shape;120;p1"/>
          <p:cNvSpPr txBox="1"/>
          <p:nvPr/>
        </p:nvSpPr>
        <p:spPr>
          <a:xfrm>
            <a:off x="1187225" y="17013900"/>
            <a:ext cx="6555600" cy="6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Calendar and Event Scheduling</a:t>
            </a:r>
            <a:r>
              <a:rPr b="1" lang="en-US" sz="3000">
                <a:latin typeface="Calibri"/>
                <a:ea typeface="Calibri"/>
                <a:cs typeface="Calibri"/>
                <a:sym typeface="Calibri"/>
              </a:rPr>
              <a:t>:</a:t>
            </a:r>
            <a:endParaRPr b="1" sz="3000">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Past events</a:t>
            </a:r>
            <a:r>
              <a:rPr lang="en-US" sz="2900">
                <a:solidFill>
                  <a:srgbClr val="434343"/>
                </a:solidFill>
                <a:latin typeface="Calibri"/>
                <a:ea typeface="Calibri"/>
                <a:cs typeface="Calibri"/>
                <a:sym typeface="Calibri"/>
              </a:rPr>
              <a:t> </a:t>
            </a:r>
            <a:endParaRPr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Keeps a register of the finished events.</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Invite others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The option allows the Interviewers and candidates to add their details.</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Add future events</a:t>
            </a:r>
            <a:r>
              <a:rPr lang="en-US" sz="2900">
                <a:solidFill>
                  <a:srgbClr val="434343"/>
                </a:solidFill>
                <a:latin typeface="Calibri"/>
                <a:ea typeface="Calibri"/>
                <a:cs typeface="Calibri"/>
                <a:sym typeface="Calibri"/>
              </a:rPr>
              <a:t> </a:t>
            </a:r>
            <a:endParaRPr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Event planning for feature coding sessions involving a specified: start and end dates/times, users, problem, language, and programming languages.</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
        <p:nvSpPr>
          <p:cNvPr id="121" name="Google Shape;121;p1"/>
          <p:cNvSpPr txBox="1"/>
          <p:nvPr/>
        </p:nvSpPr>
        <p:spPr>
          <a:xfrm>
            <a:off x="17867275" y="16985350"/>
            <a:ext cx="8478900" cy="80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User Interactions with Each Other:</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Multi-User IDE</a:t>
            </a:r>
            <a:r>
              <a:rPr i="1" lang="en-US" sz="2900">
                <a:solidFill>
                  <a:srgbClr val="434343"/>
                </a:solidFill>
                <a:latin typeface="Calibri"/>
                <a:ea typeface="Calibri"/>
                <a:cs typeface="Calibri"/>
                <a:sym typeface="Calibri"/>
              </a:rPr>
              <a:t>:</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Users doing a coding interview can view information in other ideas, whilst incorporating secure websockets.</a:t>
            </a:r>
            <a:endParaRPr sz="2900">
              <a:solidFill>
                <a:srgbClr val="434343"/>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User Interactions with Concord:</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Login/Signup:</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Users can create an account and sign in.</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Forgot Password</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Users can create a new password with a valid email if they forget theirs.</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Settings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Information can be viewed and edited in this modal.</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Contact Us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u="sng">
                <a:solidFill>
                  <a:schemeClr val="hlink"/>
                </a:solidFill>
                <a:latin typeface="Calibri"/>
                <a:ea typeface="Calibri"/>
                <a:cs typeface="Calibri"/>
                <a:sym typeface="Calibri"/>
                <a:hlinkClick r:id="rId5"/>
              </a:rPr>
              <a:t>Concordnoreply@gmail.com</a:t>
            </a:r>
            <a:r>
              <a:rPr lang="en-US" sz="2900">
                <a:solidFill>
                  <a:srgbClr val="434343"/>
                </a:solidFill>
                <a:latin typeface="Calibri"/>
                <a:ea typeface="Calibri"/>
                <a:cs typeface="Calibri"/>
                <a:sym typeface="Calibri"/>
              </a:rPr>
              <a:t> can be contacted on the homepage regarding any feedback!</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Home Page</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Shows general information about us and other miscellaneous things.</a:t>
            </a:r>
            <a:endParaRPr sz="2900">
              <a:solidFill>
                <a:srgbClr val="434343"/>
              </a:solidFill>
              <a:latin typeface="Calibri"/>
              <a:ea typeface="Calibri"/>
              <a:cs typeface="Calibri"/>
              <a:sym typeface="Calibri"/>
            </a:endParaRPr>
          </a:p>
          <a:p>
            <a:pPr indent="0" lvl="0" marL="457200" rtl="0" algn="l">
              <a:spcBef>
                <a:spcPts val="0"/>
              </a:spcBef>
              <a:spcAft>
                <a:spcPts val="0"/>
              </a:spcAft>
              <a:buNone/>
            </a:pPr>
            <a:r>
              <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p:txBody>
      </p:sp>
      <p:sp>
        <p:nvSpPr>
          <p:cNvPr id="122" name="Google Shape;122;p1"/>
          <p:cNvSpPr txBox="1"/>
          <p:nvPr/>
        </p:nvSpPr>
        <p:spPr>
          <a:xfrm>
            <a:off x="17801650" y="6729425"/>
            <a:ext cx="8868300" cy="78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Concord uses a PostgreSQL database that is being managed by GraphQL API and TypeORM. Once all the </a:t>
            </a:r>
            <a:r>
              <a:rPr lang="en-US" sz="3000">
                <a:latin typeface="Calibri"/>
                <a:ea typeface="Calibri"/>
                <a:cs typeface="Calibri"/>
                <a:sym typeface="Calibri"/>
              </a:rPr>
              <a:t>queries</a:t>
            </a:r>
            <a:r>
              <a:rPr lang="en-US" sz="3000">
                <a:latin typeface="Calibri"/>
                <a:ea typeface="Calibri"/>
                <a:cs typeface="Calibri"/>
                <a:sym typeface="Calibri"/>
              </a:rPr>
              <a:t> and mutations are validated in the GraphQL Playground, they are utilized in the front-end via the Apollo Server. The main tables in the database include:</a:t>
            </a:r>
            <a:endParaRPr sz="3000">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Users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The users table consists of user-related information stored in the columns such as id, name, and email.</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Events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The interviews table include the title, time, and video link of the interview. It also contains relations with the users table that specify users that participate in this interview. </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2900">
              <a:solidFill>
                <a:srgbClr val="434343"/>
              </a:solidFill>
              <a:latin typeface="Calibri"/>
              <a:ea typeface="Calibri"/>
              <a:cs typeface="Calibri"/>
              <a:sym typeface="Calibri"/>
            </a:endParaRPr>
          </a:p>
          <a:p>
            <a:pPr indent="-412750" lvl="0" marL="457200" rtl="0" algn="l">
              <a:spcBef>
                <a:spcPts val="0"/>
              </a:spcBef>
              <a:spcAft>
                <a:spcPts val="0"/>
              </a:spcAft>
              <a:buClr>
                <a:srgbClr val="434343"/>
              </a:buClr>
              <a:buSzPts val="2900"/>
              <a:buFont typeface="Calibri"/>
              <a:buChar char="●"/>
            </a:pPr>
            <a:r>
              <a:rPr i="1" lang="en-US" sz="2900">
                <a:solidFill>
                  <a:srgbClr val="434343"/>
                </a:solidFill>
                <a:latin typeface="Calibri"/>
                <a:ea typeface="Calibri"/>
                <a:cs typeface="Calibri"/>
                <a:sym typeface="Calibri"/>
              </a:rPr>
              <a:t>Organizations</a:t>
            </a:r>
            <a:endParaRPr i="1" sz="2900">
              <a:solidFill>
                <a:srgbClr val="434343"/>
              </a:solidFill>
              <a:latin typeface="Calibri"/>
              <a:ea typeface="Calibri"/>
              <a:cs typeface="Calibri"/>
              <a:sym typeface="Calibri"/>
            </a:endParaRPr>
          </a:p>
          <a:p>
            <a:pPr indent="0" lvl="0" marL="0" rtl="0" algn="l">
              <a:spcBef>
                <a:spcPts val="0"/>
              </a:spcBef>
              <a:spcAft>
                <a:spcPts val="0"/>
              </a:spcAft>
              <a:buNone/>
            </a:pPr>
            <a:r>
              <a:rPr lang="en-US" sz="2900">
                <a:solidFill>
                  <a:srgbClr val="434343"/>
                </a:solidFill>
                <a:latin typeface="Calibri"/>
                <a:ea typeface="Calibri"/>
                <a:cs typeface="Calibri"/>
                <a:sym typeface="Calibri"/>
              </a:rPr>
              <a:t>This table contains the name of the organization using Concord.  </a:t>
            </a:r>
            <a:endParaRPr sz="2900">
              <a:solidFill>
                <a:srgbClr val="434343"/>
              </a:solidFill>
              <a:latin typeface="Calibri"/>
              <a:ea typeface="Calibri"/>
              <a:cs typeface="Calibri"/>
              <a:sym typeface="Calibri"/>
            </a:endParaRPr>
          </a:p>
          <a:p>
            <a:pPr indent="0" lvl="0" marL="0" rtl="0" algn="l">
              <a:spcBef>
                <a:spcPts val="0"/>
              </a:spcBef>
              <a:spcAft>
                <a:spcPts val="0"/>
              </a:spcAft>
              <a:buNone/>
            </a:pPr>
            <a:r>
              <a:t/>
            </a:r>
            <a:endParaRPr sz="3000" u="sng">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pic>
        <p:nvPicPr>
          <p:cNvPr id="123" name="Google Shape;123;p1"/>
          <p:cNvPicPr preferRelativeResize="0"/>
          <p:nvPr/>
        </p:nvPicPr>
        <p:blipFill>
          <a:blip r:embed="rId6">
            <a:alphaModFix/>
          </a:blip>
          <a:stretch>
            <a:fillRect/>
          </a:stretch>
        </p:blipFill>
        <p:spPr>
          <a:xfrm>
            <a:off x="7742820" y="21942700"/>
            <a:ext cx="5111102" cy="2520350"/>
          </a:xfrm>
          <a:prstGeom prst="rect">
            <a:avLst/>
          </a:prstGeom>
          <a:noFill/>
          <a:ln cap="flat" cmpd="sng" w="9525">
            <a:solidFill>
              <a:srgbClr val="000000"/>
            </a:solidFill>
            <a:prstDash val="solid"/>
            <a:round/>
            <a:headEnd len="sm" w="sm" type="none"/>
            <a:tailEnd len="sm" w="sm" type="none"/>
          </a:ln>
        </p:spPr>
      </p:pic>
      <p:grpSp>
        <p:nvGrpSpPr>
          <p:cNvPr id="124" name="Google Shape;124;p1"/>
          <p:cNvGrpSpPr/>
          <p:nvPr/>
        </p:nvGrpSpPr>
        <p:grpSpPr>
          <a:xfrm>
            <a:off x="13716000" y="6656550"/>
            <a:ext cx="3719750" cy="4116574"/>
            <a:chOff x="8298523" y="8192808"/>
            <a:chExt cx="4411469" cy="4573463"/>
          </a:xfrm>
        </p:grpSpPr>
        <p:pic>
          <p:nvPicPr>
            <p:cNvPr id="125" name="Google Shape;125;p1"/>
            <p:cNvPicPr preferRelativeResize="0"/>
            <p:nvPr/>
          </p:nvPicPr>
          <p:blipFill rotWithShape="1">
            <a:blip r:embed="rId7">
              <a:alphaModFix/>
            </a:blip>
            <a:srcRect b="0" l="9468" r="2457" t="0"/>
            <a:stretch/>
          </p:blipFill>
          <p:spPr>
            <a:xfrm>
              <a:off x="8298523" y="8192808"/>
              <a:ext cx="4411469" cy="4019387"/>
            </a:xfrm>
            <a:prstGeom prst="rect">
              <a:avLst/>
            </a:prstGeom>
            <a:noFill/>
            <a:ln cap="flat" cmpd="sng" w="9525">
              <a:solidFill>
                <a:srgbClr val="000000"/>
              </a:solidFill>
              <a:prstDash val="solid"/>
              <a:round/>
              <a:headEnd len="sm" w="sm" type="none"/>
              <a:tailEnd len="sm" w="sm" type="none"/>
            </a:ln>
          </p:spPr>
        </p:pic>
        <p:sp>
          <p:nvSpPr>
            <p:cNvPr id="126" name="Google Shape;126;p1"/>
            <p:cNvSpPr txBox="1"/>
            <p:nvPr/>
          </p:nvSpPr>
          <p:spPr>
            <a:xfrm>
              <a:off x="8685807" y="12240971"/>
              <a:ext cx="3838500" cy="52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US" sz="2300">
                  <a:solidFill>
                    <a:srgbClr val="434343"/>
                  </a:solidFill>
                </a:rPr>
                <a:t>Design Diagram</a:t>
              </a:r>
              <a:endParaRPr i="1" sz="2300">
                <a:solidFill>
                  <a:srgbClr val="434343"/>
                </a:solidFill>
              </a:endParaRPr>
            </a:p>
            <a:p>
              <a:pPr indent="0" lvl="0" marL="0" rtl="0" algn="l">
                <a:spcBef>
                  <a:spcPts val="0"/>
                </a:spcBef>
                <a:spcAft>
                  <a:spcPts val="0"/>
                </a:spcAft>
                <a:buNone/>
              </a:pPr>
              <a:r>
                <a:t/>
              </a:r>
              <a:endParaRPr i="1" sz="2300">
                <a:solidFill>
                  <a:srgbClr val="434343"/>
                </a:solidFill>
                <a:latin typeface="Calibri"/>
                <a:ea typeface="Calibri"/>
                <a:cs typeface="Calibri"/>
                <a:sym typeface="Calibri"/>
              </a:endParaRPr>
            </a:p>
          </p:txBody>
        </p:sp>
      </p:grpSp>
      <p:pic>
        <p:nvPicPr>
          <p:cNvPr id="127" name="Google Shape;127;p1"/>
          <p:cNvPicPr preferRelativeResize="0"/>
          <p:nvPr/>
        </p:nvPicPr>
        <p:blipFill>
          <a:blip r:embed="rId8">
            <a:alphaModFix/>
          </a:blip>
          <a:stretch>
            <a:fillRect/>
          </a:stretch>
        </p:blipFill>
        <p:spPr>
          <a:xfrm>
            <a:off x="11066287" y="7143975"/>
            <a:ext cx="1963624" cy="1543450"/>
          </a:xfrm>
          <a:prstGeom prst="rect">
            <a:avLst/>
          </a:prstGeom>
          <a:noFill/>
          <a:ln cap="flat" cmpd="sng" w="9525">
            <a:solidFill>
              <a:srgbClr val="000000"/>
            </a:solidFill>
            <a:prstDash val="solid"/>
            <a:round/>
            <a:headEnd len="sm" w="sm" type="none"/>
            <a:tailEnd len="sm" w="sm" type="none"/>
          </a:ln>
        </p:spPr>
      </p:pic>
      <p:sp>
        <p:nvSpPr>
          <p:cNvPr id="128" name="Google Shape;128;p1"/>
          <p:cNvSpPr txBox="1"/>
          <p:nvPr/>
        </p:nvSpPr>
        <p:spPr>
          <a:xfrm>
            <a:off x="8605661" y="13982300"/>
            <a:ext cx="4448100" cy="52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US" sz="2300">
                <a:solidFill>
                  <a:srgbClr val="434343"/>
                </a:solidFill>
              </a:rPr>
              <a:t>Lo-fi Sketches</a:t>
            </a:r>
            <a:endParaRPr i="1" sz="2300">
              <a:solidFill>
                <a:srgbClr val="434343"/>
              </a:solidFill>
            </a:endParaRPr>
          </a:p>
          <a:p>
            <a:pPr indent="0" lvl="0" marL="0" rtl="0" algn="ctr">
              <a:spcBef>
                <a:spcPts val="0"/>
              </a:spcBef>
              <a:spcAft>
                <a:spcPts val="0"/>
              </a:spcAft>
              <a:buNone/>
            </a:pPr>
            <a:r>
              <a:t/>
            </a:r>
            <a:endParaRPr sz="1000">
              <a:latin typeface="Calibri"/>
              <a:ea typeface="Calibri"/>
              <a:cs typeface="Calibri"/>
              <a:sym typeface="Calibri"/>
            </a:endParaRPr>
          </a:p>
        </p:txBody>
      </p:sp>
      <p:grpSp>
        <p:nvGrpSpPr>
          <p:cNvPr id="129" name="Google Shape;129;p1"/>
          <p:cNvGrpSpPr/>
          <p:nvPr/>
        </p:nvGrpSpPr>
        <p:grpSpPr>
          <a:xfrm>
            <a:off x="1303500" y="4715550"/>
            <a:ext cx="7658100" cy="1894800"/>
            <a:chOff x="1608300" y="4286250"/>
            <a:chExt cx="7658100" cy="1894800"/>
          </a:xfrm>
        </p:grpSpPr>
        <p:sp>
          <p:nvSpPr>
            <p:cNvPr id="130" name="Google Shape;130;p1"/>
            <p:cNvSpPr/>
            <p:nvPr/>
          </p:nvSpPr>
          <p:spPr>
            <a:xfrm>
              <a:off x="1608300" y="4286250"/>
              <a:ext cx="7658100" cy="1894800"/>
            </a:xfrm>
            <a:prstGeom prst="roundRect">
              <a:avLst>
                <a:gd fmla="val 16667" name="adj"/>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
            <p:cNvSpPr txBox="1"/>
            <p:nvPr/>
          </p:nvSpPr>
          <p:spPr>
            <a:xfrm>
              <a:off x="1970250" y="4747300"/>
              <a:ext cx="6934200" cy="7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100">
                  <a:solidFill>
                    <a:srgbClr val="FFFFFF"/>
                  </a:solidFill>
                  <a:latin typeface="Calibri"/>
                  <a:ea typeface="Calibri"/>
                  <a:cs typeface="Calibri"/>
                  <a:sym typeface="Calibri"/>
                </a:rPr>
                <a:t>System </a:t>
              </a:r>
              <a:r>
                <a:rPr b="1" lang="en-US" sz="4100">
                  <a:solidFill>
                    <a:srgbClr val="FFFFFF"/>
                  </a:solidFill>
                  <a:latin typeface="Calibri"/>
                  <a:ea typeface="Calibri"/>
                  <a:cs typeface="Calibri"/>
                  <a:sym typeface="Calibri"/>
                </a:rPr>
                <a:t>Architecture</a:t>
              </a:r>
              <a:endParaRPr b="1" sz="4100">
                <a:solidFill>
                  <a:srgbClr val="FFFFFF"/>
                </a:solidFill>
                <a:latin typeface="Calibri"/>
                <a:ea typeface="Calibri"/>
                <a:cs typeface="Calibri"/>
                <a:sym typeface="Calibri"/>
              </a:endParaRPr>
            </a:p>
          </p:txBody>
        </p:sp>
      </p:grpSp>
      <p:pic>
        <p:nvPicPr>
          <p:cNvPr id="132" name="Google Shape;132;p1"/>
          <p:cNvPicPr preferRelativeResize="0"/>
          <p:nvPr/>
        </p:nvPicPr>
        <p:blipFill>
          <a:blip r:embed="rId9">
            <a:alphaModFix/>
          </a:blip>
          <a:stretch>
            <a:fillRect/>
          </a:stretch>
        </p:blipFill>
        <p:spPr>
          <a:xfrm>
            <a:off x="12893884" y="15782175"/>
            <a:ext cx="4810800" cy="2066925"/>
          </a:xfrm>
          <a:prstGeom prst="rect">
            <a:avLst/>
          </a:prstGeom>
          <a:noFill/>
          <a:ln cap="flat" cmpd="sng" w="9525">
            <a:solidFill>
              <a:srgbClr val="000000"/>
            </a:solidFill>
            <a:prstDash val="solid"/>
            <a:round/>
            <a:headEnd len="sm" w="sm" type="none"/>
            <a:tailEnd len="sm" w="sm" type="none"/>
          </a:ln>
        </p:spPr>
      </p:pic>
      <p:grpSp>
        <p:nvGrpSpPr>
          <p:cNvPr id="133" name="Google Shape;133;p1"/>
          <p:cNvGrpSpPr/>
          <p:nvPr/>
        </p:nvGrpSpPr>
        <p:grpSpPr>
          <a:xfrm>
            <a:off x="13890175" y="11233981"/>
            <a:ext cx="3361607" cy="3426006"/>
            <a:chOff x="12773882" y="9891713"/>
            <a:chExt cx="5009100" cy="4432664"/>
          </a:xfrm>
        </p:grpSpPr>
        <p:pic>
          <p:nvPicPr>
            <p:cNvPr id="134" name="Google Shape;134;p1"/>
            <p:cNvPicPr preferRelativeResize="0"/>
            <p:nvPr/>
          </p:nvPicPr>
          <p:blipFill>
            <a:blip r:embed="rId10">
              <a:alphaModFix/>
            </a:blip>
            <a:stretch>
              <a:fillRect/>
            </a:stretch>
          </p:blipFill>
          <p:spPr>
            <a:xfrm>
              <a:off x="13057250" y="9891713"/>
              <a:ext cx="4381500" cy="2981325"/>
            </a:xfrm>
            <a:prstGeom prst="rect">
              <a:avLst/>
            </a:prstGeom>
            <a:noFill/>
            <a:ln cap="flat" cmpd="sng" w="9525">
              <a:solidFill>
                <a:srgbClr val="000000"/>
              </a:solidFill>
              <a:prstDash val="solid"/>
              <a:round/>
              <a:headEnd len="sm" w="sm" type="none"/>
              <a:tailEnd len="sm" w="sm" type="none"/>
            </a:ln>
          </p:spPr>
        </p:pic>
        <p:sp>
          <p:nvSpPr>
            <p:cNvPr id="135" name="Google Shape;135;p1"/>
            <p:cNvSpPr txBox="1"/>
            <p:nvPr/>
          </p:nvSpPr>
          <p:spPr>
            <a:xfrm>
              <a:off x="12773882" y="13029277"/>
              <a:ext cx="5009100" cy="129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US" sz="2300">
                  <a:solidFill>
                    <a:srgbClr val="434343"/>
                  </a:solidFill>
                </a:rPr>
                <a:t>Database Entity </a:t>
              </a:r>
              <a:r>
                <a:rPr i="1" lang="en-US" sz="2300">
                  <a:solidFill>
                    <a:srgbClr val="434343"/>
                  </a:solidFill>
                </a:rPr>
                <a:t>Diagram</a:t>
              </a:r>
              <a:endParaRPr i="1" sz="2300">
                <a:solidFill>
                  <a:srgbClr val="434343"/>
                </a:solidFill>
                <a:latin typeface="Calibri"/>
                <a:ea typeface="Calibri"/>
                <a:cs typeface="Calibri"/>
                <a:sym typeface="Calibri"/>
              </a:endParaRPr>
            </a:p>
          </p:txBody>
        </p:sp>
      </p:grpSp>
      <p:grpSp>
        <p:nvGrpSpPr>
          <p:cNvPr id="136" name="Google Shape;136;p1"/>
          <p:cNvGrpSpPr/>
          <p:nvPr/>
        </p:nvGrpSpPr>
        <p:grpSpPr>
          <a:xfrm>
            <a:off x="9339786" y="15461496"/>
            <a:ext cx="2972976" cy="2870011"/>
            <a:chOff x="12192538" y="5188675"/>
            <a:chExt cx="3838575" cy="4111175"/>
          </a:xfrm>
        </p:grpSpPr>
        <p:sp>
          <p:nvSpPr>
            <p:cNvPr id="137" name="Google Shape;137;p1"/>
            <p:cNvSpPr txBox="1"/>
            <p:nvPr/>
          </p:nvSpPr>
          <p:spPr>
            <a:xfrm>
              <a:off x="12254225" y="8774550"/>
              <a:ext cx="3715200" cy="52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US" sz="2300">
                  <a:solidFill>
                    <a:srgbClr val="434343"/>
                  </a:solidFill>
                </a:rPr>
                <a:t>Websocket Diagram</a:t>
              </a:r>
              <a:endParaRPr i="1" sz="2300">
                <a:solidFill>
                  <a:srgbClr val="434343"/>
                </a:solidFill>
              </a:endParaRPr>
            </a:p>
            <a:p>
              <a:pPr indent="0" lvl="0" marL="0" rtl="0" algn="l">
                <a:spcBef>
                  <a:spcPts val="0"/>
                </a:spcBef>
                <a:spcAft>
                  <a:spcPts val="0"/>
                </a:spcAft>
                <a:buNone/>
              </a:pPr>
              <a:r>
                <a:t/>
              </a:r>
              <a:endParaRPr sz="2300">
                <a:solidFill>
                  <a:srgbClr val="434343"/>
                </a:solidFill>
                <a:latin typeface="Calibri"/>
                <a:ea typeface="Calibri"/>
                <a:cs typeface="Calibri"/>
                <a:sym typeface="Calibri"/>
              </a:endParaRPr>
            </a:p>
          </p:txBody>
        </p:sp>
        <p:pic>
          <p:nvPicPr>
            <p:cNvPr id="138" name="Google Shape;138;p1"/>
            <p:cNvPicPr preferRelativeResize="0"/>
            <p:nvPr/>
          </p:nvPicPr>
          <p:blipFill>
            <a:blip r:embed="rId11">
              <a:alphaModFix/>
            </a:blip>
            <a:stretch>
              <a:fillRect/>
            </a:stretch>
          </p:blipFill>
          <p:spPr>
            <a:xfrm>
              <a:off x="12192538" y="5188675"/>
              <a:ext cx="3838575" cy="3533775"/>
            </a:xfrm>
            <a:prstGeom prst="rect">
              <a:avLst/>
            </a:prstGeom>
            <a:noFill/>
            <a:ln cap="flat" cmpd="sng" w="9525">
              <a:solidFill>
                <a:srgbClr val="000000"/>
              </a:solidFill>
              <a:prstDash val="solid"/>
              <a:round/>
              <a:headEnd len="sm" w="sm" type="none"/>
              <a:tailEnd len="sm" w="sm" type="none"/>
            </a:ln>
          </p:spPr>
        </p:pic>
      </p:grpSp>
      <p:sp>
        <p:nvSpPr>
          <p:cNvPr id="139" name="Google Shape;139;p1"/>
          <p:cNvSpPr txBox="1"/>
          <p:nvPr/>
        </p:nvSpPr>
        <p:spPr>
          <a:xfrm>
            <a:off x="8541275" y="24463038"/>
            <a:ext cx="33618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Calendar Dashboard</a:t>
            </a:r>
            <a:endParaRPr i="1" sz="2300">
              <a:solidFill>
                <a:srgbClr val="434343"/>
              </a:solidFill>
            </a:endParaRPr>
          </a:p>
        </p:txBody>
      </p:sp>
      <p:pic>
        <p:nvPicPr>
          <p:cNvPr id="140" name="Google Shape;140;p1"/>
          <p:cNvPicPr preferRelativeResize="0"/>
          <p:nvPr/>
        </p:nvPicPr>
        <p:blipFill>
          <a:blip r:embed="rId12">
            <a:alphaModFix/>
          </a:blip>
          <a:stretch>
            <a:fillRect/>
          </a:stretch>
        </p:blipFill>
        <p:spPr>
          <a:xfrm>
            <a:off x="8072788" y="18679350"/>
            <a:ext cx="4448175" cy="2066925"/>
          </a:xfrm>
          <a:prstGeom prst="rect">
            <a:avLst/>
          </a:prstGeom>
          <a:noFill/>
          <a:ln>
            <a:noFill/>
          </a:ln>
        </p:spPr>
      </p:pic>
      <p:sp>
        <p:nvSpPr>
          <p:cNvPr id="141" name="Google Shape;141;p1"/>
          <p:cNvSpPr txBox="1"/>
          <p:nvPr/>
        </p:nvSpPr>
        <p:spPr>
          <a:xfrm>
            <a:off x="8541263" y="20794500"/>
            <a:ext cx="33618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Calendar Event Entry</a:t>
            </a:r>
            <a:endParaRPr i="1" sz="2300">
              <a:solidFill>
                <a:srgbClr val="434343"/>
              </a:solidFill>
            </a:endParaRPr>
          </a:p>
        </p:txBody>
      </p:sp>
      <p:sp>
        <p:nvSpPr>
          <p:cNvPr id="142" name="Google Shape;142;p1"/>
          <p:cNvSpPr txBox="1"/>
          <p:nvPr/>
        </p:nvSpPr>
        <p:spPr>
          <a:xfrm>
            <a:off x="13523138" y="17834100"/>
            <a:ext cx="33618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 Multi-User IDE</a:t>
            </a:r>
            <a:endParaRPr i="1" sz="2300">
              <a:solidFill>
                <a:srgbClr val="434343"/>
              </a:solidFill>
            </a:endParaRPr>
          </a:p>
        </p:txBody>
      </p:sp>
      <p:sp>
        <p:nvSpPr>
          <p:cNvPr id="143" name="Google Shape;143;p1"/>
          <p:cNvSpPr txBox="1"/>
          <p:nvPr/>
        </p:nvSpPr>
        <p:spPr>
          <a:xfrm>
            <a:off x="13542175" y="20919263"/>
            <a:ext cx="33618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Home Page/Sign in</a:t>
            </a:r>
            <a:endParaRPr i="1" sz="2300">
              <a:solidFill>
                <a:srgbClr val="434343"/>
              </a:solidFill>
            </a:endParaRPr>
          </a:p>
        </p:txBody>
      </p:sp>
      <p:sp>
        <p:nvSpPr>
          <p:cNvPr id="144" name="Google Shape;144;p1"/>
          <p:cNvSpPr txBox="1"/>
          <p:nvPr/>
        </p:nvSpPr>
        <p:spPr>
          <a:xfrm>
            <a:off x="13755900" y="24185988"/>
            <a:ext cx="33618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Settings Modal</a:t>
            </a:r>
            <a:endParaRPr i="1" sz="2300">
              <a:solidFill>
                <a:srgbClr val="434343"/>
              </a:solidFill>
            </a:endParaRPr>
          </a:p>
        </p:txBody>
      </p:sp>
      <p:pic>
        <p:nvPicPr>
          <p:cNvPr id="145" name="Google Shape;145;p1"/>
          <p:cNvPicPr preferRelativeResize="0"/>
          <p:nvPr/>
        </p:nvPicPr>
        <p:blipFill>
          <a:blip r:embed="rId13">
            <a:alphaModFix/>
          </a:blip>
          <a:stretch>
            <a:fillRect/>
          </a:stretch>
        </p:blipFill>
        <p:spPr>
          <a:xfrm>
            <a:off x="8508023" y="8891948"/>
            <a:ext cx="2110864" cy="1588075"/>
          </a:xfrm>
          <a:prstGeom prst="rect">
            <a:avLst/>
          </a:prstGeom>
          <a:noFill/>
          <a:ln cap="flat" cmpd="sng" w="9525">
            <a:solidFill>
              <a:srgbClr val="000000"/>
            </a:solidFill>
            <a:prstDash val="solid"/>
            <a:round/>
            <a:headEnd len="sm" w="sm" type="none"/>
            <a:tailEnd len="sm" w="sm" type="none"/>
          </a:ln>
        </p:spPr>
      </p:pic>
      <p:pic>
        <p:nvPicPr>
          <p:cNvPr id="146" name="Google Shape;146;p1"/>
          <p:cNvPicPr preferRelativeResize="0"/>
          <p:nvPr/>
        </p:nvPicPr>
        <p:blipFill>
          <a:blip r:embed="rId14">
            <a:alphaModFix/>
          </a:blip>
          <a:stretch>
            <a:fillRect/>
          </a:stretch>
        </p:blipFill>
        <p:spPr>
          <a:xfrm>
            <a:off x="11059063" y="8891950"/>
            <a:ext cx="2003176" cy="1588075"/>
          </a:xfrm>
          <a:prstGeom prst="rect">
            <a:avLst/>
          </a:prstGeom>
          <a:noFill/>
          <a:ln cap="flat" cmpd="sng" w="9525">
            <a:solidFill>
              <a:srgbClr val="000000"/>
            </a:solidFill>
            <a:prstDash val="solid"/>
            <a:round/>
            <a:headEnd len="sm" w="sm" type="none"/>
            <a:tailEnd len="sm" w="sm" type="none"/>
          </a:ln>
        </p:spPr>
      </p:pic>
      <p:pic>
        <p:nvPicPr>
          <p:cNvPr id="147" name="Google Shape;147;p1"/>
          <p:cNvPicPr preferRelativeResize="0"/>
          <p:nvPr/>
        </p:nvPicPr>
        <p:blipFill>
          <a:blip r:embed="rId15">
            <a:alphaModFix/>
          </a:blip>
          <a:stretch>
            <a:fillRect/>
          </a:stretch>
        </p:blipFill>
        <p:spPr>
          <a:xfrm>
            <a:off x="8531788" y="10644050"/>
            <a:ext cx="2020375" cy="1616675"/>
          </a:xfrm>
          <a:prstGeom prst="rect">
            <a:avLst/>
          </a:prstGeom>
          <a:noFill/>
          <a:ln cap="flat" cmpd="sng" w="9525">
            <a:solidFill>
              <a:srgbClr val="000000"/>
            </a:solidFill>
            <a:prstDash val="solid"/>
            <a:round/>
            <a:headEnd len="sm" w="sm" type="none"/>
            <a:tailEnd len="sm" w="sm" type="none"/>
          </a:ln>
        </p:spPr>
      </p:pic>
      <p:pic>
        <p:nvPicPr>
          <p:cNvPr id="148" name="Google Shape;148;p1"/>
          <p:cNvPicPr preferRelativeResize="0"/>
          <p:nvPr/>
        </p:nvPicPr>
        <p:blipFill>
          <a:blip r:embed="rId16">
            <a:alphaModFix/>
          </a:blip>
          <a:stretch>
            <a:fillRect/>
          </a:stretch>
        </p:blipFill>
        <p:spPr>
          <a:xfrm>
            <a:off x="11014613" y="10658500"/>
            <a:ext cx="2020375" cy="1588076"/>
          </a:xfrm>
          <a:prstGeom prst="rect">
            <a:avLst/>
          </a:prstGeom>
          <a:noFill/>
          <a:ln cap="flat" cmpd="sng" w="9525">
            <a:solidFill>
              <a:srgbClr val="000000"/>
            </a:solidFill>
            <a:prstDash val="solid"/>
            <a:round/>
            <a:headEnd len="sm" w="sm" type="none"/>
            <a:tailEnd len="sm" w="sm" type="none"/>
          </a:ln>
        </p:spPr>
      </p:pic>
      <p:pic>
        <p:nvPicPr>
          <p:cNvPr id="149" name="Google Shape;149;p1"/>
          <p:cNvPicPr preferRelativeResize="0"/>
          <p:nvPr/>
        </p:nvPicPr>
        <p:blipFill>
          <a:blip r:embed="rId17">
            <a:alphaModFix/>
          </a:blip>
          <a:stretch>
            <a:fillRect/>
          </a:stretch>
        </p:blipFill>
        <p:spPr>
          <a:xfrm>
            <a:off x="14143419" y="22239263"/>
            <a:ext cx="2586747" cy="1964488"/>
          </a:xfrm>
          <a:prstGeom prst="rect">
            <a:avLst/>
          </a:prstGeom>
          <a:noFill/>
          <a:ln cap="flat" cmpd="sng" w="9525">
            <a:solidFill>
              <a:srgbClr val="000000"/>
            </a:solidFill>
            <a:prstDash val="solid"/>
            <a:round/>
            <a:headEnd len="sm" w="sm" type="none"/>
            <a:tailEnd len="sm" w="sm" type="none"/>
          </a:ln>
        </p:spPr>
      </p:pic>
      <p:pic>
        <p:nvPicPr>
          <p:cNvPr id="150" name="Google Shape;150;p1"/>
          <p:cNvPicPr preferRelativeResize="0"/>
          <p:nvPr/>
        </p:nvPicPr>
        <p:blipFill>
          <a:blip r:embed="rId18">
            <a:alphaModFix/>
          </a:blip>
          <a:stretch>
            <a:fillRect/>
          </a:stretch>
        </p:blipFill>
        <p:spPr>
          <a:xfrm>
            <a:off x="13437848" y="18936410"/>
            <a:ext cx="3997902" cy="1964475"/>
          </a:xfrm>
          <a:prstGeom prst="rect">
            <a:avLst/>
          </a:prstGeom>
          <a:noFill/>
          <a:ln cap="flat" cmpd="sng" w="9525">
            <a:solidFill>
              <a:srgbClr val="000000"/>
            </a:solidFill>
            <a:prstDash val="solid"/>
            <a:round/>
            <a:headEnd len="sm" w="sm" type="none"/>
            <a:tailEnd len="sm" w="sm" type="none"/>
          </a:ln>
        </p:spPr>
      </p:pic>
      <p:pic>
        <p:nvPicPr>
          <p:cNvPr id="151" name="Google Shape;151;p1"/>
          <p:cNvPicPr preferRelativeResize="0"/>
          <p:nvPr/>
        </p:nvPicPr>
        <p:blipFill>
          <a:blip r:embed="rId19">
            <a:alphaModFix/>
          </a:blip>
          <a:stretch>
            <a:fillRect/>
          </a:stretch>
        </p:blipFill>
        <p:spPr>
          <a:xfrm>
            <a:off x="8509762" y="7143987"/>
            <a:ext cx="2044440" cy="1588075"/>
          </a:xfrm>
          <a:prstGeom prst="rect">
            <a:avLst/>
          </a:prstGeom>
          <a:noFill/>
          <a:ln cap="flat" cmpd="sng" w="9525">
            <a:solidFill>
              <a:srgbClr val="000000"/>
            </a:solidFill>
            <a:prstDash val="solid"/>
            <a:round/>
            <a:headEnd len="sm" w="sm" type="none"/>
            <a:tailEnd len="sm" w="sm" type="none"/>
          </a:ln>
        </p:spPr>
      </p:pic>
      <p:pic>
        <p:nvPicPr>
          <p:cNvPr id="152" name="Google Shape;152;p1"/>
          <p:cNvPicPr preferRelativeResize="0"/>
          <p:nvPr/>
        </p:nvPicPr>
        <p:blipFill>
          <a:blip r:embed="rId20">
            <a:alphaModFix/>
          </a:blip>
          <a:stretch>
            <a:fillRect/>
          </a:stretch>
        </p:blipFill>
        <p:spPr>
          <a:xfrm>
            <a:off x="8531763" y="12539463"/>
            <a:ext cx="2020374" cy="1407793"/>
          </a:xfrm>
          <a:prstGeom prst="rect">
            <a:avLst/>
          </a:prstGeom>
          <a:noFill/>
          <a:ln cap="flat" cmpd="sng" w="9525">
            <a:solidFill>
              <a:srgbClr val="000000"/>
            </a:solidFill>
            <a:prstDash val="solid"/>
            <a:round/>
            <a:headEnd len="sm" w="sm" type="none"/>
            <a:tailEnd len="sm" w="sm" type="none"/>
          </a:ln>
        </p:spPr>
      </p:pic>
      <p:pic>
        <p:nvPicPr>
          <p:cNvPr id="153" name="Google Shape;153;p1"/>
          <p:cNvPicPr preferRelativeResize="0"/>
          <p:nvPr/>
        </p:nvPicPr>
        <p:blipFill>
          <a:blip r:embed="rId21">
            <a:alphaModFix/>
          </a:blip>
          <a:stretch>
            <a:fillRect/>
          </a:stretch>
        </p:blipFill>
        <p:spPr>
          <a:xfrm>
            <a:off x="10942713" y="12545350"/>
            <a:ext cx="2208676" cy="1407800"/>
          </a:xfrm>
          <a:prstGeom prst="rect">
            <a:avLst/>
          </a:prstGeom>
          <a:noFill/>
          <a:ln cap="flat" cmpd="sng" w="9525">
            <a:solidFill>
              <a:srgbClr val="000000"/>
            </a:solidFill>
            <a:prstDash val="solid"/>
            <a:round/>
            <a:headEnd len="sm" w="sm" type="none"/>
            <a:tailEnd len="sm" w="sm" type="none"/>
          </a:ln>
        </p:spPr>
      </p:pic>
      <p:pic>
        <p:nvPicPr>
          <p:cNvPr id="154" name="Google Shape;154;p1"/>
          <p:cNvPicPr preferRelativeResize="0"/>
          <p:nvPr/>
        </p:nvPicPr>
        <p:blipFill>
          <a:blip r:embed="rId22">
            <a:alphaModFix/>
          </a:blip>
          <a:stretch>
            <a:fillRect/>
          </a:stretch>
        </p:blipFill>
        <p:spPr>
          <a:xfrm>
            <a:off x="3916000" y="33640575"/>
            <a:ext cx="4521404" cy="2066925"/>
          </a:xfrm>
          <a:prstGeom prst="rect">
            <a:avLst/>
          </a:prstGeom>
          <a:noFill/>
          <a:ln cap="flat" cmpd="sng" w="9525">
            <a:solidFill>
              <a:srgbClr val="000000"/>
            </a:solidFill>
            <a:prstDash val="solid"/>
            <a:round/>
            <a:headEnd len="sm" w="sm" type="none"/>
            <a:tailEnd len="sm" w="sm" type="none"/>
          </a:ln>
        </p:spPr>
      </p:pic>
      <p:sp>
        <p:nvSpPr>
          <p:cNvPr id="155" name="Google Shape;155;p1"/>
          <p:cNvSpPr txBox="1"/>
          <p:nvPr/>
        </p:nvSpPr>
        <p:spPr>
          <a:xfrm>
            <a:off x="4153953" y="35707425"/>
            <a:ext cx="40455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US" sz="2300">
                <a:solidFill>
                  <a:srgbClr val="434343"/>
                </a:solidFill>
              </a:rPr>
              <a:t>Future Meetings User Story</a:t>
            </a:r>
            <a:endParaRPr i="1" sz="23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Teng (Tengteng) Zhang</dc:creator>
</cp:coreProperties>
</file>