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7"/>
  </p:notesMasterIdLst>
  <p:sldIdLst>
    <p:sldId id="256" r:id="rId3"/>
    <p:sldId id="258" r:id="rId4"/>
    <p:sldId id="259" r:id="rId5"/>
    <p:sldId id="260" r:id="rId6"/>
    <p:sldId id="292" r:id="rId7"/>
    <p:sldId id="293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290" r:id="rId40"/>
    <p:sldId id="291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2385" autoAdjust="0"/>
  </p:normalViewPr>
  <p:slideViewPr>
    <p:cSldViewPr>
      <p:cViewPr>
        <p:scale>
          <a:sx n="80" d="100"/>
          <a:sy n="80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10.06.2013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Einführung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63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</a:p>
          <a:p>
            <a:r>
              <a:rPr lang="de-DE" dirty="0" smtClean="0"/>
              <a:t>Nutzt MySQL (</a:t>
            </a:r>
            <a:r>
              <a:rPr lang="de-DE" dirty="0" err="1" smtClean="0"/>
              <a:t>NewSQL</a:t>
            </a:r>
            <a:r>
              <a:rPr lang="de-DE" dirty="0" smtClean="0"/>
              <a:t>), </a:t>
            </a:r>
            <a:r>
              <a:rPr lang="de-DE" dirty="0" err="1" smtClean="0"/>
              <a:t>Hadoop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 (2011)</a:t>
            </a:r>
          </a:p>
          <a:p>
            <a:r>
              <a:rPr lang="de-DE" baseline="0" dirty="0" err="1" smtClean="0"/>
              <a:t>Instagramm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Twitter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Tumblr</a:t>
            </a:r>
            <a:r>
              <a:rPr lang="de-DE" baseline="0" dirty="0" smtClean="0"/>
              <a:t>, Amazon,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Google, </a:t>
            </a:r>
            <a:r>
              <a:rPr lang="de-DE" baseline="0" dirty="0" err="1" smtClean="0"/>
              <a:t>Flickr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Cern</a:t>
            </a:r>
            <a:r>
              <a:rPr lang="de-DE" baseline="0" dirty="0" smtClean="0"/>
              <a:t> </a:t>
            </a:r>
            <a:r>
              <a:rPr lang="de-DE" baseline="0" smtClean="0"/>
              <a:t>für Teilchenbeschleuniger, </a:t>
            </a:r>
            <a:r>
              <a:rPr lang="de-DE" baseline="0" dirty="0" smtClean="0"/>
              <a:t>Wikipedia, … nutzen </a:t>
            </a:r>
            <a:r>
              <a:rPr lang="de-DE" baseline="0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6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</a:p>
          <a:p>
            <a:r>
              <a:rPr lang="de-DE" dirty="0" smtClean="0"/>
              <a:t>Zusammenfassung!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Bekannte Konzepte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von alles Systemen verwendet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8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Reduce</a:t>
            </a:r>
            <a:r>
              <a:rPr lang="de-DE" dirty="0" smtClean="0"/>
              <a:t>: Aggregation (Data Warehouse)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 über Idee hinaus - &gt; Framework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Standardhardware gedacht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4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 Anforderungen: verteilt,</a:t>
            </a:r>
            <a:r>
              <a:rPr lang="de-DE" baseline="0" dirty="0" smtClean="0"/>
              <a:t> verfügbar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ACID: </a:t>
            </a:r>
            <a:r>
              <a:rPr lang="de-DE" dirty="0" err="1" smtClean="0"/>
              <a:t>Atomarität</a:t>
            </a:r>
            <a:r>
              <a:rPr lang="de-DE" dirty="0" smtClean="0"/>
              <a:t>,</a:t>
            </a:r>
            <a:r>
              <a:rPr lang="de-DE" baseline="0" dirty="0" smtClean="0"/>
              <a:t> Konsistenzerhaltung, Isolation, Dauerhaftigkeit</a:t>
            </a:r>
          </a:p>
          <a:p>
            <a:r>
              <a:rPr lang="de-DE" dirty="0" smtClean="0"/>
              <a:t>Optimistischer Ansatz</a:t>
            </a:r>
          </a:p>
          <a:p>
            <a:r>
              <a:rPr lang="de-DE" dirty="0" smtClean="0"/>
              <a:t>Ohne Sperren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Buzzword</a:t>
            </a:r>
            <a:r>
              <a:rPr lang="de-DE" dirty="0" smtClean="0"/>
              <a:t>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233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Zuordnung auch über Leistungsfähigkeit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63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Transaktionen müssen nie warten</a:t>
            </a:r>
            <a:endParaRPr lang="de-DE" dirty="0" smtClean="0"/>
          </a:p>
          <a:p>
            <a:r>
              <a:rPr lang="de-DE" dirty="0" smtClean="0"/>
              <a:t>Änderung</a:t>
            </a:r>
            <a:r>
              <a:rPr lang="de-DE" baseline="0" dirty="0" smtClean="0"/>
              <a:t> an Zeitstempel 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 Dateiversionen</a:t>
            </a:r>
            <a:r>
              <a:rPr lang="de-DE" baseline="0" dirty="0" smtClean="0"/>
              <a:t> können gelesen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GET: lese </a:t>
            </a:r>
            <a:r>
              <a:rPr lang="de-DE" dirty="0" err="1" smtClean="0"/>
              <a:t>ressource</a:t>
            </a:r>
            <a:r>
              <a:rPr lang="de-DE" dirty="0" smtClean="0"/>
              <a:t>  - immer gleiche Rückgabe</a:t>
            </a:r>
          </a:p>
          <a:p>
            <a:r>
              <a:rPr lang="de-DE" dirty="0" smtClean="0"/>
              <a:t>HEAD: lese Information zu </a:t>
            </a:r>
            <a:r>
              <a:rPr lang="de-DE" dirty="0" err="1" smtClean="0"/>
              <a:t>ressourcen</a:t>
            </a:r>
            <a:r>
              <a:rPr lang="de-DE" dirty="0" smtClean="0"/>
              <a:t> - immer gleiche Rückgabe</a:t>
            </a:r>
          </a:p>
          <a:p>
            <a:r>
              <a:rPr lang="de-DE" dirty="0" smtClean="0"/>
              <a:t>PUT: schreibe </a:t>
            </a:r>
            <a:r>
              <a:rPr lang="de-DE" dirty="0" err="1" smtClean="0"/>
              <a:t>Resource</a:t>
            </a:r>
            <a:r>
              <a:rPr lang="de-DE" dirty="0" smtClean="0"/>
              <a:t> - doppelter gleicher PUT hat selben Effekt wie einer</a:t>
            </a:r>
          </a:p>
          <a:p>
            <a:r>
              <a:rPr lang="de-DE" dirty="0" smtClean="0"/>
              <a:t>DELETE: entferne </a:t>
            </a:r>
            <a:r>
              <a:rPr lang="de-DE" dirty="0" err="1" smtClean="0"/>
              <a:t>Resource</a:t>
            </a:r>
            <a:r>
              <a:rPr lang="de-DE" dirty="0" smtClean="0"/>
              <a:t> - doppelter </a:t>
            </a:r>
            <a:r>
              <a:rPr lang="de-DE" dirty="0" err="1" smtClean="0"/>
              <a:t>aufruf</a:t>
            </a:r>
            <a:r>
              <a:rPr lang="de-DE" dirty="0" smtClean="0"/>
              <a:t> wie einer</a:t>
            </a:r>
          </a:p>
          <a:p>
            <a:r>
              <a:rPr lang="de-DE" dirty="0" smtClean="0"/>
              <a:t>POST: Senden von Informationen um </a:t>
            </a:r>
            <a:r>
              <a:rPr lang="de-DE" dirty="0" err="1" smtClean="0"/>
              <a:t>resourcen</a:t>
            </a:r>
            <a:r>
              <a:rPr lang="de-DE" dirty="0" smtClean="0"/>
              <a:t> zu ändern oder zu erzeugen oder ohne </a:t>
            </a:r>
            <a:r>
              <a:rPr lang="de-DE" dirty="0" err="1" smtClean="0"/>
              <a:t>nebeneffect</a:t>
            </a:r>
            <a:r>
              <a:rPr lang="de-DE" dirty="0" smtClean="0"/>
              <a:t> - nicht </a:t>
            </a:r>
            <a:r>
              <a:rPr lang="de-DE" dirty="0" err="1" smtClean="0"/>
              <a:t>idempotent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Zusammenfassung!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Chrordless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Riak</a:t>
            </a:r>
            <a:r>
              <a:rPr lang="de-DE" baseline="0" dirty="0" smtClean="0"/>
              <a:t>, MEMBASE, </a:t>
            </a:r>
            <a:r>
              <a:rPr lang="de-DE" baseline="0" dirty="0" err="1" smtClean="0"/>
              <a:t>Voldemort</a:t>
            </a:r>
            <a:r>
              <a:rPr lang="de-DE" baseline="0" dirty="0" smtClean="0"/>
              <a:t>, Amazon Dynamo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Schemaverantwortung wird an Anwendung abgegeben</a:t>
            </a:r>
          </a:p>
          <a:p>
            <a:r>
              <a:rPr lang="de-DE" dirty="0" smtClean="0"/>
              <a:t>Beispiele: </a:t>
            </a:r>
            <a:r>
              <a:rPr lang="de-DE" dirty="0" err="1" smtClean="0"/>
              <a:t>MongoDB</a:t>
            </a:r>
            <a:r>
              <a:rPr lang="de-DE" dirty="0" smtClean="0"/>
              <a:t>, </a:t>
            </a:r>
            <a:r>
              <a:rPr lang="de-DE" dirty="0" err="1" smtClean="0"/>
              <a:t>CouchDB</a:t>
            </a:r>
            <a:r>
              <a:rPr lang="de-DE" dirty="0" smtClean="0"/>
              <a:t>, Terrastore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 – not </a:t>
            </a:r>
            <a:r>
              <a:rPr lang="de-DE" dirty="0" err="1" smtClean="0"/>
              <a:t>only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Mehr</a:t>
            </a:r>
            <a:r>
              <a:rPr lang="de-DE" baseline="0" dirty="0" smtClean="0"/>
              <a:t> Bewegung als 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80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Sybase</a:t>
            </a:r>
            <a:r>
              <a:rPr lang="de-DE" dirty="0" smtClean="0"/>
              <a:t> IQ, </a:t>
            </a:r>
            <a:r>
              <a:rPr lang="de-DE" dirty="0" err="1" smtClean="0"/>
              <a:t>FluidDB</a:t>
            </a:r>
            <a:r>
              <a:rPr lang="de-DE" dirty="0" smtClean="0"/>
              <a:t>, C-Store und </a:t>
            </a:r>
            <a:r>
              <a:rPr lang="de-DE" dirty="0" err="1" smtClean="0"/>
              <a:t>MonetDB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Unterste Ebene sind Key/Value, obere Ebenen besitzen</a:t>
            </a:r>
            <a:r>
              <a:rPr lang="de-DE" baseline="0" dirty="0" smtClean="0"/>
              <a:t> Gruppierungen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HBase</a:t>
            </a:r>
            <a:r>
              <a:rPr lang="de-DE" baseline="0" dirty="0" smtClean="0"/>
              <a:t>, Cassandra, Amazon </a:t>
            </a:r>
            <a:r>
              <a:rPr lang="de-DE" baseline="0" dirty="0" err="1" smtClean="0"/>
              <a:t>SimpleDB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ACID konforme</a:t>
            </a:r>
            <a:r>
              <a:rPr lang="de-DE" baseline="0" dirty="0" smtClean="0"/>
              <a:t> DBs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Neo4J, </a:t>
            </a:r>
            <a:r>
              <a:rPr lang="de-DE" baseline="0" dirty="0" err="1" smtClean="0"/>
              <a:t>FlockDB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9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Zusammenfassung!</a:t>
            </a:r>
          </a:p>
          <a:p>
            <a:r>
              <a:rPr lang="de-DE" dirty="0" smtClean="0"/>
              <a:t>Wichtigsten Vertreter stammen von großen Firmen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4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Quelle: </a:t>
            </a:r>
            <a:r>
              <a:rPr lang="de-DE" dirty="0" err="1" smtClean="0"/>
              <a:t>No</a:t>
            </a:r>
            <a:r>
              <a:rPr lang="de-DE" dirty="0" smtClean="0"/>
              <a:t> SQL Buch</a:t>
            </a:r>
          </a:p>
          <a:p>
            <a:r>
              <a:rPr lang="de-DE" dirty="0" smtClean="0"/>
              <a:t>Nicht alles wird eingehalten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8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Evans</a:t>
            </a:r>
            <a:r>
              <a:rPr lang="de-DE" baseline="0" dirty="0" smtClean="0"/>
              <a:t> ist Softwareentwickler bei der Apache Software </a:t>
            </a:r>
            <a:r>
              <a:rPr lang="de-DE" baseline="0" dirty="0" err="1" smtClean="0"/>
              <a:t>Foundation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6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Key/Value</a:t>
            </a:r>
          </a:p>
          <a:p>
            <a:r>
              <a:rPr lang="de-DE" baseline="0" dirty="0" err="1" smtClean="0"/>
              <a:t>BigTable</a:t>
            </a:r>
            <a:r>
              <a:rPr lang="de-DE" baseline="0" dirty="0" smtClean="0"/>
              <a:t>: Nur Paper veröffentlicht; siehe Kategorisierung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Zusammenfassung!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9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</a:p>
          <a:p>
            <a:r>
              <a:rPr lang="de-DE" dirty="0" smtClean="0"/>
              <a:t>Neue Technologien/Frameworks</a:t>
            </a:r>
          </a:p>
          <a:p>
            <a:r>
              <a:rPr lang="de-DE" dirty="0" smtClean="0"/>
              <a:t>Große heterogene Datenmengen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10.06.2013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Visio-Zeichnung1.vsdx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Visio-Zeichnung2.vsdx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-Zeichnung3.vsdx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Visio-Zeichnung4.vsdx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Skalierung</a:t>
            </a:r>
          </a:p>
          <a:p>
            <a:pPr lvl="1"/>
            <a:r>
              <a:rPr lang="de-DE" dirty="0"/>
              <a:t>Verteilte </a:t>
            </a:r>
            <a:r>
              <a:rPr lang="de-DE" dirty="0" smtClean="0"/>
              <a:t>Systeme</a:t>
            </a:r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Schnelles </a:t>
            </a:r>
            <a:r>
              <a:rPr lang="de-DE" dirty="0" smtClean="0"/>
              <a:t>Read/Write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Wartungsaufwand</a:t>
            </a:r>
          </a:p>
          <a:p>
            <a:pPr lvl="1"/>
            <a:r>
              <a:rPr lang="de-DE" dirty="0" smtClean="0"/>
              <a:t>Schemafreiheit</a:t>
            </a:r>
            <a:endParaRPr lang="de-DE" dirty="0"/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Für 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automatisch:</a:t>
            </a:r>
          </a:p>
          <a:p>
            <a:pPr marL="0" indent="0">
              <a:buNone/>
            </a:pPr>
            <a:endParaRPr lang="de-DE" dirty="0" smtClean="0"/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NoSQL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89769"/>
              </p:ext>
            </p:extLst>
          </p:nvPr>
        </p:nvGraphicFramePr>
        <p:xfrm>
          <a:off x="2627784" y="1196752"/>
          <a:ext cx="4273203" cy="45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5" imgW="2590800" imgH="2762340" progId="Visio.Drawing.15">
                  <p:embed/>
                </p:oleObj>
              </mc:Choice>
              <mc:Fallback>
                <p:oleObj name="Visio" r:id="rId5" imgW="2590800" imgH="27623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1196752"/>
                        <a:ext cx="4273203" cy="455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BASE:</a:t>
            </a:r>
          </a:p>
          <a:p>
            <a:pPr marL="0" indent="0">
              <a:buNone/>
            </a:pPr>
            <a:r>
              <a:rPr lang="de-DE" dirty="0" smtClean="0"/>
              <a:t>Lockerer Konsistenzbegriff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Gegeben: 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</a:t>
            </a:r>
            <a:r>
              <a:rPr lang="de-DE" dirty="0"/>
              <a:t>Datenversionen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Inconsistence-Window</a:t>
            </a:r>
            <a:r>
              <a:rPr lang="de-DE" dirty="0"/>
              <a:t>: Zeitfenster für Synchronisation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ID 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4.7 </a:t>
            </a:r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REpresentational</a:t>
            </a:r>
            <a:r>
              <a:rPr lang="de-DE" dirty="0"/>
              <a:t> State </a:t>
            </a:r>
            <a:r>
              <a:rPr lang="de-DE" dirty="0" smtClean="0"/>
              <a:t>Transfer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Eine Adresse führt immer zum selben Ziel/Ressource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HTTP Befehle: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/>
              <a:t>GET, PUT, POST, DELETE und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Zustandsinformationen zwischen </a:t>
            </a:r>
            <a:r>
              <a:rPr lang="de-DE" dirty="0" smtClean="0"/>
              <a:t>Anfragen </a:t>
            </a:r>
            <a:r>
              <a:rPr lang="de-DE" dirty="0"/>
              <a:t>sollen nicht gespeichert werden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5.1 Key/Value</a:t>
            </a:r>
          </a:p>
          <a:p>
            <a:pPr marL="0" indent="0">
              <a:buNone/>
            </a:pPr>
            <a:r>
              <a:rPr lang="de-DE" dirty="0" smtClean="0"/>
              <a:t>5.2 Dokumentorientiert</a:t>
            </a:r>
          </a:p>
          <a:p>
            <a:pPr marL="0" indent="0">
              <a:buNone/>
            </a:pPr>
            <a:r>
              <a:rPr lang="de-DE" dirty="0" smtClean="0"/>
              <a:t>5.3 Spaltenorientiert</a:t>
            </a:r>
          </a:p>
          <a:p>
            <a:pPr marL="0" indent="0">
              <a:buNone/>
            </a:pPr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Speicherung von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Key ist Zeichenkette/Hash</a:t>
            </a:r>
          </a:p>
          <a:p>
            <a:pPr marL="0" indent="0">
              <a:buNone/>
            </a:pPr>
            <a:r>
              <a:rPr lang="de-DE" dirty="0" smtClean="0"/>
              <a:t>Value kann alles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Zugriff über Key -&gt; Hash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96582"/>
              </p:ext>
            </p:extLst>
          </p:nvPr>
        </p:nvGraphicFramePr>
        <p:xfrm>
          <a:off x="6876256" y="1412776"/>
          <a:ext cx="14763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5" imgW="1476443" imgH="2819490" progId="Visio.Drawing.15">
                  <p:embed/>
                </p:oleObj>
              </mc:Choice>
              <mc:Fallback>
                <p:oleObj name="Visio" r:id="rId5" imgW="1476443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256" y="1412776"/>
                        <a:ext cx="14763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5.1 Key/Value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Einfache Benutzung</a:t>
            </a:r>
          </a:p>
          <a:p>
            <a:r>
              <a:rPr lang="de-DE" dirty="0" smtClean="0"/>
              <a:t>Zugriff ist schnell</a:t>
            </a:r>
          </a:p>
          <a:p>
            <a:r>
              <a:rPr lang="de-DE" dirty="0" smtClean="0"/>
              <a:t>Keine Indexe</a:t>
            </a:r>
          </a:p>
          <a:p>
            <a:r>
              <a:rPr lang="de-DE" dirty="0" smtClean="0"/>
              <a:t>Horizontale Skalierung</a:t>
            </a:r>
          </a:p>
          <a:p>
            <a:r>
              <a:rPr lang="de-DE" dirty="0" smtClean="0"/>
              <a:t>Beliebige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Dokumentorientiert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Speicherung von Dokumenten mit Hashwert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Dokumente sind strukturiert und oft </a:t>
            </a:r>
            <a:r>
              <a:rPr lang="de-DE" dirty="0" err="1" smtClean="0"/>
              <a:t>versioniert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Formate:	JSON, XML, YAML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Meist keine </a:t>
            </a:r>
            <a:r>
              <a:rPr lang="de-DE" dirty="0" err="1" smtClean="0"/>
              <a:t>Joins</a:t>
            </a:r>
            <a:r>
              <a:rPr lang="de-DE" dirty="0" smtClean="0"/>
              <a:t>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	Speicherung unstrukturierter Daten, diese 	skalieren und Zugriff auf diese ermöglichen.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84395"/>
              </p:ext>
            </p:extLst>
          </p:nvPr>
        </p:nvGraphicFramePr>
        <p:xfrm>
          <a:off x="7380312" y="1196752"/>
          <a:ext cx="1371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Visio" r:id="rId5" imgW="1371600" imgH="2819490" progId="Visio.Drawing.15">
                  <p:embed/>
                </p:oleObj>
              </mc:Choice>
              <mc:Fallback>
                <p:oleObj name="Visio" r:id="rId5" imgW="1371600" imgH="28194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0312" y="1196752"/>
                        <a:ext cx="13716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Attribute werden je in einer eigenen Tabelle hintereinander abgelegt (Anzahl ist beliebig)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Bsp.: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Attribute: </a:t>
            </a:r>
            <a:r>
              <a:rPr lang="de-DE" dirty="0" err="1" smtClean="0"/>
              <a:t>Id</a:t>
            </a:r>
            <a:r>
              <a:rPr lang="de-DE" dirty="0" smtClean="0"/>
              <a:t>, Name, Alter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Ablage: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rel.: 1, Alex, 32, 2, Jessy, 55, 3, Josh, </a:t>
            </a:r>
            <a:r>
              <a:rPr lang="de-DE" dirty="0" smtClean="0"/>
              <a:t>12</a:t>
            </a:r>
          </a:p>
          <a:p>
            <a:pPr marL="0" indent="0">
              <a:buNone/>
            </a:pPr>
            <a:r>
              <a:rPr lang="de-DE" dirty="0"/>
              <a:t>hier: </a:t>
            </a:r>
            <a:r>
              <a:rPr lang="de-DE" dirty="0" smtClean="0"/>
              <a:t>1, 2, 3, Alex, Jessy, Josh, 32, 55, 12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9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/>
              <a:t>Spalteneinfügungen sind kostengünstig</a:t>
            </a:r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/>
              <a:t>effektiv</a:t>
            </a:r>
          </a:p>
          <a:p>
            <a:r>
              <a:rPr lang="de-DE" dirty="0" smtClean="0"/>
              <a:t>Datenanalyse</a:t>
            </a:r>
            <a:r>
              <a:rPr lang="de-DE" dirty="0"/>
              <a:t>, Datenkompression und Caching</a:t>
            </a:r>
          </a:p>
          <a:p>
            <a:r>
              <a:rPr lang="de-DE" dirty="0" smtClean="0"/>
              <a:t>OLAP </a:t>
            </a:r>
            <a:r>
              <a:rPr lang="de-DE" dirty="0"/>
              <a:t>und Data </a:t>
            </a:r>
            <a:r>
              <a:rPr lang="de-DE" dirty="0" smtClean="0"/>
              <a:t>Warehouse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Nachteil:</a:t>
            </a:r>
          </a:p>
          <a:p>
            <a:r>
              <a:rPr lang="de-DE" dirty="0" smtClean="0"/>
              <a:t>Hoher Aufwand beim Lesen und Schreiben von zusammengehörigen Spaltendaten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0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BigTable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</a:t>
            </a:r>
            <a:r>
              <a:rPr lang="en-US" i="1" dirty="0"/>
              <a:t>A  </a:t>
            </a:r>
            <a:r>
              <a:rPr lang="en-US" i="1" dirty="0" err="1"/>
              <a:t>Bigtable</a:t>
            </a:r>
            <a:r>
              <a:rPr lang="en-US" i="1" dirty="0"/>
              <a:t>  is  a  sparse,  distributed,  persistent  </a:t>
            </a:r>
            <a:r>
              <a:rPr lang="en-US" i="1" dirty="0" smtClean="0"/>
              <a:t>multi-dimensional </a:t>
            </a:r>
            <a:r>
              <a:rPr lang="en-US" i="1" dirty="0"/>
              <a:t>sorted map. </a:t>
            </a:r>
            <a:r>
              <a:rPr lang="en-US" i="1" dirty="0" smtClean="0"/>
              <a:t>The </a:t>
            </a:r>
            <a:r>
              <a:rPr lang="en-US" i="1" dirty="0"/>
              <a:t>map is indexed by a </a:t>
            </a:r>
            <a:r>
              <a:rPr lang="en-US" i="1" dirty="0" smtClean="0"/>
              <a:t>row key</a:t>
            </a:r>
            <a:r>
              <a:rPr lang="en-US" i="1" dirty="0"/>
              <a:t>, column key, and a timestamp; each value in the </a:t>
            </a:r>
            <a:r>
              <a:rPr lang="en-US" i="1" dirty="0" smtClean="0"/>
              <a:t>map is </a:t>
            </a:r>
            <a:r>
              <a:rPr lang="en-US" i="1" dirty="0"/>
              <a:t>an </a:t>
            </a:r>
            <a:r>
              <a:rPr lang="en-US" i="1" dirty="0" err="1"/>
              <a:t>uninterpreted</a:t>
            </a:r>
            <a:r>
              <a:rPr lang="en-US" i="1" dirty="0"/>
              <a:t> array of bytes</a:t>
            </a:r>
            <a:r>
              <a:rPr lang="en-US" i="1" dirty="0" smtClean="0"/>
              <a:t>.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mehrdimensionale </a:t>
            </a:r>
            <a:r>
              <a:rPr lang="de-DE" dirty="0" smtClean="0"/>
              <a:t>Tabellen vom Format:</a:t>
            </a:r>
            <a:br>
              <a:rPr lang="de-DE" dirty="0" smtClean="0"/>
            </a:br>
            <a:r>
              <a:rPr lang="de-DE" dirty="0" smtClean="0"/>
              <a:t>n</a:t>
            </a:r>
            <a:r>
              <a:rPr lang="de-DE" dirty="0"/>
              <a:t>*[Domain / </a:t>
            </a:r>
            <a:r>
              <a:rPr lang="de-DE" dirty="0" err="1"/>
              <a:t>Keyspace</a:t>
            </a:r>
            <a:r>
              <a:rPr lang="de-DE" dirty="0"/>
              <a:t>] x [item / </a:t>
            </a:r>
            <a:r>
              <a:rPr lang="de-DE" dirty="0" err="1"/>
              <a:t>Column</a:t>
            </a:r>
            <a:r>
              <a:rPr lang="de-DE" dirty="0"/>
              <a:t> Family] x [Key x] n*[</a:t>
            </a:r>
            <a:r>
              <a:rPr lang="de-DE" dirty="0" err="1"/>
              <a:t>key+Value</a:t>
            </a:r>
            <a:r>
              <a:rPr lang="de-DE" dirty="0" smtClean="0"/>
              <a:t>]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→ gut skalierbar und für große Datenmengen geeignet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5.3 Spaltenorientiert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436096" y="3177996"/>
            <a:ext cx="3672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Bigtable</a:t>
            </a:r>
            <a:r>
              <a:rPr lang="en-US" sz="800" dirty="0"/>
              <a:t>: A Distributed Storage System for Structured </a:t>
            </a:r>
            <a:r>
              <a:rPr lang="en-US" sz="800" dirty="0" smtClean="0"/>
              <a:t>Data, Google, Inc.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94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Abbildung der Daten in Knoten</a:t>
            </a:r>
            <a:br>
              <a:rPr lang="de-DE" dirty="0" smtClean="0"/>
            </a:br>
            <a:r>
              <a:rPr lang="de-DE" dirty="0" smtClean="0"/>
              <a:t>und Kanten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Knoten sind (strukturierte) Objekte</a:t>
            </a:r>
          </a:p>
          <a:p>
            <a:pPr marL="0" indent="0">
              <a:buNone/>
            </a:pPr>
            <a:r>
              <a:rPr lang="de-DE" dirty="0" smtClean="0"/>
              <a:t>Kanten sind Beziehungen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Strukturierte Daten: Key/Value </a:t>
            </a:r>
            <a:r>
              <a:rPr lang="de-DE" dirty="0" err="1" smtClean="0"/>
              <a:t>Tupel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Kanten </a:t>
            </a:r>
            <a:r>
              <a:rPr lang="de-DE" dirty="0"/>
              <a:t>können typisiert sein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44736"/>
              </p:ext>
            </p:extLst>
          </p:nvPr>
        </p:nvGraphicFramePr>
        <p:xfrm>
          <a:off x="5436096" y="980728"/>
          <a:ext cx="356884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Visio" r:id="rId5" imgW="5152957" imgH="3257550" progId="Visio.Drawing.15">
                  <p:embed/>
                </p:oleObj>
              </mc:Choice>
              <mc:Fallback>
                <p:oleObj name="Visio" r:id="rId5" imgW="5152957" imgH="32575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980728"/>
                        <a:ext cx="3568849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Schema der Daten ist optional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einheitliche Abfragesprache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Geeignet zur Darstellung semantischer Beziehungen zwischen Objekten</a:t>
            </a:r>
          </a:p>
          <a:p>
            <a:pPr marL="0" indent="0">
              <a:buNone/>
            </a:pPr>
            <a:r>
              <a:rPr lang="de-DE" dirty="0"/>
              <a:t>→ Stichwörter: Semantik Web, </a:t>
            </a:r>
            <a:r>
              <a:rPr lang="de-DE" dirty="0" err="1"/>
              <a:t>Social</a:t>
            </a:r>
            <a:r>
              <a:rPr lang="de-DE" dirty="0"/>
              <a:t> Network,  		              Bioinformatik, Internetrouting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Joins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5.4 </a:t>
            </a:r>
            <a:r>
              <a:rPr lang="de-DE" dirty="0" err="1" smtClean="0"/>
              <a:t>Graphenorientiert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3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BoonX\Studium\Master\2. Semester\OS-Datenbanken\Abbildungen\Hiv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03" y="5301208"/>
            <a:ext cx="914748" cy="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Kategorisierung</a:t>
            </a:r>
            <a:endParaRPr lang="de-DE" dirty="0"/>
          </a:p>
        </p:txBody>
      </p:sp>
      <p:pic>
        <p:nvPicPr>
          <p:cNvPr id="3074" name="Picture 2" descr="C:\Users\TBoonX\Studium\Master\2. Semester\OS-Datenbanken\Abbildungen\choose 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3298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, Hanser Verlag, Stefan </a:t>
            </a:r>
            <a:r>
              <a:rPr lang="de-DE" dirty="0" err="1" smtClean="0"/>
              <a:t>Edlich</a:t>
            </a:r>
            <a:endParaRPr lang="de-DE" dirty="0" smtClean="0"/>
          </a:p>
          <a:p>
            <a:r>
              <a:rPr lang="de-DE" dirty="0"/>
              <a:t>Entwurf und Realisierung einer </a:t>
            </a:r>
            <a:r>
              <a:rPr lang="de-DE" dirty="0" smtClean="0"/>
              <a:t>verteilten </a:t>
            </a:r>
            <a:r>
              <a:rPr lang="de-DE" dirty="0" err="1" smtClean="0"/>
              <a:t>NoSQL</a:t>
            </a:r>
            <a:r>
              <a:rPr lang="de-DE" dirty="0" smtClean="0"/>
              <a:t>-Anwendung, Alexander </a:t>
            </a:r>
            <a:r>
              <a:rPr lang="de-DE" dirty="0" err="1" smtClean="0"/>
              <a:t>Ponomarenko</a:t>
            </a:r>
            <a:r>
              <a:rPr lang="de-DE" dirty="0" smtClean="0"/>
              <a:t>, Bachelorarbeit, 2011, Hochschule für Angewandte Wissenschaften Hamburg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-Datenbanken, Philipp Heinze, 2010, Friedrich-Schiller Universität Jena</a:t>
            </a:r>
          </a:p>
          <a:p>
            <a:r>
              <a:rPr lang="de-DE" dirty="0" err="1" smtClean="0"/>
              <a:t>NoSQL</a:t>
            </a:r>
            <a:r>
              <a:rPr lang="de-DE" dirty="0" smtClean="0"/>
              <a:t> Databases, Christof Strauch, Hochschule der Medien Stuttgart</a:t>
            </a:r>
          </a:p>
          <a:p>
            <a:r>
              <a:rPr lang="en-US" dirty="0" err="1"/>
              <a:t>Bigtable</a:t>
            </a:r>
            <a:r>
              <a:rPr lang="en-US" dirty="0"/>
              <a:t>: A Distributed Storage System for Structured </a:t>
            </a:r>
            <a:r>
              <a:rPr lang="en-US" dirty="0" smtClean="0"/>
              <a:t>Data, Google, Inc., 2006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Simpliﬁed Data Processing on Large Clusters, Google, Inc., 2004</a:t>
            </a:r>
            <a:endParaRPr lang="de-DE" dirty="0"/>
          </a:p>
          <a:p>
            <a:r>
              <a:rPr lang="de-DE" dirty="0" smtClean="0"/>
              <a:t>http://www.ivanomalavolta.com/diving-into-nosql</a:t>
            </a:r>
            <a:r>
              <a:rPr lang="de-DE" dirty="0"/>
              <a:t>/, </a:t>
            </a:r>
            <a:r>
              <a:rPr lang="de-DE" dirty="0" err="1"/>
              <a:t>Diving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NoSQL</a:t>
            </a:r>
            <a:r>
              <a:rPr lang="de-DE" dirty="0" smtClean="0"/>
              <a:t>, Ivano </a:t>
            </a:r>
            <a:r>
              <a:rPr lang="de-DE" dirty="0" err="1" smtClean="0"/>
              <a:t>Malavolta</a:t>
            </a:r>
            <a:r>
              <a:rPr lang="de-DE" dirty="0" smtClean="0"/>
              <a:t>, Abruf: 26.05.2013</a:t>
            </a:r>
          </a:p>
          <a:p>
            <a:r>
              <a:rPr lang="de-DE" dirty="0"/>
              <a:t>http://</a:t>
            </a:r>
            <a:r>
              <a:rPr lang="de-DE" dirty="0" smtClean="0"/>
              <a:t>de.slideshare.net/cloudera/hw09-hadoop-development-at-facebook-hive-and-hdfs,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Hive</a:t>
            </a:r>
            <a:r>
              <a:rPr lang="de-DE" dirty="0" smtClean="0"/>
              <a:t> Development </a:t>
            </a:r>
            <a:r>
              <a:rPr lang="de-DE" dirty="0" err="1" smtClean="0"/>
              <a:t>at</a:t>
            </a:r>
            <a:r>
              <a:rPr lang="de-DE" dirty="0" smtClean="0"/>
              <a:t> Facebook, </a:t>
            </a:r>
            <a:r>
              <a:rPr lang="de-DE" dirty="0" err="1" smtClean="0"/>
              <a:t>Dhruba</a:t>
            </a:r>
            <a:r>
              <a:rPr lang="de-DE" dirty="0" smtClean="0"/>
              <a:t> </a:t>
            </a:r>
            <a:r>
              <a:rPr lang="de-DE" dirty="0" err="1" smtClean="0"/>
              <a:t>Borthakur</a:t>
            </a:r>
            <a:r>
              <a:rPr lang="de-DE" dirty="0" smtClean="0"/>
              <a:t> Zheng </a:t>
            </a:r>
            <a:r>
              <a:rPr lang="de-DE" dirty="0" err="1" smtClean="0"/>
              <a:t>Shao</a:t>
            </a:r>
            <a:r>
              <a:rPr lang="de-DE" dirty="0" smtClean="0"/>
              <a:t>, Abruf: 02.06.2013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http://blog.knuthaugen.no/2010/03/a-brief-history-of-nosql.html</a:t>
            </a:r>
            <a:r>
              <a:rPr lang="en-US" dirty="0" smtClean="0"/>
              <a:t>, A </a:t>
            </a:r>
            <a:r>
              <a:rPr lang="en-US" dirty="0"/>
              <a:t>Brief History of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Abruf</a:t>
            </a:r>
            <a:r>
              <a:rPr lang="en-US" dirty="0" smtClean="0"/>
              <a:t>: 13.05.2013</a:t>
            </a:r>
          </a:p>
          <a:p>
            <a:r>
              <a:rPr lang="de-DE" dirty="0"/>
              <a:t>http://</a:t>
            </a:r>
            <a:r>
              <a:rPr lang="de-DE" dirty="0" smtClean="0"/>
              <a:t>wikis.gm.fh-koeln.de/wiki_db/Category/NoSQL, Wiki zu </a:t>
            </a:r>
            <a:r>
              <a:rPr lang="de-DE" dirty="0" err="1" smtClean="0"/>
              <a:t>NoSQL</a:t>
            </a:r>
            <a:r>
              <a:rPr lang="de-DE" dirty="0" smtClean="0"/>
              <a:t>, Abruf: 18.05.2013</a:t>
            </a:r>
            <a:endParaRPr lang="en-US" dirty="0" smtClean="0"/>
          </a:p>
          <a:p>
            <a:r>
              <a:rPr lang="de-DE" dirty="0"/>
              <a:t>http://</a:t>
            </a:r>
            <a:r>
              <a:rPr lang="de-DE" dirty="0" smtClean="0"/>
              <a:t>www.w3resource.com/mongodb/nosql.php, </a:t>
            </a:r>
            <a:r>
              <a:rPr lang="de-DE" dirty="0" err="1" smtClean="0"/>
              <a:t>NoSQL</a:t>
            </a:r>
            <a:r>
              <a:rPr lang="de-DE" dirty="0" smtClean="0"/>
              <a:t>, Abruf: 29.05.2013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6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625674" y="5085184"/>
            <a:ext cx="7920880" cy="652934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pic>
        <p:nvPicPr>
          <p:cNvPr id="8194" name="Picture 2" descr="C:\Users\TBoonX\Studium\Master\2. Semester\OS-Datenbanken\Abbildungen\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2407"/>
            <a:ext cx="2476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200" dirty="0" smtClean="0"/>
          </a:p>
          <a:p>
            <a:pPr marL="0" indent="0">
              <a:buNone/>
            </a:pPr>
            <a:r>
              <a:rPr lang="de-DE" sz="2200" dirty="0" smtClean="0"/>
              <a:t>Datenbanksysteme, welche folgende Punkte berücksichtigen: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1</a:t>
            </a:r>
            <a:r>
              <a:rPr lang="de-DE" sz="2000" dirty="0"/>
              <a:t>. zugrundeliegende Datenmodell ist nicht relational</a:t>
            </a:r>
          </a:p>
          <a:p>
            <a:pPr marL="0" indent="0">
              <a:buNone/>
            </a:pPr>
            <a:r>
              <a:rPr lang="de-DE" sz="2000" dirty="0"/>
              <a:t>2. </a:t>
            </a:r>
            <a:r>
              <a:rPr lang="de-DE" sz="2000" dirty="0" smtClean="0"/>
              <a:t>System ist verteilt </a:t>
            </a:r>
            <a:r>
              <a:rPr lang="de-DE" sz="2000" dirty="0"/>
              <a:t>und </a:t>
            </a:r>
            <a:r>
              <a:rPr lang="de-DE" sz="2000" dirty="0" smtClean="0"/>
              <a:t>skaliert </a:t>
            </a:r>
            <a:r>
              <a:rPr lang="de-DE" sz="2000" dirty="0"/>
              <a:t>horizontal</a:t>
            </a:r>
          </a:p>
          <a:p>
            <a:pPr marL="0" indent="0">
              <a:buNone/>
            </a:pPr>
            <a:r>
              <a:rPr lang="de-DE" sz="2000" dirty="0"/>
              <a:t>3. System ist </a:t>
            </a:r>
            <a:r>
              <a:rPr lang="de-DE" sz="2000" dirty="0" err="1"/>
              <a:t>OpenSource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4. System ist schemafrei oder hat nur </a:t>
            </a:r>
            <a:r>
              <a:rPr lang="de-DE" sz="2000" dirty="0" smtClean="0"/>
              <a:t>schwache Schemarestriktionen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5. Aufgrund der verteilten Architektur unterstützt das System eine einfache Datenreplikation</a:t>
            </a:r>
          </a:p>
          <a:p>
            <a:pPr marL="0" indent="0">
              <a:buNone/>
            </a:pPr>
            <a:r>
              <a:rPr lang="de-DE" sz="2000" dirty="0" smtClean="0"/>
              <a:t>6. System bietet </a:t>
            </a:r>
            <a:r>
              <a:rPr lang="de-DE" sz="2000" dirty="0"/>
              <a:t>eine einfache API</a:t>
            </a:r>
          </a:p>
          <a:p>
            <a:pPr marL="0" indent="0">
              <a:buNone/>
            </a:pPr>
            <a:r>
              <a:rPr lang="de-DE" sz="2000" dirty="0"/>
              <a:t>7. Konsistenzmodell: </a:t>
            </a:r>
            <a:r>
              <a:rPr lang="de-DE" sz="2000" dirty="0" err="1"/>
              <a:t>Eventually</a:t>
            </a:r>
            <a:r>
              <a:rPr lang="de-DE" sz="2000" dirty="0"/>
              <a:t> </a:t>
            </a:r>
            <a:r>
              <a:rPr lang="de-DE" sz="2000" dirty="0" err="1"/>
              <a:t>consistent</a:t>
            </a:r>
            <a:r>
              <a:rPr lang="de-DE" sz="2000" dirty="0"/>
              <a:t> und BASE - nicht ACID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9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TBoonX\Studium\Master\2. Semester\OS-Datenbanken\Abbildungen\no rel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0" y="374188"/>
            <a:ext cx="3960440" cy="57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830082" y="5985922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http://www.datamation.com/news/tech-comics-why-i-love-apple-2.html</a:t>
            </a:r>
          </a:p>
        </p:txBody>
      </p:sp>
    </p:spTree>
    <p:extLst>
      <p:ext uri="{BB962C8B-B14F-4D97-AF65-F5344CB8AC3E}">
        <p14:creationId xmlns:p14="http://schemas.microsoft.com/office/powerpoint/2010/main" val="38082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 smtClean="0"/>
              <a:t>NoRel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(Paper, spaltenorientiert)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1419</Words>
  <Application>Microsoft Office PowerPoint</Application>
  <PresentationFormat>Bildschirmpräsentation (4:3)</PresentationFormat>
  <Paragraphs>383</Paragraphs>
  <Slides>44</Slides>
  <Notes>35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7" baseType="lpstr">
      <vt:lpstr>praesentationsvorlage_imn_extern_v5.4</vt:lpstr>
      <vt:lpstr>Benutzerdefiniertes Design</vt:lpstr>
      <vt:lpstr>Visio</vt:lpstr>
      <vt:lpstr>NoSQL</vt:lpstr>
      <vt:lpstr>Agenda</vt:lpstr>
      <vt:lpstr>1. Einleitung</vt:lpstr>
      <vt:lpstr>PowerPoint-Präsentation</vt:lpstr>
      <vt:lpstr>Definition NoSQL</vt:lpstr>
      <vt:lpstr>PowerPoint-Präsentation</vt:lpstr>
      <vt:lpstr>2. Historie</vt:lpstr>
      <vt:lpstr>PowerPoint-Präsentation</vt:lpstr>
      <vt:lpstr>PowerPoint-Präsentation</vt:lpstr>
      <vt:lpstr>3. Hintergrund</vt:lpstr>
      <vt:lpstr>PowerPoint-Präsentation</vt:lpstr>
      <vt:lpstr>Facebook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4.7 REST</vt:lpstr>
      <vt:lpstr>5. Kategorisierung</vt:lpstr>
      <vt:lpstr>5.1 Key/Value</vt:lpstr>
      <vt:lpstr>PowerPoint-Präsentation</vt:lpstr>
      <vt:lpstr>5.2 Dokumentorientiert</vt:lpstr>
      <vt:lpstr>5.3 Spaltenorientiert</vt:lpstr>
      <vt:lpstr>PowerPoint-Präsentation</vt:lpstr>
      <vt:lpstr>BigTable</vt:lpstr>
      <vt:lpstr>5.4 Graphenorientiert</vt:lpstr>
      <vt:lpstr>PowerPoint-Präsentation</vt:lpstr>
      <vt:lpstr>PowerPoint-Präsentation</vt:lpstr>
      <vt:lpstr>Quellen</vt:lpstr>
      <vt:lpstr>Quellen</vt:lpstr>
      <vt:lpstr>Quellen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159</cp:revision>
  <dcterms:created xsi:type="dcterms:W3CDTF">2013-05-22T10:21:19Z</dcterms:created>
  <dcterms:modified xsi:type="dcterms:W3CDTF">2013-06-10T06:48:46Z</dcterms:modified>
</cp:coreProperties>
</file>