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46"/>
  </p:notesMasterIdLst>
  <p:sldIdLst>
    <p:sldId id="256" r:id="rId3"/>
    <p:sldId id="258" r:id="rId4"/>
    <p:sldId id="259" r:id="rId5"/>
    <p:sldId id="260" r:id="rId6"/>
    <p:sldId id="292" r:id="rId7"/>
    <p:sldId id="293" r:id="rId8"/>
    <p:sldId id="261" r:id="rId9"/>
    <p:sldId id="262" r:id="rId10"/>
    <p:sldId id="263" r:id="rId11"/>
    <p:sldId id="264" r:id="rId12"/>
    <p:sldId id="272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3" r:id="rId21"/>
    <p:sldId id="274" r:id="rId22"/>
    <p:sldId id="275" r:id="rId23"/>
    <p:sldId id="276" r:id="rId24"/>
    <p:sldId id="277" r:id="rId25"/>
    <p:sldId id="279" r:id="rId26"/>
    <p:sldId id="280" r:id="rId27"/>
    <p:sldId id="278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4" r:id="rId38"/>
    <p:sldId id="295" r:id="rId39"/>
    <p:sldId id="290" r:id="rId40"/>
    <p:sldId id="291" r:id="rId41"/>
    <p:sldId id="296" r:id="rId42"/>
    <p:sldId id="297" r:id="rId43"/>
    <p:sldId id="298" r:id="rId44"/>
    <p:sldId id="299" r:id="rId45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7A0"/>
    <a:srgbClr val="A2A9A4"/>
    <a:srgbClr val="80C700"/>
    <a:srgbClr val="E5006A"/>
    <a:srgbClr val="00A6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25" autoAdjust="0"/>
    <p:restoredTop sz="82385" autoAdjust="0"/>
  </p:normalViewPr>
  <p:slideViewPr>
    <p:cSldViewPr>
      <p:cViewPr>
        <p:scale>
          <a:sx n="94" d="100"/>
          <a:sy n="94" d="100"/>
        </p:scale>
        <p:origin x="-2280" y="-2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viewProps" Target="viewProps.xml"/><Relationship Id="rId8" Type="http://schemas.openxmlformats.org/officeDocument/2006/relationships/slide" Target="slides/slide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CE627F1C-940B-48FB-8B1B-CB6E3D3A9D5B}" type="datetimeFigureOut">
              <a:rPr lang="de-DE"/>
              <a:pPr>
                <a:defRPr/>
              </a:pPr>
              <a:t>07.06.2013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70C331BD-16AB-4BE2-A12B-855C5D76B38C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51179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Quelle: </a:t>
            </a:r>
            <a:r>
              <a:rPr lang="de-DE" dirty="0" err="1" smtClean="0"/>
              <a:t>No</a:t>
            </a:r>
            <a:r>
              <a:rPr lang="de-DE" dirty="0" smtClean="0"/>
              <a:t> SQL Buch</a:t>
            </a:r>
          </a:p>
          <a:p>
            <a:r>
              <a:rPr lang="de-DE" dirty="0" smtClean="0"/>
              <a:t>Nicht alles wird eingehalten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C331BD-16AB-4BE2-A12B-855C5D76B38C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05812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Reduce</a:t>
            </a:r>
            <a:r>
              <a:rPr lang="de-DE" dirty="0" smtClean="0"/>
              <a:t>: Aggregation (Data Warehouse)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C331BD-16AB-4BE2-A12B-855C5D76B38C}" type="slidenum">
              <a:rPr lang="de-DE" smtClean="0"/>
              <a:pPr>
                <a:defRPr/>
              </a:pPr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81402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C331BD-16AB-4BE2-A12B-855C5D76B38C}" type="slidenum">
              <a:rPr lang="de-DE" smtClean="0"/>
              <a:pPr>
                <a:defRPr/>
              </a:pPr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25776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Geht über Idee hinaus - &gt; Framework</a:t>
            </a:r>
          </a:p>
          <a:p>
            <a:r>
              <a:rPr lang="de-DE" dirty="0" smtClean="0"/>
              <a:t>Für</a:t>
            </a:r>
            <a:r>
              <a:rPr lang="de-DE" baseline="0" dirty="0" smtClean="0"/>
              <a:t> Standardhardware gedacht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C331BD-16AB-4BE2-A12B-855C5D76B38C}" type="slidenum">
              <a:rPr lang="de-DE" smtClean="0"/>
              <a:pPr>
                <a:defRPr/>
              </a:pPr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37452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Neue Anforderungen: verteilt,</a:t>
            </a:r>
            <a:r>
              <a:rPr lang="de-DE" baseline="0" dirty="0" smtClean="0"/>
              <a:t> verfügbar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err="1" smtClean="0"/>
              <a:t>By</a:t>
            </a:r>
            <a:r>
              <a:rPr lang="de-DE" dirty="0" smtClean="0"/>
              <a:t> Brewer</a:t>
            </a:r>
          </a:p>
          <a:p>
            <a:r>
              <a:rPr lang="de-DE" dirty="0" smtClean="0"/>
              <a:t>Verfügbarkeit und akzeptable Reaktionszeit ist gegeben (auch bei Ausfall einzelner Knoten) mit 100% Datenverfügbarkeit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C331BD-16AB-4BE2-A12B-855C5D76B38C}" type="slidenum">
              <a:rPr lang="de-DE" smtClean="0"/>
              <a:pPr>
                <a:defRPr/>
              </a:pPr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94454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Nur 2 Eigenschaften gleichzeitig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C331BD-16AB-4BE2-A12B-855C5D76B38C}" type="slidenum">
              <a:rPr lang="de-DE" smtClean="0"/>
              <a:pPr>
                <a:defRPr/>
              </a:pPr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86831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ACID: </a:t>
            </a:r>
            <a:r>
              <a:rPr lang="de-DE" dirty="0" err="1" smtClean="0"/>
              <a:t>Atomarität</a:t>
            </a:r>
            <a:r>
              <a:rPr lang="de-DE" dirty="0" smtClean="0"/>
              <a:t>,</a:t>
            </a:r>
            <a:r>
              <a:rPr lang="de-DE" baseline="0" dirty="0" smtClean="0"/>
              <a:t> Konsistenzerhaltung, Isolation, Dauerhaftigkeit</a:t>
            </a:r>
            <a:endParaRPr lang="de-DE" dirty="0" smtClean="0"/>
          </a:p>
          <a:p>
            <a:r>
              <a:rPr lang="de-DE" dirty="0" smtClean="0"/>
              <a:t>Optimistischer Ansatz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C331BD-16AB-4BE2-A12B-855C5D76B38C}" type="slidenum">
              <a:rPr lang="de-DE" smtClean="0"/>
              <a:pPr>
                <a:defRPr/>
              </a:pPr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06984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Optimistischer Ansatz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C331BD-16AB-4BE2-A12B-855C5D76B38C}" type="slidenum">
              <a:rPr lang="de-DE" smtClean="0"/>
              <a:pPr>
                <a:defRPr/>
              </a:pPr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06984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Zuordnung auch über Leistungsfähigkeit möglich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C331BD-16AB-4BE2-A12B-855C5D76B38C}" type="slidenum">
              <a:rPr lang="de-DE" smtClean="0"/>
              <a:pPr>
                <a:defRPr/>
              </a:pPr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06984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Hinzufügen/entfernen:</a:t>
            </a:r>
            <a:r>
              <a:rPr lang="de-DE" baseline="0" dirty="0" smtClean="0"/>
              <a:t> Redundanz vorhanden und automatische Verteilung anhand Hashwerte</a:t>
            </a:r>
          </a:p>
          <a:p>
            <a:r>
              <a:rPr lang="de-DE" dirty="0" smtClean="0"/>
              <a:t>Zugriff über Hashwert der Daten -&gt; Hashwert des Servers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C331BD-16AB-4BE2-A12B-855C5D76B38C}" type="slidenum">
              <a:rPr lang="de-DE" smtClean="0"/>
              <a:pPr>
                <a:defRPr/>
              </a:pPr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36362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dirty="0" smtClean="0"/>
              <a:t>Transaktionen müssen nie warten</a:t>
            </a:r>
            <a:endParaRPr lang="de-DE" dirty="0" smtClean="0"/>
          </a:p>
          <a:p>
            <a:r>
              <a:rPr lang="de-DE" dirty="0" smtClean="0"/>
              <a:t>Änderung</a:t>
            </a:r>
            <a:r>
              <a:rPr lang="de-DE" baseline="0" dirty="0" smtClean="0"/>
              <a:t> an Zeitstempel erkennbar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C331BD-16AB-4BE2-A12B-855C5D76B38C}" type="slidenum">
              <a:rPr lang="de-DE" smtClean="0"/>
              <a:pPr>
                <a:defRPr/>
              </a:pPr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06984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Evans</a:t>
            </a:r>
            <a:r>
              <a:rPr lang="de-DE" baseline="0" dirty="0" smtClean="0"/>
              <a:t> ist Softwareentwickler bei der Apache Software </a:t>
            </a:r>
            <a:r>
              <a:rPr lang="de-DE" baseline="0" dirty="0" err="1" smtClean="0"/>
              <a:t>Foundation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C331BD-16AB-4BE2-A12B-855C5D76B38C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79612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Alte Dateiversionen</a:t>
            </a:r>
            <a:r>
              <a:rPr lang="de-DE" baseline="0" dirty="0" smtClean="0"/>
              <a:t> können gelesen werden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C331BD-16AB-4BE2-A12B-855C5D76B38C}" type="slidenum">
              <a:rPr lang="de-DE" smtClean="0"/>
              <a:pPr>
                <a:defRPr/>
              </a:pPr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36362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GET: lese </a:t>
            </a:r>
            <a:r>
              <a:rPr lang="de-DE" dirty="0" err="1" smtClean="0"/>
              <a:t>ressource</a:t>
            </a:r>
            <a:r>
              <a:rPr lang="de-DE" dirty="0" smtClean="0"/>
              <a:t>  - immer gleiche Rückgabe</a:t>
            </a:r>
          </a:p>
          <a:p>
            <a:r>
              <a:rPr lang="de-DE" dirty="0" smtClean="0"/>
              <a:t>HEAD: lese Information zu </a:t>
            </a:r>
            <a:r>
              <a:rPr lang="de-DE" dirty="0" err="1" smtClean="0"/>
              <a:t>ressourcen</a:t>
            </a:r>
            <a:r>
              <a:rPr lang="de-DE" dirty="0" smtClean="0"/>
              <a:t> - immer gleiche Rückgabe</a:t>
            </a:r>
          </a:p>
          <a:p>
            <a:r>
              <a:rPr lang="de-DE" dirty="0" smtClean="0"/>
              <a:t>PUT: schreibe </a:t>
            </a:r>
            <a:r>
              <a:rPr lang="de-DE" dirty="0" err="1" smtClean="0"/>
              <a:t>Resource</a:t>
            </a:r>
            <a:r>
              <a:rPr lang="de-DE" dirty="0" smtClean="0"/>
              <a:t> - doppelter gleicher PUT hat selben Effekt wie einer</a:t>
            </a:r>
          </a:p>
          <a:p>
            <a:r>
              <a:rPr lang="de-DE" dirty="0" smtClean="0"/>
              <a:t>DELETE: entferne </a:t>
            </a:r>
            <a:r>
              <a:rPr lang="de-DE" dirty="0" err="1" smtClean="0"/>
              <a:t>Resource</a:t>
            </a:r>
            <a:r>
              <a:rPr lang="de-DE" dirty="0" smtClean="0"/>
              <a:t> - doppelter </a:t>
            </a:r>
            <a:r>
              <a:rPr lang="de-DE" dirty="0" err="1" smtClean="0"/>
              <a:t>aufruf</a:t>
            </a:r>
            <a:r>
              <a:rPr lang="de-DE" dirty="0" smtClean="0"/>
              <a:t> wie einer</a:t>
            </a:r>
          </a:p>
          <a:p>
            <a:r>
              <a:rPr lang="de-DE" dirty="0" smtClean="0"/>
              <a:t>POST: Senden von Informationen um </a:t>
            </a:r>
            <a:r>
              <a:rPr lang="de-DE" dirty="0" err="1" smtClean="0"/>
              <a:t>resourcen</a:t>
            </a:r>
            <a:r>
              <a:rPr lang="de-DE" dirty="0" smtClean="0"/>
              <a:t> zu ändern oder zu erzeugen oder ohne </a:t>
            </a:r>
            <a:r>
              <a:rPr lang="de-DE" dirty="0" err="1" smtClean="0"/>
              <a:t>nebeneffect</a:t>
            </a:r>
            <a:r>
              <a:rPr lang="de-DE" dirty="0" smtClean="0"/>
              <a:t> - nicht </a:t>
            </a:r>
            <a:r>
              <a:rPr lang="de-DE" dirty="0" err="1" smtClean="0"/>
              <a:t>idempotent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C331BD-16AB-4BE2-A12B-855C5D76B38C}" type="slidenum">
              <a:rPr lang="de-DE" smtClean="0"/>
              <a:pPr>
                <a:defRPr/>
              </a:pPr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06984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C331BD-16AB-4BE2-A12B-855C5D76B38C}" type="slidenum">
              <a:rPr lang="de-DE" smtClean="0"/>
              <a:pPr>
                <a:defRPr/>
              </a:pPr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2099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Beispiele: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Redis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Chrordless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Riak</a:t>
            </a:r>
            <a:r>
              <a:rPr lang="de-DE" baseline="0" dirty="0" smtClean="0"/>
              <a:t>, MEMBASE, </a:t>
            </a:r>
            <a:r>
              <a:rPr lang="de-DE" baseline="0" dirty="0" err="1" smtClean="0"/>
              <a:t>Voldemort</a:t>
            </a:r>
            <a:r>
              <a:rPr lang="de-DE" baseline="0" dirty="0" smtClean="0"/>
              <a:t>, Amazon Dynamo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C331BD-16AB-4BE2-A12B-855C5D76B38C}" type="slidenum">
              <a:rPr lang="de-DE" smtClean="0"/>
              <a:pPr>
                <a:defRPr/>
              </a:pPr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2099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Schemaverantwortung wird an Anwendung abgegeben</a:t>
            </a:r>
          </a:p>
          <a:p>
            <a:r>
              <a:rPr lang="de-DE" dirty="0" smtClean="0"/>
              <a:t>Beispiele: </a:t>
            </a:r>
            <a:r>
              <a:rPr lang="de-DE" dirty="0" err="1" smtClean="0"/>
              <a:t>MongoDB</a:t>
            </a:r>
            <a:r>
              <a:rPr lang="de-DE" dirty="0" smtClean="0"/>
              <a:t>, </a:t>
            </a:r>
            <a:r>
              <a:rPr lang="de-DE" dirty="0" err="1" smtClean="0"/>
              <a:t>CouchDB</a:t>
            </a:r>
            <a:r>
              <a:rPr lang="de-DE" dirty="0" smtClean="0"/>
              <a:t>, Terrastore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C331BD-16AB-4BE2-A12B-855C5D76B38C}" type="slidenum">
              <a:rPr lang="de-DE" smtClean="0"/>
              <a:pPr>
                <a:defRPr/>
              </a:pPr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2099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C331BD-16AB-4BE2-A12B-855C5D76B38C}" type="slidenum">
              <a:rPr lang="de-DE" smtClean="0"/>
              <a:pPr>
                <a:defRPr/>
              </a:pPr>
              <a:t>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20994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Sybase</a:t>
            </a:r>
            <a:r>
              <a:rPr lang="de-DE" dirty="0" smtClean="0"/>
              <a:t> IQ, </a:t>
            </a:r>
            <a:r>
              <a:rPr lang="de-DE" dirty="0" err="1" smtClean="0"/>
              <a:t>FluidDB</a:t>
            </a:r>
            <a:r>
              <a:rPr lang="de-DE" dirty="0" smtClean="0"/>
              <a:t>, C-Store und </a:t>
            </a:r>
            <a:r>
              <a:rPr lang="de-DE" dirty="0" err="1" smtClean="0"/>
              <a:t>MonetDB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C331BD-16AB-4BE2-A12B-855C5D76B38C}" type="slidenum">
              <a:rPr lang="de-DE" smtClean="0"/>
              <a:pPr>
                <a:defRPr/>
              </a:pPr>
              <a:t>36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20994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Unterste Ebene sind Key/Value, obere Ebenen besitzen</a:t>
            </a:r>
            <a:r>
              <a:rPr lang="de-DE" baseline="0" dirty="0" smtClean="0"/>
              <a:t> Gruppierungen</a:t>
            </a:r>
          </a:p>
          <a:p>
            <a:endParaRPr lang="de-DE" baseline="0" dirty="0" smtClean="0"/>
          </a:p>
          <a:p>
            <a:r>
              <a:rPr lang="de-DE" baseline="0" dirty="0" smtClean="0"/>
              <a:t>-&gt; </a:t>
            </a:r>
            <a:r>
              <a:rPr lang="de-DE" baseline="0" dirty="0" err="1" smtClean="0"/>
              <a:t>HBase</a:t>
            </a:r>
            <a:r>
              <a:rPr lang="de-DE" baseline="0" dirty="0" smtClean="0"/>
              <a:t>, Cassandra, Amazon </a:t>
            </a:r>
            <a:r>
              <a:rPr lang="de-DE" baseline="0" dirty="0" err="1" smtClean="0"/>
              <a:t>SimpleDB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C331BD-16AB-4BE2-A12B-855C5D76B38C}" type="slidenum">
              <a:rPr lang="de-DE" smtClean="0"/>
              <a:pPr>
                <a:defRPr/>
              </a:pPr>
              <a:t>37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20994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Auch ACID konforme</a:t>
            </a:r>
            <a:r>
              <a:rPr lang="de-DE" baseline="0" dirty="0" smtClean="0"/>
              <a:t> DBs</a:t>
            </a:r>
          </a:p>
          <a:p>
            <a:r>
              <a:rPr lang="de-DE" baseline="0" dirty="0" smtClean="0"/>
              <a:t>Neo4J, </a:t>
            </a:r>
            <a:r>
              <a:rPr lang="de-DE" baseline="0" smtClean="0"/>
              <a:t>FlockDB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C331BD-16AB-4BE2-A12B-855C5D76B38C}" type="slidenum">
              <a:rPr lang="de-DE" smtClean="0"/>
              <a:pPr>
                <a:defRPr/>
              </a:pPr>
              <a:t>38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20994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C331BD-16AB-4BE2-A12B-855C5D76B38C}" type="slidenum">
              <a:rPr lang="de-DE" smtClean="0"/>
              <a:pPr>
                <a:defRPr/>
              </a:pPr>
              <a:t>39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2099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DBM: Ken </a:t>
            </a:r>
            <a:r>
              <a:rPr lang="de-DE" dirty="0" err="1" smtClean="0"/>
              <a:t>Thompsen</a:t>
            </a:r>
            <a:endParaRPr lang="de-DE" dirty="0" smtClean="0"/>
          </a:p>
          <a:p>
            <a:r>
              <a:rPr lang="de-DE" dirty="0" smtClean="0"/>
              <a:t>Lotus Notes: dokumentorientiert</a:t>
            </a:r>
          </a:p>
          <a:p>
            <a:r>
              <a:rPr lang="de-DE" dirty="0" smtClean="0"/>
              <a:t>GT.M:</a:t>
            </a:r>
            <a:r>
              <a:rPr lang="de-DE" baseline="0" dirty="0" smtClean="0"/>
              <a:t> Key/Value</a:t>
            </a:r>
          </a:p>
          <a:p>
            <a:r>
              <a:rPr lang="de-DE" baseline="0" dirty="0" err="1" smtClean="0"/>
              <a:t>BigTable</a:t>
            </a:r>
            <a:r>
              <a:rPr lang="de-DE" baseline="0" dirty="0" smtClean="0"/>
              <a:t>: Nur Paper veröffentlicht; siehe Kategorisierung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C331BD-16AB-4BE2-A12B-855C5D76B38C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468522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Wichtigsten Vertreter stammen von großen Firmen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C331BD-16AB-4BE2-A12B-855C5D76B38C}" type="slidenum">
              <a:rPr lang="de-DE" smtClean="0"/>
              <a:pPr>
                <a:defRPr/>
              </a:pPr>
              <a:t>40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61445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Auch durch Big</a:t>
            </a:r>
            <a:r>
              <a:rPr lang="de-DE" baseline="0" dirty="0" smtClean="0"/>
              <a:t> Data, Data Mining, </a:t>
            </a:r>
            <a:r>
              <a:rPr lang="de-DE" baseline="0" dirty="0" err="1" smtClean="0"/>
              <a:t>Social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media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C331BD-16AB-4BE2-A12B-855C5D76B38C}" type="slidenum">
              <a:rPr lang="de-DE" smtClean="0"/>
              <a:pPr>
                <a:defRPr/>
              </a:pPr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01387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Juni 2011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C331BD-16AB-4BE2-A12B-855C5D76B38C}" type="slidenum">
              <a:rPr lang="de-DE" smtClean="0"/>
              <a:pPr>
                <a:defRPr/>
              </a:pPr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95546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Nutzt MySQL (</a:t>
            </a:r>
            <a:r>
              <a:rPr lang="de-DE" dirty="0" err="1" smtClean="0"/>
              <a:t>NewSQL</a:t>
            </a:r>
            <a:r>
              <a:rPr lang="de-DE" dirty="0" smtClean="0"/>
              <a:t>), </a:t>
            </a:r>
            <a:r>
              <a:rPr lang="de-DE" dirty="0" err="1" smtClean="0"/>
              <a:t>Hadoop</a:t>
            </a:r>
            <a:r>
              <a:rPr lang="de-DE" baseline="0" dirty="0" smtClean="0"/>
              <a:t> und </a:t>
            </a:r>
            <a:r>
              <a:rPr lang="de-DE" baseline="0" dirty="0" err="1" smtClean="0"/>
              <a:t>Hbase</a:t>
            </a:r>
            <a:r>
              <a:rPr lang="de-DE" baseline="0" dirty="0" smtClean="0"/>
              <a:t> (2011)</a:t>
            </a:r>
          </a:p>
          <a:p>
            <a:r>
              <a:rPr lang="de-DE" baseline="0" dirty="0" err="1" smtClean="0"/>
              <a:t>Instagramm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Twitter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Tumblr</a:t>
            </a:r>
            <a:r>
              <a:rPr lang="de-DE" baseline="0" dirty="0" smtClean="0"/>
              <a:t>, Amazon, </a:t>
            </a:r>
            <a:r>
              <a:rPr lang="de-DE" baseline="0" dirty="0" err="1" smtClean="0"/>
              <a:t>Ebay</a:t>
            </a:r>
            <a:r>
              <a:rPr lang="de-DE" baseline="0" dirty="0" smtClean="0"/>
              <a:t>, Google, </a:t>
            </a:r>
            <a:r>
              <a:rPr lang="de-DE" baseline="0" dirty="0" err="1" smtClean="0"/>
              <a:t>Flickr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Cern</a:t>
            </a:r>
            <a:r>
              <a:rPr lang="de-DE" baseline="0" dirty="0" smtClean="0"/>
              <a:t>, Wikipedia, … nutzen </a:t>
            </a:r>
            <a:r>
              <a:rPr lang="de-DE" baseline="0" dirty="0" err="1" smtClean="0"/>
              <a:t>NoSQL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C331BD-16AB-4BE2-A12B-855C5D76B38C}" type="slidenum">
              <a:rPr lang="de-DE" smtClean="0"/>
              <a:pPr>
                <a:defRPr/>
              </a:pPr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88644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Juni 2011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C331BD-16AB-4BE2-A12B-855C5D76B38C}" type="slidenum">
              <a:rPr lang="de-DE" smtClean="0"/>
              <a:pPr>
                <a:defRPr/>
              </a:pPr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95546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Bekannte Konzepte</a:t>
            </a:r>
          </a:p>
          <a:p>
            <a:r>
              <a:rPr lang="de-DE" dirty="0" smtClean="0"/>
              <a:t>Nicht</a:t>
            </a:r>
            <a:r>
              <a:rPr lang="de-DE" baseline="0" dirty="0" smtClean="0"/>
              <a:t> von alles Systemen verwendet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C331BD-16AB-4BE2-A12B-855C5D76B38C}" type="slidenum">
              <a:rPr lang="de-DE" smtClean="0"/>
              <a:pPr>
                <a:defRPr/>
              </a:pPr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59826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Framework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C331BD-16AB-4BE2-A12B-855C5D76B38C}" type="slidenum">
              <a:rPr lang="de-DE" smtClean="0"/>
              <a:pPr>
                <a:defRPr/>
              </a:pPr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0317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nhaltsplatzhalter 9"/>
          <p:cNvSpPr>
            <a:spLocks noGrp="1"/>
          </p:cNvSpPr>
          <p:nvPr>
            <p:ph sz="quarter" idx="14"/>
          </p:nvPr>
        </p:nvSpPr>
        <p:spPr>
          <a:xfrm>
            <a:off x="468313" y="4653136"/>
            <a:ext cx="8222841" cy="1368152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lvl1pPr>
            <a:lvl5pPr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3568" y="831850"/>
            <a:ext cx="7920880" cy="652934"/>
          </a:xfrm>
        </p:spPr>
        <p:txBody>
          <a:bodyPr>
            <a:normAutofit/>
          </a:bodyPr>
          <a:lstStyle>
            <a:lvl1pPr algn="l">
              <a:defRPr sz="2500" b="1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83568" y="1600200"/>
            <a:ext cx="7920880" cy="4525963"/>
          </a:xfrm>
        </p:spPr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>
          <a:xfrm>
            <a:off x="656473" y="333375"/>
            <a:ext cx="6652377" cy="215900"/>
          </a:xfrm>
        </p:spPr>
        <p:txBody>
          <a:bodyPr/>
          <a:lstStyle>
            <a:lvl1pPr>
              <a:buNone/>
              <a:defRPr sz="1200"/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83568" y="1600200"/>
            <a:ext cx="381223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94716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 hasCustomPrompt="1"/>
          </p:nvPr>
        </p:nvSpPr>
        <p:spPr>
          <a:xfrm>
            <a:off x="656473" y="333375"/>
            <a:ext cx="6652377" cy="215900"/>
          </a:xfrm>
        </p:spPr>
        <p:txBody>
          <a:bodyPr/>
          <a:lstStyle>
            <a:lvl1pPr>
              <a:buNone/>
              <a:defRPr sz="1200"/>
            </a:lvl1pPr>
          </a:lstStyle>
          <a:p>
            <a:pPr lvl="0"/>
            <a:r>
              <a:rPr lang="de-DE" dirty="0" err="1" smtClean="0"/>
              <a:t>NoSQL</a:t>
            </a:r>
            <a:endParaRPr lang="de-DE" dirty="0" smtClean="0"/>
          </a:p>
        </p:txBody>
      </p:sp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683568" y="831850"/>
            <a:ext cx="7920880" cy="652934"/>
          </a:xfrm>
        </p:spPr>
        <p:txBody>
          <a:bodyPr>
            <a:normAutofit/>
          </a:bodyPr>
          <a:lstStyle>
            <a:lvl1pPr algn="l">
              <a:defRPr sz="2500" b="1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7"/>
          <p:cNvSpPr>
            <a:spLocks noGrp="1"/>
          </p:cNvSpPr>
          <p:nvPr>
            <p:ph sz="quarter" idx="13"/>
          </p:nvPr>
        </p:nvSpPr>
        <p:spPr>
          <a:xfrm>
            <a:off x="656473" y="333375"/>
            <a:ext cx="6652377" cy="215900"/>
          </a:xfrm>
        </p:spPr>
        <p:txBody>
          <a:bodyPr/>
          <a:lstStyle>
            <a:lvl1pPr>
              <a:buNone/>
              <a:defRPr sz="1200"/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683568" y="831850"/>
            <a:ext cx="7920880" cy="652934"/>
          </a:xfrm>
        </p:spPr>
        <p:txBody>
          <a:bodyPr>
            <a:normAutofit/>
          </a:bodyPr>
          <a:lstStyle>
            <a:lvl1pPr algn="l">
              <a:defRPr sz="2500" b="1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 1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A2A9A4"/>
          </a:solidFill>
          <a:ln>
            <a:solidFill>
              <a:srgbClr val="A2A9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pic>
        <p:nvPicPr>
          <p:cNvPr id="1027" name="Grafik 17" descr="Mesh_ohne_hintergrund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288" y="-762000"/>
            <a:ext cx="9144000" cy="469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17" descr="HTWK_Logo_weiss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86563" y="333375"/>
            <a:ext cx="2090737" cy="108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25" descr="balken_4_leitbilder_1960x295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1700213"/>
            <a:ext cx="2308225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395288" y="685800"/>
            <a:ext cx="489902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fontAlgn="auto" hangingPunct="0">
              <a:lnSpc>
                <a:spcPct val="110000"/>
              </a:lnSpc>
              <a:spcAft>
                <a:spcPts val="0"/>
              </a:spcAft>
              <a:defRPr/>
            </a:pPr>
            <a:r>
              <a:rPr lang="de-DE" sz="1100" dirty="0">
                <a:solidFill>
                  <a:schemeClr val="bg1"/>
                </a:solidFill>
              </a:rPr>
              <a:t>HOCHSCHULE FÜR TECHNIK, WIRTSCHAFT UND KULTUR LEIPZIG</a:t>
            </a:r>
          </a:p>
          <a:p>
            <a:pPr eaLnBrk="0" fontAlgn="auto" hangingPunct="0">
              <a:lnSpc>
                <a:spcPct val="110000"/>
              </a:lnSpc>
              <a:spcAft>
                <a:spcPts val="0"/>
              </a:spcAft>
              <a:defRPr/>
            </a:pPr>
            <a:r>
              <a:rPr lang="de-DE" sz="1000" dirty="0">
                <a:solidFill>
                  <a:schemeClr val="bg1"/>
                </a:solidFill>
              </a:rPr>
              <a:t>University </a:t>
            </a:r>
            <a:r>
              <a:rPr lang="de-DE" sz="1000" dirty="0" err="1">
                <a:solidFill>
                  <a:schemeClr val="bg1"/>
                </a:solidFill>
              </a:rPr>
              <a:t>of</a:t>
            </a:r>
            <a:r>
              <a:rPr lang="de-DE" sz="1000" dirty="0">
                <a:solidFill>
                  <a:schemeClr val="bg1"/>
                </a:solidFill>
              </a:rPr>
              <a:t> Applied </a:t>
            </a:r>
            <a:r>
              <a:rPr lang="de-DE" sz="1000" dirty="0" err="1">
                <a:solidFill>
                  <a:schemeClr val="bg1"/>
                </a:solidFill>
              </a:rPr>
              <a:t>Sciences</a:t>
            </a:r>
            <a:endParaRPr lang="de-DE" sz="1000" dirty="0">
              <a:solidFill>
                <a:schemeClr val="bg1"/>
              </a:solidFill>
            </a:endParaRPr>
          </a:p>
          <a:p>
            <a:pPr eaLnBrk="0" fontAlgn="auto" hangingPunct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defRPr/>
            </a:pPr>
            <a:r>
              <a:rPr lang="de-DE" sz="1000" dirty="0">
                <a:solidFill>
                  <a:schemeClr val="bg1"/>
                </a:solidFill>
              </a:rPr>
              <a:t>Fakultät Informatik, Mathematik und Naturwissenschaften</a:t>
            </a:r>
          </a:p>
          <a:p>
            <a:pPr eaLnBrk="0" fontAlgn="auto" hangingPunct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defRPr/>
            </a:pPr>
            <a:endParaRPr lang="de-DE" sz="1000" dirty="0">
              <a:solidFill>
                <a:schemeClr val="bg1"/>
              </a:solidFill>
            </a:endParaRPr>
          </a:p>
          <a:p>
            <a:pPr eaLnBrk="0" fontAlgn="auto" hangingPunct="0">
              <a:lnSpc>
                <a:spcPct val="110000"/>
              </a:lnSpc>
              <a:spcAft>
                <a:spcPts val="0"/>
              </a:spcAft>
              <a:defRPr/>
            </a:pPr>
            <a:endParaRPr lang="de-DE" sz="1200" dirty="0">
              <a:solidFill>
                <a:schemeClr val="bg1"/>
              </a:solidFill>
              <a:latin typeface="ITC Officina Sans Book" pitchFamily="-124" charset="0"/>
              <a:cs typeface="+mn-cs"/>
            </a:endParaRPr>
          </a:p>
        </p:txBody>
      </p:sp>
      <p:pic>
        <p:nvPicPr>
          <p:cNvPr id="1031" name="Picture 25" descr="balken_4_leitbilder_1960x295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308225" y="1700213"/>
            <a:ext cx="2298700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25" descr="balken_4_leitbilder_1960x295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606925" y="1700213"/>
            <a:ext cx="2273300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3" name="Picture 25" descr="balken_4_leitbilder_1960x295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880225" y="1700213"/>
            <a:ext cx="2271713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4" name="Titelplatzhalter 1"/>
          <p:cNvSpPr>
            <a:spLocks noGrp="1"/>
          </p:cNvSpPr>
          <p:nvPr>
            <p:ph type="title"/>
          </p:nvPr>
        </p:nvSpPr>
        <p:spPr bwMode="auto">
          <a:xfrm>
            <a:off x="457200" y="34290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</a:p>
        </p:txBody>
      </p:sp>
      <p:sp>
        <p:nvSpPr>
          <p:cNvPr id="1035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7200" y="4652963"/>
            <a:ext cx="8229600" cy="147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15" name="Rectangle 21"/>
          <p:cNvSpPr>
            <a:spLocks noChangeArrowheads="1"/>
          </p:cNvSpPr>
          <p:nvPr/>
        </p:nvSpPr>
        <p:spPr bwMode="auto">
          <a:xfrm>
            <a:off x="468313" y="6399213"/>
            <a:ext cx="24130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eaLnBrk="0" fontAlgn="auto" hangingPunct="0">
              <a:spcAft>
                <a:spcPts val="0"/>
              </a:spcAft>
              <a:defRPr/>
            </a:pPr>
            <a:endParaRPr lang="de-DE" sz="1000" dirty="0">
              <a:solidFill>
                <a:schemeClr val="bg1"/>
              </a:solidFill>
              <a:ea typeface="ＭＳ Ｐゴシック" pitchFamily="34" charset="-128"/>
            </a:endParaRPr>
          </a:p>
        </p:txBody>
      </p:sp>
      <p:sp>
        <p:nvSpPr>
          <p:cNvPr id="14" name="Textplatzhalter 23"/>
          <p:cNvSpPr txBox="1">
            <a:spLocks/>
          </p:cNvSpPr>
          <p:nvPr/>
        </p:nvSpPr>
        <p:spPr>
          <a:xfrm>
            <a:off x="3275013" y="6399213"/>
            <a:ext cx="2592387" cy="3429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dirty="0" smtClean="0">
                <a:solidFill>
                  <a:schemeClr val="bg1"/>
                </a:solidFill>
              </a:rPr>
              <a:t>B. Sc. Kurt Junghanns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dirty="0" smtClean="0">
                <a:solidFill>
                  <a:schemeClr val="bg1"/>
                </a:solidFill>
              </a:rPr>
              <a:t>12-INM</a:t>
            </a:r>
            <a:endParaRPr lang="de-DE" sz="1000" dirty="0">
              <a:solidFill>
                <a:schemeClr val="bg1"/>
              </a:solidFill>
            </a:endParaRPr>
          </a:p>
        </p:txBody>
      </p:sp>
      <p:sp>
        <p:nvSpPr>
          <p:cNvPr id="17" name="Rectangle 21"/>
          <p:cNvSpPr>
            <a:spLocks noChangeArrowheads="1"/>
          </p:cNvSpPr>
          <p:nvPr/>
        </p:nvSpPr>
        <p:spPr bwMode="auto">
          <a:xfrm>
            <a:off x="6273800" y="6399213"/>
            <a:ext cx="24130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r" eaLnBrk="0" fontAlgn="auto" hangingPunct="0">
              <a:spcAft>
                <a:spcPts val="0"/>
              </a:spcAft>
              <a:defRPr/>
            </a:pPr>
            <a:fld id="{AFC71B98-6C6C-4E7E-A86B-F0B8636C58AB}" type="datetime1">
              <a:rPr lang="de-DE" sz="1000" smtClean="0">
                <a:solidFill>
                  <a:schemeClr val="bg1"/>
                </a:solidFill>
                <a:ea typeface="ＭＳ Ｐゴシック" pitchFamily="34" charset="-128"/>
              </a:rPr>
              <a:t>07.06.2013</a:t>
            </a:fld>
            <a:endParaRPr lang="de-DE" sz="1000" dirty="0">
              <a:solidFill>
                <a:schemeClr val="bg1"/>
              </a:solidFill>
              <a:ea typeface="ＭＳ Ｐゴシック" pitchFamily="34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500" kern="120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500">
          <a:solidFill>
            <a:schemeClr val="bg1"/>
          </a:solidFill>
          <a:latin typeface="Arial" pitchFamily="34" charset="0"/>
          <a:cs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500">
          <a:solidFill>
            <a:schemeClr val="bg1"/>
          </a:solidFill>
          <a:latin typeface="Arial" pitchFamily="34" charset="0"/>
          <a:cs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500">
          <a:solidFill>
            <a:schemeClr val="bg1"/>
          </a:solidFill>
          <a:latin typeface="Arial" pitchFamily="34" charset="0"/>
          <a:cs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500">
          <a:solidFill>
            <a:schemeClr val="bg1"/>
          </a:solidFill>
          <a:latin typeface="Arial" pitchFamily="34" charset="0"/>
          <a:cs typeface="Arial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500">
          <a:solidFill>
            <a:schemeClr val="bg1"/>
          </a:solidFill>
          <a:latin typeface="Arial" pitchFamily="34" charset="0"/>
          <a:cs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500">
          <a:solidFill>
            <a:schemeClr val="bg1"/>
          </a:solidFill>
          <a:latin typeface="Arial" pitchFamily="34" charset="0"/>
          <a:cs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500">
          <a:solidFill>
            <a:schemeClr val="bg1"/>
          </a:solidFill>
          <a:latin typeface="Arial" pitchFamily="34" charset="0"/>
          <a:cs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500">
          <a:solidFill>
            <a:schemeClr val="bg1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defRPr sz="2500" kern="1200">
          <a:solidFill>
            <a:schemeClr val="bg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500" kern="1200">
          <a:solidFill>
            <a:schemeClr val="bg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500" kern="1200">
          <a:solidFill>
            <a:schemeClr val="bg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500" kern="1200">
          <a:solidFill>
            <a:schemeClr val="bg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500" kern="1200">
          <a:solidFill>
            <a:schemeClr val="bg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 descr="mesh_ppt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0" y="-27384"/>
            <a:ext cx="9144000" cy="5280660"/>
          </a:xfrm>
          <a:prstGeom prst="rect">
            <a:avLst/>
          </a:prstGeom>
        </p:spPr>
      </p:pic>
      <p:sp>
        <p:nvSpPr>
          <p:cNvPr id="2051" name="Titelplatzhalter 1"/>
          <p:cNvSpPr>
            <a:spLocks noGrp="1"/>
          </p:cNvSpPr>
          <p:nvPr>
            <p:ph type="title"/>
          </p:nvPr>
        </p:nvSpPr>
        <p:spPr bwMode="auto">
          <a:xfrm>
            <a:off x="684213" y="831850"/>
            <a:ext cx="7920037" cy="725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</a:p>
        </p:txBody>
      </p:sp>
      <p:sp>
        <p:nvSpPr>
          <p:cNvPr id="2052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684213" y="1700213"/>
            <a:ext cx="7920037" cy="442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10" name="Rectangle 21"/>
          <p:cNvSpPr>
            <a:spLocks noChangeArrowheads="1"/>
          </p:cNvSpPr>
          <p:nvPr/>
        </p:nvSpPr>
        <p:spPr bwMode="auto">
          <a:xfrm>
            <a:off x="709613" y="6369050"/>
            <a:ext cx="241300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eaLnBrk="0" fontAlgn="auto" hangingPunct="0">
              <a:spcAft>
                <a:spcPts val="0"/>
              </a:spcAft>
              <a:defRPr/>
            </a:pPr>
            <a:r>
              <a:rPr lang="de-DE" sz="1000" dirty="0" smtClean="0">
                <a:solidFill>
                  <a:srgbClr val="2347A0"/>
                </a:solidFill>
                <a:ea typeface="ＭＳ Ｐゴシック" pitchFamily="34" charset="-128"/>
              </a:rPr>
              <a:t>HTWK Leipzig</a:t>
            </a:r>
          </a:p>
          <a:p>
            <a:pPr eaLnBrk="0" fontAlgn="auto" hangingPunct="0">
              <a:spcAft>
                <a:spcPts val="0"/>
              </a:spcAft>
              <a:defRPr/>
            </a:pPr>
            <a:r>
              <a:rPr lang="de-DE" sz="1000" dirty="0" smtClean="0">
                <a:solidFill>
                  <a:srgbClr val="2347A0"/>
                </a:solidFill>
                <a:ea typeface="ＭＳ Ｐゴシック" pitchFamily="34" charset="-128"/>
              </a:rPr>
              <a:t>University</a:t>
            </a:r>
            <a:r>
              <a:rPr lang="de-DE" sz="1000" baseline="0" dirty="0" smtClean="0">
                <a:solidFill>
                  <a:srgbClr val="2347A0"/>
                </a:solidFill>
                <a:ea typeface="ＭＳ Ｐゴシック" pitchFamily="34" charset="-128"/>
              </a:rPr>
              <a:t> </a:t>
            </a:r>
            <a:r>
              <a:rPr lang="de-DE" sz="1000" baseline="0" dirty="0" err="1" smtClean="0">
                <a:solidFill>
                  <a:srgbClr val="2347A0"/>
                </a:solidFill>
                <a:ea typeface="ＭＳ Ｐゴシック" pitchFamily="34" charset="-128"/>
              </a:rPr>
              <a:t>of</a:t>
            </a:r>
            <a:r>
              <a:rPr lang="de-DE" sz="1000" baseline="0" dirty="0" smtClean="0">
                <a:solidFill>
                  <a:srgbClr val="2347A0"/>
                </a:solidFill>
                <a:ea typeface="ＭＳ Ｐゴシック" pitchFamily="34" charset="-128"/>
              </a:rPr>
              <a:t> Applied </a:t>
            </a:r>
            <a:r>
              <a:rPr lang="de-DE" sz="1000" baseline="0" dirty="0" err="1" smtClean="0">
                <a:solidFill>
                  <a:srgbClr val="2347A0"/>
                </a:solidFill>
                <a:ea typeface="ＭＳ Ｐゴシック" pitchFamily="34" charset="-128"/>
              </a:rPr>
              <a:t>Sciences</a:t>
            </a:r>
            <a:endParaRPr lang="de-DE" sz="1000" dirty="0">
              <a:solidFill>
                <a:srgbClr val="2347A0"/>
              </a:solidFill>
              <a:ea typeface="ＭＳ Ｐゴシック" pitchFamily="34" charset="-128"/>
            </a:endParaRPr>
          </a:p>
        </p:txBody>
      </p:sp>
      <p:sp>
        <p:nvSpPr>
          <p:cNvPr id="12" name="Line 25"/>
          <p:cNvSpPr>
            <a:spLocks noChangeShapeType="1"/>
          </p:cNvSpPr>
          <p:nvPr/>
        </p:nvSpPr>
        <p:spPr bwMode="auto">
          <a:xfrm flipH="1">
            <a:off x="684213" y="6237288"/>
            <a:ext cx="7920037" cy="0"/>
          </a:xfrm>
          <a:prstGeom prst="line">
            <a:avLst/>
          </a:prstGeom>
          <a:noFill/>
          <a:ln w="12700">
            <a:solidFill>
              <a:srgbClr val="2347A0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latin typeface="+mn-lt"/>
              <a:ea typeface="ＭＳ Ｐゴシック" pitchFamily="34" charset="-128"/>
              <a:cs typeface="+mn-cs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8172450" y="6381750"/>
            <a:ext cx="503238" cy="2460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1A0ACC0E-A43A-4DFC-9C53-12EC01756DEE}" type="slidenum">
              <a:rPr lang="de-DE" sz="1000">
                <a:solidFill>
                  <a:srgbClr val="2347A0"/>
                </a:solidFill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de-DE" sz="1000" dirty="0">
              <a:solidFill>
                <a:srgbClr val="2347A0"/>
              </a:solidFill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3671888" y="6324600"/>
            <a:ext cx="1800225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dirty="0" smtClean="0">
                <a:solidFill>
                  <a:srgbClr val="2347A0"/>
                </a:solidFill>
              </a:rPr>
              <a:t>B. Sc. Kurt Junghanns</a:t>
            </a:r>
            <a:br>
              <a:rPr lang="de-DE" sz="1000" dirty="0" smtClean="0">
                <a:solidFill>
                  <a:srgbClr val="2347A0"/>
                </a:solidFill>
              </a:rPr>
            </a:br>
            <a:r>
              <a:rPr lang="de-DE" sz="1000" dirty="0" smtClean="0">
                <a:solidFill>
                  <a:srgbClr val="2347A0"/>
                </a:solidFill>
              </a:rPr>
              <a:t>12-INM</a:t>
            </a:r>
            <a:endParaRPr lang="de-DE" sz="1000" dirty="0">
              <a:solidFill>
                <a:srgbClr val="2347A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5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fontAlgn="base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Arial" pitchFamily="34" charset="0"/>
          <a:cs typeface="Arial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Arial" pitchFamily="34" charset="0"/>
          <a:cs typeface="Arial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Arial" pitchFamily="34" charset="0"/>
          <a:cs typeface="Arial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9.emf"/><Relationship Id="rId4" Type="http://schemas.openxmlformats.org/officeDocument/2006/relationships/package" Target="../embeddings/Microsoft_Visio-Zeichnung1.vsdx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0.emf"/><Relationship Id="rId4" Type="http://schemas.openxmlformats.org/officeDocument/2006/relationships/package" Target="../embeddings/Microsoft_Visio-Zeichnung2.vsdx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1.emf"/><Relationship Id="rId4" Type="http://schemas.openxmlformats.org/officeDocument/2006/relationships/package" Target="../embeddings/Microsoft_Visio-Zeichnung3.vsdx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jpeg"/><Relationship Id="rId10" Type="http://schemas.openxmlformats.org/officeDocument/2006/relationships/image" Target="../media/image17.png"/><Relationship Id="rId4" Type="http://schemas.openxmlformats.org/officeDocument/2006/relationships/image" Target="../media/image11.jpe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Inhaltsplatzhalter 35"/>
          <p:cNvSpPr>
            <a:spLocks noGrp="1"/>
          </p:cNvSpPr>
          <p:nvPr>
            <p:ph sz="quarter" idx="14"/>
          </p:nvPr>
        </p:nvSpPr>
        <p:spPr>
          <a:xfrm>
            <a:off x="468313" y="4652963"/>
            <a:ext cx="8223250" cy="1368425"/>
          </a:xfrm>
        </p:spPr>
        <p:txBody>
          <a:bodyPr/>
          <a:lstStyle/>
          <a:p>
            <a:pPr marL="0" indent="0" fontAlgn="base">
              <a:spcAft>
                <a:spcPct val="0"/>
              </a:spcAft>
            </a:pPr>
            <a:r>
              <a:rPr lang="de-DE" dirty="0" smtClean="0"/>
              <a:t>Oberseminar „Datenbanksysteme – Aktuelle Trends“</a:t>
            </a:r>
          </a:p>
        </p:txBody>
      </p:sp>
      <p:sp>
        <p:nvSpPr>
          <p:cNvPr id="4099" name="Titel 3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NoSQL</a:t>
            </a:r>
            <a:endParaRPr 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3. Hintergrund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Neue Anforderungen</a:t>
            </a:r>
          </a:p>
          <a:p>
            <a:pPr marL="457200" lvl="1" indent="0">
              <a:buNone/>
            </a:pPr>
            <a:r>
              <a:rPr lang="de-DE" dirty="0" smtClean="0"/>
              <a:t>→ Besonders durch Web 2.0</a:t>
            </a:r>
          </a:p>
          <a:p>
            <a:pPr lvl="1"/>
            <a:r>
              <a:rPr lang="de-DE" dirty="0"/>
              <a:t>Horizontale Skalierung</a:t>
            </a:r>
          </a:p>
          <a:p>
            <a:pPr lvl="1"/>
            <a:r>
              <a:rPr lang="de-DE" dirty="0"/>
              <a:t>Verteilte </a:t>
            </a:r>
            <a:r>
              <a:rPr lang="de-DE" dirty="0" smtClean="0"/>
              <a:t>Systeme</a:t>
            </a:r>
          </a:p>
          <a:p>
            <a:pPr lvl="1"/>
            <a:r>
              <a:rPr lang="de-DE" dirty="0" err="1"/>
              <a:t>Parallelisierbarkeit</a:t>
            </a:r>
            <a:endParaRPr lang="de-DE" dirty="0"/>
          </a:p>
          <a:p>
            <a:pPr lvl="1"/>
            <a:r>
              <a:rPr lang="de-DE" dirty="0"/>
              <a:t>Schnelles </a:t>
            </a:r>
            <a:r>
              <a:rPr lang="de-DE" dirty="0" smtClean="0"/>
              <a:t>Read/Write</a:t>
            </a:r>
            <a:endParaRPr lang="de-DE" dirty="0"/>
          </a:p>
          <a:p>
            <a:pPr lvl="1"/>
            <a:r>
              <a:rPr lang="de-DE" dirty="0"/>
              <a:t>Hochverfügbarkeit</a:t>
            </a:r>
          </a:p>
          <a:p>
            <a:pPr lvl="1"/>
            <a:r>
              <a:rPr lang="de-DE" dirty="0"/>
              <a:t>Kostengünstig und geringer Wartungsaufwand</a:t>
            </a:r>
          </a:p>
          <a:p>
            <a:pPr lvl="1"/>
            <a:r>
              <a:rPr lang="de-DE" dirty="0" smtClean="0"/>
              <a:t>Schemafreiheit</a:t>
            </a:r>
            <a:endParaRPr lang="de-DE" dirty="0"/>
          </a:p>
          <a:p>
            <a:pPr lvl="1"/>
            <a:r>
              <a:rPr lang="de-DE" dirty="0"/>
              <a:t>Verarbeitung sehr große </a:t>
            </a:r>
            <a:r>
              <a:rPr lang="de-DE" dirty="0" smtClean="0"/>
              <a:t>Datenmengen</a:t>
            </a:r>
            <a:endParaRPr lang="de-DE" dirty="0"/>
          </a:p>
          <a:p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3854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3. Hintergrund</a:t>
            </a:r>
            <a:endParaRPr lang="de-DE" dirty="0"/>
          </a:p>
        </p:txBody>
      </p:sp>
      <p:pic>
        <p:nvPicPr>
          <p:cNvPr id="4098" name="Picture 2" descr="C:\Users\TBoonX\Studium\Master\2. Semester\OS-Datenbanken\Abbildungen\Web20e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052736"/>
            <a:ext cx="7621587" cy="5081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6383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3. Hintergrund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Facebook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u="sng" dirty="0" smtClean="0"/>
              <a:t>Bericht August 2012:</a:t>
            </a:r>
          </a:p>
          <a:p>
            <a:r>
              <a:rPr lang="de-DE" dirty="0" smtClean="0"/>
              <a:t>500+ Terrabyte an neuen Daten</a:t>
            </a:r>
          </a:p>
          <a:p>
            <a:r>
              <a:rPr lang="de-DE" dirty="0" smtClean="0"/>
              <a:t>2.7 Millionen </a:t>
            </a:r>
            <a:r>
              <a:rPr lang="de-DE" dirty="0" err="1" smtClean="0"/>
              <a:t>Likes</a:t>
            </a:r>
            <a:endParaRPr lang="de-DE" dirty="0" smtClean="0"/>
          </a:p>
          <a:p>
            <a:r>
              <a:rPr lang="de-DE" dirty="0" smtClean="0"/>
              <a:t>300 Millionen Fotos</a:t>
            </a:r>
          </a:p>
          <a:p>
            <a:r>
              <a:rPr lang="de-DE" dirty="0" smtClean="0"/>
              <a:t>70000 Suchanfragen</a:t>
            </a:r>
          </a:p>
          <a:p>
            <a:pPr marL="0" indent="0">
              <a:buNone/>
            </a:pPr>
            <a:r>
              <a:rPr lang="de-DE" b="1" dirty="0"/>
              <a:t>	</a:t>
            </a:r>
            <a:r>
              <a:rPr lang="de-DE" b="1" dirty="0" smtClean="0"/>
              <a:t>			</a:t>
            </a:r>
            <a:r>
              <a:rPr lang="de-DE" b="1" u="sng" dirty="0" smtClean="0"/>
              <a:t>pro Tag!</a:t>
            </a:r>
          </a:p>
          <a:p>
            <a:pPr marL="0" indent="0">
              <a:buNone/>
            </a:pPr>
            <a:endParaRPr lang="de-DE" b="1" u="sng" dirty="0"/>
          </a:p>
          <a:p>
            <a:pPr marL="0" indent="0">
              <a:buNone/>
            </a:pPr>
            <a:r>
              <a:rPr lang="de-DE" dirty="0" smtClean="0"/>
              <a:t>Mehr als 100 </a:t>
            </a:r>
            <a:r>
              <a:rPr lang="de-DE" dirty="0" err="1" smtClean="0"/>
              <a:t>Petabytes</a:t>
            </a:r>
            <a:r>
              <a:rPr lang="de-DE" dirty="0" smtClean="0"/>
              <a:t> in einem Cluster</a:t>
            </a:r>
          </a:p>
        </p:txBody>
      </p:sp>
    </p:spTree>
    <p:extLst>
      <p:ext uri="{BB962C8B-B14F-4D97-AF65-F5344CB8AC3E}">
        <p14:creationId xmlns:p14="http://schemas.microsoft.com/office/powerpoint/2010/main" val="1255985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3. Hintergrund</a:t>
            </a:r>
            <a:endParaRPr lang="de-DE" dirty="0"/>
          </a:p>
        </p:txBody>
      </p:sp>
      <p:pic>
        <p:nvPicPr>
          <p:cNvPr id="2050" name="Picture 2" descr="C:\Users\TBoonX\Studium\Master\2. Semester\OS-Datenbanken\Abbildungen\60second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936" y="764704"/>
            <a:ext cx="7488832" cy="5294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feld 8"/>
          <p:cNvSpPr txBox="1"/>
          <p:nvPr/>
        </p:nvSpPr>
        <p:spPr>
          <a:xfrm>
            <a:off x="3439212" y="6023340"/>
            <a:ext cx="2520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 http://www.go-gulf.com/blog/60-seconds </a:t>
            </a:r>
          </a:p>
        </p:txBody>
      </p:sp>
    </p:spTree>
    <p:extLst>
      <p:ext uri="{BB962C8B-B14F-4D97-AF65-F5344CB8AC3E}">
        <p14:creationId xmlns:p14="http://schemas.microsoft.com/office/powerpoint/2010/main" val="39152020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4. Theoretische Grundlagen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4.1 </a:t>
            </a:r>
            <a:r>
              <a:rPr lang="de-DE" dirty="0" err="1" smtClean="0"/>
              <a:t>Map-Reduce</a:t>
            </a: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4.2 CAP</a:t>
            </a:r>
          </a:p>
          <a:p>
            <a:pPr marL="0" indent="0">
              <a:buNone/>
            </a:pPr>
            <a:r>
              <a:rPr lang="de-DE" dirty="0" smtClean="0"/>
              <a:t>4.3 BASE</a:t>
            </a:r>
          </a:p>
          <a:p>
            <a:pPr marL="0" indent="0">
              <a:buNone/>
            </a:pPr>
            <a:r>
              <a:rPr lang="de-DE" dirty="0" smtClean="0"/>
              <a:t>4.4 Eventual-</a:t>
            </a:r>
            <a:r>
              <a:rPr lang="de-DE" dirty="0" err="1" smtClean="0"/>
              <a:t>Consistency</a:t>
            </a: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4.5 </a:t>
            </a:r>
            <a:r>
              <a:rPr lang="de-DE" dirty="0" err="1" smtClean="0"/>
              <a:t>Consistent</a:t>
            </a:r>
            <a:r>
              <a:rPr lang="de-DE" dirty="0" smtClean="0"/>
              <a:t> </a:t>
            </a:r>
            <a:r>
              <a:rPr lang="de-DE" dirty="0" err="1" smtClean="0"/>
              <a:t>Hashing</a:t>
            </a: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4.6 MVCC</a:t>
            </a:r>
          </a:p>
          <a:p>
            <a:pPr marL="0" indent="0">
              <a:buNone/>
            </a:pPr>
            <a:r>
              <a:rPr lang="de-DE" dirty="0" smtClean="0"/>
              <a:t>4.7 REST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09705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4.1 </a:t>
            </a:r>
            <a:r>
              <a:rPr lang="de-DE" dirty="0" err="1" smtClean="0"/>
              <a:t>Map-Reduce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Für </a:t>
            </a:r>
            <a:r>
              <a:rPr lang="de-DE" dirty="0" smtClean="0"/>
              <a:t>Datenbanksysteme 2004 durch </a:t>
            </a:r>
            <a:r>
              <a:rPr lang="en-US" dirty="0"/>
              <a:t>Jeffrey Dean </a:t>
            </a:r>
            <a:r>
              <a:rPr lang="en-US" dirty="0" smtClean="0"/>
              <a:t>und Sanjay </a:t>
            </a:r>
            <a:r>
              <a:rPr lang="en-US" dirty="0" err="1" smtClean="0"/>
              <a:t>Ghemawat</a:t>
            </a:r>
            <a:r>
              <a:rPr lang="en-US" dirty="0" smtClean="0"/>
              <a:t> </a:t>
            </a:r>
            <a:r>
              <a:rPr lang="en-US" dirty="0" err="1" smtClean="0"/>
              <a:t>definiert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i="1" dirty="0"/>
              <a:t>Simplified Data Processing on Large </a:t>
            </a:r>
            <a:r>
              <a:rPr lang="en-US" i="1" dirty="0" smtClean="0"/>
              <a:t>Clusters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Ursprung</a:t>
            </a:r>
            <a:r>
              <a:rPr lang="en-US" dirty="0" smtClean="0"/>
              <a:t>:	</a:t>
            </a:r>
            <a:r>
              <a:rPr lang="en-US" dirty="0" err="1" smtClean="0"/>
              <a:t>funktionale</a:t>
            </a:r>
            <a:r>
              <a:rPr lang="en-US" dirty="0" smtClean="0"/>
              <a:t> </a:t>
            </a:r>
            <a:r>
              <a:rPr lang="en-US" dirty="0" err="1" smtClean="0"/>
              <a:t>Programmierung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Google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4. Theoretische Grundlagen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288376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 smtClean="0"/>
              <a:t>Vorraussetzung</a:t>
            </a:r>
            <a:r>
              <a:rPr lang="de-DE" dirty="0" smtClean="0"/>
              <a:t>:</a:t>
            </a:r>
          </a:p>
          <a:p>
            <a:r>
              <a:rPr lang="de-DE" dirty="0" smtClean="0"/>
              <a:t>	Cluster</a:t>
            </a:r>
          </a:p>
          <a:p>
            <a:r>
              <a:rPr lang="de-DE" dirty="0"/>
              <a:t>	</a:t>
            </a:r>
            <a:r>
              <a:rPr lang="de-DE" dirty="0" smtClean="0"/>
              <a:t>große Datenmenge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 err="1" smtClean="0"/>
              <a:t>Map</a:t>
            </a:r>
            <a:r>
              <a:rPr lang="de-DE" dirty="0" smtClean="0"/>
              <a:t>-Funktion: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err="1" smtClean="0"/>
              <a:t>matcht</a:t>
            </a:r>
            <a:r>
              <a:rPr lang="de-DE" dirty="0" smtClean="0"/>
              <a:t> </a:t>
            </a:r>
            <a:r>
              <a:rPr lang="de-DE" dirty="0" err="1" smtClean="0"/>
              <a:t>key</a:t>
            </a:r>
            <a:r>
              <a:rPr lang="de-DE" dirty="0" smtClean="0"/>
              <a:t>/</a:t>
            </a:r>
            <a:r>
              <a:rPr lang="de-DE" dirty="0" err="1" smtClean="0"/>
              <a:t>value</a:t>
            </a:r>
            <a:r>
              <a:rPr lang="de-DE" dirty="0" smtClean="0"/>
              <a:t> Paare zu neuen </a:t>
            </a:r>
            <a:r>
              <a:rPr lang="de-DE" dirty="0" err="1" smtClean="0"/>
              <a:t>key</a:t>
            </a:r>
            <a:r>
              <a:rPr lang="de-DE" dirty="0" smtClean="0"/>
              <a:t>/</a:t>
            </a:r>
            <a:r>
              <a:rPr lang="de-DE" dirty="0" err="1" smtClean="0"/>
              <a:t>value</a:t>
            </a:r>
            <a:r>
              <a:rPr lang="de-DE" dirty="0" smtClean="0"/>
              <a:t> 	Paaren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err="1" smtClean="0"/>
              <a:t>Reduce</a:t>
            </a:r>
            <a:r>
              <a:rPr lang="de-DE" dirty="0" smtClean="0"/>
              <a:t>-Funktion: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fasst gleiche </a:t>
            </a:r>
            <a:r>
              <a:rPr lang="de-DE" dirty="0" err="1" smtClean="0"/>
              <a:t>key</a:t>
            </a:r>
            <a:r>
              <a:rPr lang="de-DE" dirty="0" smtClean="0"/>
              <a:t>/</a:t>
            </a:r>
            <a:r>
              <a:rPr lang="de-DE" dirty="0" err="1" smtClean="0"/>
              <a:t>value</a:t>
            </a:r>
            <a:r>
              <a:rPr lang="de-DE" dirty="0" smtClean="0"/>
              <a:t> Paare zusammen</a:t>
            </a:r>
          </a:p>
        </p:txBody>
      </p:sp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4.1 </a:t>
            </a:r>
            <a:r>
              <a:rPr lang="de-DE" dirty="0" err="1" smtClean="0"/>
              <a:t>Map-Reduce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763277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4.1 </a:t>
            </a:r>
            <a:r>
              <a:rPr lang="de-DE" dirty="0" err="1" smtClean="0"/>
              <a:t>Map-Reduce</a:t>
            </a:r>
            <a:endParaRPr lang="de-DE" dirty="0"/>
          </a:p>
        </p:txBody>
      </p:sp>
      <p:pic>
        <p:nvPicPr>
          <p:cNvPr id="4" name="Picture 2" descr="C:\Users\TBoonX\Studium\Master\2. Semester\OS-Datenbanken\Abbildungen\MapWorker-ReduceWork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144" y="692696"/>
            <a:ext cx="8092997" cy="5184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feld 1"/>
          <p:cNvSpPr txBox="1"/>
          <p:nvPr/>
        </p:nvSpPr>
        <p:spPr>
          <a:xfrm>
            <a:off x="1807330" y="5986044"/>
            <a:ext cx="56166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MapReduce</a:t>
            </a:r>
            <a:r>
              <a:rPr lang="en-US" sz="1000" dirty="0"/>
              <a:t>: Simpliﬁed Data Processing on Large Clusters, Jeffrey Dean and Sanjay </a:t>
            </a:r>
            <a:r>
              <a:rPr lang="en-US" sz="1000" dirty="0" err="1"/>
              <a:t>Ghemawat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41393444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Beispiel: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smtClean="0"/>
              <a:t>Es soll die Häufigkeit aller </a:t>
            </a:r>
            <a:r>
              <a:rPr lang="de-DE" dirty="0"/>
              <a:t>W</a:t>
            </a:r>
            <a:r>
              <a:rPr lang="de-DE" dirty="0" smtClean="0"/>
              <a:t>örter eines Textes ermittelt werden.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smtClean="0"/>
              <a:t>Input: Text</a:t>
            </a:r>
          </a:p>
          <a:p>
            <a:pPr marL="0" indent="0">
              <a:buNone/>
            </a:pPr>
            <a:r>
              <a:rPr lang="de-DE" dirty="0" err="1" smtClean="0"/>
              <a:t>Map</a:t>
            </a:r>
            <a:r>
              <a:rPr lang="de-DE" dirty="0" smtClean="0"/>
              <a:t>: lese ein Wort und erzeuge „</a:t>
            </a:r>
            <a:r>
              <a:rPr lang="de-DE" dirty="0" err="1" smtClean="0"/>
              <a:t>key</a:t>
            </a:r>
            <a:r>
              <a:rPr lang="de-DE" dirty="0" smtClean="0"/>
              <a:t>: Wort, </a:t>
            </a:r>
            <a:r>
              <a:rPr lang="de-DE" dirty="0" err="1" smtClean="0"/>
              <a:t>value</a:t>
            </a:r>
            <a:r>
              <a:rPr lang="de-DE" dirty="0" smtClean="0"/>
              <a:t>: 1“</a:t>
            </a:r>
          </a:p>
          <a:p>
            <a:pPr marL="0" indent="0">
              <a:buNone/>
            </a:pPr>
            <a:r>
              <a:rPr lang="de-DE" dirty="0" err="1" smtClean="0"/>
              <a:t>Reduce</a:t>
            </a:r>
            <a:r>
              <a:rPr lang="de-DE" dirty="0" smtClean="0"/>
              <a:t>: Summiere </a:t>
            </a:r>
            <a:r>
              <a:rPr lang="de-DE" dirty="0" err="1" smtClean="0"/>
              <a:t>value</a:t>
            </a:r>
            <a:r>
              <a:rPr lang="de-DE" dirty="0" smtClean="0"/>
              <a:t> für gleiche </a:t>
            </a:r>
            <a:r>
              <a:rPr lang="de-DE" dirty="0" err="1" smtClean="0"/>
              <a:t>keys</a:t>
            </a:r>
            <a:r>
              <a:rPr lang="de-DE" dirty="0" smtClean="0"/>
              <a:t> auf 	    	    und erzeuge „</a:t>
            </a:r>
            <a:r>
              <a:rPr lang="de-DE" dirty="0" err="1" smtClean="0"/>
              <a:t>key</a:t>
            </a:r>
            <a:r>
              <a:rPr lang="de-DE" dirty="0" smtClean="0"/>
              <a:t>: Wort, </a:t>
            </a:r>
            <a:r>
              <a:rPr lang="de-DE" dirty="0" err="1" smtClean="0"/>
              <a:t>value</a:t>
            </a:r>
            <a:r>
              <a:rPr lang="de-DE" dirty="0" smtClean="0"/>
              <a:t>: Anzahl“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4.1 </a:t>
            </a:r>
            <a:r>
              <a:rPr lang="de-DE" dirty="0" err="1" smtClean="0"/>
              <a:t>Map-Reduce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277660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 smtClean="0"/>
              <a:t>Map-Reduce</a:t>
            </a:r>
            <a:r>
              <a:rPr lang="de-DE" dirty="0" smtClean="0"/>
              <a:t> stellt/übernimmt automatisch:</a:t>
            </a:r>
          </a:p>
          <a:p>
            <a:pPr marL="0" indent="0">
              <a:buNone/>
            </a:pPr>
            <a:endParaRPr lang="de-DE" dirty="0" smtClean="0"/>
          </a:p>
          <a:p>
            <a:pPr lvl="2"/>
            <a:r>
              <a:rPr lang="de-DE" dirty="0" smtClean="0"/>
              <a:t>Definitionsmöglichkeit von </a:t>
            </a:r>
            <a:r>
              <a:rPr lang="de-DE" dirty="0" err="1" smtClean="0"/>
              <a:t>map</a:t>
            </a:r>
            <a:r>
              <a:rPr lang="de-DE" dirty="0" smtClean="0"/>
              <a:t> und </a:t>
            </a:r>
            <a:r>
              <a:rPr lang="de-DE" dirty="0" err="1" smtClean="0"/>
              <a:t>reduce</a:t>
            </a:r>
            <a:endParaRPr lang="de-DE" dirty="0" smtClean="0"/>
          </a:p>
          <a:p>
            <a:pPr lvl="2"/>
            <a:r>
              <a:rPr lang="de-DE" dirty="0" smtClean="0"/>
              <a:t>Parallelisierung</a:t>
            </a:r>
          </a:p>
          <a:p>
            <a:pPr lvl="2"/>
            <a:r>
              <a:rPr lang="de-DE" dirty="0" smtClean="0"/>
              <a:t>Fehlerbehandlung</a:t>
            </a:r>
          </a:p>
          <a:p>
            <a:pPr lvl="2"/>
            <a:r>
              <a:rPr lang="de-DE" dirty="0" smtClean="0"/>
              <a:t>IO</a:t>
            </a:r>
          </a:p>
          <a:p>
            <a:pPr lvl="2"/>
            <a:r>
              <a:rPr lang="de-DE" dirty="0" smtClean="0"/>
              <a:t>Kommunikation</a:t>
            </a:r>
          </a:p>
          <a:p>
            <a:pPr lvl="2"/>
            <a:r>
              <a:rPr lang="de-DE" dirty="0" smtClean="0"/>
              <a:t>Überwachung</a:t>
            </a:r>
          </a:p>
          <a:p>
            <a:pPr lvl="2"/>
            <a:endParaRPr lang="de-DE" dirty="0"/>
          </a:p>
          <a:p>
            <a:pPr marL="114300" indent="0">
              <a:buNone/>
            </a:pP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4.1 </a:t>
            </a:r>
            <a:r>
              <a:rPr lang="de-DE" dirty="0" err="1" smtClean="0"/>
              <a:t>Map-Reduce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96279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33"/>
          <p:cNvSpPr>
            <a:spLocks noGrp="1"/>
          </p:cNvSpPr>
          <p:nvPr>
            <p:ph type="title"/>
          </p:nvPr>
        </p:nvSpPr>
        <p:spPr>
          <a:xfrm>
            <a:off x="684213" y="831850"/>
            <a:ext cx="7920037" cy="652463"/>
          </a:xfrm>
        </p:spPr>
        <p:txBody>
          <a:bodyPr/>
          <a:lstStyle/>
          <a:p>
            <a:r>
              <a:rPr lang="de-DE" dirty="0" smtClean="0"/>
              <a:t>Agenda</a:t>
            </a:r>
          </a:p>
        </p:txBody>
      </p:sp>
      <p:sp>
        <p:nvSpPr>
          <p:cNvPr id="5123" name="Inhaltsplatzhalter 34"/>
          <p:cNvSpPr>
            <a:spLocks noGrp="1"/>
          </p:cNvSpPr>
          <p:nvPr>
            <p:ph idx="1"/>
          </p:nvPr>
        </p:nvSpPr>
        <p:spPr>
          <a:xfrm>
            <a:off x="684213" y="1600200"/>
            <a:ext cx="7920037" cy="452596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dirty="0" smtClean="0"/>
              <a:t>Einleitung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Historie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Hintergrund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theoretische Grundlagen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Kategorisierung</a:t>
            </a:r>
          </a:p>
        </p:txBody>
      </p:sp>
      <p:sp>
        <p:nvSpPr>
          <p:cNvPr id="36" name="Inhaltsplatzhalter 35"/>
          <p:cNvSpPr>
            <a:spLocks noGrp="1"/>
          </p:cNvSpPr>
          <p:nvPr>
            <p:ph sz="quarter" idx="13"/>
          </p:nvPr>
        </p:nvSpPr>
        <p:spPr>
          <a:xfrm>
            <a:off x="657225" y="333375"/>
            <a:ext cx="6651625" cy="215900"/>
          </a:xfrm>
        </p:spPr>
        <p:txBody>
          <a:bodyPr rtlCol="0">
            <a:normAutofit fontScale="85000" lnSpcReduction="2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de-DE" dirty="0" err="1" smtClean="0"/>
              <a:t>NoSQL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4.2 CAP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 smtClean="0"/>
              <a:t>Consistency</a:t>
            </a:r>
            <a:r>
              <a:rPr lang="de-DE" dirty="0" smtClean="0"/>
              <a:t>, </a:t>
            </a:r>
            <a:r>
              <a:rPr lang="de-DE" dirty="0" err="1" smtClean="0"/>
              <a:t>Availability</a:t>
            </a:r>
            <a:r>
              <a:rPr lang="de-DE" dirty="0" smtClean="0"/>
              <a:t> und Partition </a:t>
            </a:r>
            <a:r>
              <a:rPr lang="de-DE" dirty="0" err="1" smtClean="0"/>
              <a:t>Tolerance</a:t>
            </a: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err="1" smtClean="0"/>
              <a:t>Consistency</a:t>
            </a:r>
            <a:r>
              <a:rPr lang="de-DE" dirty="0" smtClean="0"/>
              <a:t>:</a:t>
            </a:r>
          </a:p>
          <a:p>
            <a:pPr marL="0" indent="0">
              <a:buNone/>
            </a:pPr>
            <a:r>
              <a:rPr lang="de-DE" sz="2300" dirty="0" smtClean="0"/>
              <a:t>Transaktionen erreichen konsistenten Zustand im gesamten verteilten System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err="1" smtClean="0"/>
              <a:t>Availability</a:t>
            </a:r>
            <a:r>
              <a:rPr lang="de-DE" dirty="0" smtClean="0"/>
              <a:t>:</a:t>
            </a:r>
          </a:p>
          <a:p>
            <a:pPr marL="0" indent="0">
              <a:buNone/>
            </a:pPr>
            <a:r>
              <a:rPr lang="de-DE" sz="2300" dirty="0"/>
              <a:t>Verfügbarkeit und akzeptable Reaktionszeit ist </a:t>
            </a:r>
            <a:r>
              <a:rPr lang="de-DE" sz="2300" dirty="0" smtClean="0"/>
              <a:t>mit </a:t>
            </a:r>
            <a:r>
              <a:rPr lang="de-DE" sz="2300" dirty="0"/>
              <a:t>100% </a:t>
            </a:r>
            <a:r>
              <a:rPr lang="de-DE" sz="2300" dirty="0" smtClean="0"/>
              <a:t>Datenverfügbarkeit</a:t>
            </a:r>
            <a:r>
              <a:rPr lang="de-DE" sz="2300" dirty="0"/>
              <a:t> </a:t>
            </a:r>
            <a:r>
              <a:rPr lang="de-DE" sz="2300" dirty="0" smtClean="0"/>
              <a:t>gegeben</a:t>
            </a:r>
            <a:endParaRPr lang="de-DE" sz="2300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4. Theoretische Grundlagen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963307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Partition </a:t>
            </a:r>
            <a:r>
              <a:rPr lang="de-DE" dirty="0" err="1" smtClean="0"/>
              <a:t>Tolerance</a:t>
            </a:r>
            <a:r>
              <a:rPr lang="de-DE" dirty="0" smtClean="0"/>
              <a:t>:</a:t>
            </a:r>
          </a:p>
          <a:p>
            <a:pPr marL="0" indent="0">
              <a:buNone/>
            </a:pPr>
            <a:r>
              <a:rPr lang="de-DE" sz="2300" dirty="0" smtClean="0"/>
              <a:t>Ausfall </a:t>
            </a:r>
            <a:r>
              <a:rPr lang="de-DE" sz="2300" dirty="0"/>
              <a:t>von </a:t>
            </a:r>
            <a:r>
              <a:rPr lang="de-DE" sz="2300" dirty="0" smtClean="0"/>
              <a:t>Kommunikationsverbindungen (oder </a:t>
            </a:r>
            <a:r>
              <a:rPr lang="de-DE" sz="2300" dirty="0"/>
              <a:t>Veränderungen der Nodes) führt nicht zum Ausfall des </a:t>
            </a:r>
            <a:r>
              <a:rPr lang="de-DE" sz="2300" dirty="0" smtClean="0"/>
              <a:t>Systems </a:t>
            </a:r>
            <a:r>
              <a:rPr lang="de-DE" sz="2300" dirty="0"/>
              <a:t>(eingeschränkt noch nutzbar)</a:t>
            </a:r>
          </a:p>
        </p:txBody>
      </p:sp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4.2 CAP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22146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4.2 CAP</a:t>
            </a:r>
            <a:endParaRPr lang="de-DE" dirty="0"/>
          </a:p>
        </p:txBody>
      </p:sp>
      <p:pic>
        <p:nvPicPr>
          <p:cNvPr id="5122" name="Picture 2" descr="C:\Users\TBoonX\Studium\Master\2. Semester\OS-Datenbanken\Abbildungen\CA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4768" y="1412775"/>
            <a:ext cx="3600400" cy="3854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1309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4.3 BASE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Konzept:</a:t>
            </a:r>
          </a:p>
          <a:p>
            <a:pPr marL="0" indent="0">
              <a:buNone/>
            </a:pPr>
            <a:r>
              <a:rPr lang="de-DE" dirty="0" smtClean="0"/>
              <a:t>   </a:t>
            </a:r>
            <a:r>
              <a:rPr lang="en-US" dirty="0" smtClean="0"/>
              <a:t>Basically </a:t>
            </a:r>
            <a:r>
              <a:rPr lang="en-US" dirty="0"/>
              <a:t>Available, Soft State, Eventual </a:t>
            </a:r>
            <a:r>
              <a:rPr lang="en-US" dirty="0" smtClean="0"/>
              <a:t>Consistent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de-DE" dirty="0" smtClean="0"/>
              <a:t>Abkehr von ACID – Konsistenz ist fließend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smtClean="0"/>
              <a:t>Notwendigkeit der Verfügbarkeit und horizontalen Skalierung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smtClean="0"/>
              <a:t>Nutzung von Duplikaten und Synchronisation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4. Theoretische Grundlagen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37640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4.4 Eventual-</a:t>
            </a:r>
            <a:r>
              <a:rPr lang="de-DE" dirty="0" err="1" smtClean="0"/>
              <a:t>Consistency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Lockerer </a:t>
            </a:r>
            <a:r>
              <a:rPr lang="de-DE" dirty="0"/>
              <a:t>Konsistenzbegriff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err="1"/>
              <a:t>Inconsistence-Window</a:t>
            </a:r>
            <a:r>
              <a:rPr lang="de-DE" dirty="0"/>
              <a:t>: Zeitfenster für Synchronisation</a:t>
            </a: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Verteilte Daten + Synchronisation</a:t>
            </a:r>
          </a:p>
          <a:p>
            <a:pPr marL="0" indent="0">
              <a:buNone/>
            </a:pPr>
            <a:r>
              <a:rPr lang="de-DE" dirty="0" smtClean="0"/>
              <a:t>   →	Nodes besitzen unterschiedliche Daten oder 	Datenversionen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4. Theoretische Grundlagen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603370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4.5 </a:t>
            </a:r>
            <a:r>
              <a:rPr lang="de-DE" dirty="0" err="1" smtClean="0"/>
              <a:t>Consistent-Hashing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1997 durch David Karger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smtClean="0"/>
              <a:t>Ziel: </a:t>
            </a:r>
            <a:r>
              <a:rPr lang="de-DE" dirty="0"/>
              <a:t>bei horizontaler Skalierung eine </a:t>
            </a:r>
            <a:r>
              <a:rPr lang="de-DE" dirty="0" smtClean="0"/>
              <a:t>Gleichverteilung </a:t>
            </a:r>
            <a:r>
              <a:rPr lang="de-DE" dirty="0"/>
              <a:t>der Daten anhand deren Hashwerte zu </a:t>
            </a:r>
            <a:r>
              <a:rPr lang="de-DE" dirty="0" smtClean="0"/>
              <a:t>erreichen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smtClean="0"/>
              <a:t>Daten und Server erhalten je einen Hashwert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Daten werden Servern anhand ähnlicher 	Hashwerte zugeordnet</a:t>
            </a:r>
            <a:endParaRPr lang="de-DE" dirty="0"/>
          </a:p>
          <a:p>
            <a:pPr marL="0" indent="0">
              <a:buNone/>
            </a:pPr>
            <a:r>
              <a:rPr lang="de-DE" dirty="0" smtClean="0"/>
              <a:t>Server speichern Kopien der Daten von Vorgängern zusätzlich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4. Theoretische Grundlagen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983189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4.5 </a:t>
            </a:r>
            <a:r>
              <a:rPr lang="de-DE" dirty="0" err="1" smtClean="0"/>
              <a:t>Consistent-Hashing</a:t>
            </a:r>
            <a:endParaRPr lang="de-DE" dirty="0"/>
          </a:p>
        </p:txBody>
      </p:sp>
      <p:pic>
        <p:nvPicPr>
          <p:cNvPr id="6146" name="Picture 2" descr="C:\Users\TBoonX\Studium\Master\2. Semester\OS-Datenbanken\Abbildungen\C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352" y="1196750"/>
            <a:ext cx="6984776" cy="4774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feld 8"/>
          <p:cNvSpPr txBox="1"/>
          <p:nvPr/>
        </p:nvSpPr>
        <p:spPr>
          <a:xfrm>
            <a:off x="1660416" y="5848388"/>
            <a:ext cx="58326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http://riakdocstest.s3-website-us-east-1.amazonaws.com/riak/1.1.0/tutorials/fast-track/What-is-Riak/</a:t>
            </a:r>
          </a:p>
        </p:txBody>
      </p:sp>
    </p:spTree>
    <p:extLst>
      <p:ext uri="{BB962C8B-B14F-4D97-AF65-F5344CB8AC3E}">
        <p14:creationId xmlns:p14="http://schemas.microsoft.com/office/powerpoint/2010/main" val="4171333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Vorteile:</a:t>
            </a:r>
          </a:p>
          <a:p>
            <a:pPr marL="0" indent="0">
              <a:buNone/>
            </a:pPr>
            <a:endParaRPr lang="de-DE" dirty="0" smtClean="0"/>
          </a:p>
          <a:p>
            <a:r>
              <a:rPr lang="de-DE" dirty="0"/>
              <a:t>	</a:t>
            </a:r>
            <a:r>
              <a:rPr lang="de-DE" dirty="0" smtClean="0"/>
              <a:t>Gleichverteilung</a:t>
            </a:r>
          </a:p>
          <a:p>
            <a:r>
              <a:rPr lang="de-DE" dirty="0" smtClean="0"/>
              <a:t>	Hinzufügen/Entfernen eines Servers problemlos 	möglich</a:t>
            </a:r>
          </a:p>
          <a:p>
            <a:r>
              <a:rPr lang="de-DE" dirty="0"/>
              <a:t>	</a:t>
            </a:r>
            <a:r>
              <a:rPr lang="de-DE" dirty="0" smtClean="0"/>
              <a:t>Lese- oder Schreibzugriff direkt auf Server 	möglich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4.5 </a:t>
            </a:r>
            <a:r>
              <a:rPr lang="de-DE" dirty="0" err="1"/>
              <a:t>Consistent-Hashing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591048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4.6 MVCC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Konzept: Multi-Version </a:t>
            </a:r>
            <a:r>
              <a:rPr lang="de-DE" dirty="0" err="1" smtClean="0"/>
              <a:t>Concurrency</a:t>
            </a:r>
            <a:r>
              <a:rPr lang="de-DE" dirty="0" smtClean="0"/>
              <a:t> </a:t>
            </a:r>
            <a:r>
              <a:rPr lang="de-DE" dirty="0" err="1" smtClean="0"/>
              <a:t>Controll</a:t>
            </a: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smtClean="0"/>
              <a:t>Schreibvorgänge erzeugen neues Objekt mit neuem Zeitstempel, ID und Verweis auf Vorgänger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smtClean="0"/>
              <a:t>Abkehr von Sperren</a:t>
            </a:r>
          </a:p>
          <a:p>
            <a:pPr marL="0" indent="0">
              <a:buNone/>
            </a:pPr>
            <a:r>
              <a:rPr lang="de-DE" dirty="0" smtClean="0"/>
              <a:t>→ Transaktionen laufen parallel und werden nicht ausgeführt, wenn indes zu schreibende Daten nicht geändert wurden</a:t>
            </a:r>
          </a:p>
        </p:txBody>
      </p:sp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4. Theoretische Grundlagen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730960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4.6 MVCC</a:t>
            </a:r>
            <a:endParaRPr lang="de-DE" dirty="0"/>
          </a:p>
        </p:txBody>
      </p:sp>
      <p:pic>
        <p:nvPicPr>
          <p:cNvPr id="7170" name="Picture 2" descr="C:\Users\TBoonX\Studium\Master\2. Semester\OS-Datenbanken\Abbildungen\MVC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772816"/>
            <a:ext cx="8920479" cy="3211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feld 1"/>
          <p:cNvSpPr txBox="1"/>
          <p:nvPr/>
        </p:nvSpPr>
        <p:spPr>
          <a:xfrm>
            <a:off x="1003347" y="5922704"/>
            <a:ext cx="71287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err="1" smtClean="0"/>
              <a:t>NoSQL</a:t>
            </a:r>
            <a:r>
              <a:rPr lang="de-DE" sz="1000" dirty="0" smtClean="0"/>
              <a:t>, 2. Auflage, Stefan </a:t>
            </a:r>
            <a:r>
              <a:rPr lang="de-DE" sz="1000" dirty="0" err="1" smtClean="0"/>
              <a:t>Edlich</a:t>
            </a:r>
            <a:r>
              <a:rPr lang="de-DE" sz="1000" dirty="0" smtClean="0"/>
              <a:t>, Achim Friedland, Jens Hampe, Benjamin Brauer, Markus Brückner, S. 41, Hanser Verlag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3112398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149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1. Einleitung</a:t>
            </a:r>
          </a:p>
        </p:txBody>
      </p:sp>
      <p:pic>
        <p:nvPicPr>
          <p:cNvPr id="1040" name="Picture 16" descr="C:\Users\TBoonX\Studium\Master\2. Semester\OS-Datenbanken\Abbildungen\how to write a cv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1254905"/>
            <a:ext cx="3370784" cy="476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feld 2"/>
          <p:cNvSpPr txBox="1"/>
          <p:nvPr/>
        </p:nvSpPr>
        <p:spPr>
          <a:xfrm>
            <a:off x="2765004" y="6016809"/>
            <a:ext cx="39604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http://geekandpoke.typepad.com/geekandpoke/2011/01/nosql.html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4.6 REST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/>
              <a:t>REpresentational</a:t>
            </a:r>
            <a:r>
              <a:rPr lang="de-DE" dirty="0"/>
              <a:t> State </a:t>
            </a:r>
            <a:r>
              <a:rPr lang="de-DE" dirty="0" smtClean="0"/>
              <a:t>Transfer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smtClean="0"/>
              <a:t>Eine Adresse führt immer zum selben Ziel/Ressource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smtClean="0"/>
              <a:t>HTTP Befehle: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en-US" dirty="0"/>
              <a:t>GET, PUT, POST, DELETE und </a:t>
            </a:r>
            <a:r>
              <a:rPr lang="en-US" dirty="0" smtClean="0"/>
              <a:t>HEAD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de-DE" dirty="0"/>
              <a:t>Zustandsinformationen zwischen </a:t>
            </a:r>
            <a:r>
              <a:rPr lang="de-DE" dirty="0" smtClean="0"/>
              <a:t>Anfragen </a:t>
            </a:r>
            <a:r>
              <a:rPr lang="de-DE" dirty="0"/>
              <a:t>sollen nicht gespeichert werden</a:t>
            </a:r>
            <a:endParaRPr lang="de-DE" dirty="0" smtClean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4. Theoretische Grundlagen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954837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5. Kategorisierung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5.1 Key/Value</a:t>
            </a:r>
          </a:p>
          <a:p>
            <a:pPr marL="0" indent="0">
              <a:buNone/>
            </a:pPr>
            <a:r>
              <a:rPr lang="de-DE" dirty="0" smtClean="0"/>
              <a:t>5.2 Dokumentorientiert</a:t>
            </a:r>
          </a:p>
          <a:p>
            <a:pPr marL="0" indent="0">
              <a:buNone/>
            </a:pPr>
            <a:r>
              <a:rPr lang="de-DE" dirty="0" smtClean="0"/>
              <a:t>5.3 Spaltenorientiert</a:t>
            </a:r>
          </a:p>
          <a:p>
            <a:pPr marL="0" indent="0">
              <a:buNone/>
            </a:pPr>
            <a:r>
              <a:rPr lang="de-DE" dirty="0" smtClean="0"/>
              <a:t>5.4 </a:t>
            </a:r>
            <a:r>
              <a:rPr lang="de-DE" dirty="0" err="1" smtClean="0"/>
              <a:t>Graphenorientiert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7512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5.1 Key/Value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Speicherung von </a:t>
            </a:r>
            <a:r>
              <a:rPr lang="de-DE" dirty="0" err="1" smtClean="0"/>
              <a:t>Tupel</a:t>
            </a: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Key ist Zeichenkette/Hash</a:t>
            </a:r>
          </a:p>
          <a:p>
            <a:pPr marL="0" indent="0">
              <a:buNone/>
            </a:pPr>
            <a:r>
              <a:rPr lang="de-DE" dirty="0" smtClean="0"/>
              <a:t>Value kann alles sein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smtClean="0"/>
              <a:t>Zugriff über Key -&gt; Hash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smtClean="0"/>
              <a:t>Keine einheitliche Abfragesprache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5. Kategorisierung</a:t>
            </a:r>
            <a:endParaRPr lang="de-DE" dirty="0"/>
          </a:p>
        </p:txBody>
      </p:sp>
      <p:graphicFrame>
        <p:nvGraphicFramePr>
          <p:cNvPr id="2" name="Objek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1396582"/>
              </p:ext>
            </p:extLst>
          </p:nvPr>
        </p:nvGraphicFramePr>
        <p:xfrm>
          <a:off x="6876256" y="1412776"/>
          <a:ext cx="1476375" cy="281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" name="Visio" r:id="rId4" imgW="1476443" imgH="2819490" progId="Visio.Drawing.15">
                  <p:embed/>
                </p:oleObj>
              </mc:Choice>
              <mc:Fallback>
                <p:oleObj name="Visio" r:id="rId4" imgW="1476443" imgH="2819490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876256" y="1412776"/>
                        <a:ext cx="1476375" cy="281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76746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5.1 Key/Value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Vorteile: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 smtClean="0"/>
              <a:t>Einfache Benutzung</a:t>
            </a:r>
          </a:p>
          <a:p>
            <a:r>
              <a:rPr lang="de-DE" dirty="0" smtClean="0"/>
              <a:t>Zugriff ist schnell</a:t>
            </a:r>
          </a:p>
          <a:p>
            <a:r>
              <a:rPr lang="de-DE" dirty="0" smtClean="0"/>
              <a:t>Keine Indexe</a:t>
            </a:r>
          </a:p>
          <a:p>
            <a:r>
              <a:rPr lang="de-DE" dirty="0" smtClean="0"/>
              <a:t>Horizontale Skalierung</a:t>
            </a:r>
          </a:p>
          <a:p>
            <a:r>
              <a:rPr lang="de-DE" dirty="0" smtClean="0"/>
              <a:t>Beliebige Daten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34354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5.2 Dokumentorientiert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Speicherung von Dokumenten mit Hashwert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smtClean="0"/>
              <a:t>Dokumente sind strukturiert und oft </a:t>
            </a:r>
            <a:r>
              <a:rPr lang="de-DE" dirty="0" err="1" smtClean="0"/>
              <a:t>versioniert</a:t>
            </a: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smtClean="0"/>
              <a:t>Formate:	JSON, XML, YAML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smtClean="0"/>
              <a:t>Meist keine </a:t>
            </a:r>
            <a:r>
              <a:rPr lang="de-DE" dirty="0" err="1" smtClean="0"/>
              <a:t>Joins</a:t>
            </a:r>
            <a:r>
              <a:rPr lang="de-DE" dirty="0" smtClean="0"/>
              <a:t> möglich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smtClean="0"/>
              <a:t>Ziel:	Speicherung unstrukturierter Daten, diese 	skalieren und Zugriff auf diese ermöglichen.</a:t>
            </a:r>
          </a:p>
        </p:txBody>
      </p:sp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5. Kategorisierung</a:t>
            </a:r>
            <a:endParaRPr lang="de-DE" dirty="0"/>
          </a:p>
        </p:txBody>
      </p:sp>
      <p:graphicFrame>
        <p:nvGraphicFramePr>
          <p:cNvPr id="2" name="Objek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7284395"/>
              </p:ext>
            </p:extLst>
          </p:nvPr>
        </p:nvGraphicFramePr>
        <p:xfrm>
          <a:off x="7380312" y="1196752"/>
          <a:ext cx="1371600" cy="281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" name="Visio" r:id="rId4" imgW="1371600" imgH="2819490" progId="Visio.Drawing.15">
                  <p:embed/>
                </p:oleObj>
              </mc:Choice>
              <mc:Fallback>
                <p:oleObj name="Visio" r:id="rId4" imgW="1371600" imgH="2819490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380312" y="1196752"/>
                        <a:ext cx="1371600" cy="281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47585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5.3 Spaltenorientiert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Attribute werden je in einer eigenen Tabelle hintereinander abgelegt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smtClean="0"/>
              <a:t>Bsp.:</a:t>
            </a:r>
            <a:r>
              <a:rPr lang="de-DE" dirty="0"/>
              <a:t/>
            </a:r>
            <a:br>
              <a:rPr lang="de-DE" dirty="0"/>
            </a:br>
            <a:r>
              <a:rPr lang="de-DE" dirty="0"/>
              <a:t>rel.: 1, Alex, 32, 2, Jessy, 55, 3, Josh, </a:t>
            </a:r>
            <a:r>
              <a:rPr lang="de-DE" dirty="0" smtClean="0"/>
              <a:t>12</a:t>
            </a:r>
          </a:p>
          <a:p>
            <a:pPr marL="0" indent="0">
              <a:buNone/>
            </a:pPr>
            <a:r>
              <a:rPr lang="de-DE" dirty="0"/>
              <a:t>hier: </a:t>
            </a:r>
            <a:r>
              <a:rPr lang="de-DE" dirty="0" smtClean="0"/>
              <a:t>1, 2, 3, Alex, Jessy, Josh, 32, 55, 12</a:t>
            </a:r>
          </a:p>
        </p:txBody>
      </p:sp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5. Kategorisierung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58900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Vorteile:</a:t>
            </a:r>
          </a:p>
          <a:p>
            <a:r>
              <a:rPr lang="de-DE" dirty="0"/>
              <a:t>Spalteneinfügungen sind kostengünstig</a:t>
            </a:r>
          </a:p>
          <a:p>
            <a:r>
              <a:rPr lang="de-DE" dirty="0" err="1" smtClean="0"/>
              <a:t>Garbage</a:t>
            </a:r>
            <a:r>
              <a:rPr lang="de-DE" dirty="0" smtClean="0"/>
              <a:t> </a:t>
            </a:r>
            <a:r>
              <a:rPr lang="de-DE" dirty="0" err="1" smtClean="0"/>
              <a:t>Collection</a:t>
            </a:r>
            <a:r>
              <a:rPr lang="de-DE" dirty="0" smtClean="0"/>
              <a:t> </a:t>
            </a:r>
            <a:r>
              <a:rPr lang="de-DE" dirty="0"/>
              <a:t>effektiv</a:t>
            </a:r>
          </a:p>
          <a:p>
            <a:r>
              <a:rPr lang="de-DE" dirty="0" smtClean="0"/>
              <a:t>Datenanalyse</a:t>
            </a:r>
            <a:r>
              <a:rPr lang="de-DE" dirty="0"/>
              <a:t>, Datenkompression und Caching</a:t>
            </a:r>
          </a:p>
          <a:p>
            <a:r>
              <a:rPr lang="de-DE" dirty="0" smtClean="0"/>
              <a:t>OLAP </a:t>
            </a:r>
            <a:r>
              <a:rPr lang="de-DE" dirty="0"/>
              <a:t>und Data </a:t>
            </a:r>
            <a:r>
              <a:rPr lang="de-DE" dirty="0" smtClean="0"/>
              <a:t>Warehouse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 smtClean="0"/>
              <a:t>Nachteil:</a:t>
            </a:r>
          </a:p>
          <a:p>
            <a:r>
              <a:rPr lang="de-DE" dirty="0" smtClean="0"/>
              <a:t>Hoher Aufwand beim Lesen und Schreiben von zusammengehörigen Spaltendaten</a:t>
            </a:r>
          </a:p>
        </p:txBody>
      </p:sp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5.3 Spaltenorientiert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55031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BigTable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„</a:t>
            </a:r>
            <a:r>
              <a:rPr lang="en-US" i="1" dirty="0"/>
              <a:t>A  </a:t>
            </a:r>
            <a:r>
              <a:rPr lang="en-US" i="1" dirty="0" err="1"/>
              <a:t>Bigtable</a:t>
            </a:r>
            <a:r>
              <a:rPr lang="en-US" i="1" dirty="0"/>
              <a:t>  is  a  sparse,  distributed,  persistent  </a:t>
            </a:r>
            <a:r>
              <a:rPr lang="en-US" i="1" dirty="0" smtClean="0"/>
              <a:t>multi-dimensional </a:t>
            </a:r>
            <a:r>
              <a:rPr lang="en-US" i="1" dirty="0"/>
              <a:t>sorted map. </a:t>
            </a:r>
            <a:r>
              <a:rPr lang="en-US" i="1" dirty="0" smtClean="0"/>
              <a:t>The </a:t>
            </a:r>
            <a:r>
              <a:rPr lang="en-US" i="1" dirty="0"/>
              <a:t>map is indexed by a </a:t>
            </a:r>
            <a:r>
              <a:rPr lang="en-US" i="1" dirty="0" smtClean="0"/>
              <a:t>row key</a:t>
            </a:r>
            <a:r>
              <a:rPr lang="en-US" i="1" dirty="0"/>
              <a:t>, column key, and a timestamp; each value in the </a:t>
            </a:r>
            <a:r>
              <a:rPr lang="en-US" i="1" dirty="0" smtClean="0"/>
              <a:t>map is </a:t>
            </a:r>
            <a:r>
              <a:rPr lang="en-US" i="1" dirty="0"/>
              <a:t>an </a:t>
            </a:r>
            <a:r>
              <a:rPr lang="en-US" i="1" dirty="0" err="1"/>
              <a:t>uninterpreted</a:t>
            </a:r>
            <a:r>
              <a:rPr lang="en-US" i="1" dirty="0"/>
              <a:t> array of bytes</a:t>
            </a:r>
            <a:r>
              <a:rPr lang="en-US" i="1" dirty="0" smtClean="0"/>
              <a:t>.</a:t>
            </a:r>
            <a:r>
              <a:rPr lang="de-DE" dirty="0" smtClean="0"/>
              <a:t>“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mehrdimensionale </a:t>
            </a:r>
            <a:r>
              <a:rPr lang="de-DE" dirty="0" smtClean="0"/>
              <a:t>Tabellen vom Format:</a:t>
            </a:r>
            <a:br>
              <a:rPr lang="de-DE" dirty="0" smtClean="0"/>
            </a:br>
            <a:r>
              <a:rPr lang="de-DE" dirty="0" smtClean="0"/>
              <a:t>n</a:t>
            </a:r>
            <a:r>
              <a:rPr lang="de-DE" dirty="0"/>
              <a:t>*[Domain / </a:t>
            </a:r>
            <a:r>
              <a:rPr lang="de-DE" dirty="0" err="1"/>
              <a:t>Keyspace</a:t>
            </a:r>
            <a:r>
              <a:rPr lang="de-DE" dirty="0"/>
              <a:t>] x [item / </a:t>
            </a:r>
            <a:r>
              <a:rPr lang="de-DE" dirty="0" err="1"/>
              <a:t>Column</a:t>
            </a:r>
            <a:r>
              <a:rPr lang="de-DE" dirty="0"/>
              <a:t> Family] x [Key x] n*[</a:t>
            </a:r>
            <a:r>
              <a:rPr lang="de-DE" dirty="0" err="1"/>
              <a:t>key+Value</a:t>
            </a:r>
            <a:r>
              <a:rPr lang="de-DE" dirty="0" smtClean="0"/>
              <a:t>]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smtClean="0"/>
              <a:t>→ gut skalierbar und für große Datenmengen geeignet</a:t>
            </a:r>
          </a:p>
        </p:txBody>
      </p:sp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5.3 Spaltenorientiert</a:t>
            </a:r>
            <a:endParaRPr lang="de-DE" dirty="0"/>
          </a:p>
        </p:txBody>
      </p:sp>
      <p:sp>
        <p:nvSpPr>
          <p:cNvPr id="2" name="Textfeld 1"/>
          <p:cNvSpPr txBox="1"/>
          <p:nvPr/>
        </p:nvSpPr>
        <p:spPr>
          <a:xfrm>
            <a:off x="5436096" y="3177996"/>
            <a:ext cx="36724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Bigtable</a:t>
            </a:r>
            <a:r>
              <a:rPr lang="en-US" sz="800" dirty="0"/>
              <a:t>: A Distributed Storage System for Structured </a:t>
            </a:r>
            <a:r>
              <a:rPr lang="en-US" sz="800" dirty="0" smtClean="0"/>
              <a:t>Data, Google, Inc.</a:t>
            </a:r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2259474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5.4 </a:t>
            </a:r>
            <a:r>
              <a:rPr lang="de-DE" dirty="0" err="1" smtClean="0"/>
              <a:t>Graphenorientiert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Abbildung der Daten in Knoten</a:t>
            </a:r>
            <a:br>
              <a:rPr lang="de-DE" dirty="0" smtClean="0"/>
            </a:br>
            <a:r>
              <a:rPr lang="de-DE" dirty="0" smtClean="0"/>
              <a:t>und Kanten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smtClean="0"/>
              <a:t>Knoten sind (strukturierte) Objekte</a:t>
            </a:r>
          </a:p>
          <a:p>
            <a:pPr marL="0" indent="0">
              <a:buNone/>
            </a:pPr>
            <a:r>
              <a:rPr lang="de-DE" dirty="0" smtClean="0"/>
              <a:t>Kanten sind Beziehungen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smtClean="0"/>
              <a:t>Strukturierte Daten: Key/Value </a:t>
            </a:r>
            <a:r>
              <a:rPr lang="de-DE" dirty="0" err="1" smtClean="0"/>
              <a:t>Tupel</a:t>
            </a: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Kanten </a:t>
            </a:r>
            <a:r>
              <a:rPr lang="de-DE" dirty="0"/>
              <a:t>können typisiert sein</a:t>
            </a:r>
          </a:p>
          <a:p>
            <a:pPr marL="0" indent="0">
              <a:buNone/>
            </a:pPr>
            <a:endParaRPr lang="de-DE" dirty="0" smtClean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5. Kategorisierung</a:t>
            </a:r>
            <a:endParaRPr lang="de-DE" dirty="0"/>
          </a:p>
        </p:txBody>
      </p:sp>
      <p:graphicFrame>
        <p:nvGraphicFramePr>
          <p:cNvPr id="2" name="Objek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9144736"/>
              </p:ext>
            </p:extLst>
          </p:nvPr>
        </p:nvGraphicFramePr>
        <p:xfrm>
          <a:off x="5436096" y="980728"/>
          <a:ext cx="3568849" cy="22322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5" name="Visio" r:id="rId4" imgW="5152957" imgH="3257550" progId="Visio.Drawing.15">
                  <p:embed/>
                </p:oleObj>
              </mc:Choice>
              <mc:Fallback>
                <p:oleObj name="Visio" r:id="rId4" imgW="5152957" imgH="3257550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436096" y="980728"/>
                        <a:ext cx="3568849" cy="22322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7744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Schema der Daten ist optional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smtClean="0"/>
              <a:t>Keine einheitliche Abfragesprache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smtClean="0"/>
              <a:t>Geeignet zur Darstellung semantischer Beziehungen zwischen Objekten</a:t>
            </a:r>
          </a:p>
          <a:p>
            <a:pPr marL="0" indent="0">
              <a:buNone/>
            </a:pPr>
            <a:r>
              <a:rPr lang="de-DE" dirty="0"/>
              <a:t>→ Stichwörter: Semantik Web, </a:t>
            </a:r>
            <a:r>
              <a:rPr lang="de-DE" dirty="0" err="1"/>
              <a:t>Social</a:t>
            </a:r>
            <a:r>
              <a:rPr lang="de-DE" dirty="0"/>
              <a:t> Network,  		              Bioinformatik, Internetrouting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smtClean="0"/>
              <a:t>Keine </a:t>
            </a:r>
            <a:r>
              <a:rPr lang="de-DE" dirty="0" err="1" smtClean="0"/>
              <a:t>Joins</a:t>
            </a:r>
            <a:endParaRPr lang="de-DE" dirty="0" smtClean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5.4 </a:t>
            </a:r>
            <a:r>
              <a:rPr lang="de-DE" dirty="0" err="1" smtClean="0"/>
              <a:t>Graphenorientiert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60390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657225" y="333375"/>
            <a:ext cx="6651625" cy="215900"/>
          </a:xfrm>
        </p:spPr>
        <p:txBody>
          <a:bodyPr rtlCol="0">
            <a:normAutofit fontScale="85000" lnSpcReduction="2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de-DE" dirty="0" smtClean="0"/>
              <a:t>1. </a:t>
            </a:r>
            <a:r>
              <a:rPr lang="de-DE" dirty="0"/>
              <a:t>E</a:t>
            </a:r>
            <a:r>
              <a:rPr lang="de-DE" dirty="0" smtClean="0"/>
              <a:t>inleitung</a:t>
            </a:r>
            <a:endParaRPr lang="de-DE" dirty="0"/>
          </a:p>
        </p:txBody>
      </p:sp>
      <p:pic>
        <p:nvPicPr>
          <p:cNvPr id="4" name="Picture 2" descr="C:\Users\TBoonX\Studium\Master\2. Semester\OS-Datenbanken\Abbildungen\amazon dynam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6292" y="2172810"/>
            <a:ext cx="1402710" cy="1029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Users\TBoonX\Studium\Master\2. Semester\OS-Datenbanken\Abbildungen\BerkeleyDB.bm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044" y="1788635"/>
            <a:ext cx="1582737" cy="76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Users\TBoonX\Studium\Master\2. Semester\OS-Datenbanken\Abbildungen\cassandra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49" y="2820392"/>
            <a:ext cx="928725" cy="609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5" descr="C:\Users\TBoonX\Studium\Master\2. Semester\OS-Datenbanken\Abbildungen\couchDB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366664"/>
            <a:ext cx="2277616" cy="2055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C:\Users\TBoonX\Studium\Master\2. Semester\OS-Datenbanken\Abbildungen\hadoop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485" y="5229200"/>
            <a:ext cx="3048000" cy="72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7" descr="C:\Users\TBoonX\Studium\Master\2. Semester\OS-Datenbanken\Abbildungen\hbase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5095601"/>
            <a:ext cx="2747604" cy="1144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C:\Users\TBoonX\Studium\Master\2. Semester\OS-Datenbanken\Abbildungen\hypertable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91" y="3678733"/>
            <a:ext cx="3057988" cy="1416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9" descr="C:\Users\TBoonX\Studium\Master\2. Semester\OS-Datenbanken\Abbildungen\MongoDB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0944" y="742664"/>
            <a:ext cx="3604345" cy="1201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0" descr="C:\Users\TBoonX\Studium\Master\2. Semester\OS-Datenbanken\Abbildungen\neo4j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485" y="968106"/>
            <a:ext cx="3324437" cy="814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1" descr="C:\Users\TBoonX\Studium\Master\2. Semester\OS-Datenbanken\Abbildungen\orientdb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7079" y="3678733"/>
            <a:ext cx="1918191" cy="79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2" descr="C:\Users\TBoonX\Studium\Master\2. Semester\OS-Datenbanken\Abbildungen\redis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988840"/>
            <a:ext cx="1346067" cy="1136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3" descr="C:\Users\TBoonX\Studium\Master\2. Semester\OS-Datenbanken\Abbildungen\terrastore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0922" y="1933445"/>
            <a:ext cx="961480" cy="1259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TBoonX\Studium\Master\2. Semester\OS-Datenbanken\Abbildungen\Hive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9403" y="5301208"/>
            <a:ext cx="914748" cy="819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5. Kategorisierung</a:t>
            </a:r>
            <a:endParaRPr lang="de-DE" dirty="0"/>
          </a:p>
        </p:txBody>
      </p:sp>
      <p:pic>
        <p:nvPicPr>
          <p:cNvPr id="3074" name="Picture 2" descr="C:\Users\TBoonX\Studium\Master\2. Semester\OS-Datenbanken\Abbildungen\choose NoSQ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988840"/>
            <a:ext cx="8832983" cy="331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9450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Quellen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NoSQL</a:t>
            </a:r>
            <a:r>
              <a:rPr lang="de-DE" dirty="0" smtClean="0"/>
              <a:t>, Hanser Verlag, Stefan </a:t>
            </a:r>
            <a:r>
              <a:rPr lang="de-DE" dirty="0" err="1" smtClean="0"/>
              <a:t>Edlich</a:t>
            </a:r>
            <a:endParaRPr lang="de-DE" dirty="0" smtClean="0"/>
          </a:p>
          <a:p>
            <a:r>
              <a:rPr lang="de-DE" dirty="0"/>
              <a:t>Entwurf und Realisierung einer </a:t>
            </a:r>
            <a:r>
              <a:rPr lang="de-DE" dirty="0" smtClean="0"/>
              <a:t>verteilten </a:t>
            </a:r>
            <a:r>
              <a:rPr lang="de-DE" dirty="0" err="1" smtClean="0"/>
              <a:t>NoSQL</a:t>
            </a:r>
            <a:r>
              <a:rPr lang="de-DE" dirty="0" smtClean="0"/>
              <a:t>-Anwendung, Alexander </a:t>
            </a:r>
            <a:r>
              <a:rPr lang="de-DE" dirty="0" err="1" smtClean="0"/>
              <a:t>Ponomarenko</a:t>
            </a:r>
            <a:r>
              <a:rPr lang="de-DE" dirty="0" smtClean="0"/>
              <a:t>, </a:t>
            </a:r>
            <a:r>
              <a:rPr lang="de-DE" dirty="0" smtClean="0"/>
              <a:t>Bachelorarbeit, 2011, Hochschule für Angewandte Wissenschaften Hamburg</a:t>
            </a:r>
            <a:endParaRPr lang="de-DE" dirty="0" smtClean="0"/>
          </a:p>
          <a:p>
            <a:r>
              <a:rPr lang="de-DE" dirty="0" err="1" smtClean="0"/>
              <a:t>NoSQL</a:t>
            </a:r>
            <a:r>
              <a:rPr lang="de-DE" dirty="0" smtClean="0"/>
              <a:t>-Datenbanken, Philipp Heinze, 2010, </a:t>
            </a:r>
            <a:r>
              <a:rPr lang="de-DE" dirty="0" smtClean="0"/>
              <a:t>Friedrich-Schiller Universität </a:t>
            </a:r>
            <a:r>
              <a:rPr lang="de-DE" dirty="0" smtClean="0"/>
              <a:t>Jena</a:t>
            </a:r>
          </a:p>
          <a:p>
            <a:r>
              <a:rPr lang="de-DE" dirty="0" err="1" smtClean="0"/>
              <a:t>NoSQL</a:t>
            </a:r>
            <a:r>
              <a:rPr lang="de-DE" dirty="0" smtClean="0"/>
              <a:t> Databases, Christof Strauch, Hochschule der Medien Stuttgart</a:t>
            </a:r>
          </a:p>
          <a:p>
            <a:r>
              <a:rPr lang="en-US" dirty="0" err="1"/>
              <a:t>Bigtable</a:t>
            </a:r>
            <a:r>
              <a:rPr lang="en-US" dirty="0"/>
              <a:t>: A Distributed Storage System for Structured </a:t>
            </a:r>
            <a:r>
              <a:rPr lang="en-US" dirty="0" smtClean="0"/>
              <a:t>Data, Google, Inc., 2006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err="1" smtClean="0"/>
              <a:t>NoSQL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6451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Quellen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MapReduce</a:t>
            </a:r>
            <a:r>
              <a:rPr lang="en-US" dirty="0"/>
              <a:t>: Simpliﬁed Data Processing on Large Clusters, Google, Inc., 2004</a:t>
            </a:r>
            <a:endParaRPr lang="de-DE" dirty="0"/>
          </a:p>
          <a:p>
            <a:r>
              <a:rPr lang="de-DE" dirty="0" smtClean="0"/>
              <a:t>http://www.ivanomalavolta.com/diving-into-nosql</a:t>
            </a:r>
            <a:r>
              <a:rPr lang="de-DE" dirty="0"/>
              <a:t>/, </a:t>
            </a:r>
            <a:r>
              <a:rPr lang="de-DE" dirty="0" err="1"/>
              <a:t>Diving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 smtClean="0"/>
              <a:t>NoSQL</a:t>
            </a:r>
            <a:r>
              <a:rPr lang="de-DE" dirty="0" smtClean="0"/>
              <a:t>, Ivano </a:t>
            </a:r>
            <a:r>
              <a:rPr lang="de-DE" dirty="0" err="1" smtClean="0"/>
              <a:t>Malavolta</a:t>
            </a:r>
            <a:r>
              <a:rPr lang="de-DE" dirty="0" smtClean="0"/>
              <a:t>, Abruf: 26.05.2013</a:t>
            </a:r>
          </a:p>
          <a:p>
            <a:r>
              <a:rPr lang="de-DE" dirty="0"/>
              <a:t>http://</a:t>
            </a:r>
            <a:r>
              <a:rPr lang="de-DE" dirty="0" smtClean="0"/>
              <a:t>de.slideshare.net/cloudera/hw09-hadoop-development-at-facebook-hive-and-hdfs, </a:t>
            </a:r>
            <a:r>
              <a:rPr lang="de-DE" dirty="0" err="1" smtClean="0"/>
              <a:t>Hadoop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Hive</a:t>
            </a:r>
            <a:r>
              <a:rPr lang="de-DE" dirty="0" smtClean="0"/>
              <a:t> Development </a:t>
            </a:r>
            <a:r>
              <a:rPr lang="de-DE" dirty="0" err="1" smtClean="0"/>
              <a:t>at</a:t>
            </a:r>
            <a:r>
              <a:rPr lang="de-DE" dirty="0" smtClean="0"/>
              <a:t> Facebook, </a:t>
            </a:r>
            <a:r>
              <a:rPr lang="de-DE" dirty="0" err="1" smtClean="0"/>
              <a:t>Dhruba</a:t>
            </a:r>
            <a:r>
              <a:rPr lang="de-DE" dirty="0" smtClean="0"/>
              <a:t> </a:t>
            </a:r>
            <a:r>
              <a:rPr lang="de-DE" dirty="0" err="1" smtClean="0"/>
              <a:t>Borthakur</a:t>
            </a:r>
            <a:r>
              <a:rPr lang="de-DE" dirty="0" smtClean="0"/>
              <a:t> Zheng </a:t>
            </a:r>
            <a:r>
              <a:rPr lang="de-DE" dirty="0" err="1" smtClean="0"/>
              <a:t>Shao</a:t>
            </a:r>
            <a:r>
              <a:rPr lang="de-DE" dirty="0" smtClean="0"/>
              <a:t>, Abruf: </a:t>
            </a:r>
            <a:r>
              <a:rPr lang="de-DE" dirty="0" smtClean="0"/>
              <a:t>02.06.2013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err="1" smtClean="0"/>
              <a:t>NoSQL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04693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Quellen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http://blog.knuthaugen.no/2010/03/a-brief-history-of-nosql.html</a:t>
            </a:r>
            <a:r>
              <a:rPr lang="en-US" dirty="0" smtClean="0"/>
              <a:t>, A </a:t>
            </a:r>
            <a:r>
              <a:rPr lang="en-US" dirty="0"/>
              <a:t>Brief History of </a:t>
            </a:r>
            <a:r>
              <a:rPr lang="en-US" dirty="0" err="1" smtClean="0"/>
              <a:t>NoSQL</a:t>
            </a:r>
            <a:r>
              <a:rPr lang="en-US" dirty="0" smtClean="0"/>
              <a:t>, </a:t>
            </a:r>
            <a:r>
              <a:rPr lang="en-US" dirty="0" err="1" smtClean="0"/>
              <a:t>Abruf</a:t>
            </a:r>
            <a:r>
              <a:rPr lang="en-US" dirty="0" smtClean="0"/>
              <a:t>: 13.05.2013</a:t>
            </a:r>
          </a:p>
          <a:p>
            <a:r>
              <a:rPr lang="de-DE" dirty="0"/>
              <a:t>http://</a:t>
            </a:r>
            <a:r>
              <a:rPr lang="de-DE" dirty="0" smtClean="0"/>
              <a:t>wikis.gm.fh-koeln.de/wiki_db/Category/NoSQL, Wiki zu </a:t>
            </a:r>
            <a:r>
              <a:rPr lang="de-DE" dirty="0" err="1" smtClean="0"/>
              <a:t>NoSQL</a:t>
            </a:r>
            <a:r>
              <a:rPr lang="de-DE" dirty="0" smtClean="0"/>
              <a:t>, Abruf: 18.05.2013</a:t>
            </a:r>
            <a:endParaRPr lang="en-US" dirty="0" smtClean="0"/>
          </a:p>
          <a:p>
            <a:r>
              <a:rPr lang="de-DE" dirty="0"/>
              <a:t>http://</a:t>
            </a:r>
            <a:r>
              <a:rPr lang="de-DE" dirty="0" smtClean="0"/>
              <a:t>www.w3resource.com/mongodb/nosql.php, </a:t>
            </a:r>
            <a:r>
              <a:rPr lang="de-DE" dirty="0" err="1" smtClean="0"/>
              <a:t>NoSQL</a:t>
            </a:r>
            <a:r>
              <a:rPr lang="de-DE" dirty="0" smtClean="0"/>
              <a:t>, Abruf: 29.05.2013</a:t>
            </a:r>
          </a:p>
          <a:p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err="1" smtClean="0"/>
              <a:t>NoSQL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98619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Definition </a:t>
            </a:r>
            <a:r>
              <a:rPr lang="de-DE" dirty="0" err="1" smtClean="0"/>
              <a:t>NoSQL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sz="2200" dirty="0" smtClean="0"/>
          </a:p>
          <a:p>
            <a:pPr marL="0" indent="0">
              <a:buNone/>
            </a:pPr>
            <a:r>
              <a:rPr lang="de-DE" sz="2200" dirty="0" smtClean="0"/>
              <a:t>Datenbanksysteme, welche folgende Punkte berücksichtigen:</a:t>
            </a:r>
          </a:p>
          <a:p>
            <a:pPr marL="0" indent="0">
              <a:buNone/>
            </a:pPr>
            <a:endParaRPr lang="de-DE" sz="2000" dirty="0"/>
          </a:p>
          <a:p>
            <a:pPr marL="0" indent="0">
              <a:buNone/>
            </a:pPr>
            <a:r>
              <a:rPr lang="de-DE" sz="2000" dirty="0" smtClean="0"/>
              <a:t>1</a:t>
            </a:r>
            <a:r>
              <a:rPr lang="de-DE" sz="2000" dirty="0"/>
              <a:t>. zugrundeliegende Datenmodell ist nicht relational</a:t>
            </a:r>
          </a:p>
          <a:p>
            <a:pPr marL="0" indent="0">
              <a:buNone/>
            </a:pPr>
            <a:r>
              <a:rPr lang="de-DE" sz="2000" dirty="0"/>
              <a:t>2. Systeme sind verteilt und skalieren horizontal</a:t>
            </a:r>
          </a:p>
          <a:p>
            <a:pPr marL="0" indent="0">
              <a:buNone/>
            </a:pPr>
            <a:r>
              <a:rPr lang="de-DE" sz="2000" dirty="0"/>
              <a:t>3. System ist </a:t>
            </a:r>
            <a:r>
              <a:rPr lang="de-DE" sz="2000" dirty="0" err="1"/>
              <a:t>OpenSource</a:t>
            </a:r>
            <a:endParaRPr lang="de-DE" sz="2000" dirty="0"/>
          </a:p>
          <a:p>
            <a:pPr marL="0" indent="0">
              <a:buNone/>
            </a:pPr>
            <a:r>
              <a:rPr lang="de-DE" sz="2000" dirty="0"/>
              <a:t>4. System ist schemafrei oder hat nur </a:t>
            </a:r>
            <a:r>
              <a:rPr lang="de-DE" sz="2000" dirty="0" smtClean="0"/>
              <a:t>schwache Schemarestriktionen</a:t>
            </a:r>
            <a:endParaRPr lang="de-DE" sz="2000" dirty="0"/>
          </a:p>
          <a:p>
            <a:pPr marL="0" indent="0">
              <a:buNone/>
            </a:pPr>
            <a:r>
              <a:rPr lang="de-DE" sz="2000" dirty="0"/>
              <a:t>5. Aufgrund der verteilten Architektur unterstützt das System eine einfache Datenreplikation</a:t>
            </a:r>
          </a:p>
          <a:p>
            <a:pPr marL="0" indent="0">
              <a:buNone/>
            </a:pPr>
            <a:r>
              <a:rPr lang="de-DE" sz="2000" dirty="0"/>
              <a:t>6. Das System biete  eine einfache API</a:t>
            </a:r>
          </a:p>
          <a:p>
            <a:pPr marL="0" indent="0">
              <a:buNone/>
            </a:pPr>
            <a:r>
              <a:rPr lang="de-DE" sz="2000" dirty="0"/>
              <a:t>7. Konsistenzmodell: </a:t>
            </a:r>
            <a:r>
              <a:rPr lang="de-DE" sz="2000" dirty="0" err="1"/>
              <a:t>Eventually</a:t>
            </a:r>
            <a:r>
              <a:rPr lang="de-DE" sz="2000" dirty="0"/>
              <a:t> </a:t>
            </a:r>
            <a:r>
              <a:rPr lang="de-DE" sz="2000" dirty="0" err="1"/>
              <a:t>consistent</a:t>
            </a:r>
            <a:r>
              <a:rPr lang="de-DE" sz="2000" dirty="0"/>
              <a:t> und BASE - nicht ACID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1. Einleitung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26903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smtClean="0"/>
              <a:t>1. Einleitung</a:t>
            </a:r>
            <a:endParaRPr lang="de-DE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026" name="Picture 2" descr="C:\Users\TBoonX\Studium\Master\2. Semester\OS-Datenbanken\Abbildungen\no relation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3680" y="374188"/>
            <a:ext cx="3960440" cy="5742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feld 10"/>
          <p:cNvSpPr txBox="1"/>
          <p:nvPr/>
        </p:nvSpPr>
        <p:spPr>
          <a:xfrm>
            <a:off x="2987824" y="6009104"/>
            <a:ext cx="39604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http://www.datamation.com/news/tech-comics-why-i-love-apple-2.html</a:t>
            </a:r>
          </a:p>
        </p:txBody>
      </p:sp>
    </p:spTree>
    <p:extLst>
      <p:ext uri="{BB962C8B-B14F-4D97-AF65-F5344CB8AC3E}">
        <p14:creationId xmlns:p14="http://schemas.microsoft.com/office/powerpoint/2010/main" val="3808231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2. Historie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  <a:p>
            <a:endParaRPr lang="de-DE" dirty="0"/>
          </a:p>
          <a:p>
            <a:r>
              <a:rPr lang="de-DE" dirty="0" err="1"/>
              <a:t>NoSQL</a:t>
            </a:r>
            <a:r>
              <a:rPr lang="de-DE" dirty="0"/>
              <a:t> oder </a:t>
            </a:r>
            <a:r>
              <a:rPr lang="de-DE" dirty="0" err="1"/>
              <a:t>NoRel</a:t>
            </a:r>
            <a:endParaRPr lang="de-DE" dirty="0"/>
          </a:p>
          <a:p>
            <a:r>
              <a:rPr lang="de-DE" dirty="0"/>
              <a:t>Begriff </a:t>
            </a:r>
            <a:r>
              <a:rPr lang="de-DE" dirty="0" smtClean="0"/>
              <a:t>wurde durch </a:t>
            </a:r>
            <a:r>
              <a:rPr lang="de-DE" dirty="0"/>
              <a:t>Eric Evans </a:t>
            </a:r>
            <a:r>
              <a:rPr lang="de-DE" dirty="0" smtClean="0"/>
              <a:t>populär</a:t>
            </a:r>
            <a:endParaRPr lang="de-DE" dirty="0"/>
          </a:p>
          <a:p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6477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683568" y="1052736"/>
            <a:ext cx="7920880" cy="5073427"/>
          </a:xfrm>
        </p:spPr>
        <p:txBody>
          <a:bodyPr/>
          <a:lstStyle/>
          <a:p>
            <a:r>
              <a:rPr lang="de-DE" dirty="0" smtClean="0"/>
              <a:t>1966: IBM IMS (hierarchisch) für Apollo Programm</a:t>
            </a:r>
          </a:p>
          <a:p>
            <a:r>
              <a:rPr lang="de-DE" dirty="0" smtClean="0"/>
              <a:t>1979: DBM (Ablage beliebiger Daten und </a:t>
            </a:r>
            <a:r>
              <a:rPr lang="de-DE" dirty="0" err="1" smtClean="0"/>
              <a:t>hashing</a:t>
            </a:r>
            <a:r>
              <a:rPr lang="de-DE" dirty="0" smtClean="0"/>
              <a:t>)</a:t>
            </a:r>
          </a:p>
          <a:p>
            <a:r>
              <a:rPr lang="de-DE" dirty="0" smtClean="0"/>
              <a:t>1980er</a:t>
            </a:r>
            <a:r>
              <a:rPr lang="de-DE" dirty="0"/>
              <a:t>: Lotus </a:t>
            </a:r>
            <a:r>
              <a:rPr lang="de-DE" dirty="0" smtClean="0"/>
              <a:t>Notes</a:t>
            </a:r>
            <a:r>
              <a:rPr lang="de-DE" dirty="0"/>
              <a:t>, </a:t>
            </a:r>
            <a:r>
              <a:rPr lang="de-DE" dirty="0" err="1" smtClean="0"/>
              <a:t>BerkleyDB</a:t>
            </a:r>
            <a:r>
              <a:rPr lang="de-DE" dirty="0" smtClean="0"/>
              <a:t> (Key/Value), NDBM  und GT.M</a:t>
            </a:r>
          </a:p>
          <a:p>
            <a:r>
              <a:rPr lang="de-DE" dirty="0" smtClean="0"/>
              <a:t>1998: Carlo </a:t>
            </a:r>
            <a:r>
              <a:rPr lang="de-DE" dirty="0" err="1" smtClean="0"/>
              <a:t>Strozzi</a:t>
            </a:r>
            <a:r>
              <a:rPr lang="de-DE" dirty="0" smtClean="0"/>
              <a:t> nutzt </a:t>
            </a:r>
            <a:r>
              <a:rPr lang="de-DE" dirty="0" err="1" smtClean="0"/>
              <a:t>NoSQL</a:t>
            </a:r>
            <a:r>
              <a:rPr lang="de-DE" dirty="0" smtClean="0"/>
              <a:t> für seine freie und leichtgewichtige Datenbank</a:t>
            </a:r>
          </a:p>
          <a:p>
            <a:r>
              <a:rPr lang="de-DE" dirty="0" smtClean="0"/>
              <a:t>2000: Neo4J (</a:t>
            </a:r>
            <a:r>
              <a:rPr lang="de-DE" dirty="0" err="1" smtClean="0"/>
              <a:t>graphenorientiert</a:t>
            </a:r>
            <a:r>
              <a:rPr lang="de-DE" dirty="0" smtClean="0"/>
              <a:t>), db4o (objektorientiert)</a:t>
            </a:r>
          </a:p>
          <a:p>
            <a:r>
              <a:rPr lang="de-DE" dirty="0" smtClean="0"/>
              <a:t>2003: </a:t>
            </a:r>
            <a:r>
              <a:rPr lang="de-DE" dirty="0" err="1" smtClean="0"/>
              <a:t>Memcached</a:t>
            </a:r>
            <a:r>
              <a:rPr lang="de-DE" dirty="0" smtClean="0"/>
              <a:t> (Key/Value im Arbeitsspeicher)</a:t>
            </a:r>
          </a:p>
          <a:p>
            <a:r>
              <a:rPr lang="de-DE" dirty="0" smtClean="0"/>
              <a:t>2004: </a:t>
            </a:r>
            <a:r>
              <a:rPr lang="de-DE" dirty="0" err="1" smtClean="0"/>
              <a:t>BigTable</a:t>
            </a:r>
            <a:r>
              <a:rPr lang="de-DE" dirty="0" smtClean="0"/>
              <a:t> (Paper, spaltenorientiert)</a:t>
            </a:r>
          </a:p>
          <a:p>
            <a:r>
              <a:rPr lang="de-DE" dirty="0" smtClean="0"/>
              <a:t>2005: </a:t>
            </a:r>
            <a:r>
              <a:rPr lang="de-DE" dirty="0" err="1" smtClean="0"/>
              <a:t>Infogrid</a:t>
            </a:r>
            <a:r>
              <a:rPr lang="de-DE" dirty="0" smtClean="0"/>
              <a:t> (</a:t>
            </a:r>
            <a:r>
              <a:rPr lang="de-DE" dirty="0" err="1" smtClean="0"/>
              <a:t>graphenorientiert</a:t>
            </a:r>
            <a:r>
              <a:rPr lang="de-DE" dirty="0" smtClean="0"/>
              <a:t>), </a:t>
            </a:r>
            <a:r>
              <a:rPr lang="de-DE" dirty="0" err="1" smtClean="0"/>
              <a:t>CouchDB</a:t>
            </a:r>
            <a:r>
              <a:rPr lang="de-DE" dirty="0" smtClean="0"/>
              <a:t> (Key/Value)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2. Historie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71231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683568" y="1052736"/>
            <a:ext cx="7920880" cy="5073427"/>
          </a:xfrm>
        </p:spPr>
        <p:txBody>
          <a:bodyPr/>
          <a:lstStyle/>
          <a:p>
            <a:endParaRPr lang="de-DE" dirty="0" smtClean="0"/>
          </a:p>
          <a:p>
            <a:r>
              <a:rPr lang="de-DE" dirty="0" smtClean="0"/>
              <a:t>2007: Amazon Dynamo, </a:t>
            </a:r>
            <a:r>
              <a:rPr lang="de-DE" dirty="0" err="1" smtClean="0"/>
              <a:t>MongoDB</a:t>
            </a:r>
            <a:r>
              <a:rPr lang="de-DE" dirty="0" smtClean="0"/>
              <a:t> (dokumentorientiert)</a:t>
            </a:r>
          </a:p>
          <a:p>
            <a:r>
              <a:rPr lang="de-DE" dirty="0" smtClean="0"/>
              <a:t>2008: Cassandra (spaltenorientiert), Project </a:t>
            </a:r>
            <a:r>
              <a:rPr lang="de-DE" dirty="0" err="1" smtClean="0"/>
              <a:t>Voldemort</a:t>
            </a:r>
            <a:r>
              <a:rPr lang="de-DE" dirty="0" smtClean="0"/>
              <a:t> (Key/Value)</a:t>
            </a:r>
          </a:p>
          <a:p>
            <a:r>
              <a:rPr lang="de-DE" dirty="0" smtClean="0"/>
              <a:t>2009: Terrastore (dokumentorientiert), </a:t>
            </a:r>
            <a:r>
              <a:rPr lang="de-DE" dirty="0" err="1" smtClean="0"/>
              <a:t>Redis</a:t>
            </a:r>
            <a:r>
              <a:rPr lang="de-DE" dirty="0" smtClean="0"/>
              <a:t> (Key/Value), </a:t>
            </a:r>
            <a:r>
              <a:rPr lang="de-DE" dirty="0" err="1" smtClean="0"/>
              <a:t>HBase</a:t>
            </a:r>
            <a:r>
              <a:rPr lang="de-DE" dirty="0" smtClean="0"/>
              <a:t> (spaltenorientiert), </a:t>
            </a:r>
            <a:r>
              <a:rPr lang="de-DE" dirty="0" err="1" smtClean="0"/>
              <a:t>Hypertable</a:t>
            </a:r>
            <a:r>
              <a:rPr lang="de-DE" dirty="0" smtClean="0"/>
              <a:t> (spaltenorientiert), </a:t>
            </a:r>
            <a:r>
              <a:rPr lang="de-DE" dirty="0" err="1" smtClean="0"/>
              <a:t>VertexDB</a:t>
            </a:r>
            <a:r>
              <a:rPr lang="de-DE" dirty="0" smtClean="0"/>
              <a:t> (</a:t>
            </a:r>
            <a:r>
              <a:rPr lang="de-DE" dirty="0" err="1" smtClean="0"/>
              <a:t>graphorientiert</a:t>
            </a:r>
            <a:r>
              <a:rPr lang="de-DE" dirty="0" smtClean="0"/>
              <a:t>)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…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2. Historie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27873391"/>
      </p:ext>
    </p:extLst>
  </p:cSld>
  <p:clrMapOvr>
    <a:masterClrMapping/>
  </p:clrMapOvr>
</p:sld>
</file>

<file path=ppt/theme/theme1.xml><?xml version="1.0" encoding="utf-8"?>
<a:theme xmlns:a="http://schemas.openxmlformats.org/drawingml/2006/main" name="praesentationsvorlage_imn_extern_v5.4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enutzerdefiniertes 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praesentationsvorlage_imn_extern_v5.4</Template>
  <TotalTime>0</TotalTime>
  <Words>1365</Words>
  <Application>Microsoft Office PowerPoint</Application>
  <PresentationFormat>Bildschirmpräsentation (4:3)</PresentationFormat>
  <Paragraphs>362</Paragraphs>
  <Slides>43</Slides>
  <Notes>30</Notes>
  <HiddenSlides>0</HiddenSlides>
  <MMClips>0</MMClips>
  <ScaleCrop>false</ScaleCrop>
  <HeadingPairs>
    <vt:vector size="6" baseType="variant">
      <vt:variant>
        <vt:lpstr>Design</vt:lpstr>
      </vt:variant>
      <vt:variant>
        <vt:i4>2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43</vt:i4>
      </vt:variant>
    </vt:vector>
  </HeadingPairs>
  <TitlesOfParts>
    <vt:vector size="46" baseType="lpstr">
      <vt:lpstr>praesentationsvorlage_imn_extern_v5.4</vt:lpstr>
      <vt:lpstr>Benutzerdefiniertes Design</vt:lpstr>
      <vt:lpstr>Visio</vt:lpstr>
      <vt:lpstr>NoSQL</vt:lpstr>
      <vt:lpstr>Agenda</vt:lpstr>
      <vt:lpstr>1. Einleitung</vt:lpstr>
      <vt:lpstr>PowerPoint-Präsentation</vt:lpstr>
      <vt:lpstr>Definition NoSQL</vt:lpstr>
      <vt:lpstr>PowerPoint-Präsentation</vt:lpstr>
      <vt:lpstr>2. Historie</vt:lpstr>
      <vt:lpstr>PowerPoint-Präsentation</vt:lpstr>
      <vt:lpstr>PowerPoint-Präsentation</vt:lpstr>
      <vt:lpstr>3. Hintergrund</vt:lpstr>
      <vt:lpstr>PowerPoint-Präsentation</vt:lpstr>
      <vt:lpstr>Facebook</vt:lpstr>
      <vt:lpstr>PowerPoint-Präsentation</vt:lpstr>
      <vt:lpstr>4. Theoretische Grundlagen</vt:lpstr>
      <vt:lpstr>4.1 Map-Reduce</vt:lpstr>
      <vt:lpstr>PowerPoint-Präsentation</vt:lpstr>
      <vt:lpstr>PowerPoint-Präsentation</vt:lpstr>
      <vt:lpstr>PowerPoint-Präsentation</vt:lpstr>
      <vt:lpstr>PowerPoint-Präsentation</vt:lpstr>
      <vt:lpstr>4.2 CAP</vt:lpstr>
      <vt:lpstr>PowerPoint-Präsentation</vt:lpstr>
      <vt:lpstr>PowerPoint-Präsentation</vt:lpstr>
      <vt:lpstr>4.3 BASE</vt:lpstr>
      <vt:lpstr>4.4 Eventual-Consistency</vt:lpstr>
      <vt:lpstr>4.5 Consistent-Hashing</vt:lpstr>
      <vt:lpstr>PowerPoint-Präsentation</vt:lpstr>
      <vt:lpstr>PowerPoint-Präsentation</vt:lpstr>
      <vt:lpstr>4.6 MVCC</vt:lpstr>
      <vt:lpstr>PowerPoint-Präsentation</vt:lpstr>
      <vt:lpstr>4.6 REST</vt:lpstr>
      <vt:lpstr>5. Kategorisierung</vt:lpstr>
      <vt:lpstr>5.1 Key/Value</vt:lpstr>
      <vt:lpstr>PowerPoint-Präsentation</vt:lpstr>
      <vt:lpstr>5.2 Dokumentorientiert</vt:lpstr>
      <vt:lpstr>5.3 Spaltenorientiert</vt:lpstr>
      <vt:lpstr>PowerPoint-Präsentation</vt:lpstr>
      <vt:lpstr>BigTable</vt:lpstr>
      <vt:lpstr>5.4 Graphenorientiert</vt:lpstr>
      <vt:lpstr>PowerPoint-Präsentation</vt:lpstr>
      <vt:lpstr>PowerPoint-Präsentation</vt:lpstr>
      <vt:lpstr>Quellen</vt:lpstr>
      <vt:lpstr>Quellen</vt:lpstr>
      <vt:lpstr>Quellen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Kurt Junghanns</dc:creator>
  <cp:lastModifiedBy>Kurt Junghanns</cp:lastModifiedBy>
  <cp:revision>140</cp:revision>
  <dcterms:created xsi:type="dcterms:W3CDTF">2013-05-22T10:21:19Z</dcterms:created>
  <dcterms:modified xsi:type="dcterms:W3CDTF">2013-06-06T23:05:56Z</dcterms:modified>
</cp:coreProperties>
</file>