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7A0"/>
    <a:srgbClr val="A2A9A4"/>
    <a:srgbClr val="80C700"/>
    <a:srgbClr val="E5006A"/>
    <a:srgbClr val="00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82385" autoAdjust="0"/>
  </p:normalViewPr>
  <p:slideViewPr>
    <p:cSldViewPr>
      <p:cViewPr>
        <p:scale>
          <a:sx n="94" d="100"/>
          <a:sy n="94" d="100"/>
        </p:scale>
        <p:origin x="-228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E627F1C-940B-48FB-8B1B-CB6E3D3A9D5B}" type="datetimeFigureOut">
              <a:rPr lang="de-DE"/>
              <a:pPr>
                <a:defRPr/>
              </a:pPr>
              <a:t>26.05.2013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C331BD-16AB-4BE2-A12B-855C5D76B3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1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DBM: Ken </a:t>
            </a:r>
            <a:r>
              <a:rPr lang="de-DE" dirty="0" err="1" smtClean="0"/>
              <a:t>Thompsen</a:t>
            </a:r>
            <a:endParaRPr lang="de-DE" dirty="0" smtClean="0"/>
          </a:p>
          <a:p>
            <a:r>
              <a:rPr lang="de-DE" dirty="0" smtClean="0"/>
              <a:t>Lotus Notes: dokumentorientiert</a:t>
            </a:r>
          </a:p>
          <a:p>
            <a:r>
              <a:rPr lang="de-DE" dirty="0" smtClean="0"/>
              <a:t>GT.M:</a:t>
            </a:r>
            <a:r>
              <a:rPr lang="de-DE" baseline="0" dirty="0" smtClean="0"/>
              <a:t> Key/Value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685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Optimistischer Ansatz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Zuordnung auch über Leistungsfähigkeit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Hinzufügen/entfernen:</a:t>
            </a:r>
            <a:r>
              <a:rPr lang="de-DE" baseline="0" dirty="0" smtClean="0"/>
              <a:t> Redundanz vorhanden und automatische Verteilung anhand Hashwerte</a:t>
            </a:r>
          </a:p>
          <a:p>
            <a:r>
              <a:rPr lang="de-DE" dirty="0" smtClean="0"/>
              <a:t>Zugriff über Hashwert der Daten -&gt; Hashwert des Servers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Änderung</a:t>
            </a:r>
            <a:r>
              <a:rPr lang="de-DE" baseline="0" dirty="0" smtClean="0"/>
              <a:t> an Zeitstempel erkennbar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636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Auch durch Big</a:t>
            </a:r>
            <a:r>
              <a:rPr lang="de-DE" baseline="0" dirty="0" smtClean="0"/>
              <a:t> Data, Data Mining, </a:t>
            </a:r>
            <a:r>
              <a:rPr lang="de-DE" baseline="0" dirty="0" err="1" smtClean="0"/>
              <a:t>Social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media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13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2011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Juni 2011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55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Framework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31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57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Brewer</a:t>
            </a:r>
          </a:p>
          <a:p>
            <a:r>
              <a:rPr lang="de-DE" dirty="0" smtClean="0"/>
              <a:t>Verfügbarkeit und akzeptable Reaktionszeit ist gegeben (auch bei Ausfall einzelner Knoten) mit 100% Datenverfügbarkeit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4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2 Eigenschaften gleichzeitig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83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Optimistischer Ansatz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31BD-16AB-4BE2-A12B-855C5D76B38C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9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313" y="4653136"/>
            <a:ext cx="8222841" cy="136815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600200"/>
            <a:ext cx="7920880" cy="45259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3568" y="1600200"/>
            <a:ext cx="38122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471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 err="1" smtClean="0"/>
              <a:t>NoSQL</a:t>
            </a:r>
            <a:endParaRPr lang="de-DE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7"/>
          <p:cNvSpPr>
            <a:spLocks noGrp="1"/>
          </p:cNvSpPr>
          <p:nvPr>
            <p:ph sz="quarter" idx="13"/>
          </p:nvPr>
        </p:nvSpPr>
        <p:spPr>
          <a:xfrm>
            <a:off x="656473" y="333375"/>
            <a:ext cx="6652377" cy="2159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83568" y="831850"/>
            <a:ext cx="7920880" cy="652934"/>
          </a:xfrm>
        </p:spPr>
        <p:txBody>
          <a:bodyPr>
            <a:normAutofit/>
          </a:bodyPr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2A9A4"/>
          </a:solidFill>
          <a:ln>
            <a:solidFill>
              <a:srgbClr val="A2A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027" name="Grafik 17" descr="Mesh_ohne_hintergrun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-762000"/>
            <a:ext cx="91440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7" descr="HTWK_Logo_wei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333375"/>
            <a:ext cx="2090737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5" descr="balken_4_leitbilder_1960x29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00213"/>
            <a:ext cx="23082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5288" y="685800"/>
            <a:ext cx="4899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100" dirty="0">
                <a:solidFill>
                  <a:schemeClr val="bg1"/>
                </a:solidFill>
              </a:rPr>
              <a:t>HOCHSCHULE FÜR TECHNIK, WIRTSCHAFT UND KULTUR LEIPZIG</a:t>
            </a: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</a:t>
            </a:r>
            <a:r>
              <a:rPr lang="de-DE" sz="1000" dirty="0" err="1">
                <a:solidFill>
                  <a:schemeClr val="bg1"/>
                </a:solidFill>
              </a:rPr>
              <a:t>Sciences</a:t>
            </a: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/>
                </a:solidFill>
              </a:rPr>
              <a:t>Fakultät Informatik, Mathematik und Naturwissenschaften</a:t>
            </a:r>
          </a:p>
          <a:p>
            <a:pPr eaLnBrk="0" fontAlgn="auto" hangingPunc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10000"/>
              </a:lnSpc>
              <a:spcAft>
                <a:spcPts val="0"/>
              </a:spcAft>
              <a:defRPr/>
            </a:pPr>
            <a:endParaRPr lang="de-DE" sz="1200" dirty="0">
              <a:solidFill>
                <a:schemeClr val="bg1"/>
              </a:solidFill>
              <a:latin typeface="ITC Officina Sans Book" pitchFamily="-124" charset="0"/>
              <a:cs typeface="+mn-cs"/>
            </a:endParaRPr>
          </a:p>
        </p:txBody>
      </p:sp>
      <p:pic>
        <p:nvPicPr>
          <p:cNvPr id="1031" name="Picture 25" descr="balken_4_leitbilder_1960x29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8225" y="1700213"/>
            <a:ext cx="22987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5" descr="balken_4_leitbilder_1960x29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06925" y="1700213"/>
            <a:ext cx="22733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25" descr="balken_4_leitbilder_1960x29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80225" y="1700213"/>
            <a:ext cx="22717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3429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4652963"/>
            <a:ext cx="82296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68313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4" name="Textplatzhalter 23"/>
          <p:cNvSpPr txBox="1">
            <a:spLocks/>
          </p:cNvSpPr>
          <p:nvPr/>
        </p:nvSpPr>
        <p:spPr>
          <a:xfrm>
            <a:off x="3275013" y="6399213"/>
            <a:ext cx="2592387" cy="3429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B. Sc. Kurt Junghanns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12-INM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273800" y="6399213"/>
            <a:ext cx="2413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fontAlgn="auto" hangingPunct="0">
              <a:spcAft>
                <a:spcPts val="0"/>
              </a:spcAft>
              <a:defRPr/>
            </a:pPr>
            <a:fld id="{AFC71B98-6C6C-4E7E-A86B-F0B8636C58AB}" type="datetime1">
              <a:rPr lang="de-DE" sz="1000" smtClean="0">
                <a:solidFill>
                  <a:schemeClr val="bg1"/>
                </a:solidFill>
                <a:ea typeface="ＭＳ Ｐゴシック" pitchFamily="34" charset="-128"/>
              </a:rPr>
              <a:t>26.05.2013</a:t>
            </a:fld>
            <a:endParaRPr lang="de-DE" sz="1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mesh_pp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-27384"/>
            <a:ext cx="9144000" cy="5280660"/>
          </a:xfrm>
          <a:prstGeom prst="rect">
            <a:avLst/>
          </a:prstGeom>
        </p:spPr>
      </p:pic>
      <p:sp>
        <p:nvSpPr>
          <p:cNvPr id="2051" name="Titelplatzhalter 1"/>
          <p:cNvSpPr>
            <a:spLocks noGrp="1"/>
          </p:cNvSpPr>
          <p:nvPr>
            <p:ph type="title"/>
          </p:nvPr>
        </p:nvSpPr>
        <p:spPr bwMode="auto">
          <a:xfrm>
            <a:off x="684213" y="831850"/>
            <a:ext cx="792003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84213" y="1700213"/>
            <a:ext cx="7920037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09613" y="6369050"/>
            <a:ext cx="2413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HTWK Leipzig</a:t>
            </a:r>
          </a:p>
          <a:p>
            <a:pPr eaLnBrk="0" fontAlgn="auto" hangingPunct="0"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  <a:ea typeface="ＭＳ Ｐゴシック" pitchFamily="34" charset="-128"/>
              </a:rPr>
              <a:t>University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of</a:t>
            </a:r>
            <a:r>
              <a:rPr lang="de-DE" sz="1000" baseline="0" dirty="0" smtClean="0">
                <a:solidFill>
                  <a:srgbClr val="2347A0"/>
                </a:solidFill>
                <a:ea typeface="ＭＳ Ｐゴシック" pitchFamily="34" charset="-128"/>
              </a:rPr>
              <a:t> Applied </a:t>
            </a:r>
            <a:r>
              <a:rPr lang="de-DE" sz="1000" baseline="0" dirty="0" err="1" smtClean="0">
                <a:solidFill>
                  <a:srgbClr val="2347A0"/>
                </a:solidFill>
                <a:ea typeface="ＭＳ Ｐゴシック" pitchFamily="34" charset="-128"/>
              </a:rPr>
              <a:t>Sciences</a:t>
            </a:r>
            <a:endParaRPr lang="de-DE" sz="1000" dirty="0">
              <a:solidFill>
                <a:srgbClr val="2347A0"/>
              </a:solidFill>
              <a:ea typeface="ＭＳ Ｐゴシック" pitchFamily="34" charset="-128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684213" y="6237288"/>
            <a:ext cx="7920037" cy="0"/>
          </a:xfrm>
          <a:prstGeom prst="line">
            <a:avLst/>
          </a:prstGeom>
          <a:noFill/>
          <a:ln w="12700">
            <a:solidFill>
              <a:srgbClr val="2347A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172450" y="6381750"/>
            <a:ext cx="503238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A0ACC0E-A43A-4DFC-9C53-12EC01756DEE}" type="slidenum">
              <a:rPr lang="de-DE" sz="1000">
                <a:solidFill>
                  <a:srgbClr val="2347A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rgbClr val="2347A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671888" y="6324600"/>
            <a:ext cx="18002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 smtClean="0">
                <a:solidFill>
                  <a:srgbClr val="2347A0"/>
                </a:solidFill>
              </a:rPr>
              <a:t>B. Sc. Kurt Junghanns</a:t>
            </a:r>
            <a:br>
              <a:rPr lang="de-DE" sz="1000" dirty="0" smtClean="0">
                <a:solidFill>
                  <a:srgbClr val="2347A0"/>
                </a:solidFill>
              </a:rPr>
            </a:br>
            <a:r>
              <a:rPr lang="de-DE" sz="1000" dirty="0" smtClean="0">
                <a:solidFill>
                  <a:srgbClr val="2347A0"/>
                </a:solidFill>
              </a:rPr>
              <a:t>12-INM</a:t>
            </a:r>
            <a:endParaRPr lang="de-DE" sz="1000" dirty="0">
              <a:solidFill>
                <a:srgbClr val="2347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35"/>
          <p:cNvSpPr>
            <a:spLocks noGrp="1"/>
          </p:cNvSpPr>
          <p:nvPr>
            <p:ph sz="quarter" idx="14"/>
          </p:nvPr>
        </p:nvSpPr>
        <p:spPr>
          <a:xfrm>
            <a:off x="468313" y="4652963"/>
            <a:ext cx="8223250" cy="1368425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de-DE" dirty="0" smtClean="0"/>
              <a:t>Oberseminar „Datenbanksysteme – Aktuelle Trends“</a:t>
            </a:r>
          </a:p>
        </p:txBody>
      </p:sp>
      <p:sp>
        <p:nvSpPr>
          <p:cNvPr id="4099" name="Titel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2050" name="Picture 2" descr="C:\Users\TBoonX\Studium\Master\2. Semester\OS-Datenbanken\Abbildungen\60seco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36" y="764704"/>
            <a:ext cx="7488832" cy="52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9212" y="6023340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 http://www.go-gulf.com/blog/60-seconds </a:t>
            </a:r>
          </a:p>
        </p:txBody>
      </p:sp>
    </p:spTree>
    <p:extLst>
      <p:ext uri="{BB962C8B-B14F-4D97-AF65-F5344CB8AC3E}">
        <p14:creationId xmlns:p14="http://schemas.microsoft.com/office/powerpoint/2010/main" val="391520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pic>
        <p:nvPicPr>
          <p:cNvPr id="4098" name="Picture 2" descr="C:\Users\TBoonX\Studium\Master\2. Semester\OS-Datenbanken\Abbildungen\Web20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621587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8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4.2 CAP</a:t>
            </a:r>
          </a:p>
          <a:p>
            <a:pPr marL="0" indent="0">
              <a:buNone/>
            </a:pPr>
            <a:r>
              <a:rPr lang="de-DE" dirty="0" smtClean="0"/>
              <a:t>4.3 BASE</a:t>
            </a:r>
          </a:p>
          <a:p>
            <a:pPr marL="0" indent="0">
              <a:buNone/>
            </a:pPr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4.5 </a:t>
            </a: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Hashing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4.6 MVCC</a:t>
            </a:r>
          </a:p>
          <a:p>
            <a:pPr marL="0" indent="0">
              <a:buNone/>
            </a:pPr>
            <a:r>
              <a:rPr lang="de-DE" dirty="0" smtClean="0"/>
              <a:t>4.7 REST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97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Für Datenbanksysteme 2004 durch </a:t>
            </a:r>
            <a:r>
              <a:rPr lang="en-US" dirty="0"/>
              <a:t>Jeffrey Dean </a:t>
            </a:r>
            <a:r>
              <a:rPr lang="en-US" dirty="0" smtClean="0"/>
              <a:t>und Sanjay </a:t>
            </a:r>
            <a:r>
              <a:rPr lang="en-US" dirty="0" err="1" smtClean="0"/>
              <a:t>Ghemawat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Simplified Data Processing on Large </a:t>
            </a:r>
            <a:r>
              <a:rPr lang="en-US" i="1" dirty="0" smtClean="0"/>
              <a:t>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Ursprung</a:t>
            </a:r>
            <a:r>
              <a:rPr lang="en-US" dirty="0" smtClean="0"/>
              <a:t>:	</a:t>
            </a: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Google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83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Vorraussetzung</a:t>
            </a:r>
            <a:r>
              <a:rPr lang="de-DE" dirty="0" smtClean="0"/>
              <a:t>:</a:t>
            </a:r>
          </a:p>
          <a:p>
            <a:r>
              <a:rPr lang="de-DE" dirty="0" smtClean="0"/>
              <a:t>	Cluster</a:t>
            </a:r>
          </a:p>
          <a:p>
            <a:r>
              <a:rPr lang="de-DE" dirty="0"/>
              <a:t>	</a:t>
            </a:r>
            <a:r>
              <a:rPr lang="de-DE" dirty="0" smtClean="0"/>
              <a:t>große Datenmenge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matcht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 neuen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	Paaren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-Funktion: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fasst gleiche </a:t>
            </a:r>
            <a:r>
              <a:rPr lang="de-DE" dirty="0" err="1" smtClean="0"/>
              <a:t>key</a:t>
            </a:r>
            <a:r>
              <a:rPr lang="de-DE" dirty="0" smtClean="0"/>
              <a:t>/</a:t>
            </a:r>
            <a:r>
              <a:rPr lang="de-DE" dirty="0" err="1" smtClean="0"/>
              <a:t>value</a:t>
            </a:r>
            <a:r>
              <a:rPr lang="de-DE" dirty="0" smtClean="0"/>
              <a:t> Paare zusammen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32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MapWorker-ReduceWor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4" y="692696"/>
            <a:ext cx="809299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807330" y="5986044"/>
            <a:ext cx="5616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MapReduce</a:t>
            </a:r>
            <a:r>
              <a:rPr lang="en-US" sz="1000" dirty="0"/>
              <a:t>: Simpliﬁed Data Processing on Large Clusters, Jeffrey Dean and Sanjay </a:t>
            </a:r>
            <a:r>
              <a:rPr lang="en-US" sz="1000" dirty="0" err="1"/>
              <a:t>Ghemawat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934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Beispiel: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Es soll die Häufigkeit aller </a:t>
            </a:r>
            <a:r>
              <a:rPr lang="de-DE" dirty="0"/>
              <a:t>W</a:t>
            </a:r>
            <a:r>
              <a:rPr lang="de-DE" dirty="0" smtClean="0"/>
              <a:t>örter eines Textes ermittelt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Input: Text</a:t>
            </a:r>
          </a:p>
          <a:p>
            <a:pPr marL="0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: lese ein Wort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1“</a:t>
            </a:r>
          </a:p>
          <a:p>
            <a:pPr marL="0" indent="0">
              <a:buNone/>
            </a:pPr>
            <a:r>
              <a:rPr lang="de-DE" dirty="0" err="1" smtClean="0"/>
              <a:t>Reduce</a:t>
            </a:r>
            <a:r>
              <a:rPr lang="de-DE" dirty="0" smtClean="0"/>
              <a:t>: Summiere </a:t>
            </a:r>
            <a:r>
              <a:rPr lang="de-DE" dirty="0" err="1" smtClean="0"/>
              <a:t>value</a:t>
            </a:r>
            <a:r>
              <a:rPr lang="de-DE" dirty="0" smtClean="0"/>
              <a:t> für gleiche </a:t>
            </a:r>
            <a:r>
              <a:rPr lang="de-DE" dirty="0" err="1" smtClean="0"/>
              <a:t>keys</a:t>
            </a:r>
            <a:r>
              <a:rPr lang="de-DE" dirty="0" smtClean="0"/>
              <a:t> auf 	    	    und erzeuge „</a:t>
            </a:r>
            <a:r>
              <a:rPr lang="de-DE" dirty="0" err="1" smtClean="0"/>
              <a:t>key</a:t>
            </a:r>
            <a:r>
              <a:rPr lang="de-DE" dirty="0" smtClean="0"/>
              <a:t>: Wort, </a:t>
            </a:r>
            <a:r>
              <a:rPr lang="de-DE" dirty="0" err="1" smtClean="0"/>
              <a:t>value</a:t>
            </a:r>
            <a:r>
              <a:rPr lang="de-DE" dirty="0" smtClean="0"/>
              <a:t>: Anzahl“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766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Map-Reduce</a:t>
            </a:r>
            <a:r>
              <a:rPr lang="de-DE" dirty="0" smtClean="0"/>
              <a:t> stellt/übernimmt automatisch:</a:t>
            </a:r>
          </a:p>
          <a:p>
            <a:pPr lvl="2"/>
            <a:r>
              <a:rPr lang="de-DE" dirty="0" smtClean="0"/>
              <a:t>Definitionsmöglichkeit von </a:t>
            </a:r>
            <a:r>
              <a:rPr lang="de-DE" dirty="0" err="1" smtClean="0"/>
              <a:t>map</a:t>
            </a:r>
            <a:r>
              <a:rPr lang="de-DE" dirty="0" smtClean="0"/>
              <a:t> und </a:t>
            </a:r>
            <a:r>
              <a:rPr lang="de-DE" dirty="0" err="1" smtClean="0"/>
              <a:t>reduce</a:t>
            </a:r>
            <a:endParaRPr lang="de-DE" dirty="0" smtClean="0"/>
          </a:p>
          <a:p>
            <a:pPr lvl="2"/>
            <a:r>
              <a:rPr lang="de-DE" dirty="0" smtClean="0"/>
              <a:t>Parallelisierung</a:t>
            </a:r>
          </a:p>
          <a:p>
            <a:pPr lvl="2"/>
            <a:r>
              <a:rPr lang="de-DE" dirty="0" smtClean="0"/>
              <a:t>Fehlerbehandlung</a:t>
            </a:r>
          </a:p>
          <a:p>
            <a:pPr lvl="2"/>
            <a:r>
              <a:rPr lang="de-DE" dirty="0" smtClean="0"/>
              <a:t>IO</a:t>
            </a:r>
          </a:p>
          <a:p>
            <a:pPr lvl="2"/>
            <a:r>
              <a:rPr lang="de-DE" dirty="0" smtClean="0"/>
              <a:t>Kommunikation</a:t>
            </a:r>
          </a:p>
          <a:p>
            <a:pPr lvl="2"/>
            <a:r>
              <a:rPr lang="de-DE" dirty="0" smtClean="0"/>
              <a:t>Überwachung</a:t>
            </a:r>
          </a:p>
          <a:p>
            <a:pPr lvl="2"/>
            <a:endParaRPr lang="de-DE" dirty="0"/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4.1 </a:t>
            </a:r>
            <a:r>
              <a:rPr lang="de-DE" dirty="0" err="1" smtClean="0"/>
              <a:t>Map-Reduce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27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, </a:t>
            </a:r>
            <a:r>
              <a:rPr lang="de-DE" dirty="0" err="1" smtClean="0"/>
              <a:t>Availability</a:t>
            </a:r>
            <a:r>
              <a:rPr lang="de-DE" dirty="0" smtClean="0"/>
              <a:t> und Partition </a:t>
            </a:r>
            <a:r>
              <a:rPr lang="de-DE" dirty="0" err="1" smtClean="0"/>
              <a:t>Tolerance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Consistency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Transaktionen erreichen konsistenten Zustand im gesamten verteilten System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Availability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/>
              <a:t>Verfügbarkeit und akzeptable Reaktionszeit ist </a:t>
            </a:r>
            <a:r>
              <a:rPr lang="de-DE" sz="2300" dirty="0" smtClean="0"/>
              <a:t>mit </a:t>
            </a:r>
            <a:r>
              <a:rPr lang="de-DE" sz="2300" dirty="0"/>
              <a:t>100% </a:t>
            </a:r>
            <a:r>
              <a:rPr lang="de-DE" sz="2300" dirty="0" smtClean="0"/>
              <a:t>Datenverfügbarkeit</a:t>
            </a:r>
            <a:r>
              <a:rPr lang="de-DE" sz="2300" dirty="0"/>
              <a:t> </a:t>
            </a:r>
            <a:r>
              <a:rPr lang="de-DE" sz="2300" dirty="0" smtClean="0"/>
              <a:t>gegeben</a:t>
            </a:r>
            <a:endParaRPr lang="de-DE" sz="230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33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Partition </a:t>
            </a:r>
            <a:r>
              <a:rPr lang="de-DE" dirty="0" err="1" smtClean="0"/>
              <a:t>Tolerance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sz="2300" dirty="0" smtClean="0"/>
              <a:t>Ausfall </a:t>
            </a:r>
            <a:r>
              <a:rPr lang="de-DE" sz="2300" dirty="0"/>
              <a:t>von </a:t>
            </a:r>
            <a:r>
              <a:rPr lang="de-DE" sz="2300" dirty="0" smtClean="0"/>
              <a:t>Kommunikationsverbindungen (oder </a:t>
            </a:r>
            <a:r>
              <a:rPr lang="de-DE" sz="2300" dirty="0"/>
              <a:t>Veränderungen der Nodes) führt nicht zum Ausfall des </a:t>
            </a:r>
            <a:r>
              <a:rPr lang="de-DE" sz="2300" dirty="0" smtClean="0"/>
              <a:t>Systems </a:t>
            </a:r>
            <a:r>
              <a:rPr lang="de-DE" sz="2300" dirty="0"/>
              <a:t>(eingeschränkt noch nutzbar)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14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3"/>
          <p:cNvSpPr>
            <a:spLocks noGrp="1"/>
          </p:cNvSpPr>
          <p:nvPr>
            <p:ph type="title"/>
          </p:nvPr>
        </p:nvSpPr>
        <p:spPr>
          <a:xfrm>
            <a:off x="684213" y="831850"/>
            <a:ext cx="7920037" cy="652463"/>
          </a:xfrm>
        </p:spPr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23" name="Inhaltsplatzhalter 34"/>
          <p:cNvSpPr>
            <a:spLocks noGrp="1"/>
          </p:cNvSpPr>
          <p:nvPr>
            <p:ph idx="1"/>
          </p:nvPr>
        </p:nvSpPr>
        <p:spPr>
          <a:xfrm>
            <a:off x="684213" y="1600200"/>
            <a:ext cx="7920037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Historie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Hintergrund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theoretische Grundlagen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Kategorisierung</a:t>
            </a:r>
          </a:p>
        </p:txBody>
      </p:sp>
      <p:sp>
        <p:nvSpPr>
          <p:cNvPr id="36" name="Inhaltsplatzhalter 35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4.2 CAP</a:t>
            </a:r>
            <a:endParaRPr lang="de-DE" dirty="0"/>
          </a:p>
        </p:txBody>
      </p:sp>
      <p:pic>
        <p:nvPicPr>
          <p:cNvPr id="5122" name="Picture 2" descr="C:\Users\TBoonX\Studium\Master\2. Semester\OS-Datenbanken\Abbildungen\C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768" y="1412775"/>
            <a:ext cx="3600400" cy="385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30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4.3 BASE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</a:t>
            </a:r>
          </a:p>
          <a:p>
            <a:pPr marL="0" indent="0">
              <a:buNone/>
            </a:pPr>
            <a:r>
              <a:rPr lang="de-DE" dirty="0" smtClean="0"/>
              <a:t>   </a:t>
            </a:r>
            <a:r>
              <a:rPr lang="en-US" dirty="0" smtClean="0"/>
              <a:t>Basically </a:t>
            </a:r>
            <a:r>
              <a:rPr lang="en-US" dirty="0"/>
              <a:t>Available, Soft State, Eventual </a:t>
            </a:r>
            <a:r>
              <a:rPr lang="en-US" dirty="0" smtClean="0"/>
              <a:t>Consistent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dirty="0" smtClean="0"/>
              <a:t>Abkehr von ACID – Konsistenz ist fließend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Notwendigkeit der Verfügbarkeit und horizontalen Skalierung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Nutzung von Duplikaten und Synchronisation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376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4.4 Eventual-</a:t>
            </a:r>
            <a:r>
              <a:rPr lang="de-DE" dirty="0" err="1" smtClean="0"/>
              <a:t>Consistency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Lockerer Konsistenzbegriff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Verteilte Daten + Synchronisation</a:t>
            </a:r>
          </a:p>
          <a:p>
            <a:pPr marL="0" indent="0">
              <a:buNone/>
            </a:pPr>
            <a:r>
              <a:rPr lang="de-DE" dirty="0" smtClean="0"/>
              <a:t>   →	Nodes besitzen unterschiedliche Daten oder 	Datenversionen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Inconsistence-Window</a:t>
            </a:r>
            <a:r>
              <a:rPr lang="de-DE" dirty="0"/>
              <a:t>: Zeitfenster für </a:t>
            </a:r>
            <a:r>
              <a:rPr lang="de-DE" dirty="0" smtClean="0"/>
              <a:t>Synchronisation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33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1997 durch David Karger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Ziel: </a:t>
            </a:r>
            <a:r>
              <a:rPr lang="de-DE" dirty="0"/>
              <a:t>bei horizontaler Skalierung eine </a:t>
            </a:r>
            <a:r>
              <a:rPr lang="de-DE" dirty="0" smtClean="0"/>
              <a:t>Gleichverteilung </a:t>
            </a:r>
            <a:r>
              <a:rPr lang="de-DE" dirty="0"/>
              <a:t>der Daten anhand deren Hashwerte zu </a:t>
            </a:r>
            <a:r>
              <a:rPr lang="de-DE" dirty="0" smtClean="0"/>
              <a:t>erreichen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Daten und Server erhalten je einen Hashwert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Daten werden Servern anhand ähnlicher 	Hashwerte zugeordnet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Server speichern Kopien der Daten von Vorgängern zusätzlich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31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4.5 </a:t>
            </a:r>
            <a:r>
              <a:rPr lang="de-DE" dirty="0" err="1" smtClean="0"/>
              <a:t>Consistent-Hashing</a:t>
            </a:r>
            <a:endParaRPr lang="de-DE" dirty="0"/>
          </a:p>
        </p:txBody>
      </p:sp>
      <p:pic>
        <p:nvPicPr>
          <p:cNvPr id="6146" name="Picture 2" descr="C:\Users\TBoonX\Studium\Master\2. Semester\OS-Datenbanken\Abbildungen\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52" y="1196750"/>
            <a:ext cx="6984776" cy="47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660416" y="5848388"/>
            <a:ext cx="5832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http://riakdocstest.s3-website-us-east-1.amazonaws.com/riak/1.1.0/tutorials/fast-track/What-is-Riak/</a:t>
            </a:r>
          </a:p>
        </p:txBody>
      </p:sp>
    </p:spTree>
    <p:extLst>
      <p:ext uri="{BB962C8B-B14F-4D97-AF65-F5344CB8AC3E}">
        <p14:creationId xmlns:p14="http://schemas.microsoft.com/office/powerpoint/2010/main" val="41713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Vorteile:</a:t>
            </a:r>
          </a:p>
          <a:p>
            <a:r>
              <a:rPr lang="de-DE" dirty="0"/>
              <a:t>	</a:t>
            </a:r>
            <a:r>
              <a:rPr lang="de-DE" dirty="0" smtClean="0"/>
              <a:t>Gleichverteilung</a:t>
            </a:r>
          </a:p>
          <a:p>
            <a:r>
              <a:rPr lang="de-DE" dirty="0" smtClean="0"/>
              <a:t>	Hinzufügen/Entfernen eines Servers problemlos 	möglich</a:t>
            </a:r>
          </a:p>
          <a:p>
            <a:r>
              <a:rPr lang="de-DE" dirty="0"/>
              <a:t>	</a:t>
            </a:r>
            <a:r>
              <a:rPr lang="de-DE" dirty="0" smtClean="0"/>
              <a:t>Lese- oder Schreibzugriff direkt auf Server 	möglich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4.5 </a:t>
            </a:r>
            <a:r>
              <a:rPr lang="de-DE" dirty="0" err="1"/>
              <a:t>Consistent-Hashing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04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Konzept: Multi-Version </a:t>
            </a:r>
            <a:r>
              <a:rPr lang="de-DE" dirty="0" err="1" smtClean="0"/>
              <a:t>Concurrency</a:t>
            </a:r>
            <a:r>
              <a:rPr lang="de-DE" dirty="0" smtClean="0"/>
              <a:t> </a:t>
            </a:r>
            <a:r>
              <a:rPr lang="de-DE" dirty="0" err="1" smtClean="0"/>
              <a:t>Controll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Schreibvorgänge erzeugen neues Objekt mit neuem Zeitstempel, eigenen ID und Verweis auf Vorgänger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Abkehr von Sperren</a:t>
            </a:r>
          </a:p>
          <a:p>
            <a:pPr marL="0" indent="0">
              <a:buNone/>
            </a:pPr>
            <a:r>
              <a:rPr lang="de-DE" dirty="0" smtClean="0"/>
              <a:t>→ Transaktionen laufen parallel und werden nicht ausgeführt, wenn indes zu schreibende Daten nicht geändert wurden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09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4.6 MVCC</a:t>
            </a:r>
            <a:endParaRPr lang="de-DE" dirty="0"/>
          </a:p>
        </p:txBody>
      </p:sp>
      <p:pic>
        <p:nvPicPr>
          <p:cNvPr id="7170" name="Picture 2" descr="C:\Users\TBoonX\Studium\Master\2. Semester\OS-Datenbanken\Abbildungen\MV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920479" cy="3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003347" y="5922704"/>
            <a:ext cx="7128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NoSQL</a:t>
            </a:r>
            <a:r>
              <a:rPr lang="de-DE" sz="1000" dirty="0" smtClean="0"/>
              <a:t>, 2. Auflage, Stefan </a:t>
            </a:r>
            <a:r>
              <a:rPr lang="de-DE" sz="1000" dirty="0" err="1" smtClean="0"/>
              <a:t>Edlich</a:t>
            </a:r>
            <a:r>
              <a:rPr lang="de-DE" sz="1000" dirty="0" smtClean="0"/>
              <a:t>, Achim Friedland, Jens Hampe, Benjamin Brauer, Markus Brückner, S. 41, Hanser Verlag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12398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4.6 REST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Theoretische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48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149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</a:p>
        </p:txBody>
      </p:sp>
      <p:pic>
        <p:nvPicPr>
          <p:cNvPr id="1040" name="Picture 16" descr="C:\Users\TBoonX\Studium\Master\2. Semester\OS-Datenbanken\Abbildungen\how to write a c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54905"/>
            <a:ext cx="3370784" cy="476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765004" y="6016809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http://geekandpoke.typepad.com/geekandpoke/2011/01/nosql.html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57225" y="333375"/>
            <a:ext cx="6651625" cy="2159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1. </a:t>
            </a:r>
            <a:r>
              <a:rPr lang="de-DE" dirty="0"/>
              <a:t>E</a:t>
            </a:r>
            <a:r>
              <a:rPr lang="de-DE" dirty="0" smtClean="0"/>
              <a:t>inleitung</a:t>
            </a:r>
            <a:endParaRPr lang="de-DE" dirty="0"/>
          </a:p>
        </p:txBody>
      </p:sp>
      <p:pic>
        <p:nvPicPr>
          <p:cNvPr id="4" name="Picture 2" descr="C:\Users\TBoonX\Studium\Master\2. Semester\OS-Datenbanken\Abbildungen\amazon dynam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92" y="2172810"/>
            <a:ext cx="1402710" cy="10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BoonX\Studium\Master\2. Semester\OS-Datenbanken\Abbildungen\BerkeleyDB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4" y="1788635"/>
            <a:ext cx="1582737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BoonX\Studium\Master\2. Semester\OS-Datenbanken\Abbildungen\cassand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49" y="2820392"/>
            <a:ext cx="928725" cy="6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TBoonX\Studium\Master\2. Semester\OS-Datenbanken\Abbildungen\couchD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66664"/>
            <a:ext cx="2277616" cy="20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TBoonX\Studium\Master\2. Semester\OS-Datenbanken\Abbildungen\hadoo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5" y="5229200"/>
            <a:ext cx="30480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TBoonX\Studium\Master\2. Semester\OS-Datenbanken\Abbildungen\h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95601"/>
            <a:ext cx="2747604" cy="114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BoonX\Studium\Master\2. Semester\OS-Datenbanken\Abbildungen\hypertab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1" y="3678733"/>
            <a:ext cx="3057988" cy="14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TBoonX\Studium\Master\2. Semester\OS-Datenbanken\Abbildungen\MongoD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44" y="742664"/>
            <a:ext cx="3604345" cy="12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TBoonX\Studium\Master\2. Semester\OS-Datenbanken\Abbildungen\neo4j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85" y="968106"/>
            <a:ext cx="3324437" cy="8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C:\Users\TBoonX\Studium\Master\2. Semester\OS-Datenbanken\Abbildungen\orientdb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79" y="3678733"/>
            <a:ext cx="191819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C:\Users\TBoonX\Studium\Master\2. Semester\OS-Datenbanken\Abbildungen\redi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1346067" cy="113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C:\Users\TBoonX\Studium\Master\2. Semester\OS-Datenbanken\Abbildungen\terrastor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22" y="1933445"/>
            <a:ext cx="961480" cy="125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Historie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NoSQL</a:t>
            </a:r>
            <a:r>
              <a:rPr lang="de-DE" dirty="0"/>
              <a:t> oder </a:t>
            </a:r>
            <a:r>
              <a:rPr lang="de-DE" dirty="0" err="1"/>
              <a:t>NoRel</a:t>
            </a:r>
            <a:endParaRPr lang="de-DE" dirty="0"/>
          </a:p>
          <a:p>
            <a:r>
              <a:rPr lang="de-DE" dirty="0"/>
              <a:t>Begriff </a:t>
            </a:r>
            <a:r>
              <a:rPr lang="de-DE" dirty="0" smtClean="0"/>
              <a:t>wurde durch </a:t>
            </a:r>
            <a:r>
              <a:rPr lang="de-DE" dirty="0"/>
              <a:t>Eric Evans </a:t>
            </a:r>
            <a:r>
              <a:rPr lang="de-DE" dirty="0" smtClean="0"/>
              <a:t>populär</a:t>
            </a:r>
            <a:endParaRPr lang="de-DE" dirty="0"/>
          </a:p>
          <a:p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47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r>
              <a:rPr lang="de-DE" dirty="0" smtClean="0"/>
              <a:t>1966: IBM IMS (hierarchisch) für Apollo Programm</a:t>
            </a:r>
          </a:p>
          <a:p>
            <a:r>
              <a:rPr lang="de-DE" dirty="0" smtClean="0"/>
              <a:t>1979: DBM (Ablage beliebiger Daten und </a:t>
            </a:r>
            <a:r>
              <a:rPr lang="de-DE" dirty="0" err="1" smtClean="0"/>
              <a:t>hashing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1980er</a:t>
            </a:r>
            <a:r>
              <a:rPr lang="de-DE" dirty="0"/>
              <a:t>: Lotus </a:t>
            </a:r>
            <a:r>
              <a:rPr lang="de-DE" dirty="0" smtClean="0"/>
              <a:t>Notes</a:t>
            </a:r>
            <a:r>
              <a:rPr lang="de-DE" dirty="0"/>
              <a:t>, </a:t>
            </a:r>
            <a:r>
              <a:rPr lang="de-DE" dirty="0" err="1" smtClean="0"/>
              <a:t>BerkleyDB</a:t>
            </a:r>
            <a:r>
              <a:rPr lang="de-DE" dirty="0" smtClean="0"/>
              <a:t> (Key/Value), NDBM  und GT.M</a:t>
            </a:r>
          </a:p>
          <a:p>
            <a:r>
              <a:rPr lang="de-DE" dirty="0" smtClean="0"/>
              <a:t>1998: Carlo </a:t>
            </a:r>
            <a:r>
              <a:rPr lang="de-DE" dirty="0" err="1" smtClean="0"/>
              <a:t>Strozzi</a:t>
            </a:r>
            <a:r>
              <a:rPr lang="de-DE" dirty="0" smtClean="0"/>
              <a:t> nutzt </a:t>
            </a:r>
            <a:r>
              <a:rPr lang="de-DE" dirty="0" err="1" smtClean="0"/>
              <a:t>NoSQL</a:t>
            </a:r>
            <a:r>
              <a:rPr lang="de-DE" dirty="0" smtClean="0"/>
              <a:t> für seine freie und leichtgewichtige Datenbank</a:t>
            </a:r>
          </a:p>
          <a:p>
            <a:r>
              <a:rPr lang="de-DE" dirty="0" smtClean="0"/>
              <a:t>2000: Neo4J (</a:t>
            </a:r>
            <a:r>
              <a:rPr lang="de-DE" dirty="0" err="1" smtClean="0"/>
              <a:t>graphenorientiert</a:t>
            </a:r>
            <a:r>
              <a:rPr lang="de-DE" dirty="0" smtClean="0"/>
              <a:t>), db4o (objektorientiert)</a:t>
            </a:r>
          </a:p>
          <a:p>
            <a:r>
              <a:rPr lang="de-DE" dirty="0" smtClean="0"/>
              <a:t>2003: </a:t>
            </a:r>
            <a:r>
              <a:rPr lang="de-DE" dirty="0" err="1" smtClean="0"/>
              <a:t>Memcached</a:t>
            </a:r>
            <a:r>
              <a:rPr lang="de-DE" dirty="0" smtClean="0"/>
              <a:t> (Key/Value im Arbeitsspeicher)</a:t>
            </a:r>
          </a:p>
          <a:p>
            <a:r>
              <a:rPr lang="de-DE" dirty="0" smtClean="0"/>
              <a:t>2004: </a:t>
            </a:r>
            <a:r>
              <a:rPr lang="de-DE" dirty="0" err="1" smtClean="0"/>
              <a:t>BigTable</a:t>
            </a:r>
            <a:r>
              <a:rPr lang="de-DE" dirty="0" smtClean="0"/>
              <a:t> (spaltenorientiert)</a:t>
            </a:r>
          </a:p>
          <a:p>
            <a:r>
              <a:rPr lang="de-DE" dirty="0" smtClean="0"/>
              <a:t>2005: </a:t>
            </a:r>
            <a:r>
              <a:rPr lang="de-DE" dirty="0" err="1" smtClean="0"/>
              <a:t>Infogrid</a:t>
            </a:r>
            <a:r>
              <a:rPr lang="de-DE" dirty="0" smtClean="0"/>
              <a:t> (</a:t>
            </a:r>
            <a:r>
              <a:rPr lang="de-DE" dirty="0" err="1" smtClean="0"/>
              <a:t>graphenorientiert</a:t>
            </a:r>
            <a:r>
              <a:rPr lang="de-DE" dirty="0" smtClean="0"/>
              <a:t>), </a:t>
            </a:r>
            <a:r>
              <a:rPr lang="de-DE" dirty="0" err="1" smtClean="0"/>
              <a:t>CouchDB</a:t>
            </a:r>
            <a:r>
              <a:rPr lang="de-DE" dirty="0" smtClean="0"/>
              <a:t> (Key/Value)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23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5073427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2007: Amazon Dynamo, </a:t>
            </a:r>
            <a:r>
              <a:rPr lang="de-DE" dirty="0" err="1" smtClean="0"/>
              <a:t>MongoDB</a:t>
            </a:r>
            <a:r>
              <a:rPr lang="de-DE" dirty="0" smtClean="0"/>
              <a:t> (dokumentorientiert)</a:t>
            </a:r>
          </a:p>
          <a:p>
            <a:r>
              <a:rPr lang="de-DE" dirty="0" smtClean="0"/>
              <a:t>2008: Cassandra (spaltenorientiert), Project </a:t>
            </a:r>
            <a:r>
              <a:rPr lang="de-DE" dirty="0" err="1" smtClean="0"/>
              <a:t>Voldemort</a:t>
            </a:r>
            <a:r>
              <a:rPr lang="de-DE" dirty="0" smtClean="0"/>
              <a:t> (Key/Value)</a:t>
            </a:r>
          </a:p>
          <a:p>
            <a:r>
              <a:rPr lang="de-DE" dirty="0" smtClean="0"/>
              <a:t>2009: Terrastore (dokumentorientiert), </a:t>
            </a:r>
            <a:r>
              <a:rPr lang="de-DE" dirty="0" err="1" smtClean="0"/>
              <a:t>Redis</a:t>
            </a:r>
            <a:r>
              <a:rPr lang="de-DE" dirty="0" smtClean="0"/>
              <a:t> (Key/Value), </a:t>
            </a:r>
            <a:r>
              <a:rPr lang="de-DE" dirty="0" err="1" smtClean="0"/>
              <a:t>HBase</a:t>
            </a:r>
            <a:r>
              <a:rPr lang="de-DE" dirty="0" smtClean="0"/>
              <a:t> (spaltenorientiert), </a:t>
            </a:r>
            <a:r>
              <a:rPr lang="de-DE" dirty="0" err="1" smtClean="0"/>
              <a:t>Hypertable</a:t>
            </a:r>
            <a:r>
              <a:rPr lang="de-DE" dirty="0" smtClean="0"/>
              <a:t> (spaltenorientiert), </a:t>
            </a:r>
            <a:r>
              <a:rPr lang="de-DE" dirty="0" err="1" smtClean="0"/>
              <a:t>VertexDB</a:t>
            </a:r>
            <a:r>
              <a:rPr lang="de-DE" dirty="0" smtClean="0"/>
              <a:t> (</a:t>
            </a:r>
            <a:r>
              <a:rPr lang="de-DE" dirty="0" err="1" smtClean="0"/>
              <a:t>graphorientiert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2. 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8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Neue Anforderungen</a:t>
            </a:r>
          </a:p>
          <a:p>
            <a:pPr marL="457200" lvl="1" indent="0">
              <a:buNone/>
            </a:pPr>
            <a:r>
              <a:rPr lang="de-DE" dirty="0" smtClean="0"/>
              <a:t>→ Besonders durch Web 2.0</a:t>
            </a:r>
          </a:p>
          <a:p>
            <a:pPr lvl="1"/>
            <a:r>
              <a:rPr lang="de-DE" dirty="0"/>
              <a:t>Horizontale Skalierung</a:t>
            </a:r>
          </a:p>
          <a:p>
            <a:pPr lvl="1"/>
            <a:r>
              <a:rPr lang="de-DE" dirty="0"/>
              <a:t>Schnelles Read/Write</a:t>
            </a:r>
          </a:p>
          <a:p>
            <a:pPr lvl="1"/>
            <a:r>
              <a:rPr lang="de-DE" dirty="0"/>
              <a:t>Schemafreiheit</a:t>
            </a:r>
          </a:p>
          <a:p>
            <a:pPr lvl="1"/>
            <a:r>
              <a:rPr lang="de-DE" dirty="0" err="1"/>
              <a:t>Parallelisierbarkeit</a:t>
            </a:r>
            <a:endParaRPr lang="de-DE" dirty="0"/>
          </a:p>
          <a:p>
            <a:pPr lvl="1"/>
            <a:r>
              <a:rPr lang="de-DE" dirty="0"/>
              <a:t>Hochverfügbarkeit</a:t>
            </a:r>
          </a:p>
          <a:p>
            <a:pPr lvl="1"/>
            <a:r>
              <a:rPr lang="de-DE" dirty="0"/>
              <a:t>Kostengünstig und geringer Wartungsaufwand</a:t>
            </a:r>
          </a:p>
          <a:p>
            <a:pPr lvl="1"/>
            <a:r>
              <a:rPr lang="de-DE" dirty="0"/>
              <a:t>Verarbeitung sehr große </a:t>
            </a:r>
            <a:r>
              <a:rPr lang="de-DE" dirty="0" smtClean="0"/>
              <a:t>Datenmengen</a:t>
            </a:r>
          </a:p>
          <a:p>
            <a:pPr lvl="1"/>
            <a:r>
              <a:rPr lang="de-DE" dirty="0" smtClean="0"/>
              <a:t>Verteilte Systeme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Hintergrund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Facebook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Bericht August 2012:</a:t>
            </a:r>
          </a:p>
          <a:p>
            <a:r>
              <a:rPr lang="de-DE" dirty="0" smtClean="0"/>
              <a:t>500+ Terrabyte an neuen Daten</a:t>
            </a:r>
          </a:p>
          <a:p>
            <a:r>
              <a:rPr lang="de-DE" dirty="0" smtClean="0"/>
              <a:t>2.7 Millionen </a:t>
            </a:r>
            <a:r>
              <a:rPr lang="de-DE" dirty="0" err="1" smtClean="0"/>
              <a:t>Likes</a:t>
            </a:r>
            <a:endParaRPr lang="de-DE" dirty="0" smtClean="0"/>
          </a:p>
          <a:p>
            <a:r>
              <a:rPr lang="de-DE" dirty="0" smtClean="0"/>
              <a:t>300 Millionen Fotos</a:t>
            </a:r>
          </a:p>
          <a:p>
            <a:r>
              <a:rPr lang="de-DE" dirty="0" smtClean="0"/>
              <a:t>70000 Suchanfragen</a:t>
            </a:r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			</a:t>
            </a:r>
            <a:r>
              <a:rPr lang="de-DE" b="1" u="sng" dirty="0" smtClean="0"/>
              <a:t>pro Tag!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dirty="0" smtClean="0"/>
              <a:t>Mehr als 100 </a:t>
            </a:r>
            <a:r>
              <a:rPr lang="de-DE" dirty="0" err="1" smtClean="0"/>
              <a:t>Petabytes</a:t>
            </a:r>
            <a:r>
              <a:rPr lang="de-DE" dirty="0" smtClean="0"/>
              <a:t> in einem Cluster</a:t>
            </a:r>
          </a:p>
        </p:txBody>
      </p:sp>
    </p:spTree>
    <p:extLst>
      <p:ext uri="{BB962C8B-B14F-4D97-AF65-F5344CB8AC3E}">
        <p14:creationId xmlns:p14="http://schemas.microsoft.com/office/powerpoint/2010/main" val="125598577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imn_extern_v5.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praesentationsvorlage_imn_extern_v5.4</Template>
  <TotalTime>0</TotalTime>
  <Words>661</Words>
  <Application>Microsoft Office PowerPoint</Application>
  <PresentationFormat>Bildschirmpräsentation (4:3)</PresentationFormat>
  <Paragraphs>192</Paragraphs>
  <Slides>28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0" baseType="lpstr">
      <vt:lpstr>praesentationsvorlage_imn_extern_v5.4</vt:lpstr>
      <vt:lpstr>Benutzerdefiniertes Design</vt:lpstr>
      <vt:lpstr>NoSQL</vt:lpstr>
      <vt:lpstr>Agenda</vt:lpstr>
      <vt:lpstr>1. Einleitung</vt:lpstr>
      <vt:lpstr>PowerPoint-Präsentation</vt:lpstr>
      <vt:lpstr>2. Historie</vt:lpstr>
      <vt:lpstr>PowerPoint-Präsentation</vt:lpstr>
      <vt:lpstr>PowerPoint-Präsentation</vt:lpstr>
      <vt:lpstr>3. Hintergrund</vt:lpstr>
      <vt:lpstr>Facebook</vt:lpstr>
      <vt:lpstr>PowerPoint-Präsentation</vt:lpstr>
      <vt:lpstr>PowerPoint-Präsentation</vt:lpstr>
      <vt:lpstr>4. Theoretische Grundlagen</vt:lpstr>
      <vt:lpstr>4.1 Map-Reduce</vt:lpstr>
      <vt:lpstr>PowerPoint-Präsentation</vt:lpstr>
      <vt:lpstr>PowerPoint-Präsentation</vt:lpstr>
      <vt:lpstr>PowerPoint-Präsentation</vt:lpstr>
      <vt:lpstr>PowerPoint-Präsentation</vt:lpstr>
      <vt:lpstr>4.2 CAP</vt:lpstr>
      <vt:lpstr>PowerPoint-Präsentation</vt:lpstr>
      <vt:lpstr>PowerPoint-Präsentation</vt:lpstr>
      <vt:lpstr>4.3 BASE</vt:lpstr>
      <vt:lpstr>4.4 Eventual-Consistency</vt:lpstr>
      <vt:lpstr>4.5 Consistent-Hashing</vt:lpstr>
      <vt:lpstr>PowerPoint-Präsentation</vt:lpstr>
      <vt:lpstr>PowerPoint-Präsentation</vt:lpstr>
      <vt:lpstr>4.6 MVCC</vt:lpstr>
      <vt:lpstr>PowerPoint-Präsentation</vt:lpstr>
      <vt:lpstr>4.6 REST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Kurt Junghanns</dc:creator>
  <cp:lastModifiedBy>Kurt Junghanns</cp:lastModifiedBy>
  <cp:revision>64</cp:revision>
  <dcterms:created xsi:type="dcterms:W3CDTF">2013-05-22T10:21:19Z</dcterms:created>
  <dcterms:modified xsi:type="dcterms:W3CDTF">2013-05-26T14:19:08Z</dcterms:modified>
</cp:coreProperties>
</file>