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92" r:id="rId6"/>
    <p:sldId id="293" r:id="rId7"/>
    <p:sldId id="283" r:id="rId8"/>
    <p:sldId id="304" r:id="rId9"/>
    <p:sldId id="298" r:id="rId10"/>
    <p:sldId id="291" r:id="rId11"/>
    <p:sldId id="300" r:id="rId12"/>
    <p:sldId id="299" r:id="rId13"/>
    <p:sldId id="297" r:id="rId14"/>
    <p:sldId id="301" r:id="rId15"/>
    <p:sldId id="302" r:id="rId16"/>
    <p:sldId id="305" r:id="rId17"/>
    <p:sldId id="303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26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83F7F-A854-4FE4-8997-8EC22BD7B93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3F0CB-ACA3-41E3-BE45-99C77F4755D1}">
      <dgm:prSet phldrT="[Text]"/>
      <dgm:spPr/>
      <dgm:t>
        <a:bodyPr/>
        <a:lstStyle/>
        <a:p>
          <a:r>
            <a:rPr lang="en-US" dirty="0" smtClean="0"/>
            <a:t>User Input</a:t>
          </a:r>
          <a:endParaRPr lang="en-US" dirty="0"/>
        </a:p>
      </dgm:t>
    </dgm:pt>
    <dgm:pt modelId="{4CCE9056-AE04-4300-A316-49381997944B}" type="parTrans" cxnId="{065687F5-A4E7-44D9-AB94-D86DA8445630}">
      <dgm:prSet/>
      <dgm:spPr/>
      <dgm:t>
        <a:bodyPr/>
        <a:lstStyle/>
        <a:p>
          <a:endParaRPr lang="en-US"/>
        </a:p>
      </dgm:t>
    </dgm:pt>
    <dgm:pt modelId="{1DD1EB81-BF5C-4F73-A118-72FB6FB3BDB0}" type="sibTrans" cxnId="{065687F5-A4E7-44D9-AB94-D86DA8445630}">
      <dgm:prSet/>
      <dgm:spPr/>
      <dgm:t>
        <a:bodyPr/>
        <a:lstStyle/>
        <a:p>
          <a:endParaRPr lang="en-US"/>
        </a:p>
      </dgm:t>
    </dgm:pt>
    <dgm:pt modelId="{86F57FC3-7401-43CC-920E-C1B706FDB79D}">
      <dgm:prSet phldrT="[Text]"/>
      <dgm:spPr/>
      <dgm:t>
        <a:bodyPr/>
        <a:lstStyle/>
        <a:p>
          <a:r>
            <a:rPr lang="en-US" dirty="0" smtClean="0"/>
            <a:t>Simple User Interface to select the property, the city and extra features</a:t>
          </a:r>
          <a:endParaRPr lang="en-US" dirty="0"/>
        </a:p>
      </dgm:t>
    </dgm:pt>
    <dgm:pt modelId="{C5A0DF49-CA9A-4A41-99E6-A5D9A758088E}" type="parTrans" cxnId="{167E893E-2EA7-436D-BF1C-E00C0FE65A2E}">
      <dgm:prSet/>
      <dgm:spPr/>
      <dgm:t>
        <a:bodyPr/>
        <a:lstStyle/>
        <a:p>
          <a:endParaRPr lang="en-US"/>
        </a:p>
      </dgm:t>
    </dgm:pt>
    <dgm:pt modelId="{5474A051-DEA6-4DC3-BC37-B67D32A6796A}" type="sibTrans" cxnId="{167E893E-2EA7-436D-BF1C-E00C0FE65A2E}">
      <dgm:prSet/>
      <dgm:spPr/>
      <dgm:t>
        <a:bodyPr/>
        <a:lstStyle/>
        <a:p>
          <a:endParaRPr lang="en-US"/>
        </a:p>
      </dgm:t>
    </dgm:pt>
    <dgm:pt modelId="{897E39BD-9250-4E2D-944F-9E6AF6090BD8}">
      <dgm:prSet phldrT="[Text]"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3B7A2DE8-025B-475D-B8EF-1056CCBF1B69}" type="parTrans" cxnId="{EADB2100-B62F-44A1-B9ED-B66A82490034}">
      <dgm:prSet/>
      <dgm:spPr/>
      <dgm:t>
        <a:bodyPr/>
        <a:lstStyle/>
        <a:p>
          <a:endParaRPr lang="en-US"/>
        </a:p>
      </dgm:t>
    </dgm:pt>
    <dgm:pt modelId="{008539CF-F268-43CE-A2FA-7FAE6CE6D32E}" type="sibTrans" cxnId="{EADB2100-B62F-44A1-B9ED-B66A82490034}">
      <dgm:prSet/>
      <dgm:spPr/>
      <dgm:t>
        <a:bodyPr/>
        <a:lstStyle/>
        <a:p>
          <a:endParaRPr lang="en-US"/>
        </a:p>
      </dgm:t>
    </dgm:pt>
    <dgm:pt modelId="{6594A0B6-F5F0-4870-843F-19800D5286A6}">
      <dgm:prSet phldrT="[Text]"/>
      <dgm:spPr/>
      <dgm:t>
        <a:bodyPr/>
        <a:lstStyle/>
        <a:p>
          <a:r>
            <a:rPr lang="en-US" dirty="0" smtClean="0"/>
            <a:t>Data Gathering via Web Scraping</a:t>
          </a:r>
          <a:endParaRPr lang="en-US" dirty="0"/>
        </a:p>
      </dgm:t>
    </dgm:pt>
    <dgm:pt modelId="{D7B49F82-E37E-4C64-BCF7-5FC7B593C959}" type="parTrans" cxnId="{6469001D-CA22-406D-A1B1-9F6396E38AF3}">
      <dgm:prSet/>
      <dgm:spPr/>
      <dgm:t>
        <a:bodyPr/>
        <a:lstStyle/>
        <a:p>
          <a:endParaRPr lang="en-US"/>
        </a:p>
      </dgm:t>
    </dgm:pt>
    <dgm:pt modelId="{6946AB79-797C-4978-86B9-4AA516FA41EA}" type="sibTrans" cxnId="{6469001D-CA22-406D-A1B1-9F6396E38AF3}">
      <dgm:prSet/>
      <dgm:spPr/>
      <dgm:t>
        <a:bodyPr/>
        <a:lstStyle/>
        <a:p>
          <a:endParaRPr lang="en-US"/>
        </a:p>
      </dgm:t>
    </dgm:pt>
    <dgm:pt modelId="{F906C436-0D05-47F7-8B32-0827B064CB92}">
      <dgm:prSet phldrT="[Text]"/>
      <dgm:spPr/>
      <dgm:t>
        <a:bodyPr/>
        <a:lstStyle/>
        <a:p>
          <a:r>
            <a:rPr lang="en-US" dirty="0" smtClean="0"/>
            <a:t>Data Validation &amp; Clustering</a:t>
          </a:r>
          <a:endParaRPr lang="en-US" dirty="0"/>
        </a:p>
      </dgm:t>
    </dgm:pt>
    <dgm:pt modelId="{316169AE-77CD-4E21-A6C3-FA2FF031F9CD}" type="parTrans" cxnId="{C3895DB2-42A5-45FA-AE9A-56C6CE14B764}">
      <dgm:prSet/>
      <dgm:spPr/>
      <dgm:t>
        <a:bodyPr/>
        <a:lstStyle/>
        <a:p>
          <a:endParaRPr lang="en-US"/>
        </a:p>
      </dgm:t>
    </dgm:pt>
    <dgm:pt modelId="{C5E4DDCC-9ECF-4986-BE13-109F7170954F}" type="sibTrans" cxnId="{C3895DB2-42A5-45FA-AE9A-56C6CE14B764}">
      <dgm:prSet/>
      <dgm:spPr/>
      <dgm:t>
        <a:bodyPr/>
        <a:lstStyle/>
        <a:p>
          <a:endParaRPr lang="en-US"/>
        </a:p>
      </dgm:t>
    </dgm:pt>
    <dgm:pt modelId="{31C8278A-4B59-413A-A8CD-82BC3BFB97ED}">
      <dgm:prSet phldrT="[Text]"/>
      <dgm:spPr/>
      <dgm:t>
        <a:bodyPr/>
        <a:lstStyle/>
        <a:p>
          <a:r>
            <a:rPr lang="en-US" dirty="0" smtClean="0"/>
            <a:t>Removing Invalid data</a:t>
          </a:r>
          <a:endParaRPr lang="en-US" dirty="0"/>
        </a:p>
      </dgm:t>
    </dgm:pt>
    <dgm:pt modelId="{64194983-DE9D-4067-9BC9-3B7AABD3B442}" type="parTrans" cxnId="{32E2EEE4-24C3-41F8-886D-1CDD8B7C7355}">
      <dgm:prSet/>
      <dgm:spPr/>
      <dgm:t>
        <a:bodyPr/>
        <a:lstStyle/>
        <a:p>
          <a:endParaRPr lang="en-US"/>
        </a:p>
      </dgm:t>
    </dgm:pt>
    <dgm:pt modelId="{DF434297-713D-4A6E-A22D-6A53DBFB335C}" type="sibTrans" cxnId="{32E2EEE4-24C3-41F8-886D-1CDD8B7C7355}">
      <dgm:prSet/>
      <dgm:spPr/>
      <dgm:t>
        <a:bodyPr/>
        <a:lstStyle/>
        <a:p>
          <a:endParaRPr lang="en-US"/>
        </a:p>
      </dgm:t>
    </dgm:pt>
    <dgm:pt modelId="{352D8527-F23C-4F28-BA1E-5DE7A23F97E2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013EF405-63F2-47AA-B0EB-D819E618113E}" type="parTrans" cxnId="{4EBF82CE-3922-45D1-9FAD-F020923B2161}">
      <dgm:prSet/>
      <dgm:spPr/>
      <dgm:t>
        <a:bodyPr/>
        <a:lstStyle/>
        <a:p>
          <a:endParaRPr lang="en-US"/>
        </a:p>
      </dgm:t>
    </dgm:pt>
    <dgm:pt modelId="{4F3FC1E0-BC21-40E9-BE15-486AF14B7A15}" type="sibTrans" cxnId="{4EBF82CE-3922-45D1-9FAD-F020923B2161}">
      <dgm:prSet/>
      <dgm:spPr/>
      <dgm:t>
        <a:bodyPr/>
        <a:lstStyle/>
        <a:p>
          <a:endParaRPr lang="en-US"/>
        </a:p>
      </dgm:t>
    </dgm:pt>
    <dgm:pt modelId="{90F33E47-044B-443D-A11E-8FE0856E2376}">
      <dgm:prSet phldrT="[Text]"/>
      <dgm:spPr/>
      <dgm:t>
        <a:bodyPr/>
        <a:lstStyle/>
        <a:p>
          <a:r>
            <a:rPr lang="en-US" dirty="0" smtClean="0"/>
            <a:t>AI</a:t>
          </a:r>
          <a:endParaRPr lang="en-US" dirty="0"/>
        </a:p>
      </dgm:t>
    </dgm:pt>
    <dgm:pt modelId="{1029BB2A-D2AF-406C-9C31-39ADE0DF9B6F}" type="parTrans" cxnId="{AFD3401E-4D39-48D1-82C6-F4DC1AE17500}">
      <dgm:prSet/>
      <dgm:spPr/>
      <dgm:t>
        <a:bodyPr/>
        <a:lstStyle/>
        <a:p>
          <a:endParaRPr lang="en-US"/>
        </a:p>
      </dgm:t>
    </dgm:pt>
    <dgm:pt modelId="{FE246D87-58D1-427E-8C5F-544F1EF197B2}" type="sibTrans" cxnId="{AFD3401E-4D39-48D1-82C6-F4DC1AE17500}">
      <dgm:prSet/>
      <dgm:spPr/>
      <dgm:t>
        <a:bodyPr/>
        <a:lstStyle/>
        <a:p>
          <a:endParaRPr lang="en-US"/>
        </a:p>
      </dgm:t>
    </dgm:pt>
    <dgm:pt modelId="{2DE6E355-4694-4455-BC24-0E8CE71F866F}">
      <dgm:prSet phldrT="[Text]"/>
      <dgm:spPr/>
      <dgm:t>
        <a:bodyPr/>
        <a:lstStyle/>
        <a:p>
          <a:r>
            <a:rPr lang="en-US" dirty="0" smtClean="0"/>
            <a:t>Clustering Data</a:t>
          </a:r>
          <a:endParaRPr lang="en-US" dirty="0"/>
        </a:p>
      </dgm:t>
    </dgm:pt>
    <dgm:pt modelId="{D5239DA0-9166-45E8-9642-05093E19306A}" type="parTrans" cxnId="{6D5DD96B-0410-4C62-928A-E85DA0FDAC4A}">
      <dgm:prSet/>
      <dgm:spPr/>
      <dgm:t>
        <a:bodyPr/>
        <a:lstStyle/>
        <a:p>
          <a:endParaRPr lang="en-US"/>
        </a:p>
      </dgm:t>
    </dgm:pt>
    <dgm:pt modelId="{80E3F48E-CD27-4068-9878-71925D516C6E}" type="sibTrans" cxnId="{6D5DD96B-0410-4C62-928A-E85DA0FDAC4A}">
      <dgm:prSet/>
      <dgm:spPr/>
      <dgm:t>
        <a:bodyPr/>
        <a:lstStyle/>
        <a:p>
          <a:endParaRPr lang="en-US"/>
        </a:p>
      </dgm:t>
    </dgm:pt>
    <dgm:pt modelId="{3076DBCA-3B39-4F3C-AFF3-70C1B7405B5A}">
      <dgm:prSet phldrT="[Text]"/>
      <dgm:spPr/>
      <dgm:t>
        <a:bodyPr/>
        <a:lstStyle/>
        <a:p>
          <a:r>
            <a:rPr lang="en-US" dirty="0" smtClean="0"/>
            <a:t>Scatter Plot</a:t>
          </a:r>
          <a:endParaRPr lang="en-US" dirty="0"/>
        </a:p>
      </dgm:t>
    </dgm:pt>
    <dgm:pt modelId="{4BFCA7D6-FCE3-4352-8D03-29A2B75B8491}" type="parTrans" cxnId="{179E227F-CA31-443B-A72C-DA28B9545B49}">
      <dgm:prSet/>
      <dgm:spPr/>
      <dgm:t>
        <a:bodyPr/>
        <a:lstStyle/>
        <a:p>
          <a:endParaRPr lang="en-US"/>
        </a:p>
      </dgm:t>
    </dgm:pt>
    <dgm:pt modelId="{1AD5B1E0-9F5D-4E7E-9F11-0F8C9BF6B634}" type="sibTrans" cxnId="{179E227F-CA31-443B-A72C-DA28B9545B49}">
      <dgm:prSet/>
      <dgm:spPr/>
      <dgm:t>
        <a:bodyPr/>
        <a:lstStyle/>
        <a:p>
          <a:endParaRPr lang="en-US"/>
        </a:p>
      </dgm:t>
    </dgm:pt>
    <dgm:pt modelId="{F2B35E7E-328C-440D-91B0-80DE032A1CC5}">
      <dgm:prSet phldrT="[Text]"/>
      <dgm:spPr/>
      <dgm:t>
        <a:bodyPr/>
        <a:lstStyle/>
        <a:p>
          <a:r>
            <a:rPr lang="en-US" dirty="0" smtClean="0"/>
            <a:t>Area Plot</a:t>
          </a:r>
          <a:endParaRPr lang="en-US" dirty="0"/>
        </a:p>
      </dgm:t>
    </dgm:pt>
    <dgm:pt modelId="{0F83FB20-A7FD-48BA-A6DA-98FDBE17D45D}" type="parTrans" cxnId="{CEEB46E1-F98D-4135-8D53-AC36D57B0850}">
      <dgm:prSet/>
      <dgm:spPr/>
      <dgm:t>
        <a:bodyPr/>
        <a:lstStyle/>
        <a:p>
          <a:endParaRPr lang="en-US"/>
        </a:p>
      </dgm:t>
    </dgm:pt>
    <dgm:pt modelId="{EBE42A08-03E0-4ED5-8A29-969D31941E84}" type="sibTrans" cxnId="{CEEB46E1-F98D-4135-8D53-AC36D57B0850}">
      <dgm:prSet/>
      <dgm:spPr/>
      <dgm:t>
        <a:bodyPr/>
        <a:lstStyle/>
        <a:p>
          <a:endParaRPr lang="en-US"/>
        </a:p>
      </dgm:t>
    </dgm:pt>
    <dgm:pt modelId="{AFDF3C9D-6CF6-4D68-B0DB-8D0538E68357}">
      <dgm:prSet phldrT="[Text]"/>
      <dgm:spPr/>
      <dgm:t>
        <a:bodyPr/>
        <a:lstStyle/>
        <a:p>
          <a:r>
            <a:rPr lang="en-US" dirty="0" smtClean="0"/>
            <a:t>Histogram</a:t>
          </a:r>
          <a:endParaRPr lang="en-US" dirty="0"/>
        </a:p>
      </dgm:t>
    </dgm:pt>
    <dgm:pt modelId="{96309507-198D-4903-BE19-676A09790597}" type="parTrans" cxnId="{DA6C5325-1610-48C6-9FB5-439D30CBEC54}">
      <dgm:prSet/>
      <dgm:spPr/>
      <dgm:t>
        <a:bodyPr/>
        <a:lstStyle/>
        <a:p>
          <a:endParaRPr lang="en-US"/>
        </a:p>
      </dgm:t>
    </dgm:pt>
    <dgm:pt modelId="{5BE3374E-E8C4-4CB9-AD20-0668B300DDD9}" type="sibTrans" cxnId="{DA6C5325-1610-48C6-9FB5-439D30CBEC54}">
      <dgm:prSet/>
      <dgm:spPr/>
      <dgm:t>
        <a:bodyPr/>
        <a:lstStyle/>
        <a:p>
          <a:endParaRPr lang="en-US"/>
        </a:p>
      </dgm:t>
    </dgm:pt>
    <dgm:pt modelId="{4EA80690-04EE-4F16-949C-20E369A2BA41}">
      <dgm:prSet phldrT="[Text]"/>
      <dgm:spPr/>
      <dgm:t>
        <a:bodyPr/>
        <a:lstStyle/>
        <a:p>
          <a:r>
            <a:rPr lang="en-US" dirty="0" smtClean="0"/>
            <a:t>Data Clustering</a:t>
          </a:r>
          <a:endParaRPr lang="en-US" dirty="0"/>
        </a:p>
      </dgm:t>
    </dgm:pt>
    <dgm:pt modelId="{8936DDA1-F3E6-4DA0-BD58-D8CDB8FCD2C3}" type="parTrans" cxnId="{8ACF12A0-2D0A-4E60-A7BE-97B4963FC8F8}">
      <dgm:prSet/>
      <dgm:spPr/>
      <dgm:t>
        <a:bodyPr/>
        <a:lstStyle/>
        <a:p>
          <a:endParaRPr lang="en-US"/>
        </a:p>
      </dgm:t>
    </dgm:pt>
    <dgm:pt modelId="{14117FFD-79BE-4949-B4F6-98EDBAC797B8}" type="sibTrans" cxnId="{8ACF12A0-2D0A-4E60-A7BE-97B4963FC8F8}">
      <dgm:prSet/>
      <dgm:spPr/>
      <dgm:t>
        <a:bodyPr/>
        <a:lstStyle/>
        <a:p>
          <a:endParaRPr lang="en-US"/>
        </a:p>
      </dgm:t>
    </dgm:pt>
    <dgm:pt modelId="{02A29CF9-216C-4612-922E-1855885DE477}">
      <dgm:prSet phldrT="[Text]"/>
      <dgm:spPr/>
      <dgm:t>
        <a:bodyPr/>
        <a:lstStyle/>
        <a:p>
          <a:r>
            <a:rPr lang="en-US" dirty="0" smtClean="0"/>
            <a:t>Model Realization</a:t>
          </a:r>
          <a:endParaRPr lang="en-US" dirty="0"/>
        </a:p>
      </dgm:t>
    </dgm:pt>
    <dgm:pt modelId="{43BE1A8B-FA69-4592-845C-5D0E6A7E3653}" type="parTrans" cxnId="{E6FF581C-3E60-4C16-8DFA-842EB27FF167}">
      <dgm:prSet/>
      <dgm:spPr/>
      <dgm:t>
        <a:bodyPr/>
        <a:lstStyle/>
        <a:p>
          <a:endParaRPr lang="en-US"/>
        </a:p>
      </dgm:t>
    </dgm:pt>
    <dgm:pt modelId="{613BAC7A-3F4D-4F65-954C-556C982B9118}" type="sibTrans" cxnId="{E6FF581C-3E60-4C16-8DFA-842EB27FF167}">
      <dgm:prSet/>
      <dgm:spPr/>
      <dgm:t>
        <a:bodyPr/>
        <a:lstStyle/>
        <a:p>
          <a:endParaRPr lang="en-US"/>
        </a:p>
      </dgm:t>
    </dgm:pt>
    <dgm:pt modelId="{2D5E13E0-2929-4337-A254-C0067B06495B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EE8ABDDF-5BC2-41E3-8AC9-A6EF6637262C}" type="parTrans" cxnId="{867ECCA7-F29B-41DB-B09F-DAE07837EE59}">
      <dgm:prSet/>
      <dgm:spPr/>
      <dgm:t>
        <a:bodyPr/>
        <a:lstStyle/>
        <a:p>
          <a:endParaRPr lang="en-US"/>
        </a:p>
      </dgm:t>
    </dgm:pt>
    <dgm:pt modelId="{206CA8ED-83B4-428B-B109-F9A44519DAFB}" type="sibTrans" cxnId="{867ECCA7-F29B-41DB-B09F-DAE07837EE59}">
      <dgm:prSet/>
      <dgm:spPr/>
      <dgm:t>
        <a:bodyPr/>
        <a:lstStyle/>
        <a:p>
          <a:endParaRPr lang="en-US"/>
        </a:p>
      </dgm:t>
    </dgm:pt>
    <dgm:pt modelId="{1322950F-2646-4558-8573-1942BF942564}" type="pres">
      <dgm:prSet presAssocID="{ACF83F7F-A854-4FE4-8997-8EC22BD7B93D}" presName="Name0" presStyleCnt="0">
        <dgm:presLayoutVars>
          <dgm:dir/>
          <dgm:resizeHandles val="exact"/>
        </dgm:presLayoutVars>
      </dgm:prSet>
      <dgm:spPr/>
    </dgm:pt>
    <dgm:pt modelId="{D45052D3-6917-4607-BBF9-5C1843B840DE}" type="pres">
      <dgm:prSet presAssocID="{1833F0CB-ACA3-41E3-BE45-99C77F4755D1}" presName="parAndCh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35652-61F4-461A-8531-D0510F5B404D}" type="pres">
      <dgm:prSet presAssocID="{1DD1EB81-BF5C-4F73-A118-72FB6FB3BDB0}" presName="parAndChSpace" presStyleCnt="0"/>
      <dgm:spPr/>
    </dgm:pt>
    <dgm:pt modelId="{6647BAFF-6B0A-40EC-ADA7-26A22FCBEB98}" type="pres">
      <dgm:prSet presAssocID="{897E39BD-9250-4E2D-944F-9E6AF6090BD8}" presName="parAndCh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4C521-7D66-4E33-95C6-D17FCAB29207}" type="pres">
      <dgm:prSet presAssocID="{008539CF-F268-43CE-A2FA-7FAE6CE6D32E}" presName="parAndChSpace" presStyleCnt="0"/>
      <dgm:spPr/>
    </dgm:pt>
    <dgm:pt modelId="{A53F6E0E-6D45-4E95-9C9D-E83C80F4C7DA}" type="pres">
      <dgm:prSet presAssocID="{F906C436-0D05-47F7-8B32-0827B064CB92}" presName="parAndCh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2501E-80B1-4E9D-9DD9-6C955CF29E08}" type="pres">
      <dgm:prSet presAssocID="{C5E4DDCC-9ECF-4986-BE13-109F7170954F}" presName="parAndChSpace" presStyleCnt="0"/>
      <dgm:spPr/>
    </dgm:pt>
    <dgm:pt modelId="{C08831B0-53F2-4ACC-B400-7AAFEB47453A}" type="pres">
      <dgm:prSet presAssocID="{352D8527-F23C-4F28-BA1E-5DE7A23F97E2}" presName="parAndCh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28245-4E18-420D-9C01-758D194449B5}" type="pres">
      <dgm:prSet presAssocID="{4F3FC1E0-BC21-40E9-BE15-486AF14B7A15}" presName="parAndChSpace" presStyleCnt="0"/>
      <dgm:spPr/>
    </dgm:pt>
    <dgm:pt modelId="{1D18825D-F6D0-43B8-8008-18BEC56406AD}" type="pres">
      <dgm:prSet presAssocID="{90F33E47-044B-443D-A11E-8FE0856E2376}" presName="parAndCh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A34C04-4CD1-4566-BF81-28594072EF5A}" type="presOf" srcId="{3076DBCA-3B39-4F3C-AFF3-70C1B7405B5A}" destId="{C08831B0-53F2-4ACC-B400-7AAFEB47453A}" srcOrd="0" destOrd="1" presId="urn:microsoft.com/office/officeart/2005/8/layout/hChevron3"/>
    <dgm:cxn modelId="{8ACF12A0-2D0A-4E60-A7BE-97B4963FC8F8}" srcId="{90F33E47-044B-443D-A11E-8FE0856E2376}" destId="{4EA80690-04EE-4F16-949C-20E369A2BA41}" srcOrd="0" destOrd="0" parTransId="{8936DDA1-F3E6-4DA0-BD58-D8CDB8FCD2C3}" sibTransId="{14117FFD-79BE-4949-B4F6-98EDBAC797B8}"/>
    <dgm:cxn modelId="{6469001D-CA22-406D-A1B1-9F6396E38AF3}" srcId="{897E39BD-9250-4E2D-944F-9E6AF6090BD8}" destId="{6594A0B6-F5F0-4870-843F-19800D5286A6}" srcOrd="0" destOrd="0" parTransId="{D7B49F82-E37E-4C64-BCF7-5FC7B593C959}" sibTransId="{6946AB79-797C-4978-86B9-4AA516FA41EA}"/>
    <dgm:cxn modelId="{707A1A8D-C764-45C5-A0B5-B1ABACCF6F81}" type="presOf" srcId="{31C8278A-4B59-413A-A8CD-82BC3BFB97ED}" destId="{A53F6E0E-6D45-4E95-9C9D-E83C80F4C7DA}" srcOrd="0" destOrd="1" presId="urn:microsoft.com/office/officeart/2005/8/layout/hChevron3"/>
    <dgm:cxn modelId="{E6FF581C-3E60-4C16-8DFA-842EB27FF167}" srcId="{90F33E47-044B-443D-A11E-8FE0856E2376}" destId="{02A29CF9-216C-4612-922E-1855885DE477}" srcOrd="1" destOrd="0" parTransId="{43BE1A8B-FA69-4592-845C-5D0E6A7E3653}" sibTransId="{613BAC7A-3F4D-4F65-954C-556C982B9118}"/>
    <dgm:cxn modelId="{86082A05-7A57-4925-8551-B18319C0EDCD}" type="presOf" srcId="{1833F0CB-ACA3-41E3-BE45-99C77F4755D1}" destId="{D45052D3-6917-4607-BBF9-5C1843B840DE}" srcOrd="0" destOrd="0" presId="urn:microsoft.com/office/officeart/2005/8/layout/hChevron3"/>
    <dgm:cxn modelId="{EADB2100-B62F-44A1-B9ED-B66A82490034}" srcId="{ACF83F7F-A854-4FE4-8997-8EC22BD7B93D}" destId="{897E39BD-9250-4E2D-944F-9E6AF6090BD8}" srcOrd="1" destOrd="0" parTransId="{3B7A2DE8-025B-475D-B8EF-1056CCBF1B69}" sibTransId="{008539CF-F268-43CE-A2FA-7FAE6CE6D32E}"/>
    <dgm:cxn modelId="{0A4E4CEB-2F4E-4CBB-9045-232030B0A09B}" type="presOf" srcId="{AFDF3C9D-6CF6-4D68-B0DB-8D0538E68357}" destId="{C08831B0-53F2-4ACC-B400-7AAFEB47453A}" srcOrd="0" destOrd="3" presId="urn:microsoft.com/office/officeart/2005/8/layout/hChevron3"/>
    <dgm:cxn modelId="{867ECCA7-F29B-41DB-B09F-DAE07837EE59}" srcId="{90F33E47-044B-443D-A11E-8FE0856E2376}" destId="{2D5E13E0-2929-4337-A254-C0067B06495B}" srcOrd="2" destOrd="0" parTransId="{EE8ABDDF-5BC2-41E3-8AC9-A6EF6637262C}" sibTransId="{206CA8ED-83B4-428B-B109-F9A44519DAFB}"/>
    <dgm:cxn modelId="{031D7218-E149-4115-A882-9BE46303DF60}" type="presOf" srcId="{F2B35E7E-328C-440D-91B0-80DE032A1CC5}" destId="{C08831B0-53F2-4ACC-B400-7AAFEB47453A}" srcOrd="0" destOrd="2" presId="urn:microsoft.com/office/officeart/2005/8/layout/hChevron3"/>
    <dgm:cxn modelId="{179E227F-CA31-443B-A72C-DA28B9545B49}" srcId="{352D8527-F23C-4F28-BA1E-5DE7A23F97E2}" destId="{3076DBCA-3B39-4F3C-AFF3-70C1B7405B5A}" srcOrd="0" destOrd="0" parTransId="{4BFCA7D6-FCE3-4352-8D03-29A2B75B8491}" sibTransId="{1AD5B1E0-9F5D-4E7E-9F11-0F8C9BF6B634}"/>
    <dgm:cxn modelId="{21677ED8-B430-46E8-8295-7E3C43F01359}" type="presOf" srcId="{4EA80690-04EE-4F16-949C-20E369A2BA41}" destId="{1D18825D-F6D0-43B8-8008-18BEC56406AD}" srcOrd="0" destOrd="1" presId="urn:microsoft.com/office/officeart/2005/8/layout/hChevron3"/>
    <dgm:cxn modelId="{3EAC01AA-86D3-4AD0-8E0C-6B170BD6EE03}" type="presOf" srcId="{6594A0B6-F5F0-4870-843F-19800D5286A6}" destId="{6647BAFF-6B0A-40EC-ADA7-26A22FCBEB98}" srcOrd="0" destOrd="1" presId="urn:microsoft.com/office/officeart/2005/8/layout/hChevron3"/>
    <dgm:cxn modelId="{DA6C5325-1610-48C6-9FB5-439D30CBEC54}" srcId="{352D8527-F23C-4F28-BA1E-5DE7A23F97E2}" destId="{AFDF3C9D-6CF6-4D68-B0DB-8D0538E68357}" srcOrd="2" destOrd="0" parTransId="{96309507-198D-4903-BE19-676A09790597}" sibTransId="{5BE3374E-E8C4-4CB9-AD20-0668B300DDD9}"/>
    <dgm:cxn modelId="{DFAF6180-9D8C-4500-B97E-645A897A1187}" type="presOf" srcId="{ACF83F7F-A854-4FE4-8997-8EC22BD7B93D}" destId="{1322950F-2646-4558-8573-1942BF942564}" srcOrd="0" destOrd="0" presId="urn:microsoft.com/office/officeart/2005/8/layout/hChevron3"/>
    <dgm:cxn modelId="{4EBF82CE-3922-45D1-9FAD-F020923B2161}" srcId="{ACF83F7F-A854-4FE4-8997-8EC22BD7B93D}" destId="{352D8527-F23C-4F28-BA1E-5DE7A23F97E2}" srcOrd="3" destOrd="0" parTransId="{013EF405-63F2-47AA-B0EB-D819E618113E}" sibTransId="{4F3FC1E0-BC21-40E9-BE15-486AF14B7A15}"/>
    <dgm:cxn modelId="{32E2EEE4-24C3-41F8-886D-1CDD8B7C7355}" srcId="{F906C436-0D05-47F7-8B32-0827B064CB92}" destId="{31C8278A-4B59-413A-A8CD-82BC3BFB97ED}" srcOrd="0" destOrd="0" parTransId="{64194983-DE9D-4067-9BC9-3B7AABD3B442}" sibTransId="{DF434297-713D-4A6E-A22D-6A53DBFB335C}"/>
    <dgm:cxn modelId="{7AEB9330-3FA4-4D61-84A9-291E9FDC8876}" type="presOf" srcId="{2DE6E355-4694-4455-BC24-0E8CE71F866F}" destId="{A53F6E0E-6D45-4E95-9C9D-E83C80F4C7DA}" srcOrd="0" destOrd="2" presId="urn:microsoft.com/office/officeart/2005/8/layout/hChevron3"/>
    <dgm:cxn modelId="{7412E25B-6254-4782-B452-B55965EC75D2}" type="presOf" srcId="{86F57FC3-7401-43CC-920E-C1B706FDB79D}" destId="{D45052D3-6917-4607-BBF9-5C1843B840DE}" srcOrd="0" destOrd="1" presId="urn:microsoft.com/office/officeart/2005/8/layout/hChevron3"/>
    <dgm:cxn modelId="{065687F5-A4E7-44D9-AB94-D86DA8445630}" srcId="{ACF83F7F-A854-4FE4-8997-8EC22BD7B93D}" destId="{1833F0CB-ACA3-41E3-BE45-99C77F4755D1}" srcOrd="0" destOrd="0" parTransId="{4CCE9056-AE04-4300-A316-49381997944B}" sibTransId="{1DD1EB81-BF5C-4F73-A118-72FB6FB3BDB0}"/>
    <dgm:cxn modelId="{C3895DB2-42A5-45FA-AE9A-56C6CE14B764}" srcId="{ACF83F7F-A854-4FE4-8997-8EC22BD7B93D}" destId="{F906C436-0D05-47F7-8B32-0827B064CB92}" srcOrd="2" destOrd="0" parTransId="{316169AE-77CD-4E21-A6C3-FA2FF031F9CD}" sibTransId="{C5E4DDCC-9ECF-4986-BE13-109F7170954F}"/>
    <dgm:cxn modelId="{AFD3401E-4D39-48D1-82C6-F4DC1AE17500}" srcId="{ACF83F7F-A854-4FE4-8997-8EC22BD7B93D}" destId="{90F33E47-044B-443D-A11E-8FE0856E2376}" srcOrd="4" destOrd="0" parTransId="{1029BB2A-D2AF-406C-9C31-39ADE0DF9B6F}" sibTransId="{FE246D87-58D1-427E-8C5F-544F1EF197B2}"/>
    <dgm:cxn modelId="{167E893E-2EA7-436D-BF1C-E00C0FE65A2E}" srcId="{1833F0CB-ACA3-41E3-BE45-99C77F4755D1}" destId="{86F57FC3-7401-43CC-920E-C1B706FDB79D}" srcOrd="0" destOrd="0" parTransId="{C5A0DF49-CA9A-4A41-99E6-A5D9A758088E}" sibTransId="{5474A051-DEA6-4DC3-BC37-B67D32A6796A}"/>
    <dgm:cxn modelId="{2B7F422D-505C-4790-9487-10AC1134CC41}" type="presOf" srcId="{897E39BD-9250-4E2D-944F-9E6AF6090BD8}" destId="{6647BAFF-6B0A-40EC-ADA7-26A22FCBEB98}" srcOrd="0" destOrd="0" presId="urn:microsoft.com/office/officeart/2005/8/layout/hChevron3"/>
    <dgm:cxn modelId="{E11A3674-18F2-41C5-A8D0-3DB355175EF0}" type="presOf" srcId="{02A29CF9-216C-4612-922E-1855885DE477}" destId="{1D18825D-F6D0-43B8-8008-18BEC56406AD}" srcOrd="0" destOrd="2" presId="urn:microsoft.com/office/officeart/2005/8/layout/hChevron3"/>
    <dgm:cxn modelId="{E8CF2C8C-D81F-4444-B7D3-CE5DA87F7BF0}" type="presOf" srcId="{2D5E13E0-2929-4337-A254-C0067B06495B}" destId="{1D18825D-F6D0-43B8-8008-18BEC56406AD}" srcOrd="0" destOrd="3" presId="urn:microsoft.com/office/officeart/2005/8/layout/hChevron3"/>
    <dgm:cxn modelId="{6D5DD96B-0410-4C62-928A-E85DA0FDAC4A}" srcId="{F906C436-0D05-47F7-8B32-0827B064CB92}" destId="{2DE6E355-4694-4455-BC24-0E8CE71F866F}" srcOrd="1" destOrd="0" parTransId="{D5239DA0-9166-45E8-9642-05093E19306A}" sibTransId="{80E3F48E-CD27-4068-9878-71925D516C6E}"/>
    <dgm:cxn modelId="{CEEB46E1-F98D-4135-8D53-AC36D57B0850}" srcId="{352D8527-F23C-4F28-BA1E-5DE7A23F97E2}" destId="{F2B35E7E-328C-440D-91B0-80DE032A1CC5}" srcOrd="1" destOrd="0" parTransId="{0F83FB20-A7FD-48BA-A6DA-98FDBE17D45D}" sibTransId="{EBE42A08-03E0-4ED5-8A29-969D31941E84}"/>
    <dgm:cxn modelId="{87FEAEA2-BC9B-4914-A920-1B1424367725}" type="presOf" srcId="{90F33E47-044B-443D-A11E-8FE0856E2376}" destId="{1D18825D-F6D0-43B8-8008-18BEC56406AD}" srcOrd="0" destOrd="0" presId="urn:microsoft.com/office/officeart/2005/8/layout/hChevron3"/>
    <dgm:cxn modelId="{9034318C-DCAF-4199-BC4B-D6A04686C1CE}" type="presOf" srcId="{352D8527-F23C-4F28-BA1E-5DE7A23F97E2}" destId="{C08831B0-53F2-4ACC-B400-7AAFEB47453A}" srcOrd="0" destOrd="0" presId="urn:microsoft.com/office/officeart/2005/8/layout/hChevron3"/>
    <dgm:cxn modelId="{FFCB9625-1C3F-4969-B123-A5181C072C02}" type="presOf" srcId="{F906C436-0D05-47F7-8B32-0827B064CB92}" destId="{A53F6E0E-6D45-4E95-9C9D-E83C80F4C7DA}" srcOrd="0" destOrd="0" presId="urn:microsoft.com/office/officeart/2005/8/layout/hChevron3"/>
    <dgm:cxn modelId="{FABA75E6-B170-4056-94A5-5094C5497F8F}" type="presParOf" srcId="{1322950F-2646-4558-8573-1942BF942564}" destId="{D45052D3-6917-4607-BBF9-5C1843B840DE}" srcOrd="0" destOrd="0" presId="urn:microsoft.com/office/officeart/2005/8/layout/hChevron3"/>
    <dgm:cxn modelId="{90436861-87A3-4D74-B3A2-C03EE5B49124}" type="presParOf" srcId="{1322950F-2646-4558-8573-1942BF942564}" destId="{9B535652-61F4-461A-8531-D0510F5B404D}" srcOrd="1" destOrd="0" presId="urn:microsoft.com/office/officeart/2005/8/layout/hChevron3"/>
    <dgm:cxn modelId="{E66776E2-8FE3-4DCD-AAB0-A9C270B18791}" type="presParOf" srcId="{1322950F-2646-4558-8573-1942BF942564}" destId="{6647BAFF-6B0A-40EC-ADA7-26A22FCBEB98}" srcOrd="2" destOrd="0" presId="urn:microsoft.com/office/officeart/2005/8/layout/hChevron3"/>
    <dgm:cxn modelId="{D213D643-23EC-47BB-853B-8C4CE54F4CE3}" type="presParOf" srcId="{1322950F-2646-4558-8573-1942BF942564}" destId="{7D94C521-7D66-4E33-95C6-D17FCAB29207}" srcOrd="3" destOrd="0" presId="urn:microsoft.com/office/officeart/2005/8/layout/hChevron3"/>
    <dgm:cxn modelId="{9E79D68E-5219-4545-87FA-A6887EDC7038}" type="presParOf" srcId="{1322950F-2646-4558-8573-1942BF942564}" destId="{A53F6E0E-6D45-4E95-9C9D-E83C80F4C7DA}" srcOrd="4" destOrd="0" presId="urn:microsoft.com/office/officeart/2005/8/layout/hChevron3"/>
    <dgm:cxn modelId="{FAE49AF9-24B0-4F46-9A8E-9E25BE8DA71E}" type="presParOf" srcId="{1322950F-2646-4558-8573-1942BF942564}" destId="{5542501E-80B1-4E9D-9DD9-6C955CF29E08}" srcOrd="5" destOrd="0" presId="urn:microsoft.com/office/officeart/2005/8/layout/hChevron3"/>
    <dgm:cxn modelId="{7FF6E14E-62F3-4F63-AEB3-C2BBBED44B59}" type="presParOf" srcId="{1322950F-2646-4558-8573-1942BF942564}" destId="{C08831B0-53F2-4ACC-B400-7AAFEB47453A}" srcOrd="6" destOrd="0" presId="urn:microsoft.com/office/officeart/2005/8/layout/hChevron3"/>
    <dgm:cxn modelId="{E3AA598C-23D2-4361-A4CD-950120151D03}" type="presParOf" srcId="{1322950F-2646-4558-8573-1942BF942564}" destId="{67B28245-4E18-420D-9C01-758D194449B5}" srcOrd="7" destOrd="0" presId="urn:microsoft.com/office/officeart/2005/8/layout/hChevron3"/>
    <dgm:cxn modelId="{867F9DE7-7230-4E0D-808F-02C7CC6D5A10}" type="presParOf" srcId="{1322950F-2646-4558-8573-1942BF942564}" destId="{1D18825D-F6D0-43B8-8008-18BEC56406A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052D3-6917-4607-BBF9-5C1843B840DE}">
      <dsp:nvSpPr>
        <dsp:cNvPr id="0" name=""/>
        <dsp:cNvSpPr/>
      </dsp:nvSpPr>
      <dsp:spPr>
        <a:xfrm>
          <a:off x="1365" y="2273385"/>
          <a:ext cx="2663325" cy="213066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56" tIns="53340" rIns="375825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Input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Simple User Interface to select the property, the city and extra features</a:t>
          </a:r>
          <a:endParaRPr lang="en-US" sz="1600" kern="1200" dirty="0"/>
        </a:p>
      </dsp:txBody>
      <dsp:txXfrm>
        <a:off x="1365" y="2273385"/>
        <a:ext cx="2396993" cy="2130660"/>
      </dsp:txXfrm>
    </dsp:sp>
    <dsp:sp modelId="{6647BAFF-6B0A-40EC-ADA7-26A22FCBEB98}">
      <dsp:nvSpPr>
        <dsp:cNvPr id="0" name=""/>
        <dsp:cNvSpPr/>
      </dsp:nvSpPr>
      <dsp:spPr>
        <a:xfrm>
          <a:off x="2132026" y="2273385"/>
          <a:ext cx="2663325" cy="213066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56" tIns="53340" rIns="93956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Acquisition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Gathering via Web Scraping</a:t>
          </a:r>
          <a:endParaRPr lang="en-US" sz="1600" kern="1200" dirty="0"/>
        </a:p>
      </dsp:txBody>
      <dsp:txXfrm>
        <a:off x="2664691" y="2273385"/>
        <a:ext cx="1597995" cy="2130660"/>
      </dsp:txXfrm>
    </dsp:sp>
    <dsp:sp modelId="{A53F6E0E-6D45-4E95-9C9D-E83C80F4C7DA}">
      <dsp:nvSpPr>
        <dsp:cNvPr id="0" name=""/>
        <dsp:cNvSpPr/>
      </dsp:nvSpPr>
      <dsp:spPr>
        <a:xfrm>
          <a:off x="4262687" y="2273385"/>
          <a:ext cx="2663325" cy="213066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56" tIns="53340" rIns="93956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Validation &amp; Clustering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Removing Invalid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Clustering Data</a:t>
          </a:r>
          <a:endParaRPr lang="en-US" sz="1600" kern="1200" dirty="0"/>
        </a:p>
      </dsp:txBody>
      <dsp:txXfrm>
        <a:off x="4795352" y="2273385"/>
        <a:ext cx="1597995" cy="2130660"/>
      </dsp:txXfrm>
    </dsp:sp>
    <dsp:sp modelId="{C08831B0-53F2-4ACC-B400-7AAFEB47453A}">
      <dsp:nvSpPr>
        <dsp:cNvPr id="0" name=""/>
        <dsp:cNvSpPr/>
      </dsp:nvSpPr>
      <dsp:spPr>
        <a:xfrm>
          <a:off x="6393347" y="2273385"/>
          <a:ext cx="2663325" cy="213066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56" tIns="53340" rIns="93956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Analysis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Scatter Plot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Area Plot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Histogram</a:t>
          </a:r>
          <a:endParaRPr lang="en-US" sz="1600" kern="1200" dirty="0"/>
        </a:p>
      </dsp:txBody>
      <dsp:txXfrm>
        <a:off x="6926012" y="2273385"/>
        <a:ext cx="1597995" cy="2130660"/>
      </dsp:txXfrm>
    </dsp:sp>
    <dsp:sp modelId="{1D18825D-F6D0-43B8-8008-18BEC56406AD}">
      <dsp:nvSpPr>
        <dsp:cNvPr id="0" name=""/>
        <dsp:cNvSpPr/>
      </dsp:nvSpPr>
      <dsp:spPr>
        <a:xfrm>
          <a:off x="8524008" y="2273385"/>
          <a:ext cx="2663325" cy="213066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56" tIns="53340" rIns="93956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AI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Clustering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Model Realization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Model Evaluation</a:t>
          </a:r>
          <a:endParaRPr lang="en-US" sz="1600" kern="1200" dirty="0"/>
        </a:p>
      </dsp:txBody>
      <dsp:txXfrm>
        <a:off x="9056673" y="2273385"/>
        <a:ext cx="1597995" cy="21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4/5/2020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24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Tiziano Borrelli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926" y="4081271"/>
            <a:ext cx="4000500" cy="690752"/>
          </a:xfrm>
        </p:spPr>
        <p:txBody>
          <a:bodyPr/>
          <a:lstStyle/>
          <a:p>
            <a:r>
              <a:rPr lang="en-US" sz="2400" dirty="0" smtClean="0"/>
              <a:t>IBM Applied Data Science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GB" b="1" dirty="0"/>
              <a:t>Capstone Project - The Battle of </a:t>
            </a:r>
            <a:r>
              <a:rPr lang="en-GB" b="1" dirty="0" err="1"/>
              <a:t>Neighborhood</a:t>
            </a:r>
            <a:endParaRPr lang="en-GB" b="1" dirty="0"/>
          </a:p>
          <a:p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051" y="1368000"/>
            <a:ext cx="3232373" cy="467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93" y="1368000"/>
            <a:ext cx="3946638" cy="467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13066" r="22485"/>
          <a:stretch/>
        </p:blipFill>
        <p:spPr>
          <a:xfrm>
            <a:off x="8499690" y="1368000"/>
            <a:ext cx="3130333" cy="2362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691" y="4021587"/>
            <a:ext cx="3130333" cy="2026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  <a:r>
              <a:rPr lang="en-US" dirty="0"/>
              <a:t>available in Intelligent Spanish House Search Engine </a:t>
            </a:r>
            <a:endParaRPr lang="en-IE" dirty="0"/>
          </a:p>
          <a:p>
            <a:endParaRPr lang="en-IE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431801" y="6158625"/>
            <a:ext cx="330222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ColorBar</a:t>
            </a:r>
            <a:r>
              <a:rPr lang="en-US" sz="2400" dirty="0" smtClean="0"/>
              <a:t>: Price per Room /</a:t>
            </a:r>
            <a:br>
              <a:rPr lang="en-US" sz="2400" dirty="0" smtClean="0"/>
            </a:br>
            <a:r>
              <a:rPr lang="en-US" sz="2400" dirty="0" err="1" smtClean="0"/>
              <a:t>ColorBar</a:t>
            </a:r>
            <a:r>
              <a:rPr lang="en-US" sz="2400" dirty="0" smtClean="0"/>
              <a:t>: Price per Size</a:t>
            </a:r>
          </a:p>
          <a:p>
            <a:endParaRPr lang="en-US" sz="2400" dirty="0" smtClean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4691438" y="6158625"/>
            <a:ext cx="2825749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Histogram: Size Bins /</a:t>
            </a:r>
            <a:br>
              <a:rPr lang="en-US" sz="2400" dirty="0" smtClean="0"/>
            </a:br>
            <a:r>
              <a:rPr lang="en-US" sz="2400" dirty="0" smtClean="0"/>
              <a:t>Histogram: Price Bins</a:t>
            </a:r>
            <a:endParaRPr lang="en-US" sz="240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8651876" y="6152325"/>
            <a:ext cx="3048105" cy="73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Join Plot: Price per Size /  Box Plot: Price per Room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19" y="1595273"/>
            <a:ext cx="4850637" cy="2601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813"/>
          <a:stretch/>
        </p:blipFill>
        <p:spPr>
          <a:xfrm>
            <a:off x="6877019" y="4551269"/>
            <a:ext cx="4871386" cy="1926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1658805"/>
            <a:ext cx="2831969" cy="2601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027" y="1595273"/>
            <a:ext cx="2802735" cy="2654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431801" y="4621540"/>
            <a:ext cx="330222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Plotbox</a:t>
            </a:r>
            <a:r>
              <a:rPr lang="en-US" sz="2400" dirty="0" smtClean="0"/>
              <a:t>: Room per Price </a:t>
            </a:r>
            <a:br>
              <a:rPr lang="en-US" sz="2400" dirty="0" smtClean="0"/>
            </a:br>
            <a:r>
              <a:rPr lang="en-US" sz="2400" dirty="0" smtClean="0"/>
              <a:t>with fit Line 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Some other example of report available in </a:t>
            </a:r>
            <a:r>
              <a:rPr lang="en-US" b="1" dirty="0"/>
              <a:t>Intelligent Spanish House Search Engine</a:t>
            </a:r>
            <a:r>
              <a:rPr lang="en-US" b="1" dirty="0" smtClean="0"/>
              <a:t> </a:t>
            </a:r>
            <a:endParaRPr lang="en-IE" b="1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3574796" y="4621540"/>
            <a:ext cx="330222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Plotbox</a:t>
            </a:r>
            <a:r>
              <a:rPr lang="en-US" sz="2400" dirty="0" smtClean="0"/>
              <a:t>: Size per Price </a:t>
            </a:r>
            <a:br>
              <a:rPr lang="en-US" sz="2400" dirty="0" smtClean="0"/>
            </a:br>
            <a:r>
              <a:rPr lang="en-US" sz="2400" dirty="0" smtClean="0"/>
              <a:t>with fit Line 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3038476" y="5841112"/>
            <a:ext cx="370208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/>
              <a:t>Histogram: </a:t>
            </a:r>
          </a:p>
          <a:p>
            <a:pPr algn="r"/>
            <a:r>
              <a:rPr lang="en-US" sz="2400" dirty="0" smtClean="0"/>
              <a:t>House per District</a:t>
            </a:r>
          </a:p>
          <a:p>
            <a:endParaRPr lang="en-US" sz="2400" dirty="0" smtClean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6897768" y="552286"/>
            <a:ext cx="4850637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BobbleBox</a:t>
            </a:r>
            <a:r>
              <a:rPr lang="en-US" sz="2400" dirty="0" smtClean="0"/>
              <a:t>: Rooms per Price (yellow)</a:t>
            </a:r>
          </a:p>
          <a:p>
            <a:pPr algn="r"/>
            <a:r>
              <a:rPr lang="en-US" sz="2400" dirty="0" err="1" smtClean="0"/>
              <a:t>BobbleBox</a:t>
            </a:r>
            <a:r>
              <a:rPr lang="en-US" sz="2400" dirty="0" smtClean="0"/>
              <a:t>: Size per Price (</a:t>
            </a:r>
            <a:r>
              <a:rPr lang="en-US" sz="2400" dirty="0" err="1" smtClean="0"/>
              <a:t>blu</a:t>
            </a:r>
            <a:r>
              <a:rPr lang="en-US" sz="2400" dirty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740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 localization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Find your property </a:t>
            </a:r>
            <a:r>
              <a:rPr lang="en-US" dirty="0" smtClean="0"/>
              <a:t>easy </a:t>
            </a:r>
            <a:r>
              <a:rPr lang="en-US" dirty="0"/>
              <a:t>with: </a:t>
            </a:r>
            <a:r>
              <a:rPr lang="en-US" b="1" dirty="0" smtClean="0"/>
              <a:t>Intelligent </a:t>
            </a:r>
            <a:r>
              <a:rPr lang="en-US" b="1" dirty="0"/>
              <a:t>Spanish House Search </a:t>
            </a:r>
            <a:r>
              <a:rPr lang="en-US" b="1" dirty="0" smtClean="0"/>
              <a:t>Engine</a:t>
            </a:r>
            <a:r>
              <a:rPr lang="en-US" dirty="0" smtClean="0"/>
              <a:t> </a:t>
            </a:r>
            <a:endParaRPr lang="en-IE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684715"/>
            <a:ext cx="7610475" cy="4592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rapezoid 10"/>
          <p:cNvSpPr/>
          <p:nvPr/>
        </p:nvSpPr>
        <p:spPr>
          <a:xfrm rot="16200000">
            <a:off x="4248745" y="2481385"/>
            <a:ext cx="3133725" cy="2999185"/>
          </a:xfrm>
          <a:prstGeom prst="trapezoid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0"/>
                </a:srgbClr>
              </a:gs>
              <a:gs pos="50000">
                <a:srgbClr val="FFFF00">
                  <a:tint val="44500"/>
                  <a:satMod val="160000"/>
                  <a:alpha val="34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33" y="2274645"/>
            <a:ext cx="3808810" cy="327319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8425433" y="1428945"/>
            <a:ext cx="330222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Drop down in your selection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597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 smtClean="0"/>
              <a:t>Find the best opportunity!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7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Thanks to A.I. </a:t>
            </a:r>
            <a:r>
              <a:rPr lang="en-US" b="1" dirty="0" smtClean="0"/>
              <a:t>Intelligent </a:t>
            </a:r>
            <a:r>
              <a:rPr lang="en-US" b="1" dirty="0"/>
              <a:t>Spanish House Search Engine </a:t>
            </a:r>
            <a:r>
              <a:rPr lang="en-US" dirty="0" smtClean="0"/>
              <a:t>helps you to find the best opportunity for you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12" y="135158"/>
            <a:ext cx="3661544" cy="2417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2029650"/>
            <a:ext cx="2914650" cy="60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2838450"/>
            <a:ext cx="5429652" cy="3357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656" y="2797860"/>
            <a:ext cx="5472000" cy="3438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4604544" y="1343937"/>
            <a:ext cx="330222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/>
              <a:t>Data </a:t>
            </a:r>
            <a:br>
              <a:rPr lang="en-US" sz="2400" dirty="0" smtClean="0"/>
            </a:br>
            <a:r>
              <a:rPr lang="en-US" sz="2400" dirty="0" smtClean="0"/>
              <a:t>Clustering</a:t>
            </a:r>
            <a:endParaRPr lang="en-US" sz="2400" dirty="0" smtClean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431801" y="6317431"/>
            <a:ext cx="5472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Data model and evaluated via AI</a:t>
            </a:r>
            <a:endParaRPr lang="en-US" sz="2400" dirty="0" smtClean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3736976" y="2126850"/>
            <a:ext cx="3302223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Study of the Coefficients and the Intercept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 txBox="1">
            <a:spLocks/>
          </p:cNvSpPr>
          <p:nvPr/>
        </p:nvSpPr>
        <p:spPr>
          <a:xfrm>
            <a:off x="6255655" y="6317431"/>
            <a:ext cx="5472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Data model and evaluated via AI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6405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 smtClean="0"/>
              <a:t>Intelligent Spanish House Search Engine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AI system that will help you to search a real estate in Spain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Welcome </a:t>
            </a:r>
            <a:r>
              <a:rPr lang="en-US" dirty="0" smtClean="0"/>
              <a:t>to: </a:t>
            </a:r>
            <a:br>
              <a:rPr lang="en-US" dirty="0" smtClean="0"/>
            </a:br>
            <a:r>
              <a:rPr lang="en-US" dirty="0" smtClean="0"/>
              <a:t>Intelligent </a:t>
            </a:r>
            <a:r>
              <a:rPr lang="en-US" dirty="0"/>
              <a:t>Spanish House Search Engine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Problem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Spain a complex real estate market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Intelligent </a:t>
            </a:r>
            <a:r>
              <a:rPr lang="en-US" sz="2800" dirty="0"/>
              <a:t>Spanish House Search Engine</a:t>
            </a:r>
            <a:endParaRPr lang="en-US" sz="2800" dirty="0"/>
          </a:p>
          <a:p>
            <a:r>
              <a:rPr lang="en-US" dirty="0"/>
              <a:t>An AI system that will help you to search a real estate in Spain</a:t>
            </a:r>
          </a:p>
          <a:p>
            <a:r>
              <a:rPr lang="en-US" dirty="0" smtClean="0"/>
              <a:t>Intuitive Interface</a:t>
            </a:r>
          </a:p>
          <a:p>
            <a:r>
              <a:rPr lang="en-US" dirty="0" smtClean="0"/>
              <a:t>Search in different cities</a:t>
            </a:r>
          </a:p>
          <a:p>
            <a:r>
              <a:rPr lang="en-US" dirty="0" smtClean="0"/>
              <a:t>Filter by property type</a:t>
            </a:r>
            <a:endParaRPr lang="en-US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864525" cy="4320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Intelligent Spanish House Search </a:t>
            </a:r>
            <a:r>
              <a:rPr lang="en-US" dirty="0" smtClean="0"/>
              <a:t>Engine Work?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Here an overview of the Process adopted for the solution</a:t>
            </a: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9975818"/>
              </p:ext>
            </p:extLst>
          </p:nvPr>
        </p:nvGraphicFramePr>
        <p:xfrm>
          <a:off x="431800" y="-1"/>
          <a:ext cx="11188700" cy="6677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8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 smtClean="0"/>
              <a:t>A simple intuitive way to search your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b="1" dirty="0"/>
              <a:t>Intelligent Spanish House Search </a:t>
            </a:r>
            <a:r>
              <a:rPr lang="en-US" b="1" dirty="0" smtClean="0"/>
              <a:t>Engine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Simple User Interface allows you:</a:t>
            </a:r>
            <a:endParaRPr lang="en-US" sz="2800" dirty="0"/>
          </a:p>
          <a:p>
            <a:r>
              <a:rPr lang="en-US" dirty="0" smtClean="0"/>
              <a:t>To search in different city in Spain</a:t>
            </a:r>
            <a:endParaRPr lang="en-US" dirty="0"/>
          </a:p>
          <a:p>
            <a:r>
              <a:rPr lang="en-US" dirty="0" smtClean="0"/>
              <a:t>Choose between Rent and Buy properties</a:t>
            </a:r>
            <a:endParaRPr lang="en-US" dirty="0"/>
          </a:p>
          <a:p>
            <a:r>
              <a:rPr lang="en-US" dirty="0" smtClean="0"/>
              <a:t>Select any feature like:</a:t>
            </a:r>
          </a:p>
          <a:p>
            <a:pPr lvl="1"/>
            <a:r>
              <a:rPr lang="en-US" dirty="0" smtClean="0"/>
              <a:t>Parking</a:t>
            </a:r>
          </a:p>
          <a:p>
            <a:pPr lvl="1"/>
            <a:r>
              <a:rPr lang="en-US" dirty="0" smtClean="0"/>
              <a:t>Terrace</a:t>
            </a:r>
          </a:p>
          <a:p>
            <a:pPr lvl="1"/>
            <a:r>
              <a:rPr lang="en-US" dirty="0" smtClean="0"/>
              <a:t>Heaters</a:t>
            </a:r>
          </a:p>
          <a:p>
            <a:pPr lvl="1"/>
            <a:r>
              <a:rPr lang="en-US" dirty="0" smtClean="0"/>
              <a:t>Swimming Pool</a:t>
            </a:r>
          </a:p>
          <a:p>
            <a:pPr lvl="1"/>
            <a:r>
              <a:rPr lang="en-US" dirty="0" smtClean="0"/>
              <a:t>Garden</a:t>
            </a:r>
          </a:p>
          <a:p>
            <a:pPr lvl="1"/>
            <a:r>
              <a:rPr lang="en-US" dirty="0" smtClean="0"/>
              <a:t>Elevator</a:t>
            </a:r>
          </a:p>
          <a:p>
            <a:pPr lvl="1"/>
            <a:r>
              <a:rPr lang="en-US" dirty="0" smtClean="0"/>
              <a:t>Air Condition</a:t>
            </a:r>
            <a:endParaRPr lang="en-US" dirty="0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50633"/>
          <a:stretch/>
        </p:blipFill>
        <p:spPr>
          <a:xfrm>
            <a:off x="7387454" y="648000"/>
            <a:ext cx="3866700" cy="5272172"/>
          </a:xfrm>
          <a:prstGeom prst="roundRect">
            <a:avLst>
              <a:gd name="adj" fmla="val 1478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 smtClean="0"/>
              <a:t>The dinner is ready!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Data Partitioned in Apartment Size and Price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9" y="1776047"/>
            <a:ext cx="5396104" cy="4379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53" y="3385900"/>
            <a:ext cx="5310997" cy="1759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7" name="Group 26"/>
          <p:cNvGrpSpPr/>
          <p:nvPr/>
        </p:nvGrpSpPr>
        <p:grpSpPr>
          <a:xfrm>
            <a:off x="6327605" y="455512"/>
            <a:ext cx="5310997" cy="2479431"/>
            <a:chOff x="6189785" y="553915"/>
            <a:chExt cx="5240215" cy="3376247"/>
          </a:xfrm>
        </p:grpSpPr>
        <p:sp>
          <p:nvSpPr>
            <p:cNvPr id="25" name="Rounded Rectangle 24"/>
            <p:cNvSpPr/>
            <p:nvPr/>
          </p:nvSpPr>
          <p:spPr>
            <a:xfrm>
              <a:off x="6189785" y="553915"/>
              <a:ext cx="5240215" cy="3376247"/>
            </a:xfrm>
            <a:prstGeom prst="roundRect">
              <a:avLst>
                <a:gd name="adj" fmla="val 5729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462258" y="928385"/>
              <a:ext cx="4600104" cy="2690233"/>
              <a:chOff x="6664592" y="1009701"/>
              <a:chExt cx="4213219" cy="3769799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664592" y="3285327"/>
                <a:ext cx="4213219" cy="1494173"/>
              </a:xfrm>
              <a:custGeom>
                <a:avLst/>
                <a:gdLst>
                  <a:gd name="connsiteX0" fmla="*/ 0 w 4213219"/>
                  <a:gd name="connsiteY0" fmla="*/ 0 h 1494173"/>
                  <a:gd name="connsiteX1" fmla="*/ 4213219 w 4213219"/>
                  <a:gd name="connsiteY1" fmla="*/ 0 h 1494173"/>
                  <a:gd name="connsiteX2" fmla="*/ 4213219 w 4213219"/>
                  <a:gd name="connsiteY2" fmla="*/ 1494173 h 1494173"/>
                  <a:gd name="connsiteX3" fmla="*/ 0 w 4213219"/>
                  <a:gd name="connsiteY3" fmla="*/ 1494173 h 1494173"/>
                  <a:gd name="connsiteX4" fmla="*/ 0 w 4213219"/>
                  <a:gd name="connsiteY4" fmla="*/ 0 h 149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3219" h="1494173">
                    <a:moveTo>
                      <a:pt x="0" y="0"/>
                    </a:moveTo>
                    <a:lnTo>
                      <a:pt x="4213219" y="0"/>
                    </a:lnTo>
                    <a:lnTo>
                      <a:pt x="4213219" y="1494173"/>
                    </a:lnTo>
                    <a:lnTo>
                      <a:pt x="0" y="149417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9136" tIns="199136" rIns="199136" bIns="886456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500" kern="1200" dirty="0" smtClean="0"/>
                  <a:t/>
                </a:r>
                <a:br>
                  <a:rPr lang="en-US" sz="500" kern="1200" dirty="0" smtClean="0"/>
                </a:br>
                <a:r>
                  <a:rPr lang="en-US" sz="500" kern="1200" dirty="0" smtClean="0"/>
                  <a:t/>
                </a:r>
                <a:br>
                  <a:rPr lang="en-US" sz="500" kern="1200" dirty="0" smtClean="0"/>
                </a:br>
                <a:r>
                  <a:rPr lang="en-US" sz="2400" kern="1200" dirty="0" smtClean="0"/>
                  <a:t>Apartment Price</a:t>
                </a:r>
                <a:endParaRPr lang="en-US" sz="24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6665106" y="4062297"/>
                <a:ext cx="842438" cy="687319"/>
              </a:xfrm>
              <a:custGeom>
                <a:avLst/>
                <a:gdLst>
                  <a:gd name="connsiteX0" fmla="*/ 0 w 842438"/>
                  <a:gd name="connsiteY0" fmla="*/ 0 h 687319"/>
                  <a:gd name="connsiteX1" fmla="*/ 842438 w 842438"/>
                  <a:gd name="connsiteY1" fmla="*/ 0 h 687319"/>
                  <a:gd name="connsiteX2" fmla="*/ 842438 w 842438"/>
                  <a:gd name="connsiteY2" fmla="*/ 687319 h 687319"/>
                  <a:gd name="connsiteX3" fmla="*/ 0 w 842438"/>
                  <a:gd name="connsiteY3" fmla="*/ 687319 h 687319"/>
                  <a:gd name="connsiteX4" fmla="*/ 0 w 842438"/>
                  <a:gd name="connsiteY4" fmla="*/ 0 h 68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319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319"/>
                    </a:lnTo>
                    <a:lnTo>
                      <a:pt x="0" y="6873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Very Low</a:t>
                </a:r>
                <a:endParaRPr lang="en-US" sz="14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507544" y="4062297"/>
                <a:ext cx="842438" cy="687319"/>
              </a:xfrm>
              <a:custGeom>
                <a:avLst/>
                <a:gdLst>
                  <a:gd name="connsiteX0" fmla="*/ 0 w 842438"/>
                  <a:gd name="connsiteY0" fmla="*/ 0 h 687319"/>
                  <a:gd name="connsiteX1" fmla="*/ 842438 w 842438"/>
                  <a:gd name="connsiteY1" fmla="*/ 0 h 687319"/>
                  <a:gd name="connsiteX2" fmla="*/ 842438 w 842438"/>
                  <a:gd name="connsiteY2" fmla="*/ 687319 h 687319"/>
                  <a:gd name="connsiteX3" fmla="*/ 0 w 842438"/>
                  <a:gd name="connsiteY3" fmla="*/ 687319 h 687319"/>
                  <a:gd name="connsiteX4" fmla="*/ 0 w 842438"/>
                  <a:gd name="connsiteY4" fmla="*/ 0 h 68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319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319"/>
                    </a:lnTo>
                    <a:lnTo>
                      <a:pt x="0" y="6873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Low</a:t>
                </a:r>
                <a:endParaRPr lang="en-US" sz="1400" kern="1200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8349982" y="4062297"/>
                <a:ext cx="842438" cy="687319"/>
              </a:xfrm>
              <a:custGeom>
                <a:avLst/>
                <a:gdLst>
                  <a:gd name="connsiteX0" fmla="*/ 0 w 842438"/>
                  <a:gd name="connsiteY0" fmla="*/ 0 h 687319"/>
                  <a:gd name="connsiteX1" fmla="*/ 842438 w 842438"/>
                  <a:gd name="connsiteY1" fmla="*/ 0 h 687319"/>
                  <a:gd name="connsiteX2" fmla="*/ 842438 w 842438"/>
                  <a:gd name="connsiteY2" fmla="*/ 687319 h 687319"/>
                  <a:gd name="connsiteX3" fmla="*/ 0 w 842438"/>
                  <a:gd name="connsiteY3" fmla="*/ 687319 h 687319"/>
                  <a:gd name="connsiteX4" fmla="*/ 0 w 842438"/>
                  <a:gd name="connsiteY4" fmla="*/ 0 h 68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319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319"/>
                    </a:lnTo>
                    <a:lnTo>
                      <a:pt x="0" y="6873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Medium</a:t>
                </a:r>
                <a:endParaRPr lang="en-US" sz="1400" kern="1200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9192420" y="4062297"/>
                <a:ext cx="842438" cy="687319"/>
              </a:xfrm>
              <a:custGeom>
                <a:avLst/>
                <a:gdLst>
                  <a:gd name="connsiteX0" fmla="*/ 0 w 842438"/>
                  <a:gd name="connsiteY0" fmla="*/ 0 h 687319"/>
                  <a:gd name="connsiteX1" fmla="*/ 842438 w 842438"/>
                  <a:gd name="connsiteY1" fmla="*/ 0 h 687319"/>
                  <a:gd name="connsiteX2" fmla="*/ 842438 w 842438"/>
                  <a:gd name="connsiteY2" fmla="*/ 687319 h 687319"/>
                  <a:gd name="connsiteX3" fmla="*/ 0 w 842438"/>
                  <a:gd name="connsiteY3" fmla="*/ 687319 h 687319"/>
                  <a:gd name="connsiteX4" fmla="*/ 0 w 842438"/>
                  <a:gd name="connsiteY4" fmla="*/ 0 h 68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319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319"/>
                    </a:lnTo>
                    <a:lnTo>
                      <a:pt x="0" y="6873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High</a:t>
                </a:r>
                <a:endParaRPr lang="en-US" sz="1400" kern="1200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0034858" y="4062297"/>
                <a:ext cx="842438" cy="687319"/>
              </a:xfrm>
              <a:custGeom>
                <a:avLst/>
                <a:gdLst>
                  <a:gd name="connsiteX0" fmla="*/ 0 w 842438"/>
                  <a:gd name="connsiteY0" fmla="*/ 0 h 687319"/>
                  <a:gd name="connsiteX1" fmla="*/ 842438 w 842438"/>
                  <a:gd name="connsiteY1" fmla="*/ 0 h 687319"/>
                  <a:gd name="connsiteX2" fmla="*/ 842438 w 842438"/>
                  <a:gd name="connsiteY2" fmla="*/ 687319 h 687319"/>
                  <a:gd name="connsiteX3" fmla="*/ 0 w 842438"/>
                  <a:gd name="connsiteY3" fmla="*/ 687319 h 687319"/>
                  <a:gd name="connsiteX4" fmla="*/ 0 w 842438"/>
                  <a:gd name="connsiteY4" fmla="*/ 0 h 68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319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319"/>
                    </a:lnTo>
                    <a:lnTo>
                      <a:pt x="0" y="6873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Very High</a:t>
                </a:r>
                <a:endParaRPr lang="en-US" sz="1400" kern="1200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664592" y="1009701"/>
                <a:ext cx="4213219" cy="2298038"/>
              </a:xfrm>
              <a:custGeom>
                <a:avLst/>
                <a:gdLst>
                  <a:gd name="connsiteX0" fmla="*/ 0 w 4213219"/>
                  <a:gd name="connsiteY0" fmla="*/ 804842 h 2298038"/>
                  <a:gd name="connsiteX1" fmla="*/ 1819355 w 4213219"/>
                  <a:gd name="connsiteY1" fmla="*/ 804842 h 2298038"/>
                  <a:gd name="connsiteX2" fmla="*/ 1819355 w 4213219"/>
                  <a:gd name="connsiteY2" fmla="*/ 574510 h 2298038"/>
                  <a:gd name="connsiteX3" fmla="*/ 1532100 w 4213219"/>
                  <a:gd name="connsiteY3" fmla="*/ 574510 h 2298038"/>
                  <a:gd name="connsiteX4" fmla="*/ 2106610 w 4213219"/>
                  <a:gd name="connsiteY4" fmla="*/ 0 h 2298038"/>
                  <a:gd name="connsiteX5" fmla="*/ 2681119 w 4213219"/>
                  <a:gd name="connsiteY5" fmla="*/ 574510 h 2298038"/>
                  <a:gd name="connsiteX6" fmla="*/ 2393864 w 4213219"/>
                  <a:gd name="connsiteY6" fmla="*/ 574510 h 2298038"/>
                  <a:gd name="connsiteX7" fmla="*/ 2393864 w 4213219"/>
                  <a:gd name="connsiteY7" fmla="*/ 804842 h 2298038"/>
                  <a:gd name="connsiteX8" fmla="*/ 4213219 w 4213219"/>
                  <a:gd name="connsiteY8" fmla="*/ 804842 h 2298038"/>
                  <a:gd name="connsiteX9" fmla="*/ 4213219 w 4213219"/>
                  <a:gd name="connsiteY9" fmla="*/ 2298038 h 2298038"/>
                  <a:gd name="connsiteX10" fmla="*/ 0 w 4213219"/>
                  <a:gd name="connsiteY10" fmla="*/ 2298038 h 2298038"/>
                  <a:gd name="connsiteX11" fmla="*/ 0 w 4213219"/>
                  <a:gd name="connsiteY11" fmla="*/ 804842 h 2298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13219" h="2298038">
                    <a:moveTo>
                      <a:pt x="4213219" y="1493196"/>
                    </a:moveTo>
                    <a:lnTo>
                      <a:pt x="2393864" y="1493196"/>
                    </a:lnTo>
                    <a:lnTo>
                      <a:pt x="2393864" y="1723528"/>
                    </a:lnTo>
                    <a:lnTo>
                      <a:pt x="2681119" y="1723528"/>
                    </a:lnTo>
                    <a:lnTo>
                      <a:pt x="2106609" y="2298038"/>
                    </a:lnTo>
                    <a:lnTo>
                      <a:pt x="1532100" y="1723528"/>
                    </a:lnTo>
                    <a:lnTo>
                      <a:pt x="1819355" y="1723528"/>
                    </a:lnTo>
                    <a:lnTo>
                      <a:pt x="1819355" y="1493196"/>
                    </a:lnTo>
                    <a:lnTo>
                      <a:pt x="0" y="1493196"/>
                    </a:lnTo>
                    <a:lnTo>
                      <a:pt x="0" y="0"/>
                    </a:lnTo>
                    <a:lnTo>
                      <a:pt x="4213219" y="0"/>
                    </a:lnTo>
                    <a:lnTo>
                      <a:pt x="4213219" y="149319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9136" tIns="199136" rIns="199136" bIns="1690564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2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500" dirty="0"/>
                  <a:t/>
                </a:r>
                <a:br>
                  <a:rPr lang="en-US" sz="500" dirty="0"/>
                </a:b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sz="2400" kern="1200" dirty="0" smtClean="0"/>
                  <a:t>Apartment Size</a:t>
                </a:r>
                <a:endParaRPr lang="en-US" sz="2400" kern="12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665106" y="1816312"/>
                <a:ext cx="842438" cy="687113"/>
              </a:xfrm>
              <a:custGeom>
                <a:avLst/>
                <a:gdLst>
                  <a:gd name="connsiteX0" fmla="*/ 0 w 842438"/>
                  <a:gd name="connsiteY0" fmla="*/ 0 h 687113"/>
                  <a:gd name="connsiteX1" fmla="*/ 842438 w 842438"/>
                  <a:gd name="connsiteY1" fmla="*/ 0 h 687113"/>
                  <a:gd name="connsiteX2" fmla="*/ 842438 w 842438"/>
                  <a:gd name="connsiteY2" fmla="*/ 687113 h 687113"/>
                  <a:gd name="connsiteX3" fmla="*/ 0 w 842438"/>
                  <a:gd name="connsiteY3" fmla="*/ 687113 h 687113"/>
                  <a:gd name="connsiteX4" fmla="*/ 0 w 842438"/>
                  <a:gd name="connsiteY4" fmla="*/ 0 h 68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113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113"/>
                    </a:lnTo>
                    <a:lnTo>
                      <a:pt x="0" y="68711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Very Small</a:t>
                </a:r>
                <a:endParaRPr lang="en-US" sz="1400" kern="1200" dirty="0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7507544" y="1816312"/>
                <a:ext cx="842438" cy="687113"/>
              </a:xfrm>
              <a:custGeom>
                <a:avLst/>
                <a:gdLst>
                  <a:gd name="connsiteX0" fmla="*/ 0 w 842438"/>
                  <a:gd name="connsiteY0" fmla="*/ 0 h 687113"/>
                  <a:gd name="connsiteX1" fmla="*/ 842438 w 842438"/>
                  <a:gd name="connsiteY1" fmla="*/ 0 h 687113"/>
                  <a:gd name="connsiteX2" fmla="*/ 842438 w 842438"/>
                  <a:gd name="connsiteY2" fmla="*/ 687113 h 687113"/>
                  <a:gd name="connsiteX3" fmla="*/ 0 w 842438"/>
                  <a:gd name="connsiteY3" fmla="*/ 687113 h 687113"/>
                  <a:gd name="connsiteX4" fmla="*/ 0 w 842438"/>
                  <a:gd name="connsiteY4" fmla="*/ 0 h 68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113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113"/>
                    </a:lnTo>
                    <a:lnTo>
                      <a:pt x="0" y="68711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Small</a:t>
                </a:r>
                <a:endParaRPr lang="en-US" sz="1400" kern="1200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8349982" y="1816312"/>
                <a:ext cx="842438" cy="687113"/>
              </a:xfrm>
              <a:custGeom>
                <a:avLst/>
                <a:gdLst>
                  <a:gd name="connsiteX0" fmla="*/ 0 w 842438"/>
                  <a:gd name="connsiteY0" fmla="*/ 0 h 687113"/>
                  <a:gd name="connsiteX1" fmla="*/ 842438 w 842438"/>
                  <a:gd name="connsiteY1" fmla="*/ 0 h 687113"/>
                  <a:gd name="connsiteX2" fmla="*/ 842438 w 842438"/>
                  <a:gd name="connsiteY2" fmla="*/ 687113 h 687113"/>
                  <a:gd name="connsiteX3" fmla="*/ 0 w 842438"/>
                  <a:gd name="connsiteY3" fmla="*/ 687113 h 687113"/>
                  <a:gd name="connsiteX4" fmla="*/ 0 w 842438"/>
                  <a:gd name="connsiteY4" fmla="*/ 0 h 68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113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113"/>
                    </a:lnTo>
                    <a:lnTo>
                      <a:pt x="0" y="68711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Average</a:t>
                </a:r>
                <a:endParaRPr lang="en-US" sz="1400" kern="1200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192420" y="1816312"/>
                <a:ext cx="842438" cy="687113"/>
              </a:xfrm>
              <a:custGeom>
                <a:avLst/>
                <a:gdLst>
                  <a:gd name="connsiteX0" fmla="*/ 0 w 842438"/>
                  <a:gd name="connsiteY0" fmla="*/ 0 h 687113"/>
                  <a:gd name="connsiteX1" fmla="*/ 842438 w 842438"/>
                  <a:gd name="connsiteY1" fmla="*/ 0 h 687113"/>
                  <a:gd name="connsiteX2" fmla="*/ 842438 w 842438"/>
                  <a:gd name="connsiteY2" fmla="*/ 687113 h 687113"/>
                  <a:gd name="connsiteX3" fmla="*/ 0 w 842438"/>
                  <a:gd name="connsiteY3" fmla="*/ 687113 h 687113"/>
                  <a:gd name="connsiteX4" fmla="*/ 0 w 842438"/>
                  <a:gd name="connsiteY4" fmla="*/ 0 h 68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113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113"/>
                    </a:lnTo>
                    <a:lnTo>
                      <a:pt x="0" y="68711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Big</a:t>
                </a:r>
                <a:endParaRPr lang="en-US" sz="1400" kern="1200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0034858" y="1816312"/>
                <a:ext cx="842438" cy="687113"/>
              </a:xfrm>
              <a:custGeom>
                <a:avLst/>
                <a:gdLst>
                  <a:gd name="connsiteX0" fmla="*/ 0 w 842438"/>
                  <a:gd name="connsiteY0" fmla="*/ 0 h 687113"/>
                  <a:gd name="connsiteX1" fmla="*/ 842438 w 842438"/>
                  <a:gd name="connsiteY1" fmla="*/ 0 h 687113"/>
                  <a:gd name="connsiteX2" fmla="*/ 842438 w 842438"/>
                  <a:gd name="connsiteY2" fmla="*/ 687113 h 687113"/>
                  <a:gd name="connsiteX3" fmla="*/ 0 w 842438"/>
                  <a:gd name="connsiteY3" fmla="*/ 687113 h 687113"/>
                  <a:gd name="connsiteX4" fmla="*/ 0 w 842438"/>
                  <a:gd name="connsiteY4" fmla="*/ 0 h 68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438" h="687113">
                    <a:moveTo>
                      <a:pt x="0" y="0"/>
                    </a:moveTo>
                    <a:lnTo>
                      <a:pt x="842438" y="0"/>
                    </a:lnTo>
                    <a:lnTo>
                      <a:pt x="842438" y="687113"/>
                    </a:lnTo>
                    <a:lnTo>
                      <a:pt x="0" y="68711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17780" rIns="99568" bIns="1778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Very Big</a:t>
                </a:r>
                <a:endParaRPr lang="en-US" sz="1400" kern="1200" dirty="0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6701092" y="1513329"/>
            <a:ext cx="4467568" cy="42151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ight Arrow 25"/>
          <p:cNvSpPr/>
          <p:nvPr/>
        </p:nvSpPr>
        <p:spPr>
          <a:xfrm>
            <a:off x="5770096" y="2230199"/>
            <a:ext cx="553915" cy="6324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ight Arrow 29"/>
          <p:cNvSpPr/>
          <p:nvPr/>
        </p:nvSpPr>
        <p:spPr>
          <a:xfrm rot="5400000">
            <a:off x="8657919" y="2816453"/>
            <a:ext cx="553915" cy="6324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3467"/>
          <a:stretch/>
        </p:blipFill>
        <p:spPr>
          <a:xfrm>
            <a:off x="7605346" y="3791023"/>
            <a:ext cx="4033256" cy="2364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888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380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Times New Roman</vt:lpstr>
      <vt:lpstr>Office Theme</vt:lpstr>
      <vt:lpstr>Tiziano Borrelli</vt:lpstr>
      <vt:lpstr>Intelligent Spanish House Search Engine</vt:lpstr>
      <vt:lpstr>Introduction</vt:lpstr>
      <vt:lpstr>Introduction to the Problem</vt:lpstr>
      <vt:lpstr>How Intelligent Spanish House Search Engine Work?</vt:lpstr>
      <vt:lpstr>User Interface</vt:lpstr>
      <vt:lpstr>User Interface</vt:lpstr>
      <vt:lpstr>Report</vt:lpstr>
      <vt:lpstr>Data Clustering</vt:lpstr>
      <vt:lpstr>Data Visualization</vt:lpstr>
      <vt:lpstr>Data Visualization</vt:lpstr>
      <vt:lpstr>Geo localization</vt:lpstr>
      <vt:lpstr>AI</vt:lpstr>
      <vt:lpstr>AI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2020-04-05T21:25:48Z</dcterms:created>
  <dcterms:modified xsi:type="dcterms:W3CDTF">2020-04-05T22:59:42Z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