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696" r:id="rId2"/>
  </p:sldMasterIdLst>
  <p:notesMasterIdLst>
    <p:notesMasterId r:id="rId21"/>
  </p:notesMasterIdLst>
  <p:sldIdLst>
    <p:sldId id="257" r:id="rId3"/>
    <p:sldId id="260" r:id="rId4"/>
    <p:sldId id="258" r:id="rId5"/>
    <p:sldId id="278" r:id="rId6"/>
    <p:sldId id="261" r:id="rId7"/>
    <p:sldId id="263" r:id="rId8"/>
    <p:sldId id="265" r:id="rId9"/>
    <p:sldId id="266" r:id="rId10"/>
    <p:sldId id="269" r:id="rId11"/>
    <p:sldId id="267" r:id="rId12"/>
    <p:sldId id="268" r:id="rId13"/>
    <p:sldId id="287" r:id="rId14"/>
    <p:sldId id="285" r:id="rId15"/>
    <p:sldId id="284" r:id="rId16"/>
    <p:sldId id="283" r:id="rId17"/>
    <p:sldId id="282" r:id="rId18"/>
    <p:sldId id="28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808"/>
    <a:srgbClr val="BD0310"/>
    <a:srgbClr val="FC0C73"/>
    <a:srgbClr val="34D0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35E34-3D7F-A3E6-19CF-862B8E790558}" v="211" dt="2023-10-06T16:26:52.047"/>
    <p1510:client id="{69B2F5C8-D96A-12E9-C545-B885D0A33236}" v="377" dt="2023-10-06T14:21:49.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F013D-337B-4C49-A200-0DEAFCF952D0}"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IN"/>
        </a:p>
      </dgm:t>
    </dgm:pt>
    <dgm:pt modelId="{B4FA9323-9E70-4EBE-9918-A75FBE743AA7}">
      <dgm:prSet phldrT="[Text]"/>
      <dgm:spPr/>
      <dgm:t>
        <a:bodyPr/>
        <a:lstStyle/>
        <a:p>
          <a:r>
            <a:rPr lang="en-IN" b="1" dirty="0"/>
            <a:t>MAJOR REASONS FOR NOISE POLLUTION IN MUMBAI </a:t>
          </a:r>
          <a:endParaRPr lang="en-IN" dirty="0"/>
        </a:p>
      </dgm:t>
    </dgm:pt>
    <dgm:pt modelId="{28A254DC-A404-4C42-9B6B-8576641433D9}" type="parTrans" cxnId="{2420B743-D476-4589-AD6D-939D0923C659}">
      <dgm:prSet/>
      <dgm:spPr/>
      <dgm:t>
        <a:bodyPr/>
        <a:lstStyle/>
        <a:p>
          <a:endParaRPr lang="en-IN"/>
        </a:p>
      </dgm:t>
    </dgm:pt>
    <dgm:pt modelId="{D84A2AFC-148B-4B95-AB9E-205D72030C8C}" type="sibTrans" cxnId="{2420B743-D476-4589-AD6D-939D0923C659}">
      <dgm:prSet/>
      <dgm:spPr/>
      <dgm:t>
        <a:bodyPr/>
        <a:lstStyle/>
        <a:p>
          <a:endParaRPr lang="en-IN"/>
        </a:p>
      </dgm:t>
    </dgm:pt>
    <dgm:pt modelId="{73CF44C5-BD76-4415-9E5E-66DD1C151928}">
      <dgm:prSet phldrT="[Text]" custT="1"/>
      <dgm:spPr>
        <a:solidFill>
          <a:srgbClr val="FFC000"/>
        </a:solidFill>
      </dgm:spPr>
      <dgm:t>
        <a:bodyPr/>
        <a:lstStyle/>
        <a:p>
          <a:r>
            <a:rPr lang="en-US" sz="1800" b="1" i="0" dirty="0">
              <a:effectLst/>
              <a:latin typeface="Söhne"/>
            </a:rPr>
            <a:t>Traffic Congestion</a:t>
          </a:r>
          <a:endParaRPr lang="en-IN" sz="1800" dirty="0"/>
        </a:p>
      </dgm:t>
    </dgm:pt>
    <dgm:pt modelId="{7ABF622D-B408-4AAF-92BB-1BF9D8BC6C61}" type="parTrans" cxnId="{A9032475-7AC5-48DE-8A9A-72A420D3A7CA}">
      <dgm:prSet/>
      <dgm:spPr/>
      <dgm:t>
        <a:bodyPr/>
        <a:lstStyle/>
        <a:p>
          <a:endParaRPr lang="en-IN"/>
        </a:p>
      </dgm:t>
    </dgm:pt>
    <dgm:pt modelId="{2F3FD13A-B80A-4AED-B5EE-AF9C49B5CDCC}" type="sibTrans" cxnId="{A9032475-7AC5-48DE-8A9A-72A420D3A7CA}">
      <dgm:prSet/>
      <dgm:spPr/>
      <dgm:t>
        <a:bodyPr/>
        <a:lstStyle/>
        <a:p>
          <a:endParaRPr lang="en-IN"/>
        </a:p>
      </dgm:t>
    </dgm:pt>
    <dgm:pt modelId="{D5057034-51C3-476C-9C25-25401373A8CC}">
      <dgm:prSet phldrT="[Text]" custT="1"/>
      <dgm:spPr>
        <a:solidFill>
          <a:srgbClr val="FC0C73"/>
        </a:solidFill>
      </dgm:spPr>
      <dgm:t>
        <a:bodyPr/>
        <a:lstStyle/>
        <a:p>
          <a:r>
            <a:rPr lang="en-US" sz="1800" b="1" i="0" dirty="0">
              <a:effectLst/>
              <a:latin typeface="Söhne"/>
            </a:rPr>
            <a:t>Construction Activity</a:t>
          </a:r>
          <a:endParaRPr lang="en-IN" sz="1800" dirty="0"/>
        </a:p>
      </dgm:t>
    </dgm:pt>
    <dgm:pt modelId="{8CC30E33-21CE-4110-8B8E-7B5BE8A40C16}" type="parTrans" cxnId="{F5C870C9-B961-45DD-80CA-D540B9BD5876}">
      <dgm:prSet/>
      <dgm:spPr/>
      <dgm:t>
        <a:bodyPr/>
        <a:lstStyle/>
        <a:p>
          <a:endParaRPr lang="en-IN"/>
        </a:p>
      </dgm:t>
    </dgm:pt>
    <dgm:pt modelId="{AE558E9C-3995-4C3B-8358-CB349D4FF810}" type="sibTrans" cxnId="{F5C870C9-B961-45DD-80CA-D540B9BD5876}">
      <dgm:prSet/>
      <dgm:spPr/>
      <dgm:t>
        <a:bodyPr/>
        <a:lstStyle/>
        <a:p>
          <a:endParaRPr lang="en-IN"/>
        </a:p>
      </dgm:t>
    </dgm:pt>
    <dgm:pt modelId="{C9E9425B-CC87-4691-B8C5-BD21456131BB}">
      <dgm:prSet phldrT="[Text]" custT="1"/>
      <dgm:spPr>
        <a:solidFill>
          <a:srgbClr val="92D050"/>
        </a:solidFill>
      </dgm:spPr>
      <dgm:t>
        <a:bodyPr/>
        <a:lstStyle/>
        <a:p>
          <a:r>
            <a:rPr lang="en-US" sz="1800" b="1" i="0" dirty="0">
              <a:effectLst/>
              <a:latin typeface="Söhne"/>
            </a:rPr>
            <a:t>Commercial Areas</a:t>
          </a:r>
          <a:endParaRPr lang="en-IN" sz="1800" dirty="0"/>
        </a:p>
      </dgm:t>
    </dgm:pt>
    <dgm:pt modelId="{B8FFC765-1CF1-428C-B3F0-303CD7C46A3A}" type="parTrans" cxnId="{CF713747-257D-4541-B922-36C96E51EBA7}">
      <dgm:prSet/>
      <dgm:spPr/>
      <dgm:t>
        <a:bodyPr/>
        <a:lstStyle/>
        <a:p>
          <a:endParaRPr lang="en-IN"/>
        </a:p>
      </dgm:t>
    </dgm:pt>
    <dgm:pt modelId="{55B2B338-C67A-4069-AA68-8E5FB4030F52}" type="sibTrans" cxnId="{CF713747-257D-4541-B922-36C96E51EBA7}">
      <dgm:prSet/>
      <dgm:spPr/>
      <dgm:t>
        <a:bodyPr/>
        <a:lstStyle/>
        <a:p>
          <a:endParaRPr lang="en-IN"/>
        </a:p>
      </dgm:t>
    </dgm:pt>
    <dgm:pt modelId="{905378B7-766F-41B5-ACAC-B2CCC7FD6391}">
      <dgm:prSet phldrT="[Text]" custT="1"/>
      <dgm:spPr>
        <a:solidFill>
          <a:schemeClr val="tx1">
            <a:lumMod val="85000"/>
            <a:lumOff val="15000"/>
          </a:schemeClr>
        </a:solidFill>
      </dgm:spPr>
      <dgm:t>
        <a:bodyPr/>
        <a:lstStyle/>
        <a:p>
          <a:r>
            <a:rPr lang="en-US" sz="1800" b="1" i="0" dirty="0">
              <a:effectLst/>
              <a:latin typeface="Söhne"/>
            </a:rPr>
            <a:t>Religious and Cultural Events</a:t>
          </a:r>
          <a:endParaRPr lang="en-IN" sz="1800" dirty="0"/>
        </a:p>
      </dgm:t>
    </dgm:pt>
    <dgm:pt modelId="{B47BCDC4-749B-4957-8381-5FB67FEAAE3E}" type="parTrans" cxnId="{211806D8-2DA8-4C70-B642-91315C382990}">
      <dgm:prSet/>
      <dgm:spPr/>
      <dgm:t>
        <a:bodyPr/>
        <a:lstStyle/>
        <a:p>
          <a:endParaRPr lang="en-IN"/>
        </a:p>
      </dgm:t>
    </dgm:pt>
    <dgm:pt modelId="{9156BBD8-4731-472F-88AA-2867AB2606A7}" type="sibTrans" cxnId="{211806D8-2DA8-4C70-B642-91315C382990}">
      <dgm:prSet/>
      <dgm:spPr/>
      <dgm:t>
        <a:bodyPr/>
        <a:lstStyle/>
        <a:p>
          <a:endParaRPr lang="en-IN"/>
        </a:p>
      </dgm:t>
    </dgm:pt>
    <dgm:pt modelId="{A3BEB926-E921-4637-B507-159F24EADBEC}">
      <dgm:prSet custT="1"/>
      <dgm:spPr>
        <a:solidFill>
          <a:srgbClr val="FF0000"/>
        </a:solidFill>
      </dgm:spPr>
      <dgm:t>
        <a:bodyPr/>
        <a:lstStyle/>
        <a:p>
          <a:r>
            <a:rPr lang="en-US" sz="1800" b="1" i="0" dirty="0">
              <a:effectLst/>
              <a:latin typeface="Söhne"/>
            </a:rPr>
            <a:t>Public Transportation</a:t>
          </a:r>
          <a:endParaRPr lang="en-IN" sz="1800" dirty="0"/>
        </a:p>
      </dgm:t>
    </dgm:pt>
    <dgm:pt modelId="{9DF47B55-EFE6-4832-B3F5-7C04C579EB99}" type="parTrans" cxnId="{80F1FE86-DBE4-4111-929A-D4976A26AF19}">
      <dgm:prSet/>
      <dgm:spPr/>
      <dgm:t>
        <a:bodyPr/>
        <a:lstStyle/>
        <a:p>
          <a:endParaRPr lang="en-IN"/>
        </a:p>
      </dgm:t>
    </dgm:pt>
    <dgm:pt modelId="{C52D8B79-060B-478A-B497-985F02EB18B0}" type="sibTrans" cxnId="{80F1FE86-DBE4-4111-929A-D4976A26AF19}">
      <dgm:prSet/>
      <dgm:spPr/>
      <dgm:t>
        <a:bodyPr/>
        <a:lstStyle/>
        <a:p>
          <a:endParaRPr lang="en-IN"/>
        </a:p>
      </dgm:t>
    </dgm:pt>
    <dgm:pt modelId="{AD0E82A3-D04F-4605-8E9E-3063C7E70FF0}">
      <dgm:prSet custT="1"/>
      <dgm:spPr>
        <a:solidFill>
          <a:srgbClr val="34D0D4"/>
        </a:solidFill>
      </dgm:spPr>
      <dgm:t>
        <a:bodyPr/>
        <a:lstStyle/>
        <a:p>
          <a:pPr algn="ctr"/>
          <a:r>
            <a:rPr lang="en-IN" sz="1800" b="1" i="0" dirty="0">
              <a:effectLst/>
              <a:latin typeface="Söhne"/>
            </a:rPr>
            <a:t>Population Density</a:t>
          </a:r>
          <a:endParaRPr lang="en-IN" sz="1800" dirty="0"/>
        </a:p>
      </dgm:t>
    </dgm:pt>
    <dgm:pt modelId="{BD1D7EA1-5C25-45F9-95E3-A6EE669EB43A}" type="parTrans" cxnId="{B45F0901-715E-4DEA-8DEB-792BB9A4F7F2}">
      <dgm:prSet/>
      <dgm:spPr/>
      <dgm:t>
        <a:bodyPr/>
        <a:lstStyle/>
        <a:p>
          <a:endParaRPr lang="en-IN"/>
        </a:p>
      </dgm:t>
    </dgm:pt>
    <dgm:pt modelId="{19E0D89D-0BF2-46E5-BB6B-941440C81ED6}" type="sibTrans" cxnId="{B45F0901-715E-4DEA-8DEB-792BB9A4F7F2}">
      <dgm:prSet/>
      <dgm:spPr/>
      <dgm:t>
        <a:bodyPr/>
        <a:lstStyle/>
        <a:p>
          <a:endParaRPr lang="en-IN"/>
        </a:p>
      </dgm:t>
    </dgm:pt>
    <dgm:pt modelId="{B1166C53-22CB-45BF-8C33-BB2C0D2F9553}" type="pres">
      <dgm:prSet presAssocID="{3E0F013D-337B-4C49-A200-0DEAFCF952D0}" presName="cycle" presStyleCnt="0">
        <dgm:presLayoutVars>
          <dgm:chMax val="1"/>
          <dgm:dir/>
          <dgm:animLvl val="ctr"/>
          <dgm:resizeHandles val="exact"/>
        </dgm:presLayoutVars>
      </dgm:prSet>
      <dgm:spPr/>
      <dgm:t>
        <a:bodyPr/>
        <a:lstStyle/>
        <a:p>
          <a:endParaRPr lang="en-IN"/>
        </a:p>
      </dgm:t>
    </dgm:pt>
    <dgm:pt modelId="{A98605AA-593A-4360-BD54-0BA22E728919}" type="pres">
      <dgm:prSet presAssocID="{B4FA9323-9E70-4EBE-9918-A75FBE743AA7}" presName="centerShape" presStyleLbl="node0" presStyleIdx="0" presStyleCnt="1"/>
      <dgm:spPr/>
      <dgm:t>
        <a:bodyPr/>
        <a:lstStyle/>
        <a:p>
          <a:endParaRPr lang="en-IN"/>
        </a:p>
      </dgm:t>
    </dgm:pt>
    <dgm:pt modelId="{6F2D5B2D-F8B9-4F6C-B247-B6BAA4D2DD42}" type="pres">
      <dgm:prSet presAssocID="{7ABF622D-B408-4AAF-92BB-1BF9D8BC6C61}" presName="Name9" presStyleLbl="parChTrans1D2" presStyleIdx="0" presStyleCnt="6"/>
      <dgm:spPr/>
      <dgm:t>
        <a:bodyPr/>
        <a:lstStyle/>
        <a:p>
          <a:endParaRPr lang="en-IN"/>
        </a:p>
      </dgm:t>
    </dgm:pt>
    <dgm:pt modelId="{BAA2348E-D2B4-40A3-9E1C-D27420EF2756}" type="pres">
      <dgm:prSet presAssocID="{7ABF622D-B408-4AAF-92BB-1BF9D8BC6C61}" presName="connTx" presStyleLbl="parChTrans1D2" presStyleIdx="0" presStyleCnt="6"/>
      <dgm:spPr/>
      <dgm:t>
        <a:bodyPr/>
        <a:lstStyle/>
        <a:p>
          <a:endParaRPr lang="en-IN"/>
        </a:p>
      </dgm:t>
    </dgm:pt>
    <dgm:pt modelId="{18A76F75-8CD1-4FCB-B51B-1E2ED92BD079}" type="pres">
      <dgm:prSet presAssocID="{73CF44C5-BD76-4415-9E5E-66DD1C151928}" presName="node" presStyleLbl="node1" presStyleIdx="0" presStyleCnt="6" custRadScaleRad="99058" custRadScaleInc="-1906">
        <dgm:presLayoutVars>
          <dgm:bulletEnabled val="1"/>
        </dgm:presLayoutVars>
      </dgm:prSet>
      <dgm:spPr/>
      <dgm:t>
        <a:bodyPr/>
        <a:lstStyle/>
        <a:p>
          <a:endParaRPr lang="en-IN"/>
        </a:p>
      </dgm:t>
    </dgm:pt>
    <dgm:pt modelId="{5E3078A3-FCC0-4DF7-8C59-DAE925274645}" type="pres">
      <dgm:prSet presAssocID="{8CC30E33-21CE-4110-8B8E-7B5BE8A40C16}" presName="Name9" presStyleLbl="parChTrans1D2" presStyleIdx="1" presStyleCnt="6"/>
      <dgm:spPr/>
      <dgm:t>
        <a:bodyPr/>
        <a:lstStyle/>
        <a:p>
          <a:endParaRPr lang="en-IN"/>
        </a:p>
      </dgm:t>
    </dgm:pt>
    <dgm:pt modelId="{D0936BC1-C032-4D8A-8DC2-9C087D6259EE}" type="pres">
      <dgm:prSet presAssocID="{8CC30E33-21CE-4110-8B8E-7B5BE8A40C16}" presName="connTx" presStyleLbl="parChTrans1D2" presStyleIdx="1" presStyleCnt="6"/>
      <dgm:spPr/>
      <dgm:t>
        <a:bodyPr/>
        <a:lstStyle/>
        <a:p>
          <a:endParaRPr lang="en-IN"/>
        </a:p>
      </dgm:t>
    </dgm:pt>
    <dgm:pt modelId="{C5E350EC-2381-463E-8B7E-34F27E64A55A}" type="pres">
      <dgm:prSet presAssocID="{D5057034-51C3-476C-9C25-25401373A8CC}" presName="node" presStyleLbl="node1" presStyleIdx="1" presStyleCnt="6">
        <dgm:presLayoutVars>
          <dgm:bulletEnabled val="1"/>
        </dgm:presLayoutVars>
      </dgm:prSet>
      <dgm:spPr/>
      <dgm:t>
        <a:bodyPr/>
        <a:lstStyle/>
        <a:p>
          <a:endParaRPr lang="en-IN"/>
        </a:p>
      </dgm:t>
    </dgm:pt>
    <dgm:pt modelId="{F42759E4-DFAA-412E-8D28-2CFCDCCA2F25}" type="pres">
      <dgm:prSet presAssocID="{B8FFC765-1CF1-428C-B3F0-303CD7C46A3A}" presName="Name9" presStyleLbl="parChTrans1D2" presStyleIdx="2" presStyleCnt="6"/>
      <dgm:spPr/>
      <dgm:t>
        <a:bodyPr/>
        <a:lstStyle/>
        <a:p>
          <a:endParaRPr lang="en-IN"/>
        </a:p>
      </dgm:t>
    </dgm:pt>
    <dgm:pt modelId="{5DA18FED-107E-43DC-8037-38936DAD7E23}" type="pres">
      <dgm:prSet presAssocID="{B8FFC765-1CF1-428C-B3F0-303CD7C46A3A}" presName="connTx" presStyleLbl="parChTrans1D2" presStyleIdx="2" presStyleCnt="6"/>
      <dgm:spPr/>
      <dgm:t>
        <a:bodyPr/>
        <a:lstStyle/>
        <a:p>
          <a:endParaRPr lang="en-IN"/>
        </a:p>
      </dgm:t>
    </dgm:pt>
    <dgm:pt modelId="{44F31F9D-9236-4BBF-BE5E-C070D5A8410A}" type="pres">
      <dgm:prSet presAssocID="{C9E9425B-CC87-4691-B8C5-BD21456131BB}" presName="node" presStyleLbl="node1" presStyleIdx="2" presStyleCnt="6">
        <dgm:presLayoutVars>
          <dgm:bulletEnabled val="1"/>
        </dgm:presLayoutVars>
      </dgm:prSet>
      <dgm:spPr/>
      <dgm:t>
        <a:bodyPr/>
        <a:lstStyle/>
        <a:p>
          <a:endParaRPr lang="en-IN"/>
        </a:p>
      </dgm:t>
    </dgm:pt>
    <dgm:pt modelId="{1CB38CDC-A392-43A4-8EFD-6F6E649BAB01}" type="pres">
      <dgm:prSet presAssocID="{B47BCDC4-749B-4957-8381-5FB67FEAAE3E}" presName="Name9" presStyleLbl="parChTrans1D2" presStyleIdx="3" presStyleCnt="6"/>
      <dgm:spPr/>
      <dgm:t>
        <a:bodyPr/>
        <a:lstStyle/>
        <a:p>
          <a:endParaRPr lang="en-IN"/>
        </a:p>
      </dgm:t>
    </dgm:pt>
    <dgm:pt modelId="{9B7FC180-11DA-4A62-BF4B-03E97C0C37F9}" type="pres">
      <dgm:prSet presAssocID="{B47BCDC4-749B-4957-8381-5FB67FEAAE3E}" presName="connTx" presStyleLbl="parChTrans1D2" presStyleIdx="3" presStyleCnt="6"/>
      <dgm:spPr/>
      <dgm:t>
        <a:bodyPr/>
        <a:lstStyle/>
        <a:p>
          <a:endParaRPr lang="en-IN"/>
        </a:p>
      </dgm:t>
    </dgm:pt>
    <dgm:pt modelId="{C3570B37-B5B8-4A1F-A7F8-B80D2D6FC309}" type="pres">
      <dgm:prSet presAssocID="{905378B7-766F-41B5-ACAC-B2CCC7FD6391}" presName="node" presStyleLbl="node1" presStyleIdx="3" presStyleCnt="6">
        <dgm:presLayoutVars>
          <dgm:bulletEnabled val="1"/>
        </dgm:presLayoutVars>
      </dgm:prSet>
      <dgm:spPr/>
      <dgm:t>
        <a:bodyPr/>
        <a:lstStyle/>
        <a:p>
          <a:endParaRPr lang="en-IN"/>
        </a:p>
      </dgm:t>
    </dgm:pt>
    <dgm:pt modelId="{6085E161-4D9D-4E1D-8190-996A276FFC22}" type="pres">
      <dgm:prSet presAssocID="{9DF47B55-EFE6-4832-B3F5-7C04C579EB99}" presName="Name9" presStyleLbl="parChTrans1D2" presStyleIdx="4" presStyleCnt="6"/>
      <dgm:spPr/>
      <dgm:t>
        <a:bodyPr/>
        <a:lstStyle/>
        <a:p>
          <a:endParaRPr lang="en-IN"/>
        </a:p>
      </dgm:t>
    </dgm:pt>
    <dgm:pt modelId="{76C4BD42-B24C-4E5E-A647-A75AB1281CF2}" type="pres">
      <dgm:prSet presAssocID="{9DF47B55-EFE6-4832-B3F5-7C04C579EB99}" presName="connTx" presStyleLbl="parChTrans1D2" presStyleIdx="4" presStyleCnt="6"/>
      <dgm:spPr/>
      <dgm:t>
        <a:bodyPr/>
        <a:lstStyle/>
        <a:p>
          <a:endParaRPr lang="en-IN"/>
        </a:p>
      </dgm:t>
    </dgm:pt>
    <dgm:pt modelId="{EC006F7C-0F1A-4922-BC16-93B6D4B61131}" type="pres">
      <dgm:prSet presAssocID="{A3BEB926-E921-4637-B507-159F24EADBEC}" presName="node" presStyleLbl="node1" presStyleIdx="4" presStyleCnt="6">
        <dgm:presLayoutVars>
          <dgm:bulletEnabled val="1"/>
        </dgm:presLayoutVars>
      </dgm:prSet>
      <dgm:spPr/>
      <dgm:t>
        <a:bodyPr/>
        <a:lstStyle/>
        <a:p>
          <a:endParaRPr lang="en-IN"/>
        </a:p>
      </dgm:t>
    </dgm:pt>
    <dgm:pt modelId="{72CE3C34-05E9-4CB5-B344-D95EC69F1278}" type="pres">
      <dgm:prSet presAssocID="{BD1D7EA1-5C25-45F9-95E3-A6EE669EB43A}" presName="Name9" presStyleLbl="parChTrans1D2" presStyleIdx="5" presStyleCnt="6"/>
      <dgm:spPr/>
      <dgm:t>
        <a:bodyPr/>
        <a:lstStyle/>
        <a:p>
          <a:endParaRPr lang="en-IN"/>
        </a:p>
      </dgm:t>
    </dgm:pt>
    <dgm:pt modelId="{1CB1931A-1398-4CBA-BF1F-8522ADC58588}" type="pres">
      <dgm:prSet presAssocID="{BD1D7EA1-5C25-45F9-95E3-A6EE669EB43A}" presName="connTx" presStyleLbl="parChTrans1D2" presStyleIdx="5" presStyleCnt="6"/>
      <dgm:spPr/>
      <dgm:t>
        <a:bodyPr/>
        <a:lstStyle/>
        <a:p>
          <a:endParaRPr lang="en-IN"/>
        </a:p>
      </dgm:t>
    </dgm:pt>
    <dgm:pt modelId="{C143667A-B421-493A-AF7B-852371EE485B}" type="pres">
      <dgm:prSet presAssocID="{AD0E82A3-D04F-4605-8E9E-3063C7E70FF0}" presName="node" presStyleLbl="node1" presStyleIdx="5" presStyleCnt="6">
        <dgm:presLayoutVars>
          <dgm:bulletEnabled val="1"/>
        </dgm:presLayoutVars>
      </dgm:prSet>
      <dgm:spPr/>
      <dgm:t>
        <a:bodyPr/>
        <a:lstStyle/>
        <a:p>
          <a:endParaRPr lang="en-IN"/>
        </a:p>
      </dgm:t>
    </dgm:pt>
  </dgm:ptLst>
  <dgm:cxnLst>
    <dgm:cxn modelId="{2C28AEC7-A295-42D3-AA70-81F5887114E4}" type="presOf" srcId="{B47BCDC4-749B-4957-8381-5FB67FEAAE3E}" destId="{1CB38CDC-A392-43A4-8EFD-6F6E649BAB01}" srcOrd="0" destOrd="0" presId="urn:microsoft.com/office/officeart/2005/8/layout/radial1"/>
    <dgm:cxn modelId="{CF713747-257D-4541-B922-36C96E51EBA7}" srcId="{B4FA9323-9E70-4EBE-9918-A75FBE743AA7}" destId="{C9E9425B-CC87-4691-B8C5-BD21456131BB}" srcOrd="2" destOrd="0" parTransId="{B8FFC765-1CF1-428C-B3F0-303CD7C46A3A}" sibTransId="{55B2B338-C67A-4069-AA68-8E5FB4030F52}"/>
    <dgm:cxn modelId="{27CF6E8C-9155-4977-9693-7A071853EF86}" type="presOf" srcId="{3E0F013D-337B-4C49-A200-0DEAFCF952D0}" destId="{B1166C53-22CB-45BF-8C33-BB2C0D2F9553}" srcOrd="0" destOrd="0" presId="urn:microsoft.com/office/officeart/2005/8/layout/radial1"/>
    <dgm:cxn modelId="{5E3245B4-A158-44A2-B1FE-34599C1B612B}" type="presOf" srcId="{73CF44C5-BD76-4415-9E5E-66DD1C151928}" destId="{18A76F75-8CD1-4FCB-B51B-1E2ED92BD079}" srcOrd="0" destOrd="0" presId="urn:microsoft.com/office/officeart/2005/8/layout/radial1"/>
    <dgm:cxn modelId="{61C2EE09-354A-404B-B2A0-AC732F85F621}" type="presOf" srcId="{8CC30E33-21CE-4110-8B8E-7B5BE8A40C16}" destId="{D0936BC1-C032-4D8A-8DC2-9C087D6259EE}" srcOrd="1" destOrd="0" presId="urn:microsoft.com/office/officeart/2005/8/layout/radial1"/>
    <dgm:cxn modelId="{6CEDD42F-3461-4CB5-9516-9AE435371E51}" type="presOf" srcId="{7ABF622D-B408-4AAF-92BB-1BF9D8BC6C61}" destId="{6F2D5B2D-F8B9-4F6C-B247-B6BAA4D2DD42}" srcOrd="0" destOrd="0" presId="urn:microsoft.com/office/officeart/2005/8/layout/radial1"/>
    <dgm:cxn modelId="{E7B433CF-8E4D-4F13-9CD7-78940213E57A}" type="presOf" srcId="{D5057034-51C3-476C-9C25-25401373A8CC}" destId="{C5E350EC-2381-463E-8B7E-34F27E64A55A}" srcOrd="0" destOrd="0" presId="urn:microsoft.com/office/officeart/2005/8/layout/radial1"/>
    <dgm:cxn modelId="{2420B743-D476-4589-AD6D-939D0923C659}" srcId="{3E0F013D-337B-4C49-A200-0DEAFCF952D0}" destId="{B4FA9323-9E70-4EBE-9918-A75FBE743AA7}" srcOrd="0" destOrd="0" parTransId="{28A254DC-A404-4C42-9B6B-8576641433D9}" sibTransId="{D84A2AFC-148B-4B95-AB9E-205D72030C8C}"/>
    <dgm:cxn modelId="{F5C870C9-B961-45DD-80CA-D540B9BD5876}" srcId="{B4FA9323-9E70-4EBE-9918-A75FBE743AA7}" destId="{D5057034-51C3-476C-9C25-25401373A8CC}" srcOrd="1" destOrd="0" parTransId="{8CC30E33-21CE-4110-8B8E-7B5BE8A40C16}" sibTransId="{AE558E9C-3995-4C3B-8358-CB349D4FF810}"/>
    <dgm:cxn modelId="{512A4551-95B6-4207-A493-5A4C7F1B3904}" type="presOf" srcId="{9DF47B55-EFE6-4832-B3F5-7C04C579EB99}" destId="{76C4BD42-B24C-4E5E-A647-A75AB1281CF2}" srcOrd="1" destOrd="0" presId="urn:microsoft.com/office/officeart/2005/8/layout/radial1"/>
    <dgm:cxn modelId="{6CB8F4FB-FF8B-4DE0-ACC2-41E9B7674095}" type="presOf" srcId="{BD1D7EA1-5C25-45F9-95E3-A6EE669EB43A}" destId="{1CB1931A-1398-4CBA-BF1F-8522ADC58588}" srcOrd="1" destOrd="0" presId="urn:microsoft.com/office/officeart/2005/8/layout/radial1"/>
    <dgm:cxn modelId="{5CEFE0FB-1B34-4597-9351-CA3FD0B9CCF7}" type="presOf" srcId="{B47BCDC4-749B-4957-8381-5FB67FEAAE3E}" destId="{9B7FC180-11DA-4A62-BF4B-03E97C0C37F9}" srcOrd="1" destOrd="0" presId="urn:microsoft.com/office/officeart/2005/8/layout/radial1"/>
    <dgm:cxn modelId="{FBBF9A49-F4E7-4564-AF29-C071A66F98BB}" type="presOf" srcId="{905378B7-766F-41B5-ACAC-B2CCC7FD6391}" destId="{C3570B37-B5B8-4A1F-A7F8-B80D2D6FC309}" srcOrd="0" destOrd="0" presId="urn:microsoft.com/office/officeart/2005/8/layout/radial1"/>
    <dgm:cxn modelId="{144F86B5-9616-4400-94BF-139B82AC82B9}" type="presOf" srcId="{B8FFC765-1CF1-428C-B3F0-303CD7C46A3A}" destId="{5DA18FED-107E-43DC-8037-38936DAD7E23}" srcOrd="1" destOrd="0" presId="urn:microsoft.com/office/officeart/2005/8/layout/radial1"/>
    <dgm:cxn modelId="{3FB70A23-BE09-4082-BC1B-FEDC3CE7F0C0}" type="presOf" srcId="{B8FFC765-1CF1-428C-B3F0-303CD7C46A3A}" destId="{F42759E4-DFAA-412E-8D28-2CFCDCCA2F25}" srcOrd="0" destOrd="0" presId="urn:microsoft.com/office/officeart/2005/8/layout/radial1"/>
    <dgm:cxn modelId="{2035A6BE-5352-4DA1-A0D2-B471D8D4692A}" type="presOf" srcId="{A3BEB926-E921-4637-B507-159F24EADBEC}" destId="{EC006F7C-0F1A-4922-BC16-93B6D4B61131}" srcOrd="0" destOrd="0" presId="urn:microsoft.com/office/officeart/2005/8/layout/radial1"/>
    <dgm:cxn modelId="{8836504B-10A5-4EFE-90B0-9770A6F4A16C}" type="presOf" srcId="{7ABF622D-B408-4AAF-92BB-1BF9D8BC6C61}" destId="{BAA2348E-D2B4-40A3-9E1C-D27420EF2756}" srcOrd="1" destOrd="0" presId="urn:microsoft.com/office/officeart/2005/8/layout/radial1"/>
    <dgm:cxn modelId="{0EEE499D-0612-468D-8672-401C40B6796F}" type="presOf" srcId="{8CC30E33-21CE-4110-8B8E-7B5BE8A40C16}" destId="{5E3078A3-FCC0-4DF7-8C59-DAE925274645}" srcOrd="0" destOrd="0" presId="urn:microsoft.com/office/officeart/2005/8/layout/radial1"/>
    <dgm:cxn modelId="{BF452AA7-540B-49A5-A874-3ADBCCB7A7C0}" type="presOf" srcId="{B4FA9323-9E70-4EBE-9918-A75FBE743AA7}" destId="{A98605AA-593A-4360-BD54-0BA22E728919}" srcOrd="0" destOrd="0" presId="urn:microsoft.com/office/officeart/2005/8/layout/radial1"/>
    <dgm:cxn modelId="{492D23FB-05BE-4185-A5FC-0153AB94576C}" type="presOf" srcId="{9DF47B55-EFE6-4832-B3F5-7C04C579EB99}" destId="{6085E161-4D9D-4E1D-8190-996A276FFC22}" srcOrd="0" destOrd="0" presId="urn:microsoft.com/office/officeart/2005/8/layout/radial1"/>
    <dgm:cxn modelId="{211806D8-2DA8-4C70-B642-91315C382990}" srcId="{B4FA9323-9E70-4EBE-9918-A75FBE743AA7}" destId="{905378B7-766F-41B5-ACAC-B2CCC7FD6391}" srcOrd="3" destOrd="0" parTransId="{B47BCDC4-749B-4957-8381-5FB67FEAAE3E}" sibTransId="{9156BBD8-4731-472F-88AA-2867AB2606A7}"/>
    <dgm:cxn modelId="{19B3F7E5-4140-43DB-9F9F-859488C32EB8}" type="presOf" srcId="{C9E9425B-CC87-4691-B8C5-BD21456131BB}" destId="{44F31F9D-9236-4BBF-BE5E-C070D5A8410A}" srcOrd="0" destOrd="0" presId="urn:microsoft.com/office/officeart/2005/8/layout/radial1"/>
    <dgm:cxn modelId="{1E117563-A668-417C-9C63-7C3761A09ACE}" type="presOf" srcId="{AD0E82A3-D04F-4605-8E9E-3063C7E70FF0}" destId="{C143667A-B421-493A-AF7B-852371EE485B}" srcOrd="0" destOrd="0" presId="urn:microsoft.com/office/officeart/2005/8/layout/radial1"/>
    <dgm:cxn modelId="{A9032475-7AC5-48DE-8A9A-72A420D3A7CA}" srcId="{B4FA9323-9E70-4EBE-9918-A75FBE743AA7}" destId="{73CF44C5-BD76-4415-9E5E-66DD1C151928}" srcOrd="0" destOrd="0" parTransId="{7ABF622D-B408-4AAF-92BB-1BF9D8BC6C61}" sibTransId="{2F3FD13A-B80A-4AED-B5EE-AF9C49B5CDCC}"/>
    <dgm:cxn modelId="{80F1FE86-DBE4-4111-929A-D4976A26AF19}" srcId="{B4FA9323-9E70-4EBE-9918-A75FBE743AA7}" destId="{A3BEB926-E921-4637-B507-159F24EADBEC}" srcOrd="4" destOrd="0" parTransId="{9DF47B55-EFE6-4832-B3F5-7C04C579EB99}" sibTransId="{C52D8B79-060B-478A-B497-985F02EB18B0}"/>
    <dgm:cxn modelId="{B45F0901-715E-4DEA-8DEB-792BB9A4F7F2}" srcId="{B4FA9323-9E70-4EBE-9918-A75FBE743AA7}" destId="{AD0E82A3-D04F-4605-8E9E-3063C7E70FF0}" srcOrd="5" destOrd="0" parTransId="{BD1D7EA1-5C25-45F9-95E3-A6EE669EB43A}" sibTransId="{19E0D89D-0BF2-46E5-BB6B-941440C81ED6}"/>
    <dgm:cxn modelId="{71585DB1-F046-4D99-8C7D-2B345A7C9C4B}" type="presOf" srcId="{BD1D7EA1-5C25-45F9-95E3-A6EE669EB43A}" destId="{72CE3C34-05E9-4CB5-B344-D95EC69F1278}" srcOrd="0" destOrd="0" presId="urn:microsoft.com/office/officeart/2005/8/layout/radial1"/>
    <dgm:cxn modelId="{8FB46A84-B7FF-409A-A1F3-48004EFAEC38}" type="presParOf" srcId="{B1166C53-22CB-45BF-8C33-BB2C0D2F9553}" destId="{A98605AA-593A-4360-BD54-0BA22E728919}" srcOrd="0" destOrd="0" presId="urn:microsoft.com/office/officeart/2005/8/layout/radial1"/>
    <dgm:cxn modelId="{3C9C0D12-4DA3-4F4B-ACB3-147A747275A3}" type="presParOf" srcId="{B1166C53-22CB-45BF-8C33-BB2C0D2F9553}" destId="{6F2D5B2D-F8B9-4F6C-B247-B6BAA4D2DD42}" srcOrd="1" destOrd="0" presId="urn:microsoft.com/office/officeart/2005/8/layout/radial1"/>
    <dgm:cxn modelId="{9129A1DC-C69D-4263-811D-35728C245508}" type="presParOf" srcId="{6F2D5B2D-F8B9-4F6C-B247-B6BAA4D2DD42}" destId="{BAA2348E-D2B4-40A3-9E1C-D27420EF2756}" srcOrd="0" destOrd="0" presId="urn:microsoft.com/office/officeart/2005/8/layout/radial1"/>
    <dgm:cxn modelId="{1AEAF547-0D7B-43FE-87F7-3D1CDFCD7479}" type="presParOf" srcId="{B1166C53-22CB-45BF-8C33-BB2C0D2F9553}" destId="{18A76F75-8CD1-4FCB-B51B-1E2ED92BD079}" srcOrd="2" destOrd="0" presId="urn:microsoft.com/office/officeart/2005/8/layout/radial1"/>
    <dgm:cxn modelId="{E9E0D3F5-38DD-4A22-BFE8-CCC3FCC8DDB1}" type="presParOf" srcId="{B1166C53-22CB-45BF-8C33-BB2C0D2F9553}" destId="{5E3078A3-FCC0-4DF7-8C59-DAE925274645}" srcOrd="3" destOrd="0" presId="urn:microsoft.com/office/officeart/2005/8/layout/radial1"/>
    <dgm:cxn modelId="{9EFB44C0-03BD-4C9D-B504-892AEFB4E60B}" type="presParOf" srcId="{5E3078A3-FCC0-4DF7-8C59-DAE925274645}" destId="{D0936BC1-C032-4D8A-8DC2-9C087D6259EE}" srcOrd="0" destOrd="0" presId="urn:microsoft.com/office/officeart/2005/8/layout/radial1"/>
    <dgm:cxn modelId="{EA578F5C-A281-4650-A92A-9E9FDCE5904F}" type="presParOf" srcId="{B1166C53-22CB-45BF-8C33-BB2C0D2F9553}" destId="{C5E350EC-2381-463E-8B7E-34F27E64A55A}" srcOrd="4" destOrd="0" presId="urn:microsoft.com/office/officeart/2005/8/layout/radial1"/>
    <dgm:cxn modelId="{295561D4-29C8-4E8C-B26D-336491D6B649}" type="presParOf" srcId="{B1166C53-22CB-45BF-8C33-BB2C0D2F9553}" destId="{F42759E4-DFAA-412E-8D28-2CFCDCCA2F25}" srcOrd="5" destOrd="0" presId="urn:microsoft.com/office/officeart/2005/8/layout/radial1"/>
    <dgm:cxn modelId="{5AD8B6C5-EA68-4E34-AB34-572ED9ABD356}" type="presParOf" srcId="{F42759E4-DFAA-412E-8D28-2CFCDCCA2F25}" destId="{5DA18FED-107E-43DC-8037-38936DAD7E23}" srcOrd="0" destOrd="0" presId="urn:microsoft.com/office/officeart/2005/8/layout/radial1"/>
    <dgm:cxn modelId="{E0D44805-56A3-4895-B49A-B7E0A363E9D4}" type="presParOf" srcId="{B1166C53-22CB-45BF-8C33-BB2C0D2F9553}" destId="{44F31F9D-9236-4BBF-BE5E-C070D5A8410A}" srcOrd="6" destOrd="0" presId="urn:microsoft.com/office/officeart/2005/8/layout/radial1"/>
    <dgm:cxn modelId="{EA9BC9FC-A65F-4E64-8E7F-814B622F7327}" type="presParOf" srcId="{B1166C53-22CB-45BF-8C33-BB2C0D2F9553}" destId="{1CB38CDC-A392-43A4-8EFD-6F6E649BAB01}" srcOrd="7" destOrd="0" presId="urn:microsoft.com/office/officeart/2005/8/layout/radial1"/>
    <dgm:cxn modelId="{97C29F6F-DA2E-48D8-97EC-83AE0D19837F}" type="presParOf" srcId="{1CB38CDC-A392-43A4-8EFD-6F6E649BAB01}" destId="{9B7FC180-11DA-4A62-BF4B-03E97C0C37F9}" srcOrd="0" destOrd="0" presId="urn:microsoft.com/office/officeart/2005/8/layout/radial1"/>
    <dgm:cxn modelId="{FC08D94E-3957-4108-BACD-256C68AB2956}" type="presParOf" srcId="{B1166C53-22CB-45BF-8C33-BB2C0D2F9553}" destId="{C3570B37-B5B8-4A1F-A7F8-B80D2D6FC309}" srcOrd="8" destOrd="0" presId="urn:microsoft.com/office/officeart/2005/8/layout/radial1"/>
    <dgm:cxn modelId="{44B9C21B-5885-48F6-A55C-1E36CF2EA528}" type="presParOf" srcId="{B1166C53-22CB-45BF-8C33-BB2C0D2F9553}" destId="{6085E161-4D9D-4E1D-8190-996A276FFC22}" srcOrd="9" destOrd="0" presId="urn:microsoft.com/office/officeart/2005/8/layout/radial1"/>
    <dgm:cxn modelId="{6F416FB5-0E4A-44C5-95E4-62E19FD6FA07}" type="presParOf" srcId="{6085E161-4D9D-4E1D-8190-996A276FFC22}" destId="{76C4BD42-B24C-4E5E-A647-A75AB1281CF2}" srcOrd="0" destOrd="0" presId="urn:microsoft.com/office/officeart/2005/8/layout/radial1"/>
    <dgm:cxn modelId="{6047B44D-4C11-45A7-BE5A-6979314677E4}" type="presParOf" srcId="{B1166C53-22CB-45BF-8C33-BB2C0D2F9553}" destId="{EC006F7C-0F1A-4922-BC16-93B6D4B61131}" srcOrd="10" destOrd="0" presId="urn:microsoft.com/office/officeart/2005/8/layout/radial1"/>
    <dgm:cxn modelId="{9635A055-3D15-43B4-A6B2-3AFCE25F6A48}" type="presParOf" srcId="{B1166C53-22CB-45BF-8C33-BB2C0D2F9553}" destId="{72CE3C34-05E9-4CB5-B344-D95EC69F1278}" srcOrd="11" destOrd="0" presId="urn:microsoft.com/office/officeart/2005/8/layout/radial1"/>
    <dgm:cxn modelId="{FEA9FF76-6642-4922-ADFD-CE60C08E8FA4}" type="presParOf" srcId="{72CE3C34-05E9-4CB5-B344-D95EC69F1278}" destId="{1CB1931A-1398-4CBA-BF1F-8522ADC58588}" srcOrd="0" destOrd="0" presId="urn:microsoft.com/office/officeart/2005/8/layout/radial1"/>
    <dgm:cxn modelId="{0D66A790-C51F-43CF-86F7-1A089D3B9759}" type="presParOf" srcId="{B1166C53-22CB-45BF-8C33-BB2C0D2F9553}" destId="{C143667A-B421-493A-AF7B-852371EE485B}"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605AA-593A-4360-BD54-0BA22E728919}">
      <dsp:nvSpPr>
        <dsp:cNvPr id="0" name=""/>
        <dsp:cNvSpPr/>
      </dsp:nvSpPr>
      <dsp:spPr>
        <a:xfrm>
          <a:off x="4100182" y="2149847"/>
          <a:ext cx="1649691" cy="16496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a:t>MAJOR REASONS FOR NOISE POLLUTION IN MUMBAI </a:t>
          </a:r>
          <a:endParaRPr lang="en-IN" sz="1600" kern="1200" dirty="0"/>
        </a:p>
      </dsp:txBody>
      <dsp:txXfrm>
        <a:off x="4341774" y="2391439"/>
        <a:ext cx="1166507" cy="1166507"/>
      </dsp:txXfrm>
    </dsp:sp>
    <dsp:sp modelId="{6F2D5B2D-F8B9-4F6C-B247-B6BAA4D2DD42}">
      <dsp:nvSpPr>
        <dsp:cNvPr id="0" name=""/>
        <dsp:cNvSpPr/>
      </dsp:nvSpPr>
      <dsp:spPr>
        <a:xfrm rot="16165692">
          <a:off x="4677039" y="1897439"/>
          <a:ext cx="474775" cy="30146"/>
        </a:xfrm>
        <a:custGeom>
          <a:avLst/>
          <a:gdLst/>
          <a:ahLst/>
          <a:cxnLst/>
          <a:rect l="0" t="0" r="0" b="0"/>
          <a:pathLst>
            <a:path>
              <a:moveTo>
                <a:pt x="0" y="15073"/>
              </a:moveTo>
              <a:lnTo>
                <a:pt x="474775"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4902557" y="1900643"/>
        <a:ext cx="23738" cy="23738"/>
      </dsp:txXfrm>
    </dsp:sp>
    <dsp:sp modelId="{18A76F75-8CD1-4FCB-B51B-1E2ED92BD079}">
      <dsp:nvSpPr>
        <dsp:cNvPr id="0" name=""/>
        <dsp:cNvSpPr/>
      </dsp:nvSpPr>
      <dsp:spPr>
        <a:xfrm>
          <a:off x="4078980" y="25485"/>
          <a:ext cx="1649691" cy="1649691"/>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Traffic Congestion</a:t>
          </a:r>
          <a:endParaRPr lang="en-IN" sz="1800" kern="1200" dirty="0"/>
        </a:p>
      </dsp:txBody>
      <dsp:txXfrm>
        <a:off x="4320572" y="267077"/>
        <a:ext cx="1166507" cy="1166507"/>
      </dsp:txXfrm>
    </dsp:sp>
    <dsp:sp modelId="{5E3078A3-FCC0-4DF7-8C59-DAE925274645}">
      <dsp:nvSpPr>
        <dsp:cNvPr id="0" name=""/>
        <dsp:cNvSpPr/>
      </dsp:nvSpPr>
      <dsp:spPr>
        <a:xfrm rot="19800000">
          <a:off x="5606208" y="2423452"/>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841322" y="2426151"/>
        <a:ext cx="24748" cy="24748"/>
      </dsp:txXfrm>
    </dsp:sp>
    <dsp:sp modelId="{C5E350EC-2381-463E-8B7E-34F27E64A55A}">
      <dsp:nvSpPr>
        <dsp:cNvPr id="0" name=""/>
        <dsp:cNvSpPr/>
      </dsp:nvSpPr>
      <dsp:spPr>
        <a:xfrm>
          <a:off x="5957520" y="1077512"/>
          <a:ext cx="1649691" cy="1649691"/>
        </a:xfrm>
        <a:prstGeom prst="ellipse">
          <a:avLst/>
        </a:prstGeom>
        <a:solidFill>
          <a:srgbClr val="FC0C7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Construction Activity</a:t>
          </a:r>
          <a:endParaRPr lang="en-IN" sz="1800" kern="1200" dirty="0"/>
        </a:p>
      </dsp:txBody>
      <dsp:txXfrm>
        <a:off x="6199112" y="1319104"/>
        <a:ext cx="1166507" cy="1166507"/>
      </dsp:txXfrm>
    </dsp:sp>
    <dsp:sp modelId="{F42759E4-DFAA-412E-8D28-2CFCDCCA2F25}">
      <dsp:nvSpPr>
        <dsp:cNvPr id="0" name=""/>
        <dsp:cNvSpPr/>
      </dsp:nvSpPr>
      <dsp:spPr>
        <a:xfrm rot="1800000">
          <a:off x="5606208" y="3495787"/>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841322" y="3498486"/>
        <a:ext cx="24748" cy="24748"/>
      </dsp:txXfrm>
    </dsp:sp>
    <dsp:sp modelId="{44F31F9D-9236-4BBF-BE5E-C070D5A8410A}">
      <dsp:nvSpPr>
        <dsp:cNvPr id="0" name=""/>
        <dsp:cNvSpPr/>
      </dsp:nvSpPr>
      <dsp:spPr>
        <a:xfrm>
          <a:off x="5957520" y="3222182"/>
          <a:ext cx="1649691" cy="164969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Commercial Areas</a:t>
          </a:r>
          <a:endParaRPr lang="en-IN" sz="1800" kern="1200" dirty="0"/>
        </a:p>
      </dsp:txBody>
      <dsp:txXfrm>
        <a:off x="6199112" y="3463774"/>
        <a:ext cx="1166507" cy="1166507"/>
      </dsp:txXfrm>
    </dsp:sp>
    <dsp:sp modelId="{1CB38CDC-A392-43A4-8EFD-6F6E649BAB01}">
      <dsp:nvSpPr>
        <dsp:cNvPr id="0" name=""/>
        <dsp:cNvSpPr/>
      </dsp:nvSpPr>
      <dsp:spPr>
        <a:xfrm rot="5400000">
          <a:off x="4677538" y="4031955"/>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912653" y="4034654"/>
        <a:ext cx="24748" cy="24748"/>
      </dsp:txXfrm>
    </dsp:sp>
    <dsp:sp modelId="{C3570B37-B5B8-4A1F-A7F8-B80D2D6FC309}">
      <dsp:nvSpPr>
        <dsp:cNvPr id="0" name=""/>
        <dsp:cNvSpPr/>
      </dsp:nvSpPr>
      <dsp:spPr>
        <a:xfrm>
          <a:off x="4100182" y="4294517"/>
          <a:ext cx="1649691" cy="1649691"/>
        </a:xfrm>
        <a:prstGeom prst="ellipse">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Religious and Cultural Events</a:t>
          </a:r>
          <a:endParaRPr lang="en-IN" sz="1800" kern="1200" dirty="0"/>
        </a:p>
      </dsp:txBody>
      <dsp:txXfrm>
        <a:off x="4341774" y="4536109"/>
        <a:ext cx="1166507" cy="1166507"/>
      </dsp:txXfrm>
    </dsp:sp>
    <dsp:sp modelId="{6085E161-4D9D-4E1D-8190-996A276FFC22}">
      <dsp:nvSpPr>
        <dsp:cNvPr id="0" name=""/>
        <dsp:cNvSpPr/>
      </dsp:nvSpPr>
      <dsp:spPr>
        <a:xfrm rot="9000000">
          <a:off x="3748869" y="3495787"/>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3983984" y="3498486"/>
        <a:ext cx="24748" cy="24748"/>
      </dsp:txXfrm>
    </dsp:sp>
    <dsp:sp modelId="{EC006F7C-0F1A-4922-BC16-93B6D4B61131}">
      <dsp:nvSpPr>
        <dsp:cNvPr id="0" name=""/>
        <dsp:cNvSpPr/>
      </dsp:nvSpPr>
      <dsp:spPr>
        <a:xfrm>
          <a:off x="2242843" y="3222182"/>
          <a:ext cx="1649691" cy="1649691"/>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Public Transportation</a:t>
          </a:r>
          <a:endParaRPr lang="en-IN" sz="1800" kern="1200" dirty="0"/>
        </a:p>
      </dsp:txBody>
      <dsp:txXfrm>
        <a:off x="2484435" y="3463774"/>
        <a:ext cx="1166507" cy="1166507"/>
      </dsp:txXfrm>
    </dsp:sp>
    <dsp:sp modelId="{72CE3C34-05E9-4CB5-B344-D95EC69F1278}">
      <dsp:nvSpPr>
        <dsp:cNvPr id="0" name=""/>
        <dsp:cNvSpPr/>
      </dsp:nvSpPr>
      <dsp:spPr>
        <a:xfrm rot="12600000">
          <a:off x="3748869" y="2423452"/>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3983984" y="2426151"/>
        <a:ext cx="24748" cy="24748"/>
      </dsp:txXfrm>
    </dsp:sp>
    <dsp:sp modelId="{C143667A-B421-493A-AF7B-852371EE485B}">
      <dsp:nvSpPr>
        <dsp:cNvPr id="0" name=""/>
        <dsp:cNvSpPr/>
      </dsp:nvSpPr>
      <dsp:spPr>
        <a:xfrm>
          <a:off x="2242843" y="1077512"/>
          <a:ext cx="1649691" cy="1649691"/>
        </a:xfrm>
        <a:prstGeom prst="ellipse">
          <a:avLst/>
        </a:prstGeom>
        <a:solidFill>
          <a:srgbClr val="34D0D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b="1" i="0" kern="1200" dirty="0">
              <a:effectLst/>
              <a:latin typeface="Söhne"/>
            </a:rPr>
            <a:t>Population Density</a:t>
          </a:r>
          <a:endParaRPr lang="en-IN" sz="1800" kern="1200" dirty="0"/>
        </a:p>
      </dsp:txBody>
      <dsp:txXfrm>
        <a:off x="2484435" y="1319104"/>
        <a:ext cx="1166507" cy="116650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0FFAF-5DA1-4E0D-AACB-13211C76B960}"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7AE18-D55C-48F9-8050-B0E9D773FFE3}" type="slidenum">
              <a:rPr lang="en-IN" smtClean="0"/>
              <a:t>‹#›</a:t>
            </a:fld>
            <a:endParaRPr lang="en-IN"/>
          </a:p>
        </p:txBody>
      </p:sp>
    </p:spTree>
    <p:extLst>
      <p:ext uri="{BB962C8B-B14F-4D97-AF65-F5344CB8AC3E}">
        <p14:creationId xmlns:p14="http://schemas.microsoft.com/office/powerpoint/2010/main" val="364543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352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230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683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465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530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287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62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5796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0616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3607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807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5243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2973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360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050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685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540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300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082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796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2652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929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10/6/2023</a:t>
            </a:fld>
            <a:endParaRPr lang="en-US" dirty="0"/>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68801290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744290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5F62F4-2B8A-2577-95B2-4CEB6C2567D0}"/>
              </a:ext>
            </a:extLst>
          </p:cNvPr>
          <p:cNvSpPr txBox="1"/>
          <p:nvPr/>
        </p:nvSpPr>
        <p:spPr>
          <a:xfrm>
            <a:off x="881744" y="634486"/>
            <a:ext cx="10123715" cy="1169551"/>
          </a:xfrm>
          <a:prstGeom prst="rect">
            <a:avLst/>
          </a:prstGeom>
          <a:noFill/>
        </p:spPr>
        <p:txBody>
          <a:bodyPr wrap="square" rtlCol="0">
            <a:spAutoFit/>
          </a:bodyPr>
          <a:lstStyle/>
          <a:p>
            <a:r>
              <a:rPr lang="en-IN" sz="7000" b="1" dirty="0">
                <a:latin typeface="Bahnschrift Light Condensed" panose="020B0502040204020203" pitchFamily="34" charset="0"/>
              </a:rPr>
              <a:t>CASE STUDY FOR NOISE POLLUTION </a:t>
            </a:r>
          </a:p>
        </p:txBody>
      </p:sp>
      <p:sp>
        <p:nvSpPr>
          <p:cNvPr id="3" name="AutoShape 2" descr="Why Sonu Nigam’s tweet against loudspeakers is a tiny spoke in a huge ...">
            <a:extLst>
              <a:ext uri="{FF2B5EF4-FFF2-40B4-BE49-F238E27FC236}">
                <a16:creationId xmlns:a16="http://schemas.microsoft.com/office/drawing/2014/main" xmlns="" id="{C45BE292-861B-277E-A6B2-8E240310800F}"/>
              </a:ext>
            </a:extLst>
          </p:cNvPr>
          <p:cNvSpPr>
            <a:spLocks noChangeAspect="1" noChangeArrowheads="1"/>
          </p:cNvSpPr>
          <p:nvPr/>
        </p:nvSpPr>
        <p:spPr bwMode="auto">
          <a:xfrm>
            <a:off x="5943600" y="3256384"/>
            <a:ext cx="2164703" cy="91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78BC4FF3-F4CC-44EA-7205-C94980A6B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12" y="2265218"/>
            <a:ext cx="10203873" cy="4395354"/>
          </a:xfrm>
          <a:prstGeom prst="rect">
            <a:avLst/>
          </a:prstGeom>
        </p:spPr>
      </p:pic>
    </p:spTree>
    <p:extLst>
      <p:ext uri="{BB962C8B-B14F-4D97-AF65-F5344CB8AC3E}">
        <p14:creationId xmlns:p14="http://schemas.microsoft.com/office/powerpoint/2010/main" val="3927132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Govt mandates agencies to act against noise pollution in Delhi | Latest  News Delhi - Hindustan Tim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Govt mandates agencies to act against noise pollution in Delhi | Latest  News Delhi - Hindustan Times"/>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Govt mandates agencies to act against noise pollution in Delhi | Latest  News Delhi - Hindustan Times"/>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Govt mandates agencies to act against noise pollution in Delhi | Latest  News Delhi - Hindustan Times"/>
          <p:cNvSpPr>
            <a:spLocks noChangeAspect="1" noChangeArrowheads="1"/>
          </p:cNvSpPr>
          <p:nvPr/>
        </p:nvSpPr>
        <p:spPr bwMode="auto">
          <a:xfrm>
            <a:off x="612775" y="312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p:cNvSpPr txBox="1"/>
          <p:nvPr/>
        </p:nvSpPr>
        <p:spPr>
          <a:xfrm>
            <a:off x="460375" y="360259"/>
            <a:ext cx="11298176" cy="1077218"/>
          </a:xfrm>
          <a:prstGeom prst="rect">
            <a:avLst/>
          </a:prstGeom>
          <a:noFill/>
        </p:spPr>
        <p:txBody>
          <a:bodyPr wrap="square" rtlCol="0">
            <a:spAutoFit/>
          </a:bodyPr>
          <a:lstStyle/>
          <a:p>
            <a:r>
              <a:rPr lang="en-US" sz="3200" dirty="0"/>
              <a:t>There is a lot of damage that happens in Delhi due to noise pollution :</a:t>
            </a:r>
            <a:endParaRPr lang="en-IN" sz="3200" dirty="0"/>
          </a:p>
        </p:txBody>
      </p:sp>
      <p:sp>
        <p:nvSpPr>
          <p:cNvPr id="9" name="TextBox 8"/>
          <p:cNvSpPr txBox="1"/>
          <p:nvPr/>
        </p:nvSpPr>
        <p:spPr>
          <a:xfrm>
            <a:off x="1009403" y="1828800"/>
            <a:ext cx="10260280" cy="4801314"/>
          </a:xfrm>
          <a:prstGeom prst="rect">
            <a:avLst/>
          </a:prstGeom>
          <a:noFill/>
        </p:spPr>
        <p:txBody>
          <a:bodyPr wrap="square" rtlCol="0">
            <a:spAutoFit/>
          </a:bodyPr>
          <a:lstStyle/>
          <a:p>
            <a:pPr marL="1028700" lvl="1" indent="-571500">
              <a:buFont typeface="Arial" pitchFamily="34" charset="0"/>
              <a:buChar char="•"/>
            </a:pPr>
            <a:r>
              <a:rPr lang="en-US" sz="3600" b="1" dirty="0"/>
              <a:t>Hearing Loss</a:t>
            </a:r>
          </a:p>
          <a:p>
            <a:pPr marL="1028700" lvl="1" indent="-571500">
              <a:buFont typeface="Arial" pitchFamily="34" charset="0"/>
              <a:buChar char="•"/>
            </a:pPr>
            <a:r>
              <a:rPr lang="en-US" sz="3600" b="1" dirty="0"/>
              <a:t>Stress and Anxiety</a:t>
            </a:r>
          </a:p>
          <a:p>
            <a:pPr marL="1028700" lvl="1" indent="-571500">
              <a:buFont typeface="Arial" pitchFamily="34" charset="0"/>
              <a:buChar char="•"/>
            </a:pPr>
            <a:r>
              <a:rPr lang="en-US" sz="3600" b="1" dirty="0"/>
              <a:t>Sleep Disturbance</a:t>
            </a:r>
          </a:p>
          <a:p>
            <a:pPr marL="1028700" lvl="1" indent="-571500">
              <a:buFont typeface="Arial" pitchFamily="34" charset="0"/>
              <a:buChar char="•"/>
            </a:pPr>
            <a:r>
              <a:rPr lang="en-US" sz="3600" b="1" dirty="0"/>
              <a:t>Cardiovascular Issues</a:t>
            </a:r>
            <a:endParaRPr lang="en-US" sz="3600" dirty="0"/>
          </a:p>
          <a:p>
            <a:pPr marL="571500" indent="-571500">
              <a:buFont typeface="Arial" pitchFamily="34" charset="0"/>
              <a:buChar char="•"/>
            </a:pPr>
            <a:r>
              <a:rPr lang="en-US" sz="3600" b="1" dirty="0"/>
              <a:t>     Impact on Wildlife</a:t>
            </a:r>
            <a:endParaRPr lang="en-US" sz="3600" dirty="0"/>
          </a:p>
          <a:p>
            <a:pPr marL="571500" indent="-571500">
              <a:buFont typeface="Arial" pitchFamily="34" charset="0"/>
              <a:buChar char="•"/>
            </a:pPr>
            <a:r>
              <a:rPr lang="en-US" sz="3600" b="1" dirty="0"/>
              <a:t>     Educational Impact</a:t>
            </a:r>
            <a:endParaRPr lang="en-US" sz="3600" dirty="0"/>
          </a:p>
          <a:p>
            <a:pPr marL="571500" indent="-571500">
              <a:buFont typeface="Arial" pitchFamily="34" charset="0"/>
              <a:buChar char="•"/>
            </a:pPr>
            <a:r>
              <a:rPr lang="en-US" sz="3600" b="1" dirty="0"/>
              <a:t>     Traffic-Related Issues</a:t>
            </a:r>
            <a:endParaRPr lang="en-US" sz="3600" dirty="0"/>
          </a:p>
          <a:p>
            <a:pPr marL="571500" indent="-571500">
              <a:buFont typeface="Arial" pitchFamily="34" charset="0"/>
              <a:buChar char="•"/>
            </a:pPr>
            <a:r>
              <a:rPr lang="en-US" sz="3600" b="1" dirty="0"/>
              <a:t>     Residential Property Values</a:t>
            </a:r>
            <a:endParaRPr lang="en-US" sz="3600" dirty="0"/>
          </a:p>
          <a:p>
            <a:pPr lvl="1"/>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3939" y="1437477"/>
            <a:ext cx="5328063" cy="3455720"/>
          </a:xfrm>
          <a:prstGeom prst="rect">
            <a:avLst/>
          </a:prstGeom>
        </p:spPr>
      </p:pic>
    </p:spTree>
    <p:extLst>
      <p:ext uri="{BB962C8B-B14F-4D97-AF65-F5344CB8AC3E}">
        <p14:creationId xmlns:p14="http://schemas.microsoft.com/office/powerpoint/2010/main" val="315385431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2" y="1358900"/>
            <a:ext cx="7327900" cy="369332"/>
          </a:xfrm>
          <a:prstGeom prst="rect">
            <a:avLst/>
          </a:prstGeom>
          <a:noFill/>
        </p:spPr>
        <p:txBody>
          <a:bodyPr wrap="square" rtlCol="0">
            <a:spAutoFit/>
          </a:bodyPr>
          <a:lstStyle/>
          <a:p>
            <a:endParaRPr lang="en-IN" dirty="0"/>
          </a:p>
        </p:txBody>
      </p:sp>
      <p:sp>
        <p:nvSpPr>
          <p:cNvPr id="6" name="TextBox 5"/>
          <p:cNvSpPr txBox="1"/>
          <p:nvPr/>
        </p:nvSpPr>
        <p:spPr>
          <a:xfrm>
            <a:off x="342902" y="50800"/>
            <a:ext cx="6870700" cy="6309420"/>
          </a:xfrm>
          <a:prstGeom prst="rect">
            <a:avLst/>
          </a:prstGeom>
          <a:noFill/>
        </p:spPr>
        <p:txBody>
          <a:bodyPr wrap="square" rtlCol="0">
            <a:spAutoFit/>
          </a:bodyPr>
          <a:lstStyle/>
          <a:p>
            <a:r>
              <a:rPr lang="en-US" sz="3200" b="1" dirty="0"/>
              <a:t>This is Delhi’s first noise pollution action plan. </a:t>
            </a:r>
          </a:p>
          <a:p>
            <a:endParaRPr lang="en-US" sz="3200" b="1" dirty="0"/>
          </a:p>
          <a:p>
            <a:r>
              <a:rPr lang="en-US" sz="2800" dirty="0"/>
              <a:t>The Delhi Pollution Control Committee (DPCC) has been fixed. According to the plan, all civic agencies would have to identify ‘noise hotspots’ within their jurisdiction by September 2019. The Noise Pollution (Regulation and Control) Rules, 2000 would be strictly implemented in these areas, along with the ‘silence zones’.</a:t>
            </a:r>
          </a:p>
          <a:p>
            <a:r>
              <a:rPr lang="en-US" sz="2800" dirty="0"/>
              <a:t> An area of </a:t>
            </a:r>
            <a:r>
              <a:rPr lang="en-US" sz="2800"/>
              <a:t>100 meters </a:t>
            </a:r>
            <a:r>
              <a:rPr lang="en-US" sz="2800" dirty="0"/>
              <a:t>around schools, hospitals, courts and government offices has been designated as ‘silence zone’.</a:t>
            </a:r>
            <a:endParaRPr lang="en-IN" sz="28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037"/>
          <a:stretch/>
        </p:blipFill>
        <p:spPr>
          <a:xfrm>
            <a:off x="7799866" y="50800"/>
            <a:ext cx="4392137" cy="6718300"/>
          </a:xfrm>
          <a:prstGeom prst="rect">
            <a:avLst/>
          </a:prstGeom>
        </p:spPr>
      </p:pic>
    </p:spTree>
    <p:extLst>
      <p:ext uri="{BB962C8B-B14F-4D97-AF65-F5344CB8AC3E}">
        <p14:creationId xmlns:p14="http://schemas.microsoft.com/office/powerpoint/2010/main" val="3489855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DBF61EA3-B236-439E-9C0B-340980D56B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xmlns="" id="{4196EE3D-F52B-DBE5-C5DC-B27D9B40F393}"/>
              </a:ext>
            </a:extLst>
          </p:cNvPr>
          <p:cNvSpPr txBox="1">
            <a:spLocks noGrp="1"/>
          </p:cNvSpPr>
          <p:nvPr>
            <p:ph type="title"/>
          </p:nvPr>
        </p:nvSpPr>
        <p:spPr>
          <a:xfrm>
            <a:off x="808638" y="386930"/>
            <a:ext cx="9236700" cy="1188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5400" b="1" dirty="0"/>
              <a:t>Bangalore:  Case study </a:t>
            </a:r>
            <a:endParaRPr lang="en-US" sz="5400" b="1" dirty="0">
              <a:ea typeface="Calibri Light"/>
              <a:cs typeface="Calibri Light"/>
            </a:endParaRPr>
          </a:p>
        </p:txBody>
      </p:sp>
      <p:grpSp>
        <p:nvGrpSpPr>
          <p:cNvPr id="11" name="Group 10">
            <a:extLst>
              <a:ext uri="{FF2B5EF4-FFF2-40B4-BE49-F238E27FC236}">
                <a16:creationId xmlns:a16="http://schemas.microsoft.com/office/drawing/2014/main" xmlns="" id="{28FAF094-D087-493F-8DF9-A486C2D6BBA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xmlns="" id="{8D7C88D8-5509-4514-925A-9CE148E5C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7275593D-F75E-4426-AE3E-2CDEFD228D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FDF5918-6D2A-81F8-0A6B-224583CBC94A}"/>
              </a:ext>
            </a:extLst>
          </p:cNvPr>
          <p:cNvSpPr>
            <a:spLocks noGrp="1"/>
          </p:cNvSpPr>
          <p:nvPr>
            <p:ph idx="1"/>
          </p:nvPr>
        </p:nvSpPr>
        <p:spPr>
          <a:xfrm>
            <a:off x="799262" y="2212907"/>
            <a:ext cx="10138066" cy="3822133"/>
          </a:xfrm>
        </p:spPr>
        <p:txBody>
          <a:bodyPr anchor="ctr">
            <a:normAutofit/>
          </a:bodyPr>
          <a:lstStyle/>
          <a:p>
            <a:pPr marL="0" indent="0">
              <a:buNone/>
            </a:pPr>
            <a:r>
              <a:rPr lang="en-IN" sz="2600" dirty="0"/>
              <a:t>This case study of Noise pollution of Bangalore is divided into three phases –</a:t>
            </a:r>
            <a:endParaRPr lang="en-US" sz="2600" dirty="0">
              <a:ea typeface="Calibri"/>
              <a:cs typeface="Calibri"/>
            </a:endParaRPr>
          </a:p>
          <a:p>
            <a:r>
              <a:rPr lang="en-IN" sz="2600" dirty="0"/>
              <a:t>Pre-lockdown (before 25</a:t>
            </a:r>
            <a:r>
              <a:rPr lang="en-IN" sz="2600" baseline="30000" dirty="0"/>
              <a:t>th</a:t>
            </a:r>
            <a:r>
              <a:rPr lang="en-IN" sz="2600" dirty="0"/>
              <a:t> March 2020)</a:t>
            </a:r>
            <a:endParaRPr lang="en-IN" sz="2600" dirty="0">
              <a:ea typeface="Calibri"/>
              <a:cs typeface="Calibri"/>
            </a:endParaRPr>
          </a:p>
          <a:p>
            <a:r>
              <a:rPr lang="en-IN" sz="2600" dirty="0"/>
              <a:t>Lockdown (25</a:t>
            </a:r>
            <a:r>
              <a:rPr lang="en-IN" sz="2600" baseline="30000" dirty="0"/>
              <a:t>th</a:t>
            </a:r>
            <a:r>
              <a:rPr lang="en-IN" sz="2600" dirty="0"/>
              <a:t> March 2020 to 31</a:t>
            </a:r>
            <a:r>
              <a:rPr lang="en-IN" sz="2600" baseline="30000" dirty="0"/>
              <a:t>st</a:t>
            </a:r>
            <a:r>
              <a:rPr lang="en-IN" sz="2600" dirty="0"/>
              <a:t>  May 2020)</a:t>
            </a:r>
            <a:endParaRPr lang="en-IN" sz="2600" dirty="0">
              <a:ea typeface="Calibri"/>
              <a:cs typeface="Calibri"/>
            </a:endParaRPr>
          </a:p>
          <a:p>
            <a:r>
              <a:rPr lang="en-IN" sz="2600" dirty="0"/>
              <a:t>Post-lockdown (after 31</a:t>
            </a:r>
            <a:r>
              <a:rPr lang="en-IN" sz="2600" baseline="30000" dirty="0"/>
              <a:t>st</a:t>
            </a:r>
            <a:r>
              <a:rPr lang="en-IN" sz="2600" dirty="0"/>
              <a:t> May 2020)</a:t>
            </a:r>
            <a:endParaRPr lang="en-US" sz="2600" dirty="0">
              <a:ea typeface="Calibri"/>
              <a:cs typeface="Calibri"/>
            </a:endParaRPr>
          </a:p>
        </p:txBody>
      </p:sp>
      <p:pic>
        <p:nvPicPr>
          <p:cNvPr id="6" name="Picture 5" descr="Detailed Vector Bangalore Map With Background Bangalore City Map Stock  Illustration - Download Image Now - iStock">
            <a:extLst>
              <a:ext uri="{FF2B5EF4-FFF2-40B4-BE49-F238E27FC236}">
                <a16:creationId xmlns:a16="http://schemas.microsoft.com/office/drawing/2014/main" xmlns="" id="{17CB625A-E60A-08E2-37D6-A9697C7A7E37}"/>
              </a:ext>
            </a:extLst>
          </p:cNvPr>
          <p:cNvPicPr>
            <a:picLocks noChangeAspect="1"/>
          </p:cNvPicPr>
          <p:nvPr/>
        </p:nvPicPr>
        <p:blipFill>
          <a:blip r:embed="rId2"/>
          <a:stretch>
            <a:fillRect/>
          </a:stretch>
        </p:blipFill>
        <p:spPr>
          <a:xfrm>
            <a:off x="8663696" y="3503165"/>
            <a:ext cx="2271020" cy="2271020"/>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p:spPr>
      </p:pic>
      <p:pic>
        <p:nvPicPr>
          <p:cNvPr id="29" name="Picture 28" descr="Everything you should know about the Case studies">
            <a:extLst>
              <a:ext uri="{FF2B5EF4-FFF2-40B4-BE49-F238E27FC236}">
                <a16:creationId xmlns:a16="http://schemas.microsoft.com/office/drawing/2014/main" xmlns="" id="{858782FF-6523-F22D-C08F-F9D7047F99C0}"/>
              </a:ext>
            </a:extLst>
          </p:cNvPr>
          <p:cNvPicPr>
            <a:picLocks noChangeAspect="1"/>
          </p:cNvPicPr>
          <p:nvPr/>
        </p:nvPicPr>
        <p:blipFill>
          <a:blip r:embed="rId3"/>
          <a:stretch>
            <a:fillRect/>
          </a:stretch>
        </p:blipFill>
        <p:spPr>
          <a:xfrm>
            <a:off x="9231312" y="59419"/>
            <a:ext cx="2466975" cy="1847850"/>
          </a:xfrm>
          <a:prstGeom prst="rect">
            <a:avLst/>
          </a:prstGeom>
        </p:spPr>
      </p:pic>
    </p:spTree>
    <p:extLst>
      <p:ext uri="{BB962C8B-B14F-4D97-AF65-F5344CB8AC3E}">
        <p14:creationId xmlns:p14="http://schemas.microsoft.com/office/powerpoint/2010/main" val="337309466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xmlns="" id="{CB6E2F43-29E9-49D9-91FC-E5FEFAAA70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graph of growth of vehicles&#10;&#10;Description automatically generated">
            <a:extLst>
              <a:ext uri="{FF2B5EF4-FFF2-40B4-BE49-F238E27FC236}">
                <a16:creationId xmlns:a16="http://schemas.microsoft.com/office/drawing/2014/main" xmlns="" id="{1F4B8917-271A-B6A9-47C9-B4D5452A59EA}"/>
              </a:ext>
            </a:extLst>
          </p:cNvPr>
          <p:cNvPicPr>
            <a:picLocks noChangeAspect="1"/>
          </p:cNvPicPr>
          <p:nvPr/>
        </p:nvPicPr>
        <p:blipFill rotWithShape="1">
          <a:blip r:embed="rId2"/>
          <a:srcRect r="120" b="12674"/>
          <a:stretch/>
        </p:blipFill>
        <p:spPr>
          <a:xfrm>
            <a:off x="6721417" y="2015553"/>
            <a:ext cx="5122239" cy="3122504"/>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7" name="Arc 6">
            <a:extLst>
              <a:ext uri="{FF2B5EF4-FFF2-40B4-BE49-F238E27FC236}">
                <a16:creationId xmlns:a16="http://schemas.microsoft.com/office/drawing/2014/main" xmlns="" id="{3BA62E19-CD42-4C09-B825-844B4943D4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44A876F-3040-E7ED-988D-00251EC9C06F}"/>
              </a:ext>
            </a:extLst>
          </p:cNvPr>
          <p:cNvSpPr>
            <a:spLocks noGrp="1"/>
          </p:cNvSpPr>
          <p:nvPr>
            <p:ph type="title"/>
          </p:nvPr>
        </p:nvSpPr>
        <p:spPr>
          <a:xfrm>
            <a:off x="838200" y="365125"/>
            <a:ext cx="10515599" cy="1710191"/>
          </a:xfrm>
        </p:spPr>
        <p:txBody>
          <a:bodyPr vert="horz" lIns="91440" tIns="45720" rIns="91440" bIns="45720" rtlCol="0">
            <a:normAutofit/>
          </a:bodyPr>
          <a:lstStyle/>
          <a:p>
            <a:r>
              <a:rPr lang="en-IN" b="1" cap="all" dirty="0">
                <a:ea typeface="+mj-lt"/>
                <a:cs typeface="+mj-lt"/>
              </a:rPr>
              <a:t>PRE-LOCKDOWN phase</a:t>
            </a:r>
          </a:p>
          <a:p>
            <a:endParaRPr lang="en-US">
              <a:ea typeface="Calibri Light"/>
              <a:cs typeface="Calibri Light"/>
            </a:endParaRPr>
          </a:p>
        </p:txBody>
      </p:sp>
      <p:sp>
        <p:nvSpPr>
          <p:cNvPr id="3" name="Content Placeholder 2">
            <a:extLst>
              <a:ext uri="{FF2B5EF4-FFF2-40B4-BE49-F238E27FC236}">
                <a16:creationId xmlns:a16="http://schemas.microsoft.com/office/drawing/2014/main" xmlns="" id="{B0C029AD-6713-0FF5-14F0-5ED5B335648A}"/>
              </a:ext>
            </a:extLst>
          </p:cNvPr>
          <p:cNvSpPr>
            <a:spLocks noGrp="1"/>
          </p:cNvSpPr>
          <p:nvPr>
            <p:ph idx="1"/>
          </p:nvPr>
        </p:nvSpPr>
        <p:spPr>
          <a:xfrm>
            <a:off x="838200" y="1448254"/>
            <a:ext cx="5553018" cy="5352823"/>
          </a:xfrm>
        </p:spPr>
        <p:txBody>
          <a:bodyPr vert="horz" lIns="91440" tIns="45720" rIns="91440" bIns="45720" rtlCol="0" anchor="t">
            <a:noAutofit/>
          </a:bodyPr>
          <a:lstStyle/>
          <a:p>
            <a:r>
              <a:rPr lang="en-US" sz="2600" dirty="0">
                <a:latin typeface="Calibri"/>
                <a:ea typeface="Calibri"/>
                <a:cs typeface="Arial"/>
              </a:rPr>
              <a:t>As result of rapid urbanization, high population density, and consequent increase in vehicular traffic and engine noise, noise pollution in Bangalore significantly increased.</a:t>
            </a:r>
          </a:p>
          <a:p>
            <a:r>
              <a:rPr lang="en-US" sz="2600" dirty="0">
                <a:ea typeface="+mn-lt"/>
                <a:cs typeface="+mn-lt"/>
              </a:rPr>
              <a:t>It often exceed the limit set by the Indian Central Pollution Control Board.</a:t>
            </a:r>
          </a:p>
          <a:p>
            <a:r>
              <a:rPr lang="en-US" sz="2600" dirty="0">
                <a:latin typeface="Calibri"/>
                <a:ea typeface="Calibri"/>
                <a:cs typeface="Arial"/>
              </a:rPr>
              <a:t> Furthermore, ongoing construction and infrastructure development generate additional noise pollution. </a:t>
            </a:r>
          </a:p>
          <a:p>
            <a:endParaRPr lang="en-US" sz="2400">
              <a:ea typeface="Calibri"/>
              <a:cs typeface="Calibri"/>
            </a:endParaRPr>
          </a:p>
        </p:txBody>
      </p:sp>
      <p:sp>
        <p:nvSpPr>
          <p:cNvPr id="13" name="Oval 12">
            <a:extLst>
              <a:ext uri="{FF2B5EF4-FFF2-40B4-BE49-F238E27FC236}">
                <a16:creationId xmlns:a16="http://schemas.microsoft.com/office/drawing/2014/main" xmlns="" id="{8E63CC27-1C86-4653-8866-79C24C5C51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55323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D2B783EE-0239-4717-BBEA-8C9EAC61C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3B2A62F-6743-EEA4-8F60-70101460966C}"/>
              </a:ext>
            </a:extLst>
          </p:cNvPr>
          <p:cNvSpPr>
            <a:spLocks noGrp="1"/>
          </p:cNvSpPr>
          <p:nvPr>
            <p:ph type="title"/>
          </p:nvPr>
        </p:nvSpPr>
        <p:spPr>
          <a:xfrm>
            <a:off x="838201" y="345810"/>
            <a:ext cx="5120561" cy="1325563"/>
          </a:xfrm>
        </p:spPr>
        <p:txBody>
          <a:bodyPr>
            <a:normAutofit/>
          </a:bodyPr>
          <a:lstStyle/>
          <a:p>
            <a:r>
              <a:rPr lang="en-US" b="1" dirty="0"/>
              <a:t>From Pre-Lockdown to Lockdown.</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xmlns="" id="{F43795F9-E81D-3BB0-DE9C-534D8EE0876C}"/>
              </a:ext>
            </a:extLst>
          </p:cNvPr>
          <p:cNvSpPr>
            <a:spLocks noGrp="1"/>
          </p:cNvSpPr>
          <p:nvPr>
            <p:ph idx="1"/>
          </p:nvPr>
        </p:nvSpPr>
        <p:spPr>
          <a:xfrm>
            <a:off x="838201" y="1825625"/>
            <a:ext cx="5092194" cy="4351338"/>
          </a:xfrm>
        </p:spPr>
        <p:txBody>
          <a:bodyPr vert="horz" lIns="91440" tIns="45720" rIns="91440" bIns="45720" rtlCol="0" anchor="t">
            <a:normAutofit/>
          </a:bodyPr>
          <a:lstStyle/>
          <a:p>
            <a:pPr marL="0" indent="0">
              <a:buNone/>
            </a:pPr>
            <a:r>
              <a:rPr lang="en-IN" sz="2600" dirty="0">
                <a:ea typeface="+mn-lt"/>
                <a:cs typeface="+mn-lt"/>
              </a:rPr>
              <a:t>During the lockdown there were the following changes-</a:t>
            </a:r>
            <a:endParaRPr lang="en-US" sz="2600" dirty="0">
              <a:ea typeface="+mn-lt"/>
              <a:cs typeface="+mn-lt"/>
            </a:endParaRPr>
          </a:p>
          <a:p>
            <a:pPr marL="457200" indent="-457200"/>
            <a:r>
              <a:rPr lang="en-IN" sz="2600" dirty="0">
                <a:latin typeface="Calibri"/>
                <a:ea typeface="Calibri"/>
                <a:cs typeface="Arial"/>
              </a:rPr>
              <a:t>Reduction of Traffic Noise</a:t>
            </a:r>
            <a:endParaRPr lang="en-US" sz="2600" dirty="0">
              <a:latin typeface="Calibri"/>
              <a:ea typeface="Calibri"/>
              <a:cs typeface="Arial"/>
            </a:endParaRPr>
          </a:p>
          <a:p>
            <a:pPr marL="457200" indent="-457200"/>
            <a:r>
              <a:rPr lang="en-IN" sz="2600" dirty="0">
                <a:latin typeface="Calibri"/>
                <a:ea typeface="Calibri"/>
                <a:cs typeface="Arial"/>
              </a:rPr>
              <a:t>Closure of Industrial Activities</a:t>
            </a:r>
            <a:endParaRPr lang="en-IN" sz="2600" dirty="0">
              <a:latin typeface="Calibri"/>
              <a:ea typeface="Calibri"/>
              <a:cs typeface="Calibri"/>
            </a:endParaRPr>
          </a:p>
          <a:p>
            <a:pPr marL="457200" indent="-457200"/>
            <a:r>
              <a:rPr lang="en-IN" sz="2600" dirty="0">
                <a:latin typeface="Calibri"/>
                <a:ea typeface="Calibri"/>
                <a:cs typeface="Arial"/>
              </a:rPr>
              <a:t>Economic Slowdown</a:t>
            </a:r>
            <a:endParaRPr lang="en-US" sz="2600" dirty="0">
              <a:latin typeface="Calibri"/>
              <a:ea typeface="Calibri"/>
              <a:cs typeface="Arial"/>
            </a:endParaRPr>
          </a:p>
          <a:p>
            <a:pPr marL="0" indent="0">
              <a:buNone/>
            </a:pPr>
            <a:r>
              <a:rPr lang="en-IN" sz="2600" dirty="0">
                <a:ea typeface="+mn-lt"/>
                <a:cs typeface="+mn-lt"/>
              </a:rPr>
              <a:t>Therefore , there was </a:t>
            </a:r>
            <a:r>
              <a:rPr lang="en-US" sz="2600" dirty="0">
                <a:ea typeface="+mn-lt"/>
                <a:cs typeface="+mn-lt"/>
              </a:rPr>
              <a:t>average 11.5% reduction in noise pollution in the</a:t>
            </a:r>
            <a:r>
              <a:rPr lang="en-IN" sz="2600" dirty="0">
                <a:ea typeface="+mn-lt"/>
                <a:cs typeface="+mn-lt"/>
              </a:rPr>
              <a:t> </a:t>
            </a:r>
            <a:r>
              <a:rPr lang="en-US" sz="2600" dirty="0">
                <a:ea typeface="+mn-lt"/>
                <a:cs typeface="+mn-lt"/>
              </a:rPr>
              <a:t>commercial and the industrial areas.</a:t>
            </a:r>
          </a:p>
          <a:p>
            <a:endParaRPr lang="en-IN">
              <a:ea typeface="+mn-lt"/>
              <a:cs typeface="+mn-lt"/>
            </a:endParaRPr>
          </a:p>
          <a:p>
            <a:endParaRPr lang="en-IN">
              <a:ea typeface="Calibri"/>
              <a:cs typeface="Calibri"/>
            </a:endParaRPr>
          </a:p>
        </p:txBody>
      </p:sp>
      <p:sp>
        <p:nvSpPr>
          <p:cNvPr id="20" name="Oval 19">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7" name="Picture 16" descr="Noise Pollution: Causes, Types, Prevention">
            <a:extLst>
              <a:ext uri="{FF2B5EF4-FFF2-40B4-BE49-F238E27FC236}">
                <a16:creationId xmlns:a16="http://schemas.microsoft.com/office/drawing/2014/main" xmlns="" id="{35083DDC-2489-7189-D34A-029ADC0DC38D}"/>
              </a:ext>
            </a:extLst>
          </p:cNvPr>
          <p:cNvPicPr>
            <a:picLocks noChangeAspect="1"/>
          </p:cNvPicPr>
          <p:nvPr/>
        </p:nvPicPr>
        <p:blipFill rotWithShape="1">
          <a:blip r:embed="rId2"/>
          <a:srcRect l="13823" r="20926"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1" name="Arc 20">
            <a:extLst>
              <a:ext uri="{FF2B5EF4-FFF2-40B4-BE49-F238E27FC236}">
                <a16:creationId xmlns:a16="http://schemas.microsoft.com/office/drawing/2014/main" xmlns="" id="{70BEB1E7-2F88-40BC-B73D-42E5B6F80B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Essay on Noise Pollution | Adverse Side Effects (700 words)">
            <a:extLst>
              <a:ext uri="{FF2B5EF4-FFF2-40B4-BE49-F238E27FC236}">
                <a16:creationId xmlns:a16="http://schemas.microsoft.com/office/drawing/2014/main" xmlns="" id="{B8C8542F-DAB7-E6E9-58F3-A1E5D4C6C58F}"/>
              </a:ext>
            </a:extLst>
          </p:cNvPr>
          <p:cNvPicPr>
            <a:picLocks noChangeAspect="1"/>
          </p:cNvPicPr>
          <p:nvPr/>
        </p:nvPicPr>
        <p:blipFill rotWithShape="1">
          <a:blip r:embed="rId3"/>
          <a:srcRect l="13070" r="15835"/>
          <a:stretch/>
        </p:blipFill>
        <p:spPr>
          <a:xfrm>
            <a:off x="6551893" y="-7257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89316066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EA34E778-EA1B-9478-E9AA-ED783F9A35AC}"/>
              </a:ext>
            </a:extLst>
          </p:cNvPr>
          <p:cNvSpPr>
            <a:spLocks noGrp="1"/>
          </p:cNvSpPr>
          <p:nvPr>
            <p:ph type="title"/>
          </p:nvPr>
        </p:nvSpPr>
        <p:spPr>
          <a:xfrm>
            <a:off x="838200" y="365125"/>
            <a:ext cx="5387502" cy="1325563"/>
          </a:xfrm>
        </p:spPr>
        <p:txBody>
          <a:bodyPr>
            <a:normAutofit/>
          </a:bodyPr>
          <a:lstStyle/>
          <a:p>
            <a:r>
              <a:rPr lang="en-IN" b="1" dirty="0"/>
              <a:t>From Lockdown to Post-Lockdown </a:t>
            </a:r>
            <a:endParaRPr lang="en-US" b="1" dirty="0"/>
          </a:p>
        </p:txBody>
      </p:sp>
      <p:sp>
        <p:nvSpPr>
          <p:cNvPr id="3" name="Content Placeholder 2">
            <a:extLst>
              <a:ext uri="{FF2B5EF4-FFF2-40B4-BE49-F238E27FC236}">
                <a16:creationId xmlns:a16="http://schemas.microsoft.com/office/drawing/2014/main" xmlns="" id="{59AA92F6-0E8D-F365-56E0-BA14D184D900}"/>
              </a:ext>
            </a:extLst>
          </p:cNvPr>
          <p:cNvSpPr>
            <a:spLocks noGrp="1"/>
          </p:cNvSpPr>
          <p:nvPr>
            <p:ph idx="1"/>
          </p:nvPr>
        </p:nvSpPr>
        <p:spPr>
          <a:xfrm>
            <a:off x="838200" y="1825625"/>
            <a:ext cx="5387502" cy="4351338"/>
          </a:xfrm>
        </p:spPr>
        <p:txBody>
          <a:bodyPr vert="horz" lIns="91440" tIns="45720" rIns="91440" bIns="45720" rtlCol="0">
            <a:normAutofit/>
          </a:bodyPr>
          <a:lstStyle/>
          <a:p>
            <a:pPr marL="0" indent="0">
              <a:buNone/>
            </a:pPr>
            <a:r>
              <a:rPr lang="en-US" sz="2600" dirty="0">
                <a:latin typeface="Calibri"/>
                <a:ea typeface="+mn-lt"/>
                <a:cs typeface="+mn-lt"/>
              </a:rPr>
              <a:t>However, in the post l</a:t>
            </a:r>
            <a:r>
              <a:rPr lang="en-IN" sz="2600" dirty="0" err="1">
                <a:latin typeface="Calibri"/>
                <a:ea typeface="+mn-lt"/>
                <a:cs typeface="+mn-lt"/>
              </a:rPr>
              <a:t>ockdown</a:t>
            </a:r>
            <a:r>
              <a:rPr lang="en-US" sz="2600" dirty="0">
                <a:ea typeface="+mn-lt"/>
                <a:cs typeface="+mn-lt"/>
              </a:rPr>
              <a:t>, </a:t>
            </a:r>
            <a:endParaRPr lang="en-US" sz="2600">
              <a:ea typeface="Calibri"/>
              <a:cs typeface="Calibri"/>
            </a:endParaRPr>
          </a:p>
          <a:p>
            <a:r>
              <a:rPr lang="en-US" sz="2600" dirty="0">
                <a:latin typeface="Calibri"/>
                <a:ea typeface="Calibri"/>
                <a:cs typeface="Arial"/>
              </a:rPr>
              <a:t>Businesses and industries reopened, along with public transportation.</a:t>
            </a:r>
            <a:endParaRPr lang="en-US" sz="2600">
              <a:latin typeface="Calibri"/>
              <a:ea typeface="Calibri"/>
              <a:cs typeface="Arial"/>
            </a:endParaRPr>
          </a:p>
          <a:p>
            <a:r>
              <a:rPr lang="en-US" sz="2600" dirty="0">
                <a:latin typeface="Calibri"/>
                <a:ea typeface="Calibri"/>
                <a:cs typeface="Arial"/>
              </a:rPr>
              <a:t>Increase in traffic.</a:t>
            </a:r>
            <a:endParaRPr lang="en-US" sz="2600">
              <a:latin typeface="Calibri"/>
              <a:ea typeface="Calibri"/>
              <a:cs typeface="Arial"/>
            </a:endParaRPr>
          </a:p>
          <a:p>
            <a:r>
              <a:rPr lang="en-US" sz="2600" dirty="0">
                <a:latin typeface="Calibri"/>
                <a:ea typeface="Calibri"/>
                <a:cs typeface="Arial"/>
              </a:rPr>
              <a:t>Restrictions on public gatherings were removed.</a:t>
            </a:r>
            <a:endParaRPr lang="en-US" sz="2600">
              <a:latin typeface="Calibri"/>
              <a:ea typeface="Calibri"/>
              <a:cs typeface="Arial"/>
            </a:endParaRPr>
          </a:p>
          <a:p>
            <a:pPr marL="0" indent="0">
              <a:buNone/>
            </a:pPr>
            <a:r>
              <a:rPr lang="en-US" sz="2600" dirty="0">
                <a:ea typeface="+mn-lt"/>
                <a:cs typeface="+mn-lt"/>
              </a:rPr>
              <a:t>Therefore, in the post l</a:t>
            </a:r>
            <a:r>
              <a:rPr lang="en-IN" sz="2600" dirty="0" err="1">
                <a:ea typeface="+mn-lt"/>
                <a:cs typeface="+mn-lt"/>
              </a:rPr>
              <a:t>ockdown</a:t>
            </a:r>
            <a:r>
              <a:rPr lang="en-US" sz="2600" dirty="0">
                <a:ea typeface="+mn-lt"/>
                <a:cs typeface="+mn-lt"/>
              </a:rPr>
              <a:t>, the average noise level was in-creased by 8.41% in the industrial areas.</a:t>
            </a:r>
            <a:endParaRPr lang="en-US" sz="2600">
              <a:ea typeface="+mn-lt"/>
              <a:cs typeface="+mn-lt"/>
            </a:endParaRPr>
          </a:p>
          <a:p>
            <a:endParaRPr lang="en-US" sz="2600">
              <a:ea typeface="Calibri"/>
              <a:cs typeface="Calibri"/>
            </a:endParaRPr>
          </a:p>
        </p:txBody>
      </p:sp>
      <p:pic>
        <p:nvPicPr>
          <p:cNvPr id="21" name="Picture 20" descr="Rising Noise Pollution, NEERI Develops App | City News Nagpur">
            <a:extLst>
              <a:ext uri="{FF2B5EF4-FFF2-40B4-BE49-F238E27FC236}">
                <a16:creationId xmlns:a16="http://schemas.microsoft.com/office/drawing/2014/main" xmlns="" id="{A371090A-5B7C-BF28-11B7-47765DD5455A}"/>
              </a:ext>
            </a:extLst>
          </p:cNvPr>
          <p:cNvPicPr>
            <a:picLocks noChangeAspect="1"/>
          </p:cNvPicPr>
          <p:nvPr/>
        </p:nvPicPr>
        <p:blipFill rotWithShape="1">
          <a:blip r:embed="rId2"/>
          <a:srcRect l="15155" r="1799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4" name="!!Oval">
            <a:extLst>
              <a:ext uri="{FF2B5EF4-FFF2-40B4-BE49-F238E27FC236}">
                <a16:creationId xmlns:a16="http://schemas.microsoft.com/office/drawing/2014/main" xmlns=""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a:extLst>
              <a:ext uri="{FF2B5EF4-FFF2-40B4-BE49-F238E27FC236}">
                <a16:creationId xmlns:a16="http://schemas.microsoft.com/office/drawing/2014/main" xmlns=""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51196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800A31-792F-EAD3-3CB2-68911631AF6B}"/>
              </a:ext>
            </a:extLst>
          </p:cNvPr>
          <p:cNvSpPr>
            <a:spLocks noGrp="1"/>
          </p:cNvSpPr>
          <p:nvPr>
            <p:ph type="title"/>
          </p:nvPr>
        </p:nvSpPr>
        <p:spPr/>
        <p:txBody>
          <a:bodyPr>
            <a:normAutofit/>
          </a:bodyPr>
          <a:lstStyle/>
          <a:p>
            <a:r>
              <a:rPr lang="en-IN" sz="4000" b="1" dirty="0">
                <a:solidFill>
                  <a:srgbClr val="002060"/>
                </a:solidFill>
              </a:rPr>
              <a:t>Graph-</a:t>
            </a:r>
            <a:endParaRPr lang="en-US" sz="4000" b="1" dirty="0">
              <a:solidFill>
                <a:srgbClr val="002060"/>
              </a:solidFill>
            </a:endParaRPr>
          </a:p>
        </p:txBody>
      </p:sp>
      <p:pic>
        <p:nvPicPr>
          <p:cNvPr id="7" name="Picture 7">
            <a:extLst>
              <a:ext uri="{FF2B5EF4-FFF2-40B4-BE49-F238E27FC236}">
                <a16:creationId xmlns:a16="http://schemas.microsoft.com/office/drawing/2014/main" xmlns="" id="{4BB988C8-8A75-56AF-BD37-5ABB46A6AE01}"/>
              </a:ext>
            </a:extLst>
          </p:cNvPr>
          <p:cNvPicPr>
            <a:picLocks noGrp="1" noChangeAspect="1"/>
          </p:cNvPicPr>
          <p:nvPr>
            <p:ph idx="1"/>
          </p:nvPr>
        </p:nvPicPr>
        <p:blipFill>
          <a:blip r:embed="rId2"/>
          <a:stretch>
            <a:fillRect/>
          </a:stretch>
        </p:blipFill>
        <p:spPr>
          <a:xfrm>
            <a:off x="838200" y="1966789"/>
            <a:ext cx="10515600" cy="4069010"/>
          </a:xfrm>
        </p:spPr>
      </p:pic>
    </p:spTree>
    <p:extLst>
      <p:ext uri="{BB962C8B-B14F-4D97-AF65-F5344CB8AC3E}">
        <p14:creationId xmlns:p14="http://schemas.microsoft.com/office/powerpoint/2010/main" val="297349137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9D7DB2-8EF4-F8F0-A773-F03636F2F43F}"/>
              </a:ext>
            </a:extLst>
          </p:cNvPr>
          <p:cNvSpPr>
            <a:spLocks noGrp="1"/>
          </p:cNvSpPr>
          <p:nvPr>
            <p:ph type="title"/>
          </p:nvPr>
        </p:nvSpPr>
        <p:spPr>
          <a:xfrm>
            <a:off x="572493" y="238539"/>
            <a:ext cx="11033034" cy="1942415"/>
          </a:xfrm>
        </p:spPr>
        <p:txBody>
          <a:bodyPr vert="horz" lIns="91440" tIns="45720" rIns="91440" bIns="45720" rtlCol="0" anchor="b">
            <a:normAutofit/>
          </a:bodyPr>
          <a:lstStyle/>
          <a:p>
            <a:r>
              <a:rPr lang="en-IN" b="1" cap="all" dirty="0">
                <a:ea typeface="+mj-lt"/>
                <a:cs typeface="+mj-lt"/>
              </a:rPr>
              <a:t>STEPS TO REDUCE NOISE POLLUTION</a:t>
            </a:r>
            <a:endParaRPr lang="en-US" b="1">
              <a:ea typeface="+mj-lt"/>
              <a:cs typeface="+mj-lt"/>
            </a:endParaRPr>
          </a:p>
          <a:p>
            <a:endParaRPr lang="en-US" b="1" dirty="0">
              <a:ea typeface="Calibri Light"/>
              <a:cs typeface="Calibri Light"/>
            </a:endParaRPr>
          </a:p>
        </p:txBody>
      </p:sp>
      <p:sp>
        <p:nvSpPr>
          <p:cNvPr id="26" name="sketchy line">
            <a:extLst>
              <a:ext uri="{FF2B5EF4-FFF2-40B4-BE49-F238E27FC236}">
                <a16:creationId xmlns:a16="http://schemas.microsoft.com/office/drawing/2014/main" xmlns=""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8C3261B-E38B-8F40-BE81-86B72B0A58F8}"/>
              </a:ext>
            </a:extLst>
          </p:cNvPr>
          <p:cNvSpPr>
            <a:spLocks noGrp="1"/>
          </p:cNvSpPr>
          <p:nvPr>
            <p:ph idx="1"/>
          </p:nvPr>
        </p:nvSpPr>
        <p:spPr>
          <a:xfrm>
            <a:off x="572493" y="2078573"/>
            <a:ext cx="8716523" cy="4373172"/>
          </a:xfrm>
        </p:spPr>
        <p:txBody>
          <a:bodyPr vert="horz" lIns="91440" tIns="45720" rIns="91440" bIns="45720" rtlCol="0" anchor="t">
            <a:normAutofit/>
          </a:bodyPr>
          <a:lstStyle/>
          <a:p>
            <a:r>
              <a:rPr lang="en-US" sz="2600" dirty="0">
                <a:latin typeface="Calibri"/>
                <a:ea typeface="Calibri"/>
                <a:cs typeface="Arial"/>
              </a:rPr>
              <a:t>Restricting access for the noisiest vehicles</a:t>
            </a:r>
          </a:p>
          <a:p>
            <a:r>
              <a:rPr lang="en-US" sz="2600" dirty="0">
                <a:latin typeface="Calibri"/>
                <a:ea typeface="Calibri"/>
                <a:cs typeface="Arial"/>
              </a:rPr>
              <a:t>No-honking policy.</a:t>
            </a:r>
          </a:p>
          <a:p>
            <a:r>
              <a:rPr lang="en-US" sz="2600" dirty="0">
                <a:latin typeface="Calibri"/>
                <a:ea typeface="Calibri"/>
                <a:cs typeface="Arial"/>
              </a:rPr>
              <a:t>Written permission for the use of loudspeakers between 10 pm and 6 am . </a:t>
            </a:r>
          </a:p>
          <a:p>
            <a:r>
              <a:rPr lang="en-US" sz="2600" dirty="0">
                <a:latin typeface="Calibri"/>
                <a:ea typeface="Calibri"/>
                <a:cs typeface="Arial"/>
              </a:rPr>
              <a:t> Furthermore, more research may be required to address the long-term effects of noise pollution and improve road safety</a:t>
            </a:r>
          </a:p>
          <a:p>
            <a:endParaRPr lang="en-US" sz="2600" dirty="0">
              <a:latin typeface="Arial"/>
              <a:cs typeface="Arial"/>
            </a:endParaRPr>
          </a:p>
          <a:p>
            <a:endParaRPr lang="en-US" sz="2200">
              <a:ea typeface="Calibri"/>
              <a:cs typeface="Calibri"/>
            </a:endParaRPr>
          </a:p>
        </p:txBody>
      </p:sp>
      <p:pic>
        <p:nvPicPr>
          <p:cNvPr id="4" name="Picture 3" descr="Simple Yet Handy Tips for Reducing Noise Pollution in Your Home – TGDaily">
            <a:extLst>
              <a:ext uri="{FF2B5EF4-FFF2-40B4-BE49-F238E27FC236}">
                <a16:creationId xmlns:a16="http://schemas.microsoft.com/office/drawing/2014/main" xmlns="" id="{0A5BCC6C-DCB2-0AC3-5ADD-236CA654DFF9}"/>
              </a:ext>
            </a:extLst>
          </p:cNvPr>
          <p:cNvPicPr>
            <a:picLocks noChangeAspect="1"/>
          </p:cNvPicPr>
          <p:nvPr/>
        </p:nvPicPr>
        <p:blipFill rotWithShape="1">
          <a:blip r:embed="rId2"/>
          <a:srcRect l="3795" r="-3" b="-3"/>
          <a:stretch/>
        </p:blipFill>
        <p:spPr>
          <a:xfrm>
            <a:off x="8909370" y="3937291"/>
            <a:ext cx="2119522" cy="2195141"/>
          </a:xfrm>
          <a:prstGeom prst="rect">
            <a:avLst/>
          </a:prstGeom>
        </p:spPr>
      </p:pic>
      <p:pic>
        <p:nvPicPr>
          <p:cNvPr id="5" name="Picture 4" descr="소음 공해 불안 잡음 · Pixabay의 무료 벡터 그래픽">
            <a:extLst>
              <a:ext uri="{FF2B5EF4-FFF2-40B4-BE49-F238E27FC236}">
                <a16:creationId xmlns:a16="http://schemas.microsoft.com/office/drawing/2014/main" xmlns="" id="{FDD5607D-6598-EDA7-DEE8-5DBBBCDBB29B}"/>
              </a:ext>
            </a:extLst>
          </p:cNvPr>
          <p:cNvPicPr>
            <a:picLocks noChangeAspect="1"/>
          </p:cNvPicPr>
          <p:nvPr/>
        </p:nvPicPr>
        <p:blipFill>
          <a:blip r:embed="rId3"/>
          <a:stretch>
            <a:fillRect/>
          </a:stretch>
        </p:blipFill>
        <p:spPr>
          <a:xfrm>
            <a:off x="9447893" y="1867807"/>
            <a:ext cx="2578099" cy="2578099"/>
          </a:xfrm>
          <a:prstGeom prst="rect">
            <a:avLst/>
          </a:prstGeom>
        </p:spPr>
      </p:pic>
    </p:spTree>
    <p:extLst>
      <p:ext uri="{BB962C8B-B14F-4D97-AF65-F5344CB8AC3E}">
        <p14:creationId xmlns:p14="http://schemas.microsoft.com/office/powerpoint/2010/main" val="350775472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3486E-B7F2-6AC3-9CF1-FC910C308A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2061BBF-0207-F4E1-E59C-CB6F5197C161}"/>
              </a:ext>
            </a:extLst>
          </p:cNvPr>
          <p:cNvSpPr>
            <a:spLocks noGrp="1"/>
          </p:cNvSpPr>
          <p:nvPr>
            <p:ph idx="1"/>
          </p:nvPr>
        </p:nvSpPr>
        <p:spPr>
          <a:xfrm>
            <a:off x="609600" y="264892"/>
            <a:ext cx="10972800" cy="5861277"/>
          </a:xfrm>
        </p:spPr>
        <p:txBody>
          <a:bodyPr anchor="ctr">
            <a:normAutofit/>
          </a:bodyPr>
          <a:lstStyle/>
          <a:p>
            <a:pPr marL="0" indent="0" algn="ctr">
              <a:buNone/>
            </a:pPr>
            <a:r>
              <a:rPr lang="en-IN" sz="9600" b="1" dirty="0"/>
              <a:t>Thank you </a:t>
            </a:r>
            <a:endParaRPr lang="en-US" sz="9600" b="1">
              <a:ea typeface="Calibri"/>
              <a:cs typeface="Calibri"/>
            </a:endParaRPr>
          </a:p>
        </p:txBody>
      </p:sp>
    </p:spTree>
    <p:extLst>
      <p:ext uri="{BB962C8B-B14F-4D97-AF65-F5344CB8AC3E}">
        <p14:creationId xmlns:p14="http://schemas.microsoft.com/office/powerpoint/2010/main" val="278156132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49F2EBF-11B4-2805-2B9B-47AA6CC84764}"/>
              </a:ext>
            </a:extLst>
          </p:cNvPr>
          <p:cNvSpPr txBox="1"/>
          <p:nvPr/>
        </p:nvSpPr>
        <p:spPr>
          <a:xfrm>
            <a:off x="-2687110" y="747722"/>
            <a:ext cx="24003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IN" dirty="0"/>
          </a:p>
        </p:txBody>
      </p:sp>
      <p:sp>
        <p:nvSpPr>
          <p:cNvPr id="3" name="TextBox 2">
            <a:extLst>
              <a:ext uri="{FF2B5EF4-FFF2-40B4-BE49-F238E27FC236}">
                <a16:creationId xmlns:a16="http://schemas.microsoft.com/office/drawing/2014/main" xmlns="" id="{7CF4BF77-E8FC-8092-EE9C-0052BDFD54A8}"/>
              </a:ext>
            </a:extLst>
          </p:cNvPr>
          <p:cNvSpPr txBox="1"/>
          <p:nvPr/>
        </p:nvSpPr>
        <p:spPr>
          <a:xfrm flipH="1" flipV="1">
            <a:off x="-3013788" y="3265718"/>
            <a:ext cx="737119" cy="646331"/>
          </a:xfrm>
          <a:prstGeom prst="rect">
            <a:avLst/>
          </a:prstGeom>
          <a:noFill/>
        </p:spPr>
        <p:txBody>
          <a:bodyPr wrap="square" rtlCol="0">
            <a:spAutoFit/>
          </a:bodyPr>
          <a:lstStyle/>
          <a:p>
            <a:r>
              <a:rPr lang="en-US" dirty="0"/>
              <a:t>.</a:t>
            </a:r>
          </a:p>
          <a:p>
            <a:endParaRPr lang="en-IN" dirty="0"/>
          </a:p>
        </p:txBody>
      </p:sp>
      <p:sp>
        <p:nvSpPr>
          <p:cNvPr id="7" name="Oval 6">
            <a:extLst>
              <a:ext uri="{FF2B5EF4-FFF2-40B4-BE49-F238E27FC236}">
                <a16:creationId xmlns:a16="http://schemas.microsoft.com/office/drawing/2014/main" xmlns="" id="{B195CC1B-6030-4EF6-0293-7195D97C232D}"/>
              </a:ext>
            </a:extLst>
          </p:cNvPr>
          <p:cNvSpPr/>
          <p:nvPr/>
        </p:nvSpPr>
        <p:spPr>
          <a:xfrm>
            <a:off x="4904509" y="374077"/>
            <a:ext cx="2265219" cy="1818409"/>
          </a:xfrm>
          <a:prstGeom prst="ellipse">
            <a:avLst/>
          </a:prstGeom>
          <a:solidFill>
            <a:srgbClr val="BD0310"/>
          </a:solidFill>
          <a:ln>
            <a:noFill/>
          </a:ln>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xmlns="" id="{4A6EA968-3B39-71BA-15FB-A457C0580AB7}"/>
              </a:ext>
            </a:extLst>
          </p:cNvPr>
          <p:cNvSpPr txBox="1"/>
          <p:nvPr/>
        </p:nvSpPr>
        <p:spPr>
          <a:xfrm>
            <a:off x="5004955" y="652834"/>
            <a:ext cx="2182092" cy="1754326"/>
          </a:xfrm>
          <a:prstGeom prst="rect">
            <a:avLst/>
          </a:prstGeom>
          <a:noFill/>
        </p:spPr>
        <p:txBody>
          <a:bodyPr wrap="square" rtlCol="0">
            <a:spAutoFit/>
          </a:bodyPr>
          <a:lstStyle/>
          <a:p>
            <a:pPr algn="ctr"/>
            <a:r>
              <a:rPr lang="en-IN" dirty="0">
                <a:latin typeface="Arial Black" panose="020B0A04020102020204" pitchFamily="34" charset="0"/>
              </a:rPr>
              <a:t>Noise in metropolitan cities can be divided into two parts </a:t>
            </a:r>
          </a:p>
          <a:p>
            <a:endParaRPr lang="en-IN" dirty="0"/>
          </a:p>
        </p:txBody>
      </p:sp>
      <p:pic>
        <p:nvPicPr>
          <p:cNvPr id="4" name="Picture 3">
            <a:extLst>
              <a:ext uri="{FF2B5EF4-FFF2-40B4-BE49-F238E27FC236}">
                <a16:creationId xmlns:a16="http://schemas.microsoft.com/office/drawing/2014/main" xmlns="" id="{A8B719E1-3A9F-E283-EE19-66EE1F467AA4}"/>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653282" y="2606385"/>
            <a:ext cx="7159068" cy="3598785"/>
          </a:xfrm>
          <a:prstGeom prst="rect">
            <a:avLst/>
          </a:prstGeom>
          <a:ln w="228600" cap="sq" cmpd="thickThin">
            <a:solidFill>
              <a:srgbClr val="000000"/>
            </a:solidFill>
            <a:prstDash val="solid"/>
            <a:miter lim="800000"/>
          </a:ln>
          <a:effectLst>
            <a:innerShdw blurRad="76200">
              <a:srgbClr val="000000"/>
            </a:innerShdw>
          </a:effectLst>
        </p:spPr>
      </p:pic>
      <p:sp>
        <p:nvSpPr>
          <p:cNvPr id="9" name="Oval 8">
            <a:extLst>
              <a:ext uri="{FF2B5EF4-FFF2-40B4-BE49-F238E27FC236}">
                <a16:creationId xmlns:a16="http://schemas.microsoft.com/office/drawing/2014/main" xmlns="" id="{12567407-6693-C214-3243-AF9FD5C320E5}"/>
              </a:ext>
            </a:extLst>
          </p:cNvPr>
          <p:cNvSpPr/>
          <p:nvPr/>
        </p:nvSpPr>
        <p:spPr>
          <a:xfrm>
            <a:off x="1531599" y="747722"/>
            <a:ext cx="1679192" cy="1081078"/>
          </a:xfrm>
          <a:prstGeom prst="ellipse">
            <a:avLst/>
          </a:prstGeom>
          <a:solidFill>
            <a:srgbClr val="E82808"/>
          </a:solidFill>
          <a:ln>
            <a:noFill/>
          </a:ln>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7" name="Picture 16">
            <a:extLst>
              <a:ext uri="{FF2B5EF4-FFF2-40B4-BE49-F238E27FC236}">
                <a16:creationId xmlns:a16="http://schemas.microsoft.com/office/drawing/2014/main" xmlns="" id="{85B999BD-7FFF-91FF-58F7-C6FF96E3B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110406"/>
            <a:ext cx="3992879" cy="4747599"/>
          </a:xfrm>
          <a:prstGeom prst="rect">
            <a:avLst/>
          </a:prstGeom>
        </p:spPr>
      </p:pic>
      <p:sp>
        <p:nvSpPr>
          <p:cNvPr id="10" name="TextBox 9">
            <a:extLst>
              <a:ext uri="{FF2B5EF4-FFF2-40B4-BE49-F238E27FC236}">
                <a16:creationId xmlns:a16="http://schemas.microsoft.com/office/drawing/2014/main" xmlns="" id="{15F8E45D-E463-EF8B-4A87-FA98EA518A7E}"/>
              </a:ext>
            </a:extLst>
          </p:cNvPr>
          <p:cNvSpPr txBox="1"/>
          <p:nvPr/>
        </p:nvSpPr>
        <p:spPr>
          <a:xfrm>
            <a:off x="1548247" y="997529"/>
            <a:ext cx="1537855" cy="646331"/>
          </a:xfrm>
          <a:prstGeom prst="rect">
            <a:avLst/>
          </a:prstGeom>
          <a:noFill/>
        </p:spPr>
        <p:txBody>
          <a:bodyPr wrap="square" rtlCol="0">
            <a:spAutoFit/>
          </a:bodyPr>
          <a:lstStyle/>
          <a:p>
            <a:pPr algn="ctr"/>
            <a:r>
              <a:rPr lang="en-IN" b="1" dirty="0">
                <a:latin typeface="Aptos Display" panose="020B0004020202020204" pitchFamily="34" charset="0"/>
              </a:rPr>
              <a:t>Community Noise </a:t>
            </a:r>
            <a:endParaRPr lang="en-IN" dirty="0">
              <a:latin typeface="Aptos Display" panose="020B0004020202020204" pitchFamily="34" charset="0"/>
            </a:endParaRPr>
          </a:p>
        </p:txBody>
      </p:sp>
      <p:sp>
        <p:nvSpPr>
          <p:cNvPr id="11" name="Oval 10">
            <a:extLst>
              <a:ext uri="{FF2B5EF4-FFF2-40B4-BE49-F238E27FC236}">
                <a16:creationId xmlns:a16="http://schemas.microsoft.com/office/drawing/2014/main" xmlns="" id="{527A0B60-1A00-DB68-A75E-98C6A4FFBEE6}"/>
              </a:ext>
            </a:extLst>
          </p:cNvPr>
          <p:cNvSpPr/>
          <p:nvPr/>
        </p:nvSpPr>
        <p:spPr>
          <a:xfrm>
            <a:off x="9056103" y="652834"/>
            <a:ext cx="1667317" cy="991024"/>
          </a:xfrm>
          <a:prstGeom prst="ellipse">
            <a:avLst/>
          </a:prstGeom>
          <a:solidFill>
            <a:srgbClr val="E82808"/>
          </a:solidFill>
          <a:ln>
            <a:noFill/>
          </a:ln>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80AA8725-8240-A09D-A7DE-8E6AEF429890}"/>
              </a:ext>
            </a:extLst>
          </p:cNvPr>
          <p:cNvSpPr txBox="1"/>
          <p:nvPr/>
        </p:nvSpPr>
        <p:spPr>
          <a:xfrm>
            <a:off x="9362212" y="852057"/>
            <a:ext cx="1132609" cy="646331"/>
          </a:xfrm>
          <a:prstGeom prst="rect">
            <a:avLst/>
          </a:prstGeom>
          <a:noFill/>
        </p:spPr>
        <p:txBody>
          <a:bodyPr wrap="square" rtlCol="0">
            <a:spAutoFit/>
          </a:bodyPr>
          <a:lstStyle/>
          <a:p>
            <a:r>
              <a:rPr lang="en-IN" b="1" dirty="0">
                <a:latin typeface="Aptos Display" panose="020B0004020202020204" pitchFamily="34" charset="0"/>
              </a:rPr>
              <a:t>Industrial Noise</a:t>
            </a:r>
            <a:endParaRPr lang="en-IN" dirty="0">
              <a:latin typeface="Aptos Display" panose="020B0004020202020204" pitchFamily="34" charset="0"/>
            </a:endParaRPr>
          </a:p>
        </p:txBody>
      </p:sp>
      <p:sp>
        <p:nvSpPr>
          <p:cNvPr id="13" name="Arrow: Right 12">
            <a:extLst>
              <a:ext uri="{FF2B5EF4-FFF2-40B4-BE49-F238E27FC236}">
                <a16:creationId xmlns:a16="http://schemas.microsoft.com/office/drawing/2014/main" xmlns="" id="{FF1F6969-BC49-64E1-F37D-1E505444C614}"/>
              </a:ext>
            </a:extLst>
          </p:cNvPr>
          <p:cNvSpPr/>
          <p:nvPr/>
        </p:nvSpPr>
        <p:spPr>
          <a:xfrm>
            <a:off x="7169729" y="1117057"/>
            <a:ext cx="1886375" cy="192201"/>
          </a:xfrm>
          <a:prstGeom prst="right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Arrow: Left 14">
            <a:extLst>
              <a:ext uri="{FF2B5EF4-FFF2-40B4-BE49-F238E27FC236}">
                <a16:creationId xmlns:a16="http://schemas.microsoft.com/office/drawing/2014/main" xmlns="" id="{C40A8952-863E-B97F-4138-47898E1B1F7D}"/>
              </a:ext>
            </a:extLst>
          </p:cNvPr>
          <p:cNvSpPr/>
          <p:nvPr/>
        </p:nvSpPr>
        <p:spPr>
          <a:xfrm>
            <a:off x="3225317" y="1175224"/>
            <a:ext cx="1679192" cy="134035"/>
          </a:xfrm>
          <a:prstGeom prst="left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956848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2DDA762-720B-783C-1009-4B2CF1BAEF42}"/>
              </a:ext>
            </a:extLst>
          </p:cNvPr>
          <p:cNvSpPr txBox="1"/>
          <p:nvPr/>
        </p:nvSpPr>
        <p:spPr>
          <a:xfrm>
            <a:off x="-248406" y="111863"/>
            <a:ext cx="9666515" cy="1323439"/>
          </a:xfrm>
          <a:prstGeom prst="rect">
            <a:avLst/>
          </a:prstGeom>
          <a:noFill/>
        </p:spPr>
        <p:txBody>
          <a:bodyPr wrap="square" rtlCol="0">
            <a:spAutoFit/>
          </a:bodyPr>
          <a:lstStyle/>
          <a:p>
            <a:pPr algn="ctr"/>
            <a:r>
              <a:rPr lang="en-IN" sz="6000" b="1" dirty="0">
                <a:latin typeface="Algerian" panose="04020705040A02060702" pitchFamily="82" charset="0"/>
              </a:rPr>
              <a:t>MUMBAI</a:t>
            </a:r>
            <a:r>
              <a:rPr lang="en-IN" sz="8000" dirty="0"/>
              <a:t> :</a:t>
            </a:r>
          </a:p>
        </p:txBody>
      </p:sp>
      <p:pic>
        <p:nvPicPr>
          <p:cNvPr id="7" name="Picture 6">
            <a:extLst>
              <a:ext uri="{FF2B5EF4-FFF2-40B4-BE49-F238E27FC236}">
                <a16:creationId xmlns:a16="http://schemas.microsoft.com/office/drawing/2014/main" xmlns="" id="{E882DA64-F058-371A-2E72-312D324FE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149" y="20423"/>
            <a:ext cx="4514851" cy="1430325"/>
          </a:xfrm>
          <a:prstGeom prst="rect">
            <a:avLst/>
          </a:prstGeom>
        </p:spPr>
      </p:pic>
      <p:sp>
        <p:nvSpPr>
          <p:cNvPr id="8" name="TextBox 7">
            <a:extLst>
              <a:ext uri="{FF2B5EF4-FFF2-40B4-BE49-F238E27FC236}">
                <a16:creationId xmlns:a16="http://schemas.microsoft.com/office/drawing/2014/main" xmlns="" id="{0E731E06-CF0B-7805-F578-EE7256A35A11}"/>
              </a:ext>
            </a:extLst>
          </p:cNvPr>
          <p:cNvSpPr txBox="1"/>
          <p:nvPr/>
        </p:nvSpPr>
        <p:spPr>
          <a:xfrm>
            <a:off x="249383" y="1666875"/>
            <a:ext cx="11502736" cy="4524315"/>
          </a:xfrm>
          <a:prstGeom prst="rect">
            <a:avLst/>
          </a:prstGeom>
          <a:noFill/>
        </p:spPr>
        <p:txBody>
          <a:bodyPr wrap="square" rtlCol="0">
            <a:spAutoFit/>
          </a:bodyPr>
          <a:lstStyle/>
          <a:p>
            <a:pPr marL="285750" indent="-285750">
              <a:buFont typeface="Wingdings" panose="05000000000000000000" pitchFamily="2" charset="2"/>
              <a:buChar char="Ø"/>
            </a:pPr>
            <a:r>
              <a:rPr lang="en-US" i="0" dirty="0">
                <a:effectLst/>
                <a:latin typeface="Footlight MT Light" panose="0204060206030A020304" pitchFamily="18" charset="0"/>
              </a:rPr>
              <a:t> average of 75dB during the day and 65dB at night , irrespective of silence or residential zones.</a:t>
            </a:r>
          </a:p>
          <a:p>
            <a:pPr marL="285750" indent="-285750">
              <a:buFont typeface="Wingdings" panose="05000000000000000000" pitchFamily="2" charset="2"/>
              <a:buChar char="Ø"/>
            </a:pPr>
            <a:endParaRPr lang="en-US" i="0" dirty="0">
              <a:effectLst/>
              <a:latin typeface="Footlight MT Light" panose="0204060206030A020304" pitchFamily="18" charset="0"/>
            </a:endParaRPr>
          </a:p>
          <a:p>
            <a:pPr marL="285750" indent="-285750">
              <a:buFont typeface="Wingdings" panose="05000000000000000000" pitchFamily="2" charset="2"/>
              <a:buChar char="Ø"/>
            </a:pPr>
            <a:r>
              <a:rPr lang="en-US" i="0" dirty="0" err="1">
                <a:effectLst/>
                <a:latin typeface="Footlight MT Light" panose="0204060206030A020304" pitchFamily="18" charset="0"/>
              </a:rPr>
              <a:t>Ganeshotsav</a:t>
            </a:r>
            <a:r>
              <a:rPr lang="en-US" i="0" dirty="0">
                <a:effectLst/>
                <a:latin typeface="Footlight MT Light" panose="0204060206030A020304" pitchFamily="18" charset="0"/>
              </a:rPr>
              <a:t>, Mumbai’s noisiest festival, the highest recorded noise level was 123.2 decibels (dB).</a:t>
            </a:r>
            <a:endParaRPr lang="en-US" dirty="0">
              <a:latin typeface="Footlight MT Light" panose="0204060206030A020304" pitchFamily="18" charset="0"/>
            </a:endParaRPr>
          </a:p>
          <a:p>
            <a:pPr marL="285750" indent="-285750">
              <a:buFont typeface="Wingdings" panose="05000000000000000000" pitchFamily="2" charset="2"/>
              <a:buChar char="Ø"/>
            </a:pPr>
            <a:endParaRPr lang="en-US" i="0" dirty="0">
              <a:effectLst/>
              <a:latin typeface="Footlight MT Light" panose="0204060206030A020304" pitchFamily="18" charset="0"/>
            </a:endParaRPr>
          </a:p>
          <a:p>
            <a:pPr marL="285750" indent="-285750">
              <a:buFont typeface="Wingdings" panose="05000000000000000000" pitchFamily="2" charset="2"/>
              <a:buChar char="Ø"/>
            </a:pPr>
            <a:r>
              <a:rPr lang="en-IN" i="0" dirty="0">
                <a:effectLst/>
                <a:latin typeface="Footlight MT Light" panose="0204060206030A020304" pitchFamily="18" charset="0"/>
              </a:rPr>
              <a:t>Chhatrapati Shivaji Terminus (CST) (95.3dB) is usually the noisiest location across Mumbai .</a:t>
            </a:r>
          </a:p>
          <a:p>
            <a:pPr marL="285750" indent="-285750">
              <a:buFont typeface="Wingdings" panose="05000000000000000000" pitchFamily="2" charset="2"/>
              <a:buChar char="Ø"/>
            </a:pPr>
            <a:endParaRPr lang="en-IN" i="0" dirty="0">
              <a:effectLst/>
              <a:latin typeface="Footlight MT Light" panose="0204060206030A020304" pitchFamily="18" charset="0"/>
            </a:endParaRPr>
          </a:p>
          <a:p>
            <a:pPr marL="285750" indent="-285750">
              <a:buFont typeface="Wingdings" panose="05000000000000000000" pitchFamily="2" charset="2"/>
              <a:buChar char="Ø"/>
            </a:pPr>
            <a:r>
              <a:rPr lang="en-US" i="0" u="none" strike="noStrike" dirty="0">
                <a:effectLst/>
                <a:latin typeface="Footlight MT Light" panose="0204060206030A020304" pitchFamily="18" charset="0"/>
              </a:rPr>
              <a:t>average noise level from horns in Mumbai is 110 decibels (dB) and construction sites is 129dB .</a:t>
            </a:r>
          </a:p>
          <a:p>
            <a:pPr marL="285750" indent="-285750">
              <a:buFont typeface="Wingdings" panose="05000000000000000000" pitchFamily="2" charset="2"/>
              <a:buChar char="Ø"/>
            </a:pPr>
            <a:endParaRPr lang="en-US" i="0" u="none" strike="noStrike" dirty="0">
              <a:effectLst/>
              <a:latin typeface="Footlight MT Light" panose="0204060206030A020304" pitchFamily="18" charset="0"/>
            </a:endParaRPr>
          </a:p>
          <a:p>
            <a:pPr marL="285750" indent="-285750" algn="l">
              <a:buFont typeface="Wingdings" panose="05000000000000000000" pitchFamily="2" charset="2"/>
              <a:buChar char="Ø"/>
            </a:pPr>
            <a:r>
              <a:rPr lang="en-US" i="0" u="none" strike="noStrike" dirty="0">
                <a:effectLst/>
                <a:latin typeface="Footlight MT Light" panose="0204060206030A020304" pitchFamily="18" charset="0"/>
              </a:rPr>
              <a:t>, the police booked 3,176 offenders for reckless honking and 507 persons for using illegal horns.</a:t>
            </a:r>
          </a:p>
          <a:p>
            <a:pPr marL="285750" indent="-285750" algn="l">
              <a:buFont typeface="Wingdings" panose="05000000000000000000" pitchFamily="2" charset="2"/>
              <a:buChar char="Ø"/>
            </a:pPr>
            <a:endParaRPr lang="en-US" dirty="0">
              <a:latin typeface="Footlight MT Light" panose="0204060206030A020304" pitchFamily="18" charset="0"/>
            </a:endParaRPr>
          </a:p>
          <a:p>
            <a:pPr marL="285750" indent="-285750" algn="l">
              <a:buFont typeface="Wingdings" panose="05000000000000000000" pitchFamily="2" charset="2"/>
              <a:buChar char="Ø"/>
            </a:pPr>
            <a:r>
              <a:rPr lang="en-US" i="0" u="none" strike="noStrike" dirty="0">
                <a:effectLst/>
                <a:latin typeface="Footlight MT Light" panose="0204060206030A020304" pitchFamily="18" charset="0"/>
              </a:rPr>
              <a:t>During Covid-19,the loudspeaker noises from religious places increased.</a:t>
            </a:r>
          </a:p>
          <a:p>
            <a:pPr algn="l"/>
            <a:r>
              <a:rPr lang="en-US" i="0" dirty="0">
                <a:solidFill>
                  <a:srgbClr val="424242"/>
                </a:solidFill>
                <a:effectLst/>
                <a:latin typeface="Lato" panose="020F0502020204030203" pitchFamily="34" charset="0"/>
              </a:rPr>
              <a:t> </a:t>
            </a:r>
          </a:p>
          <a:p>
            <a:pPr marL="285750" indent="-285750">
              <a:buFont typeface="Wingdings" panose="05000000000000000000" pitchFamily="2" charset="2"/>
              <a:buChar char="Ø"/>
            </a:pPr>
            <a:endParaRPr lang="en-IN" b="0" i="0" dirty="0">
              <a:solidFill>
                <a:srgbClr val="424242"/>
              </a:solidFill>
              <a:effectLst/>
              <a:latin typeface="Lato" panose="020F0502020204030203" pitchFamily="34" charset="0"/>
            </a:endParaRPr>
          </a:p>
          <a:p>
            <a:pPr marL="285750" indent="-285750">
              <a:buFont typeface="Wingdings" panose="05000000000000000000" pitchFamily="2" charset="2"/>
              <a:buChar char="Ø"/>
            </a:pPr>
            <a:endParaRPr lang="en-US" b="0" i="0" u="none" strike="noStrike" dirty="0">
              <a:solidFill>
                <a:srgbClr val="424242"/>
              </a:solidFill>
              <a:effectLst/>
              <a:latin typeface="Lato" panose="020F0502020204030203" pitchFamily="34" charset="0"/>
            </a:endParaRPr>
          </a:p>
          <a:p>
            <a:pPr marL="285750" indent="-285750">
              <a:buFont typeface="Wingdings" panose="05000000000000000000" pitchFamily="2" charset="2"/>
              <a:buChar char="Ø"/>
            </a:pPr>
            <a:endParaRPr lang="en-US" b="0" i="0" dirty="0">
              <a:solidFill>
                <a:srgbClr val="424242"/>
              </a:solidFill>
              <a:effectLst/>
              <a:latin typeface="Lato" panose="020F0502020204030203" pitchFamily="34" charset="0"/>
            </a:endParaRPr>
          </a:p>
          <a:p>
            <a:endParaRPr lang="en-IN" dirty="0"/>
          </a:p>
        </p:txBody>
      </p:sp>
      <p:pic>
        <p:nvPicPr>
          <p:cNvPr id="10" name="Picture 9">
            <a:extLst>
              <a:ext uri="{FF2B5EF4-FFF2-40B4-BE49-F238E27FC236}">
                <a16:creationId xmlns:a16="http://schemas.microsoft.com/office/drawing/2014/main" xmlns="" id="{97BA1D59-28F6-AD19-089A-99189B6B9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786" y="4724400"/>
            <a:ext cx="6016337" cy="2286000"/>
          </a:xfrm>
          <a:prstGeom prst="rect">
            <a:avLst/>
          </a:prstGeom>
        </p:spPr>
      </p:pic>
    </p:spTree>
    <p:extLst>
      <p:ext uri="{BB962C8B-B14F-4D97-AF65-F5344CB8AC3E}">
        <p14:creationId xmlns:p14="http://schemas.microsoft.com/office/powerpoint/2010/main" val="20395481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23E8FE92-B887-98A4-4A4F-B6A3C060EB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7240" y="1943577"/>
            <a:ext cx="3017523" cy="3075462"/>
          </a:xfrm>
          <a:prstGeom prst="rect">
            <a:avLst/>
          </a:prstGeom>
        </p:spPr>
      </p:pic>
      <p:pic>
        <p:nvPicPr>
          <p:cNvPr id="2" name="Picture 1">
            <a:extLst>
              <a:ext uri="{FF2B5EF4-FFF2-40B4-BE49-F238E27FC236}">
                <a16:creationId xmlns:a16="http://schemas.microsoft.com/office/drawing/2014/main" xmlns="" id="{9F94F580-AEC6-D303-4E35-4AFC5895F3D3}"/>
              </a:ext>
            </a:extLst>
          </p:cNvPr>
          <p:cNvPicPr>
            <a:picLocks noChangeAspect="1"/>
          </p:cNvPicPr>
          <p:nvPr/>
        </p:nvPicPr>
        <p:blipFill>
          <a:blip r:embed="rId3">
            <a:duotone>
              <a:prstClr val="black"/>
              <a:srgbClr val="D9C3A5">
                <a:tint val="50000"/>
                <a:satMod val="180000"/>
              </a:srgbClr>
            </a:duotone>
          </a:blip>
          <a:stretch>
            <a:fillRect/>
          </a:stretch>
        </p:blipFill>
        <p:spPr>
          <a:xfrm>
            <a:off x="3" y="104618"/>
            <a:ext cx="4693919" cy="6753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xmlns="" id="{773D71CC-340F-D403-BCC2-B223B7C45BA8}"/>
              </a:ext>
            </a:extLst>
          </p:cNvPr>
          <p:cNvPicPr>
            <a:picLocks noChangeAspect="1"/>
          </p:cNvPicPr>
          <p:nvPr/>
        </p:nvPicPr>
        <p:blipFill>
          <a:blip r:embed="rId4">
            <a:duotone>
              <a:prstClr val="black"/>
              <a:srgbClr val="D9C3A5">
                <a:tint val="50000"/>
                <a:satMod val="180000"/>
              </a:srgbClr>
            </a:duotone>
          </a:blip>
          <a:stretch>
            <a:fillRect/>
          </a:stretch>
        </p:blipFill>
        <p:spPr>
          <a:xfrm>
            <a:off x="7498084" y="2126062"/>
            <a:ext cx="4551683" cy="4470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xmlns="" id="{9BEE72BB-E4FA-E941-EC4E-7CD78D1D5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8083" y="-52311"/>
            <a:ext cx="4693919" cy="2126058"/>
          </a:xfrm>
          <a:prstGeom prst="rect">
            <a:avLst/>
          </a:prstGeom>
        </p:spPr>
      </p:pic>
    </p:spTree>
    <p:extLst>
      <p:ext uri="{BB962C8B-B14F-4D97-AF65-F5344CB8AC3E}">
        <p14:creationId xmlns:p14="http://schemas.microsoft.com/office/powerpoint/2010/main" val="12532537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2FAA2D16-50C1-086C-C856-229A30C896A2}"/>
              </a:ext>
            </a:extLst>
          </p:cNvPr>
          <p:cNvGraphicFramePr/>
          <p:nvPr>
            <p:extLst>
              <p:ext uri="{D42A27DB-BD31-4B8C-83A1-F6EECF244321}">
                <p14:modId xmlns:p14="http://schemas.microsoft.com/office/powerpoint/2010/main" val="3499183733"/>
              </p:ext>
            </p:extLst>
          </p:nvPr>
        </p:nvGraphicFramePr>
        <p:xfrm>
          <a:off x="1192192" y="509290"/>
          <a:ext cx="9850056" cy="5949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2C1BF3C8-904C-D8E9-5396-2897B3AA2F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5620" y="289371"/>
            <a:ext cx="1608267" cy="1608881"/>
          </a:xfrm>
          <a:prstGeom prst="rect">
            <a:avLst/>
          </a:prstGeom>
        </p:spPr>
      </p:pic>
      <p:pic>
        <p:nvPicPr>
          <p:cNvPr id="7" name="Picture 6">
            <a:extLst>
              <a:ext uri="{FF2B5EF4-FFF2-40B4-BE49-F238E27FC236}">
                <a16:creationId xmlns:a16="http://schemas.microsoft.com/office/drawing/2014/main" xmlns="" id="{9FD089CF-6B15-EAB5-5821-46C38E1FC4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997201"/>
            <a:ext cx="2979517" cy="3860800"/>
          </a:xfrm>
          <a:prstGeom prst="rect">
            <a:avLst/>
          </a:prstGeom>
        </p:spPr>
      </p:pic>
      <p:pic>
        <p:nvPicPr>
          <p:cNvPr id="9" name="Picture 8">
            <a:extLst>
              <a:ext uri="{FF2B5EF4-FFF2-40B4-BE49-F238E27FC236}">
                <a16:creationId xmlns:a16="http://schemas.microsoft.com/office/drawing/2014/main" xmlns="" id="{10E844EF-6D90-B81D-5F50-544F16F3DD08}"/>
              </a:ext>
            </a:extLst>
          </p:cNvPr>
          <p:cNvPicPr>
            <a:picLocks noChangeAspect="1"/>
          </p:cNvPicPr>
          <p:nvPr/>
        </p:nvPicPr>
        <p:blipFill rotWithShape="1">
          <a:blip r:embed="rId9">
            <a:extLst>
              <a:ext uri="{28A0092B-C50C-407E-A947-70E740481C1C}">
                <a14:useLocalDpi xmlns:a14="http://schemas.microsoft.com/office/drawing/2010/main" val="0"/>
              </a:ext>
            </a:extLst>
          </a:blip>
          <a:srcRect b="10739"/>
          <a:stretch/>
        </p:blipFill>
        <p:spPr>
          <a:xfrm>
            <a:off x="9093202" y="-164361"/>
            <a:ext cx="2987041" cy="5701561"/>
          </a:xfrm>
          <a:prstGeom prst="rect">
            <a:avLst/>
          </a:prstGeom>
        </p:spPr>
      </p:pic>
    </p:spTree>
    <p:extLst>
      <p:ext uri="{BB962C8B-B14F-4D97-AF65-F5344CB8AC3E}">
        <p14:creationId xmlns:p14="http://schemas.microsoft.com/office/powerpoint/2010/main" val="8365832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5B95E9-5AA9-5D0B-DFB9-07ACDE23B402}"/>
              </a:ext>
            </a:extLst>
          </p:cNvPr>
          <p:cNvSpPr txBox="1"/>
          <p:nvPr/>
        </p:nvSpPr>
        <p:spPr>
          <a:xfrm>
            <a:off x="314961" y="443722"/>
            <a:ext cx="9818707" cy="4308872"/>
          </a:xfrm>
          <a:prstGeom prst="rect">
            <a:avLst/>
          </a:prstGeom>
          <a:noFill/>
        </p:spPr>
        <p:txBody>
          <a:bodyPr wrap="square" rtlCol="0">
            <a:spAutoFit/>
          </a:bodyPr>
          <a:lstStyle/>
          <a:p>
            <a:pPr marL="285750" indent="-285750" algn="ctr">
              <a:buFont typeface="Wingdings" panose="05000000000000000000" pitchFamily="2" charset="2"/>
              <a:buChar char="Ø"/>
            </a:pPr>
            <a:r>
              <a:rPr lang="en-IN" dirty="0"/>
              <a:t> </a:t>
            </a:r>
            <a:r>
              <a:rPr lang="en-IN" sz="2200" b="1" dirty="0">
                <a:latin typeface="Algerian" panose="04020705040A02060702" pitchFamily="82" charset="0"/>
              </a:rPr>
              <a:t>THE AAWAZ FOUNDATION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b="0" i="0" dirty="0">
                <a:solidFill>
                  <a:srgbClr val="1A1A1A"/>
                </a:solidFill>
                <a:effectLst/>
                <a:latin typeface="Footlight MT Light" panose="0204060206030A020304" pitchFamily="18" charset="0"/>
              </a:rPr>
              <a:t>Over the past 20 years, recorded noise levels in Mumbai</a:t>
            </a:r>
          </a:p>
          <a:p>
            <a:r>
              <a:rPr lang="en-US" b="0" i="0" dirty="0">
                <a:solidFill>
                  <a:srgbClr val="1A1A1A"/>
                </a:solidFill>
                <a:effectLst/>
                <a:latin typeface="Footlight MT Light" panose="0204060206030A020304" pitchFamily="18" charset="0"/>
              </a:rPr>
              <a:t> regularly.</a:t>
            </a:r>
          </a:p>
          <a:p>
            <a:pPr marL="285750" indent="-285750">
              <a:buFont typeface="Wingdings" panose="05000000000000000000" pitchFamily="2" charset="2"/>
              <a:buChar char="Ø"/>
            </a:pPr>
            <a:endParaRPr lang="en-IN" b="0" i="0" dirty="0">
              <a:solidFill>
                <a:srgbClr val="1A1A1A"/>
              </a:solidFill>
              <a:effectLst/>
              <a:latin typeface="Footlight MT Light" panose="0204060206030A020304" pitchFamily="18" charset="0"/>
            </a:endParaRPr>
          </a:p>
          <a:p>
            <a:pPr marL="285750" indent="-285750">
              <a:buFont typeface="Wingdings" panose="05000000000000000000" pitchFamily="2" charset="2"/>
              <a:buChar char="Ø"/>
            </a:pPr>
            <a:r>
              <a:rPr lang="en-US" b="0" i="0" dirty="0">
                <a:solidFill>
                  <a:srgbClr val="1A1A1A"/>
                </a:solidFill>
                <a:effectLst/>
                <a:latin typeface="Footlight MT Light" panose="0204060206030A020304" pitchFamily="18" charset="0"/>
              </a:rPr>
              <a:t> Three month awareness campaign with TOI.</a:t>
            </a:r>
          </a:p>
          <a:p>
            <a:pPr marL="285750" indent="-285750">
              <a:buFont typeface="Wingdings" panose="05000000000000000000" pitchFamily="2" charset="2"/>
              <a:buChar char="Ø"/>
            </a:pPr>
            <a:endParaRPr lang="en-US" b="0" i="0" dirty="0">
              <a:solidFill>
                <a:srgbClr val="1A1A1A"/>
              </a:solidFill>
              <a:effectLst/>
              <a:latin typeface="Footlight MT Light" panose="0204060206030A020304" pitchFamily="18" charset="0"/>
            </a:endParaRPr>
          </a:p>
          <a:p>
            <a:pPr marL="285750" indent="-285750">
              <a:buFont typeface="Wingdings" panose="05000000000000000000" pitchFamily="2" charset="2"/>
              <a:buChar char="Ø"/>
            </a:pPr>
            <a:r>
              <a:rPr lang="en-US" b="0" i="0" dirty="0">
                <a:solidFill>
                  <a:srgbClr val="1A1A1A"/>
                </a:solidFill>
                <a:effectLst/>
                <a:latin typeface="Footlight MT Light" panose="0204060206030A020304" pitchFamily="18" charset="0"/>
              </a:rPr>
              <a:t>A partnership with the Government of Maharashtra</a:t>
            </a:r>
          </a:p>
          <a:p>
            <a:r>
              <a:rPr lang="en-US" b="0" i="0" dirty="0">
                <a:solidFill>
                  <a:srgbClr val="1A1A1A"/>
                </a:solidFill>
                <a:effectLst/>
                <a:latin typeface="Footlight MT Light" panose="0204060206030A020304" pitchFamily="18" charset="0"/>
              </a:rPr>
              <a:t> against honking alongside the Mumbai Autorickshaw</a:t>
            </a:r>
          </a:p>
          <a:p>
            <a:r>
              <a:rPr lang="en-US" b="0" i="0" dirty="0">
                <a:solidFill>
                  <a:srgbClr val="1A1A1A"/>
                </a:solidFill>
                <a:effectLst/>
                <a:latin typeface="Footlight MT Light" panose="0204060206030A020304" pitchFamily="18" charset="0"/>
              </a:rPr>
              <a:t> Union </a:t>
            </a:r>
            <a:r>
              <a:rPr lang="en-US" dirty="0">
                <a:solidFill>
                  <a:srgbClr val="1A1A1A"/>
                </a:solidFill>
                <a:latin typeface="Footlight MT Light" panose="0204060206030A020304" pitchFamily="18" charset="0"/>
              </a:rPr>
              <a:t>launched</a:t>
            </a:r>
            <a:r>
              <a:rPr lang="en-US" b="0" i="0" dirty="0">
                <a:solidFill>
                  <a:srgbClr val="1A1A1A"/>
                </a:solidFill>
                <a:effectLst/>
                <a:latin typeface="Footlight MT Light" panose="0204060206030A020304" pitchFamily="18" charset="0"/>
              </a:rPr>
              <a:t> at the  Gateway of India.</a:t>
            </a:r>
          </a:p>
          <a:p>
            <a:pPr marL="285750" indent="-285750">
              <a:buFont typeface="Wingdings" panose="05000000000000000000" pitchFamily="2" charset="2"/>
              <a:buChar char="Ø"/>
            </a:pPr>
            <a:endParaRPr lang="en-US" dirty="0">
              <a:solidFill>
                <a:srgbClr val="1A1A1A"/>
              </a:solidFill>
              <a:latin typeface="Footlight MT Light" panose="0204060206030A020304" pitchFamily="18" charset="0"/>
            </a:endParaRPr>
          </a:p>
          <a:p>
            <a:pPr marL="285750" indent="-285750">
              <a:buFont typeface="Wingdings" panose="05000000000000000000" pitchFamily="2" charset="2"/>
              <a:buChar char="Ø"/>
            </a:pPr>
            <a:r>
              <a:rPr lang="en-US" b="0" i="0" dirty="0" err="1">
                <a:solidFill>
                  <a:srgbClr val="1A1A1A"/>
                </a:solidFill>
                <a:effectLst/>
                <a:latin typeface="Footlight MT Light" panose="0204060206030A020304" pitchFamily="18" charset="0"/>
              </a:rPr>
              <a:t>Ganeshotsav</a:t>
            </a:r>
            <a:r>
              <a:rPr lang="en-US" b="0" i="0" dirty="0">
                <a:solidFill>
                  <a:srgbClr val="1A1A1A"/>
                </a:solidFill>
                <a:effectLst/>
                <a:latin typeface="Footlight MT Light" panose="0204060206030A020304" pitchFamily="18" charset="0"/>
              </a:rPr>
              <a:t> samitis agreed to keep in check during the festival .</a:t>
            </a:r>
          </a:p>
          <a:p>
            <a:pPr marL="285750" indent="-285750">
              <a:buFont typeface="Wingdings" panose="05000000000000000000" pitchFamily="2" charset="2"/>
              <a:buChar char="Ø"/>
            </a:pPr>
            <a:endParaRPr lang="en-US" dirty="0">
              <a:solidFill>
                <a:srgbClr val="1A1A1A"/>
              </a:solidFill>
              <a:latin typeface="Footlight MT Light" panose="0204060206030A020304" pitchFamily="18" charset="0"/>
            </a:endParaRPr>
          </a:p>
          <a:p>
            <a:pPr marL="285750" indent="-285750">
              <a:buFont typeface="Wingdings" panose="05000000000000000000" pitchFamily="2" charset="2"/>
              <a:buChar char="Ø"/>
            </a:pPr>
            <a:r>
              <a:rPr lang="en-US" dirty="0">
                <a:solidFill>
                  <a:srgbClr val="1A1A1A"/>
                </a:solidFill>
                <a:latin typeface="Footlight MT Light" panose="0204060206030A020304" pitchFamily="18" charset="0"/>
              </a:rPr>
              <a:t>Recently , free apps for noise measurements made accessible to everyone.</a:t>
            </a:r>
            <a:r>
              <a:rPr lang="en-US" dirty="0">
                <a:latin typeface="Footlight MT Light" panose="0204060206030A020304" pitchFamily="18" charset="0"/>
              </a:rPr>
              <a:t/>
            </a:r>
            <a:br>
              <a:rPr lang="en-US" dirty="0">
                <a:latin typeface="Footlight MT Light" panose="0204060206030A020304" pitchFamily="18" charset="0"/>
              </a:rPr>
            </a:br>
            <a:endParaRPr lang="en-US" b="0" i="0" dirty="0">
              <a:solidFill>
                <a:srgbClr val="1A1A1A"/>
              </a:solidFill>
              <a:effectLst/>
              <a:latin typeface="Footlight MT Light" panose="0204060206030A020304" pitchFamily="18" charset="0"/>
            </a:endParaRPr>
          </a:p>
        </p:txBody>
      </p:sp>
      <p:pic>
        <p:nvPicPr>
          <p:cNvPr id="4" name="Picture 3">
            <a:extLst>
              <a:ext uri="{FF2B5EF4-FFF2-40B4-BE49-F238E27FC236}">
                <a16:creationId xmlns:a16="http://schemas.microsoft.com/office/drawing/2014/main" xmlns="" id="{2B472F8C-3BCC-2E87-3F93-DFC2CB9BE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699" y="-345440"/>
            <a:ext cx="3963303" cy="4450080"/>
          </a:xfrm>
          <a:prstGeom prst="rect">
            <a:avLst/>
          </a:prstGeom>
        </p:spPr>
      </p:pic>
      <p:pic>
        <p:nvPicPr>
          <p:cNvPr id="6" name="Picture 5">
            <a:extLst>
              <a:ext uri="{FF2B5EF4-FFF2-40B4-BE49-F238E27FC236}">
                <a16:creationId xmlns:a16="http://schemas.microsoft.com/office/drawing/2014/main" xmlns="" id="{19791530-4DE6-4724-21E7-D8E72D582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8880" y="4632960"/>
            <a:ext cx="3007360" cy="239776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a:extLst>
              <a:ext uri="{FF2B5EF4-FFF2-40B4-BE49-F238E27FC236}">
                <a16:creationId xmlns:a16="http://schemas.microsoft.com/office/drawing/2014/main" xmlns="" id="{4C2DDD08-594E-7756-C23A-2FFA750445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6242" y="4460240"/>
            <a:ext cx="2590801" cy="23977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936378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8775" y="2006930"/>
            <a:ext cx="10450287" cy="4093428"/>
          </a:xfrm>
          <a:prstGeom prst="rect">
            <a:avLst/>
          </a:prstGeom>
          <a:noFill/>
        </p:spPr>
        <p:txBody>
          <a:bodyPr wrap="square" rtlCol="0">
            <a:spAutoFit/>
          </a:bodyPr>
          <a:lstStyle/>
          <a:p>
            <a:pPr marL="285750" indent="-285750">
              <a:buFont typeface="Arial" pitchFamily="34" charset="0"/>
              <a:buChar char="•"/>
            </a:pPr>
            <a:r>
              <a:rPr lang="en-US" sz="2000" b="1" dirty="0"/>
              <a:t>Brief Overview of Delhi:</a:t>
            </a:r>
            <a:endParaRPr lang="en-US" sz="2000" dirty="0"/>
          </a:p>
          <a:p>
            <a:pPr marL="742950" lvl="1" indent="-285750">
              <a:buFont typeface="Arial" pitchFamily="34" charset="0"/>
              <a:buChar char="•"/>
            </a:pPr>
            <a:r>
              <a:rPr lang="en-US" sz="2000" dirty="0"/>
              <a:t>Capital city of India.</a:t>
            </a:r>
          </a:p>
          <a:p>
            <a:pPr marL="742950" lvl="1" indent="-285750">
              <a:buFont typeface="Arial" pitchFamily="34" charset="0"/>
              <a:buChar char="•"/>
            </a:pPr>
            <a:r>
              <a:rPr lang="en-US" sz="2000" dirty="0"/>
              <a:t>Rich history and diverse culture.</a:t>
            </a:r>
          </a:p>
          <a:p>
            <a:pPr marL="742950" lvl="1" indent="-285750">
              <a:buFont typeface="Arial" pitchFamily="34" charset="0"/>
              <a:buChar char="•"/>
            </a:pPr>
            <a:r>
              <a:rPr lang="en-US" sz="2000" dirty="0"/>
              <a:t>Significant economic, political, and social influence.</a:t>
            </a:r>
          </a:p>
          <a:p>
            <a:pPr lvl="1"/>
            <a:endParaRPr lang="en-US" sz="2000" dirty="0"/>
          </a:p>
          <a:p>
            <a:pPr marL="285750" indent="-285750">
              <a:buFont typeface="Arial" pitchFamily="34" charset="0"/>
              <a:buChar char="•"/>
            </a:pPr>
            <a:r>
              <a:rPr lang="en-US" sz="2000" b="1" dirty="0"/>
              <a:t>Population and Density:</a:t>
            </a:r>
            <a:endParaRPr lang="en-US" sz="2000" dirty="0"/>
          </a:p>
          <a:p>
            <a:pPr marL="742950" lvl="1" indent="-285750">
              <a:buFont typeface="Arial" pitchFamily="34" charset="0"/>
              <a:buChar char="•"/>
            </a:pPr>
            <a:r>
              <a:rPr lang="en-US" sz="2000" dirty="0"/>
              <a:t>One of the most densely populated cities globally (exceeding 20 million).</a:t>
            </a:r>
          </a:p>
          <a:p>
            <a:pPr lvl="1"/>
            <a:endParaRPr lang="en-US" sz="2000" dirty="0"/>
          </a:p>
          <a:p>
            <a:pPr marL="285750" indent="-285750">
              <a:buFont typeface="Arial" pitchFamily="34" charset="0"/>
              <a:buChar char="•"/>
            </a:pPr>
            <a:r>
              <a:rPr lang="en-US" sz="2000" b="1" dirty="0"/>
              <a:t>Major Hub for Various Sectors:</a:t>
            </a:r>
            <a:endParaRPr lang="en-US" sz="2000" dirty="0"/>
          </a:p>
          <a:p>
            <a:pPr marL="742950" lvl="1" indent="-285750">
              <a:buFont typeface="Arial" pitchFamily="34" charset="0"/>
              <a:buChar char="•"/>
            </a:pPr>
            <a:r>
              <a:rPr lang="en-US" sz="2000" dirty="0"/>
              <a:t>Hub for commerce, trade, and business activities.</a:t>
            </a:r>
          </a:p>
          <a:p>
            <a:pPr marL="742950" lvl="1" indent="-285750">
              <a:buFont typeface="Arial" pitchFamily="34" charset="0"/>
              <a:buChar char="•"/>
            </a:pPr>
            <a:r>
              <a:rPr lang="en-US" sz="2000" dirty="0"/>
              <a:t>Prominent center for education and academic institutions.</a:t>
            </a:r>
          </a:p>
          <a:p>
            <a:pPr marL="742950" lvl="1" indent="-285750">
              <a:buFont typeface="Arial" pitchFamily="34" charset="0"/>
              <a:buChar char="•"/>
            </a:pPr>
            <a:r>
              <a:rPr lang="en-US" sz="2000" dirty="0"/>
              <a:t>Prime tourist destination with numerous historical and cultural attractions.</a:t>
            </a:r>
          </a:p>
          <a:p>
            <a:pPr marL="742950" lvl="1" indent="-285750">
              <a:buFont typeface="Arial" pitchFamily="34" charset="0"/>
              <a:buChar char="•"/>
            </a:pPr>
            <a:r>
              <a:rPr lang="en-US" sz="2000" dirty="0"/>
              <a:t>Central location for government operations and administrative activities.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600" y="200680"/>
            <a:ext cx="2895600" cy="245362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711" t="14073" r="22772" b="24297"/>
          <a:stretch/>
        </p:blipFill>
        <p:spPr>
          <a:xfrm>
            <a:off x="0" y="5537203"/>
            <a:ext cx="1168400" cy="1320801"/>
          </a:xfrm>
          <a:prstGeom prst="rect">
            <a:avLst/>
          </a:prstGeom>
        </p:spPr>
      </p:pic>
      <p:sp>
        <p:nvSpPr>
          <p:cNvPr id="3" name="TextBox 2"/>
          <p:cNvSpPr txBox="1"/>
          <p:nvPr/>
        </p:nvSpPr>
        <p:spPr>
          <a:xfrm>
            <a:off x="3581400" y="319494"/>
            <a:ext cx="4165600" cy="1107996"/>
          </a:xfrm>
          <a:prstGeom prst="rect">
            <a:avLst/>
          </a:prstGeom>
          <a:noFill/>
        </p:spPr>
        <p:txBody>
          <a:bodyPr wrap="square" rtlCol="0">
            <a:spAutoFit/>
          </a:bodyPr>
          <a:lstStyle/>
          <a:p>
            <a:r>
              <a:rPr lang="en-IN" sz="6600" b="1" dirty="0">
                <a:solidFill>
                  <a:schemeClr val="tx1">
                    <a:lumMod val="95000"/>
                    <a:lumOff val="5000"/>
                  </a:schemeClr>
                </a:solidFill>
              </a:rPr>
              <a:t>Delhi</a:t>
            </a:r>
          </a:p>
        </p:txBody>
      </p:sp>
    </p:spTree>
    <p:extLst>
      <p:ext uri="{BB962C8B-B14F-4D97-AF65-F5344CB8AC3E}">
        <p14:creationId xmlns:p14="http://schemas.microsoft.com/office/powerpoint/2010/main" val="338908694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7519" y="629396"/>
            <a:ext cx="10450285" cy="6001643"/>
          </a:xfrm>
          <a:prstGeom prst="rect">
            <a:avLst/>
          </a:prstGeom>
          <a:noFill/>
        </p:spPr>
        <p:txBody>
          <a:bodyPr wrap="square" rtlCol="0">
            <a:spAutoFit/>
          </a:bodyPr>
          <a:lstStyle/>
          <a:p>
            <a:r>
              <a:rPr lang="en-US" sz="4800" b="1" dirty="0"/>
              <a:t>Reasons of Noise Pollution :</a:t>
            </a:r>
          </a:p>
          <a:p>
            <a:endParaRPr lang="en-US" sz="4800" dirty="0"/>
          </a:p>
          <a:p>
            <a:pPr marL="342900" indent="-342900">
              <a:buFont typeface="+mj-lt"/>
              <a:buAutoNum type="arabicPeriod"/>
            </a:pPr>
            <a:r>
              <a:rPr lang="en-US" b="1" dirty="0"/>
              <a:t>Road Traffic:</a:t>
            </a:r>
            <a:endParaRPr lang="en-US" dirty="0"/>
          </a:p>
          <a:p>
            <a:pPr marL="857250" lvl="1" indent="-400050">
              <a:buFont typeface="+mj-lt"/>
              <a:buAutoNum type="romanUcPeriod"/>
            </a:pPr>
            <a:r>
              <a:rPr lang="en-US" dirty="0"/>
              <a:t>Dense road network in Delhi.</a:t>
            </a:r>
          </a:p>
          <a:p>
            <a:pPr marL="857250" lvl="1" indent="-400050">
              <a:buFont typeface="+mj-lt"/>
              <a:buAutoNum type="romanUcPeriod"/>
            </a:pPr>
            <a:r>
              <a:rPr lang="en-US" dirty="0"/>
              <a:t>Traffic noise from cars, buses, and trucks is a major contributor.</a:t>
            </a:r>
          </a:p>
          <a:p>
            <a:pPr lvl="1"/>
            <a:endParaRPr lang="en-US" dirty="0"/>
          </a:p>
          <a:p>
            <a:pPr marL="342900" indent="-342900">
              <a:buFont typeface="+mj-lt"/>
              <a:buAutoNum type="arabicPeriod"/>
            </a:pPr>
            <a:r>
              <a:rPr lang="en-US" b="1" dirty="0"/>
              <a:t>Construction Activities:</a:t>
            </a:r>
            <a:endParaRPr lang="en-US" dirty="0"/>
          </a:p>
          <a:p>
            <a:pPr marL="857250" lvl="1" indent="-400050">
              <a:buFont typeface="+mj-lt"/>
              <a:buAutoNum type="romanUcPeriod"/>
            </a:pPr>
            <a:r>
              <a:rPr lang="en-US" dirty="0"/>
              <a:t>Rapid urban growth leads to continuous construction.</a:t>
            </a:r>
          </a:p>
          <a:p>
            <a:pPr marL="857250" lvl="1" indent="-400050">
              <a:buFont typeface="+mj-lt"/>
              <a:buAutoNum type="romanUcPeriod"/>
            </a:pPr>
            <a:r>
              <a:rPr lang="en-US" dirty="0"/>
              <a:t>Noise from construction machinery and equipment is significant.</a:t>
            </a:r>
          </a:p>
          <a:p>
            <a:pPr lvl="1"/>
            <a:endParaRPr lang="en-US" dirty="0"/>
          </a:p>
          <a:p>
            <a:pPr marL="342900" indent="-342900">
              <a:buFont typeface="+mj-lt"/>
              <a:buAutoNum type="arabicPeriod"/>
            </a:pPr>
            <a:r>
              <a:rPr lang="en-US" b="1" dirty="0"/>
              <a:t>Aircraft:</a:t>
            </a:r>
            <a:endParaRPr lang="en-US" dirty="0"/>
          </a:p>
          <a:p>
            <a:pPr marL="857250" lvl="1" indent="-400050">
              <a:buFont typeface="+mj-lt"/>
              <a:buAutoNum type="romanUcPeriod"/>
            </a:pPr>
            <a:r>
              <a:rPr lang="en-US" dirty="0"/>
              <a:t>Indira Gandhi International Airport is one of the busiest globally.</a:t>
            </a:r>
          </a:p>
          <a:p>
            <a:pPr marL="857250" lvl="1" indent="-400050">
              <a:buFont typeface="+mj-lt"/>
              <a:buAutoNum type="romanUcPeriod"/>
            </a:pPr>
            <a:r>
              <a:rPr lang="en-US" dirty="0"/>
              <a:t>Noise from aircraft taking off and landing can be disruptive, especially for nearby residents.</a:t>
            </a:r>
          </a:p>
          <a:p>
            <a:pPr lvl="1"/>
            <a:endParaRPr lang="en-US" dirty="0"/>
          </a:p>
          <a:p>
            <a:pPr marL="342900" indent="-342900">
              <a:buFont typeface="+mj-lt"/>
              <a:buAutoNum type="arabicPeriod"/>
            </a:pPr>
            <a:r>
              <a:rPr lang="en-US" b="1" dirty="0"/>
              <a:t>Social Events:</a:t>
            </a:r>
            <a:endParaRPr lang="en-US" dirty="0"/>
          </a:p>
          <a:p>
            <a:pPr marL="857250" lvl="1" indent="-400050">
              <a:buFont typeface="+mj-lt"/>
              <a:buAutoNum type="romanUcPeriod"/>
            </a:pPr>
            <a:r>
              <a:rPr lang="en-US" dirty="0"/>
              <a:t>Delhi hosts various religious and cultural festivals.</a:t>
            </a:r>
          </a:p>
          <a:p>
            <a:pPr marL="857250" lvl="1" indent="-400050">
              <a:buFont typeface="+mj-lt"/>
              <a:buAutoNum type="romanUcPeriod"/>
            </a:pPr>
            <a:r>
              <a:rPr lang="en-US" dirty="0"/>
              <a:t>Loud music and fireworks during these events contribute to noise pollution.</a:t>
            </a:r>
          </a:p>
          <a:p>
            <a:pPr marL="342900" indent="-342900">
              <a:buFont typeface="+mj-lt"/>
              <a:buAutoNum type="arabicPeriod"/>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100" y="328470"/>
            <a:ext cx="3800104" cy="320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53049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319" t="6484" r="15290"/>
          <a:stretch/>
        </p:blipFill>
        <p:spPr>
          <a:xfrm>
            <a:off x="7386454" y="938150"/>
            <a:ext cx="4500748" cy="35154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17" y="2437909"/>
            <a:ext cx="8096251" cy="4420095"/>
          </a:xfrm>
          <a:prstGeom prst="rect">
            <a:avLst/>
          </a:prstGeom>
        </p:spPr>
      </p:pic>
      <p:sp>
        <p:nvSpPr>
          <p:cNvPr id="4" name="TextBox 3"/>
          <p:cNvSpPr txBox="1"/>
          <p:nvPr/>
        </p:nvSpPr>
        <p:spPr>
          <a:xfrm>
            <a:off x="427513" y="522516"/>
            <a:ext cx="7671459" cy="769441"/>
          </a:xfrm>
          <a:prstGeom prst="rect">
            <a:avLst/>
          </a:prstGeom>
          <a:noFill/>
        </p:spPr>
        <p:txBody>
          <a:bodyPr wrap="square" rtlCol="0">
            <a:spAutoFit/>
          </a:bodyPr>
          <a:lstStyle/>
          <a:p>
            <a:r>
              <a:rPr lang="en-US" sz="4400" b="1" dirty="0"/>
              <a:t>Reasons of Noise Pollution </a:t>
            </a:r>
          </a:p>
        </p:txBody>
      </p:sp>
    </p:spTree>
    <p:extLst>
      <p:ext uri="{BB962C8B-B14F-4D97-AF65-F5344CB8AC3E}">
        <p14:creationId xmlns:p14="http://schemas.microsoft.com/office/powerpoint/2010/main" val="118328747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518</Words>
  <Application>Microsoft Office PowerPoint</Application>
  <PresentationFormat>Custom</PresentationFormat>
  <Paragraphs>114</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Bangalore:  Case study </vt:lpstr>
      <vt:lpstr>PRE-LOCKDOWN phase </vt:lpstr>
      <vt:lpstr>From Pre-Lockdown to Lockdown.</vt:lpstr>
      <vt:lpstr>From Lockdown to Post-Lockdown </vt:lpstr>
      <vt:lpstr>Graph-</vt:lpstr>
      <vt:lpstr>STEPS TO REDUCE NOISE POLLUTION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 Dhok</dc:creator>
  <cp:lastModifiedBy>hp</cp:lastModifiedBy>
  <cp:revision>415</cp:revision>
  <dcterms:created xsi:type="dcterms:W3CDTF">2023-10-04T16:20:25Z</dcterms:created>
  <dcterms:modified xsi:type="dcterms:W3CDTF">2023-10-06T16:40:11Z</dcterms:modified>
</cp:coreProperties>
</file>