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C4343BF-0B11-4059-8217-55508758F2E8}">
  <a:tblStyle styleId="{BC4343BF-0B11-4059-8217-55508758F2E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aleway-bold.fntdata"/><Relationship Id="rId10" Type="http://schemas.openxmlformats.org/officeDocument/2006/relationships/slide" Target="slides/slide4.xml"/><Relationship Id="rId32" Type="http://schemas.openxmlformats.org/officeDocument/2006/relationships/font" Target="fonts/Raleway-regular.fntdata"/><Relationship Id="rId13" Type="http://schemas.openxmlformats.org/officeDocument/2006/relationships/slide" Target="slides/slide7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6.xml"/><Relationship Id="rId34" Type="http://schemas.openxmlformats.org/officeDocument/2006/relationships/font" Target="fonts/Raleway-italic.fntdata"/><Relationship Id="rId15" Type="http://schemas.openxmlformats.org/officeDocument/2006/relationships/slide" Target="slides/slide9.xml"/><Relationship Id="rId37" Type="http://schemas.openxmlformats.org/officeDocument/2006/relationships/font" Target="fonts/Lato-bold.fntdata"/><Relationship Id="rId14" Type="http://schemas.openxmlformats.org/officeDocument/2006/relationships/slide" Target="slides/slide8.xml"/><Relationship Id="rId36" Type="http://schemas.openxmlformats.org/officeDocument/2006/relationships/font" Target="fonts/Lato-regular.fntdata"/><Relationship Id="rId17" Type="http://schemas.openxmlformats.org/officeDocument/2006/relationships/slide" Target="slides/slide11.xml"/><Relationship Id="rId39" Type="http://schemas.openxmlformats.org/officeDocument/2006/relationships/font" Target="fonts/Lato-boldItalic.fntdata"/><Relationship Id="rId16" Type="http://schemas.openxmlformats.org/officeDocument/2006/relationships/slide" Target="slides/slide10.xml"/><Relationship Id="rId38" Type="http://schemas.openxmlformats.org/officeDocument/2006/relationships/font" Target="fonts/La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fc5cf6d47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fc5cf6d47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c5cf6d47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fc5cf6d47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fc5cf6d47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fc5cf6d47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fc5cf6d47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fc5cf6d47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fc5cf6d47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fc5cf6d47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fc5cf6d47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fc5cf6d47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fc5cf6d47_2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fc5cf6d47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fc5cf6d47_2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fc5cf6d47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fc5cf6d47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fc5cf6d47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fc5cf6d47_2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fc5cf6d47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fc5cf6d47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fc5cf6d47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c5cf6d47_2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c5cf6d47_2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fc5cf6d47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fc5cf6d47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fc5cf6d47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fc5cf6d47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fc5cf6d47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fc5cf6d47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fc5cf6d47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fc5cf6d47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fc5cf6d47_2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fc5cf6d47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fc5cf6d47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fc5cf6d47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fc5cf6d4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fc5cf6d4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fc5cf6d47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fc5cf6d47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fc5cf6d4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fc5cf6d4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fc5cf6d47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fc5cf6d47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fc5cf6d47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fc5cf6d47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fc5cf6d47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fc5cf6d47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Modeling user behaviour on the TU Delft website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Konstantinos Chronas, Tim Bruyn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Probability graph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Same network layout as the subgraph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Calculate P[Exit] and P[transfer] for each node and edge according to different metrics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nl" sz="900">
                <a:solidFill>
                  <a:srgbClr val="0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P[u -&gt; v] = (metric of v) / (sum of metric of all neighbours of u + metric u)</a:t>
            </a:r>
            <a:br>
              <a:rPr b="1" lang="nl" sz="900">
                <a:solidFill>
                  <a:srgbClr val="0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nl" sz="900">
                <a:solidFill>
                  <a:srgbClr val="0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P[exit u] = (metric of u) / (sum of metric of all neighbours of u + metric u)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Probability graph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Metrics: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Pageviews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Pagerank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Betweenness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Inverted betweenness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Degree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Inverted degree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Probability graph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nl"/>
              <a:t>Create probability graphs for each separate metric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nl"/>
              <a:t>Compare accuracy of metric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nl"/>
              <a:t>Create probability graph with multiple metrics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nl"/>
              <a:t>Each metric is given a weight based on performance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Validating the model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Compare model with user data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nl"/>
              <a:t>For each probability graph, generate virtual user traffic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nl"/>
              <a:t>Compare the traffic graph of the virtual user traffic with the traffic graph of the actual user traffic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Characteristics of actual traffic graph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425" y="1966225"/>
            <a:ext cx="5585150" cy="29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Characteristics of actual traffic graph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899" y="1853850"/>
            <a:ext cx="4693003" cy="32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Characteristics of actual traffic graph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988" y="2078863"/>
            <a:ext cx="570547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Comparison with virtual traffic graphs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125" y="1987475"/>
            <a:ext cx="556735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Comparison with virtual traffic graphs</a:t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738" y="1947713"/>
            <a:ext cx="572452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TU Delft website as graph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099" y="1923550"/>
            <a:ext cx="3311944" cy="32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Comparison with virtual traffic graphs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Random initialization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687" y="2520175"/>
            <a:ext cx="4776225" cy="26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Comparison with virtual traffic graphs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Selected entry 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202" y="2321051"/>
            <a:ext cx="5171200" cy="28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Influence of webpages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How can TU Delft get more pageviews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User case: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If TU Delft links to webpages, e.g. through social media, which pages will generate most overall traffic?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Top 5 most influential pages</a:t>
            </a:r>
            <a:endParaRPr/>
          </a:p>
        </p:txBody>
      </p:sp>
      <p:sp>
        <p:nvSpPr>
          <p:cNvPr id="230" name="Google Shape;230;p36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	 	 	 	 	 	 </a:t>
            </a:r>
            <a:endParaRPr/>
          </a:p>
        </p:txBody>
      </p:sp>
      <p:graphicFrame>
        <p:nvGraphicFramePr>
          <p:cNvPr id="231" name="Google Shape;231;p36"/>
          <p:cNvGraphicFramePr/>
          <p:nvPr/>
        </p:nvGraphicFramePr>
        <p:xfrm>
          <a:off x="581150" y="198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{BC4343BF-0B11-4059-8217-55508758F2E8}</a:tableStyleId>
              </a:tblPr>
              <a:tblGrid>
                <a:gridCol w="4822225"/>
                <a:gridCol w="1100575"/>
                <a:gridCol w="1129500"/>
                <a:gridCol w="1144025"/>
              </a:tblGrid>
              <a:tr h="588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Total extra views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Average distance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Max distance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http://ocw.tudelft.nl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2872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2.87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https://tresor.tudelft.nl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2850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2.85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https://ocw.tudelft.nl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2737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2.74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https://ocw.tudelft.nl/courses/introduction-seismic-essentials-groningen/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2712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2.71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https://www.tudelft.nl/en/research/faculties-and-disciplines/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2615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2.61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Modeling user behaviour on the TU Delft website</a:t>
            </a:r>
            <a:endParaRPr/>
          </a:p>
        </p:txBody>
      </p:sp>
      <p:sp>
        <p:nvSpPr>
          <p:cNvPr id="237" name="Google Shape;237;p3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Konstantinos Chronas, Tim Bruyn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User model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125" y="2184738"/>
            <a:ext cx="706755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Probability graph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665" y="2285396"/>
            <a:ext cx="3565756" cy="27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Research questions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How can P[Exit] and P[transfer] be calculated?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How can the accuracy of the model be determined?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How can the model be used to improve the TU Delft website?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Creating the model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User data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For each user: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Pages visited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Simple metadata about user (country, city, organisation, etc.)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Restrictions: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No history (only data from the visitors of today)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No cookies: If same user goes to the website in two browser sessions, it is registered as different users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Pages as unordered list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Traffic graph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5774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Nodes: pages visited by users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Edge (u, v): if u and v are visited by the same user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Weight per edge: Number of same visits / Largest number of same visits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100" y="1635400"/>
            <a:ext cx="2557898" cy="24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7725" y="1222325"/>
            <a:ext cx="3794625" cy="37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Subgraph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5943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Full graph too large: </a:t>
            </a:r>
            <a:r>
              <a:rPr lang="nl"/>
              <a:t>25062 nodes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Create subgraph: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Take all nodes from traffic graph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For each two nodes u and v  in traffic graph, include all nodes in the path between u and 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For each node in new graph, include all nodes in connected component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Remove nodes with degree 0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