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8"/>
  </p:notesMasterIdLst>
  <p:sldIdLst>
    <p:sldId id="256" r:id="rId2"/>
    <p:sldId id="261" r:id="rId3"/>
    <p:sldId id="258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0F103-DE72-4A80-AA03-2B63516342DB}" type="datetimeFigureOut">
              <a:rPr lang="en-ID" smtClean="0"/>
              <a:t>12/11/2023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F8958-7B85-452D-8203-DAF94AB86F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024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E50442F-C92B-412C-A847-3DDD870F9E1D}" type="datetimeFigureOut">
              <a:rPr lang="en-ID" smtClean="0"/>
              <a:t>12/11/2023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168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12/11/2023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079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12/11/2023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537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12/11/2023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93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12/11/2023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710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12/11/2023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553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12/11/2023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114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12/11/2023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784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12/11/2023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29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12/11/2023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43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12/11/2023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86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E50442F-C92B-412C-A847-3DDD870F9E1D}" type="datetimeFigureOut">
              <a:rPr lang="en-ID" smtClean="0"/>
              <a:t>12/11/2023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20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461B-8535-6A1D-3F5C-0A4A5DC78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491067"/>
            <a:ext cx="9418320" cy="4106333"/>
          </a:xfrm>
        </p:spPr>
        <p:txBody>
          <a:bodyPr>
            <a:normAutofit/>
          </a:bodyPr>
          <a:lstStyle/>
          <a:p>
            <a:r>
              <a:rPr lang="en-US" sz="6600" dirty="0" err="1"/>
              <a:t>Analisis</a:t>
            </a:r>
            <a:r>
              <a:rPr lang="en-US" sz="6600" dirty="0"/>
              <a:t> </a:t>
            </a:r>
            <a:r>
              <a:rPr lang="en-US" sz="6600" dirty="0" err="1"/>
              <a:t>Penggunaan</a:t>
            </a:r>
            <a:r>
              <a:rPr lang="en-US" sz="6600" dirty="0"/>
              <a:t> Kata-Kata Hate Speech dan Abusive di Media </a:t>
            </a:r>
            <a:r>
              <a:rPr lang="en-US" sz="6600" dirty="0" err="1"/>
              <a:t>Sosial</a:t>
            </a:r>
            <a:r>
              <a:rPr lang="en-US" sz="6600" dirty="0"/>
              <a:t> Twitter</a:t>
            </a:r>
            <a:endParaRPr lang="en-ID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5AF82-C35D-43F7-6A5A-5CED42537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Binar</a:t>
            </a:r>
            <a:r>
              <a:rPr lang="en-US" dirty="0"/>
              <a:t> DSC-14</a:t>
            </a:r>
          </a:p>
          <a:p>
            <a:r>
              <a:rPr lang="en-US" dirty="0"/>
              <a:t>Darren Iskandar Cahyadi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8856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AACE-A42D-9374-B9AC-60324F43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C182-4A61-2039-1182-E195C88A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1600" dirty="0"/>
              <a:t>Twitter </a:t>
            </a:r>
            <a:r>
              <a:rPr lang="en-US" sz="1600" dirty="0" err="1"/>
              <a:t>merupakan</a:t>
            </a:r>
            <a:r>
              <a:rPr lang="en-US" sz="1600" dirty="0"/>
              <a:t> platform </a:t>
            </a:r>
            <a:r>
              <a:rPr lang="en-US" sz="1600" dirty="0" err="1"/>
              <a:t>komunikasi</a:t>
            </a:r>
            <a:r>
              <a:rPr lang="en-US" sz="1600" dirty="0"/>
              <a:t> yang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di </a:t>
            </a:r>
            <a:r>
              <a:rPr lang="en-US" sz="1600" dirty="0" err="1"/>
              <a:t>kalangan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Indonesia.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terbukti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Twitter di Indonesia </a:t>
            </a:r>
            <a:r>
              <a:rPr lang="en-US" sz="1600" dirty="0" err="1"/>
              <a:t>mencapai</a:t>
            </a:r>
            <a:r>
              <a:rPr lang="en-US" sz="1600" dirty="0"/>
              <a:t> 14,8 </a:t>
            </a:r>
            <a:r>
              <a:rPr lang="en-US" sz="1600" dirty="0" err="1"/>
              <a:t>juta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pada April 2023.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alasan</a:t>
            </a:r>
            <a:r>
              <a:rPr lang="en-US" sz="1600" dirty="0"/>
              <a:t> </a:t>
            </a:r>
            <a:r>
              <a:rPr lang="en-US" sz="1600" dirty="0" err="1"/>
              <a:t>mengapa</a:t>
            </a:r>
            <a:r>
              <a:rPr lang="en-US" sz="1600" dirty="0"/>
              <a:t> Twitter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menarik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Twitter </a:t>
            </a:r>
            <a:r>
              <a:rPr lang="en-US" sz="1600" dirty="0" err="1"/>
              <a:t>mengedepankan</a:t>
            </a:r>
            <a:r>
              <a:rPr lang="en-US" sz="1600" dirty="0"/>
              <a:t> </a:t>
            </a:r>
            <a:r>
              <a:rPr lang="en-US" sz="1600" dirty="0" err="1"/>
              <a:t>kebebasan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berbicara</a:t>
            </a:r>
            <a:r>
              <a:rPr lang="en-US" sz="1600" dirty="0"/>
              <a:t> dan </a:t>
            </a:r>
            <a:r>
              <a:rPr lang="en-US" sz="1600" dirty="0" err="1"/>
              <a:t>berkomentar</a:t>
            </a:r>
            <a:r>
              <a:rPr lang="en-US" sz="1600" dirty="0"/>
              <a:t>. </a:t>
            </a:r>
            <a:r>
              <a:rPr lang="en-US" sz="1600" dirty="0" err="1"/>
              <a:t>Tetapi</a:t>
            </a:r>
            <a:r>
              <a:rPr lang="en-US" sz="1600" dirty="0"/>
              <a:t>, </a:t>
            </a:r>
            <a:r>
              <a:rPr lang="en-US" sz="1600" dirty="0" err="1"/>
              <a:t>alasan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juga </a:t>
            </a:r>
            <a:r>
              <a:rPr lang="en-US" sz="1600" dirty="0" err="1"/>
              <a:t>mengapa</a:t>
            </a:r>
            <a:r>
              <a:rPr lang="en-US" sz="1600" dirty="0"/>
              <a:t> </a:t>
            </a:r>
            <a:r>
              <a:rPr lang="en-US" sz="1600" dirty="0" err="1"/>
              <a:t>komentar</a:t>
            </a:r>
            <a:r>
              <a:rPr lang="en-US" sz="1600" dirty="0"/>
              <a:t> Twitter </a:t>
            </a:r>
            <a:r>
              <a:rPr lang="en-US" sz="1600" dirty="0" err="1"/>
              <a:t>marak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perkataan</a:t>
            </a:r>
            <a:r>
              <a:rPr lang="en-US" sz="1600" dirty="0"/>
              <a:t> </a:t>
            </a:r>
            <a:r>
              <a:rPr lang="en-US" sz="1600" dirty="0" err="1"/>
              <a:t>kasar</a:t>
            </a:r>
            <a:r>
              <a:rPr lang="en-US" sz="1600" dirty="0"/>
              <a:t> dan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senonoh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	</a:t>
            </a:r>
            <a:r>
              <a:rPr lang="en-US" sz="1600" dirty="0" err="1"/>
              <a:t>Pengguna</a:t>
            </a:r>
            <a:r>
              <a:rPr lang="en-US" sz="1600" dirty="0"/>
              <a:t> platform Twitter yang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memoderasikan</a:t>
            </a:r>
            <a:r>
              <a:rPr lang="en-US" sz="1600" dirty="0"/>
              <a:t> </a:t>
            </a:r>
            <a:r>
              <a:rPr lang="en-US" sz="1600" dirty="0" err="1"/>
              <a:t>komentar</a:t>
            </a:r>
            <a:r>
              <a:rPr lang="en-US" sz="1600" dirty="0"/>
              <a:t> dan </a:t>
            </a:r>
            <a:r>
              <a:rPr lang="en-US" sz="1600" dirty="0" err="1"/>
              <a:t>menjaga</a:t>
            </a:r>
            <a:r>
              <a:rPr lang="en-US" sz="1600" dirty="0"/>
              <a:t> </a:t>
            </a:r>
            <a:r>
              <a:rPr lang="en-US" sz="1600" dirty="0" err="1"/>
              <a:t>ekosistem</a:t>
            </a:r>
            <a:r>
              <a:rPr lang="en-US" sz="1600" dirty="0"/>
              <a:t> </a:t>
            </a:r>
            <a:r>
              <a:rPr lang="en-US" sz="1600" dirty="0" err="1"/>
              <a:t>percakapan</a:t>
            </a:r>
            <a:r>
              <a:rPr lang="en-US" sz="1600" dirty="0"/>
              <a:t> </a:t>
            </a:r>
            <a:r>
              <a:rPr lang="en-US" sz="1600" dirty="0" err="1"/>
              <a:t>antar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juga </a:t>
            </a:r>
            <a:r>
              <a:rPr lang="en-US" sz="1600" dirty="0" err="1"/>
              <a:t>berasal</a:t>
            </a:r>
            <a:r>
              <a:rPr lang="en-US" sz="1600" dirty="0"/>
              <a:t> dan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latar-belakang</a:t>
            </a:r>
            <a:r>
              <a:rPr lang="en-US" sz="1600" dirty="0"/>
              <a:t> yang </a:t>
            </a:r>
            <a:r>
              <a:rPr lang="en-US" sz="1600" dirty="0" err="1"/>
              <a:t>berbeda-beda</a:t>
            </a:r>
            <a:r>
              <a:rPr lang="en-US" sz="1600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mempersulit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perkataan</a:t>
            </a:r>
            <a:r>
              <a:rPr lang="en-US" sz="1600" dirty="0"/>
              <a:t> </a:t>
            </a:r>
            <a:r>
              <a:rPr lang="en-US" sz="1600" dirty="0" err="1"/>
              <a:t>kasar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	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untuk </a:t>
            </a:r>
            <a:r>
              <a:rPr lang="en-US" sz="1600" dirty="0" err="1"/>
              <a:t>menganalisis</a:t>
            </a:r>
            <a:r>
              <a:rPr lang="en-US" sz="1600" dirty="0"/>
              <a:t> </a:t>
            </a:r>
            <a:r>
              <a:rPr lang="en-US" sz="1600" dirty="0" err="1"/>
              <a:t>komentar-komentar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Twitter dan </a:t>
            </a:r>
            <a:r>
              <a:rPr lang="en-US" sz="1600" dirty="0" err="1"/>
              <a:t>mengidentifikasikan</a:t>
            </a:r>
            <a:r>
              <a:rPr lang="en-US" sz="1600" dirty="0"/>
              <a:t> kata-kata </a:t>
            </a:r>
            <a:r>
              <a:rPr lang="en-US" sz="1600" dirty="0" err="1"/>
              <a:t>kasar</a:t>
            </a:r>
            <a:r>
              <a:rPr lang="en-US" sz="1600" dirty="0"/>
              <a:t> yang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. Kata-kata </a:t>
            </a:r>
            <a:r>
              <a:rPr lang="en-US" sz="1600" dirty="0" err="1"/>
              <a:t>kasar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kemudian</a:t>
            </a:r>
            <a:r>
              <a:rPr lang="en-US" sz="1600" dirty="0"/>
              <a:t> di </a:t>
            </a:r>
            <a:r>
              <a:rPr lang="en-US" sz="1600" dirty="0" err="1"/>
              <a:t>visualisasikan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jumlahnya</a:t>
            </a:r>
            <a:r>
              <a:rPr lang="en-US" sz="1600" dirty="0"/>
              <a:t> dan </a:t>
            </a:r>
            <a:r>
              <a:rPr lang="en-US" sz="1600" dirty="0" err="1"/>
              <a:t>variasi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kata-kata </a:t>
            </a:r>
            <a:r>
              <a:rPr lang="en-US" sz="1600" dirty="0" err="1"/>
              <a:t>kasar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dipakai</a:t>
            </a:r>
            <a:r>
              <a:rPr lang="en-US" sz="1600" dirty="0"/>
              <a:t>.</a:t>
            </a:r>
          </a:p>
        </p:txBody>
      </p:sp>
      <p:pic>
        <p:nvPicPr>
          <p:cNvPr id="1026" name="Picture 2" descr="Big Twitter Logo icon">
            <a:extLst>
              <a:ext uri="{FF2B5EF4-FFF2-40B4-BE49-F238E27FC236}">
                <a16:creationId xmlns:a16="http://schemas.microsoft.com/office/drawing/2014/main" id="{3D953F40-F4A7-DE5F-17A1-7A69EF87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959" y="228282"/>
            <a:ext cx="1230545" cy="12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5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890E-E552-C9D7-CD9A-1126BC85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BB3D-0B31-6F47-55FC-5D7DAA33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/>
              <a:t>Sample data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situs web Kaggle.com, </a:t>
            </a:r>
            <a:r>
              <a:rPr lang="en-US" sz="1600" dirty="0" err="1"/>
              <a:t>berjudul</a:t>
            </a:r>
            <a:r>
              <a:rPr lang="en-US" sz="1600" dirty="0"/>
              <a:t> “Multi-Label Hate Speech and Abusive Language Detection in Indonesian Twitter”, </a:t>
            </a:r>
            <a:r>
              <a:rPr lang="en-US" sz="1600" dirty="0" err="1"/>
              <a:t>karangan</a:t>
            </a:r>
            <a:r>
              <a:rPr lang="en-US" sz="1600" dirty="0"/>
              <a:t> </a:t>
            </a:r>
            <a:r>
              <a:rPr lang="en-US" sz="1600" dirty="0" err="1"/>
              <a:t>Ibrohim</a:t>
            </a:r>
            <a:r>
              <a:rPr lang="en-US" sz="1600" dirty="0"/>
              <a:t> dan Budi (2019).</a:t>
            </a:r>
          </a:p>
          <a:p>
            <a:pPr algn="just"/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deskriptif</a:t>
            </a:r>
            <a:r>
              <a:rPr lang="en-US" sz="1600" dirty="0"/>
              <a:t>,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untuk </a:t>
            </a:r>
            <a:r>
              <a:rPr lang="en-US" sz="1600" dirty="0" err="1"/>
              <a:t>mendeskripsikan</a:t>
            </a:r>
            <a:r>
              <a:rPr lang="en-US" sz="1600" dirty="0"/>
              <a:t> </a:t>
            </a:r>
            <a:r>
              <a:rPr lang="en-US" sz="1600" dirty="0" err="1"/>
              <a:t>pola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data.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cocok</a:t>
            </a:r>
            <a:r>
              <a:rPr lang="en-US" sz="1600" dirty="0"/>
              <a:t> untuk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distribusi</a:t>
            </a:r>
            <a:r>
              <a:rPr lang="en-US" sz="1600" dirty="0"/>
              <a:t> </a:t>
            </a:r>
            <a:r>
              <a:rPr lang="en-US" sz="1600" dirty="0" err="1"/>
              <a:t>frekuensi</a:t>
            </a:r>
            <a:r>
              <a:rPr lang="en-US" sz="1600" dirty="0"/>
              <a:t> data, </a:t>
            </a:r>
            <a:r>
              <a:rPr lang="en-US" sz="1600" dirty="0" err="1"/>
              <a:t>dimana</a:t>
            </a:r>
            <a:r>
              <a:rPr lang="en-US" sz="1600" dirty="0"/>
              <a:t> data </a:t>
            </a:r>
            <a:r>
              <a:rPr lang="en-US" sz="1600" dirty="0" err="1"/>
              <a:t>disini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kata </a:t>
            </a:r>
            <a:r>
              <a:rPr lang="en-US" sz="1600" dirty="0" err="1"/>
              <a:t>kasar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proses </a:t>
            </a:r>
            <a:r>
              <a:rPr lang="en-US" sz="1600" dirty="0" err="1"/>
              <a:t>analisis</a:t>
            </a:r>
            <a:r>
              <a:rPr lang="en-US" sz="1600" dirty="0"/>
              <a:t> 1 variable (univariate analysis) dan 2 variable (bivariate analysis). Data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ditampilkan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i="1" dirty="0"/>
              <a:t>descriptive statistic </a:t>
            </a:r>
            <a:r>
              <a:rPr lang="en-US" sz="1600" dirty="0"/>
              <a:t>dan </a:t>
            </a:r>
            <a:r>
              <a:rPr lang="en-US" sz="1600" dirty="0" err="1"/>
              <a:t>visualisasi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6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603A-FC0E-0AEE-E342-F44FC45A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E0A4-6A7D-3B44-BC64-53C6C005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Tweet yang </a:t>
            </a:r>
            <a:r>
              <a:rPr lang="en-US" sz="1600" dirty="0" err="1"/>
              <a:t>dilabel</a:t>
            </a:r>
            <a:r>
              <a:rPr lang="en-US" sz="1600" dirty="0"/>
              <a:t> HS (Hate Speech)</a:t>
            </a:r>
          </a:p>
          <a:p>
            <a:r>
              <a:rPr lang="en-US" sz="1400" dirty="0"/>
              <a:t>Table 1.1 dan image 1.2 </a:t>
            </a:r>
            <a:r>
              <a:rPr lang="en-US" sz="1400" dirty="0" err="1"/>
              <a:t>menyatakan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tweet yang </a:t>
            </a:r>
            <a:r>
              <a:rPr lang="en-US" sz="1400" dirty="0" err="1"/>
              <a:t>dilabel</a:t>
            </a:r>
            <a:r>
              <a:rPr lang="en-US" sz="1400" dirty="0"/>
              <a:t> HS </a:t>
            </a:r>
            <a:r>
              <a:rPr lang="en-US" sz="1400" dirty="0" err="1"/>
              <a:t>dalam</a:t>
            </a:r>
            <a:r>
              <a:rPr lang="en-US" sz="1400" dirty="0"/>
              <a:t> sample data,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5518 tweet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terlabel</a:t>
            </a:r>
            <a:r>
              <a:rPr lang="en-US" sz="1400" dirty="0"/>
              <a:t> HS dan 7526 tweet yang </a:t>
            </a:r>
            <a:r>
              <a:rPr lang="en-US" sz="1400" dirty="0" err="1"/>
              <a:t>terlabel</a:t>
            </a:r>
            <a:r>
              <a:rPr lang="en-US" sz="1400" dirty="0"/>
              <a:t> HS.</a:t>
            </a:r>
          </a:p>
          <a:p>
            <a:r>
              <a:rPr lang="en-US" sz="1400" dirty="0"/>
              <a:t>Table 1.3 </a:t>
            </a:r>
            <a:r>
              <a:rPr lang="en-US" sz="1400" dirty="0" err="1"/>
              <a:t>menyatakan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HS dan total </a:t>
            </a:r>
            <a:r>
              <a:rPr lang="en-US" sz="1400" dirty="0" err="1"/>
              <a:t>jumlah</a:t>
            </a:r>
            <a:r>
              <a:rPr lang="en-US" sz="1400" dirty="0"/>
              <a:t> kata-kata </a:t>
            </a:r>
            <a:r>
              <a:rPr lang="en-US" sz="1400" dirty="0" err="1"/>
              <a:t>kasar</a:t>
            </a:r>
            <a:r>
              <a:rPr lang="en-US" sz="1400" dirty="0"/>
              <a:t> yang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tweet.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dilihat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walaupun</a:t>
            </a:r>
            <a:r>
              <a:rPr lang="en-US" sz="1400" dirty="0"/>
              <a:t> data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dinyatakan</a:t>
            </a:r>
            <a:r>
              <a:rPr lang="en-US" sz="1400" dirty="0"/>
              <a:t> HS, tweet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kata </a:t>
            </a:r>
            <a:r>
              <a:rPr lang="en-US" sz="1400" dirty="0" err="1"/>
              <a:t>kasar</a:t>
            </a:r>
            <a:r>
              <a:rPr lang="en-US" sz="1400" dirty="0"/>
              <a:t>.</a:t>
            </a:r>
          </a:p>
          <a:p>
            <a:r>
              <a:rPr lang="en-US" sz="1400" dirty="0"/>
              <a:t>Image 1.4 </a:t>
            </a:r>
            <a:r>
              <a:rPr lang="en-US" sz="1400" dirty="0" err="1"/>
              <a:t>menyatakan</a:t>
            </a:r>
            <a:r>
              <a:rPr lang="en-US" sz="1400" dirty="0"/>
              <a:t> kata-kata paling </a:t>
            </a:r>
            <a:r>
              <a:rPr lang="en-US" sz="1400" dirty="0" err="1"/>
              <a:t>umum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tweet-tweet yang </a:t>
            </a:r>
            <a:r>
              <a:rPr lang="en-US" sz="1400" dirty="0" err="1"/>
              <a:t>dilabel</a:t>
            </a:r>
            <a:r>
              <a:rPr lang="en-US" sz="1400" dirty="0"/>
              <a:t> HS,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kata </a:t>
            </a:r>
            <a:r>
              <a:rPr lang="en-US" sz="1400" dirty="0" err="1"/>
              <a:t>umum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</a:t>
            </a:r>
            <a:r>
              <a:rPr lang="en-US" sz="1400" dirty="0" err="1"/>
              <a:t>unsur-unsur</a:t>
            </a:r>
            <a:r>
              <a:rPr lang="en-US" sz="1400" dirty="0"/>
              <a:t> </a:t>
            </a:r>
            <a:r>
              <a:rPr lang="en-US" sz="1400" dirty="0" err="1"/>
              <a:t>politik</a:t>
            </a:r>
            <a:r>
              <a:rPr lang="en-US" sz="1400" dirty="0"/>
              <a:t>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941A74-9D6C-DE50-DEC5-F52D728C52EB}"/>
              </a:ext>
            </a:extLst>
          </p:cNvPr>
          <p:cNvGrpSpPr/>
          <p:nvPr/>
        </p:nvGrpSpPr>
        <p:grpSpPr>
          <a:xfrm>
            <a:off x="1728110" y="5817889"/>
            <a:ext cx="1066949" cy="1040111"/>
            <a:chOff x="4173991" y="2266369"/>
            <a:chExt cx="1066949" cy="104011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33E61-2C8C-2B9E-0B4C-1D02BDA2E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991" y="2266369"/>
              <a:ext cx="1066949" cy="76210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CA1757-C189-EFF3-EF6F-1349DFE376C9}"/>
                </a:ext>
              </a:extLst>
            </p:cNvPr>
            <p:cNvSpPr txBox="1"/>
            <p:nvPr/>
          </p:nvSpPr>
          <p:spPr>
            <a:xfrm>
              <a:off x="4200809" y="3029481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Table 1.1</a:t>
              </a:r>
              <a:endParaRPr lang="en-ID" sz="1200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E3CF69-1E92-1931-FE0A-227333F4E542}"/>
              </a:ext>
            </a:extLst>
          </p:cNvPr>
          <p:cNvGrpSpPr/>
          <p:nvPr/>
        </p:nvGrpSpPr>
        <p:grpSpPr>
          <a:xfrm>
            <a:off x="5909656" y="5790316"/>
            <a:ext cx="2029108" cy="1067684"/>
            <a:chOff x="6951062" y="2252079"/>
            <a:chExt cx="2029108" cy="10676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E43B46-8BE5-B0D1-E2CB-76FEA0AD4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1062" y="2252079"/>
              <a:ext cx="2029108" cy="79068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D780FD-70BE-4210-F9EF-7AF46317FBAE}"/>
                </a:ext>
              </a:extLst>
            </p:cNvPr>
            <p:cNvSpPr txBox="1"/>
            <p:nvPr/>
          </p:nvSpPr>
          <p:spPr>
            <a:xfrm>
              <a:off x="7542228" y="3042764"/>
              <a:ext cx="141816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Table 1.3</a:t>
              </a:r>
              <a:endParaRPr lang="en-ID" sz="1200" b="1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850ECC-6A21-A341-1E33-012730625A6A}"/>
              </a:ext>
            </a:extLst>
          </p:cNvPr>
          <p:cNvGrpSpPr/>
          <p:nvPr/>
        </p:nvGrpSpPr>
        <p:grpSpPr>
          <a:xfrm>
            <a:off x="8254206" y="5054504"/>
            <a:ext cx="2911652" cy="1803496"/>
            <a:chOff x="6317940" y="4330308"/>
            <a:chExt cx="2911652" cy="180349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565287-1498-D95E-28AC-D82DEF4C6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7940" y="4330308"/>
              <a:ext cx="2911652" cy="152649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6320CE-B5B2-F492-1B41-BD42979D10C1}"/>
                </a:ext>
              </a:extLst>
            </p:cNvPr>
            <p:cNvSpPr txBox="1"/>
            <p:nvPr/>
          </p:nvSpPr>
          <p:spPr>
            <a:xfrm>
              <a:off x="7113797" y="5856805"/>
              <a:ext cx="13199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Image 1.4</a:t>
              </a:r>
              <a:endParaRPr lang="en-ID" sz="1200" b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6F728B-A357-33C6-ED5C-E790F2F72C28}"/>
              </a:ext>
            </a:extLst>
          </p:cNvPr>
          <p:cNvGrpSpPr/>
          <p:nvPr/>
        </p:nvGrpSpPr>
        <p:grpSpPr>
          <a:xfrm>
            <a:off x="3110499" y="4654042"/>
            <a:ext cx="2483717" cy="2203958"/>
            <a:chOff x="7110898" y="1151573"/>
            <a:chExt cx="2483717" cy="220395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AD126F-B721-DB2E-5054-A469AD88E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0898" y="1151573"/>
              <a:ext cx="2483717" cy="192798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2845AA-1E6B-1DE1-0C4D-B0010407E610}"/>
                </a:ext>
              </a:extLst>
            </p:cNvPr>
            <p:cNvSpPr txBox="1"/>
            <p:nvPr/>
          </p:nvSpPr>
          <p:spPr>
            <a:xfrm>
              <a:off x="7940951" y="3078532"/>
              <a:ext cx="98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Image 1.2</a:t>
              </a:r>
              <a:endParaRPr lang="en-ID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539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B6CB-B3F6-1162-D7F7-58D9CF7A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8345-82E3-40F2-8D09-BC6DF361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Tweet yang </a:t>
            </a:r>
            <a:r>
              <a:rPr lang="en-US" sz="1600" dirty="0" err="1"/>
              <a:t>dilabel</a:t>
            </a:r>
            <a:r>
              <a:rPr lang="en-US" sz="1600" dirty="0"/>
              <a:t> abusive</a:t>
            </a:r>
          </a:p>
          <a:p>
            <a:r>
              <a:rPr lang="en-US" sz="1400" dirty="0"/>
              <a:t>Table 1.1 dan image 1.2 </a:t>
            </a:r>
            <a:r>
              <a:rPr lang="en-US" sz="1400" dirty="0" err="1"/>
              <a:t>menyatakan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tweet yang </a:t>
            </a:r>
            <a:r>
              <a:rPr lang="en-US" sz="1400" dirty="0" err="1"/>
              <a:t>dilabel</a:t>
            </a:r>
            <a:r>
              <a:rPr lang="en-US" sz="1400" dirty="0"/>
              <a:t> abusive </a:t>
            </a:r>
            <a:r>
              <a:rPr lang="en-US" sz="1400" dirty="0" err="1"/>
              <a:t>dalam</a:t>
            </a:r>
            <a:r>
              <a:rPr lang="en-US" sz="1400" dirty="0"/>
              <a:t> sample data,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5005 data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terlabel</a:t>
            </a:r>
            <a:r>
              <a:rPr lang="en-US" sz="1400" dirty="0"/>
              <a:t> HS dan 8039 data yang </a:t>
            </a:r>
            <a:r>
              <a:rPr lang="en-US" sz="1400" dirty="0" err="1"/>
              <a:t>terlabel</a:t>
            </a:r>
            <a:r>
              <a:rPr lang="en-US" sz="1400" dirty="0"/>
              <a:t> HS.</a:t>
            </a:r>
          </a:p>
          <a:p>
            <a:r>
              <a:rPr lang="en-US" sz="1400" dirty="0"/>
              <a:t>Table 1.3 </a:t>
            </a:r>
            <a:r>
              <a:rPr lang="en-US" sz="1400" dirty="0" err="1"/>
              <a:t>menyatakan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abusive dan total </a:t>
            </a:r>
            <a:r>
              <a:rPr lang="en-US" sz="1400" dirty="0" err="1"/>
              <a:t>jumlah</a:t>
            </a:r>
            <a:r>
              <a:rPr lang="en-US" sz="1400" dirty="0"/>
              <a:t> kata-kata </a:t>
            </a:r>
            <a:r>
              <a:rPr lang="en-US" sz="1400" dirty="0" err="1"/>
              <a:t>kasar</a:t>
            </a:r>
            <a:r>
              <a:rPr lang="en-US" sz="1400" dirty="0"/>
              <a:t> yang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tweet.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dilihat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walaupun</a:t>
            </a:r>
            <a:r>
              <a:rPr lang="en-US" sz="1400" dirty="0"/>
              <a:t> data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dinyatakan</a:t>
            </a:r>
            <a:r>
              <a:rPr lang="en-US" sz="1400" dirty="0"/>
              <a:t> abusive, tweet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kata </a:t>
            </a:r>
            <a:r>
              <a:rPr lang="en-US" sz="1400" dirty="0" err="1"/>
              <a:t>kasar</a:t>
            </a:r>
            <a:r>
              <a:rPr lang="en-US" sz="1400" dirty="0"/>
              <a:t>.</a:t>
            </a:r>
          </a:p>
          <a:p>
            <a:r>
              <a:rPr lang="en-US" sz="1400" dirty="0"/>
              <a:t>Image 1.4 </a:t>
            </a:r>
            <a:r>
              <a:rPr lang="en-US" sz="1400" dirty="0" err="1"/>
              <a:t>menyatakan</a:t>
            </a:r>
            <a:r>
              <a:rPr lang="en-US" sz="1400" dirty="0"/>
              <a:t> kata-kata paling </a:t>
            </a:r>
            <a:r>
              <a:rPr lang="en-US" sz="1400" dirty="0" err="1"/>
              <a:t>umum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tweet-tweet yang </a:t>
            </a:r>
            <a:r>
              <a:rPr lang="en-US" sz="1400" dirty="0" err="1"/>
              <a:t>dilabel</a:t>
            </a:r>
            <a:r>
              <a:rPr lang="en-US" sz="1400" dirty="0"/>
              <a:t> HS,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kata </a:t>
            </a:r>
            <a:r>
              <a:rPr lang="en-US" sz="1400" dirty="0" err="1"/>
              <a:t>umum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</a:t>
            </a:r>
            <a:r>
              <a:rPr lang="en-US" sz="1400" dirty="0" err="1"/>
              <a:t>konteks</a:t>
            </a:r>
            <a:r>
              <a:rPr lang="en-US" sz="1400" dirty="0"/>
              <a:t> untuk </a:t>
            </a:r>
            <a:r>
              <a:rPr lang="en-US" sz="1400" dirty="0" err="1"/>
              <a:t>meledek</a:t>
            </a:r>
            <a:r>
              <a:rPr lang="en-US" sz="1400" dirty="0"/>
              <a:t> dan </a:t>
            </a:r>
            <a:r>
              <a:rPr lang="en-US" sz="1400" dirty="0" err="1"/>
              <a:t>menertawakan</a:t>
            </a:r>
            <a:r>
              <a:rPr lang="en-US" sz="1400" dirty="0"/>
              <a:t> </a:t>
            </a:r>
            <a:r>
              <a:rPr lang="en-US" sz="1400" dirty="0" err="1"/>
              <a:t>seseorang</a:t>
            </a:r>
            <a:r>
              <a:rPr lang="en-US" sz="1400" dirty="0"/>
              <a:t>.</a:t>
            </a:r>
          </a:p>
          <a:p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76AA46-826A-09C8-5BB4-4ED7D847BC10}"/>
              </a:ext>
            </a:extLst>
          </p:cNvPr>
          <p:cNvGrpSpPr/>
          <p:nvPr/>
        </p:nvGrpSpPr>
        <p:grpSpPr>
          <a:xfrm>
            <a:off x="5158862" y="5829789"/>
            <a:ext cx="2295845" cy="1039105"/>
            <a:chOff x="1885700" y="4773230"/>
            <a:chExt cx="2295845" cy="1039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F65D56-2F8B-4B81-D71E-92011231A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5700" y="4773230"/>
              <a:ext cx="2295845" cy="76210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788A77-9553-83D2-D35D-23E29D00067B}"/>
                </a:ext>
              </a:extLst>
            </p:cNvPr>
            <p:cNvSpPr txBox="1"/>
            <p:nvPr/>
          </p:nvSpPr>
          <p:spPr>
            <a:xfrm>
              <a:off x="2575343" y="5535336"/>
              <a:ext cx="9165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Table 1.3</a:t>
              </a:r>
              <a:endParaRPr lang="en-ID" sz="1200" b="1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1E4A01B-95A2-9345-66F8-69FA537C1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977" y="5768359"/>
            <a:ext cx="1152686" cy="8287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23689F4-08D2-992A-26CA-5653EF29E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556" y="4899769"/>
            <a:ext cx="2188483" cy="169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EA2F6B-838D-A5D0-6731-D2A47EAB3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528" y="4968176"/>
            <a:ext cx="3147819" cy="16254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F95BB4-E6B9-BE44-9840-2AAC897C9735}"/>
              </a:ext>
            </a:extLst>
          </p:cNvPr>
          <p:cNvSpPr txBox="1"/>
          <p:nvPr/>
        </p:nvSpPr>
        <p:spPr>
          <a:xfrm>
            <a:off x="1303475" y="6591894"/>
            <a:ext cx="9596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Table 1.1</a:t>
            </a:r>
            <a:endParaRPr lang="en-ID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A9370-B91B-4195-5107-11AD3F1752C5}"/>
              </a:ext>
            </a:extLst>
          </p:cNvPr>
          <p:cNvSpPr txBox="1"/>
          <p:nvPr/>
        </p:nvSpPr>
        <p:spPr>
          <a:xfrm>
            <a:off x="3256073" y="6591894"/>
            <a:ext cx="10114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Image 1.2</a:t>
            </a:r>
            <a:endParaRPr lang="en-ID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67108-CC95-DA7C-B984-CC588E7E9101}"/>
              </a:ext>
            </a:extLst>
          </p:cNvPr>
          <p:cNvSpPr txBox="1"/>
          <p:nvPr/>
        </p:nvSpPr>
        <p:spPr>
          <a:xfrm>
            <a:off x="8864532" y="6591894"/>
            <a:ext cx="933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Image 1.4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133913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60FA-6C85-3380-F76B-CF303591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C8CA-0A03-517B-B323-4F2795C5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sampel</a:t>
            </a:r>
            <a:r>
              <a:rPr lang="en-US" sz="1600" dirty="0"/>
              <a:t> data,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Twitter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kata-kata </a:t>
            </a:r>
            <a:r>
              <a:rPr lang="en-US" sz="1600" dirty="0" err="1"/>
              <a:t>kasar</a:t>
            </a:r>
            <a:r>
              <a:rPr lang="en-US" sz="1600" dirty="0"/>
              <a:t>. </a:t>
            </a:r>
            <a:r>
              <a:rPr lang="en-US" sz="1600" dirty="0" err="1"/>
              <a:t>Melalui</a:t>
            </a:r>
            <a:r>
              <a:rPr lang="en-US" sz="1600" dirty="0"/>
              <a:t> proses </a:t>
            </a:r>
            <a:r>
              <a:rPr lang="en-US" sz="1600" i="1" dirty="0"/>
              <a:t>cleansing,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tweet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distandardisasikan</a:t>
            </a:r>
            <a:r>
              <a:rPr lang="en-US" sz="1600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proses </a:t>
            </a:r>
            <a:r>
              <a:rPr lang="en-US" sz="1600" dirty="0" err="1"/>
              <a:t>penentuan</a:t>
            </a:r>
            <a:r>
              <a:rPr lang="en-US" sz="1600" dirty="0"/>
              <a:t> kata-kata </a:t>
            </a:r>
            <a:r>
              <a:rPr lang="en-US" sz="1600" dirty="0" err="1"/>
              <a:t>kasar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berjalan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efektif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	Kata-kata </a:t>
            </a:r>
            <a:r>
              <a:rPr lang="en-US" sz="1600" dirty="0" err="1"/>
              <a:t>kasar</a:t>
            </a:r>
            <a:r>
              <a:rPr lang="en-US" sz="1600" dirty="0"/>
              <a:t> yang </a:t>
            </a:r>
            <a:r>
              <a:rPr lang="en-US" sz="1600" dirty="0" err="1"/>
              <a:t>dianalisis</a:t>
            </a:r>
            <a:r>
              <a:rPr lang="en-US" sz="1600" dirty="0"/>
              <a:t> </a:t>
            </a:r>
            <a:r>
              <a:rPr lang="en-US" sz="1600" dirty="0" err="1"/>
              <a:t>disini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dua, </a:t>
            </a:r>
            <a:r>
              <a:rPr lang="en-US" sz="1600" dirty="0" err="1"/>
              <a:t>yaitu</a:t>
            </a:r>
            <a:r>
              <a:rPr lang="en-US" sz="1600" dirty="0"/>
              <a:t> kata-kata </a:t>
            </a:r>
            <a:r>
              <a:rPr lang="en-US" sz="1600" i="1" dirty="0"/>
              <a:t>hate speech</a:t>
            </a:r>
            <a:r>
              <a:rPr lang="en-US" sz="1600" dirty="0"/>
              <a:t> dan </a:t>
            </a:r>
            <a:r>
              <a:rPr lang="en-US" sz="1600" i="1" dirty="0"/>
              <a:t>abusive</a:t>
            </a:r>
            <a:r>
              <a:rPr lang="en-US" sz="1600" dirty="0"/>
              <a:t>.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, </a:t>
            </a:r>
            <a:r>
              <a:rPr lang="en-US" sz="1600" i="1" dirty="0"/>
              <a:t>hate speech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kata-kata yang </a:t>
            </a:r>
            <a:r>
              <a:rPr lang="en-US" sz="1600" dirty="0" err="1"/>
              <a:t>digunakan</a:t>
            </a:r>
            <a:r>
              <a:rPr lang="en-US" sz="1600" dirty="0"/>
              <a:t> untuk </a:t>
            </a:r>
            <a:r>
              <a:rPr lang="en-US" sz="1600" dirty="0" err="1"/>
              <a:t>menjelekkan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seseorang</a:t>
            </a:r>
            <a:r>
              <a:rPr lang="en-US" sz="1600" dirty="0"/>
              <a:t>. </a:t>
            </a:r>
            <a:r>
              <a:rPr lang="en-US" sz="1600" dirty="0" err="1"/>
              <a:t>Biasanya</a:t>
            </a:r>
            <a:r>
              <a:rPr lang="en-US" sz="1600" dirty="0"/>
              <a:t> </a:t>
            </a:r>
            <a:r>
              <a:rPr lang="en-US" sz="1600" i="1" dirty="0"/>
              <a:t>hate speech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konteks</a:t>
            </a:r>
            <a:r>
              <a:rPr lang="en-US" sz="1600" dirty="0"/>
              <a:t> SARA dan </a:t>
            </a:r>
            <a:r>
              <a:rPr lang="en-US" sz="1600" dirty="0" err="1"/>
              <a:t>politik</a:t>
            </a:r>
            <a:r>
              <a:rPr lang="en-US" sz="1600" dirty="0"/>
              <a:t>. </a:t>
            </a:r>
            <a:r>
              <a:rPr lang="en-US" sz="1600" dirty="0" err="1"/>
              <a:t>Selain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terdapat</a:t>
            </a:r>
            <a:r>
              <a:rPr lang="en-US" sz="1600" dirty="0"/>
              <a:t> kata-kata yang </a:t>
            </a:r>
            <a:r>
              <a:rPr lang="en-US" sz="1600" dirty="0" err="1"/>
              <a:t>bersifat</a:t>
            </a:r>
            <a:r>
              <a:rPr lang="en-US" sz="1600" dirty="0"/>
              <a:t> </a:t>
            </a:r>
            <a:r>
              <a:rPr lang="en-US" sz="1600" i="1" dirty="0"/>
              <a:t>abusive</a:t>
            </a:r>
            <a:r>
              <a:rPr lang="en-US" sz="1600" dirty="0"/>
              <a:t>, </a:t>
            </a:r>
            <a:r>
              <a:rPr lang="en-US" sz="1600" dirty="0" err="1"/>
              <a:t>dimana</a:t>
            </a:r>
            <a:r>
              <a:rPr lang="en-US" sz="1600" dirty="0"/>
              <a:t> kata-kata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berkesan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kata </a:t>
            </a:r>
            <a:r>
              <a:rPr lang="en-US" sz="1600" dirty="0" err="1"/>
              <a:t>ledekan</a:t>
            </a:r>
            <a:r>
              <a:rPr lang="en-US" sz="1600" dirty="0"/>
              <a:t>. </a:t>
            </a:r>
            <a:r>
              <a:rPr lang="en-US" sz="1600" i="1" dirty="0"/>
              <a:t>Abusive</a:t>
            </a:r>
            <a:r>
              <a:rPr lang="en-US" sz="1600" dirty="0"/>
              <a:t> </a:t>
            </a:r>
            <a:r>
              <a:rPr lang="en-US" sz="1600" dirty="0" err="1"/>
              <a:t>biasanya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</a:t>
            </a:r>
            <a:r>
              <a:rPr lang="en-US" sz="1600" dirty="0" err="1"/>
              <a:t>bersama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lawakan</a:t>
            </a:r>
            <a:r>
              <a:rPr lang="en-US" sz="1600" dirty="0"/>
              <a:t> dan </a:t>
            </a:r>
            <a:r>
              <a:rPr lang="en-US" sz="1600" dirty="0" err="1"/>
              <a:t>penertawaan</a:t>
            </a:r>
            <a:r>
              <a:rPr lang="en-US" sz="1600"/>
              <a:t>.</a:t>
            </a:r>
            <a:endParaRPr lang="en-US" sz="1600" dirty="0"/>
          </a:p>
          <a:p>
            <a:pPr marL="0" indent="0" algn="just">
              <a:buNone/>
            </a:pPr>
            <a:endParaRPr lang="en-US" sz="1600" i="1" dirty="0"/>
          </a:p>
          <a:p>
            <a:pPr marL="0" indent="0" algn="just">
              <a:buNone/>
            </a:pPr>
            <a:r>
              <a:rPr lang="en-US" sz="1600" i="1" dirty="0"/>
              <a:t>	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8643432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551</TotalTime>
  <Words>571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View</vt:lpstr>
      <vt:lpstr>Analisis Penggunaan Kata-Kata Hate Speech dan Abusive di Media Sosial Twitter</vt:lpstr>
      <vt:lpstr>Pendahuluan</vt:lpstr>
      <vt:lpstr>Metode Penelitian</vt:lpstr>
      <vt:lpstr>Hasil Analisis</vt:lpstr>
      <vt:lpstr>Hasil Analisis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Penggunaan API untuk Cleansing Data</dc:title>
  <dc:creator>Darren Iskandar Cahyadi</dc:creator>
  <cp:lastModifiedBy>Darren Iskandar Cahyadi</cp:lastModifiedBy>
  <cp:revision>10</cp:revision>
  <dcterms:created xsi:type="dcterms:W3CDTF">2023-11-10T09:34:40Z</dcterms:created>
  <dcterms:modified xsi:type="dcterms:W3CDTF">2023-11-12T18:37:13Z</dcterms:modified>
</cp:coreProperties>
</file>