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3"/>
  </p:notesMasterIdLst>
  <p:sldIdLst>
    <p:sldId id="256" r:id="rId2"/>
    <p:sldId id="257" r:id="rId3"/>
    <p:sldId id="478" r:id="rId4"/>
    <p:sldId id="479" r:id="rId5"/>
    <p:sldId id="480" r:id="rId6"/>
    <p:sldId id="481" r:id="rId7"/>
    <p:sldId id="361" r:id="rId8"/>
    <p:sldId id="484" r:id="rId9"/>
    <p:sldId id="486" r:id="rId10"/>
    <p:sldId id="359" r:id="rId11"/>
    <p:sldId id="503" r:id="rId12"/>
    <p:sldId id="506" r:id="rId13"/>
    <p:sldId id="507" r:id="rId14"/>
    <p:sldId id="398" r:id="rId15"/>
    <p:sldId id="399" r:id="rId16"/>
    <p:sldId id="400" r:id="rId17"/>
    <p:sldId id="401" r:id="rId18"/>
    <p:sldId id="410" r:id="rId19"/>
    <p:sldId id="407" r:id="rId20"/>
    <p:sldId id="411" r:id="rId21"/>
    <p:sldId id="403" r:id="rId22"/>
    <p:sldId id="405" r:id="rId23"/>
    <p:sldId id="406" r:id="rId24"/>
    <p:sldId id="408" r:id="rId25"/>
    <p:sldId id="413" r:id="rId26"/>
    <p:sldId id="409" r:id="rId27"/>
    <p:sldId id="404" r:id="rId28"/>
    <p:sldId id="414" r:id="rId29"/>
    <p:sldId id="415" r:id="rId30"/>
    <p:sldId id="412" r:id="rId31"/>
    <p:sldId id="416" r:id="rId32"/>
    <p:sldId id="417" r:id="rId33"/>
    <p:sldId id="418" r:id="rId34"/>
    <p:sldId id="419" r:id="rId35"/>
    <p:sldId id="420" r:id="rId36"/>
    <p:sldId id="421" r:id="rId37"/>
    <p:sldId id="422" r:id="rId38"/>
    <p:sldId id="423" r:id="rId39"/>
    <p:sldId id="279" r:id="rId40"/>
    <p:sldId id="431" r:id="rId41"/>
    <p:sldId id="432" r:id="rId42"/>
    <p:sldId id="425" r:id="rId43"/>
    <p:sldId id="271" r:id="rId44"/>
    <p:sldId id="272" r:id="rId45"/>
    <p:sldId id="273" r:id="rId46"/>
    <p:sldId id="424" r:id="rId47"/>
    <p:sldId id="282" r:id="rId48"/>
    <p:sldId id="283" r:id="rId49"/>
    <p:sldId id="293" r:id="rId50"/>
    <p:sldId id="433" r:id="rId51"/>
    <p:sldId id="323" r:id="rId52"/>
    <p:sldId id="426" r:id="rId53"/>
    <p:sldId id="288" r:id="rId54"/>
    <p:sldId id="429" r:id="rId55"/>
    <p:sldId id="287" r:id="rId56"/>
    <p:sldId id="299" r:id="rId57"/>
    <p:sldId id="300" r:id="rId58"/>
    <p:sldId id="427" r:id="rId59"/>
    <p:sldId id="289" r:id="rId60"/>
    <p:sldId id="389" r:id="rId61"/>
    <p:sldId id="428" r:id="rId62"/>
    <p:sldId id="290" r:id="rId63"/>
    <p:sldId id="292" r:id="rId64"/>
    <p:sldId id="294" r:id="rId65"/>
    <p:sldId id="295" r:id="rId66"/>
    <p:sldId id="392" r:id="rId67"/>
    <p:sldId id="296" r:id="rId68"/>
    <p:sldId id="297" r:id="rId69"/>
    <p:sldId id="386" r:id="rId70"/>
    <p:sldId id="434" r:id="rId71"/>
    <p:sldId id="302" r:id="rId72"/>
    <p:sldId id="304" r:id="rId73"/>
    <p:sldId id="305" r:id="rId74"/>
    <p:sldId id="307" r:id="rId75"/>
    <p:sldId id="306" r:id="rId76"/>
    <p:sldId id="308" r:id="rId77"/>
    <p:sldId id="309" r:id="rId78"/>
    <p:sldId id="310" r:id="rId79"/>
    <p:sldId id="311" r:id="rId80"/>
    <p:sldId id="312" r:id="rId81"/>
    <p:sldId id="313" r:id="rId82"/>
    <p:sldId id="314" r:id="rId83"/>
    <p:sldId id="315" r:id="rId84"/>
    <p:sldId id="435" r:id="rId85"/>
    <p:sldId id="316" r:id="rId86"/>
    <p:sldId id="387" r:id="rId87"/>
    <p:sldId id="276" r:id="rId88"/>
    <p:sldId id="262" r:id="rId89"/>
    <p:sldId id="318" r:id="rId90"/>
    <p:sldId id="344" r:id="rId91"/>
    <p:sldId id="345" r:id="rId92"/>
    <p:sldId id="319" r:id="rId93"/>
    <p:sldId id="436" r:id="rId94"/>
    <p:sldId id="321" r:id="rId95"/>
    <p:sldId id="437" r:id="rId96"/>
    <p:sldId id="320" r:id="rId97"/>
    <p:sldId id="317" r:id="rId98"/>
    <p:sldId id="393" r:id="rId99"/>
    <p:sldId id="322" r:id="rId100"/>
    <p:sldId id="324" r:id="rId101"/>
    <p:sldId id="325" r:id="rId102"/>
    <p:sldId id="396" r:id="rId103"/>
    <p:sldId id="259" r:id="rId104"/>
    <p:sldId id="277" r:id="rId105"/>
    <p:sldId id="269" r:id="rId106"/>
    <p:sldId id="438" r:id="rId107"/>
    <p:sldId id="439" r:id="rId108"/>
    <p:sldId id="441" r:id="rId109"/>
    <p:sldId id="326" r:id="rId110"/>
    <p:sldId id="327" r:id="rId111"/>
    <p:sldId id="328" r:id="rId112"/>
    <p:sldId id="381" r:id="rId113"/>
    <p:sldId id="329" r:id="rId114"/>
    <p:sldId id="330" r:id="rId115"/>
    <p:sldId id="442" r:id="rId116"/>
    <p:sldId id="333" r:id="rId117"/>
    <p:sldId id="334" r:id="rId118"/>
    <p:sldId id="335" r:id="rId119"/>
    <p:sldId id="332" r:id="rId120"/>
    <p:sldId id="336" r:id="rId121"/>
    <p:sldId id="337" r:id="rId122"/>
    <p:sldId id="338" r:id="rId123"/>
    <p:sldId id="339" r:id="rId124"/>
    <p:sldId id="364" r:id="rId125"/>
    <p:sldId id="382" r:id="rId126"/>
    <p:sldId id="340" r:id="rId127"/>
    <p:sldId id="341" r:id="rId128"/>
    <p:sldId id="342" r:id="rId129"/>
    <p:sldId id="343" r:id="rId130"/>
    <p:sldId id="346" r:id="rId131"/>
    <p:sldId id="347" r:id="rId132"/>
    <p:sldId id="348" r:id="rId133"/>
    <p:sldId id="349" r:id="rId134"/>
    <p:sldId id="350" r:id="rId135"/>
    <p:sldId id="351" r:id="rId136"/>
    <p:sldId id="352" r:id="rId137"/>
    <p:sldId id="360" r:id="rId138"/>
    <p:sldId id="356" r:id="rId139"/>
    <p:sldId id="371" r:id="rId140"/>
    <p:sldId id="372" r:id="rId141"/>
    <p:sldId id="373" r:id="rId142"/>
    <p:sldId id="383" r:id="rId143"/>
    <p:sldId id="374" r:id="rId144"/>
    <p:sldId id="375" r:id="rId145"/>
    <p:sldId id="376" r:id="rId146"/>
    <p:sldId id="377" r:id="rId147"/>
    <p:sldId id="378" r:id="rId148"/>
    <p:sldId id="379" r:id="rId149"/>
    <p:sldId id="482" r:id="rId150"/>
    <p:sldId id="483" r:id="rId151"/>
    <p:sldId id="444" r:id="rId152"/>
    <p:sldId id="445" r:id="rId153"/>
    <p:sldId id="446" r:id="rId154"/>
    <p:sldId id="447" r:id="rId155"/>
    <p:sldId id="448" r:id="rId156"/>
    <p:sldId id="395" r:id="rId157"/>
    <p:sldId id="449" r:id="rId158"/>
    <p:sldId id="450" r:id="rId159"/>
    <p:sldId id="451" r:id="rId160"/>
    <p:sldId id="362" r:id="rId161"/>
    <p:sldId id="394" r:id="rId162"/>
    <p:sldId id="452" r:id="rId163"/>
    <p:sldId id="453" r:id="rId164"/>
    <p:sldId id="454" r:id="rId165"/>
    <p:sldId id="455" r:id="rId166"/>
    <p:sldId id="385" r:id="rId167"/>
    <p:sldId id="485" r:id="rId168"/>
    <p:sldId id="456" r:id="rId169"/>
    <p:sldId id="365" r:id="rId170"/>
    <p:sldId id="366" r:id="rId171"/>
    <p:sldId id="367" r:id="rId172"/>
    <p:sldId id="457" r:id="rId173"/>
    <p:sldId id="458" r:id="rId174"/>
    <p:sldId id="459" r:id="rId175"/>
    <p:sldId id="460" r:id="rId176"/>
    <p:sldId id="461" r:id="rId177"/>
    <p:sldId id="462" r:id="rId178"/>
    <p:sldId id="390" r:id="rId179"/>
    <p:sldId id="487" r:id="rId180"/>
    <p:sldId id="464" r:id="rId181"/>
    <p:sldId id="488" r:id="rId182"/>
    <p:sldId id="465" r:id="rId183"/>
    <p:sldId id="466" r:id="rId184"/>
    <p:sldId id="467" r:id="rId185"/>
    <p:sldId id="489" r:id="rId186"/>
    <p:sldId id="468" r:id="rId187"/>
    <p:sldId id="469" r:id="rId188"/>
    <p:sldId id="470" r:id="rId189"/>
    <p:sldId id="391" r:id="rId190"/>
    <p:sldId id="471" r:id="rId191"/>
    <p:sldId id="472" r:id="rId192"/>
    <p:sldId id="473" r:id="rId193"/>
    <p:sldId id="474" r:id="rId194"/>
    <p:sldId id="475" r:id="rId195"/>
    <p:sldId id="476" r:id="rId196"/>
    <p:sldId id="477" r:id="rId197"/>
    <p:sldId id="490" r:id="rId198"/>
    <p:sldId id="491" r:id="rId199"/>
    <p:sldId id="492" r:id="rId200"/>
    <p:sldId id="493" r:id="rId201"/>
    <p:sldId id="494" r:id="rId202"/>
    <p:sldId id="495" r:id="rId203"/>
    <p:sldId id="496" r:id="rId204"/>
    <p:sldId id="497" r:id="rId205"/>
    <p:sldId id="498" r:id="rId206"/>
    <p:sldId id="499" r:id="rId207"/>
    <p:sldId id="500" r:id="rId208"/>
    <p:sldId id="501" r:id="rId209"/>
    <p:sldId id="502" r:id="rId210"/>
    <p:sldId id="505" r:id="rId211"/>
    <p:sldId id="504" r:id="rId2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E3FEA63-970F-4906-B9AC-B4EADC6BF2EC}">
          <p14:sldIdLst>
            <p14:sldId id="256"/>
            <p14:sldId id="257"/>
            <p14:sldId id="478"/>
            <p14:sldId id="479"/>
            <p14:sldId id="480"/>
            <p14:sldId id="481"/>
            <p14:sldId id="361"/>
            <p14:sldId id="484"/>
            <p14:sldId id="486"/>
            <p14:sldId id="359"/>
            <p14:sldId id="503"/>
            <p14:sldId id="506"/>
            <p14:sldId id="507"/>
          </p14:sldIdLst>
        </p14:section>
        <p14:section name="Working environment setup" id="{A896EEA9-0C8C-4716-A23B-3040F47B4CAF}">
          <p14:sldIdLst>
            <p14:sldId id="398"/>
            <p14:sldId id="399"/>
            <p14:sldId id="400"/>
            <p14:sldId id="401"/>
            <p14:sldId id="410"/>
          </p14:sldIdLst>
        </p14:section>
        <p14:section name="Docker container installation" id="{382417F4-4097-4F54-9A09-F71999CE28B5}">
          <p14:sldIdLst>
            <p14:sldId id="407"/>
            <p14:sldId id="411"/>
            <p14:sldId id="403"/>
            <p14:sldId id="405"/>
            <p14:sldId id="406"/>
            <p14:sldId id="408"/>
            <p14:sldId id="413"/>
          </p14:sldIdLst>
        </p14:section>
        <p14:section name="SQL Server on Docker configuration" id="{2DEE667C-1DEE-419F-9E41-477FA258AE68}">
          <p14:sldIdLst>
            <p14:sldId id="409"/>
            <p14:sldId id="404"/>
            <p14:sldId id="414"/>
            <p14:sldId id="415"/>
            <p14:sldId id="412"/>
          </p14:sldIdLst>
        </p14:section>
        <p14:section name="Azure Data studio" id="{72A173A1-14EF-476B-A43E-B35F1D158555}">
          <p14:sldIdLst>
            <p14:sldId id="416"/>
            <p14:sldId id="417"/>
            <p14:sldId id="418"/>
            <p14:sldId id="419"/>
            <p14:sldId id="420"/>
            <p14:sldId id="421"/>
            <p14:sldId id="422"/>
          </p14:sldIdLst>
        </p14:section>
        <p14:section name="Creating new databases" id="{61E36E05-A558-4B77-8A83-DBD1D3552629}">
          <p14:sldIdLst>
            <p14:sldId id="423"/>
            <p14:sldId id="279"/>
            <p14:sldId id="431"/>
            <p14:sldId id="432"/>
          </p14:sldIdLst>
        </p14:section>
        <p14:section name="Data types" id="{85B6EDC0-2BB5-4C2A-8F79-A83400CB1A9C}">
          <p14:sldIdLst>
            <p14:sldId id="425"/>
            <p14:sldId id="271"/>
            <p14:sldId id="272"/>
            <p14:sldId id="273"/>
          </p14:sldIdLst>
        </p14:section>
        <p14:section name="Creating tables" id="{7E6DBC76-1EAF-4232-8195-6528D2B02029}">
          <p14:sldIdLst>
            <p14:sldId id="424"/>
            <p14:sldId id="282"/>
            <p14:sldId id="283"/>
            <p14:sldId id="293"/>
            <p14:sldId id="433"/>
            <p14:sldId id="323"/>
          </p14:sldIdLst>
        </p14:section>
        <p14:section name="Insert statement" id="{53B8547C-8ED2-41A4-8F10-C06E3CF5190F}">
          <p14:sldIdLst>
            <p14:sldId id="426"/>
            <p14:sldId id="288"/>
          </p14:sldIdLst>
        </p14:section>
        <p14:section name="Basic select statements" id="{31F2A53C-218A-496D-8503-AD5AC2062A91}">
          <p14:sldIdLst>
            <p14:sldId id="429"/>
            <p14:sldId id="287"/>
            <p14:sldId id="299"/>
            <p14:sldId id="300"/>
          </p14:sldIdLst>
        </p14:section>
        <p14:section name="Update statement" id="{56175D2A-4651-464B-A24E-8A821FAEB3F3}">
          <p14:sldIdLst>
            <p14:sldId id="427"/>
            <p14:sldId id="289"/>
            <p14:sldId id="389"/>
          </p14:sldIdLst>
        </p14:section>
        <p14:section name="Delete statement" id="{7C29A7FC-D5AC-47FF-A780-8002417C6A56}">
          <p14:sldIdLst>
            <p14:sldId id="428"/>
            <p14:sldId id="290"/>
          </p14:sldIdLst>
        </p14:section>
        <p14:section name="Table constraints" id="{6899D278-356F-404A-A120-5A240C31D9F5}">
          <p14:sldIdLst>
            <p14:sldId id="292"/>
            <p14:sldId id="294"/>
            <p14:sldId id="295"/>
            <p14:sldId id="392"/>
            <p14:sldId id="296"/>
            <p14:sldId id="297"/>
            <p14:sldId id="386"/>
            <p14:sldId id="434"/>
          </p14:sldIdLst>
        </p14:section>
        <p14:section name="Client requirement" id="{14C46441-91F6-4696-96FC-68A9587FC416}">
          <p14:sldIdLst>
            <p14:sldId id="302"/>
            <p14:sldId id="304"/>
            <p14:sldId id="305"/>
            <p14:sldId id="307"/>
            <p14:sldId id="306"/>
            <p14:sldId id="308"/>
            <p14:sldId id="309"/>
            <p14:sldId id="310"/>
            <p14:sldId id="311"/>
            <p14:sldId id="312"/>
            <p14:sldId id="313"/>
            <p14:sldId id="314"/>
            <p14:sldId id="315"/>
            <p14:sldId id="435"/>
            <p14:sldId id="316"/>
            <p14:sldId id="387"/>
          </p14:sldIdLst>
        </p14:section>
        <p14:section name="Working with multiple tables" id="{8F5F7B41-8F05-4658-9F46-B68872452C9C}">
          <p14:sldIdLst>
            <p14:sldId id="276"/>
            <p14:sldId id="262"/>
            <p14:sldId id="318"/>
            <p14:sldId id="344"/>
            <p14:sldId id="345"/>
          </p14:sldIdLst>
        </p14:section>
        <p14:section name="Foreign keys" id="{9DA9B7D4-247D-4B26-897C-0466F429999E}">
          <p14:sldIdLst>
            <p14:sldId id="319"/>
            <p14:sldId id="436"/>
            <p14:sldId id="321"/>
            <p14:sldId id="437"/>
          </p14:sldIdLst>
        </p14:section>
        <p14:section name="Workshop" id="{2BA238DF-9994-4A7D-B597-252D9DBD255A}">
          <p14:sldIdLst>
            <p14:sldId id="320"/>
            <p14:sldId id="317"/>
            <p14:sldId id="393"/>
            <p14:sldId id="322"/>
            <p14:sldId id="324"/>
            <p14:sldId id="325"/>
            <p14:sldId id="396"/>
            <p14:sldId id="259"/>
          </p14:sldIdLst>
        </p14:section>
        <p14:section name="Table joins" id="{F9508733-5CB4-4B9A-B58B-BFB79C053947}">
          <p14:sldIdLst>
            <p14:sldId id="277"/>
            <p14:sldId id="269"/>
            <p14:sldId id="438"/>
            <p14:sldId id="439"/>
          </p14:sldIdLst>
        </p14:section>
        <p14:section name="Inner joins" id="{AF354113-6E22-49F0-9327-4A104C1B06A4}">
          <p14:sldIdLst>
            <p14:sldId id="441"/>
            <p14:sldId id="326"/>
            <p14:sldId id="327"/>
            <p14:sldId id="328"/>
            <p14:sldId id="381"/>
          </p14:sldIdLst>
        </p14:section>
        <p14:section name="Outer joins" id="{19F62187-6966-4D3C-A290-C049D836C497}">
          <p14:sldIdLst>
            <p14:sldId id="329"/>
            <p14:sldId id="330"/>
            <p14:sldId id="442"/>
            <p14:sldId id="333"/>
            <p14:sldId id="334"/>
            <p14:sldId id="335"/>
            <p14:sldId id="332"/>
          </p14:sldIdLst>
        </p14:section>
        <p14:section name="Cross join" id="{6453ED74-7700-4653-BC99-E784ED9540BB}">
          <p14:sldIdLst>
            <p14:sldId id="336"/>
            <p14:sldId id="337"/>
            <p14:sldId id="338"/>
            <p14:sldId id="339"/>
            <p14:sldId id="364"/>
            <p14:sldId id="382"/>
          </p14:sldIdLst>
        </p14:section>
        <p14:section name="Combining data sets" id="{B4583926-CC72-475B-BD0C-B02A75B1978F}">
          <p14:sldIdLst>
            <p14:sldId id="340"/>
            <p14:sldId id="341"/>
          </p14:sldIdLst>
        </p14:section>
        <p14:section name="UNION operator" id="{48792545-E692-4ED6-A0D6-CB613D1E58D1}">
          <p14:sldIdLst>
            <p14:sldId id="342"/>
            <p14:sldId id="343"/>
            <p14:sldId id="346"/>
          </p14:sldIdLst>
        </p14:section>
        <p14:section name="Intersect" id="{4E8484C0-B462-400B-AFF1-8BB100E09FAA}">
          <p14:sldIdLst>
            <p14:sldId id="347"/>
            <p14:sldId id="348"/>
            <p14:sldId id="349"/>
          </p14:sldIdLst>
        </p14:section>
        <p14:section name="EXCEPT" id="{514D9FA8-6035-49FD-A7BE-B7A59EFCCFEE}">
          <p14:sldIdLst>
            <p14:sldId id="350"/>
            <p14:sldId id="351"/>
            <p14:sldId id="352"/>
            <p14:sldId id="360"/>
            <p14:sldId id="356"/>
          </p14:sldIdLst>
        </p14:section>
        <p14:section name="Variables" id="{62EBD694-0152-4642-86FD-383948DAAB53}">
          <p14:sldIdLst>
            <p14:sldId id="371"/>
            <p14:sldId id="372"/>
            <p14:sldId id="373"/>
            <p14:sldId id="383"/>
            <p14:sldId id="374"/>
            <p14:sldId id="375"/>
          </p14:sldIdLst>
        </p14:section>
        <p14:section name="Subqueries" id="{11987527-C774-4C7A-957D-187239A2DD3B}">
          <p14:sldIdLst>
            <p14:sldId id="376"/>
            <p14:sldId id="377"/>
            <p14:sldId id="378"/>
            <p14:sldId id="379"/>
            <p14:sldId id="482"/>
            <p14:sldId id="483"/>
          </p14:sldIdLst>
        </p14:section>
        <p14:section name="Data grouping and computing aggregates" id="{3D70B9DE-A425-4A30-B23B-C616386C1820}">
          <p14:sldIdLst>
            <p14:sldId id="444"/>
            <p14:sldId id="445"/>
            <p14:sldId id="446"/>
            <p14:sldId id="447"/>
            <p14:sldId id="448"/>
            <p14:sldId id="395"/>
          </p14:sldIdLst>
        </p14:section>
        <p14:section name="Windowing functions" id="{30A027D4-898F-442B-9C6E-764981FACD69}">
          <p14:sldIdLst>
            <p14:sldId id="449"/>
            <p14:sldId id="450"/>
            <p14:sldId id="451"/>
            <p14:sldId id="362"/>
            <p14:sldId id="394"/>
          </p14:sldIdLst>
        </p14:section>
        <p14:section name="Ordering data in window frames" id="{2F2EFE44-9B00-4FBC-8971-D5B52E144EA4}">
          <p14:sldIdLst>
            <p14:sldId id="452"/>
            <p14:sldId id="453"/>
            <p14:sldId id="454"/>
            <p14:sldId id="455"/>
            <p14:sldId id="385"/>
            <p14:sldId id="485"/>
          </p14:sldIdLst>
        </p14:section>
        <p14:section name="Common table expressions" id="{448A0D1E-4D58-41FB-A335-B6412051AFC9}">
          <p14:sldIdLst>
            <p14:sldId id="456"/>
            <p14:sldId id="365"/>
            <p14:sldId id="366"/>
            <p14:sldId id="367"/>
            <p14:sldId id="457"/>
            <p14:sldId id="458"/>
            <p14:sldId id="459"/>
          </p14:sldIdLst>
        </p14:section>
        <p14:section name="Functions" id="{B05109D9-164C-4A5D-B15F-4AC72D898ADD}">
          <p14:sldIdLst>
            <p14:sldId id="460"/>
            <p14:sldId id="461"/>
            <p14:sldId id="462"/>
            <p14:sldId id="390"/>
            <p14:sldId id="487"/>
            <p14:sldId id="464"/>
            <p14:sldId id="488"/>
            <p14:sldId id="465"/>
            <p14:sldId id="466"/>
            <p14:sldId id="467"/>
            <p14:sldId id="489"/>
            <p14:sldId id="468"/>
            <p14:sldId id="469"/>
            <p14:sldId id="470"/>
            <p14:sldId id="391"/>
          </p14:sldIdLst>
        </p14:section>
        <p14:section name="Stored procedures" id="{4DB88372-285A-4C99-87A8-E98FAA8583FC}">
          <p14:sldIdLst>
            <p14:sldId id="471"/>
            <p14:sldId id="472"/>
            <p14:sldId id="473"/>
            <p14:sldId id="474"/>
            <p14:sldId id="475"/>
            <p14:sldId id="476"/>
            <p14:sldId id="477"/>
            <p14:sldId id="490"/>
          </p14:sldIdLst>
        </p14:section>
        <p14:section name="Conditions" id="{45F34F1D-8A46-4E7F-98B2-9936E2939540}">
          <p14:sldIdLst>
            <p14:sldId id="491"/>
            <p14:sldId id="492"/>
            <p14:sldId id="493"/>
            <p14:sldId id="494"/>
            <p14:sldId id="495"/>
            <p14:sldId id="496"/>
            <p14:sldId id="497"/>
            <p14:sldId id="498"/>
          </p14:sldIdLst>
        </p14:section>
        <p14:section name="Iterations" id="{7B751550-34A6-4929-90D8-BF761E1DDD16}">
          <p14:sldIdLst>
            <p14:sldId id="499"/>
            <p14:sldId id="500"/>
            <p14:sldId id="501"/>
            <p14:sldId id="502"/>
            <p14:sldId id="505"/>
            <p14:sldId id="50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9830AB-EB38-43B9-A2E8-C6E070D33EBD}" v="18" dt="2021-04-28T13:40:58.0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51" autoAdjust="0"/>
    <p:restoredTop sz="94737" autoAdjust="0"/>
  </p:normalViewPr>
  <p:slideViewPr>
    <p:cSldViewPr snapToGrid="0">
      <p:cViewPr varScale="1">
        <p:scale>
          <a:sx n="108" d="100"/>
          <a:sy n="108"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tableStyles" Target="tableStyle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microsoft.com/office/2016/11/relationships/changesInfo" Target="changesInfos/changesInfo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microsoft.com/office/2015/10/relationships/revisionInfo" Target="revisionInfo.xml"/><Relationship Id="rId3" Type="http://schemas.openxmlformats.org/officeDocument/2006/relationships/slide" Target="slides/slide2.xml"/><Relationship Id="rId214"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agoj Kostovski" userId="3bf6ea7c90a8a414" providerId="LiveId" clId="{899830AB-EB38-43B9-A2E8-C6E070D33EBD}"/>
    <pc:docChg chg="undo custSel addSld delSld modSld sldOrd addSection delSection modSection">
      <pc:chgData name="Blagoj Kostovski" userId="3bf6ea7c90a8a414" providerId="LiveId" clId="{899830AB-EB38-43B9-A2E8-C6E070D33EBD}" dt="2021-04-29T17:25:54.636" v="4009" actId="20577"/>
      <pc:docMkLst>
        <pc:docMk/>
      </pc:docMkLst>
      <pc:sldChg chg="modSp mod">
        <pc:chgData name="Blagoj Kostovski" userId="3bf6ea7c90a8a414" providerId="LiveId" clId="{899830AB-EB38-43B9-A2E8-C6E070D33EBD}" dt="2021-03-29T13:20:13.028" v="204" actId="1076"/>
        <pc:sldMkLst>
          <pc:docMk/>
          <pc:sldMk cId="280006010" sldId="257"/>
        </pc:sldMkLst>
        <pc:spChg chg="mod">
          <ac:chgData name="Blagoj Kostovski" userId="3bf6ea7c90a8a414" providerId="LiveId" clId="{899830AB-EB38-43B9-A2E8-C6E070D33EBD}" dt="2021-03-29T13:20:00.906" v="203" actId="27636"/>
          <ac:spMkLst>
            <pc:docMk/>
            <pc:sldMk cId="280006010" sldId="257"/>
            <ac:spMk id="3" creationId="{00000000-0000-0000-0000-000000000000}"/>
          </ac:spMkLst>
        </pc:spChg>
        <pc:spChg chg="mod">
          <ac:chgData name="Blagoj Kostovski" userId="3bf6ea7c90a8a414" providerId="LiveId" clId="{899830AB-EB38-43B9-A2E8-C6E070D33EBD}" dt="2021-03-29T13:20:13.028" v="204" actId="1076"/>
          <ac:spMkLst>
            <pc:docMk/>
            <pc:sldMk cId="280006010" sldId="257"/>
            <ac:spMk id="6" creationId="{00000000-0000-0000-0000-000000000000}"/>
          </ac:spMkLst>
        </pc:spChg>
        <pc:picChg chg="mod">
          <ac:chgData name="Blagoj Kostovski" userId="3bf6ea7c90a8a414" providerId="LiveId" clId="{899830AB-EB38-43B9-A2E8-C6E070D33EBD}" dt="2021-03-29T13:16:35.700" v="56" actId="1076"/>
          <ac:picMkLst>
            <pc:docMk/>
            <pc:sldMk cId="280006010" sldId="257"/>
            <ac:picMk id="4" creationId="{00000000-0000-0000-0000-000000000000}"/>
          </ac:picMkLst>
        </pc:picChg>
      </pc:sldChg>
      <pc:sldChg chg="add del ord">
        <pc:chgData name="Blagoj Kostovski" userId="3bf6ea7c90a8a414" providerId="LiveId" clId="{899830AB-EB38-43B9-A2E8-C6E070D33EBD}" dt="2021-04-02T15:44:26.213" v="1180"/>
        <pc:sldMkLst>
          <pc:docMk/>
          <pc:sldMk cId="2596165943" sldId="262"/>
        </pc:sldMkLst>
      </pc:sldChg>
      <pc:sldChg chg="add">
        <pc:chgData name="Blagoj Kostovski" userId="3bf6ea7c90a8a414" providerId="LiveId" clId="{899830AB-EB38-43B9-A2E8-C6E070D33EBD}" dt="2021-04-05T17:38:06.493" v="1545"/>
        <pc:sldMkLst>
          <pc:docMk/>
          <pc:sldMk cId="451928284" sldId="269"/>
        </pc:sldMkLst>
      </pc:sldChg>
      <pc:sldChg chg="add del ord">
        <pc:chgData name="Blagoj Kostovski" userId="3bf6ea7c90a8a414" providerId="LiveId" clId="{899830AB-EB38-43B9-A2E8-C6E070D33EBD}" dt="2021-04-02T15:44:26.213" v="1180"/>
        <pc:sldMkLst>
          <pc:docMk/>
          <pc:sldMk cId="312204847" sldId="276"/>
        </pc:sldMkLst>
      </pc:sldChg>
      <pc:sldChg chg="add">
        <pc:chgData name="Blagoj Kostovski" userId="3bf6ea7c90a8a414" providerId="LiveId" clId="{899830AB-EB38-43B9-A2E8-C6E070D33EBD}" dt="2021-04-05T17:38:06.493" v="1545"/>
        <pc:sldMkLst>
          <pc:docMk/>
          <pc:sldMk cId="3774063243" sldId="277"/>
        </pc:sldMkLst>
      </pc:sldChg>
      <pc:sldChg chg="modSp mod">
        <pc:chgData name="Blagoj Kostovski" userId="3bf6ea7c90a8a414" providerId="LiveId" clId="{899830AB-EB38-43B9-A2E8-C6E070D33EBD}" dt="2021-03-31T17:20:26.265" v="1152" actId="20577"/>
        <pc:sldMkLst>
          <pc:docMk/>
          <pc:sldMk cId="3589398" sldId="295"/>
        </pc:sldMkLst>
        <pc:spChg chg="mod">
          <ac:chgData name="Blagoj Kostovski" userId="3bf6ea7c90a8a414" providerId="LiveId" clId="{899830AB-EB38-43B9-A2E8-C6E070D33EBD}" dt="2021-03-31T17:20:26.265" v="1152" actId="20577"/>
          <ac:spMkLst>
            <pc:docMk/>
            <pc:sldMk cId="3589398" sldId="295"/>
            <ac:spMk id="2" creationId="{00000000-0000-0000-0000-000000000000}"/>
          </ac:spMkLst>
        </pc:spChg>
      </pc:sldChg>
      <pc:sldChg chg="add">
        <pc:chgData name="Blagoj Kostovski" userId="3bf6ea7c90a8a414" providerId="LiveId" clId="{899830AB-EB38-43B9-A2E8-C6E070D33EBD}" dt="2021-04-02T17:03:07.165" v="1407"/>
        <pc:sldMkLst>
          <pc:docMk/>
          <pc:sldMk cId="2423455290" sldId="306"/>
        </pc:sldMkLst>
      </pc:sldChg>
      <pc:sldChg chg="add">
        <pc:chgData name="Blagoj Kostovski" userId="3bf6ea7c90a8a414" providerId="LiveId" clId="{899830AB-EB38-43B9-A2E8-C6E070D33EBD}" dt="2021-04-02T17:03:07.165" v="1407"/>
        <pc:sldMkLst>
          <pc:docMk/>
          <pc:sldMk cId="1250297773" sldId="308"/>
        </pc:sldMkLst>
      </pc:sldChg>
      <pc:sldChg chg="add">
        <pc:chgData name="Blagoj Kostovski" userId="3bf6ea7c90a8a414" providerId="LiveId" clId="{899830AB-EB38-43B9-A2E8-C6E070D33EBD}" dt="2021-04-02T17:03:07.165" v="1407"/>
        <pc:sldMkLst>
          <pc:docMk/>
          <pc:sldMk cId="1610564390" sldId="309"/>
        </pc:sldMkLst>
      </pc:sldChg>
      <pc:sldChg chg="add">
        <pc:chgData name="Blagoj Kostovski" userId="3bf6ea7c90a8a414" providerId="LiveId" clId="{899830AB-EB38-43B9-A2E8-C6E070D33EBD}" dt="2021-04-02T17:03:07.165" v="1407"/>
        <pc:sldMkLst>
          <pc:docMk/>
          <pc:sldMk cId="2098491589" sldId="310"/>
        </pc:sldMkLst>
      </pc:sldChg>
      <pc:sldChg chg="add">
        <pc:chgData name="Blagoj Kostovski" userId="3bf6ea7c90a8a414" providerId="LiveId" clId="{899830AB-EB38-43B9-A2E8-C6E070D33EBD}" dt="2021-04-02T17:03:07.165" v="1407"/>
        <pc:sldMkLst>
          <pc:docMk/>
          <pc:sldMk cId="2079301589" sldId="311"/>
        </pc:sldMkLst>
      </pc:sldChg>
      <pc:sldChg chg="add">
        <pc:chgData name="Blagoj Kostovski" userId="3bf6ea7c90a8a414" providerId="LiveId" clId="{899830AB-EB38-43B9-A2E8-C6E070D33EBD}" dt="2021-04-02T17:03:07.165" v="1407"/>
        <pc:sldMkLst>
          <pc:docMk/>
          <pc:sldMk cId="2404521789" sldId="312"/>
        </pc:sldMkLst>
      </pc:sldChg>
      <pc:sldChg chg="add">
        <pc:chgData name="Blagoj Kostovski" userId="3bf6ea7c90a8a414" providerId="LiveId" clId="{899830AB-EB38-43B9-A2E8-C6E070D33EBD}" dt="2021-04-02T17:03:07.165" v="1407"/>
        <pc:sldMkLst>
          <pc:docMk/>
          <pc:sldMk cId="1247872506" sldId="313"/>
        </pc:sldMkLst>
      </pc:sldChg>
      <pc:sldChg chg="add">
        <pc:chgData name="Blagoj Kostovski" userId="3bf6ea7c90a8a414" providerId="LiveId" clId="{899830AB-EB38-43B9-A2E8-C6E070D33EBD}" dt="2021-04-02T17:03:07.165" v="1407"/>
        <pc:sldMkLst>
          <pc:docMk/>
          <pc:sldMk cId="1611634696" sldId="314"/>
        </pc:sldMkLst>
      </pc:sldChg>
      <pc:sldChg chg="add">
        <pc:chgData name="Blagoj Kostovski" userId="3bf6ea7c90a8a414" providerId="LiveId" clId="{899830AB-EB38-43B9-A2E8-C6E070D33EBD}" dt="2021-04-02T17:03:07.165" v="1407"/>
        <pc:sldMkLst>
          <pc:docMk/>
          <pc:sldMk cId="693823171" sldId="315"/>
        </pc:sldMkLst>
      </pc:sldChg>
      <pc:sldChg chg="add">
        <pc:chgData name="Blagoj Kostovski" userId="3bf6ea7c90a8a414" providerId="LiveId" clId="{899830AB-EB38-43B9-A2E8-C6E070D33EBD}" dt="2021-04-02T17:03:07.165" v="1407"/>
        <pc:sldMkLst>
          <pc:docMk/>
          <pc:sldMk cId="147320254" sldId="316"/>
        </pc:sldMkLst>
      </pc:sldChg>
      <pc:sldChg chg="modSp add mod">
        <pc:chgData name="Blagoj Kostovski" userId="3bf6ea7c90a8a414" providerId="LiveId" clId="{899830AB-EB38-43B9-A2E8-C6E070D33EBD}" dt="2021-04-02T15:45:39.757" v="1191" actId="20577"/>
        <pc:sldMkLst>
          <pc:docMk/>
          <pc:sldMk cId="2099790336" sldId="317"/>
        </pc:sldMkLst>
        <pc:spChg chg="mod">
          <ac:chgData name="Blagoj Kostovski" userId="3bf6ea7c90a8a414" providerId="LiveId" clId="{899830AB-EB38-43B9-A2E8-C6E070D33EBD}" dt="2021-04-02T15:45:39.757" v="1191" actId="20577"/>
          <ac:spMkLst>
            <pc:docMk/>
            <pc:sldMk cId="2099790336" sldId="317"/>
            <ac:spMk id="2" creationId="{00000000-0000-0000-0000-000000000000}"/>
          </ac:spMkLst>
        </pc:spChg>
      </pc:sldChg>
      <pc:sldChg chg="add del ord">
        <pc:chgData name="Blagoj Kostovski" userId="3bf6ea7c90a8a414" providerId="LiveId" clId="{899830AB-EB38-43B9-A2E8-C6E070D33EBD}" dt="2021-04-02T15:44:26.213" v="1180"/>
        <pc:sldMkLst>
          <pc:docMk/>
          <pc:sldMk cId="1590653247" sldId="318"/>
        </pc:sldMkLst>
      </pc:sldChg>
      <pc:sldChg chg="ord">
        <pc:chgData name="Blagoj Kostovski" userId="3bf6ea7c90a8a414" providerId="LiveId" clId="{899830AB-EB38-43B9-A2E8-C6E070D33EBD}" dt="2021-04-05T15:47:51.736" v="1538"/>
        <pc:sldMkLst>
          <pc:docMk/>
          <pc:sldMk cId="1823542423" sldId="319"/>
        </pc:sldMkLst>
      </pc:sldChg>
      <pc:sldChg chg="ord">
        <pc:chgData name="Blagoj Kostovski" userId="3bf6ea7c90a8a414" providerId="LiveId" clId="{899830AB-EB38-43B9-A2E8-C6E070D33EBD}" dt="2021-04-02T15:45:28.053" v="1185"/>
        <pc:sldMkLst>
          <pc:docMk/>
          <pc:sldMk cId="4037736346" sldId="320"/>
        </pc:sldMkLst>
      </pc:sldChg>
      <pc:sldChg chg="ord">
        <pc:chgData name="Blagoj Kostovski" userId="3bf6ea7c90a8a414" providerId="LiveId" clId="{899830AB-EB38-43B9-A2E8-C6E070D33EBD}" dt="2021-04-05T15:47:51.736" v="1538"/>
        <pc:sldMkLst>
          <pc:docMk/>
          <pc:sldMk cId="2039388097" sldId="321"/>
        </pc:sldMkLst>
      </pc:sldChg>
      <pc:sldChg chg="mod modShow">
        <pc:chgData name="Blagoj Kostovski" userId="3bf6ea7c90a8a414" providerId="LiveId" clId="{899830AB-EB38-43B9-A2E8-C6E070D33EBD}" dt="2021-04-07T15:59:44.593" v="1548" actId="729"/>
        <pc:sldMkLst>
          <pc:docMk/>
          <pc:sldMk cId="330009596" sldId="324"/>
        </pc:sldMkLst>
      </pc:sldChg>
      <pc:sldChg chg="add del ord">
        <pc:chgData name="Blagoj Kostovski" userId="3bf6ea7c90a8a414" providerId="LiveId" clId="{899830AB-EB38-43B9-A2E8-C6E070D33EBD}" dt="2021-04-02T15:44:26.213" v="1180"/>
        <pc:sldMkLst>
          <pc:docMk/>
          <pc:sldMk cId="3019910343" sldId="344"/>
        </pc:sldMkLst>
      </pc:sldChg>
      <pc:sldChg chg="add del ord">
        <pc:chgData name="Blagoj Kostovski" userId="3bf6ea7c90a8a414" providerId="LiveId" clId="{899830AB-EB38-43B9-A2E8-C6E070D33EBD}" dt="2021-04-02T15:44:26.213" v="1180"/>
        <pc:sldMkLst>
          <pc:docMk/>
          <pc:sldMk cId="1581208415" sldId="345"/>
        </pc:sldMkLst>
      </pc:sldChg>
      <pc:sldChg chg="modSp mod">
        <pc:chgData name="Blagoj Kostovski" userId="3bf6ea7c90a8a414" providerId="LiveId" clId="{899830AB-EB38-43B9-A2E8-C6E070D33EBD}" dt="2021-04-12T16:12:43.713" v="1693" actId="20577"/>
        <pc:sldMkLst>
          <pc:docMk/>
          <pc:sldMk cId="2391559488" sldId="356"/>
        </pc:sldMkLst>
        <pc:spChg chg="mod">
          <ac:chgData name="Blagoj Kostovski" userId="3bf6ea7c90a8a414" providerId="LiveId" clId="{899830AB-EB38-43B9-A2E8-C6E070D33EBD}" dt="2021-04-10T07:00:13.034" v="1647" actId="20577"/>
          <ac:spMkLst>
            <pc:docMk/>
            <pc:sldMk cId="2391559488" sldId="356"/>
            <ac:spMk id="2" creationId="{00000000-0000-0000-0000-000000000000}"/>
          </ac:spMkLst>
        </pc:spChg>
        <pc:spChg chg="mod">
          <ac:chgData name="Blagoj Kostovski" userId="3bf6ea7c90a8a414" providerId="LiveId" clId="{899830AB-EB38-43B9-A2E8-C6E070D33EBD}" dt="2021-04-12T16:12:43.713" v="1693" actId="20577"/>
          <ac:spMkLst>
            <pc:docMk/>
            <pc:sldMk cId="2391559488" sldId="356"/>
            <ac:spMk id="3" creationId="{00000000-0000-0000-0000-000000000000}"/>
          </ac:spMkLst>
        </pc:spChg>
      </pc:sldChg>
      <pc:sldChg chg="modSp add mod">
        <pc:chgData name="Blagoj Kostovski" userId="3bf6ea7c90a8a414" providerId="LiveId" clId="{899830AB-EB38-43B9-A2E8-C6E070D33EBD}" dt="2021-04-24T08:08:55.664" v="3085" actId="20577"/>
        <pc:sldMkLst>
          <pc:docMk/>
          <pc:sldMk cId="249701373" sldId="359"/>
        </pc:sldMkLst>
        <pc:spChg chg="mod">
          <ac:chgData name="Blagoj Kostovski" userId="3bf6ea7c90a8a414" providerId="LiveId" clId="{899830AB-EB38-43B9-A2E8-C6E070D33EBD}" dt="2021-04-24T08:08:55.664" v="3085" actId="20577"/>
          <ac:spMkLst>
            <pc:docMk/>
            <pc:sldMk cId="249701373" sldId="359"/>
            <ac:spMk id="2" creationId="{00000000-0000-0000-0000-000000000000}"/>
          </ac:spMkLst>
        </pc:spChg>
      </pc:sldChg>
      <pc:sldChg chg="modSp mod">
        <pc:chgData name="Blagoj Kostovski" userId="3bf6ea7c90a8a414" providerId="LiveId" clId="{899830AB-EB38-43B9-A2E8-C6E070D33EBD}" dt="2021-04-10T07:00:08.241" v="1644" actId="6549"/>
        <pc:sldMkLst>
          <pc:docMk/>
          <pc:sldMk cId="4290785981" sldId="360"/>
        </pc:sldMkLst>
        <pc:spChg chg="mod">
          <ac:chgData name="Blagoj Kostovski" userId="3bf6ea7c90a8a414" providerId="LiveId" clId="{899830AB-EB38-43B9-A2E8-C6E070D33EBD}" dt="2021-04-10T07:00:08.241" v="1644" actId="6549"/>
          <ac:spMkLst>
            <pc:docMk/>
            <pc:sldMk cId="4290785981" sldId="360"/>
            <ac:spMk id="2" creationId="{00000000-0000-0000-0000-000000000000}"/>
          </ac:spMkLst>
        </pc:spChg>
      </pc:sldChg>
      <pc:sldChg chg="modSp add mod">
        <pc:chgData name="Blagoj Kostovski" userId="3bf6ea7c90a8a414" providerId="LiveId" clId="{899830AB-EB38-43B9-A2E8-C6E070D33EBD}" dt="2021-04-10T08:07:50.645" v="1657" actId="20577"/>
        <pc:sldMkLst>
          <pc:docMk/>
          <pc:sldMk cId="2976682485" sldId="361"/>
        </pc:sldMkLst>
        <pc:spChg chg="mod">
          <ac:chgData name="Blagoj Kostovski" userId="3bf6ea7c90a8a414" providerId="LiveId" clId="{899830AB-EB38-43B9-A2E8-C6E070D33EBD}" dt="2021-04-10T07:00:33.001" v="1650"/>
          <ac:spMkLst>
            <pc:docMk/>
            <pc:sldMk cId="2976682485" sldId="361"/>
            <ac:spMk id="2" creationId="{00000000-0000-0000-0000-000000000000}"/>
          </ac:spMkLst>
        </pc:spChg>
        <pc:spChg chg="mod">
          <ac:chgData name="Blagoj Kostovski" userId="3bf6ea7c90a8a414" providerId="LiveId" clId="{899830AB-EB38-43B9-A2E8-C6E070D33EBD}" dt="2021-04-10T08:07:50.645" v="1657" actId="20577"/>
          <ac:spMkLst>
            <pc:docMk/>
            <pc:sldMk cId="2976682485" sldId="361"/>
            <ac:spMk id="3" creationId="{00000000-0000-0000-0000-000000000000}"/>
          </ac:spMkLst>
        </pc:spChg>
      </pc:sldChg>
      <pc:sldChg chg="modSp mod">
        <pc:chgData name="Blagoj Kostovski" userId="3bf6ea7c90a8a414" providerId="LiveId" clId="{899830AB-EB38-43B9-A2E8-C6E070D33EBD}" dt="2021-04-09T16:41:17.553" v="1575" actId="400"/>
        <pc:sldMkLst>
          <pc:docMk/>
          <pc:sldMk cId="348463653" sldId="364"/>
        </pc:sldMkLst>
        <pc:spChg chg="mod">
          <ac:chgData name="Blagoj Kostovski" userId="3bf6ea7c90a8a414" providerId="LiveId" clId="{899830AB-EB38-43B9-A2E8-C6E070D33EBD}" dt="2021-04-09T15:50:54.103" v="1573" actId="20577"/>
          <ac:spMkLst>
            <pc:docMk/>
            <pc:sldMk cId="348463653" sldId="364"/>
            <ac:spMk id="2" creationId="{73E77110-9EA5-420B-B180-EA48039CFC63}"/>
          </ac:spMkLst>
        </pc:spChg>
        <pc:spChg chg="mod">
          <ac:chgData name="Blagoj Kostovski" userId="3bf6ea7c90a8a414" providerId="LiveId" clId="{899830AB-EB38-43B9-A2E8-C6E070D33EBD}" dt="2021-04-09T16:41:17.553" v="1575" actId="400"/>
          <ac:spMkLst>
            <pc:docMk/>
            <pc:sldMk cId="348463653" sldId="364"/>
            <ac:spMk id="3" creationId="{F01781E4-EE4F-40A1-B379-817E0F3DF18E}"/>
          </ac:spMkLst>
        </pc:spChg>
      </pc:sldChg>
      <pc:sldChg chg="modSp">
        <pc:chgData name="Blagoj Kostovski" userId="3bf6ea7c90a8a414" providerId="LiveId" clId="{899830AB-EB38-43B9-A2E8-C6E070D33EBD}" dt="2021-04-21T16:24:13.283" v="2274" actId="20578"/>
        <pc:sldMkLst>
          <pc:docMk/>
          <pc:sldMk cId="2815774653" sldId="366"/>
        </pc:sldMkLst>
        <pc:spChg chg="mod">
          <ac:chgData name="Blagoj Kostovski" userId="3bf6ea7c90a8a414" providerId="LiveId" clId="{899830AB-EB38-43B9-A2E8-C6E070D33EBD}" dt="2021-04-21T16:24:13.283" v="2274" actId="20578"/>
          <ac:spMkLst>
            <pc:docMk/>
            <pc:sldMk cId="2815774653" sldId="366"/>
            <ac:spMk id="5" creationId="{00000000-0000-0000-0000-000000000000}"/>
          </ac:spMkLst>
        </pc:spChg>
      </pc:sldChg>
      <pc:sldChg chg="modSp mod">
        <pc:chgData name="Blagoj Kostovski" userId="3bf6ea7c90a8a414" providerId="LiveId" clId="{899830AB-EB38-43B9-A2E8-C6E070D33EBD}" dt="2021-04-14T16:36:35.017" v="1729" actId="20577"/>
        <pc:sldMkLst>
          <pc:docMk/>
          <pc:sldMk cId="1413306566" sldId="375"/>
        </pc:sldMkLst>
        <pc:spChg chg="mod">
          <ac:chgData name="Blagoj Kostovski" userId="3bf6ea7c90a8a414" providerId="LiveId" clId="{899830AB-EB38-43B9-A2E8-C6E070D33EBD}" dt="2021-04-12T15:56:30.289" v="1686" actId="20577"/>
          <ac:spMkLst>
            <pc:docMk/>
            <pc:sldMk cId="1413306566" sldId="375"/>
            <ac:spMk id="2" creationId="{00000000-0000-0000-0000-000000000000}"/>
          </ac:spMkLst>
        </pc:spChg>
        <pc:spChg chg="mod">
          <ac:chgData name="Blagoj Kostovski" userId="3bf6ea7c90a8a414" providerId="LiveId" clId="{899830AB-EB38-43B9-A2E8-C6E070D33EBD}" dt="2021-04-14T16:36:35.017" v="1729" actId="20577"/>
          <ac:spMkLst>
            <pc:docMk/>
            <pc:sldMk cId="1413306566" sldId="375"/>
            <ac:spMk id="3" creationId="{00000000-0000-0000-0000-000000000000}"/>
          </ac:spMkLst>
        </pc:spChg>
      </pc:sldChg>
      <pc:sldChg chg="modSp mod">
        <pc:chgData name="Blagoj Kostovski" userId="3bf6ea7c90a8a414" providerId="LiveId" clId="{899830AB-EB38-43B9-A2E8-C6E070D33EBD}" dt="2021-04-09T16:42:25.084" v="1626" actId="20577"/>
        <pc:sldMkLst>
          <pc:docMk/>
          <pc:sldMk cId="147038686" sldId="382"/>
        </pc:sldMkLst>
        <pc:spChg chg="mod">
          <ac:chgData name="Blagoj Kostovski" userId="3bf6ea7c90a8a414" providerId="LiveId" clId="{899830AB-EB38-43B9-A2E8-C6E070D33EBD}" dt="2021-04-09T16:42:25.084" v="1626" actId="20577"/>
          <ac:spMkLst>
            <pc:docMk/>
            <pc:sldMk cId="147038686" sldId="382"/>
            <ac:spMk id="3" creationId="{B139ACAE-708A-42FC-A58E-48527304FF51}"/>
          </ac:spMkLst>
        </pc:spChg>
      </pc:sldChg>
      <pc:sldChg chg="add">
        <pc:chgData name="Blagoj Kostovski" userId="3bf6ea7c90a8a414" providerId="LiveId" clId="{899830AB-EB38-43B9-A2E8-C6E070D33EBD}" dt="2021-04-02T17:03:07.165" v="1407"/>
        <pc:sldMkLst>
          <pc:docMk/>
          <pc:sldMk cId="2558888789" sldId="387"/>
        </pc:sldMkLst>
      </pc:sldChg>
      <pc:sldChg chg="delSp modSp mod">
        <pc:chgData name="Blagoj Kostovski" userId="3bf6ea7c90a8a414" providerId="LiveId" clId="{899830AB-EB38-43B9-A2E8-C6E070D33EBD}" dt="2021-03-31T17:22:22.545" v="1159" actId="5793"/>
        <pc:sldMkLst>
          <pc:docMk/>
          <pc:sldMk cId="3191711895" sldId="392"/>
        </pc:sldMkLst>
        <pc:spChg chg="mod">
          <ac:chgData name="Blagoj Kostovski" userId="3bf6ea7c90a8a414" providerId="LiveId" clId="{899830AB-EB38-43B9-A2E8-C6E070D33EBD}" dt="2021-03-31T17:22:22.545" v="1159" actId="5793"/>
          <ac:spMkLst>
            <pc:docMk/>
            <pc:sldMk cId="3191711895" sldId="392"/>
            <ac:spMk id="3" creationId="{4E5F6039-52F9-4139-AA78-AB939008324C}"/>
          </ac:spMkLst>
        </pc:spChg>
        <pc:spChg chg="del">
          <ac:chgData name="Blagoj Kostovski" userId="3bf6ea7c90a8a414" providerId="LiveId" clId="{899830AB-EB38-43B9-A2E8-C6E070D33EBD}" dt="2021-03-31T17:22:19.411" v="1156" actId="478"/>
          <ac:spMkLst>
            <pc:docMk/>
            <pc:sldMk cId="3191711895" sldId="392"/>
            <ac:spMk id="4" creationId="{F67F3F62-B54C-45E1-AB83-C2BB91AA6510}"/>
          </ac:spMkLst>
        </pc:spChg>
      </pc:sldChg>
      <pc:sldChg chg="modSp mod">
        <pc:chgData name="Blagoj Kostovski" userId="3bf6ea7c90a8a414" providerId="LiveId" clId="{899830AB-EB38-43B9-A2E8-C6E070D33EBD}" dt="2021-04-19T16:58:31.209" v="2259" actId="20577"/>
        <pc:sldMkLst>
          <pc:docMk/>
          <pc:sldMk cId="546330612" sldId="394"/>
        </pc:sldMkLst>
        <pc:spChg chg="mod">
          <ac:chgData name="Blagoj Kostovski" userId="3bf6ea7c90a8a414" providerId="LiveId" clId="{899830AB-EB38-43B9-A2E8-C6E070D33EBD}" dt="2021-04-19T16:58:31.209" v="2259" actId="20577"/>
          <ac:spMkLst>
            <pc:docMk/>
            <pc:sldMk cId="546330612" sldId="394"/>
            <ac:spMk id="3" creationId="{00000000-0000-0000-0000-000000000000}"/>
          </ac:spMkLst>
        </pc:spChg>
      </pc:sldChg>
      <pc:sldChg chg="modSp mod">
        <pc:chgData name="Blagoj Kostovski" userId="3bf6ea7c90a8a414" providerId="LiveId" clId="{899830AB-EB38-43B9-A2E8-C6E070D33EBD}" dt="2021-03-31T18:00:05.725" v="1174" actId="20577"/>
        <pc:sldMkLst>
          <pc:docMk/>
          <pc:sldMk cId="2630640904" sldId="434"/>
        </pc:sldMkLst>
        <pc:spChg chg="mod">
          <ac:chgData name="Blagoj Kostovski" userId="3bf6ea7c90a8a414" providerId="LiveId" clId="{899830AB-EB38-43B9-A2E8-C6E070D33EBD}" dt="2021-03-31T18:00:05.725" v="1174" actId="20577"/>
          <ac:spMkLst>
            <pc:docMk/>
            <pc:sldMk cId="2630640904" sldId="434"/>
            <ac:spMk id="2" creationId="{819BB187-D553-4421-AA99-DCA022FF77AE}"/>
          </ac:spMkLst>
        </pc:spChg>
      </pc:sldChg>
      <pc:sldChg chg="add">
        <pc:chgData name="Blagoj Kostovski" userId="3bf6ea7c90a8a414" providerId="LiveId" clId="{899830AB-EB38-43B9-A2E8-C6E070D33EBD}" dt="2021-04-02T17:03:07.165" v="1407"/>
        <pc:sldMkLst>
          <pc:docMk/>
          <pc:sldMk cId="3630943486" sldId="435"/>
        </pc:sldMkLst>
      </pc:sldChg>
      <pc:sldChg chg="ord">
        <pc:chgData name="Blagoj Kostovski" userId="3bf6ea7c90a8a414" providerId="LiveId" clId="{899830AB-EB38-43B9-A2E8-C6E070D33EBD}" dt="2021-04-05T15:47:51.736" v="1538"/>
        <pc:sldMkLst>
          <pc:docMk/>
          <pc:sldMk cId="4125413087" sldId="436"/>
        </pc:sldMkLst>
      </pc:sldChg>
      <pc:sldChg chg="ord">
        <pc:chgData name="Blagoj Kostovski" userId="3bf6ea7c90a8a414" providerId="LiveId" clId="{899830AB-EB38-43B9-A2E8-C6E070D33EBD}" dt="2021-04-05T15:47:51.736" v="1538"/>
        <pc:sldMkLst>
          <pc:docMk/>
          <pc:sldMk cId="3151764523" sldId="437"/>
        </pc:sldMkLst>
      </pc:sldChg>
      <pc:sldChg chg="add">
        <pc:chgData name="Blagoj Kostovski" userId="3bf6ea7c90a8a414" providerId="LiveId" clId="{899830AB-EB38-43B9-A2E8-C6E070D33EBD}" dt="2021-04-05T17:38:06.493" v="1545"/>
        <pc:sldMkLst>
          <pc:docMk/>
          <pc:sldMk cId="198834794" sldId="438"/>
        </pc:sldMkLst>
      </pc:sldChg>
      <pc:sldChg chg="add">
        <pc:chgData name="Blagoj Kostovski" userId="3bf6ea7c90a8a414" providerId="LiveId" clId="{899830AB-EB38-43B9-A2E8-C6E070D33EBD}" dt="2021-04-05T17:38:06.493" v="1545"/>
        <pc:sldMkLst>
          <pc:docMk/>
          <pc:sldMk cId="986948478" sldId="439"/>
        </pc:sldMkLst>
      </pc:sldChg>
      <pc:sldChg chg="modSp mod">
        <pc:chgData name="Blagoj Kostovski" userId="3bf6ea7c90a8a414" providerId="LiveId" clId="{899830AB-EB38-43B9-A2E8-C6E070D33EBD}" dt="2021-04-21T16:26:03.301" v="2277" actId="6549"/>
        <pc:sldMkLst>
          <pc:docMk/>
          <pc:sldMk cId="594433900" sldId="457"/>
        </pc:sldMkLst>
        <pc:spChg chg="mod">
          <ac:chgData name="Blagoj Kostovski" userId="3bf6ea7c90a8a414" providerId="LiveId" clId="{899830AB-EB38-43B9-A2E8-C6E070D33EBD}" dt="2021-04-21T16:26:03.301" v="2277" actId="6549"/>
          <ac:spMkLst>
            <pc:docMk/>
            <pc:sldMk cId="594433900" sldId="457"/>
            <ac:spMk id="3" creationId="{00000000-0000-0000-0000-000000000000}"/>
          </ac:spMkLst>
        </pc:spChg>
      </pc:sldChg>
      <pc:sldChg chg="modSp mod">
        <pc:chgData name="Blagoj Kostovski" userId="3bf6ea7c90a8a414" providerId="LiveId" clId="{899830AB-EB38-43B9-A2E8-C6E070D33EBD}" dt="2021-04-21T17:17:35.927" v="2278" actId="113"/>
        <pc:sldMkLst>
          <pc:docMk/>
          <pc:sldMk cId="2688311657" sldId="459"/>
        </pc:sldMkLst>
        <pc:spChg chg="mod">
          <ac:chgData name="Blagoj Kostovski" userId="3bf6ea7c90a8a414" providerId="LiveId" clId="{899830AB-EB38-43B9-A2E8-C6E070D33EBD}" dt="2021-04-19T09:49:25.292" v="1910" actId="20577"/>
          <ac:spMkLst>
            <pc:docMk/>
            <pc:sldMk cId="2688311657" sldId="459"/>
            <ac:spMk id="2" creationId="{00000000-0000-0000-0000-000000000000}"/>
          </ac:spMkLst>
        </pc:spChg>
        <pc:spChg chg="mod">
          <ac:chgData name="Blagoj Kostovski" userId="3bf6ea7c90a8a414" providerId="LiveId" clId="{899830AB-EB38-43B9-A2E8-C6E070D33EBD}" dt="2021-04-21T17:17:35.927" v="2278" actId="113"/>
          <ac:spMkLst>
            <pc:docMk/>
            <pc:sldMk cId="2688311657" sldId="459"/>
            <ac:spMk id="3" creationId="{00000000-0000-0000-0000-000000000000}"/>
          </ac:spMkLst>
        </pc:spChg>
      </pc:sldChg>
      <pc:sldChg chg="addSp delSp modSp mod">
        <pc:chgData name="Blagoj Kostovski" userId="3bf6ea7c90a8a414" providerId="LiveId" clId="{899830AB-EB38-43B9-A2E8-C6E070D33EBD}" dt="2021-04-23T15:56:55.555" v="2676" actId="478"/>
        <pc:sldMkLst>
          <pc:docMk/>
          <pc:sldMk cId="1860900584" sldId="464"/>
        </pc:sldMkLst>
        <pc:spChg chg="add del mod">
          <ac:chgData name="Blagoj Kostovski" userId="3bf6ea7c90a8a414" providerId="LiveId" clId="{899830AB-EB38-43B9-A2E8-C6E070D33EBD}" dt="2021-04-23T15:56:55.555" v="2676" actId="478"/>
          <ac:spMkLst>
            <pc:docMk/>
            <pc:sldMk cId="1860900584" sldId="464"/>
            <ac:spMk id="5" creationId="{9BA742F7-D980-4A96-9646-6CED9F4A636B}"/>
          </ac:spMkLst>
        </pc:spChg>
      </pc:sldChg>
      <pc:sldChg chg="modSp mod">
        <pc:chgData name="Blagoj Kostovski" userId="3bf6ea7c90a8a414" providerId="LiveId" clId="{899830AB-EB38-43B9-A2E8-C6E070D33EBD}" dt="2021-04-23T17:36:35.806" v="2852" actId="20577"/>
        <pc:sldMkLst>
          <pc:docMk/>
          <pc:sldMk cId="1217514043" sldId="465"/>
        </pc:sldMkLst>
        <pc:spChg chg="mod">
          <ac:chgData name="Blagoj Kostovski" userId="3bf6ea7c90a8a414" providerId="LiveId" clId="{899830AB-EB38-43B9-A2E8-C6E070D33EBD}" dt="2021-04-23T17:36:35.806" v="2852" actId="20577"/>
          <ac:spMkLst>
            <pc:docMk/>
            <pc:sldMk cId="1217514043" sldId="465"/>
            <ac:spMk id="4" creationId="{00000000-0000-0000-0000-000000000000}"/>
          </ac:spMkLst>
        </pc:spChg>
      </pc:sldChg>
      <pc:sldChg chg="modSp mod">
        <pc:chgData name="Blagoj Kostovski" userId="3bf6ea7c90a8a414" providerId="LiveId" clId="{899830AB-EB38-43B9-A2E8-C6E070D33EBD}" dt="2021-04-23T17:22:31.355" v="2843" actId="20577"/>
        <pc:sldMkLst>
          <pc:docMk/>
          <pc:sldMk cId="2626598852" sldId="467"/>
        </pc:sldMkLst>
        <pc:spChg chg="mod">
          <ac:chgData name="Blagoj Kostovski" userId="3bf6ea7c90a8a414" providerId="LiveId" clId="{899830AB-EB38-43B9-A2E8-C6E070D33EBD}" dt="2021-04-23T17:22:31.355" v="2843" actId="20577"/>
          <ac:spMkLst>
            <pc:docMk/>
            <pc:sldMk cId="2626598852" sldId="467"/>
            <ac:spMk id="3" creationId="{CE9F05E8-72EB-4AD3-932F-700BC5282C93}"/>
          </ac:spMkLst>
        </pc:spChg>
      </pc:sldChg>
      <pc:sldChg chg="modSp mod">
        <pc:chgData name="Blagoj Kostovski" userId="3bf6ea7c90a8a414" providerId="LiveId" clId="{899830AB-EB38-43B9-A2E8-C6E070D33EBD}" dt="2021-04-28T13:24:49.618" v="3224" actId="20577"/>
        <pc:sldMkLst>
          <pc:docMk/>
          <pc:sldMk cId="1926834659" sldId="477"/>
        </pc:sldMkLst>
        <pc:spChg chg="mod">
          <ac:chgData name="Blagoj Kostovski" userId="3bf6ea7c90a8a414" providerId="LiveId" clId="{899830AB-EB38-43B9-A2E8-C6E070D33EBD}" dt="2021-04-28T13:24:49.618" v="3224" actId="20577"/>
          <ac:spMkLst>
            <pc:docMk/>
            <pc:sldMk cId="1926834659" sldId="477"/>
            <ac:spMk id="5" creationId="{B1ABE31E-9614-46DA-A7C0-3EF3D020F56A}"/>
          </ac:spMkLst>
        </pc:spChg>
      </pc:sldChg>
      <pc:sldChg chg="modSp new mod">
        <pc:chgData name="Blagoj Kostovski" userId="3bf6ea7c90a8a414" providerId="LiveId" clId="{899830AB-EB38-43B9-A2E8-C6E070D33EBD}" dt="2021-04-27T17:39:05.950" v="3089" actId="20577"/>
        <pc:sldMkLst>
          <pc:docMk/>
          <pc:sldMk cId="2743343461" sldId="478"/>
        </pc:sldMkLst>
        <pc:spChg chg="mod">
          <ac:chgData name="Blagoj Kostovski" userId="3bf6ea7c90a8a414" providerId="LiveId" clId="{899830AB-EB38-43B9-A2E8-C6E070D33EBD}" dt="2021-03-29T14:23:34.933" v="1138" actId="20577"/>
          <ac:spMkLst>
            <pc:docMk/>
            <pc:sldMk cId="2743343461" sldId="478"/>
            <ac:spMk id="2" creationId="{847FC301-05D9-4E02-94F3-99493E7609CB}"/>
          </ac:spMkLst>
        </pc:spChg>
        <pc:spChg chg="mod">
          <ac:chgData name="Blagoj Kostovski" userId="3bf6ea7c90a8a414" providerId="LiveId" clId="{899830AB-EB38-43B9-A2E8-C6E070D33EBD}" dt="2021-04-27T17:39:05.950" v="3089" actId="20577"/>
          <ac:spMkLst>
            <pc:docMk/>
            <pc:sldMk cId="2743343461" sldId="478"/>
            <ac:spMk id="3" creationId="{E3DE5087-D6F3-4123-8E27-D4046B554F85}"/>
          </ac:spMkLst>
        </pc:spChg>
      </pc:sldChg>
      <pc:sldChg chg="modSp new mod">
        <pc:chgData name="Blagoj Kostovski" userId="3bf6ea7c90a8a414" providerId="LiveId" clId="{899830AB-EB38-43B9-A2E8-C6E070D33EBD}" dt="2021-04-02T16:03:57.834" v="1324" actId="20577"/>
        <pc:sldMkLst>
          <pc:docMk/>
          <pc:sldMk cId="3540359534" sldId="479"/>
        </pc:sldMkLst>
        <pc:spChg chg="mod">
          <ac:chgData name="Blagoj Kostovski" userId="3bf6ea7c90a8a414" providerId="LiveId" clId="{899830AB-EB38-43B9-A2E8-C6E070D33EBD}" dt="2021-04-02T16:03:57.834" v="1324" actId="20577"/>
          <ac:spMkLst>
            <pc:docMk/>
            <pc:sldMk cId="3540359534" sldId="479"/>
            <ac:spMk id="2" creationId="{974EEDA0-F0A6-465A-BA9F-1BEF8EB5DE29}"/>
          </ac:spMkLst>
        </pc:spChg>
        <pc:spChg chg="mod">
          <ac:chgData name="Blagoj Kostovski" userId="3bf6ea7c90a8a414" providerId="LiveId" clId="{899830AB-EB38-43B9-A2E8-C6E070D33EBD}" dt="2021-04-02T16:03:26.732" v="1301" actId="20577"/>
          <ac:spMkLst>
            <pc:docMk/>
            <pc:sldMk cId="3540359534" sldId="479"/>
            <ac:spMk id="3" creationId="{E87B4B13-4B6F-416A-965B-E7661BC21256}"/>
          </ac:spMkLst>
        </pc:spChg>
      </pc:sldChg>
      <pc:sldChg chg="modSp new mod">
        <pc:chgData name="Blagoj Kostovski" userId="3bf6ea7c90a8a414" providerId="LiveId" clId="{899830AB-EB38-43B9-A2E8-C6E070D33EBD}" dt="2021-04-02T17:24:58.413" v="1467" actId="20577"/>
        <pc:sldMkLst>
          <pc:docMk/>
          <pc:sldMk cId="63634285" sldId="480"/>
        </pc:sldMkLst>
        <pc:spChg chg="mod">
          <ac:chgData name="Blagoj Kostovski" userId="3bf6ea7c90a8a414" providerId="LiveId" clId="{899830AB-EB38-43B9-A2E8-C6E070D33EBD}" dt="2021-04-02T16:04:14.366" v="1344" actId="20577"/>
          <ac:spMkLst>
            <pc:docMk/>
            <pc:sldMk cId="63634285" sldId="480"/>
            <ac:spMk id="2" creationId="{1E0CDE47-90FB-47F3-A75F-936E4B390763}"/>
          </ac:spMkLst>
        </pc:spChg>
        <pc:spChg chg="mod">
          <ac:chgData name="Blagoj Kostovski" userId="3bf6ea7c90a8a414" providerId="LiveId" clId="{899830AB-EB38-43B9-A2E8-C6E070D33EBD}" dt="2021-04-02T17:24:58.413" v="1467" actId="20577"/>
          <ac:spMkLst>
            <pc:docMk/>
            <pc:sldMk cId="63634285" sldId="480"/>
            <ac:spMk id="3" creationId="{048F8A6A-0C4B-4960-9C65-8862354FF747}"/>
          </ac:spMkLst>
        </pc:spChg>
      </pc:sldChg>
      <pc:sldChg chg="modSp add mod">
        <pc:chgData name="Blagoj Kostovski" userId="3bf6ea7c90a8a414" providerId="LiveId" clId="{899830AB-EB38-43B9-A2E8-C6E070D33EBD}" dt="2021-04-05T15:45:56.303" v="1536" actId="20577"/>
        <pc:sldMkLst>
          <pc:docMk/>
          <pc:sldMk cId="2240387825" sldId="481"/>
        </pc:sldMkLst>
        <pc:spChg chg="mod">
          <ac:chgData name="Blagoj Kostovski" userId="3bf6ea7c90a8a414" providerId="LiveId" clId="{899830AB-EB38-43B9-A2E8-C6E070D33EBD}" dt="2021-04-03T06:54:07.363" v="1485" actId="20577"/>
          <ac:spMkLst>
            <pc:docMk/>
            <pc:sldMk cId="2240387825" sldId="481"/>
            <ac:spMk id="2" creationId="{00000000-0000-0000-0000-000000000000}"/>
          </ac:spMkLst>
        </pc:spChg>
        <pc:spChg chg="mod">
          <ac:chgData name="Blagoj Kostovski" userId="3bf6ea7c90a8a414" providerId="LiveId" clId="{899830AB-EB38-43B9-A2E8-C6E070D33EBD}" dt="2021-04-05T15:45:56.303" v="1536" actId="20577"/>
          <ac:spMkLst>
            <pc:docMk/>
            <pc:sldMk cId="2240387825" sldId="481"/>
            <ac:spMk id="3" creationId="{00000000-0000-0000-0000-000000000000}"/>
          </ac:spMkLst>
        </pc:spChg>
      </pc:sldChg>
      <pc:sldChg chg="modSp new mod">
        <pc:chgData name="Blagoj Kostovski" userId="3bf6ea7c90a8a414" providerId="LiveId" clId="{899830AB-EB38-43B9-A2E8-C6E070D33EBD}" dt="2021-04-14T18:09:29.072" v="1883" actId="6549"/>
        <pc:sldMkLst>
          <pc:docMk/>
          <pc:sldMk cId="1423379309" sldId="482"/>
        </pc:sldMkLst>
        <pc:spChg chg="mod">
          <ac:chgData name="Blagoj Kostovski" userId="3bf6ea7c90a8a414" providerId="LiveId" clId="{899830AB-EB38-43B9-A2E8-C6E070D33EBD}" dt="2021-04-14T18:08:51.948" v="1742" actId="20577"/>
          <ac:spMkLst>
            <pc:docMk/>
            <pc:sldMk cId="1423379309" sldId="482"/>
            <ac:spMk id="2" creationId="{976D9F26-41EC-46E3-A685-B2D6279C9265}"/>
          </ac:spMkLst>
        </pc:spChg>
        <pc:spChg chg="mod">
          <ac:chgData name="Blagoj Kostovski" userId="3bf6ea7c90a8a414" providerId="LiveId" clId="{899830AB-EB38-43B9-A2E8-C6E070D33EBD}" dt="2021-04-14T18:09:29.072" v="1883" actId="6549"/>
          <ac:spMkLst>
            <pc:docMk/>
            <pc:sldMk cId="1423379309" sldId="482"/>
            <ac:spMk id="3" creationId="{EC37F076-383C-4875-9E11-C9A53E434D66}"/>
          </ac:spMkLst>
        </pc:spChg>
      </pc:sldChg>
      <pc:sldChg chg="modSp mod">
        <pc:chgData name="Blagoj Kostovski" userId="3bf6ea7c90a8a414" providerId="LiveId" clId="{899830AB-EB38-43B9-A2E8-C6E070D33EBD}" dt="2021-04-16T16:03:29.574" v="1884" actId="20577"/>
        <pc:sldMkLst>
          <pc:docMk/>
          <pc:sldMk cId="1433765609" sldId="483"/>
        </pc:sldMkLst>
        <pc:spChg chg="mod">
          <ac:chgData name="Blagoj Kostovski" userId="3bf6ea7c90a8a414" providerId="LiveId" clId="{899830AB-EB38-43B9-A2E8-C6E070D33EBD}" dt="2021-04-16T16:03:29.574" v="1884" actId="20577"/>
          <ac:spMkLst>
            <pc:docMk/>
            <pc:sldMk cId="1433765609" sldId="483"/>
            <ac:spMk id="3" creationId="{00000000-0000-0000-0000-000000000000}"/>
          </ac:spMkLst>
        </pc:spChg>
      </pc:sldChg>
      <pc:sldChg chg="modSp mod">
        <pc:chgData name="Blagoj Kostovski" userId="3bf6ea7c90a8a414" providerId="LiveId" clId="{899830AB-EB38-43B9-A2E8-C6E070D33EBD}" dt="2021-04-16T16:24:05.281" v="1901" actId="20577"/>
        <pc:sldMkLst>
          <pc:docMk/>
          <pc:sldMk cId="1799762163" sldId="484"/>
        </pc:sldMkLst>
        <pc:spChg chg="mod">
          <ac:chgData name="Blagoj Kostovski" userId="3bf6ea7c90a8a414" providerId="LiveId" clId="{899830AB-EB38-43B9-A2E8-C6E070D33EBD}" dt="2021-04-16T16:24:05.281" v="1901" actId="20577"/>
          <ac:spMkLst>
            <pc:docMk/>
            <pc:sldMk cId="1799762163" sldId="484"/>
            <ac:spMk id="3" creationId="{00000000-0000-0000-0000-000000000000}"/>
          </ac:spMkLst>
        </pc:spChg>
      </pc:sldChg>
      <pc:sldChg chg="addSp delSp modSp new mod ord">
        <pc:chgData name="Blagoj Kostovski" userId="3bf6ea7c90a8a414" providerId="LiveId" clId="{899830AB-EB38-43B9-A2E8-C6E070D33EBD}" dt="2021-04-20T20:06:00.950" v="2261"/>
        <pc:sldMkLst>
          <pc:docMk/>
          <pc:sldMk cId="3015949602" sldId="485"/>
        </pc:sldMkLst>
        <pc:spChg chg="mod">
          <ac:chgData name="Blagoj Kostovski" userId="3bf6ea7c90a8a414" providerId="LiveId" clId="{899830AB-EB38-43B9-A2E8-C6E070D33EBD}" dt="2021-04-19T16:41:05.790" v="1948" actId="20577"/>
          <ac:spMkLst>
            <pc:docMk/>
            <pc:sldMk cId="3015949602" sldId="485"/>
            <ac:spMk id="2" creationId="{D8784C68-EFA2-4CB9-AD3F-F134429664A9}"/>
          </ac:spMkLst>
        </pc:spChg>
        <pc:spChg chg="del">
          <ac:chgData name="Blagoj Kostovski" userId="3bf6ea7c90a8a414" providerId="LiveId" clId="{899830AB-EB38-43B9-A2E8-C6E070D33EBD}" dt="2021-04-19T16:41:15.209" v="1949" actId="3680"/>
          <ac:spMkLst>
            <pc:docMk/>
            <pc:sldMk cId="3015949602" sldId="485"/>
            <ac:spMk id="3" creationId="{F7297215-2D67-4B77-9B94-2831796FC86F}"/>
          </ac:spMkLst>
        </pc:spChg>
        <pc:graphicFrameChg chg="add mod ord modGraphic">
          <ac:chgData name="Blagoj Kostovski" userId="3bf6ea7c90a8a414" providerId="LiveId" clId="{899830AB-EB38-43B9-A2E8-C6E070D33EBD}" dt="2021-04-19T16:43:31.569" v="2093" actId="207"/>
          <ac:graphicFrameMkLst>
            <pc:docMk/>
            <pc:sldMk cId="3015949602" sldId="485"/>
            <ac:graphicFrameMk id="4" creationId="{87F2F50D-05C6-4F6E-A6A6-9BB7EBD1C449}"/>
          </ac:graphicFrameMkLst>
        </pc:graphicFrameChg>
      </pc:sldChg>
      <pc:sldChg chg="modSp add mod">
        <pc:chgData name="Blagoj Kostovski" userId="3bf6ea7c90a8a414" providerId="LiveId" clId="{899830AB-EB38-43B9-A2E8-C6E070D33EBD}" dt="2021-04-21T17:19:14.787" v="2293" actId="20577"/>
        <pc:sldMkLst>
          <pc:docMk/>
          <pc:sldMk cId="25044231" sldId="486"/>
        </pc:sldMkLst>
        <pc:spChg chg="mod">
          <ac:chgData name="Blagoj Kostovski" userId="3bf6ea7c90a8a414" providerId="LiveId" clId="{899830AB-EB38-43B9-A2E8-C6E070D33EBD}" dt="2021-04-21T17:19:14.787" v="2293" actId="20577"/>
          <ac:spMkLst>
            <pc:docMk/>
            <pc:sldMk cId="25044231" sldId="486"/>
            <ac:spMk id="3" creationId="{00000000-0000-0000-0000-000000000000}"/>
          </ac:spMkLst>
        </pc:spChg>
        <pc:graphicFrameChg chg="mod">
          <ac:chgData name="Blagoj Kostovski" userId="3bf6ea7c90a8a414" providerId="LiveId" clId="{899830AB-EB38-43B9-A2E8-C6E070D33EBD}" dt="2021-04-21T17:18:40.811" v="2291" actId="1076"/>
          <ac:graphicFrameMkLst>
            <pc:docMk/>
            <pc:sldMk cId="25044231" sldId="486"/>
            <ac:graphicFrameMk id="4" creationId="{31D5E05A-62B8-41CD-821E-ECC53243CFAC}"/>
          </ac:graphicFrameMkLst>
        </pc:graphicFrameChg>
      </pc:sldChg>
      <pc:sldChg chg="modSp add del mod">
        <pc:chgData name="Blagoj Kostovski" userId="3bf6ea7c90a8a414" providerId="LiveId" clId="{899830AB-EB38-43B9-A2E8-C6E070D33EBD}" dt="2021-04-21T17:18:19.946" v="2279" actId="47"/>
        <pc:sldMkLst>
          <pc:docMk/>
          <pc:sldMk cId="3085675758" sldId="486"/>
        </pc:sldMkLst>
        <pc:spChg chg="mod">
          <ac:chgData name="Blagoj Kostovski" userId="3bf6ea7c90a8a414" providerId="LiveId" clId="{899830AB-EB38-43B9-A2E8-C6E070D33EBD}" dt="2021-04-21T15:51:43.754" v="2263" actId="20577"/>
          <ac:spMkLst>
            <pc:docMk/>
            <pc:sldMk cId="3085675758" sldId="486"/>
            <ac:spMk id="2" creationId="{00000000-0000-0000-0000-000000000000}"/>
          </ac:spMkLst>
        </pc:spChg>
        <pc:spChg chg="mod">
          <ac:chgData name="Blagoj Kostovski" userId="3bf6ea7c90a8a414" providerId="LiveId" clId="{899830AB-EB38-43B9-A2E8-C6E070D33EBD}" dt="2021-04-21T15:51:52.481" v="2266" actId="20577"/>
          <ac:spMkLst>
            <pc:docMk/>
            <pc:sldMk cId="3085675758" sldId="486"/>
            <ac:spMk id="3" creationId="{00000000-0000-0000-0000-000000000000}"/>
          </ac:spMkLst>
        </pc:spChg>
      </pc:sldChg>
      <pc:sldChg chg="modSp new mod">
        <pc:chgData name="Blagoj Kostovski" userId="3bf6ea7c90a8a414" providerId="LiveId" clId="{899830AB-EB38-43B9-A2E8-C6E070D33EBD}" dt="2021-04-21T18:02:09.587" v="2673" actId="15"/>
        <pc:sldMkLst>
          <pc:docMk/>
          <pc:sldMk cId="805730581" sldId="487"/>
        </pc:sldMkLst>
        <pc:spChg chg="mod">
          <ac:chgData name="Blagoj Kostovski" userId="3bf6ea7c90a8a414" providerId="LiveId" clId="{899830AB-EB38-43B9-A2E8-C6E070D33EBD}" dt="2021-04-21T17:59:44.301" v="2305" actId="20577"/>
          <ac:spMkLst>
            <pc:docMk/>
            <pc:sldMk cId="805730581" sldId="487"/>
            <ac:spMk id="2" creationId="{2428F88D-2FF5-4802-8966-A2B3C63FE06D}"/>
          </ac:spMkLst>
        </pc:spChg>
        <pc:spChg chg="mod">
          <ac:chgData name="Blagoj Kostovski" userId="3bf6ea7c90a8a414" providerId="LiveId" clId="{899830AB-EB38-43B9-A2E8-C6E070D33EBD}" dt="2021-04-21T18:02:09.587" v="2673" actId="15"/>
          <ac:spMkLst>
            <pc:docMk/>
            <pc:sldMk cId="805730581" sldId="487"/>
            <ac:spMk id="3" creationId="{5AD4F9DC-F2B5-4ADB-95EF-215B9595BF3E}"/>
          </ac:spMkLst>
        </pc:spChg>
      </pc:sldChg>
      <pc:sldChg chg="add del">
        <pc:chgData name="Blagoj Kostovski" userId="3bf6ea7c90a8a414" providerId="LiveId" clId="{899830AB-EB38-43B9-A2E8-C6E070D33EBD}" dt="2021-04-21T16:00:01.170" v="2272" actId="47"/>
        <pc:sldMkLst>
          <pc:docMk/>
          <pc:sldMk cId="2363187576" sldId="487"/>
        </pc:sldMkLst>
      </pc:sldChg>
      <pc:sldChg chg="add del">
        <pc:chgData name="Blagoj Kostovski" userId="3bf6ea7c90a8a414" providerId="LiveId" clId="{899830AB-EB38-43B9-A2E8-C6E070D33EBD}" dt="2021-04-21T16:00:01.170" v="2272" actId="47"/>
        <pc:sldMkLst>
          <pc:docMk/>
          <pc:sldMk cId="1211315810" sldId="488"/>
        </pc:sldMkLst>
      </pc:sldChg>
      <pc:sldChg chg="modSp add mod">
        <pc:chgData name="Blagoj Kostovski" userId="3bf6ea7c90a8a414" providerId="LiveId" clId="{899830AB-EB38-43B9-A2E8-C6E070D33EBD}" dt="2021-04-23T15:57:41.827" v="2746" actId="20577"/>
        <pc:sldMkLst>
          <pc:docMk/>
          <pc:sldMk cId="3894985855" sldId="488"/>
        </pc:sldMkLst>
        <pc:spChg chg="mod">
          <ac:chgData name="Blagoj Kostovski" userId="3bf6ea7c90a8a414" providerId="LiveId" clId="{899830AB-EB38-43B9-A2E8-C6E070D33EBD}" dt="2021-04-23T15:57:34.047" v="2740" actId="20577"/>
          <ac:spMkLst>
            <pc:docMk/>
            <pc:sldMk cId="3894985855" sldId="488"/>
            <ac:spMk id="4" creationId="{00000000-0000-0000-0000-000000000000}"/>
          </ac:spMkLst>
        </pc:spChg>
        <pc:spChg chg="mod">
          <ac:chgData name="Blagoj Kostovski" userId="3bf6ea7c90a8a414" providerId="LiveId" clId="{899830AB-EB38-43B9-A2E8-C6E070D33EBD}" dt="2021-04-23T15:57:41.827" v="2746" actId="20577"/>
          <ac:spMkLst>
            <pc:docMk/>
            <pc:sldMk cId="3894985855" sldId="488"/>
            <ac:spMk id="5" creationId="{00000000-0000-0000-0000-000000000000}"/>
          </ac:spMkLst>
        </pc:spChg>
      </pc:sldChg>
      <pc:sldChg chg="add del">
        <pc:chgData name="Blagoj Kostovski" userId="3bf6ea7c90a8a414" providerId="LiveId" clId="{899830AB-EB38-43B9-A2E8-C6E070D33EBD}" dt="2021-04-21T16:00:01.170" v="2272" actId="47"/>
        <pc:sldMkLst>
          <pc:docMk/>
          <pc:sldMk cId="381483081" sldId="489"/>
        </pc:sldMkLst>
      </pc:sldChg>
      <pc:sldChg chg="modSp new mod ord">
        <pc:chgData name="Blagoj Kostovski" userId="3bf6ea7c90a8a414" providerId="LiveId" clId="{899830AB-EB38-43B9-A2E8-C6E070D33EBD}" dt="2021-04-24T07:05:04.340" v="3043"/>
        <pc:sldMkLst>
          <pc:docMk/>
          <pc:sldMk cId="3642245907" sldId="489"/>
        </pc:sldMkLst>
        <pc:spChg chg="mod">
          <ac:chgData name="Blagoj Kostovski" userId="3bf6ea7c90a8a414" providerId="LiveId" clId="{899830AB-EB38-43B9-A2E8-C6E070D33EBD}" dt="2021-04-23T17:46:51.067" v="2864" actId="20577"/>
          <ac:spMkLst>
            <pc:docMk/>
            <pc:sldMk cId="3642245907" sldId="489"/>
            <ac:spMk id="2" creationId="{4EDB615C-B022-4371-A2D2-0C54B2EFA73F}"/>
          </ac:spMkLst>
        </pc:spChg>
        <pc:spChg chg="mod">
          <ac:chgData name="Blagoj Kostovski" userId="3bf6ea7c90a8a414" providerId="LiveId" clId="{899830AB-EB38-43B9-A2E8-C6E070D33EBD}" dt="2021-04-23T17:47:50.043" v="3041" actId="14"/>
          <ac:spMkLst>
            <pc:docMk/>
            <pc:sldMk cId="3642245907" sldId="489"/>
            <ac:spMk id="3" creationId="{A21C9ECF-D1AB-43A8-98FD-4E806CA8F57A}"/>
          </ac:spMkLst>
        </pc:spChg>
      </pc:sldChg>
      <pc:sldChg chg="add del">
        <pc:chgData name="Blagoj Kostovski" userId="3bf6ea7c90a8a414" providerId="LiveId" clId="{899830AB-EB38-43B9-A2E8-C6E070D33EBD}" dt="2021-04-21T16:00:01.170" v="2272" actId="47"/>
        <pc:sldMkLst>
          <pc:docMk/>
          <pc:sldMk cId="171074635" sldId="490"/>
        </pc:sldMkLst>
      </pc:sldChg>
      <pc:sldChg chg="modSp add mod">
        <pc:chgData name="Blagoj Kostovski" userId="3bf6ea7c90a8a414" providerId="LiveId" clId="{899830AB-EB38-43B9-A2E8-C6E070D33EBD}" dt="2021-04-28T17:15:12.074" v="3779" actId="20577"/>
        <pc:sldMkLst>
          <pc:docMk/>
          <pc:sldMk cId="3732307977" sldId="490"/>
        </pc:sldMkLst>
        <pc:spChg chg="mod">
          <ac:chgData name="Blagoj Kostovski" userId="3bf6ea7c90a8a414" providerId="LiveId" clId="{899830AB-EB38-43B9-A2E8-C6E070D33EBD}" dt="2021-04-28T17:15:12.074" v="3779" actId="20577"/>
          <ac:spMkLst>
            <pc:docMk/>
            <pc:sldMk cId="3732307977" sldId="490"/>
            <ac:spMk id="3" creationId="{00000000-0000-0000-0000-000000000000}"/>
          </ac:spMkLst>
        </pc:spChg>
      </pc:sldChg>
      <pc:sldChg chg="add">
        <pc:chgData name="Blagoj Kostovski" userId="3bf6ea7c90a8a414" providerId="LiveId" clId="{899830AB-EB38-43B9-A2E8-C6E070D33EBD}" dt="2021-04-26T17:05:44.149" v="3087"/>
        <pc:sldMkLst>
          <pc:docMk/>
          <pc:sldMk cId="377392357" sldId="491"/>
        </pc:sldMkLst>
      </pc:sldChg>
      <pc:sldChg chg="add">
        <pc:chgData name="Blagoj Kostovski" userId="3bf6ea7c90a8a414" providerId="LiveId" clId="{899830AB-EB38-43B9-A2E8-C6E070D33EBD}" dt="2021-04-26T17:05:44.149" v="3087"/>
        <pc:sldMkLst>
          <pc:docMk/>
          <pc:sldMk cId="3296284672" sldId="492"/>
        </pc:sldMkLst>
      </pc:sldChg>
      <pc:sldChg chg="add">
        <pc:chgData name="Blagoj Kostovski" userId="3bf6ea7c90a8a414" providerId="LiveId" clId="{899830AB-EB38-43B9-A2E8-C6E070D33EBD}" dt="2021-04-26T17:05:44.149" v="3087"/>
        <pc:sldMkLst>
          <pc:docMk/>
          <pc:sldMk cId="131040722" sldId="493"/>
        </pc:sldMkLst>
      </pc:sldChg>
      <pc:sldChg chg="add">
        <pc:chgData name="Blagoj Kostovski" userId="3bf6ea7c90a8a414" providerId="LiveId" clId="{899830AB-EB38-43B9-A2E8-C6E070D33EBD}" dt="2021-04-26T17:05:44.149" v="3087"/>
        <pc:sldMkLst>
          <pc:docMk/>
          <pc:sldMk cId="1676332030" sldId="494"/>
        </pc:sldMkLst>
      </pc:sldChg>
      <pc:sldChg chg="add">
        <pc:chgData name="Blagoj Kostovski" userId="3bf6ea7c90a8a414" providerId="LiveId" clId="{899830AB-EB38-43B9-A2E8-C6E070D33EBD}" dt="2021-04-26T17:05:44.149" v="3087"/>
        <pc:sldMkLst>
          <pc:docMk/>
          <pc:sldMk cId="1727824556" sldId="495"/>
        </pc:sldMkLst>
      </pc:sldChg>
      <pc:sldChg chg="modSp add mod">
        <pc:chgData name="Blagoj Kostovski" userId="3bf6ea7c90a8a414" providerId="LiveId" clId="{899830AB-EB38-43B9-A2E8-C6E070D33EBD}" dt="2021-04-29T16:30:56.914" v="3937" actId="27636"/>
        <pc:sldMkLst>
          <pc:docMk/>
          <pc:sldMk cId="365311997" sldId="496"/>
        </pc:sldMkLst>
        <pc:spChg chg="mod">
          <ac:chgData name="Blagoj Kostovski" userId="3bf6ea7c90a8a414" providerId="LiveId" clId="{899830AB-EB38-43B9-A2E8-C6E070D33EBD}" dt="2021-04-29T16:30:56.914" v="3937" actId="27636"/>
          <ac:spMkLst>
            <pc:docMk/>
            <pc:sldMk cId="365311997" sldId="496"/>
            <ac:spMk id="2" creationId="{00000000-0000-0000-0000-000000000000}"/>
          </ac:spMkLst>
        </pc:spChg>
      </pc:sldChg>
      <pc:sldChg chg="add">
        <pc:chgData name="Blagoj Kostovski" userId="3bf6ea7c90a8a414" providerId="LiveId" clId="{899830AB-EB38-43B9-A2E8-C6E070D33EBD}" dt="2021-04-26T17:05:44.149" v="3087"/>
        <pc:sldMkLst>
          <pc:docMk/>
          <pc:sldMk cId="1104940926" sldId="497"/>
        </pc:sldMkLst>
      </pc:sldChg>
      <pc:sldChg chg="modSp add mod">
        <pc:chgData name="Blagoj Kostovski" userId="3bf6ea7c90a8a414" providerId="LiveId" clId="{899830AB-EB38-43B9-A2E8-C6E070D33EBD}" dt="2021-04-29T16:43:53.165" v="3951" actId="20577"/>
        <pc:sldMkLst>
          <pc:docMk/>
          <pc:sldMk cId="587714667" sldId="498"/>
        </pc:sldMkLst>
        <pc:spChg chg="mod">
          <ac:chgData name="Blagoj Kostovski" userId="3bf6ea7c90a8a414" providerId="LiveId" clId="{899830AB-EB38-43B9-A2E8-C6E070D33EBD}" dt="2021-04-29T16:43:53.165" v="3951" actId="20577"/>
          <ac:spMkLst>
            <pc:docMk/>
            <pc:sldMk cId="587714667" sldId="498"/>
            <ac:spMk id="2" creationId="{00000000-0000-0000-0000-000000000000}"/>
          </ac:spMkLst>
        </pc:spChg>
      </pc:sldChg>
      <pc:sldChg chg="add">
        <pc:chgData name="Blagoj Kostovski" userId="3bf6ea7c90a8a414" providerId="LiveId" clId="{899830AB-EB38-43B9-A2E8-C6E070D33EBD}" dt="2021-04-26T17:07:00.104" v="3088"/>
        <pc:sldMkLst>
          <pc:docMk/>
          <pc:sldMk cId="2363187576" sldId="499"/>
        </pc:sldMkLst>
      </pc:sldChg>
      <pc:sldChg chg="add">
        <pc:chgData name="Blagoj Kostovski" userId="3bf6ea7c90a8a414" providerId="LiveId" clId="{899830AB-EB38-43B9-A2E8-C6E070D33EBD}" dt="2021-04-26T17:07:00.104" v="3088"/>
        <pc:sldMkLst>
          <pc:docMk/>
          <pc:sldMk cId="1211315810" sldId="500"/>
        </pc:sldMkLst>
      </pc:sldChg>
      <pc:sldChg chg="add">
        <pc:chgData name="Blagoj Kostovski" userId="3bf6ea7c90a8a414" providerId="LiveId" clId="{899830AB-EB38-43B9-A2E8-C6E070D33EBD}" dt="2021-04-26T17:07:00.104" v="3088"/>
        <pc:sldMkLst>
          <pc:docMk/>
          <pc:sldMk cId="381483081" sldId="501"/>
        </pc:sldMkLst>
      </pc:sldChg>
      <pc:sldChg chg="modSp add mod">
        <pc:chgData name="Blagoj Kostovski" userId="3bf6ea7c90a8a414" providerId="LiveId" clId="{899830AB-EB38-43B9-A2E8-C6E070D33EBD}" dt="2021-04-29T17:25:54.636" v="4009" actId="20577"/>
        <pc:sldMkLst>
          <pc:docMk/>
          <pc:sldMk cId="171074635" sldId="502"/>
        </pc:sldMkLst>
        <pc:spChg chg="mod">
          <ac:chgData name="Blagoj Kostovski" userId="3bf6ea7c90a8a414" providerId="LiveId" clId="{899830AB-EB38-43B9-A2E8-C6E070D33EBD}" dt="2021-04-29T17:25:54.636" v="4009" actId="20577"/>
          <ac:spMkLst>
            <pc:docMk/>
            <pc:sldMk cId="171074635" sldId="502"/>
            <ac:spMk id="5" creationId="{B1ABE31E-9614-46DA-A7C0-3EF3D020F56A}"/>
          </ac:spMkLst>
        </pc:spChg>
      </pc:sldChg>
      <pc:sldChg chg="modSp add mod ord">
        <pc:chgData name="Blagoj Kostovski" userId="3bf6ea7c90a8a414" providerId="LiveId" clId="{899830AB-EB38-43B9-A2E8-C6E070D33EBD}" dt="2021-04-28T18:04:14.290" v="3798" actId="20577"/>
        <pc:sldMkLst>
          <pc:docMk/>
          <pc:sldMk cId="1600649456" sldId="503"/>
        </pc:sldMkLst>
        <pc:spChg chg="mod">
          <ac:chgData name="Blagoj Kostovski" userId="3bf6ea7c90a8a414" providerId="LiveId" clId="{899830AB-EB38-43B9-A2E8-C6E070D33EBD}" dt="2021-04-28T18:04:14.290" v="3798" actId="20577"/>
          <ac:spMkLst>
            <pc:docMk/>
            <pc:sldMk cId="1600649456" sldId="503"/>
            <ac:spMk id="2" creationId="{00000000-0000-0000-0000-000000000000}"/>
          </ac:spMkLst>
        </pc:spChg>
        <pc:spChg chg="mod">
          <ac:chgData name="Blagoj Kostovski" userId="3bf6ea7c90a8a414" providerId="LiveId" clId="{899830AB-EB38-43B9-A2E8-C6E070D33EBD}" dt="2021-04-28T17:51:09.386" v="3792" actId="20577"/>
          <ac:spMkLst>
            <pc:docMk/>
            <pc:sldMk cId="1600649456" sldId="503"/>
            <ac:spMk id="3" creationId="{00000000-0000-0000-0000-000000000000}"/>
          </ac:spMkLst>
        </pc:spChg>
      </pc:sldChg>
      <pc:sldChg chg="addSp delSp modSp new mod modClrScheme chgLayout">
        <pc:chgData name="Blagoj Kostovski" userId="3bf6ea7c90a8a414" providerId="LiveId" clId="{899830AB-EB38-43B9-A2E8-C6E070D33EBD}" dt="2021-04-28T13:40:17.585" v="3763"/>
        <pc:sldMkLst>
          <pc:docMk/>
          <pc:sldMk cId="271895197" sldId="504"/>
        </pc:sldMkLst>
        <pc:spChg chg="del mod ord">
          <ac:chgData name="Blagoj Kostovski" userId="3bf6ea7c90a8a414" providerId="LiveId" clId="{899830AB-EB38-43B9-A2E8-C6E070D33EBD}" dt="2021-04-28T13:39:17.762" v="3729" actId="700"/>
          <ac:spMkLst>
            <pc:docMk/>
            <pc:sldMk cId="271895197" sldId="504"/>
            <ac:spMk id="2" creationId="{93E740CF-A6BB-4CB7-849F-5868D379A1CD}"/>
          </ac:spMkLst>
        </pc:spChg>
        <pc:spChg chg="del">
          <ac:chgData name="Blagoj Kostovski" userId="3bf6ea7c90a8a414" providerId="LiveId" clId="{899830AB-EB38-43B9-A2E8-C6E070D33EBD}" dt="2021-04-28T13:39:17.762" v="3729" actId="700"/>
          <ac:spMkLst>
            <pc:docMk/>
            <pc:sldMk cId="271895197" sldId="504"/>
            <ac:spMk id="3" creationId="{C7C649B4-162D-4A7C-B068-0A4740BC3F98}"/>
          </ac:spMkLst>
        </pc:spChg>
        <pc:spChg chg="add mod ord">
          <ac:chgData name="Blagoj Kostovski" userId="3bf6ea7c90a8a414" providerId="LiveId" clId="{899830AB-EB38-43B9-A2E8-C6E070D33EBD}" dt="2021-04-28T13:39:56.715" v="3745" actId="14100"/>
          <ac:spMkLst>
            <pc:docMk/>
            <pc:sldMk cId="271895197" sldId="504"/>
            <ac:spMk id="4" creationId="{B525DFD1-C578-4737-A5F8-F2180F390700}"/>
          </ac:spMkLst>
        </pc:spChg>
        <pc:spChg chg="add del mod">
          <ac:chgData name="Blagoj Kostovski" userId="3bf6ea7c90a8a414" providerId="LiveId" clId="{899830AB-EB38-43B9-A2E8-C6E070D33EBD}" dt="2021-04-28T13:40:17.585" v="3763"/>
          <ac:spMkLst>
            <pc:docMk/>
            <pc:sldMk cId="271895197" sldId="504"/>
            <ac:spMk id="5" creationId="{744A6522-A5C1-447F-8BCE-D9201433E7C9}"/>
          </ac:spMkLst>
        </pc:spChg>
      </pc:sldChg>
      <pc:sldChg chg="addSp delSp modSp new mod">
        <pc:chgData name="Blagoj Kostovski" userId="3bf6ea7c90a8a414" providerId="LiveId" clId="{899830AB-EB38-43B9-A2E8-C6E070D33EBD}" dt="2021-04-28T13:41:05.986" v="3777" actId="478"/>
        <pc:sldMkLst>
          <pc:docMk/>
          <pc:sldMk cId="3817126186" sldId="505"/>
        </pc:sldMkLst>
        <pc:spChg chg="mod">
          <ac:chgData name="Blagoj Kostovski" userId="3bf6ea7c90a8a414" providerId="LiveId" clId="{899830AB-EB38-43B9-A2E8-C6E070D33EBD}" dt="2021-04-28T13:41:03.023" v="3776" actId="20577"/>
          <ac:spMkLst>
            <pc:docMk/>
            <pc:sldMk cId="3817126186" sldId="505"/>
            <ac:spMk id="2" creationId="{168B52B4-228E-4CF7-83F9-2AB58C3B8BEC}"/>
          </ac:spMkLst>
        </pc:spChg>
        <pc:spChg chg="del">
          <ac:chgData name="Blagoj Kostovski" userId="3bf6ea7c90a8a414" providerId="LiveId" clId="{899830AB-EB38-43B9-A2E8-C6E070D33EBD}" dt="2021-04-28T13:41:05.986" v="3777" actId="478"/>
          <ac:spMkLst>
            <pc:docMk/>
            <pc:sldMk cId="3817126186" sldId="505"/>
            <ac:spMk id="3" creationId="{B6E5E20E-F072-4562-B025-1E79B57C93A1}"/>
          </ac:spMkLst>
        </pc:spChg>
        <pc:spChg chg="add mod">
          <ac:chgData name="Blagoj Kostovski" userId="3bf6ea7c90a8a414" providerId="LiveId" clId="{899830AB-EB38-43B9-A2E8-C6E070D33EBD}" dt="2021-04-28T13:40:58.005" v="3765"/>
          <ac:spMkLst>
            <pc:docMk/>
            <pc:sldMk cId="3817126186" sldId="505"/>
            <ac:spMk id="4" creationId="{B73AAE7B-8114-447F-A8BC-88F258DB6B6A}"/>
          </ac:spMkLst>
        </pc:spChg>
      </pc:sldChg>
      <pc:sldChg chg="addSp delSp modSp new mod">
        <pc:chgData name="Blagoj Kostovski" userId="3bf6ea7c90a8a414" providerId="LiveId" clId="{899830AB-EB38-43B9-A2E8-C6E070D33EBD}" dt="2021-04-28T18:06:29.651" v="3840" actId="1076"/>
        <pc:sldMkLst>
          <pc:docMk/>
          <pc:sldMk cId="2825409838" sldId="506"/>
        </pc:sldMkLst>
        <pc:spChg chg="mod">
          <ac:chgData name="Blagoj Kostovski" userId="3bf6ea7c90a8a414" providerId="LiveId" clId="{899830AB-EB38-43B9-A2E8-C6E070D33EBD}" dt="2021-04-28T18:06:13.986" v="3837" actId="20577"/>
          <ac:spMkLst>
            <pc:docMk/>
            <pc:sldMk cId="2825409838" sldId="506"/>
            <ac:spMk id="2" creationId="{8E7C1005-58AF-4A42-A265-D613F68C0358}"/>
          </ac:spMkLst>
        </pc:spChg>
        <pc:spChg chg="del">
          <ac:chgData name="Blagoj Kostovski" userId="3bf6ea7c90a8a414" providerId="LiveId" clId="{899830AB-EB38-43B9-A2E8-C6E070D33EBD}" dt="2021-04-28T18:06:27.038" v="3838" actId="478"/>
          <ac:spMkLst>
            <pc:docMk/>
            <pc:sldMk cId="2825409838" sldId="506"/>
            <ac:spMk id="3" creationId="{619BEFA0-3648-4C78-A57A-B49A967389A3}"/>
          </ac:spMkLst>
        </pc:spChg>
        <pc:picChg chg="add mod">
          <ac:chgData name="Blagoj Kostovski" userId="3bf6ea7c90a8a414" providerId="LiveId" clId="{899830AB-EB38-43B9-A2E8-C6E070D33EBD}" dt="2021-04-28T18:06:29.651" v="3840" actId="1076"/>
          <ac:picMkLst>
            <pc:docMk/>
            <pc:sldMk cId="2825409838" sldId="506"/>
            <ac:picMk id="5" creationId="{04520CC1-F0BC-45B3-A4B6-8C4D97DAE485}"/>
          </ac:picMkLst>
        </pc:picChg>
      </pc:sldChg>
      <pc:sldChg chg="modSp new mod">
        <pc:chgData name="Blagoj Kostovski" userId="3bf6ea7c90a8a414" providerId="LiveId" clId="{899830AB-EB38-43B9-A2E8-C6E070D33EBD}" dt="2021-04-28T18:06:50.739" v="3890" actId="20577"/>
        <pc:sldMkLst>
          <pc:docMk/>
          <pc:sldMk cId="1947492289" sldId="507"/>
        </pc:sldMkLst>
        <pc:spChg chg="mod">
          <ac:chgData name="Blagoj Kostovski" userId="3bf6ea7c90a8a414" providerId="LiveId" clId="{899830AB-EB38-43B9-A2E8-C6E070D33EBD}" dt="2021-04-28T18:06:42.427" v="3871" actId="20577"/>
          <ac:spMkLst>
            <pc:docMk/>
            <pc:sldMk cId="1947492289" sldId="507"/>
            <ac:spMk id="2" creationId="{65B82932-1022-47F3-B5F2-1F9BB0AE7EC4}"/>
          </ac:spMkLst>
        </pc:spChg>
        <pc:spChg chg="mod">
          <ac:chgData name="Blagoj Kostovski" userId="3bf6ea7c90a8a414" providerId="LiveId" clId="{899830AB-EB38-43B9-A2E8-C6E070D33EBD}" dt="2021-04-28T18:06:50.739" v="3890" actId="20577"/>
          <ac:spMkLst>
            <pc:docMk/>
            <pc:sldMk cId="1947492289" sldId="507"/>
            <ac:spMk id="3" creationId="{9E478623-A49A-48E3-8886-61E6EF89EA5C}"/>
          </ac:spMkLst>
        </pc:spChg>
      </pc:sldChg>
    </pc:docChg>
  </pc:docChgLst>
  <pc:docChgLst>
    <pc:chgData name="Blagoj Kostovski" userId="3bf6ea7c90a8a414" providerId="LiveId" clId="{118E0792-26CA-496B-AD55-DA72A1E122B9}"/>
    <pc:docChg chg="addSld modSld sldOrd">
      <pc:chgData name="Blagoj Kostovski" userId="3bf6ea7c90a8a414" providerId="LiveId" clId="{118E0792-26CA-496B-AD55-DA72A1E122B9}" dt="2021-04-16T13:34:15.189" v="95" actId="21"/>
      <pc:docMkLst>
        <pc:docMk/>
      </pc:docMkLst>
      <pc:sldChg chg="ord">
        <pc:chgData name="Blagoj Kostovski" userId="3bf6ea7c90a8a414" providerId="LiveId" clId="{118E0792-26CA-496B-AD55-DA72A1E122B9}" dt="2021-04-16T13:20:40.371" v="0"/>
        <pc:sldMkLst>
          <pc:docMk/>
          <pc:sldMk cId="769045162" sldId="379"/>
        </pc:sldMkLst>
      </pc:sldChg>
      <pc:sldChg chg="modSp">
        <pc:chgData name="Blagoj Kostovski" userId="3bf6ea7c90a8a414" providerId="LiveId" clId="{118E0792-26CA-496B-AD55-DA72A1E122B9}" dt="2021-04-16T13:23:13.906" v="43" actId="108"/>
        <pc:sldMkLst>
          <pc:docMk/>
          <pc:sldMk cId="1518895111" sldId="395"/>
        </pc:sldMkLst>
        <pc:spChg chg="mod">
          <ac:chgData name="Blagoj Kostovski" userId="3bf6ea7c90a8a414" providerId="LiveId" clId="{118E0792-26CA-496B-AD55-DA72A1E122B9}" dt="2021-04-16T13:23:13.906" v="43" actId="108"/>
          <ac:spMkLst>
            <pc:docMk/>
            <pc:sldMk cId="1518895111" sldId="395"/>
            <ac:spMk id="3" creationId="{8E2CDAC6-5949-4677-A1FE-7A536E9A1DDC}"/>
          </ac:spMkLst>
        </pc:spChg>
      </pc:sldChg>
      <pc:sldChg chg="modSp add">
        <pc:chgData name="Blagoj Kostovski" userId="3bf6ea7c90a8a414" providerId="LiveId" clId="{118E0792-26CA-496B-AD55-DA72A1E122B9}" dt="2021-04-16T13:34:15.189" v="95" actId="21"/>
        <pc:sldMkLst>
          <pc:docMk/>
          <pc:sldMk cId="1433765609" sldId="483"/>
        </pc:sldMkLst>
        <pc:spChg chg="mod">
          <ac:chgData name="Blagoj Kostovski" userId="3bf6ea7c90a8a414" providerId="LiveId" clId="{118E0792-26CA-496B-AD55-DA72A1E122B9}" dt="2021-04-16T13:34:09.190" v="94" actId="20577"/>
          <ac:spMkLst>
            <pc:docMk/>
            <pc:sldMk cId="1433765609" sldId="483"/>
            <ac:spMk id="2" creationId="{00000000-0000-0000-0000-000000000000}"/>
          </ac:spMkLst>
        </pc:spChg>
        <pc:spChg chg="mod">
          <ac:chgData name="Blagoj Kostovski" userId="3bf6ea7c90a8a414" providerId="LiveId" clId="{118E0792-26CA-496B-AD55-DA72A1E122B9}" dt="2021-04-16T13:34:15.189" v="95" actId="21"/>
          <ac:spMkLst>
            <pc:docMk/>
            <pc:sldMk cId="1433765609" sldId="483"/>
            <ac:spMk id="3" creationId="{00000000-0000-0000-0000-000000000000}"/>
          </ac:spMkLst>
        </pc:spChg>
      </pc:sldChg>
      <pc:sldChg chg="modSp add">
        <pc:chgData name="Blagoj Kostovski" userId="3bf6ea7c90a8a414" providerId="LiveId" clId="{118E0792-26CA-496B-AD55-DA72A1E122B9}" dt="2021-04-16T13:33:45.457" v="82" actId="20577"/>
        <pc:sldMkLst>
          <pc:docMk/>
          <pc:sldMk cId="1799762163" sldId="484"/>
        </pc:sldMkLst>
        <pc:spChg chg="mod">
          <ac:chgData name="Blagoj Kostovski" userId="3bf6ea7c90a8a414" providerId="LiveId" clId="{118E0792-26CA-496B-AD55-DA72A1E122B9}" dt="2021-04-16T13:32:48.209" v="60" actId="20577"/>
          <ac:spMkLst>
            <pc:docMk/>
            <pc:sldMk cId="1799762163" sldId="484"/>
            <ac:spMk id="2" creationId="{00000000-0000-0000-0000-000000000000}"/>
          </ac:spMkLst>
        </pc:spChg>
        <pc:spChg chg="mod">
          <ac:chgData name="Blagoj Kostovski" userId="3bf6ea7c90a8a414" providerId="LiveId" clId="{118E0792-26CA-496B-AD55-DA72A1E122B9}" dt="2021-04-16T13:33:45.457" v="82" actId="20577"/>
          <ac:spMkLst>
            <pc:docMk/>
            <pc:sldMk cId="1799762163" sldId="48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mk-M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F2478F-49A5-4242-9177-097C6D91B2B2}" type="datetimeFigureOut">
              <a:rPr lang="mk-MK" smtClean="0"/>
              <a:t>29.4.2021</a:t>
            </a:fld>
            <a:endParaRPr lang="mk-M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mk-M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mk-M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mk-M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A396B-B7D2-44B0-9F4D-3BDB6B3C5610}" type="slidenum">
              <a:rPr lang="mk-MK" smtClean="0"/>
              <a:t>‹#›</a:t>
            </a:fld>
            <a:endParaRPr lang="mk-MK"/>
          </a:p>
        </p:txBody>
      </p:sp>
    </p:spTree>
    <p:extLst>
      <p:ext uri="{BB962C8B-B14F-4D97-AF65-F5344CB8AC3E}">
        <p14:creationId xmlns:p14="http://schemas.microsoft.com/office/powerpoint/2010/main" val="2479977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earchsqlserver.techtarget.com/definition/database-management-system"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earchsqlserver.techtarget.com/definition/database-management-system" TargetMode="External"/><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andrewrollins.com/2009/08/11/database-normalization-first-second-and-third-normal-forms/" TargetMode="External"/><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andrewrollins.com/2009/08/11/database-normalization-first-second-and-third-normal-forms/" TargetMode="External"/><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andrewrollins.com/2009/08/11/database-normalization-first-second-and-third-normal-forms/" TargetMode="External"/><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earchsqlserver.techtarget.com/definition/database-management-syste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earchsqlserver.techtarget.com/definition/database-management-syste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earchsqlserver.techtarget.com/definition/database-management-system"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earchsqlserver.techtarget.com/definition/database-management-syste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earchsqlserver.techtarget.com/definition/database-management-system"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earchsqlserver.techtarget.com/definition/database-management-system"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run on Docker container:</a:t>
            </a:r>
          </a:p>
          <a:p>
            <a:r>
              <a:rPr lang="en-US" dirty="0"/>
              <a:t>Speed and consistency</a:t>
            </a:r>
            <a:endParaRPr lang="mk-MK" dirty="0"/>
          </a:p>
        </p:txBody>
      </p:sp>
      <p:sp>
        <p:nvSpPr>
          <p:cNvPr id="4" name="Slide Number Placeholder 3"/>
          <p:cNvSpPr>
            <a:spLocks noGrp="1"/>
          </p:cNvSpPr>
          <p:nvPr>
            <p:ph type="sldNum" sz="quarter" idx="5"/>
          </p:nvPr>
        </p:nvSpPr>
        <p:spPr/>
        <p:txBody>
          <a:bodyPr/>
          <a:lstStyle/>
          <a:p>
            <a:fld id="{B37A396B-B7D2-44B0-9F4D-3BDB6B3C5610}" type="slidenum">
              <a:rPr lang="mk-MK" smtClean="0"/>
              <a:t>16</a:t>
            </a:fld>
            <a:endParaRPr lang="mk-MK"/>
          </a:p>
        </p:txBody>
      </p:sp>
    </p:spTree>
    <p:extLst>
      <p:ext uri="{BB962C8B-B14F-4D97-AF65-F5344CB8AC3E}">
        <p14:creationId xmlns:p14="http://schemas.microsoft.com/office/powerpoint/2010/main" val="920916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https://searchsqlserver.techtarget.com/definition/database-management-system</a:t>
            </a:r>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30</a:t>
            </a:fld>
            <a:endParaRPr lang="mk-MK"/>
          </a:p>
        </p:txBody>
      </p:sp>
    </p:spTree>
    <p:extLst>
      <p:ext uri="{BB962C8B-B14F-4D97-AF65-F5344CB8AC3E}">
        <p14:creationId xmlns:p14="http://schemas.microsoft.com/office/powerpoint/2010/main" val="2274818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5"/>
          </p:nvPr>
        </p:nvSpPr>
        <p:spPr/>
        <p:txBody>
          <a:bodyPr/>
          <a:lstStyle/>
          <a:p>
            <a:fld id="{B37A396B-B7D2-44B0-9F4D-3BDB6B3C5610}" type="slidenum">
              <a:rPr lang="mk-MK" smtClean="0"/>
              <a:t>31</a:t>
            </a:fld>
            <a:endParaRPr lang="mk-MK"/>
          </a:p>
        </p:txBody>
      </p:sp>
    </p:spTree>
    <p:extLst>
      <p:ext uri="{BB962C8B-B14F-4D97-AF65-F5344CB8AC3E}">
        <p14:creationId xmlns:p14="http://schemas.microsoft.com/office/powerpoint/2010/main" val="3148401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run on Docker container:</a:t>
            </a:r>
          </a:p>
          <a:p>
            <a:r>
              <a:rPr lang="en-US" dirty="0"/>
              <a:t>Speed and consistency</a:t>
            </a:r>
            <a:endParaRPr lang="mk-MK" dirty="0"/>
          </a:p>
        </p:txBody>
      </p:sp>
      <p:sp>
        <p:nvSpPr>
          <p:cNvPr id="4" name="Slide Number Placeholder 3"/>
          <p:cNvSpPr>
            <a:spLocks noGrp="1"/>
          </p:cNvSpPr>
          <p:nvPr>
            <p:ph type="sldNum" sz="quarter" idx="5"/>
          </p:nvPr>
        </p:nvSpPr>
        <p:spPr/>
        <p:txBody>
          <a:bodyPr/>
          <a:lstStyle/>
          <a:p>
            <a:fld id="{B37A396B-B7D2-44B0-9F4D-3BDB6B3C5610}" type="slidenum">
              <a:rPr lang="mk-MK" smtClean="0"/>
              <a:t>34</a:t>
            </a:fld>
            <a:endParaRPr lang="mk-MK"/>
          </a:p>
        </p:txBody>
      </p:sp>
    </p:spTree>
    <p:extLst>
      <p:ext uri="{BB962C8B-B14F-4D97-AF65-F5344CB8AC3E}">
        <p14:creationId xmlns:p14="http://schemas.microsoft.com/office/powerpoint/2010/main" val="3399195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run on Docker container:</a:t>
            </a:r>
          </a:p>
          <a:p>
            <a:r>
              <a:rPr lang="en-US" dirty="0"/>
              <a:t>Speed and consistency</a:t>
            </a:r>
            <a:endParaRPr lang="mk-MK" dirty="0"/>
          </a:p>
        </p:txBody>
      </p:sp>
      <p:sp>
        <p:nvSpPr>
          <p:cNvPr id="4" name="Slide Number Placeholder 3"/>
          <p:cNvSpPr>
            <a:spLocks noGrp="1"/>
          </p:cNvSpPr>
          <p:nvPr>
            <p:ph type="sldNum" sz="quarter" idx="5"/>
          </p:nvPr>
        </p:nvSpPr>
        <p:spPr/>
        <p:txBody>
          <a:bodyPr/>
          <a:lstStyle/>
          <a:p>
            <a:fld id="{B37A396B-B7D2-44B0-9F4D-3BDB6B3C5610}" type="slidenum">
              <a:rPr lang="mk-MK" smtClean="0"/>
              <a:t>35</a:t>
            </a:fld>
            <a:endParaRPr lang="mk-MK"/>
          </a:p>
        </p:txBody>
      </p:sp>
    </p:spTree>
    <p:extLst>
      <p:ext uri="{BB962C8B-B14F-4D97-AF65-F5344CB8AC3E}">
        <p14:creationId xmlns:p14="http://schemas.microsoft.com/office/powerpoint/2010/main" val="1380508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run on Docker container:</a:t>
            </a:r>
          </a:p>
          <a:p>
            <a:r>
              <a:rPr lang="en-US" dirty="0"/>
              <a:t>Speed and consistency</a:t>
            </a:r>
            <a:endParaRPr lang="mk-MK" dirty="0"/>
          </a:p>
        </p:txBody>
      </p:sp>
      <p:sp>
        <p:nvSpPr>
          <p:cNvPr id="4" name="Slide Number Placeholder 3"/>
          <p:cNvSpPr>
            <a:spLocks noGrp="1"/>
          </p:cNvSpPr>
          <p:nvPr>
            <p:ph type="sldNum" sz="quarter" idx="5"/>
          </p:nvPr>
        </p:nvSpPr>
        <p:spPr/>
        <p:txBody>
          <a:bodyPr/>
          <a:lstStyle/>
          <a:p>
            <a:fld id="{B37A396B-B7D2-44B0-9F4D-3BDB6B3C5610}" type="slidenum">
              <a:rPr lang="mk-MK" smtClean="0"/>
              <a:t>36</a:t>
            </a:fld>
            <a:endParaRPr lang="mk-MK"/>
          </a:p>
        </p:txBody>
      </p:sp>
    </p:spTree>
    <p:extLst>
      <p:ext uri="{BB962C8B-B14F-4D97-AF65-F5344CB8AC3E}">
        <p14:creationId xmlns:p14="http://schemas.microsoft.com/office/powerpoint/2010/main" val="312809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run on Docker container:</a:t>
            </a:r>
          </a:p>
          <a:p>
            <a:r>
              <a:rPr lang="en-US" dirty="0"/>
              <a:t>Speed and consistency</a:t>
            </a:r>
            <a:endParaRPr lang="mk-MK" dirty="0"/>
          </a:p>
        </p:txBody>
      </p:sp>
      <p:sp>
        <p:nvSpPr>
          <p:cNvPr id="4" name="Slide Number Placeholder 3"/>
          <p:cNvSpPr>
            <a:spLocks noGrp="1"/>
          </p:cNvSpPr>
          <p:nvPr>
            <p:ph type="sldNum" sz="quarter" idx="5"/>
          </p:nvPr>
        </p:nvSpPr>
        <p:spPr/>
        <p:txBody>
          <a:bodyPr/>
          <a:lstStyle/>
          <a:p>
            <a:fld id="{B37A396B-B7D2-44B0-9F4D-3BDB6B3C5610}" type="slidenum">
              <a:rPr lang="mk-MK" smtClean="0"/>
              <a:t>37</a:t>
            </a:fld>
            <a:endParaRPr lang="mk-MK"/>
          </a:p>
        </p:txBody>
      </p:sp>
    </p:spTree>
    <p:extLst>
      <p:ext uri="{BB962C8B-B14F-4D97-AF65-F5344CB8AC3E}">
        <p14:creationId xmlns:p14="http://schemas.microsoft.com/office/powerpoint/2010/main" val="269964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Master - </a:t>
            </a:r>
            <a:r>
              <a:rPr lang="en-US" b="0" i="0" dirty="0">
                <a:solidFill>
                  <a:srgbClr val="171717"/>
                </a:solidFill>
                <a:effectLst/>
                <a:latin typeface="Segoe UI" panose="020B0502040204020203" pitchFamily="34" charset="0"/>
              </a:rPr>
              <a:t>Records all the system-level information for an instance of SQL Server</a:t>
            </a:r>
          </a:p>
          <a:p>
            <a:r>
              <a:rPr lang="en-US" b="0" i="0" dirty="0">
                <a:solidFill>
                  <a:srgbClr val="171717"/>
                </a:solidFill>
                <a:effectLst/>
                <a:latin typeface="Segoe UI" panose="020B0502040204020203" pitchFamily="34" charset="0"/>
              </a:rPr>
              <a:t>Model - Is used as the template for all databases created on the instance of SQL Server. Modifications made to the </a:t>
            </a:r>
            <a:r>
              <a:rPr lang="en-US" b="1" i="0" dirty="0">
                <a:solidFill>
                  <a:srgbClr val="171717"/>
                </a:solidFill>
                <a:effectLst/>
                <a:latin typeface="Segoe UI" panose="020B0502040204020203" pitchFamily="34" charset="0"/>
              </a:rPr>
              <a:t>model</a:t>
            </a:r>
            <a:r>
              <a:rPr lang="en-US" b="0" i="0" dirty="0">
                <a:solidFill>
                  <a:srgbClr val="171717"/>
                </a:solidFill>
                <a:effectLst/>
                <a:latin typeface="Segoe UI" panose="020B0502040204020203" pitchFamily="34" charset="0"/>
              </a:rPr>
              <a:t> database, such as database size, collation, recovery model, and other database options, are applied to any databases created afterward.</a:t>
            </a:r>
          </a:p>
          <a:p>
            <a:r>
              <a:rPr lang="en-US" b="0" i="0" dirty="0" err="1">
                <a:solidFill>
                  <a:srgbClr val="171717"/>
                </a:solidFill>
                <a:effectLst/>
                <a:latin typeface="Segoe UI" panose="020B0502040204020203" pitchFamily="34" charset="0"/>
              </a:rPr>
              <a:t>Msdb</a:t>
            </a:r>
            <a:r>
              <a:rPr lang="en-US" b="0" i="0" dirty="0">
                <a:solidFill>
                  <a:srgbClr val="171717"/>
                </a:solidFill>
                <a:effectLst/>
                <a:latin typeface="Segoe UI" panose="020B0502040204020203" pitchFamily="34" charset="0"/>
              </a:rPr>
              <a:t> - </a:t>
            </a:r>
            <a:r>
              <a:rPr lang="en-US" dirty="0">
                <a:effectLst/>
              </a:rPr>
              <a:t>Is used by SQL Server Agent for scheduling alerts and jobs.</a:t>
            </a:r>
          </a:p>
          <a:p>
            <a:r>
              <a:rPr lang="en-US" dirty="0" err="1">
                <a:effectLst/>
              </a:rPr>
              <a:t>Tempdb</a:t>
            </a:r>
            <a:r>
              <a:rPr lang="en-US" dirty="0">
                <a:effectLst/>
              </a:rPr>
              <a:t> - </a:t>
            </a:r>
            <a:r>
              <a:rPr lang="en-US" b="0" i="0" dirty="0">
                <a:solidFill>
                  <a:srgbClr val="171717"/>
                </a:solidFill>
                <a:effectLst/>
                <a:latin typeface="Segoe UI" panose="020B0502040204020203" pitchFamily="34" charset="0"/>
              </a:rPr>
              <a:t>Is a workspace for holding temporary objects or intermediate result sets.</a:t>
            </a:r>
            <a:endParaRPr lang="mk-MK" dirty="0"/>
          </a:p>
        </p:txBody>
      </p:sp>
      <p:sp>
        <p:nvSpPr>
          <p:cNvPr id="4" name="Slide Number Placeholder 3"/>
          <p:cNvSpPr>
            <a:spLocks noGrp="1"/>
          </p:cNvSpPr>
          <p:nvPr>
            <p:ph type="sldNum" sz="quarter" idx="5"/>
          </p:nvPr>
        </p:nvSpPr>
        <p:spPr/>
        <p:txBody>
          <a:bodyPr/>
          <a:lstStyle/>
          <a:p>
            <a:fld id="{B37A396B-B7D2-44B0-9F4D-3BDB6B3C5610}" type="slidenum">
              <a:rPr lang="mk-MK" smtClean="0"/>
              <a:t>39</a:t>
            </a:fld>
            <a:endParaRPr lang="mk-MK"/>
          </a:p>
        </p:txBody>
      </p:sp>
    </p:spTree>
    <p:extLst>
      <p:ext uri="{BB962C8B-B14F-4D97-AF65-F5344CB8AC3E}">
        <p14:creationId xmlns:p14="http://schemas.microsoft.com/office/powerpoint/2010/main" val="2906257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additional constraints on the table</a:t>
            </a:r>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69</a:t>
            </a:fld>
            <a:endParaRPr lang="mk-MK"/>
          </a:p>
        </p:txBody>
      </p:sp>
    </p:spTree>
    <p:extLst>
      <p:ext uri="{BB962C8B-B14F-4D97-AF65-F5344CB8AC3E}">
        <p14:creationId xmlns:p14="http://schemas.microsoft.com/office/powerpoint/2010/main" val="1081543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all possible select</a:t>
            </a:r>
            <a:r>
              <a:rPr lang="en-US" baseline="0" dirty="0"/>
              <a:t> statements on </a:t>
            </a:r>
            <a:r>
              <a:rPr lang="en-US" baseline="0" dirty="0" err="1"/>
              <a:t>TestEmployee</a:t>
            </a:r>
            <a:r>
              <a:rPr lang="en-US" baseline="0" dirty="0"/>
              <a:t> table</a:t>
            </a:r>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74</a:t>
            </a:fld>
            <a:endParaRPr lang="mk-MK"/>
          </a:p>
        </p:txBody>
      </p:sp>
    </p:spTree>
    <p:extLst>
      <p:ext uri="{BB962C8B-B14F-4D97-AF65-F5344CB8AC3E}">
        <p14:creationId xmlns:p14="http://schemas.microsoft.com/office/powerpoint/2010/main" val="2473846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https://searchsqlserver.techtarget.com/definition/database-management-system</a:t>
            </a:r>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88</a:t>
            </a:fld>
            <a:endParaRPr lang="mk-MK"/>
          </a:p>
        </p:txBody>
      </p:sp>
    </p:spTree>
    <p:extLst>
      <p:ext uri="{BB962C8B-B14F-4D97-AF65-F5344CB8AC3E}">
        <p14:creationId xmlns:p14="http://schemas.microsoft.com/office/powerpoint/2010/main" val="2931889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17</a:t>
            </a:fld>
            <a:endParaRPr lang="mk-MK"/>
          </a:p>
        </p:txBody>
      </p:sp>
    </p:spTree>
    <p:extLst>
      <p:ext uri="{BB962C8B-B14F-4D97-AF65-F5344CB8AC3E}">
        <p14:creationId xmlns:p14="http://schemas.microsoft.com/office/powerpoint/2010/main" val="3410918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http://www.andrewrollins.com/2009/08/11/database-normalization-first-second-and-third-normal-forms/</a:t>
            </a:r>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89</a:t>
            </a:fld>
            <a:endParaRPr lang="mk-MK"/>
          </a:p>
        </p:txBody>
      </p:sp>
    </p:spTree>
    <p:extLst>
      <p:ext uri="{BB962C8B-B14F-4D97-AF65-F5344CB8AC3E}">
        <p14:creationId xmlns:p14="http://schemas.microsoft.com/office/powerpoint/2010/main" val="4009691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http://www.andrewrollins.com/2009/08/11/database-normalization-first-second-and-third-normal-forms/</a:t>
            </a:r>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90</a:t>
            </a:fld>
            <a:endParaRPr lang="mk-MK"/>
          </a:p>
        </p:txBody>
      </p:sp>
    </p:spTree>
    <p:extLst>
      <p:ext uri="{BB962C8B-B14F-4D97-AF65-F5344CB8AC3E}">
        <p14:creationId xmlns:p14="http://schemas.microsoft.com/office/powerpoint/2010/main" val="629919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http://www.andrewrollins.com/2009/08/11/database-normalization-first-second-and-third-normal-forms/</a:t>
            </a:r>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91</a:t>
            </a:fld>
            <a:endParaRPr lang="mk-MK"/>
          </a:p>
        </p:txBody>
      </p:sp>
    </p:spTree>
    <p:extLst>
      <p:ext uri="{BB962C8B-B14F-4D97-AF65-F5344CB8AC3E}">
        <p14:creationId xmlns:p14="http://schemas.microsoft.com/office/powerpoint/2010/main" val="2859428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93</a:t>
            </a:fld>
            <a:endParaRPr lang="mk-MK"/>
          </a:p>
        </p:txBody>
      </p:sp>
    </p:spTree>
    <p:extLst>
      <p:ext uri="{BB962C8B-B14F-4D97-AF65-F5344CB8AC3E}">
        <p14:creationId xmlns:p14="http://schemas.microsoft.com/office/powerpoint/2010/main" val="1698591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8000"/>
                </a:solidFill>
                <a:latin typeface="Consolas" panose="020B0609020204030204" pitchFamily="49" charset="0"/>
              </a:rPr>
              <a:t>ALTER TABLE [dbo].[Account] DROP CONSTRAINT [</a:t>
            </a:r>
            <a:r>
              <a:rPr lang="en-US" dirty="0" err="1">
                <a:solidFill>
                  <a:srgbClr val="008000"/>
                </a:solidFill>
                <a:latin typeface="Consolas" panose="020B0609020204030204" pitchFamily="49" charset="0"/>
              </a:rPr>
              <a:t>FK_Account_Employee</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endParaRPr lang="en-US" dirty="0"/>
          </a:p>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94</a:t>
            </a:fld>
            <a:endParaRPr lang="mk-MK"/>
          </a:p>
        </p:txBody>
      </p:sp>
    </p:spTree>
    <p:extLst>
      <p:ext uri="{BB962C8B-B14F-4D97-AF65-F5344CB8AC3E}">
        <p14:creationId xmlns:p14="http://schemas.microsoft.com/office/powerpoint/2010/main" val="41826024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foreign keys on all tables in the database</a:t>
            </a:r>
            <a:r>
              <a:rPr lang="en-US" baseline="0" dirty="0"/>
              <a:t> </a:t>
            </a:r>
          </a:p>
          <a:p>
            <a:pPr marL="171450" indent="-171450">
              <a:buFontTx/>
              <a:buChar char="-"/>
            </a:pPr>
            <a:r>
              <a:rPr lang="en-US" baseline="0" dirty="0"/>
              <a:t>Test inserting invalid keys without foreign keys</a:t>
            </a:r>
          </a:p>
          <a:p>
            <a:pPr marL="171450" indent="-171450">
              <a:buFontTx/>
              <a:buChar char="-"/>
            </a:pPr>
            <a:r>
              <a:rPr lang="en-US" baseline="0" dirty="0"/>
              <a:t>With code</a:t>
            </a:r>
          </a:p>
          <a:p>
            <a:pPr marL="171450" indent="-171450">
              <a:buFontTx/>
              <a:buChar char="-"/>
            </a:pPr>
            <a:r>
              <a:rPr lang="en-US" baseline="0" dirty="0"/>
              <a:t>With ER diagram editor</a:t>
            </a:r>
          </a:p>
          <a:p>
            <a:pPr marL="171450" indent="-171450">
              <a:buFontTx/>
              <a:buChar char="-"/>
            </a:pPr>
            <a:r>
              <a:rPr lang="en-US" baseline="0" dirty="0"/>
              <a:t>Test inserting data in table with and without foreign keys</a:t>
            </a:r>
          </a:p>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95</a:t>
            </a:fld>
            <a:endParaRPr lang="mk-MK"/>
          </a:p>
        </p:txBody>
      </p:sp>
    </p:spTree>
    <p:extLst>
      <p:ext uri="{BB962C8B-B14F-4D97-AF65-F5344CB8AC3E}">
        <p14:creationId xmlns:p14="http://schemas.microsoft.com/office/powerpoint/2010/main" val="29603152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2h workshop in total</a:t>
            </a:r>
          </a:p>
        </p:txBody>
      </p:sp>
      <p:sp>
        <p:nvSpPr>
          <p:cNvPr id="4" name="Slide Number Placeholder 3"/>
          <p:cNvSpPr>
            <a:spLocks noGrp="1"/>
          </p:cNvSpPr>
          <p:nvPr>
            <p:ph type="sldNum" sz="quarter" idx="10"/>
          </p:nvPr>
        </p:nvSpPr>
        <p:spPr/>
        <p:txBody>
          <a:bodyPr/>
          <a:lstStyle/>
          <a:p>
            <a:fld id="{B37A396B-B7D2-44B0-9F4D-3BDB6B3C5610}" type="slidenum">
              <a:rPr lang="mk-MK" smtClean="0"/>
              <a:t>96</a:t>
            </a:fld>
            <a:endParaRPr lang="mk-MK"/>
          </a:p>
        </p:txBody>
      </p:sp>
    </p:spTree>
    <p:extLst>
      <p:ext uri="{BB962C8B-B14F-4D97-AF65-F5344CB8AC3E}">
        <p14:creationId xmlns:p14="http://schemas.microsoft.com/office/powerpoint/2010/main" val="12700616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Script for data generation</a:t>
            </a:r>
            <a:r>
              <a:rPr lang="en-US" baseline="0" dirty="0"/>
              <a:t> will be provided</a:t>
            </a:r>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97</a:t>
            </a:fld>
            <a:endParaRPr lang="mk-MK"/>
          </a:p>
        </p:txBody>
      </p:sp>
    </p:spTree>
    <p:extLst>
      <p:ext uri="{BB962C8B-B14F-4D97-AF65-F5344CB8AC3E}">
        <p14:creationId xmlns:p14="http://schemas.microsoft.com/office/powerpoint/2010/main" val="4024262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 Week 2 - 01 Join </a:t>
            </a:r>
            <a:r>
              <a:rPr lang="en-US" dirty="0" err="1"/>
              <a:t>example.sql</a:t>
            </a:r>
            <a:endParaRPr lang="en-US" dirty="0"/>
          </a:p>
          <a:p>
            <a:br>
              <a:rPr lang="en-US" dirty="0"/>
            </a:br>
            <a:r>
              <a:rPr lang="en-US" dirty="0"/>
              <a:t>Create two tables</a:t>
            </a:r>
            <a:r>
              <a:rPr lang="en-US" baseline="0" dirty="0"/>
              <a:t> with 1 column</a:t>
            </a:r>
          </a:p>
          <a:p>
            <a:r>
              <a:rPr lang="en-US" baseline="0" dirty="0"/>
              <a:t>Insert data in it</a:t>
            </a:r>
          </a:p>
          <a:p>
            <a:r>
              <a:rPr lang="en-US" baseline="0" dirty="0"/>
              <a:t>Try to make inner join (</a:t>
            </a:r>
            <a:r>
              <a:rPr lang="en-US" baseline="0" dirty="0" err="1"/>
              <a:t>idA</a:t>
            </a:r>
            <a:r>
              <a:rPr lang="en-US" baseline="0" dirty="0"/>
              <a:t>)</a:t>
            </a:r>
          </a:p>
          <a:p>
            <a:r>
              <a:rPr lang="en-US" baseline="0" dirty="0"/>
              <a:t>Try to join some of the Account tables</a:t>
            </a:r>
          </a:p>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111</a:t>
            </a:fld>
            <a:endParaRPr lang="mk-MK"/>
          </a:p>
        </p:txBody>
      </p:sp>
    </p:spTree>
    <p:extLst>
      <p:ext uri="{BB962C8B-B14F-4D97-AF65-F5344CB8AC3E}">
        <p14:creationId xmlns:p14="http://schemas.microsoft.com/office/powerpoint/2010/main" val="573010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 Week 2 - 01 Join </a:t>
            </a:r>
            <a:r>
              <a:rPr lang="en-US" dirty="0" err="1"/>
              <a:t>example.sql</a:t>
            </a:r>
            <a:endParaRPr lang="en-US" dirty="0"/>
          </a:p>
          <a:p>
            <a:endParaRPr lang="en-US" dirty="0"/>
          </a:p>
          <a:p>
            <a:r>
              <a:rPr lang="en-US" dirty="0"/>
              <a:t>Create two tables</a:t>
            </a:r>
            <a:r>
              <a:rPr lang="en-US" baseline="0" dirty="0"/>
              <a:t> with 1 column</a:t>
            </a:r>
          </a:p>
          <a:p>
            <a:r>
              <a:rPr lang="en-US" baseline="0" dirty="0"/>
              <a:t>Insert data in it</a:t>
            </a:r>
          </a:p>
          <a:p>
            <a:r>
              <a:rPr lang="en-US" baseline="0" dirty="0"/>
              <a:t>Try to make left join (</a:t>
            </a:r>
            <a:r>
              <a:rPr lang="en-US" baseline="0" dirty="0" err="1"/>
              <a:t>idA</a:t>
            </a:r>
            <a:r>
              <a:rPr lang="en-US" baseline="0" dirty="0"/>
              <a:t>)</a:t>
            </a:r>
          </a:p>
          <a:p>
            <a:r>
              <a:rPr lang="en-US" baseline="0" dirty="0"/>
              <a:t>Try to join some of the Account tables</a:t>
            </a:r>
          </a:p>
          <a:p>
            <a:r>
              <a:rPr lang="en-US" baseline="0" dirty="0"/>
              <a:t>Try to make right and full  joins</a:t>
            </a:r>
          </a:p>
          <a:p>
            <a:r>
              <a:rPr lang="en-US" baseline="0" dirty="0"/>
              <a:t>Practice the joins on Accounts database</a:t>
            </a:r>
          </a:p>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119</a:t>
            </a:fld>
            <a:endParaRPr lang="mk-MK"/>
          </a:p>
        </p:txBody>
      </p:sp>
    </p:spTree>
    <p:extLst>
      <p:ext uri="{BB962C8B-B14F-4D97-AF65-F5344CB8AC3E}">
        <p14:creationId xmlns:p14="http://schemas.microsoft.com/office/powerpoint/2010/main" val="3114892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18</a:t>
            </a:fld>
            <a:endParaRPr lang="mk-MK"/>
          </a:p>
        </p:txBody>
      </p:sp>
    </p:spTree>
    <p:extLst>
      <p:ext uri="{BB962C8B-B14F-4D97-AF65-F5344CB8AC3E}">
        <p14:creationId xmlns:p14="http://schemas.microsoft.com/office/powerpoint/2010/main" val="1417282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cross join on the test</a:t>
            </a:r>
            <a:r>
              <a:rPr lang="en-US" baseline="0" dirty="0"/>
              <a:t> table with IDs</a:t>
            </a:r>
          </a:p>
          <a:p>
            <a:r>
              <a:rPr lang="en-US" baseline="0" dirty="0"/>
              <a:t>Do some tests with cross join from Accounts database</a:t>
            </a:r>
          </a:p>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123</a:t>
            </a:fld>
            <a:endParaRPr lang="mk-MK"/>
          </a:p>
        </p:txBody>
      </p:sp>
    </p:spTree>
    <p:extLst>
      <p:ext uri="{BB962C8B-B14F-4D97-AF65-F5344CB8AC3E}">
        <p14:creationId xmlns:p14="http://schemas.microsoft.com/office/powerpoint/2010/main" val="14478991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Week 2 - 02 Combining </a:t>
            </a:r>
            <a:r>
              <a:rPr lang="en-US" dirty="0" err="1"/>
              <a:t>sets.sql</a:t>
            </a:r>
            <a:endParaRPr lang="en-US" dirty="0"/>
          </a:p>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130</a:t>
            </a:fld>
            <a:endParaRPr lang="mk-MK"/>
          </a:p>
        </p:txBody>
      </p:sp>
    </p:spTree>
    <p:extLst>
      <p:ext uri="{BB962C8B-B14F-4D97-AF65-F5344CB8AC3E}">
        <p14:creationId xmlns:p14="http://schemas.microsoft.com/office/powerpoint/2010/main" val="10435944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Week 2 - 02 Combining </a:t>
            </a:r>
            <a:r>
              <a:rPr lang="en-US" dirty="0" err="1"/>
              <a:t>sets.sql</a:t>
            </a:r>
            <a:endParaRPr lang="en-US" dirty="0"/>
          </a:p>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133</a:t>
            </a:fld>
            <a:endParaRPr lang="mk-MK"/>
          </a:p>
        </p:txBody>
      </p:sp>
    </p:spTree>
    <p:extLst>
      <p:ext uri="{BB962C8B-B14F-4D97-AF65-F5344CB8AC3E}">
        <p14:creationId xmlns:p14="http://schemas.microsoft.com/office/powerpoint/2010/main" val="7416347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Week 2 - 02 Combining </a:t>
            </a:r>
            <a:r>
              <a:rPr lang="en-US" dirty="0" err="1"/>
              <a:t>sets.sql</a:t>
            </a:r>
            <a:endParaRPr lang="en-US" dirty="0"/>
          </a:p>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136</a:t>
            </a:fld>
            <a:endParaRPr lang="mk-MK"/>
          </a:p>
        </p:txBody>
      </p:sp>
    </p:spTree>
    <p:extLst>
      <p:ext uri="{BB962C8B-B14F-4D97-AF65-F5344CB8AC3E}">
        <p14:creationId xmlns:p14="http://schemas.microsoft.com/office/powerpoint/2010/main" val="14630416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to declare different variables and temp tables</a:t>
            </a:r>
          </a:p>
          <a:p>
            <a:r>
              <a:rPr lang="en-US" dirty="0"/>
              <a:t>Insert data </a:t>
            </a:r>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143</a:t>
            </a:fld>
            <a:endParaRPr lang="mk-MK"/>
          </a:p>
        </p:txBody>
      </p:sp>
    </p:spTree>
    <p:extLst>
      <p:ext uri="{BB962C8B-B14F-4D97-AF65-F5344CB8AC3E}">
        <p14:creationId xmlns:p14="http://schemas.microsoft.com/office/powerpoint/2010/main" val="28015168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146</a:t>
            </a:fld>
            <a:endParaRPr lang="mk-MK"/>
          </a:p>
        </p:txBody>
      </p:sp>
    </p:spTree>
    <p:extLst>
      <p:ext uri="{BB962C8B-B14F-4D97-AF65-F5344CB8AC3E}">
        <p14:creationId xmlns:p14="http://schemas.microsoft.com/office/powerpoint/2010/main" val="32411361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8000"/>
                </a:solidFill>
                <a:latin typeface="Consolas" panose="020B0609020204030204" pitchFamily="49" charset="0"/>
              </a:rPr>
              <a:t>ALTER TABLE [dbo].[Account] DROP CONSTRAINT [</a:t>
            </a:r>
            <a:r>
              <a:rPr lang="en-US" dirty="0" err="1">
                <a:solidFill>
                  <a:srgbClr val="008000"/>
                </a:solidFill>
                <a:latin typeface="Consolas" panose="020B0609020204030204" pitchFamily="49" charset="0"/>
              </a:rPr>
              <a:t>FK_Account_Employee</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endParaRPr lang="en-US" dirty="0"/>
          </a:p>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147</a:t>
            </a:fld>
            <a:endParaRPr lang="mk-MK"/>
          </a:p>
        </p:txBody>
      </p:sp>
    </p:spTree>
    <p:extLst>
      <p:ext uri="{BB962C8B-B14F-4D97-AF65-F5344CB8AC3E}">
        <p14:creationId xmlns:p14="http://schemas.microsoft.com/office/powerpoint/2010/main" val="1063144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Izrabotete</a:t>
            </a:r>
            <a:r>
              <a:rPr lang="en-GB" dirty="0"/>
              <a:t> </a:t>
            </a:r>
            <a:r>
              <a:rPr lang="en-GB" dirty="0" err="1"/>
              <a:t>lista</a:t>
            </a:r>
            <a:r>
              <a:rPr lang="en-GB" dirty="0"/>
              <a:t> </a:t>
            </a:r>
            <a:r>
              <a:rPr lang="en-GB" dirty="0" err="1"/>
              <a:t>na</a:t>
            </a:r>
            <a:r>
              <a:rPr lang="en-GB" dirty="0"/>
              <a:t> ATM</a:t>
            </a:r>
            <a:r>
              <a:rPr lang="en-GB" baseline="0" dirty="0"/>
              <a:t> </a:t>
            </a:r>
            <a:r>
              <a:rPr lang="en-GB" baseline="0" dirty="0" err="1"/>
              <a:t>na</a:t>
            </a:r>
            <a:r>
              <a:rPr lang="en-GB" baseline="0" dirty="0"/>
              <a:t> koja ke </a:t>
            </a:r>
            <a:r>
              <a:rPr lang="en-GB" baseline="0" dirty="0" err="1"/>
              <a:t>gi</a:t>
            </a:r>
            <a:r>
              <a:rPr lang="en-GB" baseline="0" dirty="0"/>
              <a:t> </a:t>
            </a:r>
            <a:r>
              <a:rPr lang="en-GB" baseline="0" dirty="0" err="1"/>
              <a:t>prikazete</a:t>
            </a:r>
            <a:r>
              <a:rPr lang="en-GB" baseline="0" dirty="0"/>
              <a:t> ATM </a:t>
            </a:r>
            <a:r>
              <a:rPr lang="en-GB" baseline="0" dirty="0" err="1"/>
              <a:t>uredite</a:t>
            </a:r>
            <a:r>
              <a:rPr lang="en-GB" baseline="0" dirty="0"/>
              <a:t> </a:t>
            </a:r>
            <a:r>
              <a:rPr lang="en-GB" baseline="0" dirty="0" err="1"/>
              <a:t>na</a:t>
            </a:r>
            <a:r>
              <a:rPr lang="en-GB" baseline="0" dirty="0"/>
              <a:t> koi </a:t>
            </a:r>
            <a:r>
              <a:rPr lang="en-GB" baseline="0" dirty="0" err="1"/>
              <a:t>imalo</a:t>
            </a:r>
            <a:r>
              <a:rPr lang="en-GB" baseline="0" dirty="0"/>
              <a:t> </a:t>
            </a:r>
            <a:r>
              <a:rPr lang="en-GB" baseline="0" dirty="0" err="1"/>
              <a:t>isplati</a:t>
            </a:r>
            <a:r>
              <a:rPr lang="en-GB" baseline="0" dirty="0"/>
              <a:t> </a:t>
            </a:r>
            <a:r>
              <a:rPr lang="en-GB" baseline="0" dirty="0" err="1"/>
              <a:t>pogolemi</a:t>
            </a:r>
            <a:r>
              <a:rPr lang="en-GB" baseline="0" dirty="0"/>
              <a:t> od 1500 den </a:t>
            </a:r>
            <a:r>
              <a:rPr lang="en-GB" baseline="0" dirty="0" err="1"/>
              <a:t>vo</a:t>
            </a:r>
            <a:r>
              <a:rPr lang="en-GB" baseline="0" dirty="0"/>
              <a:t> </a:t>
            </a:r>
            <a:r>
              <a:rPr lang="en-GB" baseline="0" dirty="0" err="1"/>
              <a:t>mesec</a:t>
            </a:r>
            <a:r>
              <a:rPr lang="en-GB" baseline="0" dirty="0"/>
              <a:t> 03.2019</a:t>
            </a:r>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148</a:t>
            </a:fld>
            <a:endParaRPr lang="mk-MK"/>
          </a:p>
        </p:txBody>
      </p:sp>
    </p:spTree>
    <p:extLst>
      <p:ext uri="{BB962C8B-B14F-4D97-AF65-F5344CB8AC3E}">
        <p14:creationId xmlns:p14="http://schemas.microsoft.com/office/powerpoint/2010/main" val="38259511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Steps:</a:t>
            </a:r>
          </a:p>
          <a:p>
            <a:pPr lvl="2"/>
            <a:r>
              <a:rPr lang="en-US" dirty="0"/>
              <a:t>List all transactions in 03.2019 for outflow amounts greater than 1500 </a:t>
            </a:r>
          </a:p>
          <a:p>
            <a:pPr lvl="2"/>
            <a:r>
              <a:rPr lang="en-US" dirty="0"/>
              <a:t>List the Location names for the transactions from the previous query</a:t>
            </a:r>
            <a:endParaRPr lang="en-GB" dirty="0"/>
          </a:p>
          <a:p>
            <a:endParaRPr lang="en-US" dirty="0"/>
          </a:p>
        </p:txBody>
      </p:sp>
      <p:sp>
        <p:nvSpPr>
          <p:cNvPr id="4" name="Slide Number Placeholder 3"/>
          <p:cNvSpPr>
            <a:spLocks noGrp="1"/>
          </p:cNvSpPr>
          <p:nvPr>
            <p:ph type="sldNum" sz="quarter" idx="5"/>
          </p:nvPr>
        </p:nvSpPr>
        <p:spPr/>
        <p:txBody>
          <a:bodyPr/>
          <a:lstStyle/>
          <a:p>
            <a:fld id="{B37A396B-B7D2-44B0-9F4D-3BDB6B3C5610}" type="slidenum">
              <a:rPr lang="mk-MK" smtClean="0"/>
              <a:t>150</a:t>
            </a:fld>
            <a:endParaRPr lang="mk-MK"/>
          </a:p>
        </p:txBody>
      </p:sp>
    </p:spTree>
    <p:extLst>
      <p:ext uri="{BB962C8B-B14F-4D97-AF65-F5344CB8AC3E}">
        <p14:creationId xmlns:p14="http://schemas.microsoft.com/office/powerpoint/2010/main" val="18713233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152</a:t>
            </a:fld>
            <a:endParaRPr lang="mk-MK"/>
          </a:p>
        </p:txBody>
      </p:sp>
    </p:spTree>
    <p:extLst>
      <p:ext uri="{BB962C8B-B14F-4D97-AF65-F5344CB8AC3E}">
        <p14:creationId xmlns:p14="http://schemas.microsoft.com/office/powerpoint/2010/main" val="2931889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https://searchsqlserver.techtarget.com/definition/database-management-system</a:t>
            </a:r>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20</a:t>
            </a:fld>
            <a:endParaRPr lang="mk-MK"/>
          </a:p>
        </p:txBody>
      </p:sp>
    </p:spTree>
    <p:extLst>
      <p:ext uri="{BB962C8B-B14F-4D97-AF65-F5344CB8AC3E}">
        <p14:creationId xmlns:p14="http://schemas.microsoft.com/office/powerpoint/2010/main" val="30442839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153</a:t>
            </a:fld>
            <a:endParaRPr lang="mk-MK"/>
          </a:p>
        </p:txBody>
      </p:sp>
    </p:spTree>
    <p:extLst>
      <p:ext uri="{BB962C8B-B14F-4D97-AF65-F5344CB8AC3E}">
        <p14:creationId xmlns:p14="http://schemas.microsoft.com/office/powerpoint/2010/main" val="40096916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154</a:t>
            </a:fld>
            <a:endParaRPr lang="mk-MK"/>
          </a:p>
        </p:txBody>
      </p:sp>
    </p:spTree>
    <p:extLst>
      <p:ext uri="{BB962C8B-B14F-4D97-AF65-F5344CB8AC3E}">
        <p14:creationId xmlns:p14="http://schemas.microsoft.com/office/powerpoint/2010/main" val="42781355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Find</a:t>
            </a:r>
            <a:r>
              <a:rPr lang="en-US" baseline="0" dirty="0"/>
              <a:t> the biggest outflow per ATM machine, for the first 3 months of 2019</a:t>
            </a:r>
          </a:p>
          <a:p>
            <a:pPr marL="171450" indent="-171450">
              <a:buFontTx/>
              <a:buChar char="-"/>
            </a:pP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B37A396B-B7D2-44B0-9F4D-3BDB6B3C5610}" type="slidenum">
              <a:rPr lang="mk-MK" smtClean="0"/>
              <a:t>155</a:t>
            </a:fld>
            <a:endParaRPr lang="mk-MK"/>
          </a:p>
        </p:txBody>
      </p:sp>
    </p:spTree>
    <p:extLst>
      <p:ext uri="{BB962C8B-B14F-4D97-AF65-F5344CB8AC3E}">
        <p14:creationId xmlns:p14="http://schemas.microsoft.com/office/powerpoint/2010/main" val="18920896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 total amount</a:t>
            </a:r>
            <a:r>
              <a:rPr lang="en-US" baseline="0" dirty="0"/>
              <a:t> of outflow per location in the month 03.2019</a:t>
            </a:r>
          </a:p>
          <a:p>
            <a:r>
              <a:rPr lang="en-US" baseline="0" dirty="0"/>
              <a:t>List Location name next to each location Id</a:t>
            </a:r>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160</a:t>
            </a:fld>
            <a:endParaRPr lang="mk-MK"/>
          </a:p>
        </p:txBody>
      </p:sp>
    </p:spTree>
    <p:extLst>
      <p:ext uri="{BB962C8B-B14F-4D97-AF65-F5344CB8AC3E}">
        <p14:creationId xmlns:p14="http://schemas.microsoft.com/office/powerpoint/2010/main" val="13115740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7A396B-B7D2-44B0-9F4D-3BDB6B3C5610}" type="slidenum">
              <a:rPr lang="mk-MK" smtClean="0"/>
              <a:t>164</a:t>
            </a:fld>
            <a:endParaRPr lang="mk-MK"/>
          </a:p>
        </p:txBody>
      </p:sp>
    </p:spTree>
    <p:extLst>
      <p:ext uri="{BB962C8B-B14F-4D97-AF65-F5344CB8AC3E}">
        <p14:creationId xmlns:p14="http://schemas.microsoft.com/office/powerpoint/2010/main" val="9567558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Week 3 - 01 Windows ranking functions hands </a:t>
            </a:r>
            <a:r>
              <a:rPr lang="en-US" dirty="0" err="1"/>
              <a:t>on.sql</a:t>
            </a:r>
            <a:endParaRPr lang="en-US" dirty="0"/>
          </a:p>
          <a:p>
            <a:endParaRPr lang="en-US" dirty="0"/>
          </a:p>
          <a:p>
            <a:r>
              <a:rPr lang="en-US" dirty="0"/>
              <a:t>Order all transactions from Clearing houses from highest</a:t>
            </a:r>
            <a:r>
              <a:rPr lang="en-US" baseline="0" dirty="0"/>
              <a:t> to lowest transaction by using </a:t>
            </a:r>
            <a:r>
              <a:rPr lang="en-US" baseline="0" dirty="0" err="1"/>
              <a:t>RowNumber</a:t>
            </a:r>
            <a:r>
              <a:rPr lang="en-US" baseline="0" dirty="0"/>
              <a:t> function</a:t>
            </a:r>
            <a:endParaRPr lang="en-US" dirty="0"/>
          </a:p>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165</a:t>
            </a:fld>
            <a:endParaRPr lang="mk-MK"/>
          </a:p>
        </p:txBody>
      </p:sp>
    </p:spTree>
    <p:extLst>
      <p:ext uri="{BB962C8B-B14F-4D97-AF65-F5344CB8AC3E}">
        <p14:creationId xmlns:p14="http://schemas.microsoft.com/office/powerpoint/2010/main" val="5730108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Extend the query for top 5 transactions to show top 5 transactions for</a:t>
            </a:r>
            <a:r>
              <a:rPr lang="en-US" baseline="0" dirty="0"/>
              <a:t> different clearing house (KIBS, MIPS)</a:t>
            </a:r>
            <a:endParaRPr lang="en-US" dirty="0"/>
          </a:p>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171</a:t>
            </a:fld>
            <a:endParaRPr lang="mk-MK"/>
          </a:p>
        </p:txBody>
      </p:sp>
    </p:spTree>
    <p:extLst>
      <p:ext uri="{BB962C8B-B14F-4D97-AF65-F5344CB8AC3E}">
        <p14:creationId xmlns:p14="http://schemas.microsoft.com/office/powerpoint/2010/main" val="18195590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a:t>
            </a:r>
            <a:r>
              <a:rPr lang="en-US" baseline="0" dirty="0"/>
              <a:t> something with replace function – for example: Replace </a:t>
            </a:r>
            <a:r>
              <a:rPr lang="en-US" baseline="0" dirty="0" err="1"/>
              <a:t>Partizanska</a:t>
            </a:r>
            <a:r>
              <a:rPr lang="en-US" baseline="0" dirty="0"/>
              <a:t> Skopje string with </a:t>
            </a:r>
            <a:r>
              <a:rPr lang="en-US" baseline="0" dirty="0" err="1"/>
              <a:t>Ilindenska</a:t>
            </a:r>
            <a:r>
              <a:rPr lang="en-US" baseline="0" dirty="0"/>
              <a:t> Skopje</a:t>
            </a:r>
          </a:p>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177</a:t>
            </a:fld>
            <a:endParaRPr lang="mk-MK"/>
          </a:p>
        </p:txBody>
      </p:sp>
    </p:spTree>
    <p:extLst>
      <p:ext uri="{BB962C8B-B14F-4D97-AF65-F5344CB8AC3E}">
        <p14:creationId xmlns:p14="http://schemas.microsoft.com/office/powerpoint/2010/main" val="17983588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7A396B-B7D2-44B0-9F4D-3BDB6B3C5610}" type="slidenum">
              <a:rPr lang="mk-MK" smtClean="0"/>
              <a:t>181</a:t>
            </a:fld>
            <a:endParaRPr lang="mk-MK"/>
          </a:p>
        </p:txBody>
      </p:sp>
    </p:spTree>
    <p:extLst>
      <p:ext uri="{BB962C8B-B14F-4D97-AF65-F5344CB8AC3E}">
        <p14:creationId xmlns:p14="http://schemas.microsoft.com/office/powerpoint/2010/main" val="13140753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7A396B-B7D2-44B0-9F4D-3BDB6B3C5610}" type="slidenum">
              <a:rPr lang="mk-MK" smtClean="0"/>
              <a:t>182</a:t>
            </a:fld>
            <a:endParaRPr lang="mk-MK"/>
          </a:p>
        </p:txBody>
      </p:sp>
    </p:spTree>
    <p:extLst>
      <p:ext uri="{BB962C8B-B14F-4D97-AF65-F5344CB8AC3E}">
        <p14:creationId xmlns:p14="http://schemas.microsoft.com/office/powerpoint/2010/main" val="861293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https://searchsqlserver.techtarget.com/definition/database-management-system</a:t>
            </a:r>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21</a:t>
            </a:fld>
            <a:endParaRPr lang="mk-MK"/>
          </a:p>
        </p:txBody>
      </p:sp>
    </p:spTree>
    <p:extLst>
      <p:ext uri="{BB962C8B-B14F-4D97-AF65-F5344CB8AC3E}">
        <p14:creationId xmlns:p14="http://schemas.microsoft.com/office/powerpoint/2010/main" val="36948751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183</a:t>
            </a:fld>
            <a:endParaRPr lang="mk-MK"/>
          </a:p>
        </p:txBody>
      </p:sp>
    </p:spTree>
    <p:extLst>
      <p:ext uri="{BB962C8B-B14F-4D97-AF65-F5344CB8AC3E}">
        <p14:creationId xmlns:p14="http://schemas.microsoft.com/office/powerpoint/2010/main" val="42880985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7A396B-B7D2-44B0-9F4D-3BDB6B3C5610}" type="slidenum">
              <a:rPr lang="mk-MK" smtClean="0"/>
              <a:t>187</a:t>
            </a:fld>
            <a:endParaRPr lang="mk-MK"/>
          </a:p>
        </p:txBody>
      </p:sp>
    </p:spTree>
    <p:extLst>
      <p:ext uri="{BB962C8B-B14F-4D97-AF65-F5344CB8AC3E}">
        <p14:creationId xmlns:p14="http://schemas.microsoft.com/office/powerpoint/2010/main" val="682375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188</a:t>
            </a:fld>
            <a:endParaRPr lang="mk-MK"/>
          </a:p>
        </p:txBody>
      </p:sp>
    </p:spTree>
    <p:extLst>
      <p:ext uri="{BB962C8B-B14F-4D97-AF65-F5344CB8AC3E}">
        <p14:creationId xmlns:p14="http://schemas.microsoft.com/office/powerpoint/2010/main" val="4147760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191</a:t>
            </a:fld>
            <a:endParaRPr lang="mk-MK"/>
          </a:p>
        </p:txBody>
      </p:sp>
    </p:spTree>
    <p:extLst>
      <p:ext uri="{BB962C8B-B14F-4D97-AF65-F5344CB8AC3E}">
        <p14:creationId xmlns:p14="http://schemas.microsoft.com/office/powerpoint/2010/main" val="16985918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192</a:t>
            </a:fld>
            <a:endParaRPr lang="mk-MK"/>
          </a:p>
        </p:txBody>
      </p:sp>
    </p:spTree>
    <p:extLst>
      <p:ext uri="{BB962C8B-B14F-4D97-AF65-F5344CB8AC3E}">
        <p14:creationId xmlns:p14="http://schemas.microsoft.com/office/powerpoint/2010/main" val="8629176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193</a:t>
            </a:fld>
            <a:endParaRPr lang="mk-MK"/>
          </a:p>
        </p:txBody>
      </p:sp>
    </p:spTree>
    <p:extLst>
      <p:ext uri="{BB962C8B-B14F-4D97-AF65-F5344CB8AC3E}">
        <p14:creationId xmlns:p14="http://schemas.microsoft.com/office/powerpoint/2010/main" val="11521149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194</a:t>
            </a:fld>
            <a:endParaRPr lang="mk-MK"/>
          </a:p>
        </p:txBody>
      </p:sp>
    </p:spTree>
    <p:extLst>
      <p:ext uri="{BB962C8B-B14F-4D97-AF65-F5344CB8AC3E}">
        <p14:creationId xmlns:p14="http://schemas.microsoft.com/office/powerpoint/2010/main" val="42281073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195</a:t>
            </a:fld>
            <a:endParaRPr lang="mk-MK"/>
          </a:p>
        </p:txBody>
      </p:sp>
    </p:spTree>
    <p:extLst>
      <p:ext uri="{BB962C8B-B14F-4D97-AF65-F5344CB8AC3E}">
        <p14:creationId xmlns:p14="http://schemas.microsoft.com/office/powerpoint/2010/main" val="29603152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196</a:t>
            </a:fld>
            <a:endParaRPr lang="mk-MK"/>
          </a:p>
        </p:txBody>
      </p:sp>
    </p:spTree>
    <p:extLst>
      <p:ext uri="{BB962C8B-B14F-4D97-AF65-F5344CB8AC3E}">
        <p14:creationId xmlns:p14="http://schemas.microsoft.com/office/powerpoint/2010/main" val="35051349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199</a:t>
            </a:fld>
            <a:endParaRPr lang="mk-MK"/>
          </a:p>
        </p:txBody>
      </p:sp>
    </p:spTree>
    <p:extLst>
      <p:ext uri="{BB962C8B-B14F-4D97-AF65-F5344CB8AC3E}">
        <p14:creationId xmlns:p14="http://schemas.microsoft.com/office/powerpoint/2010/main" val="2683059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https://searchsqlserver.techtarget.com/definition/database-management-system</a:t>
            </a:r>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24</a:t>
            </a:fld>
            <a:endParaRPr lang="mk-MK"/>
          </a:p>
        </p:txBody>
      </p:sp>
    </p:spTree>
    <p:extLst>
      <p:ext uri="{BB962C8B-B14F-4D97-AF65-F5344CB8AC3E}">
        <p14:creationId xmlns:p14="http://schemas.microsoft.com/office/powerpoint/2010/main" val="42645262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200</a:t>
            </a:fld>
            <a:endParaRPr lang="mk-MK"/>
          </a:p>
        </p:txBody>
      </p:sp>
    </p:spTree>
    <p:extLst>
      <p:ext uri="{BB962C8B-B14F-4D97-AF65-F5344CB8AC3E}">
        <p14:creationId xmlns:p14="http://schemas.microsoft.com/office/powerpoint/2010/main" val="9730142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201</a:t>
            </a:fld>
            <a:endParaRPr lang="mk-MK"/>
          </a:p>
        </p:txBody>
      </p:sp>
    </p:spTree>
    <p:extLst>
      <p:ext uri="{BB962C8B-B14F-4D97-AF65-F5344CB8AC3E}">
        <p14:creationId xmlns:p14="http://schemas.microsoft.com/office/powerpoint/2010/main" val="1852987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202</a:t>
            </a:fld>
            <a:endParaRPr lang="mk-MK"/>
          </a:p>
        </p:txBody>
      </p:sp>
    </p:spTree>
    <p:extLst>
      <p:ext uri="{BB962C8B-B14F-4D97-AF65-F5344CB8AC3E}">
        <p14:creationId xmlns:p14="http://schemas.microsoft.com/office/powerpoint/2010/main" val="16113469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203</a:t>
            </a:fld>
            <a:endParaRPr lang="mk-MK"/>
          </a:p>
        </p:txBody>
      </p:sp>
    </p:spTree>
    <p:extLst>
      <p:ext uri="{BB962C8B-B14F-4D97-AF65-F5344CB8AC3E}">
        <p14:creationId xmlns:p14="http://schemas.microsoft.com/office/powerpoint/2010/main" val="28897769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204</a:t>
            </a:fld>
            <a:endParaRPr lang="mk-MK"/>
          </a:p>
        </p:txBody>
      </p:sp>
    </p:spTree>
    <p:extLst>
      <p:ext uri="{BB962C8B-B14F-4D97-AF65-F5344CB8AC3E}">
        <p14:creationId xmlns:p14="http://schemas.microsoft.com/office/powerpoint/2010/main" val="18950200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205</a:t>
            </a:fld>
            <a:endParaRPr lang="mk-MK"/>
          </a:p>
        </p:txBody>
      </p:sp>
    </p:spTree>
    <p:extLst>
      <p:ext uri="{BB962C8B-B14F-4D97-AF65-F5344CB8AC3E}">
        <p14:creationId xmlns:p14="http://schemas.microsoft.com/office/powerpoint/2010/main" val="23897780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207</a:t>
            </a:fld>
            <a:endParaRPr lang="mk-MK"/>
          </a:p>
        </p:txBody>
      </p:sp>
    </p:spTree>
    <p:extLst>
      <p:ext uri="{BB962C8B-B14F-4D97-AF65-F5344CB8AC3E}">
        <p14:creationId xmlns:p14="http://schemas.microsoft.com/office/powerpoint/2010/main" val="34815264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208</a:t>
            </a:fld>
            <a:endParaRPr lang="mk-MK"/>
          </a:p>
        </p:txBody>
      </p:sp>
    </p:spTree>
    <p:extLst>
      <p:ext uri="{BB962C8B-B14F-4D97-AF65-F5344CB8AC3E}">
        <p14:creationId xmlns:p14="http://schemas.microsoft.com/office/powerpoint/2010/main" val="334843978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209</a:t>
            </a:fld>
            <a:endParaRPr lang="mk-MK"/>
          </a:p>
        </p:txBody>
      </p:sp>
    </p:spTree>
    <p:extLst>
      <p:ext uri="{BB962C8B-B14F-4D97-AF65-F5344CB8AC3E}">
        <p14:creationId xmlns:p14="http://schemas.microsoft.com/office/powerpoint/2010/main" val="2609365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https://searchsqlserver.techtarget.com/definition/database-management-system</a:t>
            </a:r>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25</a:t>
            </a:fld>
            <a:endParaRPr lang="mk-MK"/>
          </a:p>
        </p:txBody>
      </p:sp>
    </p:spTree>
    <p:extLst>
      <p:ext uri="{BB962C8B-B14F-4D97-AF65-F5344CB8AC3E}">
        <p14:creationId xmlns:p14="http://schemas.microsoft.com/office/powerpoint/2010/main" val="2102791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https://searchsqlserver.techtarget.com/definition/database-management-system</a:t>
            </a:r>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27</a:t>
            </a:fld>
            <a:endParaRPr lang="mk-MK"/>
          </a:p>
        </p:txBody>
      </p:sp>
    </p:spTree>
    <p:extLst>
      <p:ext uri="{BB962C8B-B14F-4D97-AF65-F5344CB8AC3E}">
        <p14:creationId xmlns:p14="http://schemas.microsoft.com/office/powerpoint/2010/main" val="1207630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https://searchsqlserver.techtarget.com/definition/database-management-system</a:t>
            </a:r>
            <a:endParaRPr lang="mk-MK" dirty="0"/>
          </a:p>
        </p:txBody>
      </p:sp>
      <p:sp>
        <p:nvSpPr>
          <p:cNvPr id="4" name="Slide Number Placeholder 3"/>
          <p:cNvSpPr>
            <a:spLocks noGrp="1"/>
          </p:cNvSpPr>
          <p:nvPr>
            <p:ph type="sldNum" sz="quarter" idx="10"/>
          </p:nvPr>
        </p:nvSpPr>
        <p:spPr/>
        <p:txBody>
          <a:bodyPr/>
          <a:lstStyle/>
          <a:p>
            <a:fld id="{B37A396B-B7D2-44B0-9F4D-3BDB6B3C5610}" type="slidenum">
              <a:rPr lang="mk-MK" smtClean="0"/>
              <a:t>28</a:t>
            </a:fld>
            <a:endParaRPr lang="mk-MK"/>
          </a:p>
        </p:txBody>
      </p:sp>
    </p:spTree>
    <p:extLst>
      <p:ext uri="{BB962C8B-B14F-4D97-AF65-F5344CB8AC3E}">
        <p14:creationId xmlns:p14="http://schemas.microsoft.com/office/powerpoint/2010/main" val="61995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1">
                <a:solidFill>
                  <a:schemeClr val="tx2">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85428A-524B-4FAB-A146-FC5A1BCC7608}" type="datetimeFigureOut">
              <a:rPr lang="mk-MK" smtClean="0"/>
              <a:t>29.4.2021</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A1FF360E-C517-4101-8E8F-34F7EECA0220}" type="slidenum">
              <a:rPr lang="mk-MK" smtClean="0"/>
              <a:t>‹#›</a:t>
            </a:fld>
            <a:endParaRPr lang="mk-MK"/>
          </a:p>
        </p:txBody>
      </p:sp>
    </p:spTree>
    <p:extLst>
      <p:ext uri="{BB962C8B-B14F-4D97-AF65-F5344CB8AC3E}">
        <p14:creationId xmlns:p14="http://schemas.microsoft.com/office/powerpoint/2010/main" val="352093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85428A-524B-4FAB-A146-FC5A1BCC7608}" type="datetimeFigureOut">
              <a:rPr lang="mk-MK" smtClean="0"/>
              <a:t>29.4.2021</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A1FF360E-C517-4101-8E8F-34F7EECA0220}" type="slidenum">
              <a:rPr lang="mk-MK" smtClean="0"/>
              <a:t>‹#›</a:t>
            </a:fld>
            <a:endParaRPr lang="mk-MK"/>
          </a:p>
        </p:txBody>
      </p:sp>
    </p:spTree>
    <p:extLst>
      <p:ext uri="{BB962C8B-B14F-4D97-AF65-F5344CB8AC3E}">
        <p14:creationId xmlns:p14="http://schemas.microsoft.com/office/powerpoint/2010/main" val="279546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85428A-524B-4FAB-A146-FC5A1BCC7608}" type="datetimeFigureOut">
              <a:rPr lang="mk-MK" smtClean="0"/>
              <a:t>29.4.2021</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A1FF360E-C517-4101-8E8F-34F7EECA0220}" type="slidenum">
              <a:rPr lang="mk-MK" smtClean="0"/>
              <a:t>‹#›</a:t>
            </a:fld>
            <a:endParaRPr lang="mk-MK"/>
          </a:p>
        </p:txBody>
      </p:sp>
    </p:spTree>
    <p:extLst>
      <p:ext uri="{BB962C8B-B14F-4D97-AF65-F5344CB8AC3E}">
        <p14:creationId xmlns:p14="http://schemas.microsoft.com/office/powerpoint/2010/main" val="3371684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2929"/>
          </a:xfrm>
        </p:spPr>
        <p:txBody>
          <a:bodyPr>
            <a:normAutofit/>
          </a:bodyPr>
          <a:lstStyle>
            <a:lvl1pPr>
              <a:defRPr sz="4000">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85428A-524B-4FAB-A146-FC5A1BCC7608}" type="datetimeFigureOut">
              <a:rPr lang="mk-MK" smtClean="0"/>
              <a:t>29.4.2021</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A1FF360E-C517-4101-8E8F-34F7EECA0220}" type="slidenum">
              <a:rPr lang="mk-MK" smtClean="0"/>
              <a:t>‹#›</a:t>
            </a:fld>
            <a:endParaRPr lang="mk-MK"/>
          </a:p>
        </p:txBody>
      </p:sp>
    </p:spTree>
    <p:extLst>
      <p:ext uri="{BB962C8B-B14F-4D97-AF65-F5344CB8AC3E}">
        <p14:creationId xmlns:p14="http://schemas.microsoft.com/office/powerpoint/2010/main" val="3844570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85428A-524B-4FAB-A146-FC5A1BCC7608}" type="datetimeFigureOut">
              <a:rPr lang="mk-MK" smtClean="0"/>
              <a:t>29.4.2021</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A1FF360E-C517-4101-8E8F-34F7EECA0220}" type="slidenum">
              <a:rPr lang="mk-MK" smtClean="0"/>
              <a:t>‹#›</a:t>
            </a:fld>
            <a:endParaRPr lang="mk-MK"/>
          </a:p>
        </p:txBody>
      </p:sp>
    </p:spTree>
    <p:extLst>
      <p:ext uri="{BB962C8B-B14F-4D97-AF65-F5344CB8AC3E}">
        <p14:creationId xmlns:p14="http://schemas.microsoft.com/office/powerpoint/2010/main" val="4070999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85428A-524B-4FAB-A146-FC5A1BCC7608}" type="datetimeFigureOut">
              <a:rPr lang="mk-MK" smtClean="0"/>
              <a:t>29.4.2021</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A1FF360E-C517-4101-8E8F-34F7EECA0220}" type="slidenum">
              <a:rPr lang="mk-MK" smtClean="0"/>
              <a:t>‹#›</a:t>
            </a:fld>
            <a:endParaRPr lang="mk-MK"/>
          </a:p>
        </p:txBody>
      </p:sp>
    </p:spTree>
    <p:extLst>
      <p:ext uri="{BB962C8B-B14F-4D97-AF65-F5344CB8AC3E}">
        <p14:creationId xmlns:p14="http://schemas.microsoft.com/office/powerpoint/2010/main" val="2278747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85428A-524B-4FAB-A146-FC5A1BCC7608}" type="datetimeFigureOut">
              <a:rPr lang="mk-MK" smtClean="0"/>
              <a:t>29.4.2021</a:t>
            </a:fld>
            <a:endParaRPr lang="mk-MK"/>
          </a:p>
        </p:txBody>
      </p:sp>
      <p:sp>
        <p:nvSpPr>
          <p:cNvPr id="8" name="Footer Placeholder 7"/>
          <p:cNvSpPr>
            <a:spLocks noGrp="1"/>
          </p:cNvSpPr>
          <p:nvPr>
            <p:ph type="ftr" sz="quarter" idx="11"/>
          </p:nvPr>
        </p:nvSpPr>
        <p:spPr/>
        <p:txBody>
          <a:bodyPr/>
          <a:lstStyle/>
          <a:p>
            <a:endParaRPr lang="mk-MK"/>
          </a:p>
        </p:txBody>
      </p:sp>
      <p:sp>
        <p:nvSpPr>
          <p:cNvPr id="9" name="Slide Number Placeholder 8"/>
          <p:cNvSpPr>
            <a:spLocks noGrp="1"/>
          </p:cNvSpPr>
          <p:nvPr>
            <p:ph type="sldNum" sz="quarter" idx="12"/>
          </p:nvPr>
        </p:nvSpPr>
        <p:spPr/>
        <p:txBody>
          <a:bodyPr/>
          <a:lstStyle/>
          <a:p>
            <a:fld id="{A1FF360E-C517-4101-8E8F-34F7EECA0220}" type="slidenum">
              <a:rPr lang="mk-MK" smtClean="0"/>
              <a:t>‹#›</a:t>
            </a:fld>
            <a:endParaRPr lang="mk-MK"/>
          </a:p>
        </p:txBody>
      </p:sp>
    </p:spTree>
    <p:extLst>
      <p:ext uri="{BB962C8B-B14F-4D97-AF65-F5344CB8AC3E}">
        <p14:creationId xmlns:p14="http://schemas.microsoft.com/office/powerpoint/2010/main" val="4192610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85428A-524B-4FAB-A146-FC5A1BCC7608}" type="datetimeFigureOut">
              <a:rPr lang="mk-MK" smtClean="0"/>
              <a:t>29.4.2021</a:t>
            </a:fld>
            <a:endParaRPr lang="mk-MK"/>
          </a:p>
        </p:txBody>
      </p:sp>
      <p:sp>
        <p:nvSpPr>
          <p:cNvPr id="4" name="Footer Placeholder 3"/>
          <p:cNvSpPr>
            <a:spLocks noGrp="1"/>
          </p:cNvSpPr>
          <p:nvPr>
            <p:ph type="ftr" sz="quarter" idx="11"/>
          </p:nvPr>
        </p:nvSpPr>
        <p:spPr/>
        <p:txBody>
          <a:bodyPr/>
          <a:lstStyle/>
          <a:p>
            <a:endParaRPr lang="mk-MK"/>
          </a:p>
        </p:txBody>
      </p:sp>
      <p:sp>
        <p:nvSpPr>
          <p:cNvPr id="5" name="Slide Number Placeholder 4"/>
          <p:cNvSpPr>
            <a:spLocks noGrp="1"/>
          </p:cNvSpPr>
          <p:nvPr>
            <p:ph type="sldNum" sz="quarter" idx="12"/>
          </p:nvPr>
        </p:nvSpPr>
        <p:spPr/>
        <p:txBody>
          <a:bodyPr/>
          <a:lstStyle/>
          <a:p>
            <a:fld id="{A1FF360E-C517-4101-8E8F-34F7EECA0220}" type="slidenum">
              <a:rPr lang="mk-MK" smtClean="0"/>
              <a:t>‹#›</a:t>
            </a:fld>
            <a:endParaRPr lang="mk-MK"/>
          </a:p>
        </p:txBody>
      </p:sp>
    </p:spTree>
    <p:extLst>
      <p:ext uri="{BB962C8B-B14F-4D97-AF65-F5344CB8AC3E}">
        <p14:creationId xmlns:p14="http://schemas.microsoft.com/office/powerpoint/2010/main" val="1739820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85428A-524B-4FAB-A146-FC5A1BCC7608}" type="datetimeFigureOut">
              <a:rPr lang="mk-MK" smtClean="0"/>
              <a:t>29.4.2021</a:t>
            </a:fld>
            <a:endParaRPr lang="mk-MK"/>
          </a:p>
        </p:txBody>
      </p:sp>
      <p:sp>
        <p:nvSpPr>
          <p:cNvPr id="3" name="Footer Placeholder 2"/>
          <p:cNvSpPr>
            <a:spLocks noGrp="1"/>
          </p:cNvSpPr>
          <p:nvPr>
            <p:ph type="ftr" sz="quarter" idx="11"/>
          </p:nvPr>
        </p:nvSpPr>
        <p:spPr/>
        <p:txBody>
          <a:bodyPr/>
          <a:lstStyle/>
          <a:p>
            <a:endParaRPr lang="mk-MK"/>
          </a:p>
        </p:txBody>
      </p:sp>
      <p:sp>
        <p:nvSpPr>
          <p:cNvPr id="4" name="Slide Number Placeholder 3"/>
          <p:cNvSpPr>
            <a:spLocks noGrp="1"/>
          </p:cNvSpPr>
          <p:nvPr>
            <p:ph type="sldNum" sz="quarter" idx="12"/>
          </p:nvPr>
        </p:nvSpPr>
        <p:spPr/>
        <p:txBody>
          <a:bodyPr/>
          <a:lstStyle/>
          <a:p>
            <a:fld id="{A1FF360E-C517-4101-8E8F-34F7EECA0220}" type="slidenum">
              <a:rPr lang="mk-MK" smtClean="0"/>
              <a:t>‹#›</a:t>
            </a:fld>
            <a:endParaRPr lang="mk-MK"/>
          </a:p>
        </p:txBody>
      </p:sp>
    </p:spTree>
    <p:extLst>
      <p:ext uri="{BB962C8B-B14F-4D97-AF65-F5344CB8AC3E}">
        <p14:creationId xmlns:p14="http://schemas.microsoft.com/office/powerpoint/2010/main" val="2595001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85428A-524B-4FAB-A146-FC5A1BCC7608}" type="datetimeFigureOut">
              <a:rPr lang="mk-MK" smtClean="0"/>
              <a:t>29.4.2021</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A1FF360E-C517-4101-8E8F-34F7EECA0220}" type="slidenum">
              <a:rPr lang="mk-MK" smtClean="0"/>
              <a:t>‹#›</a:t>
            </a:fld>
            <a:endParaRPr lang="mk-MK"/>
          </a:p>
        </p:txBody>
      </p:sp>
    </p:spTree>
    <p:extLst>
      <p:ext uri="{BB962C8B-B14F-4D97-AF65-F5344CB8AC3E}">
        <p14:creationId xmlns:p14="http://schemas.microsoft.com/office/powerpoint/2010/main" val="954407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85428A-524B-4FAB-A146-FC5A1BCC7608}" type="datetimeFigureOut">
              <a:rPr lang="mk-MK" smtClean="0"/>
              <a:t>29.4.2021</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A1FF360E-C517-4101-8E8F-34F7EECA0220}" type="slidenum">
              <a:rPr lang="mk-MK" smtClean="0"/>
              <a:t>‹#›</a:t>
            </a:fld>
            <a:endParaRPr lang="mk-MK"/>
          </a:p>
        </p:txBody>
      </p:sp>
    </p:spTree>
    <p:extLst>
      <p:ext uri="{BB962C8B-B14F-4D97-AF65-F5344CB8AC3E}">
        <p14:creationId xmlns:p14="http://schemas.microsoft.com/office/powerpoint/2010/main" val="3262177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9364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548714"/>
            <a:ext cx="10515600" cy="462824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85428A-524B-4FAB-A146-FC5A1BCC7608}" type="datetimeFigureOut">
              <a:rPr lang="mk-MK" smtClean="0"/>
              <a:t>29.4.2021</a:t>
            </a:fld>
            <a:endParaRPr lang="mk-M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mk-M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F360E-C517-4101-8E8F-34F7EECA0220}" type="slidenum">
              <a:rPr lang="mk-MK" smtClean="0"/>
              <a:t>‹#›</a:t>
            </a:fld>
            <a:endParaRPr lang="mk-MK"/>
          </a:p>
        </p:txBody>
      </p:sp>
    </p:spTree>
    <p:extLst>
      <p:ext uri="{BB962C8B-B14F-4D97-AF65-F5344CB8AC3E}">
        <p14:creationId xmlns:p14="http://schemas.microsoft.com/office/powerpoint/2010/main" val="1271870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hyperlink" Target="https://www.cs.utexas.edu/~mitra/csFall2009/cs329/lectures/sqlFunc.html" TargetMode="Externa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blagojk@gmail.com"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linkedin.com/in/blagojkostovski/"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docs.docker.com/docker-for-windows/instal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docker.com/get-started"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10.xml.rels><?xml version="1.0" encoding="UTF-8" standalone="yes"?>
<Relationships xmlns="http://schemas.openxmlformats.org/package/2006/relationships"><Relationship Id="rId3" Type="http://schemas.openxmlformats.org/officeDocument/2006/relationships/hyperlink" Target="https://www.linkedin.com/in/blagojkostovski/" TargetMode="External"/><Relationship Id="rId2" Type="http://schemas.openxmlformats.org/officeDocument/2006/relationships/hyperlink" Target="mailto:blagojk@gmail.com" TargetMode="Externa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O4Yro0VN5D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hub.docker.com/_/microsoft-mssql-server?tab=descriptio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notyourdadsit.com/blog/2018/10/5/install-sql-server-2019-via-docker-container-on-mac-os-x"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docs.microsoft.com/en-us/sql/azure-data-studio/download-azure-data-studio?view=sql-server-ver15"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docs.microsoft.com/en-us/sql/t-sql/data-types/data-types-transact-sql?view=sql-server-2017"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s://github.com/R0tenur/visualization/releases/tag/v0.5.0"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SQL </a:t>
            </a:r>
            <a:endParaRPr lang="mk-MK" dirty="0"/>
          </a:p>
        </p:txBody>
      </p:sp>
      <p:sp>
        <p:nvSpPr>
          <p:cNvPr id="3" name="Subtitle 2"/>
          <p:cNvSpPr>
            <a:spLocks noGrp="1"/>
          </p:cNvSpPr>
          <p:nvPr>
            <p:ph type="subTitle" idx="1"/>
          </p:nvPr>
        </p:nvSpPr>
        <p:spPr/>
        <p:txBody>
          <a:bodyPr/>
          <a:lstStyle/>
          <a:p>
            <a:r>
              <a:rPr lang="en-US" dirty="0"/>
              <a:t>Data engineering with SQL</a:t>
            </a:r>
          </a:p>
          <a:p>
            <a:endParaRPr lang="mk-MK" dirty="0"/>
          </a:p>
        </p:txBody>
      </p:sp>
    </p:spTree>
    <p:extLst>
      <p:ext uri="{BB962C8B-B14F-4D97-AF65-F5344CB8AC3E}">
        <p14:creationId xmlns:p14="http://schemas.microsoft.com/office/powerpoint/2010/main" val="1065045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5 </a:t>
            </a:r>
            <a:r>
              <a:rPr lang="en-US"/>
              <a:t>- Functions </a:t>
            </a:r>
            <a:r>
              <a:rPr lang="en-US" dirty="0"/>
              <a:t>(ready by 01.05.2021)</a:t>
            </a:r>
          </a:p>
        </p:txBody>
      </p:sp>
      <p:sp>
        <p:nvSpPr>
          <p:cNvPr id="3" name="Content Placeholder 2"/>
          <p:cNvSpPr>
            <a:spLocks noGrp="1"/>
          </p:cNvSpPr>
          <p:nvPr>
            <p:ph idx="1"/>
          </p:nvPr>
        </p:nvSpPr>
        <p:spPr/>
        <p:txBody>
          <a:bodyPr/>
          <a:lstStyle/>
          <a:p>
            <a:r>
              <a:rPr lang="en-US" dirty="0"/>
              <a:t>Create scalar function that for input parameter @NationalIDNumber will return the SUM of current balance on all EUR accounts he has.</a:t>
            </a:r>
          </a:p>
          <a:p>
            <a:r>
              <a:rPr lang="en-US" dirty="0"/>
              <a:t>Create table valued function that for input parameter @</a:t>
            </a:r>
            <a:r>
              <a:rPr lang="en-US" dirty="0" err="1"/>
              <a:t>NationalIDNumber</a:t>
            </a:r>
            <a:r>
              <a:rPr lang="en-US" dirty="0"/>
              <a:t>  will return resultset with </a:t>
            </a:r>
            <a:r>
              <a:rPr lang="en-US" dirty="0" err="1"/>
              <a:t>CurrencyName</a:t>
            </a:r>
            <a:r>
              <a:rPr lang="en-US" dirty="0"/>
              <a:t> and current balance</a:t>
            </a:r>
          </a:p>
          <a:p>
            <a:pPr marL="457200" lvl="1" indent="0">
              <a:buNone/>
            </a:pPr>
            <a:endParaRPr lang="en-US" dirty="0"/>
          </a:p>
        </p:txBody>
      </p:sp>
      <p:graphicFrame>
        <p:nvGraphicFramePr>
          <p:cNvPr id="4" name="Table 3"/>
          <p:cNvGraphicFramePr>
            <a:graphicFrameLocks noGrp="1"/>
          </p:cNvGraphicFramePr>
          <p:nvPr/>
        </p:nvGraphicFramePr>
        <p:xfrm>
          <a:off x="1853581" y="4120788"/>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22798853"/>
                    </a:ext>
                  </a:extLst>
                </a:gridCol>
                <a:gridCol w="4064000">
                  <a:extLst>
                    <a:ext uri="{9D8B030D-6E8A-4147-A177-3AD203B41FA5}">
                      <a16:colId xmlns:a16="http://schemas.microsoft.com/office/drawing/2014/main" val="1301534391"/>
                    </a:ext>
                  </a:extLst>
                </a:gridCol>
              </a:tblGrid>
              <a:tr h="370840">
                <a:tc>
                  <a:txBody>
                    <a:bodyPr/>
                    <a:lstStyle/>
                    <a:p>
                      <a:r>
                        <a:rPr lang="en-US" dirty="0" err="1"/>
                        <a:t>CurrencyName</a:t>
                      </a:r>
                      <a:endParaRPr lang="en-US" dirty="0"/>
                    </a:p>
                  </a:txBody>
                  <a:tcPr/>
                </a:tc>
                <a:tc>
                  <a:txBody>
                    <a:bodyPr/>
                    <a:lstStyle/>
                    <a:p>
                      <a:r>
                        <a:rPr lang="en-US" dirty="0" err="1"/>
                        <a:t>CurrentBalance</a:t>
                      </a:r>
                      <a:endParaRPr lang="en-US" dirty="0"/>
                    </a:p>
                  </a:txBody>
                  <a:tcPr/>
                </a:tc>
                <a:extLst>
                  <a:ext uri="{0D108BD9-81ED-4DB2-BD59-A6C34878D82A}">
                    <a16:rowId xmlns:a16="http://schemas.microsoft.com/office/drawing/2014/main" val="1596399468"/>
                  </a:ext>
                </a:extLst>
              </a:tr>
              <a:tr h="370840">
                <a:tc>
                  <a:txBody>
                    <a:bodyPr/>
                    <a:lstStyle/>
                    <a:p>
                      <a:r>
                        <a:rPr lang="en-US" dirty="0"/>
                        <a:t>EUR</a:t>
                      </a:r>
                    </a:p>
                  </a:txBody>
                  <a:tcPr/>
                </a:tc>
                <a:tc>
                  <a:txBody>
                    <a:bodyPr/>
                    <a:lstStyle/>
                    <a:p>
                      <a:r>
                        <a:rPr lang="en-US" dirty="0"/>
                        <a:t>10.000</a:t>
                      </a:r>
                    </a:p>
                  </a:txBody>
                  <a:tcPr/>
                </a:tc>
                <a:extLst>
                  <a:ext uri="{0D108BD9-81ED-4DB2-BD59-A6C34878D82A}">
                    <a16:rowId xmlns:a16="http://schemas.microsoft.com/office/drawing/2014/main" val="1798494092"/>
                  </a:ext>
                </a:extLst>
              </a:tr>
              <a:tr h="370840">
                <a:tc>
                  <a:txBody>
                    <a:bodyPr/>
                    <a:lstStyle/>
                    <a:p>
                      <a:r>
                        <a:rPr lang="en-US" dirty="0"/>
                        <a:t>USD</a:t>
                      </a:r>
                    </a:p>
                  </a:txBody>
                  <a:tcPr/>
                </a:tc>
                <a:tc>
                  <a:txBody>
                    <a:bodyPr/>
                    <a:lstStyle/>
                    <a:p>
                      <a:r>
                        <a:rPr lang="en-US" dirty="0"/>
                        <a:t>500</a:t>
                      </a:r>
                    </a:p>
                  </a:txBody>
                  <a:tcPr/>
                </a:tc>
                <a:extLst>
                  <a:ext uri="{0D108BD9-81ED-4DB2-BD59-A6C34878D82A}">
                    <a16:rowId xmlns:a16="http://schemas.microsoft.com/office/drawing/2014/main" val="110595293"/>
                  </a:ext>
                </a:extLst>
              </a:tr>
            </a:tbl>
          </a:graphicData>
        </a:graphic>
      </p:graphicFrame>
    </p:spTree>
    <p:extLst>
      <p:ext uri="{BB962C8B-B14F-4D97-AF65-F5344CB8AC3E}">
        <p14:creationId xmlns:p14="http://schemas.microsoft.com/office/powerpoint/2010/main" val="2497013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Homework 1</a:t>
            </a:r>
          </a:p>
        </p:txBody>
      </p:sp>
      <p:sp>
        <p:nvSpPr>
          <p:cNvPr id="3" name="Content Placeholder 2"/>
          <p:cNvSpPr>
            <a:spLocks noGrp="1"/>
          </p:cNvSpPr>
          <p:nvPr>
            <p:ph idx="1"/>
          </p:nvPr>
        </p:nvSpPr>
        <p:spPr/>
        <p:txBody>
          <a:bodyPr/>
          <a:lstStyle/>
          <a:p>
            <a:r>
              <a:rPr lang="en-US" dirty="0"/>
              <a:t>Constraints</a:t>
            </a:r>
          </a:p>
          <a:p>
            <a:pPr lvl="1"/>
            <a:r>
              <a:rPr lang="en-US" dirty="0"/>
              <a:t>Add default constraint with value = 930 on </a:t>
            </a:r>
            <a:r>
              <a:rPr lang="en-US" dirty="0" err="1"/>
              <a:t>PurposeCode</a:t>
            </a:r>
            <a:r>
              <a:rPr lang="en-US" dirty="0"/>
              <a:t> column in </a:t>
            </a:r>
            <a:r>
              <a:rPr lang="en-US" dirty="0" err="1"/>
              <a:t>AccountDetails</a:t>
            </a:r>
            <a:r>
              <a:rPr lang="en-US" dirty="0"/>
              <a:t> table</a:t>
            </a:r>
          </a:p>
          <a:p>
            <a:pPr lvl="1"/>
            <a:r>
              <a:rPr lang="en-US" dirty="0"/>
              <a:t>Add Unique constraint on Name column in Location table</a:t>
            </a:r>
          </a:p>
          <a:p>
            <a:pPr lvl="1"/>
            <a:r>
              <a:rPr lang="en-US" dirty="0"/>
              <a:t>Add Check constraint on Account table to prevent inserting negative values in </a:t>
            </a:r>
            <a:r>
              <a:rPr lang="en-US" dirty="0" err="1"/>
              <a:t>AllowedOverdraft</a:t>
            </a:r>
            <a:r>
              <a:rPr lang="en-US" dirty="0"/>
              <a:t> column</a:t>
            </a:r>
          </a:p>
          <a:p>
            <a:pPr lvl="1"/>
            <a:endParaRPr lang="en-US" dirty="0"/>
          </a:p>
          <a:p>
            <a:pPr lvl="1"/>
            <a:endParaRPr lang="en-US" dirty="0"/>
          </a:p>
          <a:p>
            <a:pPr lvl="1"/>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33000959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 3</a:t>
            </a:r>
          </a:p>
        </p:txBody>
      </p:sp>
      <p:sp>
        <p:nvSpPr>
          <p:cNvPr id="3" name="Content Placeholder 2"/>
          <p:cNvSpPr>
            <a:spLocks noGrp="1"/>
          </p:cNvSpPr>
          <p:nvPr>
            <p:ph idx="1"/>
          </p:nvPr>
        </p:nvSpPr>
        <p:spPr/>
        <p:txBody>
          <a:bodyPr>
            <a:normAutofit/>
          </a:bodyPr>
          <a:lstStyle/>
          <a:p>
            <a:r>
              <a:rPr lang="en-US" dirty="0"/>
              <a:t>Basic querying</a:t>
            </a:r>
          </a:p>
          <a:p>
            <a:pPr lvl="1"/>
            <a:r>
              <a:rPr lang="en-US" dirty="0"/>
              <a:t>List all Customers with FirstName = ‘Mia’</a:t>
            </a:r>
          </a:p>
          <a:p>
            <a:pPr lvl="1"/>
            <a:r>
              <a:rPr lang="en-US" dirty="0"/>
              <a:t>List all Customers with FirstName = ‘Mia’ and </a:t>
            </a:r>
            <a:r>
              <a:rPr lang="en-US" dirty="0" err="1"/>
              <a:t>LastName</a:t>
            </a:r>
            <a:r>
              <a:rPr lang="en-US" dirty="0"/>
              <a:t> starting with letter G</a:t>
            </a:r>
          </a:p>
          <a:p>
            <a:pPr lvl="1"/>
            <a:r>
              <a:rPr lang="en-US" dirty="0"/>
              <a:t>Order the results by the </a:t>
            </a:r>
            <a:r>
              <a:rPr lang="en-US" dirty="0" err="1"/>
              <a:t>LastName</a:t>
            </a:r>
            <a:endParaRPr lang="en-US" dirty="0"/>
          </a:p>
          <a:p>
            <a:pPr lvl="1"/>
            <a:r>
              <a:rPr lang="en-US" dirty="0"/>
              <a:t>Provide information about the total number of Customers with FirstName = ‘Mia’ OR </a:t>
            </a:r>
            <a:r>
              <a:rPr lang="en-US" dirty="0" err="1"/>
              <a:t>LastName</a:t>
            </a:r>
            <a:r>
              <a:rPr lang="en-US" dirty="0"/>
              <a:t> starting with G;</a:t>
            </a:r>
          </a:p>
          <a:p>
            <a:pPr lvl="1"/>
            <a:r>
              <a:rPr lang="en-US" dirty="0"/>
              <a:t>List all Customers that are born in February (any year)</a:t>
            </a:r>
          </a:p>
          <a:p>
            <a:pPr lvl="1"/>
            <a:r>
              <a:rPr lang="en-US" dirty="0"/>
              <a:t>List all Customers that are born in February (any year) or their last name starts with G</a:t>
            </a:r>
          </a:p>
          <a:p>
            <a:pPr lvl="1"/>
            <a:r>
              <a:rPr lang="en-US" dirty="0"/>
              <a:t>Provide total number of Female customers from Vienna</a:t>
            </a:r>
          </a:p>
          <a:p>
            <a:pPr lvl="1"/>
            <a:r>
              <a:rPr lang="en-US" dirty="0"/>
              <a:t>Provide total number of customers born in Odd months in any year</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06310309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 4 – try at home</a:t>
            </a:r>
          </a:p>
        </p:txBody>
      </p:sp>
      <p:sp>
        <p:nvSpPr>
          <p:cNvPr id="3" name="Content Placeholder 2"/>
          <p:cNvSpPr>
            <a:spLocks noGrp="1"/>
          </p:cNvSpPr>
          <p:nvPr>
            <p:ph idx="1"/>
          </p:nvPr>
        </p:nvSpPr>
        <p:spPr/>
        <p:txBody>
          <a:bodyPr>
            <a:normAutofit/>
          </a:bodyPr>
          <a:lstStyle/>
          <a:p>
            <a:r>
              <a:rPr lang="en-US" dirty="0"/>
              <a:t>Basic querying</a:t>
            </a:r>
          </a:p>
          <a:p>
            <a:pPr lvl="1"/>
            <a:r>
              <a:rPr lang="en-US" dirty="0"/>
              <a:t>Calculate how many customers from each city are in the system</a:t>
            </a:r>
          </a:p>
          <a:p>
            <a:pPr lvl="1"/>
            <a:r>
              <a:rPr lang="en-US" dirty="0"/>
              <a:t>Calculate how many male and female customers from each city are in the system</a:t>
            </a:r>
          </a:p>
          <a:p>
            <a:pPr lvl="1"/>
            <a:r>
              <a:rPr lang="en-US" dirty="0"/>
              <a:t>List only cities having more then 25 Female customers. Provide City name and total number of Female customers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22347171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Content 2</a:t>
            </a:r>
            <a:endParaRPr lang="mk-MK" dirty="0"/>
          </a:p>
        </p:txBody>
      </p:sp>
      <p:sp>
        <p:nvSpPr>
          <p:cNvPr id="3" name="Content Placeholder 2"/>
          <p:cNvSpPr>
            <a:spLocks noGrp="1"/>
          </p:cNvSpPr>
          <p:nvPr>
            <p:ph idx="1"/>
          </p:nvPr>
        </p:nvSpPr>
        <p:spPr/>
        <p:txBody>
          <a:bodyPr>
            <a:normAutofit fontScale="92500" lnSpcReduction="20000"/>
          </a:bodyPr>
          <a:lstStyle/>
          <a:p>
            <a:r>
              <a:rPr lang="en-US" b="1" dirty="0"/>
              <a:t>Week 2</a:t>
            </a:r>
          </a:p>
          <a:p>
            <a:pPr lvl="1"/>
            <a:r>
              <a:rPr lang="en-US" dirty="0"/>
              <a:t>	Working with multiple tables</a:t>
            </a:r>
          </a:p>
          <a:p>
            <a:pPr lvl="1"/>
            <a:r>
              <a:rPr lang="en-US" dirty="0"/>
              <a:t>	Foreign keys</a:t>
            </a:r>
          </a:p>
          <a:p>
            <a:pPr lvl="1"/>
            <a:r>
              <a:rPr lang="en-US" dirty="0"/>
              <a:t>	Introducing table joins</a:t>
            </a:r>
          </a:p>
          <a:p>
            <a:pPr lvl="2"/>
            <a:r>
              <a:rPr lang="en-US" dirty="0"/>
              <a:t>Inner joins</a:t>
            </a:r>
          </a:p>
          <a:p>
            <a:pPr lvl="2"/>
            <a:r>
              <a:rPr lang="en-US" dirty="0"/>
              <a:t>Outer joins</a:t>
            </a:r>
          </a:p>
          <a:p>
            <a:pPr lvl="2"/>
            <a:r>
              <a:rPr lang="en-US" dirty="0"/>
              <a:t>Cartesian product using CROSS JOIN</a:t>
            </a:r>
          </a:p>
          <a:p>
            <a:pPr lvl="1"/>
            <a:r>
              <a:rPr lang="en-US" dirty="0"/>
              <a:t>	Combining data sets</a:t>
            </a:r>
          </a:p>
          <a:p>
            <a:pPr lvl="2"/>
            <a:r>
              <a:rPr lang="en-US" dirty="0"/>
              <a:t>UNION and UNION ALL operator</a:t>
            </a:r>
          </a:p>
          <a:p>
            <a:pPr lvl="2"/>
            <a:r>
              <a:rPr lang="en-US" dirty="0"/>
              <a:t>INTERSECT operator</a:t>
            </a:r>
          </a:p>
          <a:p>
            <a:pPr lvl="2"/>
            <a:r>
              <a:rPr lang="en-US" dirty="0"/>
              <a:t>EXCEPT operator</a:t>
            </a:r>
          </a:p>
          <a:p>
            <a:pPr lvl="1"/>
            <a:r>
              <a:rPr lang="en-US" dirty="0"/>
              <a:t>Variables</a:t>
            </a:r>
          </a:p>
          <a:p>
            <a:pPr lvl="1"/>
            <a:r>
              <a:rPr lang="en-US" dirty="0"/>
              <a:t>Subqueries</a:t>
            </a:r>
          </a:p>
          <a:p>
            <a:pPr lvl="1"/>
            <a:r>
              <a:rPr lang="en-US" dirty="0"/>
              <a:t>Data Grouping</a:t>
            </a:r>
          </a:p>
          <a:p>
            <a:pPr lvl="1"/>
            <a:r>
              <a:rPr lang="en-US" dirty="0"/>
              <a:t>Workshop</a:t>
            </a:r>
          </a:p>
          <a:p>
            <a:pPr lvl="1"/>
            <a:endParaRPr lang="mk-MK" dirty="0"/>
          </a:p>
        </p:txBody>
      </p:sp>
    </p:spTree>
    <p:extLst>
      <p:ext uri="{BB962C8B-B14F-4D97-AF65-F5344CB8AC3E}">
        <p14:creationId xmlns:p14="http://schemas.microsoft.com/office/powerpoint/2010/main" val="33917713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Introducing table joins</a:t>
            </a:r>
            <a:endParaRPr lang="mk-MK" dirty="0"/>
          </a:p>
        </p:txBody>
      </p:sp>
      <p:sp>
        <p:nvSpPr>
          <p:cNvPr id="5" name="Text Placeholder 4"/>
          <p:cNvSpPr>
            <a:spLocks noGrp="1"/>
          </p:cNvSpPr>
          <p:nvPr>
            <p:ph type="body" idx="1"/>
          </p:nvPr>
        </p:nvSpPr>
        <p:spPr/>
        <p:txBody>
          <a:bodyPr/>
          <a:lstStyle/>
          <a:p>
            <a:endParaRPr lang="mk-MK"/>
          </a:p>
        </p:txBody>
      </p:sp>
    </p:spTree>
    <p:extLst>
      <p:ext uri="{BB962C8B-B14F-4D97-AF65-F5344CB8AC3E}">
        <p14:creationId xmlns:p14="http://schemas.microsoft.com/office/powerpoint/2010/main" val="37740632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tables	</a:t>
            </a:r>
            <a:endParaRPr lang="mk-MK" dirty="0"/>
          </a:p>
        </p:txBody>
      </p:sp>
      <p:sp>
        <p:nvSpPr>
          <p:cNvPr id="3" name="Content Placeholder 2"/>
          <p:cNvSpPr>
            <a:spLocks noGrp="1"/>
          </p:cNvSpPr>
          <p:nvPr>
            <p:ph idx="1"/>
          </p:nvPr>
        </p:nvSpPr>
        <p:spPr/>
        <p:txBody>
          <a:bodyPr>
            <a:normAutofit/>
          </a:bodyPr>
          <a:lstStyle/>
          <a:p>
            <a:r>
              <a:rPr lang="en-US" dirty="0"/>
              <a:t>T-SQL provides a number of different ways to combine data from multiple tables</a:t>
            </a:r>
          </a:p>
          <a:p>
            <a:r>
              <a:rPr lang="en-US" dirty="0"/>
              <a:t>Available options:</a:t>
            </a:r>
          </a:p>
          <a:p>
            <a:pPr lvl="1"/>
            <a:r>
              <a:rPr lang="en-US" dirty="0"/>
              <a:t>Joins</a:t>
            </a:r>
          </a:p>
          <a:p>
            <a:pPr lvl="1"/>
            <a:r>
              <a:rPr lang="en-US" dirty="0"/>
              <a:t>Subqueries</a:t>
            </a:r>
          </a:p>
          <a:p>
            <a:pPr lvl="1"/>
            <a:r>
              <a:rPr lang="en-US" dirty="0"/>
              <a:t>Table expressions</a:t>
            </a:r>
          </a:p>
          <a:p>
            <a:pPr lvl="1"/>
            <a:r>
              <a:rPr lang="en-US" dirty="0"/>
              <a:t>APPLY operator</a:t>
            </a:r>
          </a:p>
          <a:p>
            <a:pPr lvl="1"/>
            <a:endParaRPr lang="en-US" dirty="0"/>
          </a:p>
        </p:txBody>
      </p:sp>
    </p:spTree>
    <p:extLst>
      <p:ext uri="{BB962C8B-B14F-4D97-AF65-F5344CB8AC3E}">
        <p14:creationId xmlns:p14="http://schemas.microsoft.com/office/powerpoint/2010/main" val="45192828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joins</a:t>
            </a:r>
          </a:p>
        </p:txBody>
      </p:sp>
      <p:sp>
        <p:nvSpPr>
          <p:cNvPr id="3" name="Content Placeholder 2"/>
          <p:cNvSpPr>
            <a:spLocks noGrp="1"/>
          </p:cNvSpPr>
          <p:nvPr>
            <p:ph idx="1"/>
          </p:nvPr>
        </p:nvSpPr>
        <p:spPr/>
        <p:txBody>
          <a:bodyPr/>
          <a:lstStyle/>
          <a:p>
            <a:r>
              <a:rPr lang="en-US" dirty="0"/>
              <a:t>Data we usually query is spread across multiple tables. The more normalized the environment is, the more tables you usually have</a:t>
            </a:r>
          </a:p>
          <a:p>
            <a:r>
              <a:rPr lang="en-US" dirty="0"/>
              <a:t>The tables are usually related through keys, such as a foreign key in one side and a primary key in the other. </a:t>
            </a:r>
          </a:p>
          <a:p>
            <a:r>
              <a:rPr lang="en-US" dirty="0"/>
              <a:t>Joins can be used to query the data from the different tables and match the rows that need to be related. </a:t>
            </a:r>
          </a:p>
          <a:p>
            <a:endParaRPr lang="en-US" dirty="0"/>
          </a:p>
        </p:txBody>
      </p:sp>
    </p:spTree>
    <p:extLst>
      <p:ext uri="{BB962C8B-B14F-4D97-AF65-F5344CB8AC3E}">
        <p14:creationId xmlns:p14="http://schemas.microsoft.com/office/powerpoint/2010/main" val="19883479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join types</a:t>
            </a:r>
          </a:p>
        </p:txBody>
      </p:sp>
      <p:sp>
        <p:nvSpPr>
          <p:cNvPr id="3" name="Content Placeholder 2"/>
          <p:cNvSpPr>
            <a:spLocks noGrp="1"/>
          </p:cNvSpPr>
          <p:nvPr>
            <p:ph idx="1"/>
          </p:nvPr>
        </p:nvSpPr>
        <p:spPr/>
        <p:txBody>
          <a:bodyPr/>
          <a:lstStyle/>
          <a:p>
            <a:r>
              <a:rPr lang="en-US" dirty="0"/>
              <a:t>Joins can be categorized in following groups:</a:t>
            </a:r>
          </a:p>
          <a:p>
            <a:pPr lvl="1"/>
            <a:r>
              <a:rPr lang="en-US" dirty="0"/>
              <a:t>Inner Joins</a:t>
            </a:r>
          </a:p>
          <a:p>
            <a:pPr lvl="1"/>
            <a:r>
              <a:rPr lang="en-US" dirty="0"/>
              <a:t>Outer joins (Left, Right)</a:t>
            </a:r>
          </a:p>
          <a:p>
            <a:pPr lvl="1"/>
            <a:r>
              <a:rPr lang="en-US" dirty="0"/>
              <a:t>Cross joins</a:t>
            </a:r>
          </a:p>
          <a:p>
            <a:endParaRPr lang="en-US" dirty="0"/>
          </a:p>
          <a:p>
            <a:endParaRPr lang="en-US" dirty="0"/>
          </a:p>
        </p:txBody>
      </p:sp>
    </p:spTree>
    <p:extLst>
      <p:ext uri="{BB962C8B-B14F-4D97-AF65-F5344CB8AC3E}">
        <p14:creationId xmlns:p14="http://schemas.microsoft.com/office/powerpoint/2010/main" val="98694847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Inner joins</a:t>
            </a:r>
            <a:endParaRPr lang="mk-MK" dirty="0"/>
          </a:p>
        </p:txBody>
      </p:sp>
      <p:sp>
        <p:nvSpPr>
          <p:cNvPr id="5" name="Text Placeholder 4"/>
          <p:cNvSpPr>
            <a:spLocks noGrp="1"/>
          </p:cNvSpPr>
          <p:nvPr>
            <p:ph type="body" idx="1"/>
          </p:nvPr>
        </p:nvSpPr>
        <p:spPr/>
        <p:txBody>
          <a:bodyPr/>
          <a:lstStyle/>
          <a:p>
            <a:endParaRPr lang="mk-MK"/>
          </a:p>
        </p:txBody>
      </p:sp>
    </p:spTree>
    <p:extLst>
      <p:ext uri="{BB962C8B-B14F-4D97-AF65-F5344CB8AC3E}">
        <p14:creationId xmlns:p14="http://schemas.microsoft.com/office/powerpoint/2010/main" val="258728327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 joins</a:t>
            </a:r>
          </a:p>
        </p:txBody>
      </p:sp>
      <p:sp>
        <p:nvSpPr>
          <p:cNvPr id="3" name="Content Placeholder 2"/>
          <p:cNvSpPr>
            <a:spLocks noGrp="1"/>
          </p:cNvSpPr>
          <p:nvPr>
            <p:ph idx="1"/>
          </p:nvPr>
        </p:nvSpPr>
        <p:spPr/>
        <p:txBody>
          <a:bodyPr/>
          <a:lstStyle/>
          <a:p>
            <a:r>
              <a:rPr lang="en-US" dirty="0"/>
              <a:t>Inner join match rows from two tables based on a predicate—usually one that compares a primary key value in one side to a foreign key value in another side.</a:t>
            </a:r>
          </a:p>
          <a:p>
            <a:r>
              <a:rPr lang="en-US" dirty="0"/>
              <a:t>Inner join returns only matching rows - rows that exists in both tables</a:t>
            </a:r>
          </a:p>
          <a:p>
            <a:endParaRPr lang="en-US" dirty="0"/>
          </a:p>
          <a:p>
            <a:endParaRPr lang="en-US" dirty="0"/>
          </a:p>
        </p:txBody>
      </p:sp>
      <p:sp>
        <p:nvSpPr>
          <p:cNvPr id="4" name="Oval 3"/>
          <p:cNvSpPr/>
          <p:nvPr/>
        </p:nvSpPr>
        <p:spPr>
          <a:xfrm>
            <a:off x="4094951" y="4302311"/>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1"/>
                </a:solidFill>
              </a:rPr>
              <a:t>Table A</a:t>
            </a:r>
          </a:p>
        </p:txBody>
      </p:sp>
      <p:sp>
        <p:nvSpPr>
          <p:cNvPr id="5" name="TextBox 4"/>
          <p:cNvSpPr txBox="1"/>
          <p:nvPr/>
        </p:nvSpPr>
        <p:spPr>
          <a:xfrm>
            <a:off x="4455611" y="5807631"/>
            <a:ext cx="894797" cy="369332"/>
          </a:xfrm>
          <a:prstGeom prst="rect">
            <a:avLst/>
          </a:prstGeom>
          <a:noFill/>
        </p:spPr>
        <p:txBody>
          <a:bodyPr wrap="none" rtlCol="0">
            <a:spAutoFit/>
          </a:bodyPr>
          <a:lstStyle/>
          <a:p>
            <a:r>
              <a:rPr lang="en-US" dirty="0"/>
              <a:t>M rows</a:t>
            </a:r>
          </a:p>
        </p:txBody>
      </p:sp>
      <p:sp>
        <p:nvSpPr>
          <p:cNvPr id="6" name="TextBox 5"/>
          <p:cNvSpPr txBox="1"/>
          <p:nvPr/>
        </p:nvSpPr>
        <p:spPr>
          <a:xfrm>
            <a:off x="6092673" y="5807631"/>
            <a:ext cx="894797" cy="369332"/>
          </a:xfrm>
          <a:prstGeom prst="rect">
            <a:avLst/>
          </a:prstGeom>
          <a:noFill/>
        </p:spPr>
        <p:txBody>
          <a:bodyPr wrap="none" rtlCol="0">
            <a:spAutoFit/>
          </a:bodyPr>
          <a:lstStyle/>
          <a:p>
            <a:r>
              <a:rPr lang="en-US" dirty="0"/>
              <a:t>N rows</a:t>
            </a:r>
          </a:p>
        </p:txBody>
      </p:sp>
      <p:sp>
        <p:nvSpPr>
          <p:cNvPr id="7" name="Oval 6"/>
          <p:cNvSpPr/>
          <p:nvPr/>
        </p:nvSpPr>
        <p:spPr>
          <a:xfrm>
            <a:off x="5476863" y="4302311"/>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Table B</a:t>
            </a:r>
          </a:p>
        </p:txBody>
      </p:sp>
      <p:sp>
        <p:nvSpPr>
          <p:cNvPr id="8" name="Oval 7"/>
          <p:cNvSpPr/>
          <p:nvPr/>
        </p:nvSpPr>
        <p:spPr>
          <a:xfrm>
            <a:off x="5495151" y="4508051"/>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064727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6</a:t>
            </a:r>
          </a:p>
        </p:txBody>
      </p:sp>
      <p:sp>
        <p:nvSpPr>
          <p:cNvPr id="3" name="Content Placeholder 2"/>
          <p:cNvSpPr>
            <a:spLocks noGrp="1"/>
          </p:cNvSpPr>
          <p:nvPr>
            <p:ph idx="1"/>
          </p:nvPr>
        </p:nvSpPr>
        <p:spPr/>
        <p:txBody>
          <a:bodyPr>
            <a:normAutofit/>
          </a:bodyPr>
          <a:lstStyle/>
          <a:p>
            <a:r>
              <a:rPr lang="en-US" dirty="0"/>
              <a:t>Prepare new procedure that will read from the log table (related to Hands on day 2 – for procedures – slide 195)</a:t>
            </a:r>
          </a:p>
          <a:p>
            <a:pPr lvl="1"/>
            <a:r>
              <a:rPr lang="en-US" dirty="0"/>
              <a:t>Procedure name: </a:t>
            </a:r>
            <a:r>
              <a:rPr lang="en-US" dirty="0" err="1"/>
              <a:t>WhoViewedTheReport</a:t>
            </a:r>
            <a:endParaRPr lang="en-US" dirty="0"/>
          </a:p>
          <a:p>
            <a:pPr lvl="1"/>
            <a:r>
              <a:rPr lang="en-US" dirty="0"/>
              <a:t>Procedure should show the Employee full name, Customer Full name and the datetime when the Employee opened the report</a:t>
            </a:r>
          </a:p>
          <a:p>
            <a:pPr lvl="1"/>
            <a:r>
              <a:rPr lang="en-US" dirty="0"/>
              <a:t>Procedure should have following input parameters:</a:t>
            </a:r>
          </a:p>
          <a:p>
            <a:pPr lvl="2"/>
            <a:r>
              <a:rPr lang="en-US" dirty="0" err="1"/>
              <a:t>FromDate</a:t>
            </a:r>
            <a:r>
              <a:rPr lang="en-US" dirty="0"/>
              <a:t> </a:t>
            </a:r>
            <a:r>
              <a:rPr lang="en-US" dirty="0" err="1"/>
              <a:t>dateime</a:t>
            </a:r>
            <a:endParaRPr lang="en-US" dirty="0"/>
          </a:p>
          <a:p>
            <a:pPr lvl="2"/>
            <a:r>
              <a:rPr lang="en-US" dirty="0" err="1"/>
              <a:t>ToDate</a:t>
            </a:r>
            <a:r>
              <a:rPr lang="en-US" dirty="0"/>
              <a:t> datetime</a:t>
            </a:r>
          </a:p>
          <a:p>
            <a:pPr lvl="1"/>
            <a:r>
              <a:rPr lang="en-US" dirty="0"/>
              <a:t>Based on the input parameters, procedure should return only the logs from generated reports that occurred within the specific date interval on input</a:t>
            </a:r>
          </a:p>
          <a:p>
            <a:pPr lvl="1"/>
            <a:endParaRPr lang="en-US" dirty="0"/>
          </a:p>
          <a:p>
            <a:pPr lvl="1"/>
            <a:r>
              <a:rPr lang="en-US" dirty="0"/>
              <a:t>To be submitted by: 01.05.2021</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60064945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 joins - example</a:t>
            </a:r>
          </a:p>
        </p:txBody>
      </p:sp>
      <p:graphicFrame>
        <p:nvGraphicFramePr>
          <p:cNvPr id="11" name="Content Placeholder 10"/>
          <p:cNvGraphicFramePr>
            <a:graphicFrameLocks noGrp="1"/>
          </p:cNvGraphicFramePr>
          <p:nvPr>
            <p:ph idx="1"/>
          </p:nvPr>
        </p:nvGraphicFramePr>
        <p:xfrm>
          <a:off x="983166" y="2340044"/>
          <a:ext cx="1559312" cy="1112520"/>
        </p:xfrm>
        <a:graphic>
          <a:graphicData uri="http://schemas.openxmlformats.org/drawingml/2006/table">
            <a:tbl>
              <a:tblPr firstRow="1" bandRow="1">
                <a:tableStyleId>{5C22544A-7EE6-4342-B048-85BDC9FD1C3A}</a:tableStyleId>
              </a:tblPr>
              <a:tblGrid>
                <a:gridCol w="1559312">
                  <a:extLst>
                    <a:ext uri="{9D8B030D-6E8A-4147-A177-3AD203B41FA5}">
                      <a16:colId xmlns:a16="http://schemas.microsoft.com/office/drawing/2014/main" val="2616303549"/>
                    </a:ext>
                  </a:extLst>
                </a:gridCol>
              </a:tblGrid>
              <a:tr h="370840">
                <a:tc>
                  <a:txBody>
                    <a:bodyPr/>
                    <a:lstStyle/>
                    <a:p>
                      <a:r>
                        <a:rPr lang="en-US" dirty="0"/>
                        <a:t>Column A</a:t>
                      </a:r>
                    </a:p>
                  </a:txBody>
                  <a:tcPr/>
                </a:tc>
                <a:extLst>
                  <a:ext uri="{0D108BD9-81ED-4DB2-BD59-A6C34878D82A}">
                    <a16:rowId xmlns:a16="http://schemas.microsoft.com/office/drawing/2014/main" val="1715787429"/>
                  </a:ext>
                </a:extLst>
              </a:tr>
              <a:tr h="370840">
                <a:tc>
                  <a:txBody>
                    <a:bodyPr/>
                    <a:lstStyle/>
                    <a:p>
                      <a:r>
                        <a:rPr lang="en-US" dirty="0"/>
                        <a:t>1</a:t>
                      </a:r>
                    </a:p>
                  </a:txBody>
                  <a:tcPr/>
                </a:tc>
                <a:extLst>
                  <a:ext uri="{0D108BD9-81ED-4DB2-BD59-A6C34878D82A}">
                    <a16:rowId xmlns:a16="http://schemas.microsoft.com/office/drawing/2014/main" val="4253437562"/>
                  </a:ext>
                </a:extLst>
              </a:tr>
              <a:tr h="370840">
                <a:tc>
                  <a:txBody>
                    <a:bodyPr/>
                    <a:lstStyle/>
                    <a:p>
                      <a:r>
                        <a:rPr lang="en-US" dirty="0"/>
                        <a:t>2</a:t>
                      </a:r>
                    </a:p>
                  </a:txBody>
                  <a:tcPr/>
                </a:tc>
                <a:extLst>
                  <a:ext uri="{0D108BD9-81ED-4DB2-BD59-A6C34878D82A}">
                    <a16:rowId xmlns:a16="http://schemas.microsoft.com/office/drawing/2014/main" val="3233152965"/>
                  </a:ext>
                </a:extLst>
              </a:tr>
            </a:tbl>
          </a:graphicData>
        </a:graphic>
      </p:graphicFrame>
      <p:sp>
        <p:nvSpPr>
          <p:cNvPr id="4" name="Oval 3"/>
          <p:cNvSpPr/>
          <p:nvPr/>
        </p:nvSpPr>
        <p:spPr>
          <a:xfrm>
            <a:off x="4792389" y="4402672"/>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1"/>
                </a:solidFill>
              </a:rPr>
              <a:t>Table A</a:t>
            </a:r>
          </a:p>
        </p:txBody>
      </p:sp>
      <p:sp>
        <p:nvSpPr>
          <p:cNvPr id="5" name="TextBox 4"/>
          <p:cNvSpPr txBox="1"/>
          <p:nvPr/>
        </p:nvSpPr>
        <p:spPr>
          <a:xfrm>
            <a:off x="5153049" y="5907992"/>
            <a:ext cx="894797" cy="369332"/>
          </a:xfrm>
          <a:prstGeom prst="rect">
            <a:avLst/>
          </a:prstGeom>
          <a:noFill/>
        </p:spPr>
        <p:txBody>
          <a:bodyPr wrap="none" rtlCol="0">
            <a:spAutoFit/>
          </a:bodyPr>
          <a:lstStyle/>
          <a:p>
            <a:r>
              <a:rPr lang="en-US" dirty="0"/>
              <a:t>M rows</a:t>
            </a:r>
          </a:p>
        </p:txBody>
      </p:sp>
      <p:sp>
        <p:nvSpPr>
          <p:cNvPr id="6" name="TextBox 5"/>
          <p:cNvSpPr txBox="1"/>
          <p:nvPr/>
        </p:nvSpPr>
        <p:spPr>
          <a:xfrm>
            <a:off x="6790111" y="5907992"/>
            <a:ext cx="894797" cy="369332"/>
          </a:xfrm>
          <a:prstGeom prst="rect">
            <a:avLst/>
          </a:prstGeom>
          <a:noFill/>
        </p:spPr>
        <p:txBody>
          <a:bodyPr wrap="none" rtlCol="0">
            <a:spAutoFit/>
          </a:bodyPr>
          <a:lstStyle/>
          <a:p>
            <a:r>
              <a:rPr lang="en-US" dirty="0"/>
              <a:t>N rows</a:t>
            </a:r>
          </a:p>
        </p:txBody>
      </p:sp>
      <p:sp>
        <p:nvSpPr>
          <p:cNvPr id="7" name="Oval 6"/>
          <p:cNvSpPr/>
          <p:nvPr/>
        </p:nvSpPr>
        <p:spPr>
          <a:xfrm>
            <a:off x="6174301" y="4402672"/>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Table B</a:t>
            </a:r>
          </a:p>
        </p:txBody>
      </p:sp>
      <p:sp>
        <p:nvSpPr>
          <p:cNvPr id="8" name="Oval 7"/>
          <p:cNvSpPr/>
          <p:nvPr/>
        </p:nvSpPr>
        <p:spPr>
          <a:xfrm>
            <a:off x="6192589" y="4608412"/>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aphicFrame>
        <p:nvGraphicFramePr>
          <p:cNvPr id="12" name="Content Placeholder 10"/>
          <p:cNvGraphicFramePr>
            <a:graphicFrameLocks/>
          </p:cNvGraphicFramePr>
          <p:nvPr/>
        </p:nvGraphicFramePr>
        <p:xfrm>
          <a:off x="3127378" y="2340044"/>
          <a:ext cx="1559312" cy="1112520"/>
        </p:xfrm>
        <a:graphic>
          <a:graphicData uri="http://schemas.openxmlformats.org/drawingml/2006/table">
            <a:tbl>
              <a:tblPr firstRow="1" bandRow="1">
                <a:tableStyleId>{5C22544A-7EE6-4342-B048-85BDC9FD1C3A}</a:tableStyleId>
              </a:tblPr>
              <a:tblGrid>
                <a:gridCol w="1559312">
                  <a:extLst>
                    <a:ext uri="{9D8B030D-6E8A-4147-A177-3AD203B41FA5}">
                      <a16:colId xmlns:a16="http://schemas.microsoft.com/office/drawing/2014/main" val="2616303549"/>
                    </a:ext>
                  </a:extLst>
                </a:gridCol>
              </a:tblGrid>
              <a:tr h="370840">
                <a:tc>
                  <a:txBody>
                    <a:bodyPr/>
                    <a:lstStyle/>
                    <a:p>
                      <a:r>
                        <a:rPr lang="en-US" dirty="0"/>
                        <a:t>Column B</a:t>
                      </a:r>
                    </a:p>
                  </a:txBody>
                  <a:tcPr/>
                </a:tc>
                <a:extLst>
                  <a:ext uri="{0D108BD9-81ED-4DB2-BD59-A6C34878D82A}">
                    <a16:rowId xmlns:a16="http://schemas.microsoft.com/office/drawing/2014/main" val="1715787429"/>
                  </a:ext>
                </a:extLst>
              </a:tr>
              <a:tr h="370840">
                <a:tc>
                  <a:txBody>
                    <a:bodyPr/>
                    <a:lstStyle/>
                    <a:p>
                      <a:r>
                        <a:rPr lang="en-US" dirty="0"/>
                        <a:t>2</a:t>
                      </a:r>
                    </a:p>
                  </a:txBody>
                  <a:tcPr/>
                </a:tc>
                <a:extLst>
                  <a:ext uri="{0D108BD9-81ED-4DB2-BD59-A6C34878D82A}">
                    <a16:rowId xmlns:a16="http://schemas.microsoft.com/office/drawing/2014/main" val="4253437562"/>
                  </a:ext>
                </a:extLst>
              </a:tr>
              <a:tr h="370840">
                <a:tc>
                  <a:txBody>
                    <a:bodyPr/>
                    <a:lstStyle/>
                    <a:p>
                      <a:r>
                        <a:rPr lang="en-US" dirty="0"/>
                        <a:t>3</a:t>
                      </a:r>
                    </a:p>
                  </a:txBody>
                  <a:tcPr/>
                </a:tc>
                <a:extLst>
                  <a:ext uri="{0D108BD9-81ED-4DB2-BD59-A6C34878D82A}">
                    <a16:rowId xmlns:a16="http://schemas.microsoft.com/office/drawing/2014/main" val="3233152965"/>
                  </a:ext>
                </a:extLst>
              </a:tr>
            </a:tbl>
          </a:graphicData>
        </a:graphic>
      </p:graphicFrame>
      <p:sp>
        <p:nvSpPr>
          <p:cNvPr id="13" name="TextBox 12"/>
          <p:cNvSpPr txBox="1"/>
          <p:nvPr/>
        </p:nvSpPr>
        <p:spPr>
          <a:xfrm>
            <a:off x="1250795" y="1970712"/>
            <a:ext cx="882165" cy="369332"/>
          </a:xfrm>
          <a:prstGeom prst="rect">
            <a:avLst/>
          </a:prstGeom>
          <a:noFill/>
        </p:spPr>
        <p:txBody>
          <a:bodyPr wrap="none" rtlCol="0">
            <a:spAutoFit/>
          </a:bodyPr>
          <a:lstStyle/>
          <a:p>
            <a:r>
              <a:rPr lang="en-US" b="1" dirty="0"/>
              <a:t>Table A</a:t>
            </a:r>
          </a:p>
        </p:txBody>
      </p:sp>
      <p:sp>
        <p:nvSpPr>
          <p:cNvPr id="14" name="TextBox 13"/>
          <p:cNvSpPr txBox="1"/>
          <p:nvPr/>
        </p:nvSpPr>
        <p:spPr>
          <a:xfrm>
            <a:off x="3465951" y="1970712"/>
            <a:ext cx="872547" cy="369332"/>
          </a:xfrm>
          <a:prstGeom prst="rect">
            <a:avLst/>
          </a:prstGeom>
          <a:noFill/>
        </p:spPr>
        <p:txBody>
          <a:bodyPr wrap="none" rtlCol="0">
            <a:spAutoFit/>
          </a:bodyPr>
          <a:lstStyle/>
          <a:p>
            <a:r>
              <a:rPr lang="en-US" b="1" dirty="0"/>
              <a:t>Table B</a:t>
            </a:r>
          </a:p>
        </p:txBody>
      </p:sp>
      <p:graphicFrame>
        <p:nvGraphicFramePr>
          <p:cNvPr id="18" name="Table 17"/>
          <p:cNvGraphicFramePr>
            <a:graphicFrameLocks noGrp="1"/>
          </p:cNvGraphicFramePr>
          <p:nvPr/>
        </p:nvGraphicFramePr>
        <p:xfrm>
          <a:off x="8551600" y="2625659"/>
          <a:ext cx="3023366" cy="741680"/>
        </p:xfrm>
        <a:graphic>
          <a:graphicData uri="http://schemas.openxmlformats.org/drawingml/2006/table">
            <a:tbl>
              <a:tblPr firstRow="1" bandRow="1">
                <a:tableStyleId>{5C22544A-7EE6-4342-B048-85BDC9FD1C3A}</a:tableStyleId>
              </a:tblPr>
              <a:tblGrid>
                <a:gridCol w="1511683">
                  <a:extLst>
                    <a:ext uri="{9D8B030D-6E8A-4147-A177-3AD203B41FA5}">
                      <a16:colId xmlns:a16="http://schemas.microsoft.com/office/drawing/2014/main" val="3046074048"/>
                    </a:ext>
                  </a:extLst>
                </a:gridCol>
                <a:gridCol w="1511683">
                  <a:extLst>
                    <a:ext uri="{9D8B030D-6E8A-4147-A177-3AD203B41FA5}">
                      <a16:colId xmlns:a16="http://schemas.microsoft.com/office/drawing/2014/main" val="883932035"/>
                    </a:ext>
                  </a:extLst>
                </a:gridCol>
              </a:tblGrid>
              <a:tr h="370840">
                <a:tc>
                  <a:txBody>
                    <a:bodyPr/>
                    <a:lstStyle/>
                    <a:p>
                      <a:r>
                        <a:rPr lang="en-US" dirty="0"/>
                        <a:t>Column A</a:t>
                      </a:r>
                    </a:p>
                  </a:txBody>
                  <a:tcPr/>
                </a:tc>
                <a:tc>
                  <a:txBody>
                    <a:bodyPr/>
                    <a:lstStyle/>
                    <a:p>
                      <a:r>
                        <a:rPr lang="en-US" dirty="0"/>
                        <a:t>Column B</a:t>
                      </a:r>
                    </a:p>
                  </a:txBody>
                  <a:tcPr/>
                </a:tc>
                <a:extLst>
                  <a:ext uri="{0D108BD9-81ED-4DB2-BD59-A6C34878D82A}">
                    <a16:rowId xmlns:a16="http://schemas.microsoft.com/office/drawing/2014/main" val="4221272865"/>
                  </a:ext>
                </a:extLst>
              </a:tr>
              <a:tr h="370840">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3626815640"/>
                  </a:ext>
                </a:extLst>
              </a:tr>
            </a:tbl>
          </a:graphicData>
        </a:graphic>
      </p:graphicFrame>
      <p:sp>
        <p:nvSpPr>
          <p:cNvPr id="19" name="TextBox 18"/>
          <p:cNvSpPr txBox="1"/>
          <p:nvPr/>
        </p:nvSpPr>
        <p:spPr>
          <a:xfrm>
            <a:off x="9346099" y="2070907"/>
            <a:ext cx="1434367" cy="369332"/>
          </a:xfrm>
          <a:prstGeom prst="rect">
            <a:avLst/>
          </a:prstGeom>
          <a:noFill/>
        </p:spPr>
        <p:txBody>
          <a:bodyPr wrap="none" rtlCol="0">
            <a:spAutoFit/>
          </a:bodyPr>
          <a:lstStyle/>
          <a:p>
            <a:r>
              <a:rPr lang="en-US" b="1" dirty="0"/>
              <a:t>Joined tables</a:t>
            </a:r>
          </a:p>
        </p:txBody>
      </p:sp>
      <p:cxnSp>
        <p:nvCxnSpPr>
          <p:cNvPr id="21" name="Straight Arrow Connector 20"/>
          <p:cNvCxnSpPr/>
          <p:nvPr/>
        </p:nvCxnSpPr>
        <p:spPr>
          <a:xfrm flipV="1">
            <a:off x="5271590" y="2990924"/>
            <a:ext cx="2723834" cy="111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9290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5018"/>
            <a:ext cx="12192000" cy="6132982"/>
          </a:xfrm>
          <a:prstGeom prst="rect">
            <a:avLst/>
          </a:prstGeom>
        </p:spPr>
      </p:pic>
      <p:sp>
        <p:nvSpPr>
          <p:cNvPr id="2" name="Title 1"/>
          <p:cNvSpPr>
            <a:spLocks noGrp="1"/>
          </p:cNvSpPr>
          <p:nvPr>
            <p:ph type="title"/>
          </p:nvPr>
        </p:nvSpPr>
        <p:spPr>
          <a:xfrm>
            <a:off x="0" y="-235131"/>
            <a:ext cx="11390811" cy="1332411"/>
          </a:xfrm>
        </p:spPr>
        <p:txBody>
          <a:bodyPr>
            <a:normAutofit/>
          </a:bodyPr>
          <a:lstStyle/>
          <a:p>
            <a:r>
              <a:rPr lang="en-US" dirty="0"/>
              <a:t>Hands-on – Inner join</a:t>
            </a:r>
            <a:endParaRPr lang="mk-MK" dirty="0"/>
          </a:p>
        </p:txBody>
      </p:sp>
    </p:spTree>
    <p:extLst>
      <p:ext uri="{BB962C8B-B14F-4D97-AF65-F5344CB8AC3E}">
        <p14:creationId xmlns:p14="http://schemas.microsoft.com/office/powerpoint/2010/main" val="198721992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5B051-7634-4366-98D4-5D7AF6178A7E}"/>
              </a:ext>
            </a:extLst>
          </p:cNvPr>
          <p:cNvSpPr>
            <a:spLocks noGrp="1"/>
          </p:cNvSpPr>
          <p:nvPr>
            <p:ph type="title"/>
          </p:nvPr>
        </p:nvSpPr>
        <p:spPr/>
        <p:txBody>
          <a:bodyPr/>
          <a:lstStyle/>
          <a:p>
            <a:r>
              <a:rPr lang="en-US" dirty="0"/>
              <a:t>Hands on</a:t>
            </a:r>
            <a:endParaRPr lang="mk-MK" dirty="0"/>
          </a:p>
        </p:txBody>
      </p:sp>
      <p:sp>
        <p:nvSpPr>
          <p:cNvPr id="3" name="Content Placeholder 2">
            <a:extLst>
              <a:ext uri="{FF2B5EF4-FFF2-40B4-BE49-F238E27FC236}">
                <a16:creationId xmlns:a16="http://schemas.microsoft.com/office/drawing/2014/main" id="{5117B78A-5843-4430-96F2-81C55CDA459B}"/>
              </a:ext>
            </a:extLst>
          </p:cNvPr>
          <p:cNvSpPr>
            <a:spLocks noGrp="1"/>
          </p:cNvSpPr>
          <p:nvPr>
            <p:ph idx="1"/>
          </p:nvPr>
        </p:nvSpPr>
        <p:spPr/>
        <p:txBody>
          <a:bodyPr/>
          <a:lstStyle/>
          <a:p>
            <a:r>
              <a:rPr lang="en-US" dirty="0"/>
              <a:t>List all </a:t>
            </a:r>
            <a:r>
              <a:rPr lang="en-US" dirty="0" err="1"/>
              <a:t>informations</a:t>
            </a:r>
            <a:r>
              <a:rPr lang="en-US" dirty="0"/>
              <a:t> for the account </a:t>
            </a:r>
          </a:p>
          <a:p>
            <a:pPr marL="0" indent="0">
              <a:buNone/>
            </a:pPr>
            <a:r>
              <a:rPr lang="en-US" dirty="0"/>
              <a:t>+ First name an Gender of the customer</a:t>
            </a:r>
            <a:endParaRPr lang="mk-MK" dirty="0"/>
          </a:p>
        </p:txBody>
      </p:sp>
      <p:pic>
        <p:nvPicPr>
          <p:cNvPr id="4" name="Picture 3">
            <a:extLst>
              <a:ext uri="{FF2B5EF4-FFF2-40B4-BE49-F238E27FC236}">
                <a16:creationId xmlns:a16="http://schemas.microsoft.com/office/drawing/2014/main" id="{208894BA-7C37-4909-BF70-BF3973C5AAA9}"/>
              </a:ext>
            </a:extLst>
          </p:cNvPr>
          <p:cNvPicPr>
            <a:picLocks noChangeAspect="1"/>
          </p:cNvPicPr>
          <p:nvPr/>
        </p:nvPicPr>
        <p:blipFill>
          <a:blip r:embed="rId2"/>
          <a:stretch>
            <a:fillRect/>
          </a:stretch>
        </p:blipFill>
        <p:spPr>
          <a:xfrm>
            <a:off x="8490605" y="194811"/>
            <a:ext cx="3248478" cy="6468378"/>
          </a:xfrm>
          <a:prstGeom prst="rect">
            <a:avLst/>
          </a:prstGeom>
        </p:spPr>
      </p:pic>
      <p:sp>
        <p:nvSpPr>
          <p:cNvPr id="5" name="Rectangle 4">
            <a:extLst>
              <a:ext uri="{FF2B5EF4-FFF2-40B4-BE49-F238E27FC236}">
                <a16:creationId xmlns:a16="http://schemas.microsoft.com/office/drawing/2014/main" id="{8090935B-7B7C-4594-9821-D494F8A00C46}"/>
              </a:ext>
            </a:extLst>
          </p:cNvPr>
          <p:cNvSpPr/>
          <p:nvPr/>
        </p:nvSpPr>
        <p:spPr>
          <a:xfrm>
            <a:off x="612421" y="3349978"/>
            <a:ext cx="7652405" cy="1200329"/>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JobTitle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Account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a:t>
            </a:r>
          </a:p>
          <a:p>
            <a:r>
              <a:rPr lang="en-US" dirty="0">
                <a:solidFill>
                  <a:srgbClr val="808080"/>
                </a:solidFill>
                <a:latin typeface="Consolas" panose="020B0609020204030204" pitchFamily="49" charset="0"/>
              </a:rPr>
              <a:t>INNER</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JOIN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r>
              <a:rPr lang="en-US" dirty="0">
                <a:solidFill>
                  <a:srgbClr val="000000"/>
                </a:solidFill>
                <a:latin typeface="Consolas" panose="020B0609020204030204" pitchFamily="49" charset="0"/>
              </a:rPr>
              <a:t> e </a:t>
            </a:r>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p>
          <a:p>
            <a:r>
              <a:rPr lang="en-US" dirty="0">
                <a:solidFill>
                  <a:srgbClr val="0000FF"/>
                </a:solidFill>
                <a:latin typeface="Consolas" panose="020B0609020204030204" pitchFamily="49" charset="0"/>
              </a:rPr>
              <a:t>ORDER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p>
        </p:txBody>
      </p:sp>
    </p:spTree>
    <p:extLst>
      <p:ext uri="{BB962C8B-B14F-4D97-AF65-F5344CB8AC3E}">
        <p14:creationId xmlns:p14="http://schemas.microsoft.com/office/powerpoint/2010/main" val="365561481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Outer joins</a:t>
            </a:r>
            <a:endParaRPr lang="mk-MK" dirty="0"/>
          </a:p>
        </p:txBody>
      </p:sp>
      <p:sp>
        <p:nvSpPr>
          <p:cNvPr id="5" name="Text Placeholder 4"/>
          <p:cNvSpPr>
            <a:spLocks noGrp="1"/>
          </p:cNvSpPr>
          <p:nvPr>
            <p:ph type="body" idx="1"/>
          </p:nvPr>
        </p:nvSpPr>
        <p:spPr/>
        <p:txBody>
          <a:bodyPr/>
          <a:lstStyle/>
          <a:p>
            <a:r>
              <a:rPr lang="en-US" dirty="0"/>
              <a:t>Left join</a:t>
            </a:r>
          </a:p>
          <a:p>
            <a:r>
              <a:rPr lang="en-US" dirty="0"/>
              <a:t>Right Join</a:t>
            </a:r>
          </a:p>
          <a:p>
            <a:r>
              <a:rPr lang="en-US" dirty="0"/>
              <a:t>Full join</a:t>
            </a:r>
            <a:endParaRPr lang="mk-MK" dirty="0"/>
          </a:p>
        </p:txBody>
      </p:sp>
    </p:spTree>
    <p:extLst>
      <p:ext uri="{BB962C8B-B14F-4D97-AF65-F5344CB8AC3E}">
        <p14:creationId xmlns:p14="http://schemas.microsoft.com/office/powerpoint/2010/main" val="15519143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Outer joins</a:t>
            </a:r>
          </a:p>
        </p:txBody>
      </p:sp>
      <p:sp>
        <p:nvSpPr>
          <p:cNvPr id="3" name="Content Placeholder 2"/>
          <p:cNvSpPr>
            <a:spLocks noGrp="1"/>
          </p:cNvSpPr>
          <p:nvPr>
            <p:ph idx="1"/>
          </p:nvPr>
        </p:nvSpPr>
        <p:spPr/>
        <p:txBody>
          <a:bodyPr>
            <a:normAutofit/>
          </a:bodyPr>
          <a:lstStyle/>
          <a:p>
            <a:r>
              <a:rPr lang="en-US" dirty="0"/>
              <a:t>Outer join is used to preserve rows from one or both sides of the join, no mater if there is matching record on the other side</a:t>
            </a:r>
          </a:p>
          <a:p>
            <a:r>
              <a:rPr lang="en-US" dirty="0"/>
              <a:t>There are 3 types of outer joins:</a:t>
            </a:r>
          </a:p>
          <a:p>
            <a:pPr lvl="1"/>
            <a:r>
              <a:rPr lang="en-US" dirty="0"/>
              <a:t>LEFT (OUTER) JOIN</a:t>
            </a:r>
          </a:p>
          <a:p>
            <a:pPr lvl="1"/>
            <a:r>
              <a:rPr lang="en-US" dirty="0"/>
              <a:t>RIGHT (OUTER) JOIN</a:t>
            </a:r>
          </a:p>
          <a:p>
            <a:pPr lvl="1"/>
            <a:r>
              <a:rPr lang="en-US" dirty="0"/>
              <a:t>FULL (OUTER) JOIN</a:t>
            </a:r>
          </a:p>
          <a:p>
            <a:pPr lvl="1"/>
            <a:endParaRPr lang="en-US" dirty="0"/>
          </a:p>
          <a:p>
            <a:endParaRPr lang="en-US" dirty="0"/>
          </a:p>
        </p:txBody>
      </p:sp>
    </p:spTree>
    <p:extLst>
      <p:ext uri="{BB962C8B-B14F-4D97-AF65-F5344CB8AC3E}">
        <p14:creationId xmlns:p14="http://schemas.microsoft.com/office/powerpoint/2010/main" val="319110731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 joins - example</a:t>
            </a:r>
          </a:p>
        </p:txBody>
      </p:sp>
      <p:graphicFrame>
        <p:nvGraphicFramePr>
          <p:cNvPr id="11" name="Content Placeholder 10"/>
          <p:cNvGraphicFramePr>
            <a:graphicFrameLocks noGrp="1"/>
          </p:cNvGraphicFramePr>
          <p:nvPr>
            <p:ph idx="1"/>
          </p:nvPr>
        </p:nvGraphicFramePr>
        <p:xfrm>
          <a:off x="983166" y="2340044"/>
          <a:ext cx="1559312" cy="1112520"/>
        </p:xfrm>
        <a:graphic>
          <a:graphicData uri="http://schemas.openxmlformats.org/drawingml/2006/table">
            <a:tbl>
              <a:tblPr firstRow="1" bandRow="1">
                <a:tableStyleId>{5C22544A-7EE6-4342-B048-85BDC9FD1C3A}</a:tableStyleId>
              </a:tblPr>
              <a:tblGrid>
                <a:gridCol w="1559312">
                  <a:extLst>
                    <a:ext uri="{9D8B030D-6E8A-4147-A177-3AD203B41FA5}">
                      <a16:colId xmlns:a16="http://schemas.microsoft.com/office/drawing/2014/main" val="2616303549"/>
                    </a:ext>
                  </a:extLst>
                </a:gridCol>
              </a:tblGrid>
              <a:tr h="370840">
                <a:tc>
                  <a:txBody>
                    <a:bodyPr/>
                    <a:lstStyle/>
                    <a:p>
                      <a:r>
                        <a:rPr lang="en-US" dirty="0"/>
                        <a:t>Column A</a:t>
                      </a:r>
                    </a:p>
                  </a:txBody>
                  <a:tcPr/>
                </a:tc>
                <a:extLst>
                  <a:ext uri="{0D108BD9-81ED-4DB2-BD59-A6C34878D82A}">
                    <a16:rowId xmlns:a16="http://schemas.microsoft.com/office/drawing/2014/main" val="1715787429"/>
                  </a:ext>
                </a:extLst>
              </a:tr>
              <a:tr h="370840">
                <a:tc>
                  <a:txBody>
                    <a:bodyPr/>
                    <a:lstStyle/>
                    <a:p>
                      <a:r>
                        <a:rPr lang="en-US" dirty="0"/>
                        <a:t>1</a:t>
                      </a:r>
                    </a:p>
                  </a:txBody>
                  <a:tcPr/>
                </a:tc>
                <a:extLst>
                  <a:ext uri="{0D108BD9-81ED-4DB2-BD59-A6C34878D82A}">
                    <a16:rowId xmlns:a16="http://schemas.microsoft.com/office/drawing/2014/main" val="4253437562"/>
                  </a:ext>
                </a:extLst>
              </a:tr>
              <a:tr h="370840">
                <a:tc>
                  <a:txBody>
                    <a:bodyPr/>
                    <a:lstStyle/>
                    <a:p>
                      <a:r>
                        <a:rPr lang="en-US" dirty="0"/>
                        <a:t>2</a:t>
                      </a:r>
                    </a:p>
                  </a:txBody>
                  <a:tcPr/>
                </a:tc>
                <a:extLst>
                  <a:ext uri="{0D108BD9-81ED-4DB2-BD59-A6C34878D82A}">
                    <a16:rowId xmlns:a16="http://schemas.microsoft.com/office/drawing/2014/main" val="3233152965"/>
                  </a:ext>
                </a:extLst>
              </a:tr>
            </a:tbl>
          </a:graphicData>
        </a:graphic>
      </p:graphicFrame>
      <p:sp>
        <p:nvSpPr>
          <p:cNvPr id="4" name="Oval 3"/>
          <p:cNvSpPr/>
          <p:nvPr/>
        </p:nvSpPr>
        <p:spPr>
          <a:xfrm>
            <a:off x="4792389" y="4402672"/>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1"/>
                </a:solidFill>
              </a:rPr>
              <a:t>Table A</a:t>
            </a:r>
          </a:p>
        </p:txBody>
      </p:sp>
      <p:sp>
        <p:nvSpPr>
          <p:cNvPr id="5" name="TextBox 4"/>
          <p:cNvSpPr txBox="1"/>
          <p:nvPr/>
        </p:nvSpPr>
        <p:spPr>
          <a:xfrm>
            <a:off x="5153049" y="5907992"/>
            <a:ext cx="894797" cy="369332"/>
          </a:xfrm>
          <a:prstGeom prst="rect">
            <a:avLst/>
          </a:prstGeom>
          <a:noFill/>
        </p:spPr>
        <p:txBody>
          <a:bodyPr wrap="none" rtlCol="0">
            <a:spAutoFit/>
          </a:bodyPr>
          <a:lstStyle/>
          <a:p>
            <a:r>
              <a:rPr lang="en-US" dirty="0"/>
              <a:t>M rows</a:t>
            </a:r>
          </a:p>
        </p:txBody>
      </p:sp>
      <p:sp>
        <p:nvSpPr>
          <p:cNvPr id="6" name="TextBox 5"/>
          <p:cNvSpPr txBox="1"/>
          <p:nvPr/>
        </p:nvSpPr>
        <p:spPr>
          <a:xfrm>
            <a:off x="6790111" y="5907992"/>
            <a:ext cx="894797" cy="369332"/>
          </a:xfrm>
          <a:prstGeom prst="rect">
            <a:avLst/>
          </a:prstGeom>
          <a:noFill/>
        </p:spPr>
        <p:txBody>
          <a:bodyPr wrap="none" rtlCol="0">
            <a:spAutoFit/>
          </a:bodyPr>
          <a:lstStyle/>
          <a:p>
            <a:r>
              <a:rPr lang="en-US" dirty="0"/>
              <a:t>N rows</a:t>
            </a:r>
          </a:p>
        </p:txBody>
      </p:sp>
      <p:sp>
        <p:nvSpPr>
          <p:cNvPr id="7" name="Oval 6"/>
          <p:cNvSpPr/>
          <p:nvPr/>
        </p:nvSpPr>
        <p:spPr>
          <a:xfrm>
            <a:off x="6174301" y="4402672"/>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Table B</a:t>
            </a:r>
          </a:p>
        </p:txBody>
      </p:sp>
      <p:sp>
        <p:nvSpPr>
          <p:cNvPr id="8" name="Oval 7"/>
          <p:cNvSpPr/>
          <p:nvPr/>
        </p:nvSpPr>
        <p:spPr>
          <a:xfrm>
            <a:off x="6192589" y="4608412"/>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aphicFrame>
        <p:nvGraphicFramePr>
          <p:cNvPr id="12" name="Content Placeholder 10"/>
          <p:cNvGraphicFramePr>
            <a:graphicFrameLocks/>
          </p:cNvGraphicFramePr>
          <p:nvPr/>
        </p:nvGraphicFramePr>
        <p:xfrm>
          <a:off x="3127378" y="2340044"/>
          <a:ext cx="1559312" cy="1112520"/>
        </p:xfrm>
        <a:graphic>
          <a:graphicData uri="http://schemas.openxmlformats.org/drawingml/2006/table">
            <a:tbl>
              <a:tblPr firstRow="1" bandRow="1">
                <a:tableStyleId>{5C22544A-7EE6-4342-B048-85BDC9FD1C3A}</a:tableStyleId>
              </a:tblPr>
              <a:tblGrid>
                <a:gridCol w="1559312">
                  <a:extLst>
                    <a:ext uri="{9D8B030D-6E8A-4147-A177-3AD203B41FA5}">
                      <a16:colId xmlns:a16="http://schemas.microsoft.com/office/drawing/2014/main" val="2616303549"/>
                    </a:ext>
                  </a:extLst>
                </a:gridCol>
              </a:tblGrid>
              <a:tr h="370840">
                <a:tc>
                  <a:txBody>
                    <a:bodyPr/>
                    <a:lstStyle/>
                    <a:p>
                      <a:r>
                        <a:rPr lang="en-US" dirty="0"/>
                        <a:t>Column B</a:t>
                      </a:r>
                    </a:p>
                  </a:txBody>
                  <a:tcPr/>
                </a:tc>
                <a:extLst>
                  <a:ext uri="{0D108BD9-81ED-4DB2-BD59-A6C34878D82A}">
                    <a16:rowId xmlns:a16="http://schemas.microsoft.com/office/drawing/2014/main" val="1715787429"/>
                  </a:ext>
                </a:extLst>
              </a:tr>
              <a:tr h="370840">
                <a:tc>
                  <a:txBody>
                    <a:bodyPr/>
                    <a:lstStyle/>
                    <a:p>
                      <a:r>
                        <a:rPr lang="en-US" dirty="0"/>
                        <a:t>2</a:t>
                      </a:r>
                    </a:p>
                  </a:txBody>
                  <a:tcPr/>
                </a:tc>
                <a:extLst>
                  <a:ext uri="{0D108BD9-81ED-4DB2-BD59-A6C34878D82A}">
                    <a16:rowId xmlns:a16="http://schemas.microsoft.com/office/drawing/2014/main" val="4253437562"/>
                  </a:ext>
                </a:extLst>
              </a:tr>
              <a:tr h="370840">
                <a:tc>
                  <a:txBody>
                    <a:bodyPr/>
                    <a:lstStyle/>
                    <a:p>
                      <a:r>
                        <a:rPr lang="en-US" dirty="0"/>
                        <a:t>3</a:t>
                      </a:r>
                    </a:p>
                  </a:txBody>
                  <a:tcPr/>
                </a:tc>
                <a:extLst>
                  <a:ext uri="{0D108BD9-81ED-4DB2-BD59-A6C34878D82A}">
                    <a16:rowId xmlns:a16="http://schemas.microsoft.com/office/drawing/2014/main" val="3233152965"/>
                  </a:ext>
                </a:extLst>
              </a:tr>
            </a:tbl>
          </a:graphicData>
        </a:graphic>
      </p:graphicFrame>
      <p:sp>
        <p:nvSpPr>
          <p:cNvPr id="13" name="TextBox 12"/>
          <p:cNvSpPr txBox="1"/>
          <p:nvPr/>
        </p:nvSpPr>
        <p:spPr>
          <a:xfrm>
            <a:off x="1250795" y="1970712"/>
            <a:ext cx="882165" cy="369332"/>
          </a:xfrm>
          <a:prstGeom prst="rect">
            <a:avLst/>
          </a:prstGeom>
          <a:noFill/>
        </p:spPr>
        <p:txBody>
          <a:bodyPr wrap="none" rtlCol="0">
            <a:spAutoFit/>
          </a:bodyPr>
          <a:lstStyle/>
          <a:p>
            <a:r>
              <a:rPr lang="en-US" b="1" dirty="0"/>
              <a:t>Table A</a:t>
            </a:r>
          </a:p>
        </p:txBody>
      </p:sp>
      <p:sp>
        <p:nvSpPr>
          <p:cNvPr id="14" name="TextBox 13"/>
          <p:cNvSpPr txBox="1"/>
          <p:nvPr/>
        </p:nvSpPr>
        <p:spPr>
          <a:xfrm>
            <a:off x="3465951" y="1970712"/>
            <a:ext cx="872547" cy="369332"/>
          </a:xfrm>
          <a:prstGeom prst="rect">
            <a:avLst/>
          </a:prstGeom>
          <a:noFill/>
        </p:spPr>
        <p:txBody>
          <a:bodyPr wrap="none" rtlCol="0">
            <a:spAutoFit/>
          </a:bodyPr>
          <a:lstStyle/>
          <a:p>
            <a:r>
              <a:rPr lang="en-US" b="1" dirty="0"/>
              <a:t>Table B</a:t>
            </a:r>
          </a:p>
        </p:txBody>
      </p:sp>
      <p:graphicFrame>
        <p:nvGraphicFramePr>
          <p:cNvPr id="18" name="Table 17"/>
          <p:cNvGraphicFramePr>
            <a:graphicFrameLocks noGrp="1"/>
          </p:cNvGraphicFramePr>
          <p:nvPr/>
        </p:nvGraphicFramePr>
        <p:xfrm>
          <a:off x="8551600" y="2625659"/>
          <a:ext cx="3023366" cy="741680"/>
        </p:xfrm>
        <a:graphic>
          <a:graphicData uri="http://schemas.openxmlformats.org/drawingml/2006/table">
            <a:tbl>
              <a:tblPr firstRow="1" bandRow="1">
                <a:tableStyleId>{5C22544A-7EE6-4342-B048-85BDC9FD1C3A}</a:tableStyleId>
              </a:tblPr>
              <a:tblGrid>
                <a:gridCol w="1511683">
                  <a:extLst>
                    <a:ext uri="{9D8B030D-6E8A-4147-A177-3AD203B41FA5}">
                      <a16:colId xmlns:a16="http://schemas.microsoft.com/office/drawing/2014/main" val="3046074048"/>
                    </a:ext>
                  </a:extLst>
                </a:gridCol>
                <a:gridCol w="1511683">
                  <a:extLst>
                    <a:ext uri="{9D8B030D-6E8A-4147-A177-3AD203B41FA5}">
                      <a16:colId xmlns:a16="http://schemas.microsoft.com/office/drawing/2014/main" val="883932035"/>
                    </a:ext>
                  </a:extLst>
                </a:gridCol>
              </a:tblGrid>
              <a:tr h="370840">
                <a:tc>
                  <a:txBody>
                    <a:bodyPr/>
                    <a:lstStyle/>
                    <a:p>
                      <a:r>
                        <a:rPr lang="en-US" dirty="0"/>
                        <a:t>Column A</a:t>
                      </a:r>
                    </a:p>
                  </a:txBody>
                  <a:tcPr/>
                </a:tc>
                <a:tc>
                  <a:txBody>
                    <a:bodyPr/>
                    <a:lstStyle/>
                    <a:p>
                      <a:r>
                        <a:rPr lang="en-US" dirty="0"/>
                        <a:t>Column B</a:t>
                      </a:r>
                    </a:p>
                  </a:txBody>
                  <a:tcPr/>
                </a:tc>
                <a:extLst>
                  <a:ext uri="{0D108BD9-81ED-4DB2-BD59-A6C34878D82A}">
                    <a16:rowId xmlns:a16="http://schemas.microsoft.com/office/drawing/2014/main" val="4221272865"/>
                  </a:ext>
                </a:extLst>
              </a:tr>
              <a:tr h="370840">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3626815640"/>
                  </a:ext>
                </a:extLst>
              </a:tr>
            </a:tbl>
          </a:graphicData>
        </a:graphic>
      </p:graphicFrame>
      <p:sp>
        <p:nvSpPr>
          <p:cNvPr id="19" name="TextBox 18"/>
          <p:cNvSpPr txBox="1"/>
          <p:nvPr/>
        </p:nvSpPr>
        <p:spPr>
          <a:xfrm>
            <a:off x="9346099" y="2070907"/>
            <a:ext cx="1434367" cy="369332"/>
          </a:xfrm>
          <a:prstGeom prst="rect">
            <a:avLst/>
          </a:prstGeom>
          <a:noFill/>
        </p:spPr>
        <p:txBody>
          <a:bodyPr wrap="none" rtlCol="0">
            <a:spAutoFit/>
          </a:bodyPr>
          <a:lstStyle/>
          <a:p>
            <a:r>
              <a:rPr lang="en-US" b="1" dirty="0"/>
              <a:t>Joined tables</a:t>
            </a:r>
          </a:p>
        </p:txBody>
      </p:sp>
      <p:cxnSp>
        <p:nvCxnSpPr>
          <p:cNvPr id="21" name="Straight Arrow Connector 20"/>
          <p:cNvCxnSpPr/>
          <p:nvPr/>
        </p:nvCxnSpPr>
        <p:spPr>
          <a:xfrm flipV="1">
            <a:off x="5271590" y="2990924"/>
            <a:ext cx="2723834" cy="111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61153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 JOIN explained</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2411065680"/>
              </p:ext>
            </p:extLst>
          </p:nvPr>
        </p:nvGraphicFramePr>
        <p:xfrm>
          <a:off x="983166" y="2340044"/>
          <a:ext cx="1154430" cy="1112520"/>
        </p:xfrm>
        <a:graphic>
          <a:graphicData uri="http://schemas.openxmlformats.org/drawingml/2006/table">
            <a:tbl>
              <a:tblPr firstRow="1" bandRow="1">
                <a:tableStyleId>{5C22544A-7EE6-4342-B048-85BDC9FD1C3A}</a:tableStyleId>
              </a:tblPr>
              <a:tblGrid>
                <a:gridCol w="1154430">
                  <a:extLst>
                    <a:ext uri="{9D8B030D-6E8A-4147-A177-3AD203B41FA5}">
                      <a16:colId xmlns:a16="http://schemas.microsoft.com/office/drawing/2014/main" val="2616303549"/>
                    </a:ext>
                  </a:extLst>
                </a:gridCol>
              </a:tblGrid>
              <a:tr h="370840">
                <a:tc>
                  <a:txBody>
                    <a:bodyPr/>
                    <a:lstStyle/>
                    <a:p>
                      <a:r>
                        <a:rPr lang="en-US" dirty="0"/>
                        <a:t>Column A</a:t>
                      </a:r>
                    </a:p>
                  </a:txBody>
                  <a:tcPr/>
                </a:tc>
                <a:extLst>
                  <a:ext uri="{0D108BD9-81ED-4DB2-BD59-A6C34878D82A}">
                    <a16:rowId xmlns:a16="http://schemas.microsoft.com/office/drawing/2014/main" val="1715787429"/>
                  </a:ext>
                </a:extLst>
              </a:tr>
              <a:tr h="370840">
                <a:tc>
                  <a:txBody>
                    <a:bodyPr/>
                    <a:lstStyle/>
                    <a:p>
                      <a:r>
                        <a:rPr lang="en-US" dirty="0"/>
                        <a:t>1</a:t>
                      </a:r>
                    </a:p>
                  </a:txBody>
                  <a:tcPr/>
                </a:tc>
                <a:extLst>
                  <a:ext uri="{0D108BD9-81ED-4DB2-BD59-A6C34878D82A}">
                    <a16:rowId xmlns:a16="http://schemas.microsoft.com/office/drawing/2014/main" val="4253437562"/>
                  </a:ext>
                </a:extLst>
              </a:tr>
              <a:tr h="370840">
                <a:tc>
                  <a:txBody>
                    <a:bodyPr/>
                    <a:lstStyle/>
                    <a:p>
                      <a:r>
                        <a:rPr lang="en-US" dirty="0"/>
                        <a:t>2</a:t>
                      </a:r>
                    </a:p>
                  </a:txBody>
                  <a:tcPr/>
                </a:tc>
                <a:extLst>
                  <a:ext uri="{0D108BD9-81ED-4DB2-BD59-A6C34878D82A}">
                    <a16:rowId xmlns:a16="http://schemas.microsoft.com/office/drawing/2014/main" val="3233152965"/>
                  </a:ext>
                </a:extLst>
              </a:tr>
            </a:tbl>
          </a:graphicData>
        </a:graphic>
      </p:graphicFrame>
      <p:graphicFrame>
        <p:nvGraphicFramePr>
          <p:cNvPr id="12" name="Content Placeholder 10"/>
          <p:cNvGraphicFramePr>
            <a:graphicFrameLocks/>
          </p:cNvGraphicFramePr>
          <p:nvPr/>
        </p:nvGraphicFramePr>
        <p:xfrm>
          <a:off x="3127378" y="2340044"/>
          <a:ext cx="1559312" cy="1112520"/>
        </p:xfrm>
        <a:graphic>
          <a:graphicData uri="http://schemas.openxmlformats.org/drawingml/2006/table">
            <a:tbl>
              <a:tblPr firstRow="1" bandRow="1">
                <a:tableStyleId>{5C22544A-7EE6-4342-B048-85BDC9FD1C3A}</a:tableStyleId>
              </a:tblPr>
              <a:tblGrid>
                <a:gridCol w="1559312">
                  <a:extLst>
                    <a:ext uri="{9D8B030D-6E8A-4147-A177-3AD203B41FA5}">
                      <a16:colId xmlns:a16="http://schemas.microsoft.com/office/drawing/2014/main" val="2616303549"/>
                    </a:ext>
                  </a:extLst>
                </a:gridCol>
              </a:tblGrid>
              <a:tr h="370840">
                <a:tc>
                  <a:txBody>
                    <a:bodyPr/>
                    <a:lstStyle/>
                    <a:p>
                      <a:r>
                        <a:rPr lang="en-US" dirty="0"/>
                        <a:t>Column B</a:t>
                      </a:r>
                    </a:p>
                  </a:txBody>
                  <a:tcPr/>
                </a:tc>
                <a:extLst>
                  <a:ext uri="{0D108BD9-81ED-4DB2-BD59-A6C34878D82A}">
                    <a16:rowId xmlns:a16="http://schemas.microsoft.com/office/drawing/2014/main" val="1715787429"/>
                  </a:ext>
                </a:extLst>
              </a:tr>
              <a:tr h="370840">
                <a:tc>
                  <a:txBody>
                    <a:bodyPr/>
                    <a:lstStyle/>
                    <a:p>
                      <a:r>
                        <a:rPr lang="en-US" dirty="0"/>
                        <a:t>2</a:t>
                      </a:r>
                    </a:p>
                  </a:txBody>
                  <a:tcPr/>
                </a:tc>
                <a:extLst>
                  <a:ext uri="{0D108BD9-81ED-4DB2-BD59-A6C34878D82A}">
                    <a16:rowId xmlns:a16="http://schemas.microsoft.com/office/drawing/2014/main" val="4253437562"/>
                  </a:ext>
                </a:extLst>
              </a:tr>
              <a:tr h="370840">
                <a:tc>
                  <a:txBody>
                    <a:bodyPr/>
                    <a:lstStyle/>
                    <a:p>
                      <a:r>
                        <a:rPr lang="en-US" dirty="0"/>
                        <a:t>3</a:t>
                      </a:r>
                    </a:p>
                  </a:txBody>
                  <a:tcPr/>
                </a:tc>
                <a:extLst>
                  <a:ext uri="{0D108BD9-81ED-4DB2-BD59-A6C34878D82A}">
                    <a16:rowId xmlns:a16="http://schemas.microsoft.com/office/drawing/2014/main" val="3233152965"/>
                  </a:ext>
                </a:extLst>
              </a:tr>
            </a:tbl>
          </a:graphicData>
        </a:graphic>
      </p:graphicFrame>
      <p:sp>
        <p:nvSpPr>
          <p:cNvPr id="13" name="TextBox 12"/>
          <p:cNvSpPr txBox="1"/>
          <p:nvPr/>
        </p:nvSpPr>
        <p:spPr>
          <a:xfrm>
            <a:off x="1250795" y="1970712"/>
            <a:ext cx="882165" cy="369332"/>
          </a:xfrm>
          <a:prstGeom prst="rect">
            <a:avLst/>
          </a:prstGeom>
          <a:noFill/>
        </p:spPr>
        <p:txBody>
          <a:bodyPr wrap="none" rtlCol="0">
            <a:spAutoFit/>
          </a:bodyPr>
          <a:lstStyle/>
          <a:p>
            <a:r>
              <a:rPr lang="en-US" b="1" dirty="0"/>
              <a:t>Table A</a:t>
            </a:r>
          </a:p>
        </p:txBody>
      </p:sp>
      <p:sp>
        <p:nvSpPr>
          <p:cNvPr id="14" name="TextBox 13"/>
          <p:cNvSpPr txBox="1"/>
          <p:nvPr/>
        </p:nvSpPr>
        <p:spPr>
          <a:xfrm>
            <a:off x="3465951" y="1970712"/>
            <a:ext cx="872547" cy="369332"/>
          </a:xfrm>
          <a:prstGeom prst="rect">
            <a:avLst/>
          </a:prstGeom>
          <a:noFill/>
        </p:spPr>
        <p:txBody>
          <a:bodyPr wrap="none" rtlCol="0">
            <a:spAutoFit/>
          </a:bodyPr>
          <a:lstStyle/>
          <a:p>
            <a:r>
              <a:rPr lang="en-US" b="1" dirty="0"/>
              <a:t>Table B</a:t>
            </a:r>
          </a:p>
        </p:txBody>
      </p:sp>
      <p:graphicFrame>
        <p:nvGraphicFramePr>
          <p:cNvPr id="18" name="Table 17"/>
          <p:cNvGraphicFramePr>
            <a:graphicFrameLocks noGrp="1"/>
          </p:cNvGraphicFramePr>
          <p:nvPr/>
        </p:nvGraphicFramePr>
        <p:xfrm>
          <a:off x="8551600" y="2625659"/>
          <a:ext cx="3023366" cy="1112520"/>
        </p:xfrm>
        <a:graphic>
          <a:graphicData uri="http://schemas.openxmlformats.org/drawingml/2006/table">
            <a:tbl>
              <a:tblPr firstRow="1" bandRow="1">
                <a:tableStyleId>{5C22544A-7EE6-4342-B048-85BDC9FD1C3A}</a:tableStyleId>
              </a:tblPr>
              <a:tblGrid>
                <a:gridCol w="1511683">
                  <a:extLst>
                    <a:ext uri="{9D8B030D-6E8A-4147-A177-3AD203B41FA5}">
                      <a16:colId xmlns:a16="http://schemas.microsoft.com/office/drawing/2014/main" val="3046074048"/>
                    </a:ext>
                  </a:extLst>
                </a:gridCol>
                <a:gridCol w="1511683">
                  <a:extLst>
                    <a:ext uri="{9D8B030D-6E8A-4147-A177-3AD203B41FA5}">
                      <a16:colId xmlns:a16="http://schemas.microsoft.com/office/drawing/2014/main" val="883932035"/>
                    </a:ext>
                  </a:extLst>
                </a:gridCol>
              </a:tblGrid>
              <a:tr h="370840">
                <a:tc>
                  <a:txBody>
                    <a:bodyPr/>
                    <a:lstStyle/>
                    <a:p>
                      <a:r>
                        <a:rPr lang="en-US" dirty="0"/>
                        <a:t>Column A</a:t>
                      </a:r>
                    </a:p>
                  </a:txBody>
                  <a:tcPr/>
                </a:tc>
                <a:tc>
                  <a:txBody>
                    <a:bodyPr/>
                    <a:lstStyle/>
                    <a:p>
                      <a:r>
                        <a:rPr lang="en-US" dirty="0"/>
                        <a:t>Column B</a:t>
                      </a:r>
                    </a:p>
                  </a:txBody>
                  <a:tcPr/>
                </a:tc>
                <a:extLst>
                  <a:ext uri="{0D108BD9-81ED-4DB2-BD59-A6C34878D82A}">
                    <a16:rowId xmlns:a16="http://schemas.microsoft.com/office/drawing/2014/main" val="4221272865"/>
                  </a:ext>
                </a:extLst>
              </a:tr>
              <a:tr h="370840">
                <a:tc>
                  <a:txBody>
                    <a:bodyPr/>
                    <a:lstStyle/>
                    <a:p>
                      <a:r>
                        <a:rPr lang="en-US" dirty="0"/>
                        <a:t>1</a:t>
                      </a:r>
                    </a:p>
                  </a:txBody>
                  <a:tcPr/>
                </a:tc>
                <a:tc>
                  <a:txBody>
                    <a:bodyPr/>
                    <a:lstStyle/>
                    <a:p>
                      <a:endParaRPr lang="en-US" dirty="0"/>
                    </a:p>
                  </a:txBody>
                  <a:tcPr/>
                </a:tc>
                <a:extLst>
                  <a:ext uri="{0D108BD9-81ED-4DB2-BD59-A6C34878D82A}">
                    <a16:rowId xmlns:a16="http://schemas.microsoft.com/office/drawing/2014/main" val="3626815640"/>
                  </a:ext>
                </a:extLst>
              </a:tr>
              <a:tr h="370840">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3428065363"/>
                  </a:ext>
                </a:extLst>
              </a:tr>
            </a:tbl>
          </a:graphicData>
        </a:graphic>
      </p:graphicFrame>
      <p:sp>
        <p:nvSpPr>
          <p:cNvPr id="19" name="TextBox 18"/>
          <p:cNvSpPr txBox="1"/>
          <p:nvPr/>
        </p:nvSpPr>
        <p:spPr>
          <a:xfrm>
            <a:off x="9346099" y="2070907"/>
            <a:ext cx="1434367" cy="369332"/>
          </a:xfrm>
          <a:prstGeom prst="rect">
            <a:avLst/>
          </a:prstGeom>
          <a:noFill/>
        </p:spPr>
        <p:txBody>
          <a:bodyPr wrap="none" rtlCol="0">
            <a:spAutoFit/>
          </a:bodyPr>
          <a:lstStyle/>
          <a:p>
            <a:r>
              <a:rPr lang="en-US" b="1" dirty="0"/>
              <a:t>Joined tables</a:t>
            </a:r>
          </a:p>
        </p:txBody>
      </p:sp>
      <p:cxnSp>
        <p:nvCxnSpPr>
          <p:cNvPr id="21" name="Straight Arrow Connector 20"/>
          <p:cNvCxnSpPr/>
          <p:nvPr/>
        </p:nvCxnSpPr>
        <p:spPr>
          <a:xfrm flipV="1">
            <a:off x="5271590" y="2990924"/>
            <a:ext cx="2723834" cy="111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338498" y="4583246"/>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Table A</a:t>
            </a:r>
          </a:p>
        </p:txBody>
      </p:sp>
      <p:sp>
        <p:nvSpPr>
          <p:cNvPr id="16" name="Oval 15"/>
          <p:cNvSpPr/>
          <p:nvPr/>
        </p:nvSpPr>
        <p:spPr>
          <a:xfrm>
            <a:off x="5720410" y="4583246"/>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Table B</a:t>
            </a:r>
          </a:p>
        </p:txBody>
      </p:sp>
      <p:sp>
        <p:nvSpPr>
          <p:cNvPr id="17" name="Oval 16"/>
          <p:cNvSpPr/>
          <p:nvPr/>
        </p:nvSpPr>
        <p:spPr>
          <a:xfrm>
            <a:off x="5738698" y="4788986"/>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03913618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 JOIN explained</a:t>
            </a:r>
          </a:p>
        </p:txBody>
      </p:sp>
      <p:graphicFrame>
        <p:nvGraphicFramePr>
          <p:cNvPr id="11" name="Content Placeholder 10"/>
          <p:cNvGraphicFramePr>
            <a:graphicFrameLocks noGrp="1"/>
          </p:cNvGraphicFramePr>
          <p:nvPr>
            <p:ph idx="1"/>
          </p:nvPr>
        </p:nvGraphicFramePr>
        <p:xfrm>
          <a:off x="983166" y="2340044"/>
          <a:ext cx="1559312" cy="1112520"/>
        </p:xfrm>
        <a:graphic>
          <a:graphicData uri="http://schemas.openxmlformats.org/drawingml/2006/table">
            <a:tbl>
              <a:tblPr firstRow="1" bandRow="1">
                <a:tableStyleId>{5C22544A-7EE6-4342-B048-85BDC9FD1C3A}</a:tableStyleId>
              </a:tblPr>
              <a:tblGrid>
                <a:gridCol w="1559312">
                  <a:extLst>
                    <a:ext uri="{9D8B030D-6E8A-4147-A177-3AD203B41FA5}">
                      <a16:colId xmlns:a16="http://schemas.microsoft.com/office/drawing/2014/main" val="2616303549"/>
                    </a:ext>
                  </a:extLst>
                </a:gridCol>
              </a:tblGrid>
              <a:tr h="370840">
                <a:tc>
                  <a:txBody>
                    <a:bodyPr/>
                    <a:lstStyle/>
                    <a:p>
                      <a:r>
                        <a:rPr lang="en-US" dirty="0"/>
                        <a:t>Column A</a:t>
                      </a:r>
                    </a:p>
                  </a:txBody>
                  <a:tcPr/>
                </a:tc>
                <a:extLst>
                  <a:ext uri="{0D108BD9-81ED-4DB2-BD59-A6C34878D82A}">
                    <a16:rowId xmlns:a16="http://schemas.microsoft.com/office/drawing/2014/main" val="1715787429"/>
                  </a:ext>
                </a:extLst>
              </a:tr>
              <a:tr h="370840">
                <a:tc>
                  <a:txBody>
                    <a:bodyPr/>
                    <a:lstStyle/>
                    <a:p>
                      <a:r>
                        <a:rPr lang="en-US" dirty="0"/>
                        <a:t>1</a:t>
                      </a:r>
                    </a:p>
                  </a:txBody>
                  <a:tcPr/>
                </a:tc>
                <a:extLst>
                  <a:ext uri="{0D108BD9-81ED-4DB2-BD59-A6C34878D82A}">
                    <a16:rowId xmlns:a16="http://schemas.microsoft.com/office/drawing/2014/main" val="4253437562"/>
                  </a:ext>
                </a:extLst>
              </a:tr>
              <a:tr h="370840">
                <a:tc>
                  <a:txBody>
                    <a:bodyPr/>
                    <a:lstStyle/>
                    <a:p>
                      <a:r>
                        <a:rPr lang="en-US" dirty="0"/>
                        <a:t>2</a:t>
                      </a:r>
                    </a:p>
                  </a:txBody>
                  <a:tcPr/>
                </a:tc>
                <a:extLst>
                  <a:ext uri="{0D108BD9-81ED-4DB2-BD59-A6C34878D82A}">
                    <a16:rowId xmlns:a16="http://schemas.microsoft.com/office/drawing/2014/main" val="3233152965"/>
                  </a:ext>
                </a:extLst>
              </a:tr>
            </a:tbl>
          </a:graphicData>
        </a:graphic>
      </p:graphicFrame>
      <p:graphicFrame>
        <p:nvGraphicFramePr>
          <p:cNvPr id="12" name="Content Placeholder 10"/>
          <p:cNvGraphicFramePr>
            <a:graphicFrameLocks/>
          </p:cNvGraphicFramePr>
          <p:nvPr/>
        </p:nvGraphicFramePr>
        <p:xfrm>
          <a:off x="3127378" y="2340044"/>
          <a:ext cx="1559312" cy="1112520"/>
        </p:xfrm>
        <a:graphic>
          <a:graphicData uri="http://schemas.openxmlformats.org/drawingml/2006/table">
            <a:tbl>
              <a:tblPr firstRow="1" bandRow="1">
                <a:tableStyleId>{5C22544A-7EE6-4342-B048-85BDC9FD1C3A}</a:tableStyleId>
              </a:tblPr>
              <a:tblGrid>
                <a:gridCol w="1559312">
                  <a:extLst>
                    <a:ext uri="{9D8B030D-6E8A-4147-A177-3AD203B41FA5}">
                      <a16:colId xmlns:a16="http://schemas.microsoft.com/office/drawing/2014/main" val="2616303549"/>
                    </a:ext>
                  </a:extLst>
                </a:gridCol>
              </a:tblGrid>
              <a:tr h="370840">
                <a:tc>
                  <a:txBody>
                    <a:bodyPr/>
                    <a:lstStyle/>
                    <a:p>
                      <a:r>
                        <a:rPr lang="en-US" dirty="0"/>
                        <a:t>Column B</a:t>
                      </a:r>
                    </a:p>
                  </a:txBody>
                  <a:tcPr/>
                </a:tc>
                <a:extLst>
                  <a:ext uri="{0D108BD9-81ED-4DB2-BD59-A6C34878D82A}">
                    <a16:rowId xmlns:a16="http://schemas.microsoft.com/office/drawing/2014/main" val="1715787429"/>
                  </a:ext>
                </a:extLst>
              </a:tr>
              <a:tr h="370840">
                <a:tc>
                  <a:txBody>
                    <a:bodyPr/>
                    <a:lstStyle/>
                    <a:p>
                      <a:r>
                        <a:rPr lang="en-US" dirty="0"/>
                        <a:t>2</a:t>
                      </a:r>
                    </a:p>
                  </a:txBody>
                  <a:tcPr/>
                </a:tc>
                <a:extLst>
                  <a:ext uri="{0D108BD9-81ED-4DB2-BD59-A6C34878D82A}">
                    <a16:rowId xmlns:a16="http://schemas.microsoft.com/office/drawing/2014/main" val="4253437562"/>
                  </a:ext>
                </a:extLst>
              </a:tr>
              <a:tr h="370840">
                <a:tc>
                  <a:txBody>
                    <a:bodyPr/>
                    <a:lstStyle/>
                    <a:p>
                      <a:r>
                        <a:rPr lang="en-US" dirty="0"/>
                        <a:t>3</a:t>
                      </a:r>
                    </a:p>
                  </a:txBody>
                  <a:tcPr/>
                </a:tc>
                <a:extLst>
                  <a:ext uri="{0D108BD9-81ED-4DB2-BD59-A6C34878D82A}">
                    <a16:rowId xmlns:a16="http://schemas.microsoft.com/office/drawing/2014/main" val="3233152965"/>
                  </a:ext>
                </a:extLst>
              </a:tr>
            </a:tbl>
          </a:graphicData>
        </a:graphic>
      </p:graphicFrame>
      <p:sp>
        <p:nvSpPr>
          <p:cNvPr id="13" name="TextBox 12"/>
          <p:cNvSpPr txBox="1"/>
          <p:nvPr/>
        </p:nvSpPr>
        <p:spPr>
          <a:xfrm>
            <a:off x="1250795" y="1970712"/>
            <a:ext cx="882165" cy="369332"/>
          </a:xfrm>
          <a:prstGeom prst="rect">
            <a:avLst/>
          </a:prstGeom>
          <a:noFill/>
        </p:spPr>
        <p:txBody>
          <a:bodyPr wrap="none" rtlCol="0">
            <a:spAutoFit/>
          </a:bodyPr>
          <a:lstStyle/>
          <a:p>
            <a:r>
              <a:rPr lang="en-US" b="1" dirty="0"/>
              <a:t>Table A</a:t>
            </a:r>
          </a:p>
        </p:txBody>
      </p:sp>
      <p:sp>
        <p:nvSpPr>
          <p:cNvPr id="14" name="TextBox 13"/>
          <p:cNvSpPr txBox="1"/>
          <p:nvPr/>
        </p:nvSpPr>
        <p:spPr>
          <a:xfrm>
            <a:off x="3465951" y="1970712"/>
            <a:ext cx="872547" cy="369332"/>
          </a:xfrm>
          <a:prstGeom prst="rect">
            <a:avLst/>
          </a:prstGeom>
          <a:noFill/>
        </p:spPr>
        <p:txBody>
          <a:bodyPr wrap="none" rtlCol="0">
            <a:spAutoFit/>
          </a:bodyPr>
          <a:lstStyle/>
          <a:p>
            <a:r>
              <a:rPr lang="en-US" b="1" dirty="0"/>
              <a:t>Table B</a:t>
            </a:r>
          </a:p>
        </p:txBody>
      </p:sp>
      <p:graphicFrame>
        <p:nvGraphicFramePr>
          <p:cNvPr id="18" name="Table 17"/>
          <p:cNvGraphicFramePr>
            <a:graphicFrameLocks noGrp="1"/>
          </p:cNvGraphicFramePr>
          <p:nvPr/>
        </p:nvGraphicFramePr>
        <p:xfrm>
          <a:off x="8551600" y="2625659"/>
          <a:ext cx="3023366" cy="1112520"/>
        </p:xfrm>
        <a:graphic>
          <a:graphicData uri="http://schemas.openxmlformats.org/drawingml/2006/table">
            <a:tbl>
              <a:tblPr firstRow="1" bandRow="1">
                <a:tableStyleId>{5C22544A-7EE6-4342-B048-85BDC9FD1C3A}</a:tableStyleId>
              </a:tblPr>
              <a:tblGrid>
                <a:gridCol w="1511683">
                  <a:extLst>
                    <a:ext uri="{9D8B030D-6E8A-4147-A177-3AD203B41FA5}">
                      <a16:colId xmlns:a16="http://schemas.microsoft.com/office/drawing/2014/main" val="3046074048"/>
                    </a:ext>
                  </a:extLst>
                </a:gridCol>
                <a:gridCol w="1511683">
                  <a:extLst>
                    <a:ext uri="{9D8B030D-6E8A-4147-A177-3AD203B41FA5}">
                      <a16:colId xmlns:a16="http://schemas.microsoft.com/office/drawing/2014/main" val="883932035"/>
                    </a:ext>
                  </a:extLst>
                </a:gridCol>
              </a:tblGrid>
              <a:tr h="370840">
                <a:tc>
                  <a:txBody>
                    <a:bodyPr/>
                    <a:lstStyle/>
                    <a:p>
                      <a:r>
                        <a:rPr lang="en-US" dirty="0"/>
                        <a:t>Column A</a:t>
                      </a:r>
                    </a:p>
                  </a:txBody>
                  <a:tcPr/>
                </a:tc>
                <a:tc>
                  <a:txBody>
                    <a:bodyPr/>
                    <a:lstStyle/>
                    <a:p>
                      <a:r>
                        <a:rPr lang="en-US" dirty="0"/>
                        <a:t>Column B</a:t>
                      </a:r>
                    </a:p>
                  </a:txBody>
                  <a:tcPr/>
                </a:tc>
                <a:extLst>
                  <a:ext uri="{0D108BD9-81ED-4DB2-BD59-A6C34878D82A}">
                    <a16:rowId xmlns:a16="http://schemas.microsoft.com/office/drawing/2014/main" val="4221272865"/>
                  </a:ext>
                </a:extLst>
              </a:tr>
              <a:tr h="370840">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3626815640"/>
                  </a:ext>
                </a:extLst>
              </a:tr>
              <a:tr h="370840">
                <a:tc>
                  <a:txBody>
                    <a:bodyPr/>
                    <a:lstStyle/>
                    <a:p>
                      <a:endParaRPr lang="en-US" dirty="0"/>
                    </a:p>
                  </a:txBody>
                  <a:tcPr/>
                </a:tc>
                <a:tc>
                  <a:txBody>
                    <a:bodyPr/>
                    <a:lstStyle/>
                    <a:p>
                      <a:r>
                        <a:rPr lang="en-US" dirty="0"/>
                        <a:t>3</a:t>
                      </a:r>
                    </a:p>
                  </a:txBody>
                  <a:tcPr/>
                </a:tc>
                <a:extLst>
                  <a:ext uri="{0D108BD9-81ED-4DB2-BD59-A6C34878D82A}">
                    <a16:rowId xmlns:a16="http://schemas.microsoft.com/office/drawing/2014/main" val="3428065363"/>
                  </a:ext>
                </a:extLst>
              </a:tr>
            </a:tbl>
          </a:graphicData>
        </a:graphic>
      </p:graphicFrame>
      <p:sp>
        <p:nvSpPr>
          <p:cNvPr id="19" name="TextBox 18"/>
          <p:cNvSpPr txBox="1"/>
          <p:nvPr/>
        </p:nvSpPr>
        <p:spPr>
          <a:xfrm>
            <a:off x="9346099" y="2070907"/>
            <a:ext cx="1434367" cy="369332"/>
          </a:xfrm>
          <a:prstGeom prst="rect">
            <a:avLst/>
          </a:prstGeom>
          <a:noFill/>
        </p:spPr>
        <p:txBody>
          <a:bodyPr wrap="none" rtlCol="0">
            <a:spAutoFit/>
          </a:bodyPr>
          <a:lstStyle/>
          <a:p>
            <a:r>
              <a:rPr lang="en-US" b="1" dirty="0"/>
              <a:t>Joined tables</a:t>
            </a:r>
          </a:p>
        </p:txBody>
      </p:sp>
      <p:cxnSp>
        <p:nvCxnSpPr>
          <p:cNvPr id="21" name="Straight Arrow Connector 20"/>
          <p:cNvCxnSpPr/>
          <p:nvPr/>
        </p:nvCxnSpPr>
        <p:spPr>
          <a:xfrm flipV="1">
            <a:off x="5271590" y="2990924"/>
            <a:ext cx="2723834" cy="111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4338498" y="475280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1"/>
                </a:solidFill>
              </a:rPr>
              <a:t>Table A</a:t>
            </a:r>
          </a:p>
        </p:txBody>
      </p:sp>
      <p:sp>
        <p:nvSpPr>
          <p:cNvPr id="25" name="Oval 24"/>
          <p:cNvSpPr/>
          <p:nvPr/>
        </p:nvSpPr>
        <p:spPr>
          <a:xfrm>
            <a:off x="5720410" y="475280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 B</a:t>
            </a:r>
          </a:p>
        </p:txBody>
      </p:sp>
      <p:sp>
        <p:nvSpPr>
          <p:cNvPr id="26" name="Oval 25"/>
          <p:cNvSpPr/>
          <p:nvPr/>
        </p:nvSpPr>
        <p:spPr>
          <a:xfrm>
            <a:off x="5738698" y="495854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8710137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JOIN explained</a:t>
            </a:r>
          </a:p>
        </p:txBody>
      </p:sp>
      <p:graphicFrame>
        <p:nvGraphicFramePr>
          <p:cNvPr id="11" name="Content Placeholder 10"/>
          <p:cNvGraphicFramePr>
            <a:graphicFrameLocks noGrp="1"/>
          </p:cNvGraphicFramePr>
          <p:nvPr>
            <p:ph idx="1"/>
          </p:nvPr>
        </p:nvGraphicFramePr>
        <p:xfrm>
          <a:off x="983166" y="2340044"/>
          <a:ext cx="1559312" cy="1112520"/>
        </p:xfrm>
        <a:graphic>
          <a:graphicData uri="http://schemas.openxmlformats.org/drawingml/2006/table">
            <a:tbl>
              <a:tblPr firstRow="1" bandRow="1">
                <a:tableStyleId>{5C22544A-7EE6-4342-B048-85BDC9FD1C3A}</a:tableStyleId>
              </a:tblPr>
              <a:tblGrid>
                <a:gridCol w="1559312">
                  <a:extLst>
                    <a:ext uri="{9D8B030D-6E8A-4147-A177-3AD203B41FA5}">
                      <a16:colId xmlns:a16="http://schemas.microsoft.com/office/drawing/2014/main" val="2616303549"/>
                    </a:ext>
                  </a:extLst>
                </a:gridCol>
              </a:tblGrid>
              <a:tr h="370840">
                <a:tc>
                  <a:txBody>
                    <a:bodyPr/>
                    <a:lstStyle/>
                    <a:p>
                      <a:r>
                        <a:rPr lang="en-US" dirty="0"/>
                        <a:t>Column A</a:t>
                      </a:r>
                    </a:p>
                  </a:txBody>
                  <a:tcPr/>
                </a:tc>
                <a:extLst>
                  <a:ext uri="{0D108BD9-81ED-4DB2-BD59-A6C34878D82A}">
                    <a16:rowId xmlns:a16="http://schemas.microsoft.com/office/drawing/2014/main" val="1715787429"/>
                  </a:ext>
                </a:extLst>
              </a:tr>
              <a:tr h="370840">
                <a:tc>
                  <a:txBody>
                    <a:bodyPr/>
                    <a:lstStyle/>
                    <a:p>
                      <a:r>
                        <a:rPr lang="en-US" dirty="0"/>
                        <a:t>1</a:t>
                      </a:r>
                    </a:p>
                  </a:txBody>
                  <a:tcPr/>
                </a:tc>
                <a:extLst>
                  <a:ext uri="{0D108BD9-81ED-4DB2-BD59-A6C34878D82A}">
                    <a16:rowId xmlns:a16="http://schemas.microsoft.com/office/drawing/2014/main" val="4253437562"/>
                  </a:ext>
                </a:extLst>
              </a:tr>
              <a:tr h="370840">
                <a:tc>
                  <a:txBody>
                    <a:bodyPr/>
                    <a:lstStyle/>
                    <a:p>
                      <a:r>
                        <a:rPr lang="en-US" dirty="0"/>
                        <a:t>2</a:t>
                      </a:r>
                    </a:p>
                  </a:txBody>
                  <a:tcPr/>
                </a:tc>
                <a:extLst>
                  <a:ext uri="{0D108BD9-81ED-4DB2-BD59-A6C34878D82A}">
                    <a16:rowId xmlns:a16="http://schemas.microsoft.com/office/drawing/2014/main" val="3233152965"/>
                  </a:ext>
                </a:extLst>
              </a:tr>
            </a:tbl>
          </a:graphicData>
        </a:graphic>
      </p:graphicFrame>
      <p:graphicFrame>
        <p:nvGraphicFramePr>
          <p:cNvPr id="12" name="Content Placeholder 10"/>
          <p:cNvGraphicFramePr>
            <a:graphicFrameLocks/>
          </p:cNvGraphicFramePr>
          <p:nvPr/>
        </p:nvGraphicFramePr>
        <p:xfrm>
          <a:off x="3127378" y="2340044"/>
          <a:ext cx="1559312" cy="1112520"/>
        </p:xfrm>
        <a:graphic>
          <a:graphicData uri="http://schemas.openxmlformats.org/drawingml/2006/table">
            <a:tbl>
              <a:tblPr firstRow="1" bandRow="1">
                <a:tableStyleId>{5C22544A-7EE6-4342-B048-85BDC9FD1C3A}</a:tableStyleId>
              </a:tblPr>
              <a:tblGrid>
                <a:gridCol w="1559312">
                  <a:extLst>
                    <a:ext uri="{9D8B030D-6E8A-4147-A177-3AD203B41FA5}">
                      <a16:colId xmlns:a16="http://schemas.microsoft.com/office/drawing/2014/main" val="2616303549"/>
                    </a:ext>
                  </a:extLst>
                </a:gridCol>
              </a:tblGrid>
              <a:tr h="370840">
                <a:tc>
                  <a:txBody>
                    <a:bodyPr/>
                    <a:lstStyle/>
                    <a:p>
                      <a:r>
                        <a:rPr lang="en-US" dirty="0"/>
                        <a:t>Column B</a:t>
                      </a:r>
                    </a:p>
                  </a:txBody>
                  <a:tcPr/>
                </a:tc>
                <a:extLst>
                  <a:ext uri="{0D108BD9-81ED-4DB2-BD59-A6C34878D82A}">
                    <a16:rowId xmlns:a16="http://schemas.microsoft.com/office/drawing/2014/main" val="1715787429"/>
                  </a:ext>
                </a:extLst>
              </a:tr>
              <a:tr h="370840">
                <a:tc>
                  <a:txBody>
                    <a:bodyPr/>
                    <a:lstStyle/>
                    <a:p>
                      <a:r>
                        <a:rPr lang="en-US" dirty="0"/>
                        <a:t>2</a:t>
                      </a:r>
                    </a:p>
                  </a:txBody>
                  <a:tcPr/>
                </a:tc>
                <a:extLst>
                  <a:ext uri="{0D108BD9-81ED-4DB2-BD59-A6C34878D82A}">
                    <a16:rowId xmlns:a16="http://schemas.microsoft.com/office/drawing/2014/main" val="4253437562"/>
                  </a:ext>
                </a:extLst>
              </a:tr>
              <a:tr h="370840">
                <a:tc>
                  <a:txBody>
                    <a:bodyPr/>
                    <a:lstStyle/>
                    <a:p>
                      <a:r>
                        <a:rPr lang="en-US" dirty="0"/>
                        <a:t>3</a:t>
                      </a:r>
                    </a:p>
                  </a:txBody>
                  <a:tcPr/>
                </a:tc>
                <a:extLst>
                  <a:ext uri="{0D108BD9-81ED-4DB2-BD59-A6C34878D82A}">
                    <a16:rowId xmlns:a16="http://schemas.microsoft.com/office/drawing/2014/main" val="3233152965"/>
                  </a:ext>
                </a:extLst>
              </a:tr>
            </a:tbl>
          </a:graphicData>
        </a:graphic>
      </p:graphicFrame>
      <p:sp>
        <p:nvSpPr>
          <p:cNvPr id="13" name="TextBox 12"/>
          <p:cNvSpPr txBox="1"/>
          <p:nvPr/>
        </p:nvSpPr>
        <p:spPr>
          <a:xfrm>
            <a:off x="1250795" y="1970712"/>
            <a:ext cx="882165" cy="369332"/>
          </a:xfrm>
          <a:prstGeom prst="rect">
            <a:avLst/>
          </a:prstGeom>
          <a:noFill/>
        </p:spPr>
        <p:txBody>
          <a:bodyPr wrap="none" rtlCol="0">
            <a:spAutoFit/>
          </a:bodyPr>
          <a:lstStyle/>
          <a:p>
            <a:r>
              <a:rPr lang="en-US" b="1" dirty="0"/>
              <a:t>Table A</a:t>
            </a:r>
          </a:p>
        </p:txBody>
      </p:sp>
      <p:sp>
        <p:nvSpPr>
          <p:cNvPr id="14" name="TextBox 13"/>
          <p:cNvSpPr txBox="1"/>
          <p:nvPr/>
        </p:nvSpPr>
        <p:spPr>
          <a:xfrm>
            <a:off x="3465951" y="1970712"/>
            <a:ext cx="872547" cy="369332"/>
          </a:xfrm>
          <a:prstGeom prst="rect">
            <a:avLst/>
          </a:prstGeom>
          <a:noFill/>
        </p:spPr>
        <p:txBody>
          <a:bodyPr wrap="none" rtlCol="0">
            <a:spAutoFit/>
          </a:bodyPr>
          <a:lstStyle/>
          <a:p>
            <a:r>
              <a:rPr lang="en-US" b="1" dirty="0"/>
              <a:t>Table B</a:t>
            </a:r>
          </a:p>
        </p:txBody>
      </p:sp>
      <p:graphicFrame>
        <p:nvGraphicFramePr>
          <p:cNvPr id="18" name="Table 17"/>
          <p:cNvGraphicFramePr>
            <a:graphicFrameLocks noGrp="1"/>
          </p:cNvGraphicFramePr>
          <p:nvPr/>
        </p:nvGraphicFramePr>
        <p:xfrm>
          <a:off x="8602133" y="2625659"/>
          <a:ext cx="2972833" cy="1483360"/>
        </p:xfrm>
        <a:graphic>
          <a:graphicData uri="http://schemas.openxmlformats.org/drawingml/2006/table">
            <a:tbl>
              <a:tblPr firstRow="1" bandRow="1">
                <a:tableStyleId>{5C22544A-7EE6-4342-B048-85BDC9FD1C3A}</a:tableStyleId>
              </a:tblPr>
              <a:tblGrid>
                <a:gridCol w="1461150">
                  <a:extLst>
                    <a:ext uri="{9D8B030D-6E8A-4147-A177-3AD203B41FA5}">
                      <a16:colId xmlns:a16="http://schemas.microsoft.com/office/drawing/2014/main" val="3046074048"/>
                    </a:ext>
                  </a:extLst>
                </a:gridCol>
                <a:gridCol w="1511683">
                  <a:extLst>
                    <a:ext uri="{9D8B030D-6E8A-4147-A177-3AD203B41FA5}">
                      <a16:colId xmlns:a16="http://schemas.microsoft.com/office/drawing/2014/main" val="883932035"/>
                    </a:ext>
                  </a:extLst>
                </a:gridCol>
              </a:tblGrid>
              <a:tr h="370840">
                <a:tc>
                  <a:txBody>
                    <a:bodyPr/>
                    <a:lstStyle/>
                    <a:p>
                      <a:r>
                        <a:rPr lang="en-US" dirty="0"/>
                        <a:t>Column A</a:t>
                      </a:r>
                    </a:p>
                  </a:txBody>
                  <a:tcPr/>
                </a:tc>
                <a:tc>
                  <a:txBody>
                    <a:bodyPr/>
                    <a:lstStyle/>
                    <a:p>
                      <a:r>
                        <a:rPr lang="en-US" dirty="0"/>
                        <a:t>Column B</a:t>
                      </a:r>
                    </a:p>
                  </a:txBody>
                  <a:tcPr/>
                </a:tc>
                <a:extLst>
                  <a:ext uri="{0D108BD9-81ED-4DB2-BD59-A6C34878D82A}">
                    <a16:rowId xmlns:a16="http://schemas.microsoft.com/office/drawing/2014/main" val="4221272865"/>
                  </a:ext>
                </a:extLst>
              </a:tr>
              <a:tr h="370840">
                <a:tc>
                  <a:txBody>
                    <a:bodyPr/>
                    <a:lstStyle/>
                    <a:p>
                      <a:r>
                        <a:rPr lang="en-US" dirty="0"/>
                        <a:t>1</a:t>
                      </a:r>
                    </a:p>
                  </a:txBody>
                  <a:tcPr/>
                </a:tc>
                <a:tc>
                  <a:txBody>
                    <a:bodyPr/>
                    <a:lstStyle/>
                    <a:p>
                      <a:endParaRPr lang="en-US" dirty="0"/>
                    </a:p>
                  </a:txBody>
                  <a:tcPr/>
                </a:tc>
                <a:extLst>
                  <a:ext uri="{0D108BD9-81ED-4DB2-BD59-A6C34878D82A}">
                    <a16:rowId xmlns:a16="http://schemas.microsoft.com/office/drawing/2014/main" val="2444604145"/>
                  </a:ext>
                </a:extLst>
              </a:tr>
              <a:tr h="370840">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3626815640"/>
                  </a:ext>
                </a:extLst>
              </a:tr>
              <a:tr h="370840">
                <a:tc>
                  <a:txBody>
                    <a:bodyPr/>
                    <a:lstStyle/>
                    <a:p>
                      <a:endParaRPr lang="en-US" dirty="0"/>
                    </a:p>
                  </a:txBody>
                  <a:tcPr/>
                </a:tc>
                <a:tc>
                  <a:txBody>
                    <a:bodyPr/>
                    <a:lstStyle/>
                    <a:p>
                      <a:r>
                        <a:rPr lang="en-US" dirty="0"/>
                        <a:t>3</a:t>
                      </a:r>
                    </a:p>
                  </a:txBody>
                  <a:tcPr/>
                </a:tc>
                <a:extLst>
                  <a:ext uri="{0D108BD9-81ED-4DB2-BD59-A6C34878D82A}">
                    <a16:rowId xmlns:a16="http://schemas.microsoft.com/office/drawing/2014/main" val="3428065363"/>
                  </a:ext>
                </a:extLst>
              </a:tr>
            </a:tbl>
          </a:graphicData>
        </a:graphic>
      </p:graphicFrame>
      <p:sp>
        <p:nvSpPr>
          <p:cNvPr id="19" name="TextBox 18"/>
          <p:cNvSpPr txBox="1"/>
          <p:nvPr/>
        </p:nvSpPr>
        <p:spPr>
          <a:xfrm>
            <a:off x="9346099" y="2070907"/>
            <a:ext cx="1434367" cy="369332"/>
          </a:xfrm>
          <a:prstGeom prst="rect">
            <a:avLst/>
          </a:prstGeom>
          <a:noFill/>
        </p:spPr>
        <p:txBody>
          <a:bodyPr wrap="none" rtlCol="0">
            <a:spAutoFit/>
          </a:bodyPr>
          <a:lstStyle/>
          <a:p>
            <a:r>
              <a:rPr lang="en-US" b="1" dirty="0"/>
              <a:t>Joined tables</a:t>
            </a:r>
          </a:p>
        </p:txBody>
      </p:sp>
      <p:cxnSp>
        <p:nvCxnSpPr>
          <p:cNvPr id="21" name="Straight Arrow Connector 20"/>
          <p:cNvCxnSpPr/>
          <p:nvPr/>
        </p:nvCxnSpPr>
        <p:spPr>
          <a:xfrm flipV="1">
            <a:off x="5271590" y="2990924"/>
            <a:ext cx="2723834" cy="111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034585" y="475280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 A</a:t>
            </a:r>
          </a:p>
        </p:txBody>
      </p:sp>
      <p:sp>
        <p:nvSpPr>
          <p:cNvPr id="16" name="Oval 15"/>
          <p:cNvSpPr/>
          <p:nvPr/>
        </p:nvSpPr>
        <p:spPr>
          <a:xfrm>
            <a:off x="5416497" y="475280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 B</a:t>
            </a:r>
          </a:p>
        </p:txBody>
      </p:sp>
    </p:spTree>
    <p:extLst>
      <p:ext uri="{BB962C8B-B14F-4D97-AF65-F5344CB8AC3E}">
        <p14:creationId xmlns:p14="http://schemas.microsoft.com/office/powerpoint/2010/main" val="340546717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5018"/>
            <a:ext cx="12192000" cy="6132982"/>
          </a:xfrm>
          <a:prstGeom prst="rect">
            <a:avLst/>
          </a:prstGeom>
        </p:spPr>
      </p:pic>
      <p:sp>
        <p:nvSpPr>
          <p:cNvPr id="2" name="Title 1"/>
          <p:cNvSpPr>
            <a:spLocks noGrp="1"/>
          </p:cNvSpPr>
          <p:nvPr>
            <p:ph type="title"/>
          </p:nvPr>
        </p:nvSpPr>
        <p:spPr>
          <a:xfrm>
            <a:off x="0" y="-235131"/>
            <a:ext cx="11390811" cy="1332411"/>
          </a:xfrm>
        </p:spPr>
        <p:txBody>
          <a:bodyPr>
            <a:normAutofit/>
          </a:bodyPr>
          <a:lstStyle/>
          <a:p>
            <a:r>
              <a:rPr lang="en-US" dirty="0"/>
              <a:t>Hands-on – Outer join</a:t>
            </a:r>
            <a:endParaRPr lang="mk-MK" dirty="0"/>
          </a:p>
        </p:txBody>
      </p:sp>
    </p:spTree>
    <p:extLst>
      <p:ext uri="{BB962C8B-B14F-4D97-AF65-F5344CB8AC3E}">
        <p14:creationId xmlns:p14="http://schemas.microsoft.com/office/powerpoint/2010/main" val="1439161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C1005-58AF-4A42-A265-D613F68C0358}"/>
              </a:ext>
            </a:extLst>
          </p:cNvPr>
          <p:cNvSpPr>
            <a:spLocks noGrp="1"/>
          </p:cNvSpPr>
          <p:nvPr>
            <p:ph type="title"/>
          </p:nvPr>
        </p:nvSpPr>
        <p:spPr/>
        <p:txBody>
          <a:bodyPr/>
          <a:lstStyle/>
          <a:p>
            <a:r>
              <a:rPr lang="en-US" dirty="0"/>
              <a:t>Challenge 6 – visual representation</a:t>
            </a:r>
            <a:endParaRPr lang="mk-MK" dirty="0"/>
          </a:p>
        </p:txBody>
      </p:sp>
      <p:pic>
        <p:nvPicPr>
          <p:cNvPr id="5" name="Picture 4">
            <a:extLst>
              <a:ext uri="{FF2B5EF4-FFF2-40B4-BE49-F238E27FC236}">
                <a16:creationId xmlns:a16="http://schemas.microsoft.com/office/drawing/2014/main" id="{04520CC1-F0BC-45B3-A4B6-8C4D97DAE485}"/>
              </a:ext>
            </a:extLst>
          </p:cNvPr>
          <p:cNvPicPr>
            <a:picLocks noChangeAspect="1"/>
          </p:cNvPicPr>
          <p:nvPr/>
        </p:nvPicPr>
        <p:blipFill>
          <a:blip r:embed="rId2"/>
          <a:stretch>
            <a:fillRect/>
          </a:stretch>
        </p:blipFill>
        <p:spPr>
          <a:xfrm>
            <a:off x="1871016" y="1590901"/>
            <a:ext cx="7278116" cy="4706007"/>
          </a:xfrm>
          <a:prstGeom prst="rect">
            <a:avLst/>
          </a:prstGeom>
        </p:spPr>
      </p:pic>
    </p:spTree>
    <p:extLst>
      <p:ext uri="{BB962C8B-B14F-4D97-AF65-F5344CB8AC3E}">
        <p14:creationId xmlns:p14="http://schemas.microsoft.com/office/powerpoint/2010/main" val="282540983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Cross join</a:t>
            </a:r>
            <a:endParaRPr lang="mk-MK" dirty="0"/>
          </a:p>
        </p:txBody>
      </p:sp>
      <p:sp>
        <p:nvSpPr>
          <p:cNvPr id="5" name="Text Placeholder 4"/>
          <p:cNvSpPr>
            <a:spLocks noGrp="1"/>
          </p:cNvSpPr>
          <p:nvPr>
            <p:ph type="body" idx="1"/>
          </p:nvPr>
        </p:nvSpPr>
        <p:spPr/>
        <p:txBody>
          <a:bodyPr/>
          <a:lstStyle/>
          <a:p>
            <a:r>
              <a:rPr lang="en-US" dirty="0"/>
              <a:t>Cartesian product</a:t>
            </a:r>
            <a:endParaRPr lang="mk-MK" dirty="0"/>
          </a:p>
        </p:txBody>
      </p:sp>
    </p:spTree>
    <p:extLst>
      <p:ext uri="{BB962C8B-B14F-4D97-AF65-F5344CB8AC3E}">
        <p14:creationId xmlns:p14="http://schemas.microsoft.com/office/powerpoint/2010/main" val="388332426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join</a:t>
            </a:r>
          </a:p>
        </p:txBody>
      </p:sp>
      <p:sp>
        <p:nvSpPr>
          <p:cNvPr id="3" name="Content Placeholder 2"/>
          <p:cNvSpPr>
            <a:spLocks noGrp="1"/>
          </p:cNvSpPr>
          <p:nvPr>
            <p:ph idx="1"/>
          </p:nvPr>
        </p:nvSpPr>
        <p:spPr/>
        <p:txBody>
          <a:bodyPr/>
          <a:lstStyle/>
          <a:p>
            <a:r>
              <a:rPr lang="en-US" dirty="0"/>
              <a:t>A cross join is used when you wish to create combination of every row from two tables.  All row combinations are included in the result; this is commonly called cross product join.  A common use for a cross join is to create obtain all combinations of items, such as colors and sizes.</a:t>
            </a:r>
          </a:p>
          <a:p>
            <a:endParaRPr lang="en-US" dirty="0"/>
          </a:p>
          <a:p>
            <a:endParaRPr lang="en-US" dirty="0"/>
          </a:p>
        </p:txBody>
      </p:sp>
    </p:spTree>
    <p:extLst>
      <p:ext uri="{BB962C8B-B14F-4D97-AF65-F5344CB8AC3E}">
        <p14:creationId xmlns:p14="http://schemas.microsoft.com/office/powerpoint/2010/main" val="227215330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join - example</a:t>
            </a:r>
          </a:p>
        </p:txBody>
      </p:sp>
      <p:graphicFrame>
        <p:nvGraphicFramePr>
          <p:cNvPr id="11" name="Content Placeholder 10"/>
          <p:cNvGraphicFramePr>
            <a:graphicFrameLocks noGrp="1"/>
          </p:cNvGraphicFramePr>
          <p:nvPr>
            <p:ph idx="1"/>
          </p:nvPr>
        </p:nvGraphicFramePr>
        <p:xfrm>
          <a:off x="983166" y="2340044"/>
          <a:ext cx="1559312" cy="1112520"/>
        </p:xfrm>
        <a:graphic>
          <a:graphicData uri="http://schemas.openxmlformats.org/drawingml/2006/table">
            <a:tbl>
              <a:tblPr firstRow="1" bandRow="1">
                <a:tableStyleId>{5C22544A-7EE6-4342-B048-85BDC9FD1C3A}</a:tableStyleId>
              </a:tblPr>
              <a:tblGrid>
                <a:gridCol w="1559312">
                  <a:extLst>
                    <a:ext uri="{9D8B030D-6E8A-4147-A177-3AD203B41FA5}">
                      <a16:colId xmlns:a16="http://schemas.microsoft.com/office/drawing/2014/main" val="2616303549"/>
                    </a:ext>
                  </a:extLst>
                </a:gridCol>
              </a:tblGrid>
              <a:tr h="370840">
                <a:tc>
                  <a:txBody>
                    <a:bodyPr/>
                    <a:lstStyle/>
                    <a:p>
                      <a:r>
                        <a:rPr lang="en-US" dirty="0"/>
                        <a:t>Column A</a:t>
                      </a:r>
                    </a:p>
                  </a:txBody>
                  <a:tcPr/>
                </a:tc>
                <a:extLst>
                  <a:ext uri="{0D108BD9-81ED-4DB2-BD59-A6C34878D82A}">
                    <a16:rowId xmlns:a16="http://schemas.microsoft.com/office/drawing/2014/main" val="1715787429"/>
                  </a:ext>
                </a:extLst>
              </a:tr>
              <a:tr h="370840">
                <a:tc>
                  <a:txBody>
                    <a:bodyPr/>
                    <a:lstStyle/>
                    <a:p>
                      <a:r>
                        <a:rPr lang="en-US" dirty="0"/>
                        <a:t>1</a:t>
                      </a:r>
                    </a:p>
                  </a:txBody>
                  <a:tcPr/>
                </a:tc>
                <a:extLst>
                  <a:ext uri="{0D108BD9-81ED-4DB2-BD59-A6C34878D82A}">
                    <a16:rowId xmlns:a16="http://schemas.microsoft.com/office/drawing/2014/main" val="4253437562"/>
                  </a:ext>
                </a:extLst>
              </a:tr>
              <a:tr h="370840">
                <a:tc>
                  <a:txBody>
                    <a:bodyPr/>
                    <a:lstStyle/>
                    <a:p>
                      <a:r>
                        <a:rPr lang="en-US" dirty="0"/>
                        <a:t>2</a:t>
                      </a:r>
                    </a:p>
                  </a:txBody>
                  <a:tcPr/>
                </a:tc>
                <a:extLst>
                  <a:ext uri="{0D108BD9-81ED-4DB2-BD59-A6C34878D82A}">
                    <a16:rowId xmlns:a16="http://schemas.microsoft.com/office/drawing/2014/main" val="3233152965"/>
                  </a:ext>
                </a:extLst>
              </a:tr>
            </a:tbl>
          </a:graphicData>
        </a:graphic>
      </p:graphicFrame>
      <p:graphicFrame>
        <p:nvGraphicFramePr>
          <p:cNvPr id="12" name="Content Placeholder 10"/>
          <p:cNvGraphicFramePr>
            <a:graphicFrameLocks/>
          </p:cNvGraphicFramePr>
          <p:nvPr/>
        </p:nvGraphicFramePr>
        <p:xfrm>
          <a:off x="3127378" y="2340044"/>
          <a:ext cx="1559312" cy="1112520"/>
        </p:xfrm>
        <a:graphic>
          <a:graphicData uri="http://schemas.openxmlformats.org/drawingml/2006/table">
            <a:tbl>
              <a:tblPr firstRow="1" bandRow="1">
                <a:tableStyleId>{5C22544A-7EE6-4342-B048-85BDC9FD1C3A}</a:tableStyleId>
              </a:tblPr>
              <a:tblGrid>
                <a:gridCol w="1559312">
                  <a:extLst>
                    <a:ext uri="{9D8B030D-6E8A-4147-A177-3AD203B41FA5}">
                      <a16:colId xmlns:a16="http://schemas.microsoft.com/office/drawing/2014/main" val="2616303549"/>
                    </a:ext>
                  </a:extLst>
                </a:gridCol>
              </a:tblGrid>
              <a:tr h="370840">
                <a:tc>
                  <a:txBody>
                    <a:bodyPr/>
                    <a:lstStyle/>
                    <a:p>
                      <a:r>
                        <a:rPr lang="en-US" dirty="0"/>
                        <a:t>Column B</a:t>
                      </a:r>
                    </a:p>
                  </a:txBody>
                  <a:tcPr/>
                </a:tc>
                <a:extLst>
                  <a:ext uri="{0D108BD9-81ED-4DB2-BD59-A6C34878D82A}">
                    <a16:rowId xmlns:a16="http://schemas.microsoft.com/office/drawing/2014/main" val="1715787429"/>
                  </a:ext>
                </a:extLst>
              </a:tr>
              <a:tr h="370840">
                <a:tc>
                  <a:txBody>
                    <a:bodyPr/>
                    <a:lstStyle/>
                    <a:p>
                      <a:r>
                        <a:rPr lang="en-US" dirty="0"/>
                        <a:t>2</a:t>
                      </a:r>
                    </a:p>
                  </a:txBody>
                  <a:tcPr/>
                </a:tc>
                <a:extLst>
                  <a:ext uri="{0D108BD9-81ED-4DB2-BD59-A6C34878D82A}">
                    <a16:rowId xmlns:a16="http://schemas.microsoft.com/office/drawing/2014/main" val="4253437562"/>
                  </a:ext>
                </a:extLst>
              </a:tr>
              <a:tr h="370840">
                <a:tc>
                  <a:txBody>
                    <a:bodyPr/>
                    <a:lstStyle/>
                    <a:p>
                      <a:r>
                        <a:rPr lang="en-US" dirty="0"/>
                        <a:t>3</a:t>
                      </a:r>
                    </a:p>
                  </a:txBody>
                  <a:tcPr/>
                </a:tc>
                <a:extLst>
                  <a:ext uri="{0D108BD9-81ED-4DB2-BD59-A6C34878D82A}">
                    <a16:rowId xmlns:a16="http://schemas.microsoft.com/office/drawing/2014/main" val="3233152965"/>
                  </a:ext>
                </a:extLst>
              </a:tr>
            </a:tbl>
          </a:graphicData>
        </a:graphic>
      </p:graphicFrame>
      <p:sp>
        <p:nvSpPr>
          <p:cNvPr id="13" name="TextBox 12"/>
          <p:cNvSpPr txBox="1"/>
          <p:nvPr/>
        </p:nvSpPr>
        <p:spPr>
          <a:xfrm>
            <a:off x="1250795" y="1970712"/>
            <a:ext cx="882165" cy="369332"/>
          </a:xfrm>
          <a:prstGeom prst="rect">
            <a:avLst/>
          </a:prstGeom>
          <a:noFill/>
        </p:spPr>
        <p:txBody>
          <a:bodyPr wrap="none" rtlCol="0">
            <a:spAutoFit/>
          </a:bodyPr>
          <a:lstStyle/>
          <a:p>
            <a:r>
              <a:rPr lang="en-US" b="1" dirty="0"/>
              <a:t>Table A</a:t>
            </a:r>
          </a:p>
        </p:txBody>
      </p:sp>
      <p:sp>
        <p:nvSpPr>
          <p:cNvPr id="14" name="TextBox 13"/>
          <p:cNvSpPr txBox="1"/>
          <p:nvPr/>
        </p:nvSpPr>
        <p:spPr>
          <a:xfrm>
            <a:off x="3465951" y="1970712"/>
            <a:ext cx="872547" cy="369332"/>
          </a:xfrm>
          <a:prstGeom prst="rect">
            <a:avLst/>
          </a:prstGeom>
          <a:noFill/>
        </p:spPr>
        <p:txBody>
          <a:bodyPr wrap="none" rtlCol="0">
            <a:spAutoFit/>
          </a:bodyPr>
          <a:lstStyle/>
          <a:p>
            <a:r>
              <a:rPr lang="en-US" b="1" dirty="0"/>
              <a:t>Table B</a:t>
            </a:r>
          </a:p>
        </p:txBody>
      </p:sp>
      <p:graphicFrame>
        <p:nvGraphicFramePr>
          <p:cNvPr id="18" name="Table 17"/>
          <p:cNvGraphicFramePr>
            <a:graphicFrameLocks noGrp="1"/>
          </p:cNvGraphicFramePr>
          <p:nvPr/>
        </p:nvGraphicFramePr>
        <p:xfrm>
          <a:off x="8580324" y="2058670"/>
          <a:ext cx="3023366" cy="1854200"/>
        </p:xfrm>
        <a:graphic>
          <a:graphicData uri="http://schemas.openxmlformats.org/drawingml/2006/table">
            <a:tbl>
              <a:tblPr firstRow="1" bandRow="1">
                <a:tableStyleId>{5C22544A-7EE6-4342-B048-85BDC9FD1C3A}</a:tableStyleId>
              </a:tblPr>
              <a:tblGrid>
                <a:gridCol w="1511683">
                  <a:extLst>
                    <a:ext uri="{9D8B030D-6E8A-4147-A177-3AD203B41FA5}">
                      <a16:colId xmlns:a16="http://schemas.microsoft.com/office/drawing/2014/main" val="3046074048"/>
                    </a:ext>
                  </a:extLst>
                </a:gridCol>
                <a:gridCol w="1511683">
                  <a:extLst>
                    <a:ext uri="{9D8B030D-6E8A-4147-A177-3AD203B41FA5}">
                      <a16:colId xmlns:a16="http://schemas.microsoft.com/office/drawing/2014/main" val="883932035"/>
                    </a:ext>
                  </a:extLst>
                </a:gridCol>
              </a:tblGrid>
              <a:tr h="370840">
                <a:tc>
                  <a:txBody>
                    <a:bodyPr/>
                    <a:lstStyle/>
                    <a:p>
                      <a:r>
                        <a:rPr lang="en-US" dirty="0"/>
                        <a:t>Column A</a:t>
                      </a:r>
                    </a:p>
                  </a:txBody>
                  <a:tcPr/>
                </a:tc>
                <a:tc>
                  <a:txBody>
                    <a:bodyPr/>
                    <a:lstStyle/>
                    <a:p>
                      <a:r>
                        <a:rPr lang="en-US" dirty="0"/>
                        <a:t>Column B</a:t>
                      </a:r>
                    </a:p>
                  </a:txBody>
                  <a:tcPr/>
                </a:tc>
                <a:extLst>
                  <a:ext uri="{0D108BD9-81ED-4DB2-BD59-A6C34878D82A}">
                    <a16:rowId xmlns:a16="http://schemas.microsoft.com/office/drawing/2014/main" val="4221272865"/>
                  </a:ext>
                </a:extLst>
              </a:tr>
              <a:tr h="370840">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3626815640"/>
                  </a:ext>
                </a:extLst>
              </a:tr>
              <a:tr h="370840">
                <a:tc>
                  <a:txBody>
                    <a:bodyPr/>
                    <a:lstStyle/>
                    <a:p>
                      <a:r>
                        <a:rPr lang="en-US" dirty="0"/>
                        <a:t>1</a:t>
                      </a:r>
                    </a:p>
                  </a:txBody>
                  <a:tcPr/>
                </a:tc>
                <a:tc>
                  <a:txBody>
                    <a:bodyPr/>
                    <a:lstStyle/>
                    <a:p>
                      <a:r>
                        <a:rPr lang="en-US" dirty="0"/>
                        <a:t>3</a:t>
                      </a:r>
                    </a:p>
                  </a:txBody>
                  <a:tcPr/>
                </a:tc>
                <a:extLst>
                  <a:ext uri="{0D108BD9-81ED-4DB2-BD59-A6C34878D82A}">
                    <a16:rowId xmlns:a16="http://schemas.microsoft.com/office/drawing/2014/main" val="811327240"/>
                  </a:ext>
                </a:extLst>
              </a:tr>
              <a:tr h="370840">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3916296633"/>
                  </a:ext>
                </a:extLst>
              </a:tr>
              <a:tr h="370840">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3264815034"/>
                  </a:ext>
                </a:extLst>
              </a:tr>
            </a:tbl>
          </a:graphicData>
        </a:graphic>
      </p:graphicFrame>
      <p:sp>
        <p:nvSpPr>
          <p:cNvPr id="19" name="TextBox 18"/>
          <p:cNvSpPr txBox="1"/>
          <p:nvPr/>
        </p:nvSpPr>
        <p:spPr>
          <a:xfrm>
            <a:off x="9374823" y="1503918"/>
            <a:ext cx="1434367" cy="369332"/>
          </a:xfrm>
          <a:prstGeom prst="rect">
            <a:avLst/>
          </a:prstGeom>
          <a:noFill/>
        </p:spPr>
        <p:txBody>
          <a:bodyPr wrap="none" rtlCol="0">
            <a:spAutoFit/>
          </a:bodyPr>
          <a:lstStyle/>
          <a:p>
            <a:r>
              <a:rPr lang="en-US" b="1" dirty="0"/>
              <a:t>Joined tables</a:t>
            </a:r>
          </a:p>
        </p:txBody>
      </p:sp>
      <p:cxnSp>
        <p:nvCxnSpPr>
          <p:cNvPr id="21" name="Straight Arrow Connector 20"/>
          <p:cNvCxnSpPr/>
          <p:nvPr/>
        </p:nvCxnSpPr>
        <p:spPr>
          <a:xfrm flipV="1">
            <a:off x="5271590" y="2990924"/>
            <a:ext cx="2723834" cy="111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582431" y="4837399"/>
            <a:ext cx="1527048"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Table A</a:t>
            </a:r>
          </a:p>
        </p:txBody>
      </p:sp>
      <p:sp>
        <p:nvSpPr>
          <p:cNvPr id="16" name="Oval 15"/>
          <p:cNvSpPr/>
          <p:nvPr/>
        </p:nvSpPr>
        <p:spPr>
          <a:xfrm>
            <a:off x="7024552" y="4837399"/>
            <a:ext cx="1527048"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B</a:t>
            </a:r>
          </a:p>
        </p:txBody>
      </p:sp>
      <p:cxnSp>
        <p:nvCxnSpPr>
          <p:cNvPr id="17" name="Straight Connector 16"/>
          <p:cNvCxnSpPr>
            <a:stCxn id="15" idx="6"/>
            <a:endCxn id="16" idx="2"/>
          </p:cNvCxnSpPr>
          <p:nvPr/>
        </p:nvCxnSpPr>
        <p:spPr>
          <a:xfrm>
            <a:off x="4109479" y="5450047"/>
            <a:ext cx="291507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5" idx="5"/>
            <a:endCxn id="16" idx="2"/>
          </p:cNvCxnSpPr>
          <p:nvPr/>
        </p:nvCxnSpPr>
        <p:spPr>
          <a:xfrm flipV="1">
            <a:off x="3885848" y="5450047"/>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5" idx="7"/>
            <a:endCxn id="16" idx="2"/>
          </p:cNvCxnSpPr>
          <p:nvPr/>
        </p:nvCxnSpPr>
        <p:spPr>
          <a:xfrm>
            <a:off x="3885848" y="5016839"/>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6" idx="2"/>
          </p:cNvCxnSpPr>
          <p:nvPr/>
        </p:nvCxnSpPr>
        <p:spPr>
          <a:xfrm>
            <a:off x="4010080" y="5233443"/>
            <a:ext cx="3014472" cy="216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6" idx="1"/>
          </p:cNvCxnSpPr>
          <p:nvPr/>
        </p:nvCxnSpPr>
        <p:spPr>
          <a:xfrm flipV="1">
            <a:off x="4010080" y="5016839"/>
            <a:ext cx="3238103" cy="4231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233711" y="5214861"/>
            <a:ext cx="3014472" cy="216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16" idx="3"/>
          </p:cNvCxnSpPr>
          <p:nvPr/>
        </p:nvCxnSpPr>
        <p:spPr>
          <a:xfrm>
            <a:off x="4121896" y="5458582"/>
            <a:ext cx="3126287" cy="4246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38248" y="5169239"/>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90035" y="5394377"/>
            <a:ext cx="3158148" cy="36047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898556" y="6163279"/>
            <a:ext cx="894797" cy="369332"/>
          </a:xfrm>
          <a:prstGeom prst="rect">
            <a:avLst/>
          </a:prstGeom>
          <a:noFill/>
        </p:spPr>
        <p:txBody>
          <a:bodyPr wrap="none" rtlCol="0">
            <a:spAutoFit/>
          </a:bodyPr>
          <a:lstStyle/>
          <a:p>
            <a:r>
              <a:rPr lang="en-US" dirty="0"/>
              <a:t>M rows</a:t>
            </a:r>
          </a:p>
        </p:txBody>
      </p:sp>
      <p:sp>
        <p:nvSpPr>
          <p:cNvPr id="30" name="TextBox 29"/>
          <p:cNvSpPr txBox="1"/>
          <p:nvPr/>
        </p:nvSpPr>
        <p:spPr>
          <a:xfrm>
            <a:off x="7340677" y="6078719"/>
            <a:ext cx="894797" cy="369332"/>
          </a:xfrm>
          <a:prstGeom prst="rect">
            <a:avLst/>
          </a:prstGeom>
          <a:noFill/>
        </p:spPr>
        <p:txBody>
          <a:bodyPr wrap="none" rtlCol="0">
            <a:spAutoFit/>
          </a:bodyPr>
          <a:lstStyle/>
          <a:p>
            <a:r>
              <a:rPr lang="en-US" dirty="0"/>
              <a:t>N rows</a:t>
            </a:r>
          </a:p>
        </p:txBody>
      </p:sp>
      <p:sp>
        <p:nvSpPr>
          <p:cNvPr id="31" name="TextBox 30"/>
          <p:cNvSpPr txBox="1"/>
          <p:nvPr/>
        </p:nvSpPr>
        <p:spPr>
          <a:xfrm>
            <a:off x="4920573" y="5883255"/>
            <a:ext cx="1295547" cy="369332"/>
          </a:xfrm>
          <a:prstGeom prst="rect">
            <a:avLst/>
          </a:prstGeom>
          <a:noFill/>
        </p:spPr>
        <p:txBody>
          <a:bodyPr wrap="none" rtlCol="0">
            <a:spAutoFit/>
          </a:bodyPr>
          <a:lstStyle/>
          <a:p>
            <a:r>
              <a:rPr lang="en-US" dirty="0"/>
              <a:t>M x N rows</a:t>
            </a:r>
          </a:p>
        </p:txBody>
      </p:sp>
    </p:spTree>
    <p:extLst>
      <p:ext uri="{BB962C8B-B14F-4D97-AF65-F5344CB8AC3E}">
        <p14:creationId xmlns:p14="http://schemas.microsoft.com/office/powerpoint/2010/main" val="3914986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5018"/>
            <a:ext cx="12192000" cy="6132982"/>
          </a:xfrm>
          <a:prstGeom prst="rect">
            <a:avLst/>
          </a:prstGeom>
        </p:spPr>
      </p:pic>
      <p:sp>
        <p:nvSpPr>
          <p:cNvPr id="2" name="Title 1"/>
          <p:cNvSpPr>
            <a:spLocks noGrp="1"/>
          </p:cNvSpPr>
          <p:nvPr>
            <p:ph type="title"/>
          </p:nvPr>
        </p:nvSpPr>
        <p:spPr>
          <a:xfrm>
            <a:off x="0" y="-235131"/>
            <a:ext cx="11390811" cy="1332411"/>
          </a:xfrm>
        </p:spPr>
        <p:txBody>
          <a:bodyPr>
            <a:normAutofit/>
          </a:bodyPr>
          <a:lstStyle/>
          <a:p>
            <a:r>
              <a:rPr lang="en-US" dirty="0"/>
              <a:t>Hands-on – Cross join</a:t>
            </a:r>
            <a:endParaRPr lang="mk-MK" dirty="0"/>
          </a:p>
        </p:txBody>
      </p:sp>
    </p:spTree>
    <p:extLst>
      <p:ext uri="{BB962C8B-B14F-4D97-AF65-F5344CB8AC3E}">
        <p14:creationId xmlns:p14="http://schemas.microsoft.com/office/powerpoint/2010/main" val="304314023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7110-9EA5-420B-B180-EA48039CFC63}"/>
              </a:ext>
            </a:extLst>
          </p:cNvPr>
          <p:cNvSpPr>
            <a:spLocks noGrp="1"/>
          </p:cNvSpPr>
          <p:nvPr>
            <p:ph type="title"/>
          </p:nvPr>
        </p:nvSpPr>
        <p:spPr/>
        <p:txBody>
          <a:bodyPr/>
          <a:lstStyle/>
          <a:p>
            <a:r>
              <a:rPr lang="en-US" dirty="0"/>
              <a:t>Hands-on</a:t>
            </a:r>
            <a:endParaRPr lang="mk-MK" dirty="0"/>
          </a:p>
        </p:txBody>
      </p:sp>
      <p:sp>
        <p:nvSpPr>
          <p:cNvPr id="3" name="Content Placeholder 2">
            <a:extLst>
              <a:ext uri="{FF2B5EF4-FFF2-40B4-BE49-F238E27FC236}">
                <a16:creationId xmlns:a16="http://schemas.microsoft.com/office/drawing/2014/main" id="{F01781E4-EE4F-40A1-B379-817E0F3DF18E}"/>
              </a:ext>
            </a:extLst>
          </p:cNvPr>
          <p:cNvSpPr>
            <a:spLocks noGrp="1"/>
          </p:cNvSpPr>
          <p:nvPr>
            <p:ph idx="1"/>
          </p:nvPr>
        </p:nvSpPr>
        <p:spPr/>
        <p:txBody>
          <a:bodyPr>
            <a:normAutofit lnSpcReduction="10000"/>
          </a:bodyPr>
          <a:lstStyle/>
          <a:p>
            <a:pPr marL="514350" indent="-514350">
              <a:buFont typeface="+mj-lt"/>
              <a:buAutoNum type="arabicPeriod"/>
            </a:pPr>
            <a:r>
              <a:rPr lang="en-US" dirty="0"/>
              <a:t>List all accounts in the system. Show the data for </a:t>
            </a:r>
            <a:r>
              <a:rPr lang="en-US" dirty="0" err="1"/>
              <a:t>AccountNumber</a:t>
            </a:r>
            <a:r>
              <a:rPr lang="en-US" dirty="0"/>
              <a:t>, </a:t>
            </a:r>
            <a:r>
              <a:rPr lang="en-US" dirty="0" err="1"/>
              <a:t>CustomerName</a:t>
            </a:r>
            <a:r>
              <a:rPr lang="en-US" dirty="0"/>
              <a:t> and </a:t>
            </a:r>
            <a:r>
              <a:rPr lang="en-US" dirty="0" err="1"/>
              <a:t>CurrentBalance</a:t>
            </a:r>
            <a:endParaRPr lang="en-US" dirty="0"/>
          </a:p>
          <a:p>
            <a:pPr marL="514350" indent="-514350">
              <a:buFont typeface="+mj-lt"/>
              <a:buAutoNum type="arabicPeriod"/>
            </a:pPr>
            <a:endParaRPr lang="en-US" dirty="0"/>
          </a:p>
          <a:p>
            <a:pPr marL="514350" indent="-514350">
              <a:buFont typeface="+mj-lt"/>
              <a:buAutoNum type="arabicPeriod"/>
            </a:pPr>
            <a:r>
              <a:rPr lang="en-US" dirty="0"/>
              <a:t>Extend the previous query to show also </a:t>
            </a:r>
            <a:r>
              <a:rPr lang="en-US" dirty="0" err="1"/>
              <a:t>CurrencyName</a:t>
            </a:r>
            <a:r>
              <a:rPr lang="en-US" dirty="0"/>
              <a:t> </a:t>
            </a:r>
          </a:p>
          <a:p>
            <a:pPr marL="514350" indent="-514350">
              <a:buFont typeface="+mj-lt"/>
              <a:buAutoNum type="arabicPeriod"/>
            </a:pPr>
            <a:endParaRPr lang="en-US" dirty="0"/>
          </a:p>
          <a:p>
            <a:pPr marL="514350" indent="-514350">
              <a:buFont typeface="+mj-lt"/>
              <a:buAutoNum type="arabicPeriod"/>
            </a:pPr>
            <a:r>
              <a:rPr lang="en-US" dirty="0"/>
              <a:t>Extend the previous query to show First Name , Last name and Hire date of employee that opened the account</a:t>
            </a:r>
          </a:p>
          <a:p>
            <a:pPr marL="514350" indent="-514350">
              <a:buFont typeface="+mj-lt"/>
              <a:buAutoNum type="arabicPeriod"/>
            </a:pPr>
            <a:endParaRPr lang="en-US" dirty="0"/>
          </a:p>
          <a:p>
            <a:pPr marL="514350" indent="-514350">
              <a:buFont typeface="+mj-lt"/>
              <a:buAutoNum type="arabicPeriod"/>
            </a:pPr>
            <a:r>
              <a:rPr lang="en-US" strike="sngStrike" dirty="0"/>
              <a:t>Design query that will list Customer First and Last Name, </a:t>
            </a:r>
            <a:r>
              <a:rPr lang="en-US" strike="sngStrike" dirty="0" err="1"/>
              <a:t>accountNumber</a:t>
            </a:r>
            <a:r>
              <a:rPr lang="en-US" strike="sngStrike" dirty="0"/>
              <a:t>,  Current account balance  and Currency</a:t>
            </a:r>
            <a:endParaRPr lang="mk-MK" strike="sngStrike" dirty="0"/>
          </a:p>
        </p:txBody>
      </p:sp>
    </p:spTree>
    <p:extLst>
      <p:ext uri="{BB962C8B-B14F-4D97-AF65-F5344CB8AC3E}">
        <p14:creationId xmlns:p14="http://schemas.microsoft.com/office/powerpoint/2010/main" val="34846365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0AD5A-362F-4D63-A74A-EF5E892D917F}"/>
              </a:ext>
            </a:extLst>
          </p:cNvPr>
          <p:cNvSpPr>
            <a:spLocks noGrp="1"/>
          </p:cNvSpPr>
          <p:nvPr>
            <p:ph type="title"/>
          </p:nvPr>
        </p:nvSpPr>
        <p:spPr/>
        <p:txBody>
          <a:bodyPr/>
          <a:lstStyle/>
          <a:p>
            <a:r>
              <a:rPr lang="en-US" dirty="0"/>
              <a:t>Customer and account with left and inner join</a:t>
            </a:r>
            <a:endParaRPr lang="mk-MK" dirty="0"/>
          </a:p>
        </p:txBody>
      </p:sp>
      <p:sp>
        <p:nvSpPr>
          <p:cNvPr id="3" name="Content Placeholder 2">
            <a:extLst>
              <a:ext uri="{FF2B5EF4-FFF2-40B4-BE49-F238E27FC236}">
                <a16:creationId xmlns:a16="http://schemas.microsoft.com/office/drawing/2014/main" id="{B139ACAE-708A-42FC-A58E-48527304FF51}"/>
              </a:ext>
            </a:extLst>
          </p:cNvPr>
          <p:cNvSpPr>
            <a:spLocks noGrp="1"/>
          </p:cNvSpPr>
          <p:nvPr>
            <p:ph idx="1"/>
          </p:nvPr>
        </p:nvSpPr>
        <p:spPr/>
        <p:txBody>
          <a:bodyPr/>
          <a:lstStyle/>
          <a:p>
            <a:r>
              <a:rPr lang="en-US" dirty="0"/>
              <a:t>Insert 1 new customer</a:t>
            </a:r>
          </a:p>
          <a:p>
            <a:r>
              <a:rPr lang="en-US" dirty="0"/>
              <a:t>Don’t insert any accounts for it</a:t>
            </a:r>
          </a:p>
          <a:p>
            <a:endParaRPr lang="en-US" dirty="0"/>
          </a:p>
          <a:p>
            <a:r>
              <a:rPr lang="en-US" dirty="0"/>
              <a:t>Try inner and left join</a:t>
            </a:r>
          </a:p>
          <a:p>
            <a:pPr lvl="1"/>
            <a:r>
              <a:rPr lang="en-US" dirty="0"/>
              <a:t>First table to be account</a:t>
            </a:r>
          </a:p>
          <a:p>
            <a:pPr lvl="1"/>
            <a:r>
              <a:rPr lang="en-US" dirty="0"/>
              <a:t>First table to be customer</a:t>
            </a:r>
          </a:p>
          <a:p>
            <a:pPr lvl="1"/>
            <a:r>
              <a:rPr lang="en-US" dirty="0"/>
              <a:t>Where statement to filter just the new customer</a:t>
            </a:r>
          </a:p>
          <a:p>
            <a:pPr lvl="1"/>
            <a:endParaRPr lang="en-US" dirty="0"/>
          </a:p>
          <a:p>
            <a:r>
              <a:rPr lang="en-US" dirty="0"/>
              <a:t>Compare the differences</a:t>
            </a:r>
          </a:p>
        </p:txBody>
      </p:sp>
    </p:spTree>
    <p:extLst>
      <p:ext uri="{BB962C8B-B14F-4D97-AF65-F5344CB8AC3E}">
        <p14:creationId xmlns:p14="http://schemas.microsoft.com/office/powerpoint/2010/main" val="14703868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Combining data sets</a:t>
            </a:r>
            <a:endParaRPr lang="mk-MK" dirty="0"/>
          </a:p>
        </p:txBody>
      </p:sp>
      <p:sp>
        <p:nvSpPr>
          <p:cNvPr id="5" name="Text Placeholder 4"/>
          <p:cNvSpPr>
            <a:spLocks noGrp="1"/>
          </p:cNvSpPr>
          <p:nvPr>
            <p:ph type="body" idx="1"/>
          </p:nvPr>
        </p:nvSpPr>
        <p:spPr/>
        <p:txBody>
          <a:bodyPr/>
          <a:lstStyle/>
          <a:p>
            <a:endParaRPr lang="mk-MK" dirty="0"/>
          </a:p>
        </p:txBody>
      </p:sp>
    </p:spTree>
    <p:extLst>
      <p:ext uri="{BB962C8B-B14F-4D97-AF65-F5344CB8AC3E}">
        <p14:creationId xmlns:p14="http://schemas.microsoft.com/office/powerpoint/2010/main" val="210181454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data sets</a:t>
            </a:r>
          </a:p>
        </p:txBody>
      </p:sp>
      <p:sp>
        <p:nvSpPr>
          <p:cNvPr id="3" name="Content Placeholder 2"/>
          <p:cNvSpPr>
            <a:spLocks noGrp="1"/>
          </p:cNvSpPr>
          <p:nvPr>
            <p:ph idx="1"/>
          </p:nvPr>
        </p:nvSpPr>
        <p:spPr/>
        <p:txBody>
          <a:bodyPr/>
          <a:lstStyle/>
          <a:p>
            <a:r>
              <a:rPr lang="en-US" dirty="0"/>
              <a:t>Set operators operate on two result sets of queries, comparing complete rows between the results. Depending on the result of the comparison and the set operator used, the operator determines whether to return the row or not.</a:t>
            </a:r>
          </a:p>
          <a:p>
            <a:r>
              <a:rPr lang="en-US" dirty="0"/>
              <a:t> T-SQL supports three set operators: </a:t>
            </a:r>
          </a:p>
          <a:p>
            <a:pPr lvl="1"/>
            <a:r>
              <a:rPr lang="en-US" dirty="0"/>
              <a:t>UNION (and UNION ALL)</a:t>
            </a:r>
          </a:p>
          <a:p>
            <a:pPr lvl="1"/>
            <a:r>
              <a:rPr lang="en-US" dirty="0"/>
              <a:t>INTERSECT</a:t>
            </a:r>
          </a:p>
          <a:p>
            <a:pPr lvl="1"/>
            <a:r>
              <a:rPr lang="en-US" dirty="0"/>
              <a:t>EXCEPT</a:t>
            </a:r>
          </a:p>
        </p:txBody>
      </p:sp>
    </p:spTree>
    <p:extLst>
      <p:ext uri="{BB962C8B-B14F-4D97-AF65-F5344CB8AC3E}">
        <p14:creationId xmlns:p14="http://schemas.microsoft.com/office/powerpoint/2010/main" val="336040726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UNION operator	</a:t>
            </a:r>
            <a:endParaRPr lang="mk-MK" dirty="0"/>
          </a:p>
        </p:txBody>
      </p:sp>
      <p:sp>
        <p:nvSpPr>
          <p:cNvPr id="5" name="Text Placeholder 4"/>
          <p:cNvSpPr>
            <a:spLocks noGrp="1"/>
          </p:cNvSpPr>
          <p:nvPr>
            <p:ph type="body" idx="1"/>
          </p:nvPr>
        </p:nvSpPr>
        <p:spPr/>
        <p:txBody>
          <a:bodyPr/>
          <a:lstStyle/>
          <a:p>
            <a:r>
              <a:rPr lang="en-US" dirty="0"/>
              <a:t>UNION and UNION ALL</a:t>
            </a:r>
            <a:endParaRPr lang="mk-MK" dirty="0"/>
          </a:p>
        </p:txBody>
      </p:sp>
    </p:spTree>
    <p:extLst>
      <p:ext uri="{BB962C8B-B14F-4D97-AF65-F5344CB8AC3E}">
        <p14:creationId xmlns:p14="http://schemas.microsoft.com/office/powerpoint/2010/main" val="1402616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 and UNION ALL Operators</a:t>
            </a:r>
          </a:p>
        </p:txBody>
      </p:sp>
      <p:sp>
        <p:nvSpPr>
          <p:cNvPr id="3" name="Content Placeholder 2"/>
          <p:cNvSpPr>
            <a:spLocks noGrp="1"/>
          </p:cNvSpPr>
          <p:nvPr>
            <p:ph idx="1"/>
          </p:nvPr>
        </p:nvSpPr>
        <p:spPr/>
        <p:txBody>
          <a:bodyPr/>
          <a:lstStyle/>
          <a:p>
            <a:r>
              <a:rPr lang="en-US" dirty="0"/>
              <a:t>The UNION operator is used to combine the result sets of 2 or more SELECT statements. </a:t>
            </a:r>
          </a:p>
          <a:p>
            <a:r>
              <a:rPr lang="en-US" dirty="0"/>
              <a:t>Each SELECT statement within the UNION operator must have the same number of columns in the result sets with similar data types.</a:t>
            </a:r>
          </a:p>
          <a:p>
            <a:pPr lvl="1"/>
            <a:r>
              <a:rPr lang="en-US" dirty="0"/>
              <a:t>UNION</a:t>
            </a:r>
          </a:p>
          <a:p>
            <a:pPr lvl="1"/>
            <a:endParaRPr lang="en-US" dirty="0"/>
          </a:p>
          <a:p>
            <a:pPr lvl="1"/>
            <a:endParaRPr lang="en-US" dirty="0"/>
          </a:p>
          <a:p>
            <a:pPr lvl="1"/>
            <a:endParaRPr lang="en-US" dirty="0"/>
          </a:p>
          <a:p>
            <a:pPr lvl="1"/>
            <a:r>
              <a:rPr lang="en-US" dirty="0"/>
              <a:t>UNION ALL</a:t>
            </a:r>
          </a:p>
          <a:p>
            <a:pPr lvl="1"/>
            <a:endParaRPr lang="en-US" dirty="0"/>
          </a:p>
        </p:txBody>
      </p:sp>
      <p:grpSp>
        <p:nvGrpSpPr>
          <p:cNvPr id="4" name="Group 3"/>
          <p:cNvGrpSpPr/>
          <p:nvPr/>
        </p:nvGrpSpPr>
        <p:grpSpPr>
          <a:xfrm>
            <a:off x="1539794" y="3671243"/>
            <a:ext cx="2226756" cy="1026075"/>
            <a:chOff x="4975668" y="3063240"/>
            <a:chExt cx="2226756" cy="1026075"/>
          </a:xfrm>
        </p:grpSpPr>
        <p:sp>
          <p:nvSpPr>
            <p:cNvPr id="5" name="Oval 4"/>
            <p:cNvSpPr/>
            <p:nvPr/>
          </p:nvSpPr>
          <p:spPr>
            <a:xfrm>
              <a:off x="4975668" y="3063240"/>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Set1</a:t>
              </a:r>
            </a:p>
          </p:txBody>
        </p:sp>
        <p:sp>
          <p:nvSpPr>
            <p:cNvPr id="6" name="Oval 5"/>
            <p:cNvSpPr/>
            <p:nvPr/>
          </p:nvSpPr>
          <p:spPr>
            <a:xfrm>
              <a:off x="5923596" y="3066598"/>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Set2</a:t>
              </a:r>
            </a:p>
          </p:txBody>
        </p:sp>
      </p:grpSp>
      <p:sp>
        <p:nvSpPr>
          <p:cNvPr id="7" name="Oval 6"/>
          <p:cNvSpPr/>
          <p:nvPr/>
        </p:nvSpPr>
        <p:spPr>
          <a:xfrm>
            <a:off x="1394828" y="5480936"/>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Set1</a:t>
            </a:r>
          </a:p>
        </p:txBody>
      </p:sp>
      <p:sp>
        <p:nvSpPr>
          <p:cNvPr id="8" name="Oval 7"/>
          <p:cNvSpPr/>
          <p:nvPr/>
        </p:nvSpPr>
        <p:spPr>
          <a:xfrm>
            <a:off x="2673656" y="5480937"/>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Set2</a:t>
            </a:r>
          </a:p>
        </p:txBody>
      </p:sp>
      <p:sp>
        <p:nvSpPr>
          <p:cNvPr id="9" name="TextBox 8"/>
          <p:cNvSpPr txBox="1"/>
          <p:nvPr/>
        </p:nvSpPr>
        <p:spPr>
          <a:xfrm>
            <a:off x="4022419" y="3997935"/>
            <a:ext cx="2073581" cy="369332"/>
          </a:xfrm>
          <a:prstGeom prst="rect">
            <a:avLst/>
          </a:prstGeom>
          <a:noFill/>
        </p:spPr>
        <p:txBody>
          <a:bodyPr wrap="none" rtlCol="0">
            <a:spAutoFit/>
          </a:bodyPr>
          <a:lstStyle/>
          <a:p>
            <a:r>
              <a:rPr lang="en-US" dirty="0"/>
              <a:t>Removed duplicates</a:t>
            </a:r>
          </a:p>
        </p:txBody>
      </p:sp>
      <p:sp>
        <p:nvSpPr>
          <p:cNvPr id="10" name="TextBox 9"/>
          <p:cNvSpPr txBox="1"/>
          <p:nvPr/>
        </p:nvSpPr>
        <p:spPr>
          <a:xfrm>
            <a:off x="4097639" y="5786310"/>
            <a:ext cx="2007024" cy="369332"/>
          </a:xfrm>
          <a:prstGeom prst="rect">
            <a:avLst/>
          </a:prstGeom>
          <a:noFill/>
        </p:spPr>
        <p:txBody>
          <a:bodyPr wrap="none" rtlCol="0">
            <a:spAutoFit/>
          </a:bodyPr>
          <a:lstStyle/>
          <a:p>
            <a:r>
              <a:rPr lang="en-US" dirty="0"/>
              <a:t>Contains duplicates</a:t>
            </a:r>
          </a:p>
        </p:txBody>
      </p:sp>
    </p:spTree>
    <p:extLst>
      <p:ext uri="{BB962C8B-B14F-4D97-AF65-F5344CB8AC3E}">
        <p14:creationId xmlns:p14="http://schemas.microsoft.com/office/powerpoint/2010/main" val="2703870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2932-1022-47F3-B5F2-1F9BB0AE7EC4}"/>
              </a:ext>
            </a:extLst>
          </p:cNvPr>
          <p:cNvSpPr>
            <a:spLocks noGrp="1"/>
          </p:cNvSpPr>
          <p:nvPr>
            <p:ph type="title"/>
          </p:nvPr>
        </p:nvSpPr>
        <p:spPr/>
        <p:txBody>
          <a:bodyPr/>
          <a:lstStyle/>
          <a:p>
            <a:r>
              <a:rPr lang="en-US" dirty="0"/>
              <a:t>Deadline for all challenges</a:t>
            </a:r>
            <a:endParaRPr lang="mk-MK" dirty="0"/>
          </a:p>
        </p:txBody>
      </p:sp>
      <p:sp>
        <p:nvSpPr>
          <p:cNvPr id="3" name="Content Placeholder 2">
            <a:extLst>
              <a:ext uri="{FF2B5EF4-FFF2-40B4-BE49-F238E27FC236}">
                <a16:creationId xmlns:a16="http://schemas.microsoft.com/office/drawing/2014/main" id="{9E478623-A49A-48E3-8886-61E6EF89EA5C}"/>
              </a:ext>
            </a:extLst>
          </p:cNvPr>
          <p:cNvSpPr>
            <a:spLocks noGrp="1"/>
          </p:cNvSpPr>
          <p:nvPr>
            <p:ph idx="1"/>
          </p:nvPr>
        </p:nvSpPr>
        <p:spPr/>
        <p:txBody>
          <a:bodyPr/>
          <a:lstStyle/>
          <a:p>
            <a:r>
              <a:rPr lang="en-US" dirty="0"/>
              <a:t>09.05.2021 – 23:59</a:t>
            </a:r>
            <a:endParaRPr lang="mk-MK" dirty="0"/>
          </a:p>
        </p:txBody>
      </p:sp>
    </p:spTree>
    <p:extLst>
      <p:ext uri="{BB962C8B-B14F-4D97-AF65-F5344CB8AC3E}">
        <p14:creationId xmlns:p14="http://schemas.microsoft.com/office/powerpoint/2010/main" val="194749228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5018"/>
            <a:ext cx="12192000" cy="6132982"/>
          </a:xfrm>
          <a:prstGeom prst="rect">
            <a:avLst/>
          </a:prstGeom>
        </p:spPr>
      </p:pic>
      <p:sp>
        <p:nvSpPr>
          <p:cNvPr id="2" name="Title 1"/>
          <p:cNvSpPr>
            <a:spLocks noGrp="1"/>
          </p:cNvSpPr>
          <p:nvPr>
            <p:ph type="title"/>
          </p:nvPr>
        </p:nvSpPr>
        <p:spPr>
          <a:xfrm>
            <a:off x="0" y="-235131"/>
            <a:ext cx="11390811" cy="1332411"/>
          </a:xfrm>
        </p:spPr>
        <p:txBody>
          <a:bodyPr>
            <a:normAutofit/>
          </a:bodyPr>
          <a:lstStyle/>
          <a:p>
            <a:r>
              <a:rPr lang="en-US" dirty="0"/>
              <a:t>Hands-on – Union and UNION all</a:t>
            </a:r>
            <a:endParaRPr lang="mk-MK" dirty="0"/>
          </a:p>
        </p:txBody>
      </p:sp>
    </p:spTree>
    <p:extLst>
      <p:ext uri="{BB962C8B-B14F-4D97-AF65-F5344CB8AC3E}">
        <p14:creationId xmlns:p14="http://schemas.microsoft.com/office/powerpoint/2010/main" val="413081540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INTERSECT operator	</a:t>
            </a:r>
            <a:endParaRPr lang="mk-MK" dirty="0"/>
          </a:p>
        </p:txBody>
      </p:sp>
      <p:sp>
        <p:nvSpPr>
          <p:cNvPr id="5" name="Text Placeholder 4"/>
          <p:cNvSpPr>
            <a:spLocks noGrp="1"/>
          </p:cNvSpPr>
          <p:nvPr>
            <p:ph type="body" idx="1"/>
          </p:nvPr>
        </p:nvSpPr>
        <p:spPr/>
        <p:txBody>
          <a:bodyPr/>
          <a:lstStyle/>
          <a:p>
            <a:endParaRPr lang="mk-MK" dirty="0"/>
          </a:p>
        </p:txBody>
      </p:sp>
    </p:spTree>
    <p:extLst>
      <p:ext uri="{BB962C8B-B14F-4D97-AF65-F5344CB8AC3E}">
        <p14:creationId xmlns:p14="http://schemas.microsoft.com/office/powerpoint/2010/main" val="30897226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 Operators</a:t>
            </a:r>
          </a:p>
        </p:txBody>
      </p:sp>
      <p:sp>
        <p:nvSpPr>
          <p:cNvPr id="3" name="Content Placeholder 2"/>
          <p:cNvSpPr>
            <a:spLocks noGrp="1"/>
          </p:cNvSpPr>
          <p:nvPr>
            <p:ph idx="1"/>
          </p:nvPr>
        </p:nvSpPr>
        <p:spPr/>
        <p:txBody>
          <a:bodyPr/>
          <a:lstStyle/>
          <a:p>
            <a:r>
              <a:rPr lang="en-US" dirty="0"/>
              <a:t>INTERSECT operator returns only distinct rows that are common to both sets. If a row appears at least once in the first set and at least once in the second set, it will appear once in the result of the INTERSECT operator.</a:t>
            </a:r>
          </a:p>
          <a:p>
            <a:pPr lvl="1"/>
            <a:endParaRPr lang="en-US" dirty="0"/>
          </a:p>
        </p:txBody>
      </p:sp>
      <p:grpSp>
        <p:nvGrpSpPr>
          <p:cNvPr id="11" name="Group 10"/>
          <p:cNvGrpSpPr/>
          <p:nvPr/>
        </p:nvGrpSpPr>
        <p:grpSpPr>
          <a:xfrm>
            <a:off x="1125443" y="3899335"/>
            <a:ext cx="2283336" cy="1022718"/>
            <a:chOff x="7570848" y="2728269"/>
            <a:chExt cx="2283336" cy="1022718"/>
          </a:xfrm>
        </p:grpSpPr>
        <p:sp>
          <p:nvSpPr>
            <p:cNvPr id="12" name="Oval 11"/>
            <p:cNvSpPr/>
            <p:nvPr/>
          </p:nvSpPr>
          <p:spPr>
            <a:xfrm>
              <a:off x="7570848" y="2728269"/>
              <a:ext cx="1278828" cy="1022717"/>
            </a:xfrm>
            <a:prstGeom prst="ellipse">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Set1</a:t>
              </a:r>
            </a:p>
          </p:txBody>
        </p:sp>
        <p:sp>
          <p:nvSpPr>
            <p:cNvPr id="13" name="Oval 12"/>
            <p:cNvSpPr/>
            <p:nvPr/>
          </p:nvSpPr>
          <p:spPr>
            <a:xfrm>
              <a:off x="8575356" y="2728270"/>
              <a:ext cx="1278828" cy="1022717"/>
            </a:xfrm>
            <a:prstGeom prst="ellipse">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Set2</a:t>
              </a:r>
            </a:p>
          </p:txBody>
        </p:sp>
        <p:sp>
          <p:nvSpPr>
            <p:cNvPr id="14" name="Oval 13"/>
            <p:cNvSpPr/>
            <p:nvPr/>
          </p:nvSpPr>
          <p:spPr>
            <a:xfrm>
              <a:off x="8593644" y="2924159"/>
              <a:ext cx="210312" cy="630936"/>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3586745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5018"/>
            <a:ext cx="12192000" cy="6132982"/>
          </a:xfrm>
          <a:prstGeom prst="rect">
            <a:avLst/>
          </a:prstGeom>
        </p:spPr>
      </p:pic>
      <p:sp>
        <p:nvSpPr>
          <p:cNvPr id="2" name="Title 1"/>
          <p:cNvSpPr>
            <a:spLocks noGrp="1"/>
          </p:cNvSpPr>
          <p:nvPr>
            <p:ph type="title"/>
          </p:nvPr>
        </p:nvSpPr>
        <p:spPr>
          <a:xfrm>
            <a:off x="0" y="-235131"/>
            <a:ext cx="11390811" cy="1332411"/>
          </a:xfrm>
        </p:spPr>
        <p:txBody>
          <a:bodyPr>
            <a:normAutofit/>
          </a:bodyPr>
          <a:lstStyle/>
          <a:p>
            <a:r>
              <a:rPr lang="en-US" dirty="0"/>
              <a:t>Hands-on – INTERSECT</a:t>
            </a:r>
            <a:endParaRPr lang="mk-MK" dirty="0"/>
          </a:p>
        </p:txBody>
      </p:sp>
    </p:spTree>
    <p:extLst>
      <p:ext uri="{BB962C8B-B14F-4D97-AF65-F5344CB8AC3E}">
        <p14:creationId xmlns:p14="http://schemas.microsoft.com/office/powerpoint/2010/main" val="301826779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EXCEPT operator	</a:t>
            </a:r>
            <a:endParaRPr lang="mk-MK" dirty="0"/>
          </a:p>
        </p:txBody>
      </p:sp>
      <p:sp>
        <p:nvSpPr>
          <p:cNvPr id="5" name="Text Placeholder 4"/>
          <p:cNvSpPr>
            <a:spLocks noGrp="1"/>
          </p:cNvSpPr>
          <p:nvPr>
            <p:ph type="body" idx="1"/>
          </p:nvPr>
        </p:nvSpPr>
        <p:spPr/>
        <p:txBody>
          <a:bodyPr/>
          <a:lstStyle/>
          <a:p>
            <a:endParaRPr lang="mk-MK" dirty="0"/>
          </a:p>
        </p:txBody>
      </p:sp>
    </p:spTree>
    <p:extLst>
      <p:ext uri="{BB962C8B-B14F-4D97-AF65-F5344CB8AC3E}">
        <p14:creationId xmlns:p14="http://schemas.microsoft.com/office/powerpoint/2010/main" val="259501269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 Operator</a:t>
            </a:r>
          </a:p>
        </p:txBody>
      </p:sp>
      <p:sp>
        <p:nvSpPr>
          <p:cNvPr id="3" name="Content Placeholder 2"/>
          <p:cNvSpPr>
            <a:spLocks noGrp="1"/>
          </p:cNvSpPr>
          <p:nvPr>
            <p:ph idx="1"/>
          </p:nvPr>
        </p:nvSpPr>
        <p:spPr/>
        <p:txBody>
          <a:bodyPr/>
          <a:lstStyle/>
          <a:p>
            <a:r>
              <a:rPr lang="en-US" dirty="0"/>
              <a:t>EXCEPT operator returns only rows contained in the first table that doesn’t exists in the second table.</a:t>
            </a:r>
          </a:p>
          <a:p>
            <a:r>
              <a:rPr lang="en-US" dirty="0"/>
              <a:t>Second way to implement except is to use NOT IN operator and nested query</a:t>
            </a:r>
          </a:p>
          <a:p>
            <a:pPr lvl="1"/>
            <a:endParaRPr lang="en-US" dirty="0"/>
          </a:p>
        </p:txBody>
      </p:sp>
      <p:grpSp>
        <p:nvGrpSpPr>
          <p:cNvPr id="11" name="Group 10"/>
          <p:cNvGrpSpPr/>
          <p:nvPr/>
        </p:nvGrpSpPr>
        <p:grpSpPr>
          <a:xfrm>
            <a:off x="1125443" y="3899335"/>
            <a:ext cx="2283336" cy="1022718"/>
            <a:chOff x="7570848" y="2728269"/>
            <a:chExt cx="2283336" cy="1022718"/>
          </a:xfrm>
        </p:grpSpPr>
        <p:sp>
          <p:nvSpPr>
            <p:cNvPr id="12" name="Oval 11"/>
            <p:cNvSpPr/>
            <p:nvPr/>
          </p:nvSpPr>
          <p:spPr>
            <a:xfrm>
              <a:off x="7570848" y="2728269"/>
              <a:ext cx="1278828" cy="1022717"/>
            </a:xfrm>
            <a:prstGeom prst="ellipse">
              <a:avLst/>
            </a:prstGeom>
            <a:solidFill>
              <a:schemeClr val="accent1"/>
            </a:solidFill>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Set1</a:t>
              </a:r>
            </a:p>
          </p:txBody>
        </p:sp>
        <p:sp>
          <p:nvSpPr>
            <p:cNvPr id="13" name="Oval 12"/>
            <p:cNvSpPr/>
            <p:nvPr/>
          </p:nvSpPr>
          <p:spPr>
            <a:xfrm>
              <a:off x="8575356" y="2728270"/>
              <a:ext cx="1278828" cy="1022717"/>
            </a:xfrm>
            <a:prstGeom prst="ellipse">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Set2</a:t>
              </a:r>
            </a:p>
          </p:txBody>
        </p:sp>
        <p:sp>
          <p:nvSpPr>
            <p:cNvPr id="14" name="Oval 13"/>
            <p:cNvSpPr/>
            <p:nvPr/>
          </p:nvSpPr>
          <p:spPr>
            <a:xfrm>
              <a:off x="8593644" y="2924159"/>
              <a:ext cx="210312" cy="630936"/>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5877147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5018"/>
            <a:ext cx="12192000" cy="6132982"/>
          </a:xfrm>
          <a:prstGeom prst="rect">
            <a:avLst/>
          </a:prstGeom>
        </p:spPr>
      </p:pic>
      <p:sp>
        <p:nvSpPr>
          <p:cNvPr id="2" name="Title 1"/>
          <p:cNvSpPr>
            <a:spLocks noGrp="1"/>
          </p:cNvSpPr>
          <p:nvPr>
            <p:ph type="title"/>
          </p:nvPr>
        </p:nvSpPr>
        <p:spPr>
          <a:xfrm>
            <a:off x="0" y="-235131"/>
            <a:ext cx="11390811" cy="1332411"/>
          </a:xfrm>
        </p:spPr>
        <p:txBody>
          <a:bodyPr>
            <a:normAutofit/>
          </a:bodyPr>
          <a:lstStyle/>
          <a:p>
            <a:r>
              <a:rPr lang="en-US" dirty="0"/>
              <a:t>Hands-on – EXCEPT</a:t>
            </a:r>
            <a:endParaRPr lang="mk-MK" dirty="0"/>
          </a:p>
        </p:txBody>
      </p:sp>
    </p:spTree>
    <p:extLst>
      <p:ext uri="{BB962C8B-B14F-4D97-AF65-F5344CB8AC3E}">
        <p14:creationId xmlns:p14="http://schemas.microsoft.com/office/powerpoint/2010/main" val="341347336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Hands-on  Combining sets 1</a:t>
            </a:r>
          </a:p>
        </p:txBody>
      </p:sp>
      <p:sp>
        <p:nvSpPr>
          <p:cNvPr id="3" name="Content Placeholder 2"/>
          <p:cNvSpPr>
            <a:spLocks noGrp="1"/>
          </p:cNvSpPr>
          <p:nvPr>
            <p:ph idx="1"/>
          </p:nvPr>
        </p:nvSpPr>
        <p:spPr/>
        <p:txBody>
          <a:bodyPr/>
          <a:lstStyle/>
          <a:p>
            <a:pPr lvl="1"/>
            <a:r>
              <a:rPr lang="en-US" dirty="0"/>
              <a:t>List all Employee first names</a:t>
            </a:r>
          </a:p>
          <a:p>
            <a:pPr lvl="2"/>
            <a:r>
              <a:rPr lang="en-US" dirty="0"/>
              <a:t>Remove duplicate first names</a:t>
            </a:r>
          </a:p>
          <a:p>
            <a:pPr lvl="2"/>
            <a:endParaRPr lang="en-US" dirty="0"/>
          </a:p>
          <a:p>
            <a:pPr lvl="1"/>
            <a:r>
              <a:rPr lang="en-US" dirty="0"/>
              <a:t>List all Employee first names and Customer first names in single </a:t>
            </a:r>
            <a:r>
              <a:rPr lang="en-US" dirty="0" err="1"/>
              <a:t>resultset</a:t>
            </a:r>
            <a:endParaRPr lang="en-US" dirty="0"/>
          </a:p>
          <a:p>
            <a:pPr lvl="2"/>
            <a:r>
              <a:rPr lang="en-US" dirty="0"/>
              <a:t>Remove duplicate first names on previous list</a:t>
            </a:r>
          </a:p>
          <a:p>
            <a:pPr lvl="1"/>
            <a:endParaRPr lang="en-US" dirty="0"/>
          </a:p>
        </p:txBody>
      </p:sp>
    </p:spTree>
    <p:extLst>
      <p:ext uri="{BB962C8B-B14F-4D97-AF65-F5344CB8AC3E}">
        <p14:creationId xmlns:p14="http://schemas.microsoft.com/office/powerpoint/2010/main" val="429078598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Hands-on 2</a:t>
            </a:r>
          </a:p>
        </p:txBody>
      </p:sp>
      <p:sp>
        <p:nvSpPr>
          <p:cNvPr id="3" name="Content Placeholder 2"/>
          <p:cNvSpPr>
            <a:spLocks noGrp="1"/>
          </p:cNvSpPr>
          <p:nvPr>
            <p:ph idx="1"/>
          </p:nvPr>
        </p:nvSpPr>
        <p:spPr/>
        <p:txBody>
          <a:bodyPr>
            <a:normAutofit/>
          </a:bodyPr>
          <a:lstStyle/>
          <a:p>
            <a:pPr lvl="1"/>
            <a:r>
              <a:rPr lang="en-US" dirty="0"/>
              <a:t>List all accounts in the system. Show the data for </a:t>
            </a:r>
            <a:r>
              <a:rPr lang="en-US" dirty="0" err="1"/>
              <a:t>AccountNumber</a:t>
            </a:r>
            <a:r>
              <a:rPr lang="en-US" dirty="0"/>
              <a:t>, </a:t>
            </a:r>
            <a:r>
              <a:rPr lang="en-US" dirty="0" err="1"/>
              <a:t>CustomerName</a:t>
            </a:r>
            <a:r>
              <a:rPr lang="en-US" dirty="0"/>
              <a:t> and </a:t>
            </a:r>
            <a:r>
              <a:rPr lang="en-US" dirty="0" err="1"/>
              <a:t>CurrentBalance</a:t>
            </a:r>
            <a:endParaRPr lang="en-US" dirty="0"/>
          </a:p>
          <a:p>
            <a:pPr lvl="2"/>
            <a:r>
              <a:rPr lang="en-US" dirty="0"/>
              <a:t>Extend the previous query to show only data for accounts opened by employee with last name = ‘Eder’</a:t>
            </a:r>
          </a:p>
          <a:p>
            <a:pPr lvl="2"/>
            <a:r>
              <a:rPr lang="en-US" dirty="0"/>
              <a:t>Extend the previous query to show only accounts </a:t>
            </a:r>
            <a:r>
              <a:rPr lang="en-US"/>
              <a:t>in USD </a:t>
            </a:r>
            <a:r>
              <a:rPr lang="en-US" dirty="0"/>
              <a:t>currency</a:t>
            </a:r>
          </a:p>
          <a:p>
            <a:pPr lvl="1"/>
            <a:endParaRPr lang="en-US" dirty="0"/>
          </a:p>
          <a:p>
            <a:pPr lvl="1"/>
            <a:r>
              <a:rPr lang="en-US" dirty="0"/>
              <a:t>Find all Currencies for which there are open accounts in the system</a:t>
            </a:r>
          </a:p>
          <a:p>
            <a:pPr lvl="2"/>
            <a:r>
              <a:rPr lang="en-US" dirty="0"/>
              <a:t>Extend the previous query to show total number of Accounts per currency (challenge) </a:t>
            </a:r>
          </a:p>
          <a:p>
            <a:pPr marL="914400" lvl="2" indent="0">
              <a:buNone/>
            </a:pPr>
            <a:endParaRPr lang="en-US" dirty="0"/>
          </a:p>
          <a:p>
            <a:pPr lvl="2"/>
            <a:endParaRPr lang="en-US" dirty="0"/>
          </a:p>
          <a:p>
            <a:pPr lvl="1"/>
            <a:endParaRPr lang="en-US" dirty="0"/>
          </a:p>
        </p:txBody>
      </p:sp>
    </p:spTree>
    <p:extLst>
      <p:ext uri="{BB962C8B-B14F-4D97-AF65-F5344CB8AC3E}">
        <p14:creationId xmlns:p14="http://schemas.microsoft.com/office/powerpoint/2010/main" val="239155948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Variables</a:t>
            </a:r>
            <a:endParaRPr lang="mk-MK" dirty="0"/>
          </a:p>
        </p:txBody>
      </p:sp>
      <p:sp>
        <p:nvSpPr>
          <p:cNvPr id="5" name="Text Placeholder 4"/>
          <p:cNvSpPr>
            <a:spLocks noGrp="1"/>
          </p:cNvSpPr>
          <p:nvPr>
            <p:ph type="body" idx="1"/>
          </p:nvPr>
        </p:nvSpPr>
        <p:spPr/>
        <p:txBody>
          <a:bodyPr/>
          <a:lstStyle/>
          <a:p>
            <a:endParaRPr lang="mk-MK" dirty="0"/>
          </a:p>
        </p:txBody>
      </p:sp>
    </p:spTree>
    <p:extLst>
      <p:ext uri="{BB962C8B-B14F-4D97-AF65-F5344CB8AC3E}">
        <p14:creationId xmlns:p14="http://schemas.microsoft.com/office/powerpoint/2010/main" val="3033392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 Working environment setup</a:t>
            </a:r>
            <a:endParaRPr lang="mk-MK" dirty="0"/>
          </a:p>
        </p:txBody>
      </p:sp>
      <p:sp>
        <p:nvSpPr>
          <p:cNvPr id="5" name="Text Placeholder 4"/>
          <p:cNvSpPr>
            <a:spLocks noGrp="1"/>
          </p:cNvSpPr>
          <p:nvPr>
            <p:ph type="body" idx="1"/>
          </p:nvPr>
        </p:nvSpPr>
        <p:spPr/>
        <p:txBody>
          <a:bodyPr/>
          <a:lstStyle/>
          <a:p>
            <a:endParaRPr lang="mk-MK"/>
          </a:p>
        </p:txBody>
      </p:sp>
    </p:spTree>
    <p:extLst>
      <p:ext uri="{BB962C8B-B14F-4D97-AF65-F5344CB8AC3E}">
        <p14:creationId xmlns:p14="http://schemas.microsoft.com/office/powerpoint/2010/main" val="344533354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 definition</a:t>
            </a:r>
          </a:p>
        </p:txBody>
      </p:sp>
      <p:sp>
        <p:nvSpPr>
          <p:cNvPr id="3" name="Content Placeholder 2"/>
          <p:cNvSpPr>
            <a:spLocks noGrp="1"/>
          </p:cNvSpPr>
          <p:nvPr>
            <p:ph idx="1"/>
          </p:nvPr>
        </p:nvSpPr>
        <p:spPr>
          <a:xfrm>
            <a:off x="838199" y="1825625"/>
            <a:ext cx="10926337" cy="4351338"/>
          </a:xfrm>
        </p:spPr>
        <p:txBody>
          <a:bodyPr>
            <a:normAutofit/>
          </a:bodyPr>
          <a:lstStyle/>
          <a:p>
            <a:r>
              <a:rPr lang="en-US" dirty="0"/>
              <a:t>Variables are declared in the body of a batch or procedure with the DECLARE statement and are assigned values by using either a SET or SELECT statement.</a:t>
            </a:r>
          </a:p>
          <a:p>
            <a:r>
              <a:rPr lang="en-US" dirty="0"/>
              <a:t>Types of variables</a:t>
            </a:r>
          </a:p>
          <a:p>
            <a:pPr lvl="1"/>
            <a:r>
              <a:rPr lang="en-US" dirty="0"/>
              <a:t>Scalar variables</a:t>
            </a:r>
          </a:p>
          <a:p>
            <a:pPr lvl="1"/>
            <a:r>
              <a:rPr lang="en-US" dirty="0"/>
              <a:t>Table variables</a:t>
            </a:r>
          </a:p>
          <a:p>
            <a:pPr lvl="1"/>
            <a:r>
              <a:rPr lang="en-US" dirty="0"/>
              <a:t>Temp tables</a:t>
            </a:r>
          </a:p>
          <a:p>
            <a:endParaRPr lang="en-US" dirty="0"/>
          </a:p>
        </p:txBody>
      </p:sp>
    </p:spTree>
    <p:extLst>
      <p:ext uri="{BB962C8B-B14F-4D97-AF65-F5344CB8AC3E}">
        <p14:creationId xmlns:p14="http://schemas.microsoft.com/office/powerpoint/2010/main" val="291304610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 examples</a:t>
            </a:r>
          </a:p>
        </p:txBody>
      </p:sp>
      <p:sp>
        <p:nvSpPr>
          <p:cNvPr id="3" name="Content Placeholder 2"/>
          <p:cNvSpPr>
            <a:spLocks noGrp="1"/>
          </p:cNvSpPr>
          <p:nvPr>
            <p:ph idx="1"/>
          </p:nvPr>
        </p:nvSpPr>
        <p:spPr>
          <a:xfrm>
            <a:off x="745921" y="1534511"/>
            <a:ext cx="10515600" cy="4628249"/>
          </a:xfrm>
        </p:spPr>
        <p:txBody>
          <a:bodyPr/>
          <a:lstStyle/>
          <a:p>
            <a:r>
              <a:rPr lang="en-US" dirty="0"/>
              <a:t>Scalar variables</a:t>
            </a:r>
          </a:p>
          <a:p>
            <a:endParaRPr lang="en-US" dirty="0"/>
          </a:p>
          <a:p>
            <a:endParaRPr lang="en-US" sz="300" dirty="0"/>
          </a:p>
          <a:p>
            <a:pPr marL="0" indent="0">
              <a:buNone/>
            </a:pPr>
            <a:endParaRPr lang="en-US" sz="300" dirty="0"/>
          </a:p>
          <a:p>
            <a:pPr marL="0" indent="0">
              <a:buNone/>
            </a:pPr>
            <a:endParaRPr lang="en-US" sz="300" dirty="0"/>
          </a:p>
          <a:p>
            <a:r>
              <a:rPr lang="en-US" dirty="0"/>
              <a:t>Table variables</a:t>
            </a:r>
          </a:p>
          <a:p>
            <a:endParaRPr lang="en-US" dirty="0"/>
          </a:p>
          <a:p>
            <a:endParaRPr lang="en-US" dirty="0"/>
          </a:p>
          <a:p>
            <a:r>
              <a:rPr lang="en-US" dirty="0"/>
              <a:t>Temporary tables</a:t>
            </a:r>
          </a:p>
        </p:txBody>
      </p:sp>
      <p:sp>
        <p:nvSpPr>
          <p:cNvPr id="4" name="Rectangle 3"/>
          <p:cNvSpPr/>
          <p:nvPr/>
        </p:nvSpPr>
        <p:spPr>
          <a:xfrm>
            <a:off x="189570" y="2269494"/>
            <a:ext cx="6096000" cy="646331"/>
          </a:xfrm>
          <a:prstGeom prst="rect">
            <a:avLst/>
          </a:prstGeom>
        </p:spPr>
        <p:txBody>
          <a:bodyPr>
            <a:spAutoFit/>
          </a:bodyPr>
          <a:lstStyle/>
          <a:p>
            <a:r>
              <a:rPr lang="en-US" dirty="0">
                <a:solidFill>
                  <a:srgbClr val="0000FF"/>
                </a:solidFill>
                <a:latin typeface="Consolas" panose="020B0609020204030204" pitchFamily="49" charset="0"/>
              </a:rPr>
              <a:t>DECLARE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'Blagoj'</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DECLARE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CurrentYear</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2019</a:t>
            </a:r>
            <a:endParaRPr lang="en-US" dirty="0"/>
          </a:p>
        </p:txBody>
      </p:sp>
      <p:sp>
        <p:nvSpPr>
          <p:cNvPr id="5" name="Rectangle 4"/>
          <p:cNvSpPr/>
          <p:nvPr/>
        </p:nvSpPr>
        <p:spPr>
          <a:xfrm>
            <a:off x="189570" y="3848636"/>
            <a:ext cx="12221737" cy="646331"/>
          </a:xfrm>
          <a:prstGeom prst="rect">
            <a:avLst/>
          </a:prstGeom>
        </p:spPr>
        <p:txBody>
          <a:bodyPr wrap="square">
            <a:spAutoFit/>
          </a:bodyPr>
          <a:lstStyle/>
          <a:p>
            <a:r>
              <a:rPr lang="en-US" dirty="0">
                <a:solidFill>
                  <a:srgbClr val="0000FF"/>
                </a:solidFill>
                <a:latin typeface="Consolas" panose="020B0609020204030204" pitchFamily="49" charset="0"/>
              </a:rPr>
              <a:t>DECLARE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MyCustomer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 </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 </a:t>
            </a:r>
            <a:r>
              <a:rPr lang="en-US" dirty="0">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50</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MyCustomer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values </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'Aleksandar'</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Aleksovski</a:t>
            </a:r>
            <a:r>
              <a:rPr lang="en-US" dirty="0">
                <a:solidFill>
                  <a:srgbClr val="FF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'Skopje'</a:t>
            </a:r>
            <a:r>
              <a:rPr lang="en-US" dirty="0">
                <a:solidFill>
                  <a:srgbClr val="808080"/>
                </a:solidFill>
                <a:latin typeface="Consolas" panose="020B0609020204030204" pitchFamily="49" charset="0"/>
              </a:rPr>
              <a:t>)</a:t>
            </a:r>
            <a:endParaRPr lang="en-US" dirty="0"/>
          </a:p>
        </p:txBody>
      </p:sp>
      <p:sp>
        <p:nvSpPr>
          <p:cNvPr id="6" name="Rectangle 5"/>
          <p:cNvSpPr/>
          <p:nvPr/>
        </p:nvSpPr>
        <p:spPr>
          <a:xfrm>
            <a:off x="189570" y="5067465"/>
            <a:ext cx="12009863" cy="923330"/>
          </a:xfrm>
          <a:prstGeom prst="rect">
            <a:avLst/>
          </a:prstGeom>
        </p:spPr>
        <p:txBody>
          <a:bodyPr wrap="square">
            <a:spAutoFit/>
          </a:bodyPr>
          <a:lstStyle/>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MyCustomer</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 </a:t>
            </a:r>
            <a:r>
              <a:rPr lang="en-US" dirty="0">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50</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MyCustomer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values </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'Aleksandar'</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Aleksovski</a:t>
            </a:r>
            <a:r>
              <a:rPr lang="en-US" dirty="0">
                <a:solidFill>
                  <a:srgbClr val="FF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'Skopje'</a:t>
            </a:r>
            <a:r>
              <a:rPr lang="en-US" dirty="0">
                <a:solidFill>
                  <a:srgbClr val="808080"/>
                </a:solidFill>
                <a:latin typeface="Consolas" panose="020B0609020204030204" pitchFamily="49" charset="0"/>
              </a:rPr>
              <a:t>)</a:t>
            </a:r>
            <a:endParaRPr lang="en-US" dirty="0"/>
          </a:p>
        </p:txBody>
      </p:sp>
    </p:spTree>
    <p:extLst>
      <p:ext uri="{BB962C8B-B14F-4D97-AF65-F5344CB8AC3E}">
        <p14:creationId xmlns:p14="http://schemas.microsoft.com/office/powerpoint/2010/main" val="344351804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C0F7C-3010-4DEF-A4B5-0FC2DC46C859}"/>
              </a:ext>
            </a:extLst>
          </p:cNvPr>
          <p:cNvSpPr>
            <a:spLocks noGrp="1"/>
          </p:cNvSpPr>
          <p:nvPr>
            <p:ph type="title"/>
          </p:nvPr>
        </p:nvSpPr>
        <p:spPr/>
        <p:txBody>
          <a:bodyPr/>
          <a:lstStyle/>
          <a:p>
            <a:r>
              <a:rPr lang="en-US" dirty="0"/>
              <a:t>Try after each topic</a:t>
            </a:r>
            <a:endParaRPr lang="mk-MK" dirty="0"/>
          </a:p>
        </p:txBody>
      </p:sp>
      <p:sp>
        <p:nvSpPr>
          <p:cNvPr id="3" name="Content Placeholder 2">
            <a:extLst>
              <a:ext uri="{FF2B5EF4-FFF2-40B4-BE49-F238E27FC236}">
                <a16:creationId xmlns:a16="http://schemas.microsoft.com/office/drawing/2014/main" id="{21382179-F6BB-4D73-838D-07D2D0DE3F0D}"/>
              </a:ext>
            </a:extLst>
          </p:cNvPr>
          <p:cNvSpPr>
            <a:spLocks noGrp="1"/>
          </p:cNvSpPr>
          <p:nvPr>
            <p:ph idx="1"/>
          </p:nvPr>
        </p:nvSpPr>
        <p:spPr/>
        <p:txBody>
          <a:bodyPr>
            <a:normAutofit lnSpcReduction="10000"/>
          </a:bodyPr>
          <a:lstStyle/>
          <a:p>
            <a:r>
              <a:rPr lang="en-US" dirty="0"/>
              <a:t>Scalar variable:</a:t>
            </a:r>
          </a:p>
          <a:p>
            <a:pPr lvl="1"/>
            <a:r>
              <a:rPr lang="en-US" dirty="0"/>
              <a:t>Find all customers that has </a:t>
            </a:r>
            <a:r>
              <a:rPr lang="en-US" dirty="0">
                <a:solidFill>
                  <a:srgbClr val="FF0000"/>
                </a:solidFill>
              </a:rPr>
              <a:t>Mayer</a:t>
            </a:r>
            <a:r>
              <a:rPr lang="en-US" dirty="0"/>
              <a:t> as last name and are born in </a:t>
            </a:r>
            <a:r>
              <a:rPr lang="en-US" dirty="0">
                <a:solidFill>
                  <a:srgbClr val="FF0000"/>
                </a:solidFill>
              </a:rPr>
              <a:t>February</a:t>
            </a:r>
            <a:r>
              <a:rPr lang="en-US" dirty="0"/>
              <a:t> any year</a:t>
            </a:r>
          </a:p>
          <a:p>
            <a:r>
              <a:rPr lang="en-US" dirty="0"/>
              <a:t>Table variable</a:t>
            </a:r>
          </a:p>
          <a:p>
            <a:pPr lvl="1"/>
            <a:r>
              <a:rPr lang="en-US" dirty="0"/>
              <a:t>DECLARE table variable @</a:t>
            </a:r>
            <a:r>
              <a:rPr lang="en-US" dirty="0" err="1"/>
              <a:t>MyEmployees</a:t>
            </a:r>
            <a:r>
              <a:rPr lang="en-US" dirty="0"/>
              <a:t> ( </a:t>
            </a:r>
            <a:r>
              <a:rPr lang="en-US" dirty="0" err="1"/>
              <a:t>NationalIdNumber</a:t>
            </a:r>
            <a:r>
              <a:rPr lang="en-US" dirty="0"/>
              <a:t>)</a:t>
            </a:r>
          </a:p>
          <a:p>
            <a:pPr lvl="1"/>
            <a:r>
              <a:rPr lang="en-US" dirty="0"/>
              <a:t>declare @myGender scalar variable = 'M’/’F'</a:t>
            </a:r>
          </a:p>
          <a:p>
            <a:pPr lvl="1"/>
            <a:r>
              <a:rPr lang="en-US" dirty="0"/>
              <a:t>insert few </a:t>
            </a:r>
            <a:r>
              <a:rPr lang="en-US" dirty="0" err="1"/>
              <a:t>NationalIdNumbers</a:t>
            </a:r>
            <a:r>
              <a:rPr lang="en-US" dirty="0"/>
              <a:t> from the existing </a:t>
            </a:r>
            <a:r>
              <a:rPr lang="en-US" dirty="0" err="1"/>
              <a:t>NationalIdNumbers</a:t>
            </a:r>
            <a:endParaRPr lang="en-US" dirty="0"/>
          </a:p>
          <a:p>
            <a:pPr lvl="1"/>
            <a:r>
              <a:rPr lang="en-US" dirty="0"/>
              <a:t>list all employees that has </a:t>
            </a:r>
            <a:r>
              <a:rPr lang="en-US" dirty="0" err="1"/>
              <a:t>NationalIdNumber</a:t>
            </a:r>
            <a:r>
              <a:rPr lang="en-US" dirty="0"/>
              <a:t> as @</a:t>
            </a:r>
            <a:r>
              <a:rPr lang="en-US" dirty="0" err="1"/>
              <a:t>myEmployees</a:t>
            </a:r>
            <a:r>
              <a:rPr lang="en-US" dirty="0"/>
              <a:t> table and has Gender as @</a:t>
            </a:r>
            <a:r>
              <a:rPr lang="en-US" dirty="0" err="1"/>
              <a:t>MyGender</a:t>
            </a:r>
            <a:r>
              <a:rPr lang="en-US" dirty="0"/>
              <a:t> scalar variable</a:t>
            </a:r>
          </a:p>
          <a:p>
            <a:r>
              <a:rPr lang="en-US" dirty="0"/>
              <a:t>Temp table</a:t>
            </a:r>
          </a:p>
          <a:p>
            <a:pPr lvl="1"/>
            <a:r>
              <a:rPr lang="en-US" dirty="0"/>
              <a:t>Same exercise but with temp table</a:t>
            </a:r>
          </a:p>
          <a:p>
            <a:pPr lvl="1"/>
            <a:r>
              <a:rPr lang="en-US" dirty="0"/>
              <a:t>Add additional parameter for day of birth and do testing with it</a:t>
            </a:r>
            <a:endParaRPr lang="mk-MK" dirty="0"/>
          </a:p>
        </p:txBody>
      </p:sp>
    </p:spTree>
    <p:extLst>
      <p:ext uri="{BB962C8B-B14F-4D97-AF65-F5344CB8AC3E}">
        <p14:creationId xmlns:p14="http://schemas.microsoft.com/office/powerpoint/2010/main" val="159494207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5018"/>
            <a:ext cx="12192000" cy="6132982"/>
          </a:xfrm>
          <a:prstGeom prst="rect">
            <a:avLst/>
          </a:prstGeom>
        </p:spPr>
      </p:pic>
      <p:sp>
        <p:nvSpPr>
          <p:cNvPr id="2" name="Title 1"/>
          <p:cNvSpPr>
            <a:spLocks noGrp="1"/>
          </p:cNvSpPr>
          <p:nvPr>
            <p:ph type="title"/>
          </p:nvPr>
        </p:nvSpPr>
        <p:spPr>
          <a:xfrm>
            <a:off x="0" y="-235131"/>
            <a:ext cx="11390811" cy="1332411"/>
          </a:xfrm>
        </p:spPr>
        <p:txBody>
          <a:bodyPr>
            <a:normAutofit/>
          </a:bodyPr>
          <a:lstStyle/>
          <a:p>
            <a:r>
              <a:rPr lang="en-US" dirty="0"/>
              <a:t>Hands-on – Variables</a:t>
            </a:r>
            <a:endParaRPr lang="mk-MK" dirty="0"/>
          </a:p>
        </p:txBody>
      </p:sp>
    </p:spTree>
    <p:extLst>
      <p:ext uri="{BB962C8B-B14F-4D97-AF65-F5344CB8AC3E}">
        <p14:creationId xmlns:p14="http://schemas.microsoft.com/office/powerpoint/2010/main" val="250295853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Hands-on Variables</a:t>
            </a:r>
          </a:p>
        </p:txBody>
      </p:sp>
      <p:sp>
        <p:nvSpPr>
          <p:cNvPr id="3" name="Content Placeholder 2"/>
          <p:cNvSpPr>
            <a:spLocks noGrp="1"/>
          </p:cNvSpPr>
          <p:nvPr>
            <p:ph idx="1"/>
          </p:nvPr>
        </p:nvSpPr>
        <p:spPr/>
        <p:txBody>
          <a:bodyPr>
            <a:normAutofit lnSpcReduction="10000"/>
          </a:bodyPr>
          <a:lstStyle/>
          <a:p>
            <a:pPr marL="457200" lvl="1" indent="0">
              <a:buNone/>
            </a:pPr>
            <a:r>
              <a:rPr lang="en-GB" b="1" dirty="0"/>
              <a:t>Final goal:</a:t>
            </a:r>
          </a:p>
          <a:p>
            <a:pPr lvl="1"/>
            <a:r>
              <a:rPr lang="en-GB" dirty="0"/>
              <a:t>Calculate the total Outflow amount for all ATM’s in Vienna and Graz performed by customers born after 1905.12.01 </a:t>
            </a:r>
          </a:p>
          <a:p>
            <a:pPr marL="457200" lvl="1" indent="0">
              <a:buNone/>
            </a:pPr>
            <a:endParaRPr lang="en-US" dirty="0"/>
          </a:p>
          <a:p>
            <a:pPr marL="457200" lvl="1" indent="0">
              <a:buNone/>
            </a:pPr>
            <a:r>
              <a:rPr lang="en-US" b="1" dirty="0"/>
              <a:t>Steps:</a:t>
            </a:r>
          </a:p>
          <a:p>
            <a:pPr lvl="1"/>
            <a:r>
              <a:rPr lang="en-US" dirty="0"/>
              <a:t>Define scalar variable @</a:t>
            </a:r>
            <a:r>
              <a:rPr lang="en-US" dirty="0" err="1"/>
              <a:t>DateOfBirth</a:t>
            </a:r>
            <a:r>
              <a:rPr lang="en-US" dirty="0"/>
              <a:t> and assign a specific date – 1905.12.01</a:t>
            </a:r>
          </a:p>
          <a:p>
            <a:pPr lvl="2"/>
            <a:r>
              <a:rPr lang="en-US" dirty="0"/>
              <a:t>Find all Customers born after that date</a:t>
            </a:r>
          </a:p>
          <a:p>
            <a:pPr lvl="2"/>
            <a:r>
              <a:rPr lang="en-GB" dirty="0"/>
              <a:t>Store the </a:t>
            </a:r>
            <a:r>
              <a:rPr lang="en-GB" dirty="0" err="1"/>
              <a:t>CustomerID</a:t>
            </a:r>
            <a:r>
              <a:rPr lang="en-GB" dirty="0"/>
              <a:t> data in temp table (</a:t>
            </a:r>
            <a:r>
              <a:rPr lang="en-US" dirty="0"/>
              <a:t>#Customers (</a:t>
            </a:r>
            <a:r>
              <a:rPr lang="en-US" dirty="0" err="1"/>
              <a:t>CustomerId</a:t>
            </a:r>
            <a:r>
              <a:rPr lang="en-US" dirty="0"/>
              <a:t> int) )</a:t>
            </a:r>
          </a:p>
          <a:p>
            <a:pPr lvl="1"/>
            <a:r>
              <a:rPr lang="en-US" dirty="0"/>
              <a:t>Define Table variable @Locations (</a:t>
            </a:r>
            <a:r>
              <a:rPr lang="en-US" dirty="0" err="1"/>
              <a:t>LocationId</a:t>
            </a:r>
            <a:r>
              <a:rPr lang="en-US" dirty="0"/>
              <a:t> int)</a:t>
            </a:r>
          </a:p>
          <a:p>
            <a:pPr lvl="2"/>
            <a:r>
              <a:rPr lang="en-US" dirty="0"/>
              <a:t>Table variable should have only 1 column – </a:t>
            </a:r>
            <a:r>
              <a:rPr lang="en-US" dirty="0" err="1"/>
              <a:t>LocationId</a:t>
            </a:r>
            <a:endParaRPr lang="en-US" dirty="0"/>
          </a:p>
          <a:p>
            <a:pPr lvl="2"/>
            <a:r>
              <a:rPr lang="en-US" dirty="0"/>
              <a:t>Table variable should contain ids for all ATM’s in </a:t>
            </a:r>
            <a:r>
              <a:rPr lang="en-GB" dirty="0"/>
              <a:t>Vienna and Graz </a:t>
            </a:r>
            <a:endParaRPr lang="en-US" dirty="0"/>
          </a:p>
          <a:p>
            <a:pPr lvl="1"/>
            <a:r>
              <a:rPr lang="en-GB" dirty="0"/>
              <a:t>Calculate the total Outflow amount for all locations in @Locations variable and customers  stored in #Customer table</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41330656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Subqueries</a:t>
            </a:r>
            <a:endParaRPr lang="mk-MK" dirty="0"/>
          </a:p>
        </p:txBody>
      </p:sp>
      <p:sp>
        <p:nvSpPr>
          <p:cNvPr id="5" name="Text Placeholder 4"/>
          <p:cNvSpPr>
            <a:spLocks noGrp="1"/>
          </p:cNvSpPr>
          <p:nvPr>
            <p:ph type="body" idx="1"/>
          </p:nvPr>
        </p:nvSpPr>
        <p:spPr/>
        <p:txBody>
          <a:bodyPr/>
          <a:lstStyle/>
          <a:p>
            <a:endParaRPr lang="mk-MK" dirty="0"/>
          </a:p>
        </p:txBody>
      </p:sp>
    </p:spTree>
    <p:extLst>
      <p:ext uri="{BB962C8B-B14F-4D97-AF65-F5344CB8AC3E}">
        <p14:creationId xmlns:p14="http://schemas.microsoft.com/office/powerpoint/2010/main" val="326650054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Subqueries	</a:t>
            </a:r>
            <a:endParaRPr lang="mk-MK" dirty="0"/>
          </a:p>
        </p:txBody>
      </p:sp>
      <p:sp>
        <p:nvSpPr>
          <p:cNvPr id="3" name="Content Placeholder 2"/>
          <p:cNvSpPr>
            <a:spLocks noGrp="1"/>
          </p:cNvSpPr>
          <p:nvPr>
            <p:ph idx="1"/>
          </p:nvPr>
        </p:nvSpPr>
        <p:spPr/>
        <p:txBody>
          <a:bodyPr>
            <a:normAutofit/>
          </a:bodyPr>
          <a:lstStyle/>
          <a:p>
            <a:r>
              <a:rPr lang="en-US" dirty="0"/>
              <a:t>A subquery is a query that is nested inside a SELECT, INSERT, UPDATE, or DELETE statement, or inside another subquery. A subquery can be used anywhere an expression is allowed.</a:t>
            </a:r>
          </a:p>
          <a:p>
            <a:r>
              <a:rPr lang="en-US" dirty="0"/>
              <a:t>Many Transact-SQL statements that include subqueries can be alternatively formulated as joins. </a:t>
            </a:r>
          </a:p>
          <a:p>
            <a:r>
              <a:rPr lang="en-US" dirty="0"/>
              <a:t>Main query and the subquery can be connected with different logical operators: =, IN, NOT IN, &lt;&gt; , </a:t>
            </a:r>
          </a:p>
          <a:p>
            <a:endParaRPr lang="en-US" dirty="0"/>
          </a:p>
        </p:txBody>
      </p:sp>
    </p:spTree>
    <p:extLst>
      <p:ext uri="{BB962C8B-B14F-4D97-AF65-F5344CB8AC3E}">
        <p14:creationId xmlns:p14="http://schemas.microsoft.com/office/powerpoint/2010/main" val="198149809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Subqueries - example	</a:t>
            </a:r>
            <a:endParaRPr lang="mk-MK" dirty="0"/>
          </a:p>
        </p:txBody>
      </p:sp>
      <p:sp>
        <p:nvSpPr>
          <p:cNvPr id="3" name="Content Placeholder 2"/>
          <p:cNvSpPr>
            <a:spLocks noGrp="1"/>
          </p:cNvSpPr>
          <p:nvPr>
            <p:ph idx="1"/>
          </p:nvPr>
        </p:nvSpPr>
        <p:spPr/>
        <p:txBody>
          <a:bodyPr>
            <a:normAutofit/>
          </a:bodyPr>
          <a:lstStyle/>
          <a:p>
            <a:r>
              <a:rPr lang="en-US" dirty="0"/>
              <a:t>Different currencies used for accounts:</a:t>
            </a:r>
          </a:p>
          <a:p>
            <a:pPr lvl="1"/>
            <a:r>
              <a:rPr lang="en-US" dirty="0"/>
              <a:t>Example with join :</a:t>
            </a:r>
          </a:p>
          <a:p>
            <a:endParaRPr lang="en-US" dirty="0"/>
          </a:p>
          <a:p>
            <a:endParaRPr lang="en-US" dirty="0"/>
          </a:p>
          <a:p>
            <a:endParaRPr lang="en-US" dirty="0"/>
          </a:p>
          <a:p>
            <a:pPr lvl="1"/>
            <a:r>
              <a:rPr lang="en-US" dirty="0"/>
              <a:t>Example with subquery:</a:t>
            </a:r>
          </a:p>
        </p:txBody>
      </p:sp>
      <p:sp>
        <p:nvSpPr>
          <p:cNvPr id="4" name="Rectangle 3"/>
          <p:cNvSpPr/>
          <p:nvPr/>
        </p:nvSpPr>
        <p:spPr>
          <a:xfrm>
            <a:off x="1975339" y="2811218"/>
            <a:ext cx="6096000" cy="923330"/>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DISTINCT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t>
            </a:r>
            <a:r>
              <a:rPr lang="en-US" dirty="0" err="1">
                <a:solidFill>
                  <a:srgbClr val="808080"/>
                </a:solidFill>
                <a:latin typeface="Consolas" panose="020B0609020204030204" pitchFamily="49" charset="0"/>
              </a:rPr>
              <a:t>.</a:t>
            </a:r>
            <a:r>
              <a:rPr lang="en-US" dirty="0" err="1">
                <a:solidFill>
                  <a:srgbClr val="0000FF"/>
                </a:solidFill>
                <a:latin typeface="Consolas" panose="020B0609020204030204" pitchFamily="49" charset="0"/>
              </a:rPr>
              <a: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Code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Currency</a:t>
            </a:r>
            <a:r>
              <a:rPr lang="en-US" dirty="0">
                <a:solidFill>
                  <a:srgbClr val="000000"/>
                </a:solidFill>
                <a:latin typeface="Consolas" panose="020B0609020204030204" pitchFamily="49" charset="0"/>
              </a:rPr>
              <a:t> c</a:t>
            </a:r>
          </a:p>
          <a:p>
            <a:r>
              <a:rPr lang="en-US" dirty="0">
                <a:solidFill>
                  <a:srgbClr val="808080"/>
                </a:solidFill>
                <a:latin typeface="Consolas" panose="020B0609020204030204" pitchFamily="49" charset="0"/>
              </a:rPr>
              <a:t>INNER</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JOIN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Account</a:t>
            </a:r>
            <a:r>
              <a:rPr lang="en-US" dirty="0">
                <a:solidFill>
                  <a:srgbClr val="000000"/>
                </a:solidFill>
                <a:latin typeface="Consolas" panose="020B0609020204030204" pitchFamily="49" charset="0"/>
              </a:rPr>
              <a:t> a </a:t>
            </a:r>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CurrencyId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endParaRPr lang="en-US" dirty="0"/>
          </a:p>
        </p:txBody>
      </p:sp>
      <p:sp>
        <p:nvSpPr>
          <p:cNvPr id="7" name="Rectangle 6"/>
          <p:cNvSpPr/>
          <p:nvPr/>
        </p:nvSpPr>
        <p:spPr>
          <a:xfrm>
            <a:off x="1975339" y="4729298"/>
            <a:ext cx="8462202" cy="923330"/>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DISTINCT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t>
            </a:r>
            <a:r>
              <a:rPr lang="en-US" dirty="0" err="1">
                <a:solidFill>
                  <a:srgbClr val="808080"/>
                </a:solidFill>
                <a:latin typeface="Consolas" panose="020B0609020204030204" pitchFamily="49" charset="0"/>
              </a:rPr>
              <a:t>.</a:t>
            </a:r>
            <a:r>
              <a:rPr lang="en-US" dirty="0" err="1">
                <a:solidFill>
                  <a:srgbClr val="0000FF"/>
                </a:solidFill>
                <a:latin typeface="Consolas" panose="020B0609020204030204" pitchFamily="49" charset="0"/>
              </a:rPr>
              <a: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Code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Currency</a:t>
            </a:r>
            <a:r>
              <a:rPr lang="en-US" dirty="0">
                <a:solidFill>
                  <a:srgbClr val="000000"/>
                </a:solidFill>
                <a:latin typeface="Consolas" panose="020B0609020204030204" pitchFamily="49" charset="0"/>
              </a:rPr>
              <a:t> c</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c</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 </a:t>
            </a:r>
            <a:r>
              <a:rPr lang="en-US" dirty="0">
                <a:solidFill>
                  <a:srgbClr val="808080"/>
                </a:solidFill>
                <a:latin typeface="Consolas" panose="020B0609020204030204" pitchFamily="49" charset="0"/>
              </a:rPr>
              <a:t>in</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CurrencyId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Account</a:t>
            </a:r>
            <a:r>
              <a:rPr lang="en-US" dirty="0">
                <a:solidFill>
                  <a:srgbClr val="000000"/>
                </a:solidFill>
                <a:latin typeface="Consolas" panose="020B0609020204030204" pitchFamily="49" charset="0"/>
              </a:rPr>
              <a:t> a </a:t>
            </a:r>
            <a:r>
              <a:rPr lang="en-US" dirty="0">
                <a:solidFill>
                  <a:srgbClr val="808080"/>
                </a:solidFill>
                <a:latin typeface="Consolas" panose="020B0609020204030204" pitchFamily="49" charset="0"/>
              </a:rPr>
              <a:t>)</a:t>
            </a:r>
            <a:endParaRPr lang="en-US" dirty="0"/>
          </a:p>
        </p:txBody>
      </p:sp>
    </p:spTree>
    <p:extLst>
      <p:ext uri="{BB962C8B-B14F-4D97-AF65-F5344CB8AC3E}">
        <p14:creationId xmlns:p14="http://schemas.microsoft.com/office/powerpoint/2010/main" val="167766508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5018"/>
            <a:ext cx="12192000" cy="6132982"/>
          </a:xfrm>
          <a:prstGeom prst="rect">
            <a:avLst/>
          </a:prstGeom>
        </p:spPr>
      </p:pic>
      <p:sp>
        <p:nvSpPr>
          <p:cNvPr id="2" name="Title 1"/>
          <p:cNvSpPr>
            <a:spLocks noGrp="1"/>
          </p:cNvSpPr>
          <p:nvPr>
            <p:ph type="title"/>
          </p:nvPr>
        </p:nvSpPr>
        <p:spPr>
          <a:xfrm>
            <a:off x="0" y="-235131"/>
            <a:ext cx="11390811" cy="1332411"/>
          </a:xfrm>
        </p:spPr>
        <p:txBody>
          <a:bodyPr>
            <a:normAutofit/>
          </a:bodyPr>
          <a:lstStyle/>
          <a:p>
            <a:r>
              <a:rPr lang="en-US" dirty="0"/>
              <a:t>Hands-on – Subqueries</a:t>
            </a:r>
            <a:endParaRPr lang="mk-MK" dirty="0"/>
          </a:p>
        </p:txBody>
      </p:sp>
    </p:spTree>
    <p:extLst>
      <p:ext uri="{BB962C8B-B14F-4D97-AF65-F5344CB8AC3E}">
        <p14:creationId xmlns:p14="http://schemas.microsoft.com/office/powerpoint/2010/main" val="76904516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D9F26-41EC-46E3-A685-B2D6279C9265}"/>
              </a:ext>
            </a:extLst>
          </p:cNvPr>
          <p:cNvSpPr>
            <a:spLocks noGrp="1"/>
          </p:cNvSpPr>
          <p:nvPr>
            <p:ph type="title"/>
          </p:nvPr>
        </p:nvSpPr>
        <p:spPr/>
        <p:txBody>
          <a:bodyPr/>
          <a:lstStyle/>
          <a:p>
            <a:r>
              <a:rPr lang="en-US" dirty="0"/>
              <a:t>Try at home</a:t>
            </a:r>
            <a:endParaRPr lang="mk-MK" dirty="0"/>
          </a:p>
        </p:txBody>
      </p:sp>
      <p:sp>
        <p:nvSpPr>
          <p:cNvPr id="3" name="Content Placeholder 2">
            <a:extLst>
              <a:ext uri="{FF2B5EF4-FFF2-40B4-BE49-F238E27FC236}">
                <a16:creationId xmlns:a16="http://schemas.microsoft.com/office/drawing/2014/main" id="{EC37F076-383C-4875-9E11-C9A53E434D66}"/>
              </a:ext>
            </a:extLst>
          </p:cNvPr>
          <p:cNvSpPr>
            <a:spLocks noGrp="1"/>
          </p:cNvSpPr>
          <p:nvPr>
            <p:ph idx="1"/>
          </p:nvPr>
        </p:nvSpPr>
        <p:spPr/>
        <p:txBody>
          <a:bodyPr/>
          <a:lstStyle/>
          <a:p>
            <a:r>
              <a:rPr lang="en-US" dirty="0"/>
              <a:t>Get all locations that are from type ATM (join location type)</a:t>
            </a:r>
          </a:p>
          <a:p>
            <a:r>
              <a:rPr lang="en-US" dirty="0"/>
              <a:t>Do the same with subqueries</a:t>
            </a:r>
          </a:p>
          <a:p>
            <a:endParaRPr lang="en-US" dirty="0"/>
          </a:p>
        </p:txBody>
      </p:sp>
    </p:spTree>
    <p:extLst>
      <p:ext uri="{BB962C8B-B14F-4D97-AF65-F5344CB8AC3E}">
        <p14:creationId xmlns:p14="http://schemas.microsoft.com/office/powerpoint/2010/main" val="1423379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 and Databases</a:t>
            </a:r>
            <a:endParaRPr lang="mk-MK" dirty="0"/>
          </a:p>
        </p:txBody>
      </p:sp>
      <p:sp>
        <p:nvSpPr>
          <p:cNvPr id="4" name="Rectangle 3"/>
          <p:cNvSpPr/>
          <p:nvPr/>
        </p:nvSpPr>
        <p:spPr>
          <a:xfrm>
            <a:off x="4682650" y="1919288"/>
            <a:ext cx="1619794" cy="4662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management system</a:t>
            </a:r>
            <a:endParaRPr lang="mk-MK" dirty="0"/>
          </a:p>
        </p:txBody>
      </p:sp>
      <p:sp>
        <p:nvSpPr>
          <p:cNvPr id="5" name="Can 4"/>
          <p:cNvSpPr/>
          <p:nvPr/>
        </p:nvSpPr>
        <p:spPr>
          <a:xfrm>
            <a:off x="2207237" y="1919288"/>
            <a:ext cx="1358537" cy="142385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endParaRPr lang="mk-MK" dirty="0"/>
          </a:p>
        </p:txBody>
      </p:sp>
      <p:sp>
        <p:nvSpPr>
          <p:cNvPr id="6" name="Can 5"/>
          <p:cNvSpPr/>
          <p:nvPr/>
        </p:nvSpPr>
        <p:spPr>
          <a:xfrm>
            <a:off x="2207237" y="3538809"/>
            <a:ext cx="1358537" cy="142385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endParaRPr lang="mk-MK" dirty="0"/>
          </a:p>
        </p:txBody>
      </p:sp>
      <p:sp>
        <p:nvSpPr>
          <p:cNvPr id="7" name="Can 6"/>
          <p:cNvSpPr/>
          <p:nvPr/>
        </p:nvSpPr>
        <p:spPr>
          <a:xfrm>
            <a:off x="2207236" y="5158330"/>
            <a:ext cx="1358537" cy="142385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N</a:t>
            </a:r>
            <a:endParaRPr lang="mk-MK" dirty="0"/>
          </a:p>
        </p:txBody>
      </p:sp>
      <p:sp>
        <p:nvSpPr>
          <p:cNvPr id="8" name="Oval 7"/>
          <p:cNvSpPr/>
          <p:nvPr/>
        </p:nvSpPr>
        <p:spPr>
          <a:xfrm>
            <a:off x="9074459" y="2604542"/>
            <a:ext cx="1097280" cy="914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User</a:t>
            </a:r>
            <a:endParaRPr lang="mk-MK" dirty="0"/>
          </a:p>
        </p:txBody>
      </p:sp>
      <p:sp>
        <p:nvSpPr>
          <p:cNvPr id="9" name="Oval 8"/>
          <p:cNvSpPr/>
          <p:nvPr/>
        </p:nvSpPr>
        <p:spPr>
          <a:xfrm>
            <a:off x="9074459" y="3772715"/>
            <a:ext cx="1097280" cy="914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App</a:t>
            </a:r>
            <a:endParaRPr lang="mk-MK" dirty="0"/>
          </a:p>
        </p:txBody>
      </p:sp>
      <p:sp>
        <p:nvSpPr>
          <p:cNvPr id="10" name="Oval 9"/>
          <p:cNvSpPr/>
          <p:nvPr/>
        </p:nvSpPr>
        <p:spPr>
          <a:xfrm>
            <a:off x="9074458" y="4935036"/>
            <a:ext cx="1136469" cy="93522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Service</a:t>
            </a:r>
            <a:endParaRPr lang="mk-MK" sz="1600" dirty="0"/>
          </a:p>
        </p:txBody>
      </p:sp>
      <p:cxnSp>
        <p:nvCxnSpPr>
          <p:cNvPr id="12" name="Straight Connector 11"/>
          <p:cNvCxnSpPr/>
          <p:nvPr/>
        </p:nvCxnSpPr>
        <p:spPr>
          <a:xfrm>
            <a:off x="3444943" y="2624409"/>
            <a:ext cx="1381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4"/>
            <a:endCxn id="4" idx="1"/>
          </p:cNvCxnSpPr>
          <p:nvPr/>
        </p:nvCxnSpPr>
        <p:spPr>
          <a:xfrm>
            <a:off x="3565774" y="4250735"/>
            <a:ext cx="11168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4"/>
          </p:cNvCxnSpPr>
          <p:nvPr/>
        </p:nvCxnSpPr>
        <p:spPr>
          <a:xfrm>
            <a:off x="3565773" y="5870256"/>
            <a:ext cx="11168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p:cNvCxnSpPr>
          <p:nvPr/>
        </p:nvCxnSpPr>
        <p:spPr>
          <a:xfrm flipH="1">
            <a:off x="6302444" y="3061742"/>
            <a:ext cx="2772015" cy="1763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a:stCxn id="9" idx="2"/>
            <a:endCxn id="4" idx="3"/>
          </p:cNvCxnSpPr>
          <p:nvPr/>
        </p:nvCxnSpPr>
        <p:spPr>
          <a:xfrm flipH="1">
            <a:off x="6302444" y="4229915"/>
            <a:ext cx="2772015" cy="208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a:stCxn id="10" idx="2"/>
          </p:cNvCxnSpPr>
          <p:nvPr/>
        </p:nvCxnSpPr>
        <p:spPr>
          <a:xfrm flipH="1">
            <a:off x="6302444" y="5402646"/>
            <a:ext cx="2772014" cy="1763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3084963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at home -  Subqueries - challenge</a:t>
            </a:r>
          </a:p>
        </p:txBody>
      </p:sp>
      <p:sp>
        <p:nvSpPr>
          <p:cNvPr id="3" name="Content Placeholder 2"/>
          <p:cNvSpPr>
            <a:spLocks noGrp="1"/>
          </p:cNvSpPr>
          <p:nvPr>
            <p:ph idx="1"/>
          </p:nvPr>
        </p:nvSpPr>
        <p:spPr/>
        <p:txBody>
          <a:bodyPr>
            <a:normAutofit/>
          </a:bodyPr>
          <a:lstStyle/>
          <a:p>
            <a:pPr lvl="1"/>
            <a:r>
              <a:rPr lang="en-US" dirty="0"/>
              <a:t>Prepare list of ATM locations where you will list all ATM ‘s where there was at least 1 outflow transaction greater than 150 EUR in month  03.2019</a:t>
            </a: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43376560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grouping and computing aggregates</a:t>
            </a:r>
            <a:endParaRPr lang="mk-MK" dirty="0"/>
          </a:p>
        </p:txBody>
      </p:sp>
      <p:sp>
        <p:nvSpPr>
          <p:cNvPr id="5" name="Text Placeholder 4"/>
          <p:cNvSpPr>
            <a:spLocks noGrp="1"/>
          </p:cNvSpPr>
          <p:nvPr>
            <p:ph type="body" idx="1"/>
          </p:nvPr>
        </p:nvSpPr>
        <p:spPr/>
        <p:txBody>
          <a:bodyPr/>
          <a:lstStyle/>
          <a:p>
            <a:r>
              <a:rPr lang="en-US" dirty="0"/>
              <a:t> </a:t>
            </a:r>
            <a:endParaRPr lang="mk-MK" dirty="0"/>
          </a:p>
        </p:txBody>
      </p:sp>
    </p:spTree>
    <p:extLst>
      <p:ext uri="{BB962C8B-B14F-4D97-AF65-F5344CB8AC3E}">
        <p14:creationId xmlns:p14="http://schemas.microsoft.com/office/powerpoint/2010/main" val="415176280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grouping and computing aggregates</a:t>
            </a:r>
            <a:endParaRPr lang="mk-MK" dirty="0"/>
          </a:p>
        </p:txBody>
      </p:sp>
      <p:sp>
        <p:nvSpPr>
          <p:cNvPr id="3" name="Content Placeholder 2"/>
          <p:cNvSpPr>
            <a:spLocks noGrp="1"/>
          </p:cNvSpPr>
          <p:nvPr>
            <p:ph idx="1"/>
          </p:nvPr>
        </p:nvSpPr>
        <p:spPr/>
        <p:txBody>
          <a:bodyPr>
            <a:normAutofit/>
          </a:bodyPr>
          <a:lstStyle/>
          <a:p>
            <a:r>
              <a:rPr lang="en-US" dirty="0"/>
              <a:t>Grouping the data in sets is achieved by using GROUP BY function</a:t>
            </a:r>
          </a:p>
          <a:p>
            <a:r>
              <a:rPr lang="en-US" dirty="0"/>
              <a:t>The groups are determined by the columns that you specify in the GROUP BY clause</a:t>
            </a:r>
          </a:p>
          <a:p>
            <a:r>
              <a:rPr lang="en-US" dirty="0"/>
              <a:t>Format:</a:t>
            </a:r>
          </a:p>
          <a:p>
            <a:endParaRPr lang="en-US" dirty="0"/>
          </a:p>
          <a:p>
            <a:endParaRPr lang="en-US" dirty="0"/>
          </a:p>
          <a:p>
            <a:r>
              <a:rPr lang="en-US" dirty="0"/>
              <a:t>Example:</a:t>
            </a:r>
          </a:p>
          <a:p>
            <a:endParaRPr lang="en-US" dirty="0"/>
          </a:p>
        </p:txBody>
      </p:sp>
      <p:sp>
        <p:nvSpPr>
          <p:cNvPr id="4" name="Rectangle 3"/>
          <p:cNvSpPr/>
          <p:nvPr/>
        </p:nvSpPr>
        <p:spPr>
          <a:xfrm>
            <a:off x="2401229" y="5241200"/>
            <a:ext cx="7313222" cy="923330"/>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AccountId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COUNT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CurrentBalance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AccountDetails</a:t>
            </a:r>
            <a:r>
              <a:rPr lang="en-US" dirty="0">
                <a:solidFill>
                  <a:srgbClr val="000000"/>
                </a:solidFill>
                <a:latin typeface="Consolas" panose="020B0609020204030204" pitchFamily="49" charset="0"/>
              </a:rPr>
              <a:t> a</a:t>
            </a: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AccountId</a:t>
            </a:r>
            <a:endParaRPr lang="en-US" dirty="0"/>
          </a:p>
        </p:txBody>
      </p:sp>
      <p:sp>
        <p:nvSpPr>
          <p:cNvPr id="5" name="Rectangle 4"/>
          <p:cNvSpPr/>
          <p:nvPr/>
        </p:nvSpPr>
        <p:spPr>
          <a:xfrm>
            <a:off x="2401229" y="3539629"/>
            <a:ext cx="6096000" cy="923330"/>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Column1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Aggregate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column2</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Table1</a:t>
            </a: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Column1</a:t>
            </a:r>
            <a:endParaRPr lang="en-US" dirty="0"/>
          </a:p>
        </p:txBody>
      </p:sp>
    </p:spTree>
    <p:extLst>
      <p:ext uri="{BB962C8B-B14F-4D97-AF65-F5344CB8AC3E}">
        <p14:creationId xmlns:p14="http://schemas.microsoft.com/office/powerpoint/2010/main" val="100760558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common aggregation functions</a:t>
            </a:r>
            <a:endParaRPr lang="mk-MK" dirty="0"/>
          </a:p>
        </p:txBody>
      </p:sp>
      <p:sp>
        <p:nvSpPr>
          <p:cNvPr id="3" name="Content Placeholder 2"/>
          <p:cNvSpPr>
            <a:spLocks noGrp="1"/>
          </p:cNvSpPr>
          <p:nvPr>
            <p:ph idx="1"/>
          </p:nvPr>
        </p:nvSpPr>
        <p:spPr/>
        <p:txBody>
          <a:bodyPr>
            <a:normAutofit/>
          </a:bodyPr>
          <a:lstStyle/>
          <a:p>
            <a:r>
              <a:rPr lang="en-US" dirty="0"/>
              <a:t>MIN – minimum</a:t>
            </a:r>
          </a:p>
          <a:p>
            <a:r>
              <a:rPr lang="en-US" dirty="0"/>
              <a:t>MAX – maximum</a:t>
            </a:r>
          </a:p>
          <a:p>
            <a:r>
              <a:rPr lang="en-US" dirty="0"/>
              <a:t>AVG – average</a:t>
            </a:r>
          </a:p>
          <a:p>
            <a:r>
              <a:rPr lang="en-US" dirty="0"/>
              <a:t>COUNT – total number</a:t>
            </a:r>
          </a:p>
          <a:p>
            <a:r>
              <a:rPr lang="en-US" dirty="0"/>
              <a:t>SUM – summarized amount</a:t>
            </a:r>
          </a:p>
          <a:p>
            <a:pPr lvl="1"/>
            <a:endParaRPr lang="en-US" dirty="0"/>
          </a:p>
          <a:p>
            <a:pPr lvl="1"/>
            <a:endParaRPr lang="en-US" dirty="0"/>
          </a:p>
          <a:p>
            <a:endParaRPr lang="en-US" dirty="0"/>
          </a:p>
          <a:p>
            <a:endParaRPr lang="en-US" dirty="0"/>
          </a:p>
          <a:p>
            <a:endParaRPr lang="en-US" dirty="0"/>
          </a:p>
        </p:txBody>
      </p:sp>
      <p:sp>
        <p:nvSpPr>
          <p:cNvPr id="6" name="Rectangle 5"/>
          <p:cNvSpPr/>
          <p:nvPr/>
        </p:nvSpPr>
        <p:spPr>
          <a:xfrm>
            <a:off x="838200" y="4699635"/>
            <a:ext cx="10424532" cy="1200329"/>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AccountId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SUM</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Amount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CurrentBalance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MIN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Amount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MAX</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Amount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AVG</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Amount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COUNT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Amount</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AccountDetails</a:t>
            </a:r>
            <a:r>
              <a:rPr lang="en-US" dirty="0">
                <a:solidFill>
                  <a:srgbClr val="000000"/>
                </a:solidFill>
                <a:latin typeface="Consolas" panose="020B0609020204030204" pitchFamily="49" charset="0"/>
              </a:rPr>
              <a:t> a</a:t>
            </a: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AccountId</a:t>
            </a:r>
            <a:endParaRPr lang="en-US" dirty="0"/>
          </a:p>
        </p:txBody>
      </p:sp>
    </p:spTree>
    <p:extLst>
      <p:ext uri="{BB962C8B-B14F-4D97-AF65-F5344CB8AC3E}">
        <p14:creationId xmlns:p14="http://schemas.microsoft.com/office/powerpoint/2010/main" val="163949448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by aggregates</a:t>
            </a:r>
            <a:endParaRPr lang="mk-MK" dirty="0"/>
          </a:p>
        </p:txBody>
      </p:sp>
      <p:sp>
        <p:nvSpPr>
          <p:cNvPr id="3" name="Content Placeholder 2"/>
          <p:cNvSpPr>
            <a:spLocks noGrp="1"/>
          </p:cNvSpPr>
          <p:nvPr>
            <p:ph idx="1"/>
          </p:nvPr>
        </p:nvSpPr>
        <p:spPr/>
        <p:txBody>
          <a:bodyPr>
            <a:normAutofit/>
          </a:bodyPr>
          <a:lstStyle/>
          <a:p>
            <a:r>
              <a:rPr lang="en-US" dirty="0"/>
              <a:t>When aggregated data should be additionally filtered by the value of aggregate we use HAVING function</a:t>
            </a:r>
          </a:p>
          <a:p>
            <a:r>
              <a:rPr lang="en-US" dirty="0"/>
              <a:t>Example:</a:t>
            </a:r>
          </a:p>
          <a:p>
            <a:pPr lvl="1"/>
            <a:endParaRPr lang="en-US" dirty="0"/>
          </a:p>
          <a:p>
            <a:pPr lvl="1"/>
            <a:endParaRPr lang="en-US" dirty="0"/>
          </a:p>
          <a:p>
            <a:endParaRPr lang="en-US" dirty="0"/>
          </a:p>
          <a:p>
            <a:endParaRPr lang="en-US" dirty="0"/>
          </a:p>
          <a:p>
            <a:endParaRPr lang="en-US" dirty="0"/>
          </a:p>
        </p:txBody>
      </p:sp>
      <p:sp>
        <p:nvSpPr>
          <p:cNvPr id="4" name="Rectangle 3"/>
          <p:cNvSpPr/>
          <p:nvPr/>
        </p:nvSpPr>
        <p:spPr>
          <a:xfrm>
            <a:off x="2557345" y="3087370"/>
            <a:ext cx="8203581" cy="1200329"/>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AccountId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SUM</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Amount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CurrentBalance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AccountDetails</a:t>
            </a:r>
            <a:r>
              <a:rPr lang="en-US" dirty="0">
                <a:solidFill>
                  <a:srgbClr val="000000"/>
                </a:solidFill>
                <a:latin typeface="Consolas" panose="020B0609020204030204" pitchFamily="49" charset="0"/>
              </a:rPr>
              <a:t> a</a:t>
            </a: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AccountId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HAVING</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COUNT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7</a:t>
            </a:r>
            <a:endParaRPr lang="en-US" dirty="0"/>
          </a:p>
        </p:txBody>
      </p:sp>
    </p:spTree>
    <p:extLst>
      <p:ext uri="{BB962C8B-B14F-4D97-AF65-F5344CB8AC3E}">
        <p14:creationId xmlns:p14="http://schemas.microsoft.com/office/powerpoint/2010/main" val="330528748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5018"/>
            <a:ext cx="12192000" cy="6132982"/>
          </a:xfrm>
          <a:prstGeom prst="rect">
            <a:avLst/>
          </a:prstGeom>
        </p:spPr>
      </p:pic>
      <p:sp>
        <p:nvSpPr>
          <p:cNvPr id="2" name="Title 1"/>
          <p:cNvSpPr>
            <a:spLocks noGrp="1"/>
          </p:cNvSpPr>
          <p:nvPr>
            <p:ph type="title"/>
          </p:nvPr>
        </p:nvSpPr>
        <p:spPr>
          <a:xfrm>
            <a:off x="0" y="-235131"/>
            <a:ext cx="11390811" cy="1332411"/>
          </a:xfrm>
        </p:spPr>
        <p:txBody>
          <a:bodyPr>
            <a:normAutofit/>
          </a:bodyPr>
          <a:lstStyle/>
          <a:p>
            <a:r>
              <a:rPr lang="en-US" dirty="0"/>
              <a:t>Hands-on – Data grouping</a:t>
            </a:r>
            <a:endParaRPr lang="mk-MK" dirty="0"/>
          </a:p>
        </p:txBody>
      </p:sp>
    </p:spTree>
    <p:extLst>
      <p:ext uri="{BB962C8B-B14F-4D97-AF65-F5344CB8AC3E}">
        <p14:creationId xmlns:p14="http://schemas.microsoft.com/office/powerpoint/2010/main" val="389554270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07705-2366-4608-B004-33E44C4F41A6}"/>
              </a:ext>
            </a:extLst>
          </p:cNvPr>
          <p:cNvSpPr>
            <a:spLocks noGrp="1"/>
          </p:cNvSpPr>
          <p:nvPr>
            <p:ph type="title"/>
          </p:nvPr>
        </p:nvSpPr>
        <p:spPr/>
        <p:txBody>
          <a:bodyPr/>
          <a:lstStyle/>
          <a:p>
            <a:r>
              <a:rPr lang="en-US" dirty="0" err="1"/>
              <a:t>HANDS-on</a:t>
            </a:r>
            <a:r>
              <a:rPr lang="en-US" dirty="0"/>
              <a:t> Data grouping</a:t>
            </a:r>
            <a:endParaRPr lang="mk-MK" dirty="0"/>
          </a:p>
        </p:txBody>
      </p:sp>
      <p:sp>
        <p:nvSpPr>
          <p:cNvPr id="3" name="Content Placeholder 2">
            <a:extLst>
              <a:ext uri="{FF2B5EF4-FFF2-40B4-BE49-F238E27FC236}">
                <a16:creationId xmlns:a16="http://schemas.microsoft.com/office/drawing/2014/main" id="{8E2CDAC6-5949-4677-A1FE-7A536E9A1DDC}"/>
              </a:ext>
            </a:extLst>
          </p:cNvPr>
          <p:cNvSpPr>
            <a:spLocks noGrp="1"/>
          </p:cNvSpPr>
          <p:nvPr>
            <p:ph idx="1"/>
          </p:nvPr>
        </p:nvSpPr>
        <p:spPr/>
        <p:txBody>
          <a:bodyPr/>
          <a:lstStyle/>
          <a:p>
            <a:r>
              <a:rPr lang="en-US" dirty="0"/>
              <a:t>Find the smallest transaction in each Location</a:t>
            </a:r>
          </a:p>
          <a:p>
            <a:pPr lvl="1"/>
            <a:r>
              <a:rPr lang="en-US" dirty="0"/>
              <a:t>Output should contain </a:t>
            </a:r>
            <a:r>
              <a:rPr lang="en-US" dirty="0" err="1"/>
              <a:t>LocationId</a:t>
            </a:r>
            <a:r>
              <a:rPr lang="en-US" dirty="0"/>
              <a:t> and Amount </a:t>
            </a:r>
          </a:p>
          <a:p>
            <a:pPr lvl="1"/>
            <a:r>
              <a:rPr lang="en-US" dirty="0"/>
              <a:t>Extend the Output to contain </a:t>
            </a:r>
            <a:r>
              <a:rPr lang="en-US" dirty="0" err="1"/>
              <a:t>LocationId</a:t>
            </a:r>
            <a:r>
              <a:rPr lang="en-US" dirty="0"/>
              <a:t>, Location Name and Amount </a:t>
            </a:r>
          </a:p>
          <a:p>
            <a:pPr lvl="1"/>
            <a:endParaRPr lang="en-US" dirty="0"/>
          </a:p>
          <a:p>
            <a:r>
              <a:rPr lang="en-US" dirty="0"/>
              <a:t>Find the smallest transaction in each Month and Year</a:t>
            </a:r>
          </a:p>
          <a:p>
            <a:pPr lvl="1"/>
            <a:r>
              <a:rPr lang="en-US" dirty="0"/>
              <a:t>Output should contain Month name, Year and Amount</a:t>
            </a:r>
          </a:p>
          <a:p>
            <a:pPr lvl="1"/>
            <a:endParaRPr lang="en-US" dirty="0"/>
          </a:p>
          <a:p>
            <a:r>
              <a:rPr lang="en-US" dirty="0"/>
              <a:t>Find the biggest outflow per ATM machine, for the first 3 months of 2019</a:t>
            </a:r>
          </a:p>
          <a:p>
            <a:endParaRPr lang="en-US" dirty="0"/>
          </a:p>
          <a:p>
            <a:endParaRPr lang="en-US" dirty="0"/>
          </a:p>
          <a:p>
            <a:endParaRPr lang="en-US" dirty="0"/>
          </a:p>
          <a:p>
            <a:endParaRPr lang="mk-MK" dirty="0"/>
          </a:p>
        </p:txBody>
      </p:sp>
    </p:spTree>
    <p:extLst>
      <p:ext uri="{BB962C8B-B14F-4D97-AF65-F5344CB8AC3E}">
        <p14:creationId xmlns:p14="http://schemas.microsoft.com/office/powerpoint/2010/main" val="151889511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Window functions</a:t>
            </a:r>
            <a:endParaRPr lang="mk-MK" dirty="0"/>
          </a:p>
        </p:txBody>
      </p:sp>
      <p:sp>
        <p:nvSpPr>
          <p:cNvPr id="5" name="Text Placeholder 4"/>
          <p:cNvSpPr>
            <a:spLocks noGrp="1"/>
          </p:cNvSpPr>
          <p:nvPr>
            <p:ph type="body" idx="1"/>
          </p:nvPr>
        </p:nvSpPr>
        <p:spPr/>
        <p:txBody>
          <a:bodyPr/>
          <a:lstStyle/>
          <a:p>
            <a:r>
              <a:rPr lang="en-US" dirty="0"/>
              <a:t> </a:t>
            </a:r>
            <a:endParaRPr lang="mk-MK" dirty="0"/>
          </a:p>
        </p:txBody>
      </p:sp>
    </p:spTree>
    <p:extLst>
      <p:ext uri="{BB962C8B-B14F-4D97-AF65-F5344CB8AC3E}">
        <p14:creationId xmlns:p14="http://schemas.microsoft.com/office/powerpoint/2010/main" val="223727806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 functions	</a:t>
            </a:r>
            <a:endParaRPr lang="mk-MK" dirty="0"/>
          </a:p>
        </p:txBody>
      </p:sp>
      <p:sp>
        <p:nvSpPr>
          <p:cNvPr id="3" name="Content Placeholder 2"/>
          <p:cNvSpPr>
            <a:spLocks noGrp="1"/>
          </p:cNvSpPr>
          <p:nvPr>
            <p:ph idx="1"/>
          </p:nvPr>
        </p:nvSpPr>
        <p:spPr/>
        <p:txBody>
          <a:bodyPr>
            <a:normAutofit/>
          </a:bodyPr>
          <a:lstStyle/>
          <a:p>
            <a:r>
              <a:rPr lang="en-US" dirty="0"/>
              <a:t>Window aggregate functions are the same as the group aggregate functions (for example SUM, COUNT, AVG, MIN, and MAX), except window aggregate functions are applied to a window of rows defined by the OVER clause</a:t>
            </a:r>
          </a:p>
          <a:p>
            <a:r>
              <a:rPr lang="en-US" dirty="0"/>
              <a:t>Window functions do not hide the details – every row returned</a:t>
            </a:r>
          </a:p>
          <a:p>
            <a:r>
              <a:rPr lang="en-GB" dirty="0"/>
              <a:t>Mixing between details and aggregated elements</a:t>
            </a:r>
          </a:p>
          <a:p>
            <a:r>
              <a:rPr lang="en-GB" dirty="0"/>
              <a:t>Example:</a:t>
            </a:r>
          </a:p>
          <a:p>
            <a:endParaRPr lang="en-US" dirty="0"/>
          </a:p>
          <a:p>
            <a:pPr lvl="1"/>
            <a:endParaRPr lang="en-US" dirty="0"/>
          </a:p>
        </p:txBody>
      </p:sp>
      <p:graphicFrame>
        <p:nvGraphicFramePr>
          <p:cNvPr id="4" name="Content Placeholder 10"/>
          <p:cNvGraphicFramePr>
            <a:graphicFrameLocks/>
          </p:cNvGraphicFramePr>
          <p:nvPr/>
        </p:nvGraphicFramePr>
        <p:xfrm>
          <a:off x="3001536" y="4941779"/>
          <a:ext cx="8473068" cy="1656080"/>
        </p:xfrm>
        <a:graphic>
          <a:graphicData uri="http://schemas.openxmlformats.org/drawingml/2006/table">
            <a:tbl>
              <a:tblPr firstRow="1" bandRow="1">
                <a:tableStyleId>{5C22544A-7EE6-4342-B048-85BDC9FD1C3A}</a:tableStyleId>
              </a:tblPr>
              <a:tblGrid>
                <a:gridCol w="2118267">
                  <a:extLst>
                    <a:ext uri="{9D8B030D-6E8A-4147-A177-3AD203B41FA5}">
                      <a16:colId xmlns:a16="http://schemas.microsoft.com/office/drawing/2014/main" val="2616303549"/>
                    </a:ext>
                  </a:extLst>
                </a:gridCol>
                <a:gridCol w="2118267">
                  <a:extLst>
                    <a:ext uri="{9D8B030D-6E8A-4147-A177-3AD203B41FA5}">
                      <a16:colId xmlns:a16="http://schemas.microsoft.com/office/drawing/2014/main" val="4222970287"/>
                    </a:ext>
                  </a:extLst>
                </a:gridCol>
                <a:gridCol w="2118267">
                  <a:extLst>
                    <a:ext uri="{9D8B030D-6E8A-4147-A177-3AD203B41FA5}">
                      <a16:colId xmlns:a16="http://schemas.microsoft.com/office/drawing/2014/main" val="2961393556"/>
                    </a:ext>
                  </a:extLst>
                </a:gridCol>
                <a:gridCol w="2118267">
                  <a:extLst>
                    <a:ext uri="{9D8B030D-6E8A-4147-A177-3AD203B41FA5}">
                      <a16:colId xmlns:a16="http://schemas.microsoft.com/office/drawing/2014/main" val="4134100596"/>
                    </a:ext>
                  </a:extLst>
                </a:gridCol>
              </a:tblGrid>
              <a:tr h="370840">
                <a:tc>
                  <a:txBody>
                    <a:bodyPr/>
                    <a:lstStyle/>
                    <a:p>
                      <a:r>
                        <a:rPr lang="en-US" dirty="0" err="1"/>
                        <a:t>AccountId</a:t>
                      </a:r>
                      <a:endParaRPr lang="en-US" dirty="0"/>
                    </a:p>
                  </a:txBody>
                  <a:tcPr/>
                </a:tc>
                <a:tc>
                  <a:txBody>
                    <a:bodyPr/>
                    <a:lstStyle/>
                    <a:p>
                      <a:r>
                        <a:rPr lang="en-GB" dirty="0"/>
                        <a:t>Transaction date</a:t>
                      </a:r>
                      <a:endParaRPr lang="en-US" dirty="0"/>
                    </a:p>
                  </a:txBody>
                  <a:tcPr/>
                </a:tc>
                <a:tc>
                  <a:txBody>
                    <a:bodyPr/>
                    <a:lstStyle/>
                    <a:p>
                      <a:r>
                        <a:rPr lang="en-GB" dirty="0"/>
                        <a:t>Amount</a:t>
                      </a:r>
                      <a:endParaRPr lang="en-US" dirty="0"/>
                    </a:p>
                  </a:txBody>
                  <a:tcPr/>
                </a:tc>
                <a:tc>
                  <a:txBody>
                    <a:bodyPr/>
                    <a:lstStyle/>
                    <a:p>
                      <a:r>
                        <a:rPr lang="en-GB" dirty="0"/>
                        <a:t>Count</a:t>
                      </a:r>
                      <a:r>
                        <a:rPr lang="en-GB" baseline="0" dirty="0"/>
                        <a:t> of transactions current Month</a:t>
                      </a:r>
                      <a:endParaRPr lang="en-US" dirty="0"/>
                    </a:p>
                  </a:txBody>
                  <a:tcPr/>
                </a:tc>
                <a:extLst>
                  <a:ext uri="{0D108BD9-81ED-4DB2-BD59-A6C34878D82A}">
                    <a16:rowId xmlns:a16="http://schemas.microsoft.com/office/drawing/2014/main" val="1715787429"/>
                  </a:ext>
                </a:extLst>
              </a:tr>
              <a:tr h="370840">
                <a:tc>
                  <a:txBody>
                    <a:bodyPr/>
                    <a:lstStyle/>
                    <a:p>
                      <a:r>
                        <a:rPr lang="en-US" dirty="0"/>
                        <a:t>1</a:t>
                      </a:r>
                    </a:p>
                  </a:txBody>
                  <a:tcPr/>
                </a:tc>
                <a:tc>
                  <a:txBody>
                    <a:bodyPr/>
                    <a:lstStyle/>
                    <a:p>
                      <a:r>
                        <a:rPr lang="en-GB" dirty="0"/>
                        <a:t>2019.01.03</a:t>
                      </a:r>
                      <a:endParaRPr lang="en-US" dirty="0"/>
                    </a:p>
                  </a:txBody>
                  <a:tcPr/>
                </a:tc>
                <a:tc>
                  <a:txBody>
                    <a:bodyPr/>
                    <a:lstStyle/>
                    <a:p>
                      <a:r>
                        <a:rPr lang="en-GB" dirty="0"/>
                        <a:t>- 500</a:t>
                      </a:r>
                      <a:endParaRPr lang="en-US" dirty="0"/>
                    </a:p>
                  </a:txBody>
                  <a:tcPr/>
                </a:tc>
                <a:tc>
                  <a:txBody>
                    <a:bodyPr/>
                    <a:lstStyle/>
                    <a:p>
                      <a:r>
                        <a:rPr lang="en-GB" dirty="0"/>
                        <a:t>12</a:t>
                      </a:r>
                      <a:endParaRPr lang="en-US" dirty="0"/>
                    </a:p>
                  </a:txBody>
                  <a:tcPr/>
                </a:tc>
                <a:extLst>
                  <a:ext uri="{0D108BD9-81ED-4DB2-BD59-A6C34878D82A}">
                    <a16:rowId xmlns:a16="http://schemas.microsoft.com/office/drawing/2014/main" val="4253437562"/>
                  </a:ext>
                </a:extLst>
              </a:tr>
              <a:tr h="370840">
                <a:tc>
                  <a:txBody>
                    <a:bodyPr/>
                    <a:lstStyle/>
                    <a:p>
                      <a:r>
                        <a:rPr lang="en-GB" dirty="0"/>
                        <a:t>1</a:t>
                      </a:r>
                      <a:endParaRPr lang="en-US" dirty="0"/>
                    </a:p>
                  </a:txBody>
                  <a:tcPr/>
                </a:tc>
                <a:tc>
                  <a:txBody>
                    <a:bodyPr/>
                    <a:lstStyle/>
                    <a:p>
                      <a:r>
                        <a:rPr lang="en-GB" dirty="0"/>
                        <a:t>2019.01.04</a:t>
                      </a:r>
                      <a:endParaRPr lang="en-US" dirty="0"/>
                    </a:p>
                  </a:txBody>
                  <a:tcPr/>
                </a:tc>
                <a:tc>
                  <a:txBody>
                    <a:bodyPr/>
                    <a:lstStyle/>
                    <a:p>
                      <a:r>
                        <a:rPr lang="en-GB" dirty="0"/>
                        <a:t>- 1500</a:t>
                      </a:r>
                      <a:endParaRPr lang="en-US" dirty="0"/>
                    </a:p>
                  </a:txBody>
                  <a:tcPr/>
                </a:tc>
                <a:tc>
                  <a:txBody>
                    <a:bodyPr/>
                    <a:lstStyle/>
                    <a:p>
                      <a:r>
                        <a:rPr lang="en-GB" dirty="0"/>
                        <a:t>12</a:t>
                      </a:r>
                      <a:endParaRPr lang="en-US" dirty="0"/>
                    </a:p>
                  </a:txBody>
                  <a:tcPr/>
                </a:tc>
                <a:extLst>
                  <a:ext uri="{0D108BD9-81ED-4DB2-BD59-A6C34878D82A}">
                    <a16:rowId xmlns:a16="http://schemas.microsoft.com/office/drawing/2014/main" val="3233152965"/>
                  </a:ext>
                </a:extLst>
              </a:tr>
            </a:tbl>
          </a:graphicData>
        </a:graphic>
      </p:graphicFrame>
    </p:spTree>
    <p:extLst>
      <p:ext uri="{BB962C8B-B14F-4D97-AF65-F5344CB8AC3E}">
        <p14:creationId xmlns:p14="http://schemas.microsoft.com/office/powerpoint/2010/main" val="281872528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 functions</a:t>
            </a:r>
          </a:p>
        </p:txBody>
      </p:sp>
      <p:sp>
        <p:nvSpPr>
          <p:cNvPr id="3" name="Content Placeholder 2"/>
          <p:cNvSpPr>
            <a:spLocks noGrp="1"/>
          </p:cNvSpPr>
          <p:nvPr>
            <p:ph idx="1"/>
          </p:nvPr>
        </p:nvSpPr>
        <p:spPr/>
        <p:txBody>
          <a:bodyPr/>
          <a:lstStyle/>
          <a:p>
            <a:r>
              <a:rPr lang="en-US" dirty="0"/>
              <a:t>Syntax:</a:t>
            </a:r>
          </a:p>
          <a:p>
            <a:endParaRPr lang="en-US" dirty="0"/>
          </a:p>
          <a:p>
            <a:endParaRPr lang="en-US" dirty="0"/>
          </a:p>
          <a:p>
            <a:endParaRPr lang="en-US" dirty="0"/>
          </a:p>
          <a:p>
            <a:r>
              <a:rPr lang="en-US" dirty="0"/>
              <a:t>Example (total amount of outflow and total outflows per account):</a:t>
            </a:r>
          </a:p>
          <a:p>
            <a:endParaRPr lang="en-US" dirty="0"/>
          </a:p>
          <a:p>
            <a:endParaRPr lang="en-US" dirty="0"/>
          </a:p>
        </p:txBody>
      </p:sp>
      <p:sp>
        <p:nvSpPr>
          <p:cNvPr id="4" name="Rectangle 3"/>
          <p:cNvSpPr/>
          <p:nvPr/>
        </p:nvSpPr>
        <p:spPr>
          <a:xfrm>
            <a:off x="1531433" y="2300044"/>
            <a:ext cx="8649629" cy="1200329"/>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column1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column2</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columnN</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AGGREGATE_Function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OVER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PARTITION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Column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ORDER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Column</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condition</a:t>
            </a:r>
            <a:endParaRPr lang="en-US" dirty="0"/>
          </a:p>
        </p:txBody>
      </p:sp>
      <p:sp>
        <p:nvSpPr>
          <p:cNvPr id="7" name="Rectangle 6">
            <a:extLst>
              <a:ext uri="{FF2B5EF4-FFF2-40B4-BE49-F238E27FC236}">
                <a16:creationId xmlns:a16="http://schemas.microsoft.com/office/drawing/2014/main" id="{45F0D642-C378-4AE7-B484-4709D4DA8F02}"/>
              </a:ext>
            </a:extLst>
          </p:cNvPr>
          <p:cNvSpPr/>
          <p:nvPr/>
        </p:nvSpPr>
        <p:spPr>
          <a:xfrm>
            <a:off x="1070343" y="4016624"/>
            <a:ext cx="9998150" cy="2308324"/>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AccountId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pPr lvl="1"/>
            <a:r>
              <a:rPr lang="en-US" dirty="0" err="1">
                <a:solidFill>
                  <a:srgbClr val="000000"/>
                </a:solidFill>
                <a:latin typeface="Consolas" panose="020B0609020204030204" pitchFamily="49" charset="0"/>
              </a:rPr>
              <a:t>LocationId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pPr lvl="1"/>
            <a:r>
              <a:rPr lang="en-US" dirty="0" err="1">
                <a:solidFill>
                  <a:srgbClr val="000000"/>
                </a:solidFill>
                <a:latin typeface="Consolas" panose="020B0609020204030204" pitchFamily="49" charset="0"/>
              </a:rPr>
              <a:t>TransactionDate</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Amount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pPr lvl="1"/>
            <a:r>
              <a:rPr lang="en-US" dirty="0">
                <a:solidFill>
                  <a:srgbClr val="FF00FF"/>
                </a:solidFill>
                <a:latin typeface="Consolas" panose="020B0609020204030204" pitchFamily="49" charset="0"/>
              </a:rPr>
              <a:t>SUM</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Amount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OVER</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PARTITION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AccountId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TotalPerAccount</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FF00FF"/>
                </a:solidFill>
                <a:latin typeface="Consolas" panose="020B0609020204030204" pitchFamily="49" charset="0"/>
              </a:rPr>
              <a:t>SUM</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Amount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OVER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GrandTotal</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AccountDetails</a:t>
            </a:r>
            <a:r>
              <a:rPr lang="en-US" dirty="0">
                <a:solidFill>
                  <a:srgbClr val="000000"/>
                </a:solidFill>
                <a:latin typeface="Consolas" panose="020B0609020204030204" pitchFamily="49" charset="0"/>
              </a:rPr>
              <a:t> a</a:t>
            </a:r>
          </a:p>
          <a:p>
            <a:r>
              <a:rPr lang="en-US" dirty="0">
                <a:solidFill>
                  <a:srgbClr val="0000FF"/>
                </a:solidFill>
                <a:latin typeface="Consolas" panose="020B0609020204030204" pitchFamily="49" charset="0"/>
              </a:rPr>
              <a:t>ORDER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AccountId</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TransactionDate</a:t>
            </a:r>
            <a:endParaRPr lang="mk-MK" dirty="0"/>
          </a:p>
        </p:txBody>
      </p:sp>
    </p:spTree>
    <p:extLst>
      <p:ext uri="{BB962C8B-B14F-4D97-AF65-F5344CB8AC3E}">
        <p14:creationId xmlns:p14="http://schemas.microsoft.com/office/powerpoint/2010/main" val="967325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 and Databases</a:t>
            </a:r>
            <a:endParaRPr lang="mk-MK" dirty="0"/>
          </a:p>
        </p:txBody>
      </p:sp>
      <p:sp>
        <p:nvSpPr>
          <p:cNvPr id="4" name="Rectangle 3"/>
          <p:cNvSpPr/>
          <p:nvPr/>
        </p:nvSpPr>
        <p:spPr>
          <a:xfrm>
            <a:off x="4682650" y="1919288"/>
            <a:ext cx="1619794" cy="4662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management system</a:t>
            </a:r>
            <a:endParaRPr lang="mk-MK" dirty="0"/>
          </a:p>
        </p:txBody>
      </p:sp>
      <p:sp>
        <p:nvSpPr>
          <p:cNvPr id="5" name="Can 4"/>
          <p:cNvSpPr/>
          <p:nvPr/>
        </p:nvSpPr>
        <p:spPr>
          <a:xfrm>
            <a:off x="2207237" y="1919288"/>
            <a:ext cx="1358537" cy="142385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endParaRPr lang="mk-MK" dirty="0"/>
          </a:p>
        </p:txBody>
      </p:sp>
      <p:sp>
        <p:nvSpPr>
          <p:cNvPr id="6" name="Can 5"/>
          <p:cNvSpPr/>
          <p:nvPr/>
        </p:nvSpPr>
        <p:spPr>
          <a:xfrm>
            <a:off x="2207237" y="3538809"/>
            <a:ext cx="1358537" cy="142385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endParaRPr lang="mk-MK" dirty="0"/>
          </a:p>
        </p:txBody>
      </p:sp>
      <p:sp>
        <p:nvSpPr>
          <p:cNvPr id="7" name="Can 6"/>
          <p:cNvSpPr/>
          <p:nvPr/>
        </p:nvSpPr>
        <p:spPr>
          <a:xfrm>
            <a:off x="2207236" y="5158330"/>
            <a:ext cx="1358537" cy="142385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N</a:t>
            </a:r>
            <a:endParaRPr lang="mk-MK" dirty="0"/>
          </a:p>
        </p:txBody>
      </p:sp>
      <p:sp>
        <p:nvSpPr>
          <p:cNvPr id="8" name="Oval 7"/>
          <p:cNvSpPr/>
          <p:nvPr/>
        </p:nvSpPr>
        <p:spPr>
          <a:xfrm>
            <a:off x="9074459" y="2604542"/>
            <a:ext cx="1097280" cy="914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User</a:t>
            </a:r>
            <a:endParaRPr lang="mk-MK" dirty="0"/>
          </a:p>
        </p:txBody>
      </p:sp>
      <p:sp>
        <p:nvSpPr>
          <p:cNvPr id="9" name="Oval 8"/>
          <p:cNvSpPr/>
          <p:nvPr/>
        </p:nvSpPr>
        <p:spPr>
          <a:xfrm>
            <a:off x="9074459" y="3772715"/>
            <a:ext cx="1097280" cy="914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App</a:t>
            </a:r>
            <a:endParaRPr lang="mk-MK" dirty="0"/>
          </a:p>
        </p:txBody>
      </p:sp>
      <p:sp>
        <p:nvSpPr>
          <p:cNvPr id="10" name="Oval 9"/>
          <p:cNvSpPr/>
          <p:nvPr/>
        </p:nvSpPr>
        <p:spPr>
          <a:xfrm>
            <a:off x="9074458" y="4935036"/>
            <a:ext cx="1136469" cy="93522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Service</a:t>
            </a:r>
            <a:endParaRPr lang="mk-MK" sz="1600" dirty="0"/>
          </a:p>
        </p:txBody>
      </p:sp>
      <p:cxnSp>
        <p:nvCxnSpPr>
          <p:cNvPr id="12" name="Straight Connector 11"/>
          <p:cNvCxnSpPr/>
          <p:nvPr/>
        </p:nvCxnSpPr>
        <p:spPr>
          <a:xfrm>
            <a:off x="3444943" y="2624409"/>
            <a:ext cx="1381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4"/>
            <a:endCxn id="4" idx="1"/>
          </p:cNvCxnSpPr>
          <p:nvPr/>
        </p:nvCxnSpPr>
        <p:spPr>
          <a:xfrm>
            <a:off x="3565774" y="4250735"/>
            <a:ext cx="11168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4"/>
          </p:cNvCxnSpPr>
          <p:nvPr/>
        </p:nvCxnSpPr>
        <p:spPr>
          <a:xfrm>
            <a:off x="3565773" y="5870256"/>
            <a:ext cx="11168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p:cNvCxnSpPr>
          <p:nvPr/>
        </p:nvCxnSpPr>
        <p:spPr>
          <a:xfrm flipH="1">
            <a:off x="6302444" y="3061742"/>
            <a:ext cx="2772015" cy="1763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a:stCxn id="9" idx="2"/>
            <a:endCxn id="4" idx="3"/>
          </p:cNvCxnSpPr>
          <p:nvPr/>
        </p:nvCxnSpPr>
        <p:spPr>
          <a:xfrm flipH="1">
            <a:off x="6302444" y="4229915"/>
            <a:ext cx="2772015" cy="208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a:stCxn id="10" idx="2"/>
          </p:cNvCxnSpPr>
          <p:nvPr/>
        </p:nvCxnSpPr>
        <p:spPr>
          <a:xfrm flipH="1">
            <a:off x="6302444" y="5402646"/>
            <a:ext cx="2772014" cy="1763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 name="Rectangle 2">
            <a:extLst>
              <a:ext uri="{FF2B5EF4-FFF2-40B4-BE49-F238E27FC236}">
                <a16:creationId xmlns:a16="http://schemas.microsoft.com/office/drawing/2014/main" id="{827A4DAC-AE33-4BAC-9A30-3E8534F440A8}"/>
              </a:ext>
            </a:extLst>
          </p:cNvPr>
          <p:cNvSpPr/>
          <p:nvPr/>
        </p:nvSpPr>
        <p:spPr>
          <a:xfrm>
            <a:off x="1652953" y="1644161"/>
            <a:ext cx="5416061" cy="5125915"/>
          </a:xfrm>
          <a:prstGeom prst="rect">
            <a:avLst/>
          </a:prstGeom>
          <a:noFill/>
          <a:ln w="38100">
            <a:solidFill>
              <a:srgbClr val="FF0000"/>
            </a:solidFill>
            <a:prstDash val="dash"/>
          </a:ln>
        </p:spPr>
        <p:style>
          <a:lnRef idx="0">
            <a:scrgbClr r="0" g="0" b="0"/>
          </a:lnRef>
          <a:fillRef idx="0">
            <a:scrgbClr r="0" g="0" b="0"/>
          </a:fillRef>
          <a:effectRef idx="0">
            <a:scrgbClr r="0" g="0" b="0"/>
          </a:effectRef>
          <a:fontRef idx="minor">
            <a:schemeClr val="lt1"/>
          </a:fontRef>
        </p:style>
        <p:txBody>
          <a:bodyPr rtlCol="0" anchor="ctr"/>
          <a:lstStyle/>
          <a:p>
            <a:pPr algn="ctr"/>
            <a:endParaRPr lang="mk-MK"/>
          </a:p>
        </p:txBody>
      </p:sp>
      <p:sp>
        <p:nvSpPr>
          <p:cNvPr id="11" name="Rectangle 10">
            <a:extLst>
              <a:ext uri="{FF2B5EF4-FFF2-40B4-BE49-F238E27FC236}">
                <a16:creationId xmlns:a16="http://schemas.microsoft.com/office/drawing/2014/main" id="{3FF4808C-E2BF-4A5D-AAAD-DC4B4BE1A5E3}"/>
              </a:ext>
            </a:extLst>
          </p:cNvPr>
          <p:cNvSpPr/>
          <p:nvPr/>
        </p:nvSpPr>
        <p:spPr>
          <a:xfrm>
            <a:off x="8572499" y="1644160"/>
            <a:ext cx="2391509" cy="5125915"/>
          </a:xfrm>
          <a:prstGeom prst="rect">
            <a:avLst/>
          </a:prstGeom>
          <a:noFill/>
          <a:ln w="38100">
            <a:solidFill>
              <a:srgbClr val="FF0000"/>
            </a:solidFill>
            <a:prstDash val="dash"/>
          </a:ln>
        </p:spPr>
        <p:style>
          <a:lnRef idx="0">
            <a:scrgbClr r="0" g="0" b="0"/>
          </a:lnRef>
          <a:fillRef idx="0">
            <a:scrgbClr r="0" g="0" b="0"/>
          </a:fillRef>
          <a:effectRef idx="0">
            <a:scrgbClr r="0" g="0" b="0"/>
          </a:effectRef>
          <a:fontRef idx="minor">
            <a:schemeClr val="lt1"/>
          </a:fontRef>
        </p:style>
        <p:txBody>
          <a:bodyPr rtlCol="0" anchor="ctr"/>
          <a:lstStyle/>
          <a:p>
            <a:pPr algn="ctr"/>
            <a:endParaRPr lang="mk-MK"/>
          </a:p>
        </p:txBody>
      </p:sp>
      <p:sp>
        <p:nvSpPr>
          <p:cNvPr id="13" name="TextBox 12">
            <a:extLst>
              <a:ext uri="{FF2B5EF4-FFF2-40B4-BE49-F238E27FC236}">
                <a16:creationId xmlns:a16="http://schemas.microsoft.com/office/drawing/2014/main" id="{3F59DDB0-D39C-4CA7-965D-290DBCDC8669}"/>
              </a:ext>
            </a:extLst>
          </p:cNvPr>
          <p:cNvSpPr txBox="1"/>
          <p:nvPr/>
        </p:nvSpPr>
        <p:spPr>
          <a:xfrm>
            <a:off x="3633552" y="1116126"/>
            <a:ext cx="1942300" cy="830997"/>
          </a:xfrm>
          <a:prstGeom prst="rect">
            <a:avLst/>
          </a:prstGeom>
          <a:solidFill>
            <a:srgbClr val="FF0000"/>
          </a:solidFill>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285750" indent="-285750">
              <a:buFont typeface="Arial" panose="020B0604020202020204" pitchFamily="34" charset="0"/>
              <a:buChar char="•"/>
            </a:pPr>
            <a:r>
              <a:rPr lang="en-US" sz="1600" dirty="0"/>
              <a:t>Windows</a:t>
            </a:r>
          </a:p>
          <a:p>
            <a:pPr marL="285750" indent="-285750">
              <a:buFont typeface="Arial" panose="020B0604020202020204" pitchFamily="34" charset="0"/>
              <a:buChar char="•"/>
            </a:pPr>
            <a:r>
              <a:rPr lang="en-US" sz="1600" dirty="0"/>
              <a:t>Linux</a:t>
            </a:r>
          </a:p>
          <a:p>
            <a:pPr marL="285750" indent="-285750">
              <a:buFont typeface="Arial" panose="020B0604020202020204" pitchFamily="34" charset="0"/>
              <a:buChar char="•"/>
            </a:pPr>
            <a:r>
              <a:rPr lang="en-US" sz="1600" dirty="0"/>
              <a:t>Docker container</a:t>
            </a:r>
            <a:endParaRPr lang="mk-MK" sz="1600" dirty="0"/>
          </a:p>
        </p:txBody>
      </p:sp>
      <p:sp>
        <p:nvSpPr>
          <p:cNvPr id="15" name="TextBox 14">
            <a:extLst>
              <a:ext uri="{FF2B5EF4-FFF2-40B4-BE49-F238E27FC236}">
                <a16:creationId xmlns:a16="http://schemas.microsoft.com/office/drawing/2014/main" id="{27AD5E79-E885-4CE2-8AF2-CC2252F754A2}"/>
              </a:ext>
            </a:extLst>
          </p:cNvPr>
          <p:cNvSpPr txBox="1"/>
          <p:nvPr/>
        </p:nvSpPr>
        <p:spPr>
          <a:xfrm>
            <a:off x="8701405" y="1318054"/>
            <a:ext cx="2068143" cy="523220"/>
          </a:xfrm>
          <a:prstGeom prst="rect">
            <a:avLst/>
          </a:prstGeom>
          <a:solidFill>
            <a:srgbClr val="FF0000"/>
          </a:solidFill>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285750" indent="-285750">
              <a:buFont typeface="Arial" panose="020B0604020202020204" pitchFamily="34" charset="0"/>
              <a:buChar char="•"/>
            </a:pPr>
            <a:r>
              <a:rPr lang="en-US" sz="1400" dirty="0"/>
              <a:t>Management studio</a:t>
            </a:r>
          </a:p>
          <a:p>
            <a:pPr marL="285750" indent="-285750">
              <a:buFont typeface="Arial" panose="020B0604020202020204" pitchFamily="34" charset="0"/>
              <a:buChar char="•"/>
            </a:pPr>
            <a:r>
              <a:rPr lang="en-US" sz="1400" dirty="0"/>
              <a:t>Azure data studio</a:t>
            </a:r>
            <a:endParaRPr lang="mk-MK" sz="1400" dirty="0"/>
          </a:p>
        </p:txBody>
      </p:sp>
    </p:spTree>
    <p:extLst>
      <p:ext uri="{BB962C8B-B14F-4D97-AF65-F5344CB8AC3E}">
        <p14:creationId xmlns:p14="http://schemas.microsoft.com/office/powerpoint/2010/main" val="166064152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5018"/>
            <a:ext cx="12192000" cy="6132982"/>
          </a:xfrm>
          <a:prstGeom prst="rect">
            <a:avLst/>
          </a:prstGeom>
        </p:spPr>
      </p:pic>
      <p:sp>
        <p:nvSpPr>
          <p:cNvPr id="2" name="Title 1"/>
          <p:cNvSpPr>
            <a:spLocks noGrp="1"/>
          </p:cNvSpPr>
          <p:nvPr>
            <p:ph type="title"/>
          </p:nvPr>
        </p:nvSpPr>
        <p:spPr>
          <a:xfrm>
            <a:off x="0" y="-235131"/>
            <a:ext cx="11390811" cy="1332411"/>
          </a:xfrm>
        </p:spPr>
        <p:txBody>
          <a:bodyPr>
            <a:normAutofit/>
          </a:bodyPr>
          <a:lstStyle/>
          <a:p>
            <a:r>
              <a:rPr lang="en-US" dirty="0"/>
              <a:t>Hands-on – Window functions</a:t>
            </a:r>
            <a:endParaRPr lang="mk-MK" dirty="0"/>
          </a:p>
        </p:txBody>
      </p:sp>
    </p:spTree>
    <p:extLst>
      <p:ext uri="{BB962C8B-B14F-4D97-AF65-F5344CB8AC3E}">
        <p14:creationId xmlns:p14="http://schemas.microsoft.com/office/powerpoint/2010/main" val="61938387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 on – windowing functions	</a:t>
            </a:r>
          </a:p>
        </p:txBody>
      </p:sp>
      <p:sp>
        <p:nvSpPr>
          <p:cNvPr id="3" name="Content Placeholder 2"/>
          <p:cNvSpPr>
            <a:spLocks noGrp="1"/>
          </p:cNvSpPr>
          <p:nvPr>
            <p:ph idx="1"/>
          </p:nvPr>
        </p:nvSpPr>
        <p:spPr/>
        <p:txBody>
          <a:bodyPr/>
          <a:lstStyle/>
          <a:p>
            <a:r>
              <a:rPr lang="en-US" dirty="0"/>
              <a:t>Find total amount of outflow per location in the month 03.2019</a:t>
            </a:r>
          </a:p>
          <a:p>
            <a:r>
              <a:rPr lang="en-US" dirty="0"/>
              <a:t>List Location name next to each location Id</a:t>
            </a:r>
          </a:p>
          <a:p>
            <a:r>
              <a:rPr lang="en-US" dirty="0"/>
              <a:t>Implement this with Windowing</a:t>
            </a:r>
          </a:p>
          <a:p>
            <a:endParaRPr lang="en-US" dirty="0"/>
          </a:p>
          <a:p>
            <a:r>
              <a:rPr lang="en-US" dirty="0"/>
              <a:t>Try at home</a:t>
            </a:r>
          </a:p>
          <a:p>
            <a:pPr lvl="1"/>
            <a:r>
              <a:rPr lang="en-US" dirty="0"/>
              <a:t>Do the same exercise with Subqueries and Group By</a:t>
            </a:r>
          </a:p>
          <a:p>
            <a:pPr lvl="1"/>
            <a:r>
              <a:rPr lang="en-US" dirty="0"/>
              <a:t>Do the same exercise with Inner join and Group by</a:t>
            </a:r>
            <a:endParaRPr lang="mk-MK" dirty="0"/>
          </a:p>
          <a:p>
            <a:endParaRPr lang="en-US" dirty="0"/>
          </a:p>
        </p:txBody>
      </p:sp>
    </p:spTree>
    <p:extLst>
      <p:ext uri="{BB962C8B-B14F-4D97-AF65-F5344CB8AC3E}">
        <p14:creationId xmlns:p14="http://schemas.microsoft.com/office/powerpoint/2010/main" val="54633061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Window Ranking functions</a:t>
            </a:r>
          </a:p>
        </p:txBody>
      </p:sp>
      <p:sp>
        <p:nvSpPr>
          <p:cNvPr id="5" name="Text Placeholder 4"/>
          <p:cNvSpPr>
            <a:spLocks noGrp="1"/>
          </p:cNvSpPr>
          <p:nvPr>
            <p:ph type="body" idx="1"/>
          </p:nvPr>
        </p:nvSpPr>
        <p:spPr/>
        <p:txBody>
          <a:bodyPr/>
          <a:lstStyle/>
          <a:p>
            <a:r>
              <a:rPr lang="en-US" dirty="0"/>
              <a:t> </a:t>
            </a:r>
            <a:endParaRPr lang="mk-MK" dirty="0"/>
          </a:p>
        </p:txBody>
      </p:sp>
    </p:spTree>
    <p:extLst>
      <p:ext uri="{BB962C8B-B14F-4D97-AF65-F5344CB8AC3E}">
        <p14:creationId xmlns:p14="http://schemas.microsoft.com/office/powerpoint/2010/main" val="426250463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 Ranking functions</a:t>
            </a:r>
          </a:p>
        </p:txBody>
      </p:sp>
      <p:sp>
        <p:nvSpPr>
          <p:cNvPr id="3" name="Content Placeholder 2"/>
          <p:cNvSpPr>
            <a:spLocks noGrp="1"/>
          </p:cNvSpPr>
          <p:nvPr>
            <p:ph idx="1"/>
          </p:nvPr>
        </p:nvSpPr>
        <p:spPr/>
        <p:txBody>
          <a:bodyPr>
            <a:normAutofit lnSpcReduction="10000"/>
          </a:bodyPr>
          <a:lstStyle/>
          <a:p>
            <a:r>
              <a:rPr lang="en-US" dirty="0"/>
              <a:t>With window ranking functions you can rank rows within a partition based on specified ordering. </a:t>
            </a:r>
          </a:p>
          <a:p>
            <a:r>
              <a:rPr lang="en-US" dirty="0"/>
              <a:t>As with the other window functions, if you don’t indicate a window partition clause, the entire underlying query result is considered one partition.</a:t>
            </a:r>
          </a:p>
          <a:p>
            <a:r>
              <a:rPr lang="en-US" dirty="0"/>
              <a:t>The window order clause is mandatory</a:t>
            </a:r>
          </a:p>
          <a:p>
            <a:r>
              <a:rPr lang="en-US" dirty="0"/>
              <a:t>Functions:</a:t>
            </a:r>
          </a:p>
          <a:p>
            <a:pPr lvl="1"/>
            <a:r>
              <a:rPr lang="en-US" dirty="0"/>
              <a:t>ROW_NUMBER</a:t>
            </a:r>
          </a:p>
          <a:p>
            <a:pPr lvl="1"/>
            <a:r>
              <a:rPr lang="en-US" dirty="0"/>
              <a:t>RANK</a:t>
            </a:r>
          </a:p>
          <a:p>
            <a:pPr lvl="1"/>
            <a:r>
              <a:rPr lang="en-US" dirty="0"/>
              <a:t>DENSE_RANK</a:t>
            </a:r>
          </a:p>
          <a:p>
            <a:pPr lvl="1"/>
            <a:r>
              <a:rPr lang="en-US" dirty="0"/>
              <a:t>NTILE</a:t>
            </a:r>
          </a:p>
        </p:txBody>
      </p:sp>
    </p:spTree>
    <p:extLst>
      <p:ext uri="{BB962C8B-B14F-4D97-AF65-F5344CB8AC3E}">
        <p14:creationId xmlns:p14="http://schemas.microsoft.com/office/powerpoint/2010/main" val="162884076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 ranking functions</a:t>
            </a:r>
          </a:p>
        </p:txBody>
      </p:sp>
      <p:sp>
        <p:nvSpPr>
          <p:cNvPr id="3" name="Content Placeholder 2"/>
          <p:cNvSpPr>
            <a:spLocks noGrp="1"/>
          </p:cNvSpPr>
          <p:nvPr>
            <p:ph idx="1"/>
          </p:nvPr>
        </p:nvSpPr>
        <p:spPr/>
        <p:txBody>
          <a:bodyPr/>
          <a:lstStyle/>
          <a:p>
            <a:r>
              <a:rPr lang="en-US" dirty="0"/>
              <a:t>Example (All ranking functions applied on </a:t>
            </a:r>
            <a:r>
              <a:rPr lang="en-US" dirty="0" err="1"/>
              <a:t>AccountDetails</a:t>
            </a:r>
            <a:r>
              <a:rPr lang="en-US" dirty="0"/>
              <a:t> amounts):</a:t>
            </a:r>
          </a:p>
          <a:p>
            <a:endParaRPr lang="en-US" dirty="0"/>
          </a:p>
          <a:p>
            <a:endParaRPr lang="en-US" dirty="0"/>
          </a:p>
        </p:txBody>
      </p:sp>
      <p:sp>
        <p:nvSpPr>
          <p:cNvPr id="6" name="Rectangle 5"/>
          <p:cNvSpPr/>
          <p:nvPr/>
        </p:nvSpPr>
        <p:spPr>
          <a:xfrm>
            <a:off x="1135718" y="2434288"/>
            <a:ext cx="8694235" cy="1754326"/>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AccountId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TransactionDate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Amount</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2"/>
            <a:r>
              <a:rPr lang="en-US" dirty="0">
                <a:solidFill>
                  <a:srgbClr val="FF00FF"/>
                </a:solidFill>
                <a:latin typeface="Consolas" panose="020B0609020204030204" pitchFamily="49" charset="0"/>
              </a:rPr>
              <a:t>ROW_NUMBER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OVER</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ORDER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Amount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rownum</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2"/>
            <a:r>
              <a:rPr lang="en-US" dirty="0">
                <a:solidFill>
                  <a:srgbClr val="FF00FF"/>
                </a:solidFill>
                <a:latin typeface="Consolas" panose="020B0609020204030204" pitchFamily="49" charset="0"/>
              </a:rPr>
              <a:t>RANK</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OVER</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ORDER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Amount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rnk</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2"/>
            <a:r>
              <a:rPr lang="en-US" dirty="0">
                <a:solidFill>
                  <a:srgbClr val="FF00FF"/>
                </a:solidFill>
                <a:latin typeface="Consolas" panose="020B0609020204030204" pitchFamily="49" charset="0"/>
              </a:rPr>
              <a:t>DENSE_RANK</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OVER</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ORDER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Amount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densernk</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2"/>
            <a:r>
              <a:rPr lang="en-US" dirty="0">
                <a:solidFill>
                  <a:srgbClr val="FF00FF"/>
                </a:solidFill>
                <a:latin typeface="Consolas" panose="020B0609020204030204" pitchFamily="49" charset="0"/>
              </a:rPr>
              <a:t>NTILE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OVER</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ORDER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Amount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ntile100</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AccountDetails</a:t>
            </a:r>
            <a:r>
              <a:rPr lang="en-US" dirty="0">
                <a:solidFill>
                  <a:srgbClr val="808080"/>
                </a:solidFill>
                <a:latin typeface="Consolas" panose="020B0609020204030204" pitchFamily="49" charset="0"/>
              </a:rPr>
              <a:t>;</a:t>
            </a:r>
            <a:endParaRPr lang="en-US" dirty="0"/>
          </a:p>
        </p:txBody>
      </p:sp>
    </p:spTree>
    <p:extLst>
      <p:ext uri="{BB962C8B-B14F-4D97-AF65-F5344CB8AC3E}">
        <p14:creationId xmlns:p14="http://schemas.microsoft.com/office/powerpoint/2010/main" val="159621995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5018"/>
            <a:ext cx="12192000" cy="6132982"/>
          </a:xfrm>
          <a:prstGeom prst="rect">
            <a:avLst/>
          </a:prstGeom>
        </p:spPr>
      </p:pic>
      <p:sp>
        <p:nvSpPr>
          <p:cNvPr id="2" name="Title 1"/>
          <p:cNvSpPr>
            <a:spLocks noGrp="1"/>
          </p:cNvSpPr>
          <p:nvPr>
            <p:ph type="title"/>
          </p:nvPr>
        </p:nvSpPr>
        <p:spPr>
          <a:xfrm>
            <a:off x="0" y="-235131"/>
            <a:ext cx="11390811" cy="1332411"/>
          </a:xfrm>
        </p:spPr>
        <p:txBody>
          <a:bodyPr>
            <a:normAutofit/>
          </a:bodyPr>
          <a:lstStyle/>
          <a:p>
            <a:r>
              <a:rPr lang="en-US" dirty="0"/>
              <a:t>Hands-on – Window ranking functions</a:t>
            </a:r>
            <a:endParaRPr lang="mk-MK" dirty="0"/>
          </a:p>
        </p:txBody>
      </p:sp>
    </p:spTree>
    <p:extLst>
      <p:ext uri="{BB962C8B-B14F-4D97-AF65-F5344CB8AC3E}">
        <p14:creationId xmlns:p14="http://schemas.microsoft.com/office/powerpoint/2010/main" val="10306189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 - on</a:t>
            </a:r>
          </a:p>
        </p:txBody>
      </p:sp>
      <p:sp>
        <p:nvSpPr>
          <p:cNvPr id="3" name="Content Placeholder 2"/>
          <p:cNvSpPr>
            <a:spLocks noGrp="1"/>
          </p:cNvSpPr>
          <p:nvPr>
            <p:ph idx="1"/>
          </p:nvPr>
        </p:nvSpPr>
        <p:spPr/>
        <p:txBody>
          <a:bodyPr/>
          <a:lstStyle/>
          <a:p>
            <a:r>
              <a:rPr lang="en-US" dirty="0"/>
              <a:t>Order all transactions from Clearing houses from highest to lowest transaction by using </a:t>
            </a:r>
            <a:r>
              <a:rPr lang="en-US" dirty="0" err="1"/>
              <a:t>RowNumber</a:t>
            </a:r>
            <a:r>
              <a:rPr lang="en-US" dirty="0"/>
              <a:t> function</a:t>
            </a:r>
          </a:p>
          <a:p>
            <a:pPr lvl="1"/>
            <a:r>
              <a:rPr lang="en-US" dirty="0"/>
              <a:t>Show the following  data on output:</a:t>
            </a:r>
          </a:p>
          <a:p>
            <a:pPr lvl="2"/>
            <a:r>
              <a:rPr lang="en-US" dirty="0" err="1"/>
              <a:t>LocationName</a:t>
            </a:r>
            <a:endParaRPr lang="en-US" dirty="0"/>
          </a:p>
          <a:p>
            <a:pPr lvl="2"/>
            <a:r>
              <a:rPr lang="en-US" dirty="0" err="1"/>
              <a:t>AccountId</a:t>
            </a:r>
            <a:endParaRPr lang="en-US" dirty="0"/>
          </a:p>
          <a:p>
            <a:pPr lvl="2"/>
            <a:r>
              <a:rPr lang="en-US" dirty="0"/>
              <a:t>Amount</a:t>
            </a:r>
          </a:p>
          <a:p>
            <a:pPr lvl="2"/>
            <a:r>
              <a:rPr lang="en-US" dirty="0"/>
              <a:t>Rn (the ordering column)</a:t>
            </a:r>
          </a:p>
          <a:p>
            <a:endParaRPr lang="en-US" dirty="0"/>
          </a:p>
          <a:p>
            <a:endParaRPr lang="en-US" dirty="0"/>
          </a:p>
        </p:txBody>
      </p:sp>
    </p:spTree>
    <p:extLst>
      <p:ext uri="{BB962C8B-B14F-4D97-AF65-F5344CB8AC3E}">
        <p14:creationId xmlns:p14="http://schemas.microsoft.com/office/powerpoint/2010/main" val="264002771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84C68-EFA2-4CB9-AD3F-F134429664A9}"/>
              </a:ext>
            </a:extLst>
          </p:cNvPr>
          <p:cNvSpPr>
            <a:spLocks noGrp="1"/>
          </p:cNvSpPr>
          <p:nvPr>
            <p:ph type="title"/>
          </p:nvPr>
        </p:nvSpPr>
        <p:spPr/>
        <p:txBody>
          <a:bodyPr/>
          <a:lstStyle/>
          <a:p>
            <a:r>
              <a:rPr lang="en-US" dirty="0"/>
              <a:t>Challenge – try within your group</a:t>
            </a:r>
            <a:endParaRPr lang="mk-MK" dirty="0"/>
          </a:p>
        </p:txBody>
      </p:sp>
      <p:graphicFrame>
        <p:nvGraphicFramePr>
          <p:cNvPr id="4" name="Table 4">
            <a:extLst>
              <a:ext uri="{FF2B5EF4-FFF2-40B4-BE49-F238E27FC236}">
                <a16:creationId xmlns:a16="http://schemas.microsoft.com/office/drawing/2014/main" id="{87F2F50D-05C6-4F6E-A6A6-9BB7EBD1C449}"/>
              </a:ext>
            </a:extLst>
          </p:cNvPr>
          <p:cNvGraphicFramePr>
            <a:graphicFrameLocks noGrp="1"/>
          </p:cNvGraphicFramePr>
          <p:nvPr>
            <p:ph idx="1"/>
            <p:extLst>
              <p:ext uri="{D42A27DB-BD31-4B8C-83A1-F6EECF244321}">
                <p14:modId xmlns:p14="http://schemas.microsoft.com/office/powerpoint/2010/main" val="3114252630"/>
              </p:ext>
            </p:extLst>
          </p:nvPr>
        </p:nvGraphicFramePr>
        <p:xfrm>
          <a:off x="838200" y="1549400"/>
          <a:ext cx="10515600" cy="25958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592819096"/>
                    </a:ext>
                  </a:extLst>
                </a:gridCol>
                <a:gridCol w="2628900">
                  <a:extLst>
                    <a:ext uri="{9D8B030D-6E8A-4147-A177-3AD203B41FA5}">
                      <a16:colId xmlns:a16="http://schemas.microsoft.com/office/drawing/2014/main" val="1214312845"/>
                    </a:ext>
                  </a:extLst>
                </a:gridCol>
                <a:gridCol w="2628900">
                  <a:extLst>
                    <a:ext uri="{9D8B030D-6E8A-4147-A177-3AD203B41FA5}">
                      <a16:colId xmlns:a16="http://schemas.microsoft.com/office/drawing/2014/main" val="3233966577"/>
                    </a:ext>
                  </a:extLst>
                </a:gridCol>
                <a:gridCol w="2628900">
                  <a:extLst>
                    <a:ext uri="{9D8B030D-6E8A-4147-A177-3AD203B41FA5}">
                      <a16:colId xmlns:a16="http://schemas.microsoft.com/office/drawing/2014/main" val="3597694344"/>
                    </a:ext>
                  </a:extLst>
                </a:gridCol>
              </a:tblGrid>
              <a:tr h="370840">
                <a:tc>
                  <a:txBody>
                    <a:bodyPr/>
                    <a:lstStyle/>
                    <a:p>
                      <a:r>
                        <a:rPr lang="en-US" dirty="0" err="1"/>
                        <a:t>AccountId</a:t>
                      </a:r>
                      <a:endParaRPr lang="mk-MK" dirty="0"/>
                    </a:p>
                  </a:txBody>
                  <a:tcPr/>
                </a:tc>
                <a:tc>
                  <a:txBody>
                    <a:bodyPr/>
                    <a:lstStyle/>
                    <a:p>
                      <a:r>
                        <a:rPr lang="en-US" dirty="0" err="1"/>
                        <a:t>TransacactionDate</a:t>
                      </a:r>
                      <a:endParaRPr lang="mk-MK" dirty="0"/>
                    </a:p>
                  </a:txBody>
                  <a:tcPr/>
                </a:tc>
                <a:tc>
                  <a:txBody>
                    <a:bodyPr/>
                    <a:lstStyle/>
                    <a:p>
                      <a:r>
                        <a:rPr lang="en-US" dirty="0"/>
                        <a:t>Amount</a:t>
                      </a:r>
                      <a:endParaRPr lang="mk-MK" dirty="0"/>
                    </a:p>
                  </a:txBody>
                  <a:tcPr/>
                </a:tc>
                <a:tc>
                  <a:txBody>
                    <a:bodyPr/>
                    <a:lstStyle/>
                    <a:p>
                      <a:r>
                        <a:rPr lang="en-US" dirty="0" err="1">
                          <a:solidFill>
                            <a:srgbClr val="FF0000"/>
                          </a:solidFill>
                        </a:rPr>
                        <a:t>BalanceAfterTransaction</a:t>
                      </a:r>
                      <a:endParaRPr lang="mk-MK" dirty="0">
                        <a:solidFill>
                          <a:srgbClr val="FF0000"/>
                        </a:solidFill>
                      </a:endParaRPr>
                    </a:p>
                  </a:txBody>
                  <a:tcPr/>
                </a:tc>
                <a:extLst>
                  <a:ext uri="{0D108BD9-81ED-4DB2-BD59-A6C34878D82A}">
                    <a16:rowId xmlns:a16="http://schemas.microsoft.com/office/drawing/2014/main" val="38848995"/>
                  </a:ext>
                </a:extLst>
              </a:tr>
              <a:tr h="370840">
                <a:tc>
                  <a:txBody>
                    <a:bodyPr/>
                    <a:lstStyle/>
                    <a:p>
                      <a:r>
                        <a:rPr lang="en-US" dirty="0"/>
                        <a:t>1</a:t>
                      </a:r>
                      <a:endParaRPr lang="mk-MK" dirty="0"/>
                    </a:p>
                  </a:txBody>
                  <a:tcPr/>
                </a:tc>
                <a:tc>
                  <a:txBody>
                    <a:bodyPr/>
                    <a:lstStyle/>
                    <a:p>
                      <a:r>
                        <a:rPr lang="en-US" dirty="0"/>
                        <a:t>01.01.2021</a:t>
                      </a:r>
                      <a:endParaRPr lang="mk-MK" dirty="0"/>
                    </a:p>
                  </a:txBody>
                  <a:tcPr/>
                </a:tc>
                <a:tc>
                  <a:txBody>
                    <a:bodyPr/>
                    <a:lstStyle/>
                    <a:p>
                      <a:r>
                        <a:rPr lang="en-US" dirty="0"/>
                        <a:t>4000</a:t>
                      </a:r>
                      <a:endParaRPr lang="mk-MK" dirty="0"/>
                    </a:p>
                  </a:txBody>
                  <a:tcPr/>
                </a:tc>
                <a:tc>
                  <a:txBody>
                    <a:bodyPr/>
                    <a:lstStyle/>
                    <a:p>
                      <a:r>
                        <a:rPr lang="en-US" dirty="0">
                          <a:solidFill>
                            <a:srgbClr val="FF0000"/>
                          </a:solidFill>
                        </a:rPr>
                        <a:t>4000</a:t>
                      </a:r>
                      <a:endParaRPr lang="mk-MK" dirty="0">
                        <a:solidFill>
                          <a:srgbClr val="FF0000"/>
                        </a:solidFill>
                      </a:endParaRPr>
                    </a:p>
                  </a:txBody>
                  <a:tcPr/>
                </a:tc>
                <a:extLst>
                  <a:ext uri="{0D108BD9-81ED-4DB2-BD59-A6C34878D82A}">
                    <a16:rowId xmlns:a16="http://schemas.microsoft.com/office/drawing/2014/main" val="1646124405"/>
                  </a:ext>
                </a:extLst>
              </a:tr>
              <a:tr h="370840">
                <a:tc>
                  <a:txBody>
                    <a:bodyPr/>
                    <a:lstStyle/>
                    <a:p>
                      <a:r>
                        <a:rPr lang="en-US" dirty="0"/>
                        <a:t>1</a:t>
                      </a:r>
                      <a:endParaRPr lang="mk-MK" dirty="0"/>
                    </a:p>
                  </a:txBody>
                  <a:tcPr/>
                </a:tc>
                <a:tc>
                  <a:txBody>
                    <a:bodyPr/>
                    <a:lstStyle/>
                    <a:p>
                      <a:r>
                        <a:rPr lang="en-US" dirty="0"/>
                        <a:t>02.01.2021</a:t>
                      </a:r>
                      <a:endParaRPr lang="mk-MK" dirty="0"/>
                    </a:p>
                  </a:txBody>
                  <a:tcPr/>
                </a:tc>
                <a:tc>
                  <a:txBody>
                    <a:bodyPr/>
                    <a:lstStyle/>
                    <a:p>
                      <a:r>
                        <a:rPr lang="en-US" dirty="0"/>
                        <a:t>-100</a:t>
                      </a:r>
                      <a:endParaRPr lang="mk-MK" dirty="0"/>
                    </a:p>
                  </a:txBody>
                  <a:tcPr/>
                </a:tc>
                <a:tc>
                  <a:txBody>
                    <a:bodyPr/>
                    <a:lstStyle/>
                    <a:p>
                      <a:r>
                        <a:rPr lang="en-US" dirty="0">
                          <a:solidFill>
                            <a:srgbClr val="FF0000"/>
                          </a:solidFill>
                        </a:rPr>
                        <a:t>3900</a:t>
                      </a:r>
                      <a:endParaRPr lang="mk-MK" dirty="0">
                        <a:solidFill>
                          <a:srgbClr val="FF0000"/>
                        </a:solidFill>
                      </a:endParaRPr>
                    </a:p>
                  </a:txBody>
                  <a:tcPr/>
                </a:tc>
                <a:extLst>
                  <a:ext uri="{0D108BD9-81ED-4DB2-BD59-A6C34878D82A}">
                    <a16:rowId xmlns:a16="http://schemas.microsoft.com/office/drawing/2014/main" val="3550589615"/>
                  </a:ext>
                </a:extLst>
              </a:tr>
              <a:tr h="370840">
                <a:tc>
                  <a:txBody>
                    <a:bodyPr/>
                    <a:lstStyle/>
                    <a:p>
                      <a:r>
                        <a:rPr lang="en-US" dirty="0"/>
                        <a:t>1</a:t>
                      </a:r>
                      <a:endParaRPr lang="mk-M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05.01.2021</a:t>
                      </a:r>
                      <a:endParaRPr lang="mk-MK" dirty="0"/>
                    </a:p>
                  </a:txBody>
                  <a:tcPr/>
                </a:tc>
                <a:tc>
                  <a:txBody>
                    <a:bodyPr/>
                    <a:lstStyle/>
                    <a:p>
                      <a:r>
                        <a:rPr lang="en-US" dirty="0"/>
                        <a:t>-500</a:t>
                      </a:r>
                      <a:endParaRPr lang="mk-MK" dirty="0"/>
                    </a:p>
                  </a:txBody>
                  <a:tcPr/>
                </a:tc>
                <a:tc>
                  <a:txBody>
                    <a:bodyPr/>
                    <a:lstStyle/>
                    <a:p>
                      <a:r>
                        <a:rPr lang="en-US" dirty="0">
                          <a:solidFill>
                            <a:srgbClr val="FF0000"/>
                          </a:solidFill>
                        </a:rPr>
                        <a:t>3400</a:t>
                      </a:r>
                      <a:endParaRPr lang="mk-MK" dirty="0">
                        <a:solidFill>
                          <a:srgbClr val="FF0000"/>
                        </a:solidFill>
                      </a:endParaRPr>
                    </a:p>
                  </a:txBody>
                  <a:tcPr/>
                </a:tc>
                <a:extLst>
                  <a:ext uri="{0D108BD9-81ED-4DB2-BD59-A6C34878D82A}">
                    <a16:rowId xmlns:a16="http://schemas.microsoft.com/office/drawing/2014/main" val="2690175727"/>
                  </a:ext>
                </a:extLst>
              </a:tr>
              <a:tr h="370840">
                <a:tc>
                  <a:txBody>
                    <a:bodyPr/>
                    <a:lstStyle/>
                    <a:p>
                      <a:r>
                        <a:rPr lang="en-US" dirty="0"/>
                        <a:t>2</a:t>
                      </a:r>
                      <a:endParaRPr lang="mk-MK" dirty="0"/>
                    </a:p>
                  </a:txBody>
                  <a:tcPr/>
                </a:tc>
                <a:tc>
                  <a:txBody>
                    <a:bodyPr/>
                    <a:lstStyle/>
                    <a:p>
                      <a:r>
                        <a:rPr lang="en-US" dirty="0"/>
                        <a:t>01.01.2021</a:t>
                      </a:r>
                      <a:endParaRPr lang="mk-MK" dirty="0"/>
                    </a:p>
                  </a:txBody>
                  <a:tcPr/>
                </a:tc>
                <a:tc>
                  <a:txBody>
                    <a:bodyPr/>
                    <a:lstStyle/>
                    <a:p>
                      <a:r>
                        <a:rPr lang="en-US" dirty="0"/>
                        <a:t>5000</a:t>
                      </a:r>
                      <a:endParaRPr lang="mk-MK" dirty="0"/>
                    </a:p>
                  </a:txBody>
                  <a:tcPr/>
                </a:tc>
                <a:tc>
                  <a:txBody>
                    <a:bodyPr/>
                    <a:lstStyle/>
                    <a:p>
                      <a:r>
                        <a:rPr lang="en-US" dirty="0">
                          <a:solidFill>
                            <a:srgbClr val="FF0000"/>
                          </a:solidFill>
                        </a:rPr>
                        <a:t>5000</a:t>
                      </a:r>
                      <a:endParaRPr lang="mk-MK" dirty="0">
                        <a:solidFill>
                          <a:srgbClr val="FF0000"/>
                        </a:solidFill>
                      </a:endParaRPr>
                    </a:p>
                  </a:txBody>
                  <a:tcPr/>
                </a:tc>
                <a:extLst>
                  <a:ext uri="{0D108BD9-81ED-4DB2-BD59-A6C34878D82A}">
                    <a16:rowId xmlns:a16="http://schemas.microsoft.com/office/drawing/2014/main" val="2845975278"/>
                  </a:ext>
                </a:extLst>
              </a:tr>
              <a:tr h="370840">
                <a:tc>
                  <a:txBody>
                    <a:bodyPr/>
                    <a:lstStyle/>
                    <a:p>
                      <a:r>
                        <a:rPr lang="en-US" dirty="0"/>
                        <a:t>2</a:t>
                      </a:r>
                      <a:endParaRPr lang="mk-MK" dirty="0"/>
                    </a:p>
                  </a:txBody>
                  <a:tcPr/>
                </a:tc>
                <a:tc>
                  <a:txBody>
                    <a:bodyPr/>
                    <a:lstStyle/>
                    <a:p>
                      <a:r>
                        <a:rPr lang="en-US" dirty="0"/>
                        <a:t>02.01.2021</a:t>
                      </a:r>
                      <a:endParaRPr lang="mk-MK" dirty="0"/>
                    </a:p>
                  </a:txBody>
                  <a:tcPr/>
                </a:tc>
                <a:tc>
                  <a:txBody>
                    <a:bodyPr/>
                    <a:lstStyle/>
                    <a:p>
                      <a:r>
                        <a:rPr lang="en-US" dirty="0"/>
                        <a:t>-1000</a:t>
                      </a:r>
                      <a:endParaRPr lang="mk-MK" dirty="0"/>
                    </a:p>
                  </a:txBody>
                  <a:tcPr/>
                </a:tc>
                <a:tc>
                  <a:txBody>
                    <a:bodyPr/>
                    <a:lstStyle/>
                    <a:p>
                      <a:r>
                        <a:rPr lang="en-US" dirty="0">
                          <a:solidFill>
                            <a:srgbClr val="FF0000"/>
                          </a:solidFill>
                        </a:rPr>
                        <a:t>4000</a:t>
                      </a:r>
                      <a:endParaRPr lang="mk-MK" dirty="0">
                        <a:solidFill>
                          <a:srgbClr val="FF0000"/>
                        </a:solidFill>
                      </a:endParaRPr>
                    </a:p>
                  </a:txBody>
                  <a:tcPr/>
                </a:tc>
                <a:extLst>
                  <a:ext uri="{0D108BD9-81ED-4DB2-BD59-A6C34878D82A}">
                    <a16:rowId xmlns:a16="http://schemas.microsoft.com/office/drawing/2014/main" val="1682673844"/>
                  </a:ext>
                </a:extLst>
              </a:tr>
              <a:tr h="370840">
                <a:tc>
                  <a:txBody>
                    <a:bodyPr/>
                    <a:lstStyle/>
                    <a:p>
                      <a:r>
                        <a:rPr lang="en-US" dirty="0"/>
                        <a:t>2</a:t>
                      </a:r>
                      <a:endParaRPr lang="mk-M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05.01.2021</a:t>
                      </a:r>
                      <a:endParaRPr lang="mk-MK" dirty="0"/>
                    </a:p>
                  </a:txBody>
                  <a:tcPr/>
                </a:tc>
                <a:tc>
                  <a:txBody>
                    <a:bodyPr/>
                    <a:lstStyle/>
                    <a:p>
                      <a:r>
                        <a:rPr lang="en-US" dirty="0"/>
                        <a:t>-3000</a:t>
                      </a:r>
                      <a:endParaRPr lang="mk-MK" dirty="0"/>
                    </a:p>
                  </a:txBody>
                  <a:tcPr/>
                </a:tc>
                <a:tc>
                  <a:txBody>
                    <a:bodyPr/>
                    <a:lstStyle/>
                    <a:p>
                      <a:r>
                        <a:rPr lang="en-US" dirty="0">
                          <a:solidFill>
                            <a:srgbClr val="FF0000"/>
                          </a:solidFill>
                        </a:rPr>
                        <a:t>1000</a:t>
                      </a:r>
                    </a:p>
                  </a:txBody>
                  <a:tcPr/>
                </a:tc>
                <a:extLst>
                  <a:ext uri="{0D108BD9-81ED-4DB2-BD59-A6C34878D82A}">
                    <a16:rowId xmlns:a16="http://schemas.microsoft.com/office/drawing/2014/main" val="3647430506"/>
                  </a:ext>
                </a:extLst>
              </a:tr>
            </a:tbl>
          </a:graphicData>
        </a:graphic>
      </p:graphicFrame>
    </p:spTree>
    <p:extLst>
      <p:ext uri="{BB962C8B-B14F-4D97-AF65-F5344CB8AC3E}">
        <p14:creationId xmlns:p14="http://schemas.microsoft.com/office/powerpoint/2010/main" val="301594960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Common table expressions</a:t>
            </a:r>
          </a:p>
        </p:txBody>
      </p:sp>
      <p:sp>
        <p:nvSpPr>
          <p:cNvPr id="5" name="Text Placeholder 4"/>
          <p:cNvSpPr>
            <a:spLocks noGrp="1"/>
          </p:cNvSpPr>
          <p:nvPr>
            <p:ph type="body" idx="1"/>
          </p:nvPr>
        </p:nvSpPr>
        <p:spPr/>
        <p:txBody>
          <a:bodyPr/>
          <a:lstStyle/>
          <a:p>
            <a:r>
              <a:rPr lang="en-US" dirty="0"/>
              <a:t> </a:t>
            </a:r>
            <a:endParaRPr lang="mk-MK" dirty="0"/>
          </a:p>
        </p:txBody>
      </p:sp>
    </p:spTree>
    <p:extLst>
      <p:ext uri="{BB962C8B-B14F-4D97-AF65-F5344CB8AC3E}">
        <p14:creationId xmlns:p14="http://schemas.microsoft.com/office/powerpoint/2010/main" val="28123262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table expressions</a:t>
            </a:r>
          </a:p>
        </p:txBody>
      </p:sp>
      <p:sp>
        <p:nvSpPr>
          <p:cNvPr id="3" name="Content Placeholder 2"/>
          <p:cNvSpPr>
            <a:spLocks noGrp="1"/>
          </p:cNvSpPr>
          <p:nvPr>
            <p:ph idx="1"/>
          </p:nvPr>
        </p:nvSpPr>
        <p:spPr/>
        <p:txBody>
          <a:bodyPr>
            <a:normAutofit/>
          </a:bodyPr>
          <a:lstStyle/>
          <a:p>
            <a:r>
              <a:rPr lang="en-US" dirty="0"/>
              <a:t>CTE specifies a temporary named result derived from a simple query and defined within the execution scope of a single SELECT statement</a:t>
            </a:r>
          </a:p>
          <a:p>
            <a:r>
              <a:rPr lang="en-US" dirty="0"/>
              <a:t>Used to better organize the code apply further restrictions to the resultset</a:t>
            </a:r>
          </a:p>
          <a:p>
            <a:r>
              <a:rPr lang="en-US" dirty="0"/>
              <a:t> Syntax:</a:t>
            </a:r>
          </a:p>
        </p:txBody>
      </p:sp>
      <p:sp>
        <p:nvSpPr>
          <p:cNvPr id="4" name="Rectangle 3"/>
          <p:cNvSpPr/>
          <p:nvPr/>
        </p:nvSpPr>
        <p:spPr>
          <a:xfrm>
            <a:off x="2378927" y="4124159"/>
            <a:ext cx="6096000" cy="1754326"/>
          </a:xfrm>
          <a:prstGeom prst="rect">
            <a:avLst/>
          </a:prstGeom>
        </p:spPr>
        <p:txBody>
          <a:bodyPr>
            <a:spAutoFit/>
          </a:bodyPr>
          <a:lstStyle/>
          <a:p>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&lt;</a:t>
            </a:r>
            <a:r>
              <a:rPr lang="en-US" dirty="0" err="1">
                <a:solidFill>
                  <a:srgbClr val="000000"/>
                </a:solidFill>
                <a:latin typeface="Consolas" panose="020B0609020204030204" pitchFamily="49" charset="0"/>
              </a:rPr>
              <a:t>CTE_name</a:t>
            </a:r>
            <a:r>
              <a:rPr lang="en-US" dirty="0">
                <a:solidFill>
                  <a:srgbClr val="80808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AS</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err="1">
                <a:solidFill>
                  <a:srgbClr val="000000"/>
                </a:solidFill>
                <a:latin typeface="Consolas" panose="020B0609020204030204" pitchFamily="49" charset="0"/>
              </a:rPr>
              <a:t>inner_query</a:t>
            </a:r>
            <a:r>
              <a:rPr lang="en-US" dirty="0">
                <a:solidFill>
                  <a:srgbClr val="80808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err="1">
                <a:solidFill>
                  <a:srgbClr val="000000"/>
                </a:solidFill>
                <a:latin typeface="Consolas" panose="020B0609020204030204" pitchFamily="49" charset="0"/>
              </a:rPr>
              <a:t>outer_query</a:t>
            </a:r>
            <a:r>
              <a:rPr lang="en-US" dirty="0">
                <a:solidFill>
                  <a:srgbClr val="808080"/>
                </a:solidFill>
                <a:latin typeface="Consolas" panose="020B0609020204030204" pitchFamily="49" charset="0"/>
              </a:rPr>
              <a:t>&gt;;</a:t>
            </a:r>
            <a:endParaRPr lang="en-US" dirty="0"/>
          </a:p>
        </p:txBody>
      </p:sp>
    </p:spTree>
    <p:extLst>
      <p:ext uri="{BB962C8B-B14F-4D97-AF65-F5344CB8AC3E}">
        <p14:creationId xmlns:p14="http://schemas.microsoft.com/office/powerpoint/2010/main" val="3344909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environment – preferable choice</a:t>
            </a:r>
            <a:endParaRPr lang="mk-MK" dirty="0"/>
          </a:p>
        </p:txBody>
      </p:sp>
      <p:sp>
        <p:nvSpPr>
          <p:cNvPr id="3" name="Content Placeholder 2"/>
          <p:cNvSpPr>
            <a:spLocks noGrp="1"/>
          </p:cNvSpPr>
          <p:nvPr>
            <p:ph idx="1"/>
          </p:nvPr>
        </p:nvSpPr>
        <p:spPr/>
        <p:txBody>
          <a:bodyPr>
            <a:normAutofit/>
          </a:bodyPr>
          <a:lstStyle/>
          <a:p>
            <a:r>
              <a:rPr lang="en-US" dirty="0"/>
              <a:t>SQL Server service</a:t>
            </a:r>
          </a:p>
          <a:p>
            <a:pPr lvl="1"/>
            <a:r>
              <a:rPr lang="en-US" dirty="0"/>
              <a:t>Docker container installation</a:t>
            </a:r>
          </a:p>
          <a:p>
            <a:pPr lvl="1"/>
            <a:r>
              <a:rPr lang="en-US" dirty="0"/>
              <a:t>SQL Server on Docker configuration</a:t>
            </a:r>
          </a:p>
          <a:p>
            <a:r>
              <a:rPr lang="en-US" dirty="0"/>
              <a:t>Tool to access the database engine</a:t>
            </a:r>
          </a:p>
          <a:p>
            <a:pPr lvl="1"/>
            <a:r>
              <a:rPr lang="en-US" dirty="0"/>
              <a:t>Azure data studio </a:t>
            </a:r>
          </a:p>
          <a:p>
            <a:endParaRPr lang="mk-MK" dirty="0"/>
          </a:p>
        </p:txBody>
      </p:sp>
    </p:spTree>
    <p:extLst>
      <p:ext uri="{BB962C8B-B14F-4D97-AF65-F5344CB8AC3E}">
        <p14:creationId xmlns:p14="http://schemas.microsoft.com/office/powerpoint/2010/main" val="124352623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table expressions - example</a:t>
            </a:r>
          </a:p>
        </p:txBody>
      </p:sp>
      <p:sp>
        <p:nvSpPr>
          <p:cNvPr id="3" name="Content Placeholder 2"/>
          <p:cNvSpPr>
            <a:spLocks noGrp="1"/>
          </p:cNvSpPr>
          <p:nvPr>
            <p:ph idx="1"/>
          </p:nvPr>
        </p:nvSpPr>
        <p:spPr/>
        <p:txBody>
          <a:bodyPr>
            <a:normAutofit/>
          </a:bodyPr>
          <a:lstStyle/>
          <a:p>
            <a:r>
              <a:rPr lang="en-US" dirty="0"/>
              <a:t>If we want to apply further restrictions to the ranking function from hands-on, to filter only 5 highest transactions from all Clearing houses, we can use CTE</a:t>
            </a:r>
          </a:p>
        </p:txBody>
      </p:sp>
      <p:sp>
        <p:nvSpPr>
          <p:cNvPr id="5" name="Rectangle 4"/>
          <p:cNvSpPr/>
          <p:nvPr/>
        </p:nvSpPr>
        <p:spPr>
          <a:xfrm>
            <a:off x="1007326" y="3172579"/>
            <a:ext cx="10567639" cy="3139321"/>
          </a:xfrm>
          <a:prstGeom prst="rect">
            <a:avLst/>
          </a:prstGeom>
        </p:spPr>
        <p:txBody>
          <a:bodyPr wrap="square">
            <a:spAutoFit/>
          </a:bodyPr>
          <a:lstStyle/>
          <a:p>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myCTE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AccountId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amount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FF00FF"/>
                </a:solidFill>
                <a:latin typeface="Consolas" panose="020B0609020204030204" pitchFamily="49" charset="0"/>
              </a:rPr>
              <a:t>row_number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OVER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Order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Amount </a:t>
            </a:r>
            <a:r>
              <a:rPr lang="en-US" dirty="0">
                <a:solidFill>
                  <a:srgbClr val="0000FF"/>
                </a:solidFill>
                <a:latin typeface="Consolas" panose="020B0609020204030204" pitchFamily="49" charset="0"/>
              </a:rPr>
              <a:t>desc</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rn</a:t>
            </a:r>
            <a:endParaRPr lang="en-US"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AccountDetails</a:t>
            </a:r>
            <a:r>
              <a:rPr lang="en-US" dirty="0">
                <a:solidFill>
                  <a:srgbClr val="000000"/>
                </a:solidFill>
                <a:latin typeface="Consolas" panose="020B0609020204030204" pitchFamily="49" charset="0"/>
              </a:rPr>
              <a:t> d</a:t>
            </a:r>
          </a:p>
          <a:p>
            <a:pPr lvl="1"/>
            <a:r>
              <a:rPr lang="en-US" dirty="0">
                <a:solidFill>
                  <a:srgbClr val="808080"/>
                </a:solidFill>
                <a:latin typeface="Consolas" panose="020B0609020204030204" pitchFamily="49" charset="0"/>
              </a:rPr>
              <a:t>INNER</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JOIN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FF"/>
                </a:solidFill>
                <a:latin typeface="Consolas" panose="020B0609020204030204" pitchFamily="49" charset="0"/>
              </a:rPr>
              <a:t>Location</a:t>
            </a:r>
            <a:r>
              <a:rPr lang="en-US" dirty="0">
                <a:solidFill>
                  <a:srgbClr val="000000"/>
                </a:solidFill>
                <a:latin typeface="Consolas" panose="020B0609020204030204" pitchFamily="49" charset="0"/>
              </a:rPr>
              <a:t> l </a:t>
            </a:r>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LocationId</a:t>
            </a:r>
            <a:endParaRPr lang="en-US" dirty="0">
              <a:solidFill>
                <a:srgbClr val="000000"/>
              </a:solidFill>
              <a:latin typeface="Consolas" panose="020B0609020204030204" pitchFamily="49" charset="0"/>
            </a:endParaRPr>
          </a:p>
          <a:p>
            <a:pPr lvl="1"/>
            <a:r>
              <a:rPr lang="en-US" dirty="0">
                <a:solidFill>
                  <a:srgbClr val="808080"/>
                </a:solidFill>
                <a:latin typeface="Consolas" panose="020B0609020204030204" pitchFamily="49" charset="0"/>
              </a:rPr>
              <a:t>INNER</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JOIN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LocationType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lt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LocationTypeId</a:t>
            </a:r>
            <a:endParaRPr lang="en-US"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lt</a:t>
            </a:r>
            <a:r>
              <a:rPr lang="en-US" dirty="0" err="1">
                <a:solidFill>
                  <a:srgbClr val="808080"/>
                </a:solidFill>
                <a:latin typeface="Consolas" panose="020B0609020204030204" pitchFamily="49" charset="0"/>
              </a:rPr>
              <a:t>.</a:t>
            </a:r>
            <a:r>
              <a:rPr lang="en-US" dirty="0" err="1">
                <a:solidFill>
                  <a:srgbClr val="0000FF"/>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'Clearing House'</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myCTE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000000"/>
                </a:solidFill>
                <a:latin typeface="Consolas" panose="020B0609020204030204" pitchFamily="49" charset="0"/>
              </a:rPr>
              <a:t> 5</a:t>
            </a:r>
            <a:endParaRPr lang="en-US" dirty="0"/>
          </a:p>
        </p:txBody>
      </p:sp>
    </p:spTree>
    <p:extLst>
      <p:ext uri="{BB962C8B-B14F-4D97-AF65-F5344CB8AC3E}">
        <p14:creationId xmlns:p14="http://schemas.microsoft.com/office/powerpoint/2010/main" val="281577465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5018"/>
            <a:ext cx="12192000" cy="6132982"/>
          </a:xfrm>
          <a:prstGeom prst="rect">
            <a:avLst/>
          </a:prstGeom>
        </p:spPr>
      </p:pic>
      <p:sp>
        <p:nvSpPr>
          <p:cNvPr id="2" name="Title 1"/>
          <p:cNvSpPr>
            <a:spLocks noGrp="1"/>
          </p:cNvSpPr>
          <p:nvPr>
            <p:ph type="title"/>
          </p:nvPr>
        </p:nvSpPr>
        <p:spPr>
          <a:xfrm>
            <a:off x="0" y="-235131"/>
            <a:ext cx="11390811" cy="1332411"/>
          </a:xfrm>
        </p:spPr>
        <p:txBody>
          <a:bodyPr>
            <a:normAutofit/>
          </a:bodyPr>
          <a:lstStyle/>
          <a:p>
            <a:r>
              <a:rPr lang="en-US" dirty="0"/>
              <a:t>Hands-on – Common table expressions</a:t>
            </a:r>
            <a:endParaRPr lang="mk-MK" dirty="0"/>
          </a:p>
        </p:txBody>
      </p:sp>
    </p:spTree>
    <p:extLst>
      <p:ext uri="{BB962C8B-B14F-4D97-AF65-F5344CB8AC3E}">
        <p14:creationId xmlns:p14="http://schemas.microsoft.com/office/powerpoint/2010/main" val="313326966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 on</a:t>
            </a:r>
          </a:p>
        </p:txBody>
      </p:sp>
      <p:sp>
        <p:nvSpPr>
          <p:cNvPr id="3" name="Content Placeholder 2"/>
          <p:cNvSpPr>
            <a:spLocks noGrp="1"/>
          </p:cNvSpPr>
          <p:nvPr>
            <p:ph idx="1"/>
          </p:nvPr>
        </p:nvSpPr>
        <p:spPr/>
        <p:txBody>
          <a:bodyPr/>
          <a:lstStyle/>
          <a:p>
            <a:r>
              <a:rPr lang="en-US" dirty="0"/>
              <a:t>Extend the query for top 5 transactions to show top 5 transactions for different clearing house </a:t>
            </a:r>
          </a:p>
          <a:p>
            <a:endParaRPr lang="en-US" dirty="0"/>
          </a:p>
        </p:txBody>
      </p:sp>
      <p:pic>
        <p:nvPicPr>
          <p:cNvPr id="5" name="Picture 4">
            <a:extLst>
              <a:ext uri="{FF2B5EF4-FFF2-40B4-BE49-F238E27FC236}">
                <a16:creationId xmlns:a16="http://schemas.microsoft.com/office/drawing/2014/main" id="{5F125AA5-4EB5-4E10-8E8B-4D19F58A69F7}"/>
              </a:ext>
            </a:extLst>
          </p:cNvPr>
          <p:cNvPicPr>
            <a:picLocks noChangeAspect="1"/>
          </p:cNvPicPr>
          <p:nvPr/>
        </p:nvPicPr>
        <p:blipFill>
          <a:blip r:embed="rId2"/>
          <a:stretch>
            <a:fillRect/>
          </a:stretch>
        </p:blipFill>
        <p:spPr>
          <a:xfrm>
            <a:off x="2957766" y="3060621"/>
            <a:ext cx="3877216" cy="3219899"/>
          </a:xfrm>
          <a:prstGeom prst="rect">
            <a:avLst/>
          </a:prstGeom>
        </p:spPr>
      </p:pic>
    </p:spTree>
    <p:extLst>
      <p:ext uri="{BB962C8B-B14F-4D97-AF65-F5344CB8AC3E}">
        <p14:creationId xmlns:p14="http://schemas.microsoft.com/office/powerpoint/2010/main" val="59443390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 on</a:t>
            </a:r>
          </a:p>
        </p:txBody>
      </p:sp>
      <p:sp>
        <p:nvSpPr>
          <p:cNvPr id="3" name="Content Placeholder 2"/>
          <p:cNvSpPr>
            <a:spLocks noGrp="1"/>
          </p:cNvSpPr>
          <p:nvPr>
            <p:ph idx="1"/>
          </p:nvPr>
        </p:nvSpPr>
        <p:spPr/>
        <p:txBody>
          <a:bodyPr/>
          <a:lstStyle/>
          <a:p>
            <a:r>
              <a:rPr lang="en-US" dirty="0"/>
              <a:t>Prepare query that will show smallest 2  transactions from each location in February, 2019. Query should include the owner or the account as well.</a:t>
            </a:r>
          </a:p>
          <a:p>
            <a:r>
              <a:rPr lang="en-US" dirty="0"/>
              <a:t>Columns on output:</a:t>
            </a:r>
          </a:p>
          <a:p>
            <a:pPr lvl="1"/>
            <a:r>
              <a:rPr lang="en-US" dirty="0" err="1"/>
              <a:t>LocationName</a:t>
            </a:r>
            <a:endParaRPr lang="en-US" dirty="0"/>
          </a:p>
          <a:p>
            <a:pPr lvl="1"/>
            <a:r>
              <a:rPr lang="en-US" dirty="0"/>
              <a:t>Amount</a:t>
            </a:r>
          </a:p>
          <a:p>
            <a:pPr lvl="1"/>
            <a:r>
              <a:rPr lang="en-US" dirty="0"/>
              <a:t>Customer name (First Name and Last name in same column)</a:t>
            </a:r>
          </a:p>
        </p:txBody>
      </p:sp>
    </p:spTree>
    <p:extLst>
      <p:ext uri="{BB962C8B-B14F-4D97-AF65-F5344CB8AC3E}">
        <p14:creationId xmlns:p14="http://schemas.microsoft.com/office/powerpoint/2010/main" val="172176917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4 - Friday</a:t>
            </a:r>
          </a:p>
        </p:txBody>
      </p:sp>
      <p:sp>
        <p:nvSpPr>
          <p:cNvPr id="3" name="Content Placeholder 2"/>
          <p:cNvSpPr>
            <a:spLocks noGrp="1"/>
          </p:cNvSpPr>
          <p:nvPr>
            <p:ph idx="1"/>
          </p:nvPr>
        </p:nvSpPr>
        <p:spPr/>
        <p:txBody>
          <a:bodyPr/>
          <a:lstStyle/>
          <a:p>
            <a:r>
              <a:rPr lang="en-US" dirty="0"/>
              <a:t>Prepare query with 2 </a:t>
            </a:r>
            <a:r>
              <a:rPr lang="en-US" b="1" dirty="0"/>
              <a:t>most often used locations for transactions </a:t>
            </a:r>
            <a:r>
              <a:rPr lang="en-US" dirty="0"/>
              <a:t>for the male customers and for the female customers.</a:t>
            </a:r>
          </a:p>
          <a:p>
            <a:r>
              <a:rPr lang="en-US" dirty="0"/>
              <a:t>This are the columns expected on output (note: data shown here is just an example and it is not showing the final expected result)</a:t>
            </a:r>
          </a:p>
          <a:p>
            <a:endParaRPr lang="en-US" dirty="0"/>
          </a:p>
        </p:txBody>
      </p:sp>
      <p:graphicFrame>
        <p:nvGraphicFramePr>
          <p:cNvPr id="4" name="Table 4">
            <a:extLst>
              <a:ext uri="{FF2B5EF4-FFF2-40B4-BE49-F238E27FC236}">
                <a16:creationId xmlns:a16="http://schemas.microsoft.com/office/drawing/2014/main" id="{31D5E05A-62B8-41CD-821E-ECC53243CFAC}"/>
              </a:ext>
            </a:extLst>
          </p:cNvPr>
          <p:cNvGraphicFramePr>
            <a:graphicFrameLocks noGrp="1"/>
          </p:cNvGraphicFramePr>
          <p:nvPr/>
        </p:nvGraphicFramePr>
        <p:xfrm>
          <a:off x="1713024" y="3632987"/>
          <a:ext cx="8127999" cy="2123440"/>
        </p:xfrm>
        <a:graphic>
          <a:graphicData uri="http://schemas.openxmlformats.org/drawingml/2006/table">
            <a:tbl>
              <a:tblPr firstRow="1" bandRow="1">
                <a:tableStyleId>{5C22544A-7EE6-4342-B048-85BDC9FD1C3A}</a:tableStyleId>
              </a:tblPr>
              <a:tblGrid>
                <a:gridCol w="2742019">
                  <a:extLst>
                    <a:ext uri="{9D8B030D-6E8A-4147-A177-3AD203B41FA5}">
                      <a16:colId xmlns:a16="http://schemas.microsoft.com/office/drawing/2014/main" val="221037120"/>
                    </a:ext>
                  </a:extLst>
                </a:gridCol>
                <a:gridCol w="2676647">
                  <a:extLst>
                    <a:ext uri="{9D8B030D-6E8A-4147-A177-3AD203B41FA5}">
                      <a16:colId xmlns:a16="http://schemas.microsoft.com/office/drawing/2014/main" val="3920365731"/>
                    </a:ext>
                  </a:extLst>
                </a:gridCol>
                <a:gridCol w="2709333">
                  <a:extLst>
                    <a:ext uri="{9D8B030D-6E8A-4147-A177-3AD203B41FA5}">
                      <a16:colId xmlns:a16="http://schemas.microsoft.com/office/drawing/2014/main" val="514272948"/>
                    </a:ext>
                  </a:extLst>
                </a:gridCol>
              </a:tblGrid>
              <a:tr h="370840">
                <a:tc>
                  <a:txBody>
                    <a:bodyPr/>
                    <a:lstStyle/>
                    <a:p>
                      <a:r>
                        <a:rPr lang="en-US" dirty="0"/>
                        <a:t>Gender</a:t>
                      </a:r>
                      <a:endParaRPr lang="mk-MK" dirty="0"/>
                    </a:p>
                  </a:txBody>
                  <a:tcPr/>
                </a:tc>
                <a:tc>
                  <a:txBody>
                    <a:bodyPr/>
                    <a:lstStyle/>
                    <a:p>
                      <a:r>
                        <a:rPr lang="en-US" dirty="0"/>
                        <a:t>Location</a:t>
                      </a:r>
                      <a:endParaRPr lang="mk-MK" dirty="0"/>
                    </a:p>
                  </a:txBody>
                  <a:tcPr/>
                </a:tc>
                <a:tc>
                  <a:txBody>
                    <a:bodyPr/>
                    <a:lstStyle/>
                    <a:p>
                      <a:r>
                        <a:rPr lang="en-US" dirty="0"/>
                        <a:t>Total transactions in  this year</a:t>
                      </a:r>
                      <a:endParaRPr lang="mk-MK" dirty="0"/>
                    </a:p>
                  </a:txBody>
                  <a:tcPr/>
                </a:tc>
                <a:extLst>
                  <a:ext uri="{0D108BD9-81ED-4DB2-BD59-A6C34878D82A}">
                    <a16:rowId xmlns:a16="http://schemas.microsoft.com/office/drawing/2014/main" val="1958520148"/>
                  </a:ext>
                </a:extLst>
              </a:tr>
              <a:tr h="370840">
                <a:tc>
                  <a:txBody>
                    <a:bodyPr/>
                    <a:lstStyle/>
                    <a:p>
                      <a:r>
                        <a:rPr lang="en-US" dirty="0"/>
                        <a:t>Male</a:t>
                      </a:r>
                      <a:endParaRPr lang="mk-MK" dirty="0"/>
                    </a:p>
                  </a:txBody>
                  <a:tcPr/>
                </a:tc>
                <a:tc>
                  <a:txBody>
                    <a:bodyPr/>
                    <a:lstStyle/>
                    <a:p>
                      <a:r>
                        <a:rPr lang="en-US" dirty="0"/>
                        <a:t>ATM Vienna 1 </a:t>
                      </a:r>
                      <a:endParaRPr lang="mk-MK" dirty="0"/>
                    </a:p>
                  </a:txBody>
                  <a:tcPr/>
                </a:tc>
                <a:tc>
                  <a:txBody>
                    <a:bodyPr/>
                    <a:lstStyle/>
                    <a:p>
                      <a:r>
                        <a:rPr lang="en-US" dirty="0"/>
                        <a:t>100</a:t>
                      </a:r>
                      <a:endParaRPr lang="mk-MK" dirty="0"/>
                    </a:p>
                  </a:txBody>
                  <a:tcPr/>
                </a:tc>
                <a:extLst>
                  <a:ext uri="{0D108BD9-81ED-4DB2-BD59-A6C34878D82A}">
                    <a16:rowId xmlns:a16="http://schemas.microsoft.com/office/drawing/2014/main" val="49011820"/>
                  </a:ext>
                </a:extLst>
              </a:tr>
              <a:tr h="370840">
                <a:tc>
                  <a:txBody>
                    <a:bodyPr/>
                    <a:lstStyle/>
                    <a:p>
                      <a:r>
                        <a:rPr lang="en-US" dirty="0"/>
                        <a:t>Male</a:t>
                      </a:r>
                      <a:endParaRPr lang="mk-MK" dirty="0"/>
                    </a:p>
                  </a:txBody>
                  <a:tcPr/>
                </a:tc>
                <a:tc>
                  <a:txBody>
                    <a:bodyPr/>
                    <a:lstStyle/>
                    <a:p>
                      <a:r>
                        <a:rPr lang="en-US" dirty="0"/>
                        <a:t>Salzburg branch office</a:t>
                      </a:r>
                      <a:endParaRPr lang="mk-MK" dirty="0"/>
                    </a:p>
                  </a:txBody>
                  <a:tcPr/>
                </a:tc>
                <a:tc>
                  <a:txBody>
                    <a:bodyPr/>
                    <a:lstStyle/>
                    <a:p>
                      <a:r>
                        <a:rPr lang="en-US" dirty="0"/>
                        <a:t>95</a:t>
                      </a:r>
                      <a:endParaRPr lang="mk-MK" dirty="0"/>
                    </a:p>
                  </a:txBody>
                  <a:tcPr/>
                </a:tc>
                <a:extLst>
                  <a:ext uri="{0D108BD9-81ED-4DB2-BD59-A6C34878D82A}">
                    <a16:rowId xmlns:a16="http://schemas.microsoft.com/office/drawing/2014/main" val="2095351029"/>
                  </a:ext>
                </a:extLst>
              </a:tr>
              <a:tr h="370840">
                <a:tc>
                  <a:txBody>
                    <a:bodyPr/>
                    <a:lstStyle/>
                    <a:p>
                      <a:r>
                        <a:rPr lang="en-US" dirty="0"/>
                        <a:t>Female</a:t>
                      </a:r>
                      <a:endParaRPr lang="mk-MK" dirty="0"/>
                    </a:p>
                  </a:txBody>
                  <a:tcPr/>
                </a:tc>
                <a:tc>
                  <a:txBody>
                    <a:bodyPr/>
                    <a:lstStyle/>
                    <a:p>
                      <a:r>
                        <a:rPr lang="en-US" dirty="0"/>
                        <a:t>Daily clearing</a:t>
                      </a:r>
                      <a:endParaRPr lang="mk-MK" dirty="0"/>
                    </a:p>
                  </a:txBody>
                  <a:tcPr/>
                </a:tc>
                <a:tc>
                  <a:txBody>
                    <a:bodyPr/>
                    <a:lstStyle/>
                    <a:p>
                      <a:r>
                        <a:rPr lang="en-US" dirty="0"/>
                        <a:t>55</a:t>
                      </a:r>
                    </a:p>
                  </a:txBody>
                  <a:tcPr/>
                </a:tc>
                <a:extLst>
                  <a:ext uri="{0D108BD9-81ED-4DB2-BD59-A6C34878D82A}">
                    <a16:rowId xmlns:a16="http://schemas.microsoft.com/office/drawing/2014/main" val="996436799"/>
                  </a:ext>
                </a:extLst>
              </a:tr>
              <a:tr h="370840">
                <a:tc>
                  <a:txBody>
                    <a:bodyPr/>
                    <a:lstStyle/>
                    <a:p>
                      <a:r>
                        <a:rPr lang="en-US" dirty="0"/>
                        <a:t>Female</a:t>
                      </a:r>
                      <a:endParaRPr lang="mk-MK" dirty="0"/>
                    </a:p>
                  </a:txBody>
                  <a:tcPr/>
                </a:tc>
                <a:tc>
                  <a:txBody>
                    <a:bodyPr/>
                    <a:lstStyle/>
                    <a:p>
                      <a:r>
                        <a:rPr lang="en-US" dirty="0"/>
                        <a:t>Graz branch office</a:t>
                      </a:r>
                      <a:endParaRPr lang="mk-MK" dirty="0"/>
                    </a:p>
                  </a:txBody>
                  <a:tcPr/>
                </a:tc>
                <a:tc>
                  <a:txBody>
                    <a:bodyPr/>
                    <a:lstStyle/>
                    <a:p>
                      <a:r>
                        <a:rPr lang="en-US" dirty="0"/>
                        <a:t>45</a:t>
                      </a:r>
                    </a:p>
                  </a:txBody>
                  <a:tcPr/>
                </a:tc>
                <a:extLst>
                  <a:ext uri="{0D108BD9-81ED-4DB2-BD59-A6C34878D82A}">
                    <a16:rowId xmlns:a16="http://schemas.microsoft.com/office/drawing/2014/main" val="1345732693"/>
                  </a:ext>
                </a:extLst>
              </a:tr>
            </a:tbl>
          </a:graphicData>
        </a:graphic>
      </p:graphicFrame>
    </p:spTree>
    <p:extLst>
      <p:ext uri="{BB962C8B-B14F-4D97-AF65-F5344CB8AC3E}">
        <p14:creationId xmlns:p14="http://schemas.microsoft.com/office/powerpoint/2010/main" val="268831165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Functions</a:t>
            </a:r>
            <a:endParaRPr lang="mk-MK" dirty="0"/>
          </a:p>
        </p:txBody>
      </p:sp>
      <p:sp>
        <p:nvSpPr>
          <p:cNvPr id="5" name="Text Placeholder 4"/>
          <p:cNvSpPr>
            <a:spLocks noGrp="1"/>
          </p:cNvSpPr>
          <p:nvPr>
            <p:ph type="body" idx="1"/>
          </p:nvPr>
        </p:nvSpPr>
        <p:spPr/>
        <p:txBody>
          <a:bodyPr/>
          <a:lstStyle/>
          <a:p>
            <a:r>
              <a:rPr lang="en-US" dirty="0"/>
              <a:t>Built-in functions</a:t>
            </a:r>
          </a:p>
          <a:p>
            <a:r>
              <a:rPr lang="en-US" dirty="0"/>
              <a:t>Scalar-valued functions</a:t>
            </a:r>
          </a:p>
          <a:p>
            <a:r>
              <a:rPr lang="en-US" dirty="0"/>
              <a:t>Table-valued functions</a:t>
            </a:r>
            <a:endParaRPr lang="mk-MK" dirty="0"/>
          </a:p>
        </p:txBody>
      </p:sp>
    </p:spTree>
    <p:extLst>
      <p:ext uri="{BB962C8B-B14F-4D97-AF65-F5344CB8AC3E}">
        <p14:creationId xmlns:p14="http://schemas.microsoft.com/office/powerpoint/2010/main" val="222836860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functions</a:t>
            </a:r>
          </a:p>
        </p:txBody>
      </p:sp>
      <p:sp>
        <p:nvSpPr>
          <p:cNvPr id="3" name="Content Placeholder 2"/>
          <p:cNvSpPr>
            <a:spLocks noGrp="1"/>
          </p:cNvSpPr>
          <p:nvPr>
            <p:ph idx="1"/>
          </p:nvPr>
        </p:nvSpPr>
        <p:spPr>
          <a:xfrm>
            <a:off x="838199" y="1825625"/>
            <a:ext cx="10926337" cy="4351338"/>
          </a:xfrm>
        </p:spPr>
        <p:txBody>
          <a:bodyPr>
            <a:normAutofit/>
          </a:bodyPr>
          <a:lstStyle/>
          <a:p>
            <a:r>
              <a:rPr lang="en-US" dirty="0"/>
              <a:t>Built-In functions are used in SQL SELECT expressions to calculate values and manipulate data.  These functions can be used anywhere expressions are allowed. </a:t>
            </a:r>
          </a:p>
          <a:p>
            <a:r>
              <a:rPr lang="en-US" dirty="0"/>
              <a:t>Numeric functions</a:t>
            </a:r>
          </a:p>
          <a:p>
            <a:pPr lvl="1"/>
            <a:r>
              <a:rPr lang="en-US" dirty="0"/>
              <a:t>ABS(), ROUND(), SQRT(), CEIL() ,…</a:t>
            </a:r>
          </a:p>
          <a:p>
            <a:r>
              <a:rPr lang="en-US" dirty="0"/>
              <a:t>String functions</a:t>
            </a:r>
          </a:p>
          <a:p>
            <a:pPr lvl="1"/>
            <a:r>
              <a:rPr lang="en-US" dirty="0"/>
              <a:t>UPPER(), LTRIM(), LENGTH(),…</a:t>
            </a:r>
          </a:p>
          <a:p>
            <a:r>
              <a:rPr lang="en-US" dirty="0"/>
              <a:t>Link with built-in functions listed</a:t>
            </a:r>
          </a:p>
          <a:p>
            <a:pPr marL="457200" lvl="1" indent="0">
              <a:buNone/>
            </a:pPr>
            <a:r>
              <a:rPr lang="en-US" dirty="0">
                <a:hlinkClick r:id="rId2"/>
              </a:rPr>
              <a:t>https://www.cs.utexas.edu/~mitra/csFall2009/cs329/lectures/sqlFunc.html</a:t>
            </a:r>
            <a:endParaRPr lang="en-US" dirty="0"/>
          </a:p>
        </p:txBody>
      </p:sp>
    </p:spTree>
    <p:extLst>
      <p:ext uri="{BB962C8B-B14F-4D97-AF65-F5344CB8AC3E}">
        <p14:creationId xmlns:p14="http://schemas.microsoft.com/office/powerpoint/2010/main" val="163971313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5018"/>
            <a:ext cx="12192000" cy="6132982"/>
          </a:xfrm>
          <a:prstGeom prst="rect">
            <a:avLst/>
          </a:prstGeom>
        </p:spPr>
      </p:pic>
      <p:sp>
        <p:nvSpPr>
          <p:cNvPr id="2" name="Title 1"/>
          <p:cNvSpPr>
            <a:spLocks noGrp="1"/>
          </p:cNvSpPr>
          <p:nvPr>
            <p:ph type="title"/>
          </p:nvPr>
        </p:nvSpPr>
        <p:spPr>
          <a:xfrm>
            <a:off x="0" y="-235131"/>
            <a:ext cx="11390811" cy="1332411"/>
          </a:xfrm>
        </p:spPr>
        <p:txBody>
          <a:bodyPr>
            <a:normAutofit/>
          </a:bodyPr>
          <a:lstStyle/>
          <a:p>
            <a:r>
              <a:rPr lang="en-US" dirty="0"/>
              <a:t>Hands-on – Build-in functions</a:t>
            </a:r>
            <a:endParaRPr lang="mk-MK" dirty="0"/>
          </a:p>
        </p:txBody>
      </p:sp>
    </p:spTree>
    <p:extLst>
      <p:ext uri="{BB962C8B-B14F-4D97-AF65-F5344CB8AC3E}">
        <p14:creationId xmlns:p14="http://schemas.microsoft.com/office/powerpoint/2010/main" val="42160574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7230F-4C10-4201-97B7-0E4D70EF0DE7}"/>
              </a:ext>
            </a:extLst>
          </p:cNvPr>
          <p:cNvSpPr>
            <a:spLocks noGrp="1"/>
          </p:cNvSpPr>
          <p:nvPr>
            <p:ph type="title"/>
          </p:nvPr>
        </p:nvSpPr>
        <p:spPr/>
        <p:txBody>
          <a:bodyPr/>
          <a:lstStyle/>
          <a:p>
            <a:r>
              <a:rPr lang="en-US" dirty="0"/>
              <a:t>Hands-on</a:t>
            </a:r>
            <a:endParaRPr lang="mk-MK" dirty="0"/>
          </a:p>
        </p:txBody>
      </p:sp>
      <p:sp>
        <p:nvSpPr>
          <p:cNvPr id="3" name="Content Placeholder 2">
            <a:extLst>
              <a:ext uri="{FF2B5EF4-FFF2-40B4-BE49-F238E27FC236}">
                <a16:creationId xmlns:a16="http://schemas.microsoft.com/office/drawing/2014/main" id="{37630304-E805-48A6-B389-2345B871FF27}"/>
              </a:ext>
            </a:extLst>
          </p:cNvPr>
          <p:cNvSpPr>
            <a:spLocks noGrp="1"/>
          </p:cNvSpPr>
          <p:nvPr>
            <p:ph idx="1"/>
          </p:nvPr>
        </p:nvSpPr>
        <p:spPr/>
        <p:txBody>
          <a:bodyPr/>
          <a:lstStyle/>
          <a:p>
            <a:r>
              <a:rPr lang="en-US" dirty="0"/>
              <a:t>Update Location data to change ATM name with Cash machine.</a:t>
            </a:r>
          </a:p>
          <a:p>
            <a:pPr marL="0" indent="0">
              <a:buNone/>
            </a:pPr>
            <a:r>
              <a:rPr lang="en-US" dirty="0"/>
              <a:t>For example: </a:t>
            </a:r>
          </a:p>
          <a:p>
            <a:pPr marL="0" indent="0">
              <a:buNone/>
            </a:pPr>
            <a:r>
              <a:rPr lang="en-US" dirty="0"/>
              <a:t>	old name: ATM Graz 1</a:t>
            </a:r>
          </a:p>
          <a:p>
            <a:pPr marL="0" indent="0">
              <a:buNone/>
            </a:pPr>
            <a:r>
              <a:rPr lang="en-US" dirty="0"/>
              <a:t>	New name: Cash machine Graz 1</a:t>
            </a:r>
          </a:p>
          <a:p>
            <a:pPr marL="0" indent="0">
              <a:buNone/>
            </a:pPr>
            <a:endParaRPr lang="mk-MK" dirty="0"/>
          </a:p>
        </p:txBody>
      </p:sp>
    </p:spTree>
    <p:extLst>
      <p:ext uri="{BB962C8B-B14F-4D97-AF65-F5344CB8AC3E}">
        <p14:creationId xmlns:p14="http://schemas.microsoft.com/office/powerpoint/2010/main" val="7883211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F88D-2FF5-4802-8966-A2B3C63FE06D}"/>
              </a:ext>
            </a:extLst>
          </p:cNvPr>
          <p:cNvSpPr>
            <a:spLocks noGrp="1"/>
          </p:cNvSpPr>
          <p:nvPr>
            <p:ph type="title"/>
          </p:nvPr>
        </p:nvSpPr>
        <p:spPr/>
        <p:txBody>
          <a:bodyPr/>
          <a:lstStyle/>
          <a:p>
            <a:r>
              <a:rPr lang="en-US" dirty="0"/>
              <a:t>Try at home</a:t>
            </a:r>
            <a:endParaRPr lang="mk-MK" dirty="0"/>
          </a:p>
        </p:txBody>
      </p:sp>
      <p:sp>
        <p:nvSpPr>
          <p:cNvPr id="3" name="Content Placeholder 2">
            <a:extLst>
              <a:ext uri="{FF2B5EF4-FFF2-40B4-BE49-F238E27FC236}">
                <a16:creationId xmlns:a16="http://schemas.microsoft.com/office/drawing/2014/main" id="{5AD4F9DC-F2B5-4ADB-95EF-215B9595BF3E}"/>
              </a:ext>
            </a:extLst>
          </p:cNvPr>
          <p:cNvSpPr>
            <a:spLocks noGrp="1"/>
          </p:cNvSpPr>
          <p:nvPr>
            <p:ph idx="1"/>
          </p:nvPr>
        </p:nvSpPr>
        <p:spPr/>
        <p:txBody>
          <a:bodyPr/>
          <a:lstStyle/>
          <a:p>
            <a:r>
              <a:rPr lang="en-US" dirty="0"/>
              <a:t>Pick one location from </a:t>
            </a:r>
            <a:r>
              <a:rPr lang="en-US" dirty="0" err="1"/>
              <a:t>locationtypeid</a:t>
            </a:r>
            <a:r>
              <a:rPr lang="en-US" dirty="0"/>
              <a:t> = 4</a:t>
            </a:r>
          </a:p>
          <a:p>
            <a:r>
              <a:rPr lang="en-US" dirty="0"/>
              <a:t>Update the name of the location to contain ATM in the middle:</a:t>
            </a:r>
          </a:p>
          <a:p>
            <a:pPr lvl="1"/>
            <a:r>
              <a:rPr lang="en-US" dirty="0"/>
              <a:t>Example: ‘Vienna ATM device’</a:t>
            </a:r>
          </a:p>
          <a:p>
            <a:r>
              <a:rPr lang="en-US" dirty="0"/>
              <a:t>Prepare an update that will change this record into  “Vienna Cash machine device”</a:t>
            </a:r>
          </a:p>
          <a:p>
            <a:endParaRPr lang="en-US" dirty="0"/>
          </a:p>
          <a:p>
            <a:r>
              <a:rPr lang="en-US" dirty="0"/>
              <a:t>When you are finished:</a:t>
            </a:r>
          </a:p>
          <a:p>
            <a:pPr lvl="1"/>
            <a:r>
              <a:rPr lang="en-US" dirty="0"/>
              <a:t>In order to get the data in the initial state – update </a:t>
            </a:r>
            <a:r>
              <a:rPr lang="en-US" dirty="0" err="1"/>
              <a:t>Cach</a:t>
            </a:r>
            <a:r>
              <a:rPr lang="en-US" dirty="0"/>
              <a:t> machine back to ATM </a:t>
            </a:r>
            <a:r>
              <a:rPr lang="en-US" dirty="0">
                <a:sym typeface="Wingdings" panose="05000000000000000000" pitchFamily="2" charset="2"/>
              </a:rPr>
              <a:t></a:t>
            </a:r>
            <a:endParaRPr lang="mk-MK" dirty="0"/>
          </a:p>
        </p:txBody>
      </p:sp>
    </p:spTree>
    <p:extLst>
      <p:ext uri="{BB962C8B-B14F-4D97-AF65-F5344CB8AC3E}">
        <p14:creationId xmlns:p14="http://schemas.microsoft.com/office/powerpoint/2010/main" val="805730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environment – second option</a:t>
            </a:r>
            <a:endParaRPr lang="mk-MK" dirty="0"/>
          </a:p>
        </p:txBody>
      </p:sp>
      <p:sp>
        <p:nvSpPr>
          <p:cNvPr id="3" name="Content Placeholder 2"/>
          <p:cNvSpPr>
            <a:spLocks noGrp="1"/>
          </p:cNvSpPr>
          <p:nvPr>
            <p:ph idx="1"/>
          </p:nvPr>
        </p:nvSpPr>
        <p:spPr/>
        <p:txBody>
          <a:bodyPr>
            <a:normAutofit/>
          </a:bodyPr>
          <a:lstStyle/>
          <a:p>
            <a:r>
              <a:rPr lang="en-US" dirty="0"/>
              <a:t>SQL Server service</a:t>
            </a:r>
          </a:p>
          <a:p>
            <a:pPr lvl="1"/>
            <a:r>
              <a:rPr lang="en-US" dirty="0"/>
              <a:t>Windows installation for SQL Server (installation manual will be provided)</a:t>
            </a:r>
          </a:p>
          <a:p>
            <a:r>
              <a:rPr lang="en-US" dirty="0"/>
              <a:t>Tool to access the database engine</a:t>
            </a:r>
          </a:p>
          <a:p>
            <a:pPr lvl="1"/>
            <a:r>
              <a:rPr lang="en-US" dirty="0"/>
              <a:t>Azure data studio </a:t>
            </a:r>
          </a:p>
          <a:p>
            <a:endParaRPr lang="mk-MK" dirty="0"/>
          </a:p>
        </p:txBody>
      </p:sp>
    </p:spTree>
    <p:extLst>
      <p:ext uri="{BB962C8B-B14F-4D97-AF65-F5344CB8AC3E}">
        <p14:creationId xmlns:p14="http://schemas.microsoft.com/office/powerpoint/2010/main" val="186275462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Scalar-valued functions</a:t>
            </a:r>
          </a:p>
        </p:txBody>
      </p:sp>
      <p:sp>
        <p:nvSpPr>
          <p:cNvPr id="3" name="Content Placeholder 2"/>
          <p:cNvSpPr>
            <a:spLocks noGrp="1"/>
          </p:cNvSpPr>
          <p:nvPr>
            <p:ph idx="1"/>
          </p:nvPr>
        </p:nvSpPr>
        <p:spPr>
          <a:xfrm>
            <a:off x="838199" y="1825625"/>
            <a:ext cx="10926337" cy="4351338"/>
          </a:xfrm>
        </p:spPr>
        <p:txBody>
          <a:bodyPr>
            <a:normAutofit fontScale="92500" lnSpcReduction="10000"/>
          </a:bodyPr>
          <a:lstStyle/>
          <a:p>
            <a:pPr marL="0" indent="0">
              <a:buNone/>
            </a:pPr>
            <a:r>
              <a:rPr lang="en-US" dirty="0"/>
              <a:t>Scalar functions are used in order to encapsulate some more complex logic which can be reused in any T-SQL Statement</a:t>
            </a:r>
          </a:p>
          <a:p>
            <a:pPr marL="0" indent="0">
              <a:buNone/>
            </a:pPr>
            <a:r>
              <a:rPr lang="en-US" dirty="0"/>
              <a:t>Basic characteristics of scalar function are:</a:t>
            </a:r>
          </a:p>
          <a:p>
            <a:r>
              <a:rPr lang="en-US" dirty="0"/>
              <a:t>It returns only a single specific value.</a:t>
            </a:r>
          </a:p>
          <a:p>
            <a:r>
              <a:rPr lang="en-US" dirty="0"/>
              <a:t>It can accept multiple parameters, perform calculation, and then return a single value.</a:t>
            </a:r>
          </a:p>
          <a:p>
            <a:r>
              <a:rPr lang="en-US" dirty="0"/>
              <a:t>The value is passed back through the function by means of RETURN command, and every possible code path within the UDF should conclude with the RETURN command.</a:t>
            </a:r>
          </a:p>
          <a:p>
            <a:r>
              <a:rPr lang="en-US" dirty="0"/>
              <a:t>It can used inside any expressions in SQL Server, in fact inside the check constraint, but are not advisable to use their cause of performance matrix</a:t>
            </a:r>
          </a:p>
        </p:txBody>
      </p:sp>
    </p:spTree>
    <p:extLst>
      <p:ext uri="{BB962C8B-B14F-4D97-AF65-F5344CB8AC3E}">
        <p14:creationId xmlns:p14="http://schemas.microsoft.com/office/powerpoint/2010/main" val="186090058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–valued functions - example</a:t>
            </a:r>
          </a:p>
        </p:txBody>
      </p:sp>
      <p:sp>
        <p:nvSpPr>
          <p:cNvPr id="3" name="Content Placeholder 2"/>
          <p:cNvSpPr>
            <a:spLocks noGrp="1"/>
          </p:cNvSpPr>
          <p:nvPr>
            <p:ph idx="1"/>
          </p:nvPr>
        </p:nvSpPr>
        <p:spPr>
          <a:xfrm>
            <a:off x="315951" y="6031151"/>
            <a:ext cx="9758783" cy="520862"/>
          </a:xfrm>
        </p:spPr>
        <p:txBody>
          <a:bodyPr>
            <a:normAutofit/>
          </a:bodyPr>
          <a:lstStyle/>
          <a:p>
            <a:pPr marL="0" indent="0">
              <a:buNone/>
            </a:pPr>
            <a:r>
              <a:rPr lang="en-US" dirty="0"/>
              <a:t>How to call:</a:t>
            </a:r>
          </a:p>
        </p:txBody>
      </p:sp>
      <p:sp>
        <p:nvSpPr>
          <p:cNvPr id="4" name="Rectangle 3"/>
          <p:cNvSpPr/>
          <p:nvPr/>
        </p:nvSpPr>
        <p:spPr>
          <a:xfrm>
            <a:off x="1051931" y="1783427"/>
            <a:ext cx="11842595" cy="3139321"/>
          </a:xfrm>
          <a:prstGeom prst="rect">
            <a:avLst/>
          </a:prstGeom>
        </p:spPr>
        <p:txBody>
          <a:bodyPr wrap="square">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FunctionName</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@ParametarList </a:t>
            </a:r>
            <a:r>
              <a:rPr lang="en-US" dirty="0">
                <a:solidFill>
                  <a:srgbClr val="0000FF"/>
                </a:solidFill>
                <a:latin typeface="Consolas" panose="020B0609020204030204" pitchFamily="49" charset="0"/>
              </a:rPr>
              <a:t>int</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RETURNS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BEGIN</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DECLARE</a:t>
            </a:r>
            <a:r>
              <a:rPr lang="en-US" dirty="0">
                <a:solidFill>
                  <a:srgbClr val="000000"/>
                </a:solidFill>
                <a:latin typeface="Consolas" panose="020B0609020204030204" pitchFamily="49" charset="0"/>
              </a:rPr>
              <a:t> @Result </a:t>
            </a:r>
            <a:r>
              <a:rPr lang="en-US" dirty="0">
                <a:solidFill>
                  <a:srgbClr val="0000FF"/>
                </a:solidFill>
                <a:latin typeface="Consolas" panose="020B0609020204030204" pitchFamily="49" charset="0"/>
              </a:rPr>
              <a:t>INT</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Your code comes here</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@Result</a:t>
            </a:r>
          </a:p>
          <a:p>
            <a:r>
              <a:rPr lang="en-US" dirty="0">
                <a:solidFill>
                  <a:srgbClr val="0000FF"/>
                </a:solidFill>
                <a:latin typeface="Consolas" panose="020B0609020204030204" pitchFamily="49" charset="0"/>
              </a:rPr>
              <a:t>END</a:t>
            </a:r>
            <a:endParaRPr lang="en-US" dirty="0"/>
          </a:p>
        </p:txBody>
      </p:sp>
      <p:sp>
        <p:nvSpPr>
          <p:cNvPr id="5" name="Rectangle 4"/>
          <p:cNvSpPr/>
          <p:nvPr/>
        </p:nvSpPr>
        <p:spPr>
          <a:xfrm>
            <a:off x="2399635" y="6106916"/>
            <a:ext cx="3730508" cy="369332"/>
          </a:xfrm>
          <a:prstGeom prst="rect">
            <a:avLst/>
          </a:prstGeom>
        </p:spPr>
        <p:txBody>
          <a:bodyPr wrap="non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FunctionName</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2</a:t>
            </a:r>
            <a:r>
              <a:rPr lang="en-US" dirty="0">
                <a:solidFill>
                  <a:srgbClr val="808080"/>
                </a:solidFill>
                <a:latin typeface="Consolas" panose="020B0609020204030204" pitchFamily="49" charset="0"/>
              </a:rPr>
              <a:t>)</a:t>
            </a:r>
            <a:endParaRPr lang="en-US" dirty="0"/>
          </a:p>
        </p:txBody>
      </p:sp>
    </p:spTree>
    <p:extLst>
      <p:ext uri="{BB962C8B-B14F-4D97-AF65-F5344CB8AC3E}">
        <p14:creationId xmlns:p14="http://schemas.microsoft.com/office/powerpoint/2010/main" val="389498585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–valued functions - example</a:t>
            </a:r>
          </a:p>
        </p:txBody>
      </p:sp>
      <p:sp>
        <p:nvSpPr>
          <p:cNvPr id="3" name="Content Placeholder 2"/>
          <p:cNvSpPr>
            <a:spLocks noGrp="1"/>
          </p:cNvSpPr>
          <p:nvPr>
            <p:ph idx="1"/>
          </p:nvPr>
        </p:nvSpPr>
        <p:spPr>
          <a:xfrm>
            <a:off x="315951" y="6031151"/>
            <a:ext cx="9758783" cy="520862"/>
          </a:xfrm>
        </p:spPr>
        <p:txBody>
          <a:bodyPr>
            <a:normAutofit/>
          </a:bodyPr>
          <a:lstStyle/>
          <a:p>
            <a:pPr marL="0" indent="0">
              <a:buNone/>
            </a:pPr>
            <a:r>
              <a:rPr lang="en-US" dirty="0"/>
              <a:t>How to call:</a:t>
            </a:r>
          </a:p>
        </p:txBody>
      </p:sp>
      <p:sp>
        <p:nvSpPr>
          <p:cNvPr id="4" name="Rectangle 3"/>
          <p:cNvSpPr/>
          <p:nvPr/>
        </p:nvSpPr>
        <p:spPr>
          <a:xfrm>
            <a:off x="1051931" y="1783427"/>
            <a:ext cx="11842595" cy="3970318"/>
          </a:xfrm>
          <a:prstGeom prst="rect">
            <a:avLst/>
          </a:prstGeom>
        </p:spPr>
        <p:txBody>
          <a:bodyPr wrap="square">
            <a:spAutoFit/>
          </a:bodyPr>
          <a:lstStyle/>
          <a:p>
            <a:r>
              <a:rPr lang="en-US" dirty="0">
                <a:solidFill>
                  <a:srgbClr val="0000FF"/>
                </a:solidFill>
                <a:latin typeface="Consolas" panose="020B0609020204030204" pitchFamily="49" charset="0"/>
              </a:rPr>
              <a:t>CREATE OR 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fn_TotalTransactionsForCustomer</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@CustomerId </a:t>
            </a:r>
            <a:r>
              <a:rPr lang="en-US" dirty="0">
                <a:solidFill>
                  <a:srgbClr val="0000FF"/>
                </a:solidFill>
                <a:latin typeface="Consolas" panose="020B0609020204030204" pitchFamily="49" charset="0"/>
              </a:rPr>
              <a:t>int</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RETURNS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BEGIN</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DECLARE</a:t>
            </a:r>
            <a:r>
              <a:rPr lang="en-US" dirty="0">
                <a:solidFill>
                  <a:srgbClr val="000000"/>
                </a:solidFill>
                <a:latin typeface="Consolas" panose="020B0609020204030204" pitchFamily="49" charset="0"/>
              </a:rPr>
              <a:t> @Result </a:t>
            </a:r>
            <a:r>
              <a:rPr lang="en-US" dirty="0">
                <a:solidFill>
                  <a:srgbClr val="0000FF"/>
                </a:solidFill>
                <a:latin typeface="Consolas" panose="020B0609020204030204" pitchFamily="49" charset="0"/>
              </a:rPr>
              <a:t>INT</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@Result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COUNT</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Account</a:t>
            </a:r>
            <a:r>
              <a:rPr lang="en-US" dirty="0">
                <a:solidFill>
                  <a:srgbClr val="000000"/>
                </a:solidFill>
                <a:latin typeface="Consolas" panose="020B0609020204030204" pitchFamily="49" charset="0"/>
              </a:rPr>
              <a:t> a</a:t>
            </a:r>
          </a:p>
          <a:p>
            <a:r>
              <a:rPr lang="en-US" dirty="0">
                <a:solidFill>
                  <a:srgbClr val="808080"/>
                </a:solidFill>
                <a:latin typeface="Consolas" panose="020B0609020204030204" pitchFamily="49" charset="0"/>
              </a:rPr>
              <a:t>INNER</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JOIN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AccountDetails</a:t>
            </a:r>
            <a:r>
              <a:rPr lang="en-US" dirty="0">
                <a:solidFill>
                  <a:srgbClr val="000000"/>
                </a:solidFill>
                <a:latin typeface="Consolas" panose="020B0609020204030204" pitchFamily="49" charset="0"/>
              </a:rPr>
              <a:t> d </a:t>
            </a:r>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a</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AccountId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CustomerId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CustomerId</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@Result</a:t>
            </a:r>
          </a:p>
          <a:p>
            <a:r>
              <a:rPr lang="en-US" dirty="0">
                <a:solidFill>
                  <a:srgbClr val="0000FF"/>
                </a:solidFill>
                <a:latin typeface="Consolas" panose="020B0609020204030204" pitchFamily="49" charset="0"/>
              </a:rPr>
              <a:t>END</a:t>
            </a:r>
            <a:endParaRPr lang="en-US" dirty="0"/>
          </a:p>
        </p:txBody>
      </p:sp>
      <p:sp>
        <p:nvSpPr>
          <p:cNvPr id="5" name="Rectangle 4"/>
          <p:cNvSpPr/>
          <p:nvPr/>
        </p:nvSpPr>
        <p:spPr>
          <a:xfrm>
            <a:off x="2399635" y="6106916"/>
            <a:ext cx="6009979" cy="369332"/>
          </a:xfrm>
          <a:prstGeom prst="rect">
            <a:avLst/>
          </a:prstGeom>
        </p:spPr>
        <p:txBody>
          <a:bodyPr wrap="non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fn_TotalTransactionsForCustomer</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2</a:t>
            </a:r>
            <a:r>
              <a:rPr lang="en-US" dirty="0">
                <a:solidFill>
                  <a:srgbClr val="808080"/>
                </a:solidFill>
                <a:latin typeface="Consolas" panose="020B0609020204030204" pitchFamily="49" charset="0"/>
              </a:rPr>
              <a:t>)</a:t>
            </a:r>
            <a:endParaRPr lang="en-US" dirty="0"/>
          </a:p>
        </p:txBody>
      </p:sp>
    </p:spTree>
    <p:extLst>
      <p:ext uri="{BB962C8B-B14F-4D97-AF65-F5344CB8AC3E}">
        <p14:creationId xmlns:p14="http://schemas.microsoft.com/office/powerpoint/2010/main" val="121751404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5018"/>
            <a:ext cx="12192000" cy="6132982"/>
          </a:xfrm>
          <a:prstGeom prst="rect">
            <a:avLst/>
          </a:prstGeom>
        </p:spPr>
      </p:pic>
      <p:sp>
        <p:nvSpPr>
          <p:cNvPr id="2" name="Title 1"/>
          <p:cNvSpPr>
            <a:spLocks noGrp="1"/>
          </p:cNvSpPr>
          <p:nvPr>
            <p:ph type="title"/>
          </p:nvPr>
        </p:nvSpPr>
        <p:spPr>
          <a:xfrm>
            <a:off x="0" y="-235131"/>
            <a:ext cx="11390811" cy="1332411"/>
          </a:xfrm>
        </p:spPr>
        <p:txBody>
          <a:bodyPr>
            <a:normAutofit/>
          </a:bodyPr>
          <a:lstStyle/>
          <a:p>
            <a:r>
              <a:rPr lang="en-US" dirty="0"/>
              <a:t>Hands-on – Scalar valued functions</a:t>
            </a:r>
            <a:endParaRPr lang="mk-MK" dirty="0"/>
          </a:p>
        </p:txBody>
      </p:sp>
    </p:spTree>
    <p:extLst>
      <p:ext uri="{BB962C8B-B14F-4D97-AF65-F5344CB8AC3E}">
        <p14:creationId xmlns:p14="http://schemas.microsoft.com/office/powerpoint/2010/main" val="417159234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67C6C-E8FE-4B7F-B389-686DB4F22EA5}"/>
              </a:ext>
            </a:extLst>
          </p:cNvPr>
          <p:cNvSpPr>
            <a:spLocks noGrp="1"/>
          </p:cNvSpPr>
          <p:nvPr>
            <p:ph type="title"/>
          </p:nvPr>
        </p:nvSpPr>
        <p:spPr/>
        <p:txBody>
          <a:bodyPr/>
          <a:lstStyle/>
          <a:p>
            <a:r>
              <a:rPr lang="en-US" dirty="0"/>
              <a:t>Hands-on</a:t>
            </a:r>
            <a:endParaRPr lang="mk-MK" dirty="0"/>
          </a:p>
        </p:txBody>
      </p:sp>
      <p:sp>
        <p:nvSpPr>
          <p:cNvPr id="3" name="Content Placeholder 2">
            <a:extLst>
              <a:ext uri="{FF2B5EF4-FFF2-40B4-BE49-F238E27FC236}">
                <a16:creationId xmlns:a16="http://schemas.microsoft.com/office/drawing/2014/main" id="{CE9F05E8-72EB-4AD3-932F-700BC5282C93}"/>
              </a:ext>
            </a:extLst>
          </p:cNvPr>
          <p:cNvSpPr>
            <a:spLocks noGrp="1"/>
          </p:cNvSpPr>
          <p:nvPr>
            <p:ph idx="1"/>
          </p:nvPr>
        </p:nvSpPr>
        <p:spPr/>
        <p:txBody>
          <a:bodyPr/>
          <a:lstStyle/>
          <a:p>
            <a:r>
              <a:rPr lang="en-US" dirty="0"/>
              <a:t>Prepare function that for </a:t>
            </a:r>
            <a:r>
              <a:rPr lang="en-US" dirty="0" err="1"/>
              <a:t>CustomerId</a:t>
            </a:r>
            <a:r>
              <a:rPr lang="en-US" dirty="0"/>
              <a:t> on input will return the current balance of his EUR account</a:t>
            </a:r>
          </a:p>
          <a:p>
            <a:r>
              <a:rPr lang="en-US" dirty="0" err="1"/>
              <a:t>Dbo.MyEURAccountBalance</a:t>
            </a:r>
            <a:r>
              <a:rPr lang="en-US" dirty="0"/>
              <a:t>(@CustomerId) </a:t>
            </a:r>
          </a:p>
          <a:p>
            <a:pPr lvl="1"/>
            <a:r>
              <a:rPr lang="en-US" dirty="0"/>
              <a:t>Output: decimal(18,2)</a:t>
            </a:r>
          </a:p>
          <a:p>
            <a:pPr lvl="1"/>
            <a:endParaRPr lang="en-US" dirty="0"/>
          </a:p>
          <a:p>
            <a:pPr lvl="1"/>
            <a:endParaRPr lang="en-US" dirty="0"/>
          </a:p>
          <a:p>
            <a:r>
              <a:rPr lang="en-US" dirty="0"/>
              <a:t>Step 2:</a:t>
            </a:r>
          </a:p>
          <a:p>
            <a:pPr lvl="1"/>
            <a:r>
              <a:rPr lang="en-US" dirty="0"/>
              <a:t>Expose the currency to be on input</a:t>
            </a:r>
          </a:p>
          <a:p>
            <a:pPr lvl="1"/>
            <a:r>
              <a:rPr lang="en-US" dirty="0"/>
              <a:t>Dbo.MyAccountBalanceV2(@CustomerId, @CurrencyId) </a:t>
            </a:r>
          </a:p>
          <a:p>
            <a:pPr lvl="2"/>
            <a:r>
              <a:rPr lang="en-US" dirty="0"/>
              <a:t>Output: decimal(18,2)</a:t>
            </a:r>
          </a:p>
          <a:p>
            <a:pPr marL="914400" lvl="2" indent="0">
              <a:buNone/>
            </a:pPr>
            <a:endParaRPr lang="en-US" dirty="0"/>
          </a:p>
          <a:p>
            <a:endParaRPr lang="mk-MK" dirty="0"/>
          </a:p>
        </p:txBody>
      </p:sp>
    </p:spTree>
    <p:extLst>
      <p:ext uri="{BB962C8B-B14F-4D97-AF65-F5344CB8AC3E}">
        <p14:creationId xmlns:p14="http://schemas.microsoft.com/office/powerpoint/2010/main" val="262659885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B615C-B022-4371-A2D2-0C54B2EFA73F}"/>
              </a:ext>
            </a:extLst>
          </p:cNvPr>
          <p:cNvSpPr>
            <a:spLocks noGrp="1"/>
          </p:cNvSpPr>
          <p:nvPr>
            <p:ph type="title"/>
          </p:nvPr>
        </p:nvSpPr>
        <p:spPr/>
        <p:txBody>
          <a:bodyPr/>
          <a:lstStyle/>
          <a:p>
            <a:r>
              <a:rPr lang="en-US" dirty="0"/>
              <a:t>Try at home</a:t>
            </a:r>
            <a:endParaRPr lang="mk-MK" dirty="0"/>
          </a:p>
        </p:txBody>
      </p:sp>
      <p:sp>
        <p:nvSpPr>
          <p:cNvPr id="3" name="Content Placeholder 2">
            <a:extLst>
              <a:ext uri="{FF2B5EF4-FFF2-40B4-BE49-F238E27FC236}">
                <a16:creationId xmlns:a16="http://schemas.microsoft.com/office/drawing/2014/main" id="{A21C9ECF-D1AB-43A8-98FD-4E806CA8F57A}"/>
              </a:ext>
            </a:extLst>
          </p:cNvPr>
          <p:cNvSpPr>
            <a:spLocks noGrp="1"/>
          </p:cNvSpPr>
          <p:nvPr>
            <p:ph idx="1"/>
          </p:nvPr>
        </p:nvSpPr>
        <p:spPr/>
        <p:txBody>
          <a:bodyPr/>
          <a:lstStyle/>
          <a:p>
            <a:r>
              <a:rPr lang="en-US" dirty="0"/>
              <a:t>Create a scalar function that for input:</a:t>
            </a:r>
          </a:p>
          <a:p>
            <a:pPr lvl="1"/>
            <a:r>
              <a:rPr lang="en-US" dirty="0" err="1"/>
              <a:t>CustomerId</a:t>
            </a:r>
            <a:endParaRPr lang="en-US" dirty="0"/>
          </a:p>
          <a:p>
            <a:pPr lvl="1"/>
            <a:r>
              <a:rPr lang="en-US" dirty="0" err="1"/>
              <a:t>CurrencyId</a:t>
            </a:r>
            <a:endParaRPr lang="en-US" dirty="0"/>
          </a:p>
          <a:p>
            <a:pPr lvl="1"/>
            <a:r>
              <a:rPr lang="en-US" dirty="0"/>
              <a:t>Date</a:t>
            </a:r>
          </a:p>
          <a:p>
            <a:pPr lvl="1"/>
            <a:endParaRPr lang="en-US" dirty="0"/>
          </a:p>
          <a:p>
            <a:pPr marL="0" indent="0">
              <a:buNone/>
            </a:pPr>
            <a:r>
              <a:rPr lang="en-US" dirty="0"/>
              <a:t>Function will return the current balance for that customer and Currency on specific Date</a:t>
            </a:r>
          </a:p>
        </p:txBody>
      </p:sp>
    </p:spTree>
    <p:extLst>
      <p:ext uri="{BB962C8B-B14F-4D97-AF65-F5344CB8AC3E}">
        <p14:creationId xmlns:p14="http://schemas.microsoft.com/office/powerpoint/2010/main" val="364224590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Table-valued functions</a:t>
            </a:r>
          </a:p>
        </p:txBody>
      </p:sp>
      <p:sp>
        <p:nvSpPr>
          <p:cNvPr id="3" name="Content Placeholder 2"/>
          <p:cNvSpPr>
            <a:spLocks noGrp="1"/>
          </p:cNvSpPr>
          <p:nvPr>
            <p:ph idx="1"/>
          </p:nvPr>
        </p:nvSpPr>
        <p:spPr>
          <a:xfrm>
            <a:off x="838199" y="1825625"/>
            <a:ext cx="10926337" cy="4351338"/>
          </a:xfrm>
        </p:spPr>
        <p:txBody>
          <a:bodyPr>
            <a:normAutofit/>
          </a:bodyPr>
          <a:lstStyle/>
          <a:p>
            <a:pPr marL="0" indent="0">
              <a:buNone/>
            </a:pPr>
            <a:r>
              <a:rPr lang="en-US" dirty="0"/>
              <a:t>A table-valued function is a user-defined function that returns data of a table type. The return type of a table-valued function is a table, therefore, you can use the table-valued function just like you would use a table.</a:t>
            </a:r>
          </a:p>
          <a:p>
            <a:pPr marL="0" indent="0">
              <a:buNone/>
            </a:pPr>
            <a:r>
              <a:rPr lang="en-US" dirty="0"/>
              <a:t>Basic characteristics of table valued function are:</a:t>
            </a:r>
          </a:p>
          <a:p>
            <a:r>
              <a:rPr lang="en-US" dirty="0"/>
              <a:t>It can accept multiple parameters, perform calculation, and then return a full resultset</a:t>
            </a:r>
          </a:p>
          <a:p>
            <a:r>
              <a:rPr lang="en-US" dirty="0"/>
              <a:t>It returns resultset with one or multiple rows</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6016815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–valued functions - example</a:t>
            </a:r>
          </a:p>
        </p:txBody>
      </p:sp>
      <p:sp>
        <p:nvSpPr>
          <p:cNvPr id="3" name="Content Placeholder 2"/>
          <p:cNvSpPr>
            <a:spLocks noGrp="1"/>
          </p:cNvSpPr>
          <p:nvPr>
            <p:ph idx="1"/>
          </p:nvPr>
        </p:nvSpPr>
        <p:spPr>
          <a:xfrm>
            <a:off x="315951" y="6031151"/>
            <a:ext cx="9758783" cy="520862"/>
          </a:xfrm>
        </p:spPr>
        <p:txBody>
          <a:bodyPr>
            <a:normAutofit/>
          </a:bodyPr>
          <a:lstStyle/>
          <a:p>
            <a:pPr marL="0" indent="0">
              <a:buNone/>
            </a:pPr>
            <a:r>
              <a:rPr lang="en-US"/>
              <a:t>How to call:</a:t>
            </a:r>
            <a:endParaRPr lang="en-US" dirty="0"/>
          </a:p>
        </p:txBody>
      </p:sp>
      <p:sp>
        <p:nvSpPr>
          <p:cNvPr id="6" name="Rectangle 5"/>
          <p:cNvSpPr/>
          <p:nvPr/>
        </p:nvSpPr>
        <p:spPr>
          <a:xfrm>
            <a:off x="838200" y="1515122"/>
            <a:ext cx="10831423" cy="4524315"/>
          </a:xfrm>
          <a:prstGeom prst="rect">
            <a:avLst/>
          </a:prstGeom>
        </p:spPr>
        <p:txBody>
          <a:bodyPr wrap="square">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fn_TotalTransactionsForCustomerAndCurrency</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CustomerId</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RETURNS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ResultSet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 </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CurrencyCode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NumOfTransacions</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BEGIN</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ResultSet</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CurrencyCode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NumOfTransacions</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ShortName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count</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Account</a:t>
            </a:r>
            <a:r>
              <a:rPr lang="en-US" dirty="0">
                <a:solidFill>
                  <a:srgbClr val="000000"/>
                </a:solidFill>
                <a:latin typeface="Consolas" panose="020B0609020204030204" pitchFamily="49" charset="0"/>
              </a:rPr>
              <a:t> a</a:t>
            </a:r>
          </a:p>
          <a:p>
            <a:r>
              <a:rPr lang="en-US" dirty="0">
                <a:solidFill>
                  <a:srgbClr val="808080"/>
                </a:solidFill>
                <a:latin typeface="Consolas" panose="020B0609020204030204" pitchFamily="49" charset="0"/>
              </a:rPr>
              <a:t>INNER</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JOIN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AccountDetails</a:t>
            </a:r>
            <a:r>
              <a:rPr lang="en-US" dirty="0">
                <a:solidFill>
                  <a:srgbClr val="000000"/>
                </a:solidFill>
                <a:latin typeface="Consolas" panose="020B0609020204030204" pitchFamily="49" charset="0"/>
              </a:rPr>
              <a:t> d </a:t>
            </a:r>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a</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AccountId</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INNER</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JOIN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Currency</a:t>
            </a:r>
            <a:r>
              <a:rPr lang="en-US" dirty="0">
                <a:solidFill>
                  <a:srgbClr val="000000"/>
                </a:solidFill>
                <a:latin typeface="Consolas" panose="020B0609020204030204" pitchFamily="49" charset="0"/>
              </a:rPr>
              <a:t> c </a:t>
            </a:r>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c</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CurrencyId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CustomerId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CustomerId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ShortName</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END</a:t>
            </a:r>
            <a:endParaRPr lang="en-US" dirty="0"/>
          </a:p>
        </p:txBody>
      </p:sp>
      <p:sp>
        <p:nvSpPr>
          <p:cNvPr id="7" name="Rectangle 6"/>
          <p:cNvSpPr/>
          <p:nvPr/>
        </p:nvSpPr>
        <p:spPr>
          <a:xfrm>
            <a:off x="2401229" y="6106916"/>
            <a:ext cx="9184888" cy="369332"/>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fn_TotalTransactionsForCustomerAndCurrency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2</a:t>
            </a:r>
            <a:r>
              <a:rPr lang="en-US" dirty="0">
                <a:solidFill>
                  <a:srgbClr val="808080"/>
                </a:solidFill>
                <a:latin typeface="Consolas" panose="020B0609020204030204" pitchFamily="49" charset="0"/>
              </a:rPr>
              <a:t>)</a:t>
            </a:r>
            <a:endParaRPr lang="en-US" dirty="0"/>
          </a:p>
        </p:txBody>
      </p:sp>
    </p:spTree>
    <p:extLst>
      <p:ext uri="{BB962C8B-B14F-4D97-AF65-F5344CB8AC3E}">
        <p14:creationId xmlns:p14="http://schemas.microsoft.com/office/powerpoint/2010/main" val="394978904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5018"/>
            <a:ext cx="12192000" cy="6132982"/>
          </a:xfrm>
          <a:prstGeom prst="rect">
            <a:avLst/>
          </a:prstGeom>
        </p:spPr>
      </p:pic>
      <p:sp>
        <p:nvSpPr>
          <p:cNvPr id="2" name="Title 1"/>
          <p:cNvSpPr>
            <a:spLocks noGrp="1"/>
          </p:cNvSpPr>
          <p:nvPr>
            <p:ph type="title"/>
          </p:nvPr>
        </p:nvSpPr>
        <p:spPr>
          <a:xfrm>
            <a:off x="0" y="-235131"/>
            <a:ext cx="11390811" cy="1332411"/>
          </a:xfrm>
        </p:spPr>
        <p:txBody>
          <a:bodyPr>
            <a:normAutofit/>
          </a:bodyPr>
          <a:lstStyle/>
          <a:p>
            <a:r>
              <a:rPr lang="en-US" dirty="0"/>
              <a:t>Hands-on – Table valued functions</a:t>
            </a:r>
            <a:endParaRPr lang="mk-MK" dirty="0"/>
          </a:p>
        </p:txBody>
      </p:sp>
    </p:spTree>
    <p:extLst>
      <p:ext uri="{BB962C8B-B14F-4D97-AF65-F5344CB8AC3E}">
        <p14:creationId xmlns:p14="http://schemas.microsoft.com/office/powerpoint/2010/main" val="381699647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D92F7-08BC-42B6-AC73-E3F1217D5100}"/>
              </a:ext>
            </a:extLst>
          </p:cNvPr>
          <p:cNvSpPr>
            <a:spLocks noGrp="1"/>
          </p:cNvSpPr>
          <p:nvPr>
            <p:ph type="title"/>
          </p:nvPr>
        </p:nvSpPr>
        <p:spPr/>
        <p:txBody>
          <a:bodyPr/>
          <a:lstStyle/>
          <a:p>
            <a:r>
              <a:rPr lang="en-US" dirty="0"/>
              <a:t>Hands on</a:t>
            </a:r>
            <a:endParaRPr lang="mk-MK" dirty="0"/>
          </a:p>
        </p:txBody>
      </p:sp>
      <p:sp>
        <p:nvSpPr>
          <p:cNvPr id="3" name="Content Placeholder 2">
            <a:extLst>
              <a:ext uri="{FF2B5EF4-FFF2-40B4-BE49-F238E27FC236}">
                <a16:creationId xmlns:a16="http://schemas.microsoft.com/office/drawing/2014/main" id="{4F5AAD46-0C9D-40F7-A67D-AD47D9ADC72E}"/>
              </a:ext>
            </a:extLst>
          </p:cNvPr>
          <p:cNvSpPr>
            <a:spLocks noGrp="1"/>
          </p:cNvSpPr>
          <p:nvPr>
            <p:ph idx="1"/>
          </p:nvPr>
        </p:nvSpPr>
        <p:spPr/>
        <p:txBody>
          <a:bodyPr>
            <a:normAutofit lnSpcReduction="10000"/>
          </a:bodyPr>
          <a:lstStyle/>
          <a:p>
            <a:r>
              <a:rPr lang="en-US" dirty="0"/>
              <a:t>Create function that will return the total number of transactions per location type ( total ATM transactions, total Clearing house transactions, </a:t>
            </a:r>
            <a:r>
              <a:rPr lang="en-US" dirty="0" err="1"/>
              <a:t>etc</a:t>
            </a:r>
            <a:r>
              <a:rPr lang="en-US" dirty="0"/>
              <a:t>…) for validity period defined on input of function</a:t>
            </a:r>
          </a:p>
          <a:p>
            <a:endParaRPr lang="en-US" dirty="0"/>
          </a:p>
          <a:p>
            <a:r>
              <a:rPr lang="en-US" dirty="0"/>
              <a:t>Help:</a:t>
            </a:r>
          </a:p>
          <a:p>
            <a:pPr marL="0" indent="0">
              <a:buNone/>
            </a:pPr>
            <a:r>
              <a:rPr lang="en-US" dirty="0"/>
              <a:t>-- input: (@</a:t>
            </a:r>
            <a:r>
              <a:rPr lang="en-US" dirty="0" err="1"/>
              <a:t>CustomerId</a:t>
            </a:r>
            <a:r>
              <a:rPr lang="en-US" dirty="0"/>
              <a:t>, @</a:t>
            </a:r>
            <a:r>
              <a:rPr lang="en-US" dirty="0" err="1"/>
              <a:t>validFrom</a:t>
            </a:r>
            <a:r>
              <a:rPr lang="en-US" dirty="0"/>
              <a:t> date, @</a:t>
            </a:r>
            <a:r>
              <a:rPr lang="en-US" dirty="0" err="1"/>
              <a:t>ValidTo</a:t>
            </a:r>
            <a:r>
              <a:rPr lang="en-US" dirty="0"/>
              <a:t> date)</a:t>
            </a:r>
          </a:p>
          <a:p>
            <a:pPr marL="0" indent="0">
              <a:buNone/>
            </a:pPr>
            <a:r>
              <a:rPr lang="en-US" dirty="0"/>
              <a:t>Example output:</a:t>
            </a:r>
            <a:endParaRPr lang="mk-MK" dirty="0"/>
          </a:p>
          <a:p>
            <a:pPr marL="0" indent="0">
              <a:buNone/>
            </a:pPr>
            <a:r>
              <a:rPr lang="en-US" dirty="0"/>
              <a:t>ATM - 5</a:t>
            </a:r>
          </a:p>
          <a:p>
            <a:pPr marL="0" indent="0">
              <a:buNone/>
            </a:pPr>
            <a:r>
              <a:rPr lang="en-US" dirty="0"/>
              <a:t>Clearing house - 1</a:t>
            </a:r>
          </a:p>
          <a:p>
            <a:pPr marL="0" indent="0">
              <a:buNone/>
            </a:pPr>
            <a:r>
              <a:rPr lang="en-US" dirty="0"/>
              <a:t>Branch office - 2</a:t>
            </a:r>
          </a:p>
          <a:p>
            <a:endParaRPr lang="mk-MK" dirty="0"/>
          </a:p>
        </p:txBody>
      </p:sp>
    </p:spTree>
    <p:extLst>
      <p:ext uri="{BB962C8B-B14F-4D97-AF65-F5344CB8AC3E}">
        <p14:creationId xmlns:p14="http://schemas.microsoft.com/office/powerpoint/2010/main" val="1064483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2. Docker container installation</a:t>
            </a:r>
            <a:endParaRPr lang="mk-MK" dirty="0"/>
          </a:p>
        </p:txBody>
      </p:sp>
      <p:sp>
        <p:nvSpPr>
          <p:cNvPr id="5" name="Text Placeholder 4"/>
          <p:cNvSpPr>
            <a:spLocks noGrp="1"/>
          </p:cNvSpPr>
          <p:nvPr>
            <p:ph type="body" idx="1"/>
          </p:nvPr>
        </p:nvSpPr>
        <p:spPr/>
        <p:txBody>
          <a:bodyPr/>
          <a:lstStyle/>
          <a:p>
            <a:endParaRPr lang="mk-MK"/>
          </a:p>
        </p:txBody>
      </p:sp>
    </p:spTree>
    <p:extLst>
      <p:ext uri="{BB962C8B-B14F-4D97-AF65-F5344CB8AC3E}">
        <p14:creationId xmlns:p14="http://schemas.microsoft.com/office/powerpoint/2010/main" val="149921083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Stored Procedures</a:t>
            </a:r>
            <a:endParaRPr lang="mk-MK" dirty="0"/>
          </a:p>
        </p:txBody>
      </p:sp>
      <p:sp>
        <p:nvSpPr>
          <p:cNvPr id="5" name="Text Placeholder 4"/>
          <p:cNvSpPr>
            <a:spLocks noGrp="1"/>
          </p:cNvSpPr>
          <p:nvPr>
            <p:ph type="body" idx="1"/>
          </p:nvPr>
        </p:nvSpPr>
        <p:spPr/>
        <p:txBody>
          <a:bodyPr/>
          <a:lstStyle/>
          <a:p>
            <a:endParaRPr lang="mk-MK" dirty="0"/>
          </a:p>
        </p:txBody>
      </p:sp>
    </p:spTree>
    <p:extLst>
      <p:ext uri="{BB962C8B-B14F-4D97-AF65-F5344CB8AC3E}">
        <p14:creationId xmlns:p14="http://schemas.microsoft.com/office/powerpoint/2010/main" val="412078875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procedures	</a:t>
            </a:r>
            <a:endParaRPr lang="mk-MK" dirty="0"/>
          </a:p>
        </p:txBody>
      </p:sp>
      <p:sp>
        <p:nvSpPr>
          <p:cNvPr id="3" name="Content Placeholder 2"/>
          <p:cNvSpPr>
            <a:spLocks noGrp="1"/>
          </p:cNvSpPr>
          <p:nvPr>
            <p:ph idx="1"/>
          </p:nvPr>
        </p:nvSpPr>
        <p:spPr/>
        <p:txBody>
          <a:bodyPr>
            <a:normAutofit/>
          </a:bodyPr>
          <a:lstStyle/>
          <a:p>
            <a:r>
              <a:rPr lang="en-US" dirty="0"/>
              <a:t>A stored procedure in SQL Server is a group of one or more Transact-SQL statements used to Read, Transform and Modify data</a:t>
            </a:r>
          </a:p>
          <a:p>
            <a:r>
              <a:rPr lang="en-US" dirty="0"/>
              <a:t>Main characteristics are:</a:t>
            </a:r>
          </a:p>
          <a:p>
            <a:pPr lvl="1"/>
            <a:r>
              <a:rPr lang="en-US" dirty="0"/>
              <a:t>Accept input parameters and return multiple values in the form of output parameters to the calling program.</a:t>
            </a:r>
          </a:p>
          <a:p>
            <a:pPr lvl="1"/>
            <a:r>
              <a:rPr lang="en-US" dirty="0"/>
              <a:t>Return zero, one or more result sets when executed</a:t>
            </a:r>
          </a:p>
          <a:p>
            <a:pPr lvl="1"/>
            <a:r>
              <a:rPr lang="en-US" dirty="0"/>
              <a:t>Contain programming statements that perform operations in the database. These include calling other procedures</a:t>
            </a:r>
          </a:p>
          <a:p>
            <a:pPr lvl="1"/>
            <a:r>
              <a:rPr lang="en-US" dirty="0"/>
              <a:t>Return a status value to a calling program to indicate success or failure (and the reason for failure).</a:t>
            </a:r>
          </a:p>
          <a:p>
            <a:endParaRPr lang="en-US" dirty="0"/>
          </a:p>
        </p:txBody>
      </p:sp>
    </p:spTree>
    <p:extLst>
      <p:ext uri="{BB962C8B-B14F-4D97-AF65-F5344CB8AC3E}">
        <p14:creationId xmlns:p14="http://schemas.microsoft.com/office/powerpoint/2010/main" val="353223277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procedures	</a:t>
            </a:r>
            <a:endParaRPr lang="mk-MK" dirty="0"/>
          </a:p>
        </p:txBody>
      </p:sp>
      <p:sp>
        <p:nvSpPr>
          <p:cNvPr id="3" name="Content Placeholder 2"/>
          <p:cNvSpPr>
            <a:spLocks noGrp="1"/>
          </p:cNvSpPr>
          <p:nvPr>
            <p:ph idx="1"/>
          </p:nvPr>
        </p:nvSpPr>
        <p:spPr/>
        <p:txBody>
          <a:bodyPr>
            <a:normAutofit/>
          </a:bodyPr>
          <a:lstStyle/>
          <a:p>
            <a:r>
              <a:rPr lang="en-US" dirty="0"/>
              <a:t>Key benefits of using stored procedure in the database are:</a:t>
            </a:r>
          </a:p>
          <a:p>
            <a:pPr lvl="1"/>
            <a:r>
              <a:rPr lang="en-US" b="1" dirty="0"/>
              <a:t>Reduced server/client network traffic </a:t>
            </a:r>
            <a:r>
              <a:rPr lang="en-US" dirty="0"/>
              <a:t>– single batch execution and no need for back and forth of data to client side</a:t>
            </a:r>
          </a:p>
          <a:p>
            <a:pPr lvl="1"/>
            <a:r>
              <a:rPr lang="en-US" b="1" dirty="0"/>
              <a:t>Stronger security </a:t>
            </a:r>
            <a:r>
              <a:rPr lang="en-US" dirty="0"/>
              <a:t>– RDBMS can fully manage the permissions for the procedure</a:t>
            </a:r>
          </a:p>
          <a:p>
            <a:pPr lvl="1"/>
            <a:r>
              <a:rPr lang="en-US" b="1" dirty="0"/>
              <a:t>Code reusability </a:t>
            </a:r>
            <a:r>
              <a:rPr lang="en-US" dirty="0"/>
              <a:t>– no need for re-typing the same code on multiple places</a:t>
            </a:r>
          </a:p>
          <a:p>
            <a:pPr lvl="1"/>
            <a:r>
              <a:rPr lang="en-US" b="1" dirty="0"/>
              <a:t>Improved performance </a:t>
            </a:r>
            <a:r>
              <a:rPr lang="en-US" dirty="0"/>
              <a:t>– generated execution plan that will be reusable for next executions</a:t>
            </a:r>
          </a:p>
          <a:p>
            <a:pPr lvl="1"/>
            <a:r>
              <a:rPr lang="en-US" b="1" dirty="0"/>
              <a:t>Easier maintenance </a:t>
            </a:r>
            <a:r>
              <a:rPr lang="en-US" dirty="0"/>
              <a:t>– having unique logic stored in a single place reduces the time needed for changes to existing code</a:t>
            </a:r>
          </a:p>
        </p:txBody>
      </p:sp>
    </p:spTree>
    <p:extLst>
      <p:ext uri="{BB962C8B-B14F-4D97-AF65-F5344CB8AC3E}">
        <p14:creationId xmlns:p14="http://schemas.microsoft.com/office/powerpoint/2010/main" val="189734109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procedures – how to create	</a:t>
            </a:r>
            <a:endParaRPr lang="mk-MK" dirty="0"/>
          </a:p>
        </p:txBody>
      </p:sp>
      <p:sp>
        <p:nvSpPr>
          <p:cNvPr id="4" name="Rectangle 3">
            <a:extLst>
              <a:ext uri="{FF2B5EF4-FFF2-40B4-BE49-F238E27FC236}">
                <a16:creationId xmlns:a16="http://schemas.microsoft.com/office/drawing/2014/main" id="{79D5B4D1-84B3-4CBD-81FC-1073B35C9900}"/>
              </a:ext>
            </a:extLst>
          </p:cNvPr>
          <p:cNvSpPr/>
          <p:nvPr/>
        </p:nvSpPr>
        <p:spPr>
          <a:xfrm>
            <a:off x="553155" y="1590596"/>
            <a:ext cx="12112978" cy="3416320"/>
          </a:xfrm>
          <a:prstGeom prst="rect">
            <a:avLst/>
          </a:prstGeom>
        </p:spPr>
        <p:txBody>
          <a:bodyPr wrap="square">
            <a:spAutoFit/>
          </a:bodyPr>
          <a:lstStyle/>
          <a:p>
            <a:endParaRPr lang="mk-MK" dirty="0">
              <a:solidFill>
                <a:srgbClr val="000000"/>
              </a:solidFill>
              <a:latin typeface="Consolas" panose="020B0609020204030204" pitchFamily="49" charset="0"/>
            </a:endParaRPr>
          </a:p>
          <a:p>
            <a:r>
              <a:rPr lang="it-IT" dirty="0">
                <a:solidFill>
                  <a:srgbClr val="0000FF"/>
                </a:solidFill>
                <a:latin typeface="Consolas" panose="020B0609020204030204" pitchFamily="49" charset="0"/>
              </a:rPr>
              <a:t>CREATE</a:t>
            </a:r>
            <a:r>
              <a:rPr lang="it-IT" dirty="0">
                <a:solidFill>
                  <a:srgbClr val="000000"/>
                </a:solidFill>
                <a:latin typeface="Consolas" panose="020B0609020204030204" pitchFamily="49" charset="0"/>
              </a:rPr>
              <a:t> </a:t>
            </a:r>
            <a:r>
              <a:rPr lang="it-IT" dirty="0">
                <a:solidFill>
                  <a:srgbClr val="0000FF"/>
                </a:solidFill>
                <a:latin typeface="Consolas" panose="020B0609020204030204" pitchFamily="49" charset="0"/>
              </a:rPr>
              <a:t>PROCEDURE</a:t>
            </a:r>
            <a:r>
              <a:rPr lang="it-IT" dirty="0">
                <a:solidFill>
                  <a:srgbClr val="000000"/>
                </a:solidFill>
                <a:latin typeface="Consolas" panose="020B0609020204030204" pitchFamily="49" charset="0"/>
              </a:rPr>
              <a:t> schemaName</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ProcedureName</a:t>
            </a:r>
            <a:r>
              <a:rPr lang="it-IT" dirty="0">
                <a:solidFill>
                  <a:srgbClr val="0000FF"/>
                </a:solidFill>
                <a:latin typeface="Consolas" panose="020B0609020204030204" pitchFamily="49" charset="0"/>
              </a:rPr>
              <a:t> </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@Paraleter1 datatype</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 @Parameter2 datatype</a:t>
            </a:r>
            <a:r>
              <a:rPr lang="it-IT" dirty="0">
                <a:solidFill>
                  <a:srgbClr val="808080"/>
                </a:solidFill>
                <a:latin typeface="Consolas" panose="020B0609020204030204" pitchFamily="49" charset="0"/>
              </a:rPr>
              <a:t>,...)</a:t>
            </a:r>
            <a:endParaRPr lang="it-IT"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BEGIN</a:t>
            </a:r>
            <a:endParaRPr lang="en-US" dirty="0">
              <a:solidFill>
                <a:srgbClr val="000000"/>
              </a:solidFill>
              <a:latin typeface="Consolas" panose="020B0609020204030204" pitchFamily="49" charset="0"/>
            </a:endParaRPr>
          </a:p>
          <a:p>
            <a:endParaRPr lang="mk-M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Variable declaration </a:t>
            </a:r>
          </a:p>
          <a:p>
            <a:endParaRPr lang="mk-M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T</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SQL</a:t>
            </a:r>
            <a:r>
              <a:rPr lang="en-US" dirty="0">
                <a:solidFill>
                  <a:srgbClr val="000000"/>
                </a:solidFill>
                <a:latin typeface="Consolas" panose="020B0609020204030204" pitchFamily="49" charset="0"/>
              </a:rPr>
              <a:t> statements </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endParaRPr lang="mk-MK"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Output (select statements)</a:t>
            </a:r>
            <a:endParaRPr lang="en-US" dirty="0">
              <a:solidFill>
                <a:srgbClr val="000000"/>
              </a:solidFill>
              <a:latin typeface="Consolas" panose="020B0609020204030204" pitchFamily="49" charset="0"/>
            </a:endParaRPr>
          </a:p>
          <a:p>
            <a:endParaRPr lang="mk-MK"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END</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66559946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procedures – example	</a:t>
            </a:r>
            <a:endParaRPr lang="mk-MK" dirty="0"/>
          </a:p>
        </p:txBody>
      </p:sp>
      <p:sp>
        <p:nvSpPr>
          <p:cNvPr id="5" name="Content Placeholder 2">
            <a:extLst>
              <a:ext uri="{FF2B5EF4-FFF2-40B4-BE49-F238E27FC236}">
                <a16:creationId xmlns:a16="http://schemas.microsoft.com/office/drawing/2014/main" id="{B1ABE31E-9614-46DA-A7C0-3EF3D020F56A}"/>
              </a:ext>
            </a:extLst>
          </p:cNvPr>
          <p:cNvSpPr>
            <a:spLocks noGrp="1"/>
          </p:cNvSpPr>
          <p:nvPr>
            <p:ph idx="1"/>
          </p:nvPr>
        </p:nvSpPr>
        <p:spPr>
          <a:xfrm>
            <a:off x="838200" y="1548714"/>
            <a:ext cx="10515600" cy="4628249"/>
          </a:xfrm>
        </p:spPr>
        <p:txBody>
          <a:bodyPr>
            <a:normAutofit/>
          </a:bodyPr>
          <a:lstStyle/>
          <a:p>
            <a:r>
              <a:rPr lang="en-US" dirty="0"/>
              <a:t>Create procedure for adding new Employee</a:t>
            </a:r>
          </a:p>
          <a:p>
            <a:pPr lvl="1"/>
            <a:r>
              <a:rPr lang="en-US" dirty="0"/>
              <a:t>As output the procedure should return single </a:t>
            </a:r>
            <a:r>
              <a:rPr lang="en-US" dirty="0" err="1"/>
              <a:t>resultset</a:t>
            </a:r>
            <a:r>
              <a:rPr lang="en-US" dirty="0"/>
              <a:t> with 3 columns</a:t>
            </a:r>
          </a:p>
          <a:p>
            <a:pPr lvl="2"/>
            <a:r>
              <a:rPr lang="en-US" dirty="0"/>
              <a:t>Total Number of existing employees born in the same month as the new employee</a:t>
            </a:r>
          </a:p>
          <a:p>
            <a:pPr lvl="2"/>
            <a:r>
              <a:rPr lang="en-US" dirty="0"/>
              <a:t>Total Number of existing employees having same first letter in the last Name as the new employee</a:t>
            </a:r>
          </a:p>
          <a:p>
            <a:pPr lvl="2"/>
            <a:r>
              <a:rPr lang="en-US" dirty="0"/>
              <a:t>Total number of employees hired in the same year as the new employee</a:t>
            </a:r>
          </a:p>
          <a:p>
            <a:pPr lvl="2"/>
            <a:endParaRPr lang="en-US" dirty="0"/>
          </a:p>
          <a:p>
            <a:pPr lvl="1"/>
            <a:r>
              <a:rPr lang="en-US" dirty="0"/>
              <a:t>Create the procedure step by step from scratch to show how this should be done</a:t>
            </a:r>
          </a:p>
        </p:txBody>
      </p:sp>
    </p:spTree>
    <p:extLst>
      <p:ext uri="{BB962C8B-B14F-4D97-AF65-F5344CB8AC3E}">
        <p14:creationId xmlns:p14="http://schemas.microsoft.com/office/powerpoint/2010/main" val="304762817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5018"/>
            <a:ext cx="12192000" cy="6132982"/>
          </a:xfrm>
          <a:prstGeom prst="rect">
            <a:avLst/>
          </a:prstGeom>
        </p:spPr>
      </p:pic>
      <p:sp>
        <p:nvSpPr>
          <p:cNvPr id="2" name="Title 1"/>
          <p:cNvSpPr>
            <a:spLocks noGrp="1"/>
          </p:cNvSpPr>
          <p:nvPr>
            <p:ph type="title"/>
          </p:nvPr>
        </p:nvSpPr>
        <p:spPr>
          <a:xfrm>
            <a:off x="0" y="-235131"/>
            <a:ext cx="11390811" cy="1332411"/>
          </a:xfrm>
        </p:spPr>
        <p:txBody>
          <a:bodyPr>
            <a:normAutofit/>
          </a:bodyPr>
          <a:lstStyle/>
          <a:p>
            <a:r>
              <a:rPr lang="en-US" dirty="0"/>
              <a:t>Hands-on – Stored Procedures</a:t>
            </a:r>
            <a:endParaRPr lang="mk-MK" dirty="0"/>
          </a:p>
        </p:txBody>
      </p:sp>
    </p:spTree>
    <p:extLst>
      <p:ext uri="{BB962C8B-B14F-4D97-AF65-F5344CB8AC3E}">
        <p14:creationId xmlns:p14="http://schemas.microsoft.com/office/powerpoint/2010/main" val="107867694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Hands-on – Day 1	</a:t>
            </a:r>
            <a:endParaRPr lang="mk-MK" dirty="0"/>
          </a:p>
        </p:txBody>
      </p:sp>
      <p:sp>
        <p:nvSpPr>
          <p:cNvPr id="5" name="Content Placeholder 2">
            <a:extLst>
              <a:ext uri="{FF2B5EF4-FFF2-40B4-BE49-F238E27FC236}">
                <a16:creationId xmlns:a16="http://schemas.microsoft.com/office/drawing/2014/main" id="{B1ABE31E-9614-46DA-A7C0-3EF3D020F56A}"/>
              </a:ext>
            </a:extLst>
          </p:cNvPr>
          <p:cNvSpPr>
            <a:spLocks noGrp="1"/>
          </p:cNvSpPr>
          <p:nvPr>
            <p:ph idx="1"/>
          </p:nvPr>
        </p:nvSpPr>
        <p:spPr>
          <a:xfrm>
            <a:off x="838200" y="1548714"/>
            <a:ext cx="10515600" cy="4628249"/>
          </a:xfrm>
        </p:spPr>
        <p:txBody>
          <a:bodyPr>
            <a:normAutofit/>
          </a:bodyPr>
          <a:lstStyle/>
          <a:p>
            <a:r>
              <a:rPr lang="en-GB" dirty="0"/>
              <a:t>Create procedure that will add new transactions in the system. Procedure should be used by M-bank application</a:t>
            </a:r>
          </a:p>
          <a:p>
            <a:pPr lvl="1"/>
            <a:r>
              <a:rPr lang="en-GB" dirty="0"/>
              <a:t>Procedure name: </a:t>
            </a:r>
            <a:r>
              <a:rPr lang="en-GB" dirty="0" err="1"/>
              <a:t>NewMbankTransaction</a:t>
            </a:r>
            <a:endParaRPr lang="en-GB" dirty="0"/>
          </a:p>
          <a:p>
            <a:pPr lvl="1"/>
            <a:r>
              <a:rPr lang="en-GB" dirty="0"/>
              <a:t>Input parameters: </a:t>
            </a:r>
            <a:r>
              <a:rPr lang="en-GB" dirty="0" err="1"/>
              <a:t>CustomerId</a:t>
            </a:r>
            <a:r>
              <a:rPr lang="en-GB" dirty="0"/>
              <a:t> , Currency code, </a:t>
            </a:r>
            <a:r>
              <a:rPr lang="en-GB" dirty="0" err="1"/>
              <a:t>TransactionDate</a:t>
            </a:r>
            <a:r>
              <a:rPr lang="en-GB" dirty="0"/>
              <a:t>, Amount, </a:t>
            </a:r>
            <a:r>
              <a:rPr lang="en-GB" dirty="0" err="1"/>
              <a:t>PurposeCode</a:t>
            </a:r>
            <a:endParaRPr lang="en-GB" dirty="0"/>
          </a:p>
          <a:p>
            <a:pPr lvl="1"/>
            <a:r>
              <a:rPr lang="en-GB" dirty="0"/>
              <a:t>Output: New balance on the customer account </a:t>
            </a:r>
          </a:p>
          <a:p>
            <a:pPr lvl="1"/>
            <a:r>
              <a:rPr lang="en-GB" dirty="0"/>
              <a:t>Note: insert data only in </a:t>
            </a:r>
            <a:r>
              <a:rPr lang="en-GB" dirty="0" err="1"/>
              <a:t>AccountDetails</a:t>
            </a:r>
            <a:r>
              <a:rPr lang="en-GB" dirty="0"/>
              <a:t> table (do not correct the </a:t>
            </a:r>
            <a:r>
              <a:rPr lang="en-GB" dirty="0" err="1"/>
              <a:t>CurrentBalance</a:t>
            </a:r>
            <a:r>
              <a:rPr lang="en-GB" dirty="0"/>
              <a:t>)</a:t>
            </a:r>
          </a:p>
          <a:p>
            <a:r>
              <a:rPr lang="en-GB" dirty="0"/>
              <a:t>Improve the procedure to update the </a:t>
            </a:r>
            <a:r>
              <a:rPr lang="en-GB" dirty="0" err="1"/>
              <a:t>CurrentBalance</a:t>
            </a:r>
            <a:r>
              <a:rPr lang="en-GB" dirty="0"/>
              <a:t> column on Account level (</a:t>
            </a:r>
            <a:r>
              <a:rPr lang="en-GB" dirty="0" err="1"/>
              <a:t>dbo.Account</a:t>
            </a:r>
            <a:r>
              <a:rPr lang="en-GB" dirty="0"/>
              <a:t> table) after each transaction</a:t>
            </a:r>
          </a:p>
        </p:txBody>
      </p:sp>
    </p:spTree>
    <p:extLst>
      <p:ext uri="{BB962C8B-B14F-4D97-AF65-F5344CB8AC3E}">
        <p14:creationId xmlns:p14="http://schemas.microsoft.com/office/powerpoint/2010/main" val="192683465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 – on – Day 2</a:t>
            </a:r>
          </a:p>
        </p:txBody>
      </p:sp>
      <p:sp>
        <p:nvSpPr>
          <p:cNvPr id="3" name="Content Placeholder 2"/>
          <p:cNvSpPr>
            <a:spLocks noGrp="1"/>
          </p:cNvSpPr>
          <p:nvPr>
            <p:ph idx="1"/>
          </p:nvPr>
        </p:nvSpPr>
        <p:spPr/>
        <p:txBody>
          <a:bodyPr>
            <a:normAutofit/>
          </a:bodyPr>
          <a:lstStyle/>
          <a:p>
            <a:r>
              <a:rPr lang="en-US" dirty="0"/>
              <a:t>Prepare procedure that will be used to generate report for customer balance at specific date</a:t>
            </a:r>
          </a:p>
          <a:p>
            <a:pPr lvl="1"/>
            <a:r>
              <a:rPr lang="en-US" dirty="0"/>
              <a:t>Input:	</a:t>
            </a:r>
            <a:r>
              <a:rPr lang="en-US" dirty="0" err="1"/>
              <a:t>CustomerId</a:t>
            </a:r>
            <a:r>
              <a:rPr lang="en-US" dirty="0"/>
              <a:t>, Date</a:t>
            </a:r>
          </a:p>
          <a:p>
            <a:pPr lvl="1"/>
            <a:r>
              <a:rPr lang="en-US" dirty="0"/>
              <a:t>Output:	</a:t>
            </a:r>
            <a:r>
              <a:rPr lang="en-US" dirty="0" err="1"/>
              <a:t>CustomerName</a:t>
            </a:r>
            <a:r>
              <a:rPr lang="en-US" dirty="0"/>
              <a:t>, Balance on date , Currency Short Name</a:t>
            </a:r>
          </a:p>
          <a:p>
            <a:r>
              <a:rPr lang="en-US" dirty="0"/>
              <a:t>Extend the procedure to log all calls for the report in new table</a:t>
            </a:r>
          </a:p>
          <a:p>
            <a:pPr lvl="1"/>
            <a:r>
              <a:rPr lang="en-US" dirty="0"/>
              <a:t>Log should contain info about the employee (</a:t>
            </a:r>
            <a:r>
              <a:rPr lang="en-US" dirty="0" err="1"/>
              <a:t>employeeId</a:t>
            </a:r>
            <a:r>
              <a:rPr lang="en-US" dirty="0"/>
              <a:t>) requested the report, </a:t>
            </a:r>
            <a:r>
              <a:rPr lang="en-US" dirty="0" err="1"/>
              <a:t>customerId</a:t>
            </a:r>
            <a:r>
              <a:rPr lang="en-US" dirty="0"/>
              <a:t> and date.</a:t>
            </a:r>
          </a:p>
          <a:p>
            <a:pPr lvl="1"/>
            <a:r>
              <a:rPr lang="en-US" dirty="0"/>
              <a:t>Logs should be written in new table - </a:t>
            </a:r>
            <a:r>
              <a:rPr lang="en-US" dirty="0" err="1"/>
              <a:t>CustomerReportLogs</a:t>
            </a:r>
            <a:endParaRPr lang="en-US" dirty="0"/>
          </a:p>
          <a:p>
            <a:r>
              <a:rPr lang="en-US" dirty="0"/>
              <a:t>Challenge 5</a:t>
            </a:r>
          </a:p>
        </p:txBody>
      </p:sp>
    </p:spTree>
    <p:extLst>
      <p:ext uri="{BB962C8B-B14F-4D97-AF65-F5344CB8AC3E}">
        <p14:creationId xmlns:p14="http://schemas.microsoft.com/office/powerpoint/2010/main" val="373230797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Conditions</a:t>
            </a:r>
            <a:endParaRPr lang="mk-MK" dirty="0"/>
          </a:p>
        </p:txBody>
      </p:sp>
      <p:sp>
        <p:nvSpPr>
          <p:cNvPr id="5" name="Text Placeholder 4"/>
          <p:cNvSpPr>
            <a:spLocks noGrp="1"/>
          </p:cNvSpPr>
          <p:nvPr>
            <p:ph type="body" idx="1"/>
          </p:nvPr>
        </p:nvSpPr>
        <p:spPr/>
        <p:txBody>
          <a:bodyPr/>
          <a:lstStyle/>
          <a:p>
            <a:endParaRPr lang="mk-MK" dirty="0"/>
          </a:p>
        </p:txBody>
      </p:sp>
    </p:spTree>
    <p:extLst>
      <p:ext uri="{BB962C8B-B14F-4D97-AF65-F5344CB8AC3E}">
        <p14:creationId xmlns:p14="http://schemas.microsoft.com/office/powerpoint/2010/main" val="37739235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a:t>
            </a:r>
            <a:endParaRPr lang="mk-MK" dirty="0"/>
          </a:p>
        </p:txBody>
      </p:sp>
      <p:sp>
        <p:nvSpPr>
          <p:cNvPr id="3" name="Content Placeholder 2"/>
          <p:cNvSpPr>
            <a:spLocks noGrp="1"/>
          </p:cNvSpPr>
          <p:nvPr>
            <p:ph idx="1"/>
          </p:nvPr>
        </p:nvSpPr>
        <p:spPr/>
        <p:txBody>
          <a:bodyPr>
            <a:normAutofit/>
          </a:bodyPr>
          <a:lstStyle/>
          <a:p>
            <a:r>
              <a:rPr lang="en-US" dirty="0"/>
              <a:t>Conditions provides the ability to execute some code if specific conditions are meet</a:t>
            </a:r>
          </a:p>
          <a:p>
            <a:r>
              <a:rPr lang="en-US" dirty="0"/>
              <a:t>Ways to set conditional logic:</a:t>
            </a:r>
          </a:p>
          <a:p>
            <a:pPr lvl="1"/>
            <a:r>
              <a:rPr lang="en-US" dirty="0"/>
              <a:t>IF – THEN – ELSE statement</a:t>
            </a:r>
          </a:p>
          <a:p>
            <a:pPr lvl="1"/>
            <a:r>
              <a:rPr lang="en-US" dirty="0"/>
              <a:t>CASE statement</a:t>
            </a:r>
          </a:p>
        </p:txBody>
      </p:sp>
    </p:spTree>
    <p:extLst>
      <p:ext uri="{BB962C8B-B14F-4D97-AF65-F5344CB8AC3E}">
        <p14:creationId xmlns:p14="http://schemas.microsoft.com/office/powerpoint/2010/main" val="3296284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About Me</a:t>
            </a:r>
            <a:endParaRPr lang="mk-MK" b="1" dirty="0"/>
          </a:p>
        </p:txBody>
      </p:sp>
      <p:sp>
        <p:nvSpPr>
          <p:cNvPr id="3" name="Content Placeholder 2"/>
          <p:cNvSpPr>
            <a:spLocks noGrp="1"/>
          </p:cNvSpPr>
          <p:nvPr>
            <p:ph idx="1"/>
          </p:nvPr>
        </p:nvSpPr>
        <p:spPr>
          <a:xfrm>
            <a:off x="428887" y="2098576"/>
            <a:ext cx="11334226" cy="4628249"/>
          </a:xfrm>
        </p:spPr>
        <p:txBody>
          <a:bodyPr>
            <a:normAutofit fontScale="92500" lnSpcReduction="20000"/>
          </a:bodyPr>
          <a:lstStyle/>
          <a:p>
            <a:r>
              <a:rPr lang="en-US" dirty="0"/>
              <a:t>Education</a:t>
            </a:r>
          </a:p>
          <a:p>
            <a:pPr lvl="1"/>
            <a:r>
              <a:rPr lang="en-US" dirty="0"/>
              <a:t>Master degree – FINKI – </a:t>
            </a:r>
          </a:p>
          <a:p>
            <a:pPr marL="457200" lvl="1" indent="0">
              <a:buNone/>
            </a:pPr>
            <a:r>
              <a:rPr lang="en-US" dirty="0"/>
              <a:t>Faculty of computer science and Engineering - Skopje (2008-2012)</a:t>
            </a:r>
          </a:p>
          <a:p>
            <a:pPr lvl="1"/>
            <a:r>
              <a:rPr lang="en-US" dirty="0"/>
              <a:t>Bachelor’s degree – FEIT – </a:t>
            </a:r>
          </a:p>
          <a:p>
            <a:pPr marL="457200" lvl="1" indent="0">
              <a:buNone/>
            </a:pPr>
            <a:r>
              <a:rPr lang="en-US" dirty="0"/>
              <a:t>Faculty of Electrical engineering and Information technologies – Skopje  (2003-2008)</a:t>
            </a:r>
          </a:p>
          <a:p>
            <a:endParaRPr lang="en-US" dirty="0"/>
          </a:p>
          <a:p>
            <a:r>
              <a:rPr lang="en-US" dirty="0"/>
              <a:t>Working Experience</a:t>
            </a:r>
          </a:p>
          <a:p>
            <a:pPr lvl="1"/>
            <a:r>
              <a:rPr lang="en-US" dirty="0" err="1"/>
              <a:t>Seavus</a:t>
            </a:r>
            <a:r>
              <a:rPr lang="en-US" dirty="0"/>
              <a:t> Group ( 2013 – Ongoing)</a:t>
            </a:r>
          </a:p>
          <a:p>
            <a:pPr lvl="1"/>
            <a:r>
              <a:rPr lang="en-US" dirty="0" err="1"/>
              <a:t>Komercijalna</a:t>
            </a:r>
            <a:r>
              <a:rPr lang="en-US" dirty="0"/>
              <a:t> Banka (2008-2013)</a:t>
            </a:r>
          </a:p>
          <a:p>
            <a:pPr lvl="1"/>
            <a:r>
              <a:rPr lang="en-US" dirty="0"/>
              <a:t>Ultra doo (2007-2008)</a:t>
            </a:r>
          </a:p>
          <a:p>
            <a:endParaRPr lang="en-US" dirty="0"/>
          </a:p>
          <a:p>
            <a:r>
              <a:rPr lang="en-US" dirty="0"/>
              <a:t>Current job position</a:t>
            </a:r>
          </a:p>
          <a:p>
            <a:pPr lvl="1"/>
            <a:r>
              <a:rPr lang="en-US" dirty="0"/>
              <a:t>Data architect and Technical lead at </a:t>
            </a:r>
            <a:r>
              <a:rPr lang="en-US" dirty="0" err="1"/>
              <a:t>Seavus</a:t>
            </a:r>
            <a:endParaRPr lang="en-US" dirty="0"/>
          </a:p>
          <a:p>
            <a:endParaRPr lang="mk-MK" dirty="0"/>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487044" y="0"/>
            <a:ext cx="2571135" cy="2571135"/>
          </a:xfrm>
          <a:prstGeom prst="ellipse">
            <a:avLst/>
          </a:prstGeom>
          <a:ln>
            <a:noFill/>
          </a:ln>
          <a:effectLst>
            <a:softEdge rad="112500"/>
          </a:effectLst>
        </p:spPr>
      </p:pic>
      <p:sp>
        <p:nvSpPr>
          <p:cNvPr id="6" name="TextBox 5"/>
          <p:cNvSpPr txBox="1"/>
          <p:nvPr/>
        </p:nvSpPr>
        <p:spPr>
          <a:xfrm>
            <a:off x="7129198" y="5015547"/>
            <a:ext cx="4715691" cy="1477328"/>
          </a:xfrm>
          <a:prstGeom prst="rect">
            <a:avLst/>
          </a:prstGeom>
          <a:noFill/>
        </p:spPr>
        <p:txBody>
          <a:bodyPr wrap="square" rtlCol="0">
            <a:spAutoFit/>
          </a:bodyPr>
          <a:lstStyle/>
          <a:p>
            <a:pPr algn="r"/>
            <a:r>
              <a:rPr lang="en-US" dirty="0"/>
              <a:t>Contact mail:</a:t>
            </a:r>
          </a:p>
          <a:p>
            <a:pPr algn="r"/>
            <a:r>
              <a:rPr lang="en-US" dirty="0">
                <a:hlinkClick r:id="rId3"/>
              </a:rPr>
              <a:t>blagojk@gmail.com</a:t>
            </a:r>
            <a:endParaRPr lang="en-US" dirty="0"/>
          </a:p>
          <a:p>
            <a:pPr algn="r"/>
            <a:endParaRPr lang="en-US" dirty="0"/>
          </a:p>
          <a:p>
            <a:pPr algn="r"/>
            <a:r>
              <a:rPr lang="en-US" dirty="0"/>
              <a:t>LinkedIn profile:</a:t>
            </a:r>
          </a:p>
          <a:p>
            <a:pPr algn="r"/>
            <a:r>
              <a:rPr lang="en-US" dirty="0">
                <a:hlinkClick r:id="rId4"/>
              </a:rPr>
              <a:t>https://www.linkedin.com/in/blagojkostovski/</a:t>
            </a:r>
            <a:endParaRPr lang="mk-MK" dirty="0"/>
          </a:p>
        </p:txBody>
      </p:sp>
    </p:spTree>
    <p:extLst>
      <p:ext uri="{BB962C8B-B14F-4D97-AF65-F5344CB8AC3E}">
        <p14:creationId xmlns:p14="http://schemas.microsoft.com/office/powerpoint/2010/main" val="280006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dirty="0"/>
              <a:t>Docker container installation – system requirements</a:t>
            </a:r>
            <a:endParaRPr lang="mk-MK" dirty="0"/>
          </a:p>
        </p:txBody>
      </p:sp>
      <p:sp>
        <p:nvSpPr>
          <p:cNvPr id="3" name="Content Placeholder 2"/>
          <p:cNvSpPr>
            <a:spLocks noGrp="1"/>
          </p:cNvSpPr>
          <p:nvPr>
            <p:ph idx="1"/>
          </p:nvPr>
        </p:nvSpPr>
        <p:spPr/>
        <p:txBody>
          <a:bodyPr>
            <a:normAutofit/>
          </a:bodyPr>
          <a:lstStyle/>
          <a:p>
            <a:r>
              <a:rPr lang="en-US" dirty="0"/>
              <a:t>Following page contains hardware requirements for Docker installation:  </a:t>
            </a:r>
            <a:r>
              <a:rPr lang="en-US" dirty="0">
                <a:hlinkClick r:id="rId3"/>
              </a:rPr>
              <a:t>https://docs.docker.com/docker-for-windows/install/</a:t>
            </a:r>
            <a:endParaRPr lang="en-US" dirty="0"/>
          </a:p>
          <a:p>
            <a:r>
              <a:rPr lang="en-US" dirty="0"/>
              <a:t>Key points are:</a:t>
            </a:r>
          </a:p>
          <a:p>
            <a:pPr lvl="1"/>
            <a:r>
              <a:rPr lang="en-US" dirty="0"/>
              <a:t>Windows 10 64-bit: Pro, Enterprise, or Education (Build 16299 or later).</a:t>
            </a:r>
          </a:p>
          <a:p>
            <a:pPr marL="457200" lvl="1" indent="0">
              <a:buNone/>
            </a:pPr>
            <a:r>
              <a:rPr lang="en-US" dirty="0"/>
              <a:t>    Windows 10 Home (Build 19018 or later)</a:t>
            </a:r>
          </a:p>
          <a:p>
            <a:pPr lvl="1"/>
            <a:r>
              <a:rPr lang="en-US" dirty="0"/>
              <a:t>Hyper-V and Containers Windows features must be enabled.</a:t>
            </a:r>
          </a:p>
          <a:p>
            <a:pPr lvl="1"/>
            <a:r>
              <a:rPr lang="en-US" dirty="0"/>
              <a:t>The following hardware prerequisites are required to successfully run Client Hyper-V on Windows 10:</a:t>
            </a:r>
          </a:p>
          <a:p>
            <a:pPr lvl="2"/>
            <a:r>
              <a:rPr lang="en-US" dirty="0"/>
              <a:t>64 bit processor with Second Level Address Translation (SLAT)</a:t>
            </a:r>
          </a:p>
          <a:p>
            <a:pPr lvl="2"/>
            <a:r>
              <a:rPr lang="en-US" dirty="0"/>
              <a:t>4GB system RAM</a:t>
            </a:r>
          </a:p>
          <a:p>
            <a:pPr lvl="2"/>
            <a:r>
              <a:rPr lang="en-US" dirty="0"/>
              <a:t>BIOS-level hardware virtualization support must be enabled in the BIOS settings. For more information, see Virtualization.</a:t>
            </a:r>
          </a:p>
          <a:p>
            <a:pPr marL="0" indent="0">
              <a:buNone/>
            </a:pPr>
            <a:endParaRPr lang="en-US" dirty="0"/>
          </a:p>
          <a:p>
            <a:pPr marL="0" indent="0">
              <a:buNone/>
            </a:pPr>
            <a:endParaRPr lang="en-US" dirty="0"/>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3050566084"/>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 – IF – THEN – ELSE statement	</a:t>
            </a:r>
            <a:endParaRPr lang="mk-MK" dirty="0"/>
          </a:p>
        </p:txBody>
      </p:sp>
      <p:sp>
        <p:nvSpPr>
          <p:cNvPr id="3" name="Content Placeholder 2"/>
          <p:cNvSpPr>
            <a:spLocks noGrp="1"/>
          </p:cNvSpPr>
          <p:nvPr>
            <p:ph idx="1"/>
          </p:nvPr>
        </p:nvSpPr>
        <p:spPr/>
        <p:txBody>
          <a:bodyPr>
            <a:normAutofit/>
          </a:bodyPr>
          <a:lstStyle/>
          <a:p>
            <a:r>
              <a:rPr lang="en-US" sz="2400" dirty="0"/>
              <a:t>The IF/ELSE construct gives the ability to conditionally execute code. You enter an expression after the IF keyword, and if the expression evaluates as true, the statement or block of statements after the IF statement will be executed. </a:t>
            </a:r>
          </a:p>
          <a:p>
            <a:r>
              <a:rPr lang="en-US" sz="2400" dirty="0"/>
              <a:t>You can use the optional ELSE to add a different statement or block of statements that will be executed if the expression in the IF statement evaluates to false.</a:t>
            </a:r>
          </a:p>
        </p:txBody>
      </p:sp>
      <p:sp>
        <p:nvSpPr>
          <p:cNvPr id="4" name="Rectangle 3">
            <a:extLst>
              <a:ext uri="{FF2B5EF4-FFF2-40B4-BE49-F238E27FC236}">
                <a16:creationId xmlns:a16="http://schemas.microsoft.com/office/drawing/2014/main" id="{8744D2AA-475F-40E4-BE55-563C4DD7B31C}"/>
              </a:ext>
            </a:extLst>
          </p:cNvPr>
          <p:cNvSpPr/>
          <p:nvPr/>
        </p:nvSpPr>
        <p:spPr>
          <a:xfrm>
            <a:off x="1139302" y="3713020"/>
            <a:ext cx="6096000" cy="2308324"/>
          </a:xfrm>
          <a:prstGeom prst="rect">
            <a:avLst/>
          </a:prstGeom>
        </p:spPr>
        <p:txBody>
          <a:bodyPr>
            <a:spAutoFit/>
          </a:bodyPr>
          <a:lstStyle/>
          <a:p>
            <a:r>
              <a:rPr lang="en-US" dirty="0">
                <a:solidFill>
                  <a:srgbClr val="0000FF"/>
                </a:solidFill>
                <a:latin typeface="Consolas" panose="020B0609020204030204" pitchFamily="49" charset="0"/>
              </a:rPr>
              <a:t>DECLARE</a:t>
            </a:r>
            <a:r>
              <a:rPr lang="en-US" dirty="0">
                <a:solidFill>
                  <a:srgbClr val="000000"/>
                </a:solidFill>
                <a:latin typeface="Consolas" panose="020B0609020204030204" pitchFamily="49" charset="0"/>
              </a:rPr>
              <a:t> @var1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1</a:t>
            </a:r>
          </a:p>
          <a:p>
            <a:r>
              <a:rPr lang="en-US" dirty="0">
                <a:solidFill>
                  <a:srgbClr val="0000FF"/>
                </a:solidFill>
                <a:latin typeface="Consolas" panose="020B0609020204030204" pitchFamily="49" charset="0"/>
              </a:rPr>
              <a:t>DECLARE</a:t>
            </a:r>
            <a:r>
              <a:rPr lang="en-US" dirty="0">
                <a:solidFill>
                  <a:srgbClr val="000000"/>
                </a:solidFill>
                <a:latin typeface="Consolas" panose="020B0609020204030204" pitchFamily="49" charset="0"/>
              </a:rPr>
              <a:t> @var2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2</a:t>
            </a:r>
          </a:p>
          <a:p>
            <a:endParaRPr lang="mk-MK"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@var1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@var2</a:t>
            </a:r>
          </a:p>
          <a:p>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'The variables are equal'</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ELSE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'The variables are not equal'</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mk-MK" dirty="0"/>
          </a:p>
        </p:txBody>
      </p:sp>
    </p:spTree>
    <p:extLst>
      <p:ext uri="{BB962C8B-B14F-4D97-AF65-F5344CB8AC3E}">
        <p14:creationId xmlns:p14="http://schemas.microsoft.com/office/powerpoint/2010/main" val="13104072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 – IF – THEN – ELSE statement	</a:t>
            </a:r>
            <a:endParaRPr lang="mk-MK" dirty="0"/>
          </a:p>
        </p:txBody>
      </p:sp>
      <p:sp>
        <p:nvSpPr>
          <p:cNvPr id="3" name="Content Placeholder 2"/>
          <p:cNvSpPr>
            <a:spLocks noGrp="1"/>
          </p:cNvSpPr>
          <p:nvPr>
            <p:ph idx="1"/>
          </p:nvPr>
        </p:nvSpPr>
        <p:spPr/>
        <p:txBody>
          <a:bodyPr>
            <a:normAutofit/>
          </a:bodyPr>
          <a:lstStyle/>
          <a:p>
            <a:r>
              <a:rPr lang="en-US" sz="2400" dirty="0"/>
              <a:t>In case when there is more than 1 expression in the block – BEGIN – END must be used:</a:t>
            </a:r>
          </a:p>
        </p:txBody>
      </p:sp>
      <p:sp>
        <p:nvSpPr>
          <p:cNvPr id="5" name="Rectangle 4">
            <a:extLst>
              <a:ext uri="{FF2B5EF4-FFF2-40B4-BE49-F238E27FC236}">
                <a16:creationId xmlns:a16="http://schemas.microsoft.com/office/drawing/2014/main" id="{10AF5C77-1C2C-4986-B942-D265920596BC}"/>
              </a:ext>
            </a:extLst>
          </p:cNvPr>
          <p:cNvSpPr/>
          <p:nvPr/>
        </p:nvSpPr>
        <p:spPr>
          <a:xfrm>
            <a:off x="1077157" y="2480776"/>
            <a:ext cx="6096000" cy="3139321"/>
          </a:xfrm>
          <a:prstGeom prst="rect">
            <a:avLst/>
          </a:prstGeom>
        </p:spPr>
        <p:txBody>
          <a:bodyPr>
            <a:spAutoFit/>
          </a:bodyPr>
          <a:lstStyle/>
          <a:p>
            <a:r>
              <a:rPr lang="en-US" dirty="0">
                <a:solidFill>
                  <a:srgbClr val="0000FF"/>
                </a:solidFill>
                <a:latin typeface="Consolas" panose="020B0609020204030204" pitchFamily="49" charset="0"/>
              </a:rPr>
              <a:t>DECLARE</a:t>
            </a:r>
            <a:r>
              <a:rPr lang="en-US" dirty="0">
                <a:solidFill>
                  <a:srgbClr val="000000"/>
                </a:solidFill>
                <a:latin typeface="Consolas" panose="020B0609020204030204" pitchFamily="49" charset="0"/>
              </a:rPr>
              <a:t> @var1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1</a:t>
            </a:r>
          </a:p>
          <a:p>
            <a:r>
              <a:rPr lang="en-US" dirty="0">
                <a:solidFill>
                  <a:srgbClr val="0000FF"/>
                </a:solidFill>
                <a:latin typeface="Consolas" panose="020B0609020204030204" pitchFamily="49" charset="0"/>
              </a:rPr>
              <a:t>DECLARE</a:t>
            </a:r>
            <a:r>
              <a:rPr lang="en-US" dirty="0">
                <a:solidFill>
                  <a:srgbClr val="000000"/>
                </a:solidFill>
                <a:latin typeface="Consolas" panose="020B0609020204030204" pitchFamily="49" charset="0"/>
              </a:rPr>
              <a:t> @var2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2</a:t>
            </a:r>
          </a:p>
          <a:p>
            <a:endParaRPr lang="mk-MK"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@var1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@var2</a:t>
            </a:r>
          </a:p>
          <a:p>
            <a:r>
              <a:rPr lang="en-US" dirty="0">
                <a:solidFill>
                  <a:srgbClr val="0000FF"/>
                </a:solidFill>
                <a:latin typeface="Consolas" panose="020B0609020204030204" pitchFamily="49" charset="0"/>
              </a:rPr>
              <a:t>BEGIN</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'The variables are equal'</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END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ELSE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BEGIN</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'The variables are not equal'</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END</a:t>
            </a:r>
            <a:endParaRPr lang="mk-MK" dirty="0"/>
          </a:p>
        </p:txBody>
      </p:sp>
    </p:spTree>
    <p:extLst>
      <p:ext uri="{BB962C8B-B14F-4D97-AF65-F5344CB8AC3E}">
        <p14:creationId xmlns:p14="http://schemas.microsoft.com/office/powerpoint/2010/main" val="167633203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Hands-on - 1	</a:t>
            </a:r>
            <a:endParaRPr lang="mk-MK" dirty="0"/>
          </a:p>
        </p:txBody>
      </p:sp>
      <p:sp>
        <p:nvSpPr>
          <p:cNvPr id="5" name="Content Placeholder 2">
            <a:extLst>
              <a:ext uri="{FF2B5EF4-FFF2-40B4-BE49-F238E27FC236}">
                <a16:creationId xmlns:a16="http://schemas.microsoft.com/office/drawing/2014/main" id="{B1ABE31E-9614-46DA-A7C0-3EF3D020F56A}"/>
              </a:ext>
            </a:extLst>
          </p:cNvPr>
          <p:cNvSpPr>
            <a:spLocks noGrp="1"/>
          </p:cNvSpPr>
          <p:nvPr>
            <p:ph idx="1"/>
          </p:nvPr>
        </p:nvSpPr>
        <p:spPr>
          <a:xfrm>
            <a:off x="838200" y="1548714"/>
            <a:ext cx="10515600" cy="4628249"/>
          </a:xfrm>
        </p:spPr>
        <p:txBody>
          <a:bodyPr>
            <a:normAutofit/>
          </a:bodyPr>
          <a:lstStyle/>
          <a:p>
            <a:r>
              <a:rPr lang="en-GB" dirty="0"/>
              <a:t>Create procedure that will be used for inserting new employee (all columns in Employee tables should be inserted)</a:t>
            </a:r>
          </a:p>
          <a:p>
            <a:r>
              <a:rPr lang="en-GB" dirty="0"/>
              <a:t>Add control check if the new employee is older then 18 years in the moment of employment</a:t>
            </a:r>
          </a:p>
          <a:p>
            <a:pPr lvl="1"/>
            <a:r>
              <a:rPr lang="en-GB" dirty="0"/>
              <a:t>If the employee has 18 years then insert the record</a:t>
            </a:r>
          </a:p>
          <a:p>
            <a:pPr lvl="1"/>
            <a:r>
              <a:rPr lang="en-GB" dirty="0"/>
              <a:t>If the employee is under 18 years print informational message (“Too young to be employed”)</a:t>
            </a:r>
          </a:p>
        </p:txBody>
      </p:sp>
    </p:spTree>
    <p:extLst>
      <p:ext uri="{BB962C8B-B14F-4D97-AF65-F5344CB8AC3E}">
        <p14:creationId xmlns:p14="http://schemas.microsoft.com/office/powerpoint/2010/main" val="172782455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Hands-on – 2 – try at home (share with everyone)	</a:t>
            </a:r>
            <a:endParaRPr lang="mk-MK" dirty="0"/>
          </a:p>
        </p:txBody>
      </p:sp>
      <p:sp>
        <p:nvSpPr>
          <p:cNvPr id="5" name="Content Placeholder 2">
            <a:extLst>
              <a:ext uri="{FF2B5EF4-FFF2-40B4-BE49-F238E27FC236}">
                <a16:creationId xmlns:a16="http://schemas.microsoft.com/office/drawing/2014/main" id="{B1ABE31E-9614-46DA-A7C0-3EF3D020F56A}"/>
              </a:ext>
            </a:extLst>
          </p:cNvPr>
          <p:cNvSpPr>
            <a:spLocks noGrp="1"/>
          </p:cNvSpPr>
          <p:nvPr>
            <p:ph idx="1"/>
          </p:nvPr>
        </p:nvSpPr>
        <p:spPr>
          <a:xfrm>
            <a:off x="838200" y="1548714"/>
            <a:ext cx="10515600" cy="4628249"/>
          </a:xfrm>
        </p:spPr>
        <p:txBody>
          <a:bodyPr>
            <a:normAutofit lnSpcReduction="10000"/>
          </a:bodyPr>
          <a:lstStyle/>
          <a:p>
            <a:r>
              <a:rPr lang="en-GB" strike="sngStrike" dirty="0"/>
              <a:t>Create procedure that will add new transactions in the system. Procedure should be used by M-bank application</a:t>
            </a:r>
          </a:p>
          <a:p>
            <a:pPr lvl="1"/>
            <a:r>
              <a:rPr lang="en-GB" strike="sngStrike" dirty="0"/>
              <a:t>Procedure name: </a:t>
            </a:r>
            <a:r>
              <a:rPr lang="en-GB" strike="sngStrike" dirty="0" err="1"/>
              <a:t>NewMbankTransaction</a:t>
            </a:r>
            <a:endParaRPr lang="en-GB" strike="sngStrike" dirty="0"/>
          </a:p>
          <a:p>
            <a:pPr lvl="1"/>
            <a:r>
              <a:rPr lang="en-GB" strike="sngStrike" dirty="0"/>
              <a:t>Input parameters: </a:t>
            </a:r>
            <a:r>
              <a:rPr lang="en-GB" strike="sngStrike" dirty="0" err="1"/>
              <a:t>CustomerId</a:t>
            </a:r>
            <a:r>
              <a:rPr lang="en-GB" strike="sngStrike" dirty="0"/>
              <a:t> , Currency code, </a:t>
            </a:r>
            <a:r>
              <a:rPr lang="en-GB" strike="sngStrike" dirty="0" err="1"/>
              <a:t>TransactionDate</a:t>
            </a:r>
            <a:r>
              <a:rPr lang="en-GB" strike="sngStrike" dirty="0"/>
              <a:t>, Amount, </a:t>
            </a:r>
            <a:r>
              <a:rPr lang="en-GB" strike="sngStrike" dirty="0" err="1"/>
              <a:t>PurposeCode</a:t>
            </a:r>
            <a:endParaRPr lang="en-GB" strike="sngStrike" dirty="0"/>
          </a:p>
          <a:p>
            <a:pPr lvl="1"/>
            <a:r>
              <a:rPr lang="en-GB" strike="sngStrike" dirty="0"/>
              <a:t>Output: New balance on the customer account </a:t>
            </a:r>
          </a:p>
          <a:p>
            <a:r>
              <a:rPr lang="en-GB" dirty="0"/>
              <a:t>Change the existing procedure (</a:t>
            </a:r>
            <a:r>
              <a:rPr lang="en-GB" dirty="0" err="1"/>
              <a:t>NewMbankTransaction</a:t>
            </a:r>
            <a:r>
              <a:rPr lang="en-GB" dirty="0"/>
              <a:t>) to check if the new transaction will satisfy the allowed overdraft for that account (outcome transaction)</a:t>
            </a:r>
          </a:p>
          <a:p>
            <a:r>
              <a:rPr lang="en-GB" dirty="0"/>
              <a:t>Example: current balance 1000 , allowed overdraft 10.000</a:t>
            </a:r>
          </a:p>
          <a:p>
            <a:pPr lvl="1"/>
            <a:r>
              <a:rPr lang="en-GB" dirty="0"/>
              <a:t>Ok test: -5.000 , +5000</a:t>
            </a:r>
          </a:p>
          <a:p>
            <a:pPr lvl="1"/>
            <a:r>
              <a:rPr lang="en-GB" dirty="0"/>
              <a:t>Not ok: -15.000</a:t>
            </a:r>
          </a:p>
        </p:txBody>
      </p:sp>
    </p:spTree>
    <p:extLst>
      <p:ext uri="{BB962C8B-B14F-4D97-AF65-F5344CB8AC3E}">
        <p14:creationId xmlns:p14="http://schemas.microsoft.com/office/powerpoint/2010/main" val="36531199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 – CASE statement	</a:t>
            </a:r>
            <a:endParaRPr lang="mk-MK" dirty="0"/>
          </a:p>
        </p:txBody>
      </p:sp>
      <p:sp>
        <p:nvSpPr>
          <p:cNvPr id="3" name="Content Placeholder 2"/>
          <p:cNvSpPr>
            <a:spLocks noGrp="1"/>
          </p:cNvSpPr>
          <p:nvPr>
            <p:ph idx="1"/>
          </p:nvPr>
        </p:nvSpPr>
        <p:spPr/>
        <p:txBody>
          <a:bodyPr>
            <a:normAutofit/>
          </a:bodyPr>
          <a:lstStyle/>
          <a:p>
            <a:r>
              <a:rPr lang="en-US" sz="2400" dirty="0"/>
              <a:t>The CASE construct gives the ability to conditionally execute code, but within a single select statement. Expression can contain one or multiple case statements:</a:t>
            </a:r>
          </a:p>
        </p:txBody>
      </p:sp>
      <p:sp>
        <p:nvSpPr>
          <p:cNvPr id="5" name="Rectangle 4">
            <a:extLst>
              <a:ext uri="{FF2B5EF4-FFF2-40B4-BE49-F238E27FC236}">
                <a16:creationId xmlns:a16="http://schemas.microsoft.com/office/drawing/2014/main" id="{E8B3BD90-B3AD-4183-918C-2BD04411359A}"/>
              </a:ext>
            </a:extLst>
          </p:cNvPr>
          <p:cNvSpPr/>
          <p:nvPr/>
        </p:nvSpPr>
        <p:spPr>
          <a:xfrm>
            <a:off x="943992" y="2437305"/>
            <a:ext cx="10676877" cy="3139321"/>
          </a:xfrm>
          <a:prstGeom prst="rect">
            <a:avLst/>
          </a:prstGeom>
        </p:spPr>
        <p:txBody>
          <a:bodyPr wrap="square">
            <a:spAutoFit/>
          </a:bodyPr>
          <a:lstStyle/>
          <a:p>
            <a:r>
              <a:rPr lang="en-US" dirty="0">
                <a:solidFill>
                  <a:srgbClr val="0000FF"/>
                </a:solidFill>
                <a:latin typeface="Consolas" panose="020B0609020204030204" pitchFamily="49" charset="0"/>
              </a:rPr>
              <a:t>DECLARE</a:t>
            </a:r>
            <a:r>
              <a:rPr lang="en-US" dirty="0">
                <a:solidFill>
                  <a:srgbClr val="000000"/>
                </a:solidFill>
                <a:latin typeface="Consolas" panose="020B0609020204030204" pitchFamily="49" charset="0"/>
              </a:rPr>
              <a:t> @var1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1</a:t>
            </a:r>
          </a:p>
          <a:p>
            <a:r>
              <a:rPr lang="en-US" dirty="0">
                <a:solidFill>
                  <a:srgbClr val="0000FF"/>
                </a:solidFill>
                <a:latin typeface="Consolas" panose="020B0609020204030204" pitchFamily="49" charset="0"/>
              </a:rPr>
              <a:t>DECLARE</a:t>
            </a:r>
            <a:r>
              <a:rPr lang="en-US" dirty="0">
                <a:solidFill>
                  <a:srgbClr val="000000"/>
                </a:solidFill>
                <a:latin typeface="Consolas" panose="020B0609020204030204" pitchFamily="49" charset="0"/>
              </a:rPr>
              <a:t> @var2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2</a:t>
            </a:r>
          </a:p>
          <a:p>
            <a:endParaRPr lang="mk-MK"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WHEN</a:t>
            </a:r>
            <a:r>
              <a:rPr lang="en-US" dirty="0">
                <a:solidFill>
                  <a:srgbClr val="000000"/>
                </a:solidFill>
                <a:latin typeface="Consolas" panose="020B0609020204030204" pitchFamily="49" charset="0"/>
              </a:rPr>
              <a:t> @var1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@var2 </a:t>
            </a:r>
            <a:r>
              <a:rPr lang="en-US" dirty="0">
                <a:solidFill>
                  <a:srgbClr val="0000FF"/>
                </a:solidFill>
                <a:latin typeface="Consolas" panose="020B0609020204030204" pitchFamily="49" charset="0"/>
              </a:rPr>
              <a:t>THEN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'The variables are equal'</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'The variables are not equal'</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END</a:t>
            </a:r>
            <a:endParaRPr lang="en-US" dirty="0">
              <a:solidFill>
                <a:srgbClr val="000000"/>
              </a:solidFill>
              <a:latin typeface="Consolas" panose="020B0609020204030204" pitchFamily="49" charset="0"/>
            </a:endParaRPr>
          </a:p>
          <a:p>
            <a:endParaRPr lang="mk-MK"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WHEN</a:t>
            </a:r>
            <a:r>
              <a:rPr lang="en-US" dirty="0">
                <a:solidFill>
                  <a:srgbClr val="000000"/>
                </a:solidFill>
                <a:latin typeface="Consolas" panose="020B0609020204030204" pitchFamily="49" charset="0"/>
              </a:rPr>
              <a:t> @var1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@var2 </a:t>
            </a:r>
            <a:r>
              <a:rPr lang="en-US" dirty="0">
                <a:solidFill>
                  <a:srgbClr val="0000FF"/>
                </a:solidFill>
                <a:latin typeface="Consolas" panose="020B0609020204030204" pitchFamily="49" charset="0"/>
              </a:rPr>
              <a:t>THEN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'The variables are equal'</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WHEN</a:t>
            </a:r>
            <a:r>
              <a:rPr lang="en-US" dirty="0">
                <a:solidFill>
                  <a:srgbClr val="000000"/>
                </a:solidFill>
                <a:latin typeface="Consolas" panose="020B0609020204030204" pitchFamily="49" charset="0"/>
              </a:rPr>
              <a:t> @var1 </a:t>
            </a:r>
            <a:r>
              <a:rPr lang="en-US" dirty="0">
                <a:solidFill>
                  <a:srgbClr val="808080"/>
                </a:solidFill>
                <a:latin typeface="Consolas" panose="020B0609020204030204" pitchFamily="49" charset="0"/>
              </a:rPr>
              <a:t>&gt;</a:t>
            </a:r>
            <a:r>
              <a:rPr lang="en-US" dirty="0">
                <a:solidFill>
                  <a:srgbClr val="000000"/>
                </a:solidFill>
                <a:latin typeface="Consolas" panose="020B0609020204030204" pitchFamily="49" charset="0"/>
              </a:rPr>
              <a:t> @var2 </a:t>
            </a:r>
            <a:r>
              <a:rPr lang="en-US" dirty="0">
                <a:solidFill>
                  <a:srgbClr val="0000FF"/>
                </a:solidFill>
                <a:latin typeface="Consolas" panose="020B0609020204030204" pitchFamily="49" charset="0"/>
              </a:rPr>
              <a:t>THEN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'Var1 is </a:t>
            </a:r>
            <a:r>
              <a:rPr lang="en-US" dirty="0" err="1">
                <a:solidFill>
                  <a:srgbClr val="FF0000"/>
                </a:solidFill>
                <a:latin typeface="Consolas" panose="020B0609020204030204" pitchFamily="49" charset="0"/>
              </a:rPr>
              <a:t>greather</a:t>
            </a:r>
            <a:r>
              <a:rPr lang="en-US" dirty="0">
                <a:solidFill>
                  <a:srgbClr val="FF0000"/>
                </a:solidFill>
                <a:latin typeface="Consolas" panose="020B0609020204030204" pitchFamily="49" charset="0"/>
              </a:rPr>
              <a:t> then Var2'</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'Var1 is smaller then Var2'</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END</a:t>
            </a:r>
            <a:endParaRPr lang="mk-MK" dirty="0"/>
          </a:p>
        </p:txBody>
      </p:sp>
    </p:spTree>
    <p:extLst>
      <p:ext uri="{BB962C8B-B14F-4D97-AF65-F5344CB8AC3E}">
        <p14:creationId xmlns:p14="http://schemas.microsoft.com/office/powerpoint/2010/main" val="110494092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Hands-on – try at home	</a:t>
            </a:r>
            <a:endParaRPr lang="mk-MK" dirty="0"/>
          </a:p>
        </p:txBody>
      </p:sp>
      <p:sp>
        <p:nvSpPr>
          <p:cNvPr id="5" name="Content Placeholder 2">
            <a:extLst>
              <a:ext uri="{FF2B5EF4-FFF2-40B4-BE49-F238E27FC236}">
                <a16:creationId xmlns:a16="http://schemas.microsoft.com/office/drawing/2014/main" id="{B1ABE31E-9614-46DA-A7C0-3EF3D020F56A}"/>
              </a:ext>
            </a:extLst>
          </p:cNvPr>
          <p:cNvSpPr>
            <a:spLocks noGrp="1"/>
          </p:cNvSpPr>
          <p:nvPr>
            <p:ph idx="1"/>
          </p:nvPr>
        </p:nvSpPr>
        <p:spPr>
          <a:xfrm>
            <a:off x="838200" y="1548714"/>
            <a:ext cx="10515600" cy="4628249"/>
          </a:xfrm>
        </p:spPr>
        <p:txBody>
          <a:bodyPr>
            <a:normAutofit lnSpcReduction="10000"/>
          </a:bodyPr>
          <a:lstStyle/>
          <a:p>
            <a:r>
              <a:rPr lang="en-GB" dirty="0"/>
              <a:t>List all employee First and Last names and add 1 more column to the output which will contain information about the duration of employment:</a:t>
            </a:r>
          </a:p>
          <a:p>
            <a:pPr lvl="1"/>
            <a:r>
              <a:rPr lang="en-US" dirty="0"/>
              <a:t>“Less then 20 Years in the company” – if employed after ‘2000-01-01’</a:t>
            </a:r>
          </a:p>
          <a:p>
            <a:pPr lvl="1"/>
            <a:r>
              <a:rPr lang="en-US" dirty="0"/>
              <a:t>“More then 20 years in the company” – if employed before ‘2000-01-01’</a:t>
            </a:r>
          </a:p>
          <a:p>
            <a:r>
              <a:rPr lang="en-GB" dirty="0"/>
              <a:t>Create new procedure – Check total Employees on date:</a:t>
            </a:r>
          </a:p>
          <a:p>
            <a:pPr lvl="1"/>
            <a:r>
              <a:rPr lang="en-GB" dirty="0"/>
              <a:t>Procedure name: </a:t>
            </a:r>
            <a:r>
              <a:rPr lang="en-GB" dirty="0" err="1"/>
              <a:t>dbo.TotalEmployeesOnDate</a:t>
            </a:r>
            <a:endParaRPr lang="en-GB" dirty="0"/>
          </a:p>
          <a:p>
            <a:pPr lvl="1"/>
            <a:r>
              <a:rPr lang="en-GB" dirty="0"/>
              <a:t>Input: @</a:t>
            </a:r>
            <a:r>
              <a:rPr lang="en-GB" dirty="0" err="1"/>
              <a:t>HireDate</a:t>
            </a:r>
            <a:endParaRPr lang="en-GB" dirty="0"/>
          </a:p>
          <a:p>
            <a:pPr lvl="1"/>
            <a:r>
              <a:rPr lang="en-GB" dirty="0"/>
              <a:t>Output: 1 result set with 3 columns:</a:t>
            </a:r>
          </a:p>
          <a:p>
            <a:pPr lvl="2"/>
            <a:r>
              <a:rPr lang="en-GB" dirty="0"/>
              <a:t>Total employees on @</a:t>
            </a:r>
            <a:r>
              <a:rPr lang="en-GB" dirty="0" err="1"/>
              <a:t>Hiredate</a:t>
            </a:r>
            <a:endParaRPr lang="en-GB" dirty="0"/>
          </a:p>
          <a:p>
            <a:pPr lvl="2"/>
            <a:r>
              <a:rPr lang="en-GB" dirty="0"/>
              <a:t>Total employed after the @</a:t>
            </a:r>
            <a:r>
              <a:rPr lang="en-GB" dirty="0" err="1"/>
              <a:t>Hiredate</a:t>
            </a:r>
            <a:endParaRPr lang="en-GB" dirty="0"/>
          </a:p>
          <a:p>
            <a:pPr lvl="2"/>
            <a:r>
              <a:rPr lang="en-GB" dirty="0" err="1"/>
              <a:t>isMature</a:t>
            </a:r>
            <a:r>
              <a:rPr lang="en-GB" dirty="0"/>
              <a:t> -  If the “Total employees on date” is bigger then “Total employed after the date” then set to 1, otherwise set to 0</a:t>
            </a:r>
          </a:p>
          <a:p>
            <a:pPr lvl="2"/>
            <a:endParaRPr lang="en-GB" dirty="0"/>
          </a:p>
          <a:p>
            <a:pPr lvl="2"/>
            <a:endParaRPr lang="en-GB" dirty="0"/>
          </a:p>
          <a:p>
            <a:pPr lvl="1"/>
            <a:endParaRPr lang="en-GB" dirty="0"/>
          </a:p>
        </p:txBody>
      </p:sp>
    </p:spTree>
    <p:extLst>
      <p:ext uri="{BB962C8B-B14F-4D97-AF65-F5344CB8AC3E}">
        <p14:creationId xmlns:p14="http://schemas.microsoft.com/office/powerpoint/2010/main" val="58771466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Iterations</a:t>
            </a:r>
            <a:endParaRPr lang="mk-MK" dirty="0"/>
          </a:p>
        </p:txBody>
      </p:sp>
      <p:sp>
        <p:nvSpPr>
          <p:cNvPr id="5" name="Text Placeholder 4"/>
          <p:cNvSpPr>
            <a:spLocks noGrp="1"/>
          </p:cNvSpPr>
          <p:nvPr>
            <p:ph type="body" idx="1"/>
          </p:nvPr>
        </p:nvSpPr>
        <p:spPr/>
        <p:txBody>
          <a:bodyPr/>
          <a:lstStyle/>
          <a:p>
            <a:endParaRPr lang="mk-MK" dirty="0"/>
          </a:p>
        </p:txBody>
      </p:sp>
    </p:spTree>
    <p:extLst>
      <p:ext uri="{BB962C8B-B14F-4D97-AF65-F5344CB8AC3E}">
        <p14:creationId xmlns:p14="http://schemas.microsoft.com/office/powerpoint/2010/main" val="236318757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Iterations – While loop</a:t>
            </a:r>
            <a:endParaRPr lang="mk-MK" dirty="0"/>
          </a:p>
        </p:txBody>
      </p:sp>
      <p:sp>
        <p:nvSpPr>
          <p:cNvPr id="3" name="Content Placeholder 2"/>
          <p:cNvSpPr>
            <a:spLocks noGrp="1"/>
          </p:cNvSpPr>
          <p:nvPr>
            <p:ph idx="1"/>
          </p:nvPr>
        </p:nvSpPr>
        <p:spPr/>
        <p:txBody>
          <a:bodyPr>
            <a:normAutofit/>
          </a:bodyPr>
          <a:lstStyle/>
          <a:p>
            <a:r>
              <a:rPr lang="en-US" dirty="0"/>
              <a:t>Iterations main purpose is to execute multiple times the same T-SQL code</a:t>
            </a:r>
          </a:p>
          <a:p>
            <a:r>
              <a:rPr lang="en-US" dirty="0"/>
              <a:t>The simplest way to implement iterations is WHILE statement</a:t>
            </a:r>
          </a:p>
          <a:p>
            <a:r>
              <a:rPr lang="en-US" dirty="0"/>
              <a:t>We need to provide mechanism to stop the execution at some point of time in order to avoid infinite loop</a:t>
            </a:r>
          </a:p>
          <a:p>
            <a:endParaRPr lang="en-US" dirty="0"/>
          </a:p>
          <a:p>
            <a:endParaRPr lang="en-US" dirty="0"/>
          </a:p>
        </p:txBody>
      </p:sp>
      <p:sp>
        <p:nvSpPr>
          <p:cNvPr id="4" name="Rectangle 3">
            <a:extLst>
              <a:ext uri="{FF2B5EF4-FFF2-40B4-BE49-F238E27FC236}">
                <a16:creationId xmlns:a16="http://schemas.microsoft.com/office/drawing/2014/main" id="{A54D4E77-E50A-480A-974B-0668ECA0BF1A}"/>
              </a:ext>
            </a:extLst>
          </p:cNvPr>
          <p:cNvSpPr/>
          <p:nvPr/>
        </p:nvSpPr>
        <p:spPr>
          <a:xfrm>
            <a:off x="1174812" y="4145638"/>
            <a:ext cx="6096000" cy="2031325"/>
          </a:xfrm>
          <a:prstGeom prst="rect">
            <a:avLst/>
          </a:prstGeom>
        </p:spPr>
        <p:txBody>
          <a:bodyPr>
            <a:spAutoFit/>
          </a:bodyPr>
          <a:lstStyle/>
          <a:p>
            <a:r>
              <a:rPr lang="en-US" dirty="0">
                <a:solidFill>
                  <a:srgbClr val="0000FF"/>
                </a:solidFill>
                <a:latin typeface="Consolas" panose="020B0609020204030204" pitchFamily="49" charset="0"/>
              </a:rPr>
              <a:t>DECLARE</a:t>
            </a:r>
            <a:r>
              <a:rPr lang="en-US" dirty="0">
                <a:solidFill>
                  <a:srgbClr val="000000"/>
                </a:solidFill>
                <a:latin typeface="Consolas" panose="020B0609020204030204" pitchFamily="49" charset="0"/>
              </a:rPr>
              <a:t> @count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1</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endParaRPr lang="mk-MK"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@count </a:t>
            </a:r>
            <a:r>
              <a:rPr lang="en-US" dirty="0">
                <a:solidFill>
                  <a:srgbClr val="808080"/>
                </a:solidFill>
                <a:latin typeface="Consolas" panose="020B0609020204030204" pitchFamily="49" charset="0"/>
              </a:rPr>
              <a:t>&lt;=</a:t>
            </a:r>
            <a:r>
              <a:rPr lang="en-US" dirty="0">
                <a:solidFill>
                  <a:srgbClr val="000000"/>
                </a:solidFill>
                <a:latin typeface="Consolas" panose="020B0609020204030204" pitchFamily="49" charset="0"/>
              </a:rPr>
              <a:t> 10</a:t>
            </a:r>
          </a:p>
          <a:p>
            <a:r>
              <a:rPr lang="en-US" dirty="0">
                <a:solidFill>
                  <a:srgbClr val="0000FF"/>
                </a:solidFill>
                <a:latin typeface="Consolas" panose="020B0609020204030204" pitchFamily="49" charset="0"/>
              </a:rPr>
              <a:t>BEGIN</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SELECT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CAST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@count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SET</a:t>
            </a:r>
            <a:r>
              <a:rPr lang="en-US" dirty="0">
                <a:solidFill>
                  <a:srgbClr val="000000"/>
                </a:solidFill>
                <a:latin typeface="Consolas" panose="020B0609020204030204" pitchFamily="49" charset="0"/>
              </a:rPr>
              <a:t> @count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@count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1</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END</a:t>
            </a:r>
            <a:r>
              <a:rPr lang="en-US" dirty="0">
                <a:solidFill>
                  <a:srgbClr val="808080"/>
                </a:solidFill>
                <a:latin typeface="Consolas" panose="020B0609020204030204" pitchFamily="49" charset="0"/>
              </a:rPr>
              <a:t>;</a:t>
            </a:r>
            <a:endParaRPr lang="mk-MK" dirty="0"/>
          </a:p>
        </p:txBody>
      </p:sp>
    </p:spTree>
    <p:extLst>
      <p:ext uri="{BB962C8B-B14F-4D97-AF65-F5344CB8AC3E}">
        <p14:creationId xmlns:p14="http://schemas.microsoft.com/office/powerpoint/2010/main" val="121131581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Hands-on - 1	</a:t>
            </a:r>
            <a:endParaRPr lang="mk-MK" dirty="0"/>
          </a:p>
        </p:txBody>
      </p:sp>
      <p:sp>
        <p:nvSpPr>
          <p:cNvPr id="5" name="Content Placeholder 2">
            <a:extLst>
              <a:ext uri="{FF2B5EF4-FFF2-40B4-BE49-F238E27FC236}">
                <a16:creationId xmlns:a16="http://schemas.microsoft.com/office/drawing/2014/main" id="{B1ABE31E-9614-46DA-A7C0-3EF3D020F56A}"/>
              </a:ext>
            </a:extLst>
          </p:cNvPr>
          <p:cNvSpPr>
            <a:spLocks noGrp="1"/>
          </p:cNvSpPr>
          <p:nvPr>
            <p:ph idx="1"/>
          </p:nvPr>
        </p:nvSpPr>
        <p:spPr>
          <a:xfrm>
            <a:off x="838200" y="1548714"/>
            <a:ext cx="10515600" cy="4628249"/>
          </a:xfrm>
        </p:spPr>
        <p:txBody>
          <a:bodyPr>
            <a:normAutofit/>
          </a:bodyPr>
          <a:lstStyle/>
          <a:p>
            <a:r>
              <a:rPr lang="en-US" dirty="0"/>
              <a:t>Extend the previous query to print the following numbers using iterations: 1,2,3,4,5,7,9</a:t>
            </a:r>
          </a:p>
          <a:p>
            <a:r>
              <a:rPr lang="en-US" dirty="0"/>
              <a:t>Hint: use WHILE loop and IF statements</a:t>
            </a:r>
          </a:p>
          <a:p>
            <a:endParaRPr lang="en-US" dirty="0"/>
          </a:p>
          <a:p>
            <a:endParaRPr lang="en-GB" dirty="0"/>
          </a:p>
          <a:p>
            <a:pPr lvl="2"/>
            <a:endParaRPr lang="en-GB" dirty="0"/>
          </a:p>
          <a:p>
            <a:pPr lvl="2"/>
            <a:endParaRPr lang="en-GB" dirty="0"/>
          </a:p>
          <a:p>
            <a:pPr lvl="1"/>
            <a:endParaRPr lang="en-GB" dirty="0"/>
          </a:p>
        </p:txBody>
      </p:sp>
    </p:spTree>
    <p:extLst>
      <p:ext uri="{BB962C8B-B14F-4D97-AF65-F5344CB8AC3E}">
        <p14:creationId xmlns:p14="http://schemas.microsoft.com/office/powerpoint/2010/main" val="38148308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Hands-on - 2	</a:t>
            </a:r>
            <a:endParaRPr lang="mk-MK" dirty="0"/>
          </a:p>
        </p:txBody>
      </p:sp>
      <p:sp>
        <p:nvSpPr>
          <p:cNvPr id="5" name="Content Placeholder 2">
            <a:extLst>
              <a:ext uri="{FF2B5EF4-FFF2-40B4-BE49-F238E27FC236}">
                <a16:creationId xmlns:a16="http://schemas.microsoft.com/office/drawing/2014/main" id="{B1ABE31E-9614-46DA-A7C0-3EF3D020F56A}"/>
              </a:ext>
            </a:extLst>
          </p:cNvPr>
          <p:cNvSpPr>
            <a:spLocks noGrp="1"/>
          </p:cNvSpPr>
          <p:nvPr>
            <p:ph idx="1"/>
          </p:nvPr>
        </p:nvSpPr>
        <p:spPr>
          <a:xfrm>
            <a:off x="838200" y="1548714"/>
            <a:ext cx="10515600" cy="4628249"/>
          </a:xfrm>
        </p:spPr>
        <p:txBody>
          <a:bodyPr>
            <a:normAutofit/>
          </a:bodyPr>
          <a:lstStyle/>
          <a:p>
            <a:r>
              <a:rPr lang="en-US" dirty="0"/>
              <a:t>Task 1:</a:t>
            </a:r>
          </a:p>
          <a:p>
            <a:pPr lvl="1"/>
            <a:r>
              <a:rPr lang="en-US" dirty="0"/>
              <a:t>Execute the procedure </a:t>
            </a:r>
            <a:r>
              <a:rPr lang="en-GB" dirty="0" err="1"/>
              <a:t>NewMbankTransaction</a:t>
            </a:r>
            <a:r>
              <a:rPr lang="en-GB" dirty="0"/>
              <a:t> in a loop, to add new outflow transactions for the customers with ID: </a:t>
            </a:r>
            <a:r>
              <a:rPr lang="mk-MK" dirty="0"/>
              <a:t>1,2,4,8,16,32,64,…</a:t>
            </a:r>
            <a:endParaRPr lang="en-US" dirty="0"/>
          </a:p>
          <a:p>
            <a:r>
              <a:rPr lang="en-US" dirty="0"/>
              <a:t>Task 2:</a:t>
            </a:r>
          </a:p>
          <a:p>
            <a:pPr lvl="1"/>
            <a:r>
              <a:rPr lang="en-GB" dirty="0"/>
              <a:t>Create new procedure for fixing the current balance - </a:t>
            </a:r>
            <a:r>
              <a:rPr lang="en-GB" dirty="0" err="1"/>
              <a:t>FixCurrentBalance</a:t>
            </a:r>
            <a:endParaRPr lang="en-GB" dirty="0"/>
          </a:p>
          <a:p>
            <a:pPr lvl="1"/>
            <a:r>
              <a:rPr lang="en-GB" dirty="0"/>
              <a:t>Procedure need to go trough all accounts (with while loop) and if there is inconsistency between balance in transactions and the summarized balance to fix it</a:t>
            </a:r>
          </a:p>
          <a:p>
            <a:pPr lvl="2"/>
            <a:r>
              <a:rPr lang="en-GB" dirty="0"/>
              <a:t>Procedure input: @AccountId</a:t>
            </a:r>
          </a:p>
          <a:p>
            <a:pPr lvl="2"/>
            <a:r>
              <a:rPr lang="en-GB"/>
              <a:t>Output: N/A</a:t>
            </a:r>
            <a:endParaRPr lang="en-GB" dirty="0"/>
          </a:p>
          <a:p>
            <a:pPr lvl="1"/>
            <a:r>
              <a:rPr lang="en-GB" dirty="0"/>
              <a:t>Measure the execution time on the procedure</a:t>
            </a:r>
            <a:endParaRPr lang="en-US" dirty="0"/>
          </a:p>
          <a:p>
            <a:endParaRPr lang="en-GB" dirty="0"/>
          </a:p>
          <a:p>
            <a:pPr lvl="2"/>
            <a:endParaRPr lang="en-GB" dirty="0"/>
          </a:p>
          <a:p>
            <a:pPr lvl="2"/>
            <a:endParaRPr lang="en-GB" dirty="0"/>
          </a:p>
          <a:p>
            <a:pPr lvl="1"/>
            <a:endParaRPr lang="en-GB" dirty="0"/>
          </a:p>
        </p:txBody>
      </p:sp>
    </p:spTree>
    <p:extLst>
      <p:ext uri="{BB962C8B-B14F-4D97-AF65-F5344CB8AC3E}">
        <p14:creationId xmlns:p14="http://schemas.microsoft.com/office/powerpoint/2010/main" val="171074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6453"/>
          </a:xfrm>
        </p:spPr>
        <p:txBody>
          <a:bodyPr anchor="ctr">
            <a:normAutofit/>
          </a:bodyPr>
          <a:lstStyle/>
          <a:p>
            <a:r>
              <a:rPr lang="en-US" dirty="0"/>
              <a:t>Docker container installation</a:t>
            </a:r>
            <a:endParaRPr lang="mk-MK" dirty="0"/>
          </a:p>
        </p:txBody>
      </p:sp>
      <p:sp>
        <p:nvSpPr>
          <p:cNvPr id="3" name="Content Placeholder 2"/>
          <p:cNvSpPr>
            <a:spLocks noGrp="1"/>
          </p:cNvSpPr>
          <p:nvPr>
            <p:ph sz="half" idx="1"/>
          </p:nvPr>
        </p:nvSpPr>
        <p:spPr>
          <a:xfrm>
            <a:off x="838200" y="1825625"/>
            <a:ext cx="5181600" cy="4351338"/>
          </a:xfrm>
        </p:spPr>
        <p:txBody>
          <a:bodyPr>
            <a:normAutofit/>
          </a:bodyPr>
          <a:lstStyle/>
          <a:p>
            <a:r>
              <a:rPr lang="en-US" dirty="0"/>
              <a:t>Download Docker for your OS:</a:t>
            </a:r>
          </a:p>
          <a:p>
            <a:pPr marL="0" indent="0">
              <a:buNone/>
            </a:pPr>
            <a:r>
              <a:rPr lang="en-US" dirty="0">
                <a:hlinkClick r:id="rId3"/>
              </a:rPr>
              <a:t>https://www.docker.com/get-started</a:t>
            </a:r>
            <a:endParaRPr lang="en-US" dirty="0"/>
          </a:p>
          <a:p>
            <a:pPr marL="0" indent="0">
              <a:buNone/>
            </a:pPr>
            <a:endParaRPr lang="en-US" dirty="0"/>
          </a:p>
          <a:p>
            <a:pPr marL="0" indent="0">
              <a:buNone/>
            </a:pPr>
            <a:endParaRPr lang="en-US" dirty="0"/>
          </a:p>
          <a:p>
            <a:pPr marL="0" indent="0">
              <a:buNone/>
            </a:pPr>
            <a:endParaRPr lang="en-US" b="1" dirty="0"/>
          </a:p>
          <a:p>
            <a:pPr marL="0" indent="0">
              <a:buNone/>
            </a:pPr>
            <a:endParaRPr lang="en-US" dirty="0"/>
          </a:p>
        </p:txBody>
      </p:sp>
      <p:pic>
        <p:nvPicPr>
          <p:cNvPr id="4" name="Picture 3">
            <a:extLst>
              <a:ext uri="{FF2B5EF4-FFF2-40B4-BE49-F238E27FC236}">
                <a16:creationId xmlns:a16="http://schemas.microsoft.com/office/drawing/2014/main" id="{F5F1BB1A-1282-4192-A739-C5DFC166C340}"/>
              </a:ext>
            </a:extLst>
          </p:cNvPr>
          <p:cNvPicPr>
            <a:picLocks noChangeAspect="1"/>
          </p:cNvPicPr>
          <p:nvPr/>
        </p:nvPicPr>
        <p:blipFill rotWithShape="1">
          <a:blip r:embed="rId4"/>
          <a:srcRect l="6413" b="2537"/>
          <a:stretch/>
        </p:blipFill>
        <p:spPr>
          <a:xfrm>
            <a:off x="7682948" y="1288023"/>
            <a:ext cx="2653748" cy="4764907"/>
          </a:xfrm>
          <a:prstGeom prst="rect">
            <a:avLst/>
          </a:prstGeom>
          <a:noFill/>
        </p:spPr>
      </p:pic>
      <p:sp>
        <p:nvSpPr>
          <p:cNvPr id="6" name="Rectangle 5">
            <a:extLst>
              <a:ext uri="{FF2B5EF4-FFF2-40B4-BE49-F238E27FC236}">
                <a16:creationId xmlns:a16="http://schemas.microsoft.com/office/drawing/2014/main" id="{00771544-397E-48BC-BAA6-5452D663BB4B}"/>
              </a:ext>
            </a:extLst>
          </p:cNvPr>
          <p:cNvSpPr/>
          <p:nvPr/>
        </p:nvSpPr>
        <p:spPr>
          <a:xfrm>
            <a:off x="7981122" y="4870174"/>
            <a:ext cx="2057400" cy="576469"/>
          </a:xfrm>
          <a:prstGeom prst="rect">
            <a:avLst/>
          </a:prstGeom>
          <a:noFill/>
          <a:ln w="38100">
            <a:solidFill>
              <a:srgbClr val="FF0000"/>
            </a:solidFill>
            <a:prstDash val="dash"/>
          </a:ln>
        </p:spPr>
        <p:style>
          <a:lnRef idx="0">
            <a:scrgbClr r="0" g="0" b="0"/>
          </a:lnRef>
          <a:fillRef idx="0">
            <a:scrgbClr r="0" g="0" b="0"/>
          </a:fillRef>
          <a:effectRef idx="0">
            <a:scrgbClr r="0" g="0" b="0"/>
          </a:effectRef>
          <a:fontRef idx="minor">
            <a:schemeClr val="lt1"/>
          </a:fontRef>
        </p:style>
        <p:txBody>
          <a:bodyPr rtlCol="0" anchor="ctr"/>
          <a:lstStyle/>
          <a:p>
            <a:pPr algn="ctr"/>
            <a:endParaRPr lang="mk-MK"/>
          </a:p>
        </p:txBody>
      </p:sp>
    </p:spTree>
    <p:extLst>
      <p:ext uri="{BB962C8B-B14F-4D97-AF65-F5344CB8AC3E}">
        <p14:creationId xmlns:p14="http://schemas.microsoft.com/office/powerpoint/2010/main" val="3665184661"/>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52B4-228E-4CF7-83F9-2AB58C3B8BEC}"/>
              </a:ext>
            </a:extLst>
          </p:cNvPr>
          <p:cNvSpPr>
            <a:spLocks noGrp="1"/>
          </p:cNvSpPr>
          <p:nvPr>
            <p:ph type="title"/>
          </p:nvPr>
        </p:nvSpPr>
        <p:spPr/>
        <p:txBody>
          <a:bodyPr/>
          <a:lstStyle/>
          <a:p>
            <a:r>
              <a:rPr lang="en-US" dirty="0"/>
              <a:t>Contact</a:t>
            </a:r>
            <a:endParaRPr lang="mk-MK" dirty="0"/>
          </a:p>
        </p:txBody>
      </p:sp>
      <p:sp>
        <p:nvSpPr>
          <p:cNvPr id="4" name="TextBox 3">
            <a:extLst>
              <a:ext uri="{FF2B5EF4-FFF2-40B4-BE49-F238E27FC236}">
                <a16:creationId xmlns:a16="http://schemas.microsoft.com/office/drawing/2014/main" id="{B73AAE7B-8114-447F-A8BC-88F258DB6B6A}"/>
              </a:ext>
            </a:extLst>
          </p:cNvPr>
          <p:cNvSpPr txBox="1"/>
          <p:nvPr/>
        </p:nvSpPr>
        <p:spPr>
          <a:xfrm>
            <a:off x="7129198" y="5015547"/>
            <a:ext cx="4715691" cy="1477328"/>
          </a:xfrm>
          <a:prstGeom prst="rect">
            <a:avLst/>
          </a:prstGeom>
          <a:noFill/>
        </p:spPr>
        <p:txBody>
          <a:bodyPr wrap="square" rtlCol="0">
            <a:spAutoFit/>
          </a:bodyPr>
          <a:lstStyle/>
          <a:p>
            <a:pPr algn="r"/>
            <a:r>
              <a:rPr lang="en-US" dirty="0"/>
              <a:t>Contact mail:</a:t>
            </a:r>
          </a:p>
          <a:p>
            <a:pPr algn="r"/>
            <a:r>
              <a:rPr lang="en-US" dirty="0">
                <a:hlinkClick r:id="rId2"/>
              </a:rPr>
              <a:t>blagojk@gmail.com</a:t>
            </a:r>
            <a:endParaRPr lang="en-US" dirty="0"/>
          </a:p>
          <a:p>
            <a:pPr algn="r"/>
            <a:endParaRPr lang="en-US" dirty="0"/>
          </a:p>
          <a:p>
            <a:pPr algn="r"/>
            <a:r>
              <a:rPr lang="en-US" dirty="0"/>
              <a:t>LinkedIn profile:</a:t>
            </a:r>
          </a:p>
          <a:p>
            <a:pPr algn="r"/>
            <a:r>
              <a:rPr lang="en-US" dirty="0">
                <a:hlinkClick r:id="rId3"/>
              </a:rPr>
              <a:t>https://www.linkedin.com/in/blagojkostovski/</a:t>
            </a:r>
            <a:endParaRPr lang="mk-MK" dirty="0"/>
          </a:p>
        </p:txBody>
      </p:sp>
    </p:spTree>
    <p:extLst>
      <p:ext uri="{BB962C8B-B14F-4D97-AF65-F5344CB8AC3E}">
        <p14:creationId xmlns:p14="http://schemas.microsoft.com/office/powerpoint/2010/main" val="381712618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25DFD1-C578-4737-A5F8-F2180F390700}"/>
              </a:ext>
            </a:extLst>
          </p:cNvPr>
          <p:cNvSpPr>
            <a:spLocks noGrp="1"/>
          </p:cNvSpPr>
          <p:nvPr>
            <p:ph type="title"/>
          </p:nvPr>
        </p:nvSpPr>
        <p:spPr>
          <a:xfrm>
            <a:off x="0" y="2744341"/>
            <a:ext cx="12191999" cy="936453"/>
          </a:xfrm>
        </p:spPr>
        <p:txBody>
          <a:bodyPr/>
          <a:lstStyle/>
          <a:p>
            <a:pPr algn="ctr"/>
            <a:r>
              <a:rPr lang="en-US" dirty="0"/>
              <a:t>Thank you</a:t>
            </a:r>
            <a:endParaRPr lang="mk-MK" dirty="0"/>
          </a:p>
        </p:txBody>
      </p:sp>
    </p:spTree>
    <p:extLst>
      <p:ext uri="{BB962C8B-B14F-4D97-AF65-F5344CB8AC3E}">
        <p14:creationId xmlns:p14="http://schemas.microsoft.com/office/powerpoint/2010/main" val="271895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45DC4-CA28-4CF3-94B3-5C183AF8A749}"/>
              </a:ext>
            </a:extLst>
          </p:cNvPr>
          <p:cNvSpPr>
            <a:spLocks noGrp="1"/>
          </p:cNvSpPr>
          <p:nvPr>
            <p:ph type="title"/>
          </p:nvPr>
        </p:nvSpPr>
        <p:spPr/>
        <p:txBody>
          <a:bodyPr>
            <a:normAutofit/>
          </a:bodyPr>
          <a:lstStyle/>
          <a:p>
            <a:r>
              <a:rPr lang="en-US" dirty="0"/>
              <a:t>Docker container installation – Windows</a:t>
            </a:r>
            <a:endParaRPr lang="mk-MK" dirty="0"/>
          </a:p>
        </p:txBody>
      </p:sp>
      <p:sp>
        <p:nvSpPr>
          <p:cNvPr id="5" name="Content Placeholder 4">
            <a:extLst>
              <a:ext uri="{FF2B5EF4-FFF2-40B4-BE49-F238E27FC236}">
                <a16:creationId xmlns:a16="http://schemas.microsoft.com/office/drawing/2014/main" id="{A86445BD-AD69-4D8C-A4F2-A8645F94EB09}"/>
              </a:ext>
            </a:extLst>
          </p:cNvPr>
          <p:cNvSpPr>
            <a:spLocks noGrp="1"/>
          </p:cNvSpPr>
          <p:nvPr>
            <p:ph idx="1"/>
          </p:nvPr>
        </p:nvSpPr>
        <p:spPr>
          <a:xfrm>
            <a:off x="838200" y="1548714"/>
            <a:ext cx="10515600" cy="5120443"/>
          </a:xfrm>
        </p:spPr>
        <p:txBody>
          <a:bodyPr>
            <a:normAutofit lnSpcReduction="10000"/>
          </a:bodyPr>
          <a:lstStyle/>
          <a:p>
            <a:r>
              <a:rPr lang="en-US" dirty="0"/>
              <a:t>Docker container can be installed both on Windows Pro and Home editions. Please check if you have the latest updates from the OS before installing. </a:t>
            </a:r>
          </a:p>
          <a:p>
            <a:r>
              <a:rPr lang="en-US" dirty="0"/>
              <a:t>If you don’t have the latest OS updates this message will show:</a:t>
            </a:r>
          </a:p>
          <a:p>
            <a:endParaRPr lang="en-US" dirty="0"/>
          </a:p>
          <a:p>
            <a:endParaRPr lang="en-US" dirty="0"/>
          </a:p>
          <a:p>
            <a:endParaRPr lang="en-US" dirty="0"/>
          </a:p>
          <a:p>
            <a:endParaRPr lang="en-US" dirty="0"/>
          </a:p>
          <a:p>
            <a:pPr marL="0" indent="0">
              <a:buNone/>
            </a:pPr>
            <a:endParaRPr lang="en-US" dirty="0"/>
          </a:p>
          <a:p>
            <a:r>
              <a:rPr lang="en-US" dirty="0"/>
              <a:t>In this case please install latest Windows updates and run the installation again</a:t>
            </a:r>
            <a:endParaRPr lang="mk-MK" dirty="0"/>
          </a:p>
        </p:txBody>
      </p:sp>
      <p:pic>
        <p:nvPicPr>
          <p:cNvPr id="6" name="Picture 5">
            <a:extLst>
              <a:ext uri="{FF2B5EF4-FFF2-40B4-BE49-F238E27FC236}">
                <a16:creationId xmlns:a16="http://schemas.microsoft.com/office/drawing/2014/main" id="{08FFC3FE-DC41-4772-A360-8CBDC6908978}"/>
              </a:ext>
            </a:extLst>
          </p:cNvPr>
          <p:cNvPicPr>
            <a:picLocks noChangeAspect="1"/>
          </p:cNvPicPr>
          <p:nvPr/>
        </p:nvPicPr>
        <p:blipFill>
          <a:blip r:embed="rId2"/>
          <a:stretch>
            <a:fillRect/>
          </a:stretch>
        </p:blipFill>
        <p:spPr>
          <a:xfrm>
            <a:off x="1188703" y="3429000"/>
            <a:ext cx="6773220" cy="1886213"/>
          </a:xfrm>
          <a:prstGeom prst="rect">
            <a:avLst/>
          </a:prstGeom>
        </p:spPr>
      </p:pic>
    </p:spTree>
    <p:extLst>
      <p:ext uri="{BB962C8B-B14F-4D97-AF65-F5344CB8AC3E}">
        <p14:creationId xmlns:p14="http://schemas.microsoft.com/office/powerpoint/2010/main" val="261255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45DC4-CA28-4CF3-94B3-5C183AF8A749}"/>
              </a:ext>
            </a:extLst>
          </p:cNvPr>
          <p:cNvSpPr>
            <a:spLocks noGrp="1"/>
          </p:cNvSpPr>
          <p:nvPr>
            <p:ph type="title"/>
          </p:nvPr>
        </p:nvSpPr>
        <p:spPr/>
        <p:txBody>
          <a:bodyPr>
            <a:normAutofit/>
          </a:bodyPr>
          <a:lstStyle/>
          <a:p>
            <a:r>
              <a:rPr lang="en-US" dirty="0"/>
              <a:t>Docker container installation – MacOS</a:t>
            </a:r>
            <a:endParaRPr lang="mk-MK" dirty="0"/>
          </a:p>
        </p:txBody>
      </p:sp>
      <p:sp>
        <p:nvSpPr>
          <p:cNvPr id="5" name="Content Placeholder 4">
            <a:extLst>
              <a:ext uri="{FF2B5EF4-FFF2-40B4-BE49-F238E27FC236}">
                <a16:creationId xmlns:a16="http://schemas.microsoft.com/office/drawing/2014/main" id="{A86445BD-AD69-4D8C-A4F2-A8645F94EB09}"/>
              </a:ext>
            </a:extLst>
          </p:cNvPr>
          <p:cNvSpPr>
            <a:spLocks noGrp="1"/>
          </p:cNvSpPr>
          <p:nvPr>
            <p:ph idx="1"/>
          </p:nvPr>
        </p:nvSpPr>
        <p:spPr/>
        <p:txBody>
          <a:bodyPr/>
          <a:lstStyle/>
          <a:p>
            <a:r>
              <a:rPr lang="en-US" dirty="0"/>
              <a:t>Download the Mac version of installation file</a:t>
            </a:r>
          </a:p>
          <a:p>
            <a:r>
              <a:rPr lang="en-US" dirty="0"/>
              <a:t>Supporting video for Docker installation on mac </a:t>
            </a:r>
          </a:p>
          <a:p>
            <a:pPr marL="0" indent="0">
              <a:buNone/>
            </a:pPr>
            <a:r>
              <a:rPr lang="en-US" dirty="0">
                <a:hlinkClick r:id="rId2"/>
              </a:rPr>
              <a:t>https://www.youtube.com/watch?v=O4Yro0VN5Ds</a:t>
            </a:r>
            <a:endParaRPr lang="en-US" dirty="0"/>
          </a:p>
          <a:p>
            <a:pPr marL="0" indent="0">
              <a:buNone/>
            </a:pPr>
            <a:r>
              <a:rPr lang="en-US" dirty="0"/>
              <a:t>(watch between 00:00-01:52)</a:t>
            </a:r>
          </a:p>
          <a:p>
            <a:pPr marL="0" indent="0">
              <a:buNone/>
            </a:pPr>
            <a:endParaRPr lang="mk-MK" dirty="0"/>
          </a:p>
        </p:txBody>
      </p:sp>
      <p:pic>
        <p:nvPicPr>
          <p:cNvPr id="3" name="Picture 2">
            <a:extLst>
              <a:ext uri="{FF2B5EF4-FFF2-40B4-BE49-F238E27FC236}">
                <a16:creationId xmlns:a16="http://schemas.microsoft.com/office/drawing/2014/main" id="{11876414-8D89-472C-A7A0-353B39864B57}"/>
              </a:ext>
            </a:extLst>
          </p:cNvPr>
          <p:cNvPicPr>
            <a:picLocks noChangeAspect="1"/>
          </p:cNvPicPr>
          <p:nvPr/>
        </p:nvPicPr>
        <p:blipFill rotWithShape="1">
          <a:blip r:embed="rId3"/>
          <a:srcRect l="6413" b="2537"/>
          <a:stretch/>
        </p:blipFill>
        <p:spPr>
          <a:xfrm>
            <a:off x="8537713" y="1318054"/>
            <a:ext cx="2653748" cy="4764907"/>
          </a:xfrm>
          <a:prstGeom prst="rect">
            <a:avLst/>
          </a:prstGeom>
          <a:noFill/>
        </p:spPr>
      </p:pic>
      <p:sp>
        <p:nvSpPr>
          <p:cNvPr id="4" name="Rectangle 3">
            <a:extLst>
              <a:ext uri="{FF2B5EF4-FFF2-40B4-BE49-F238E27FC236}">
                <a16:creationId xmlns:a16="http://schemas.microsoft.com/office/drawing/2014/main" id="{668821EC-C3CE-420C-80A1-9ADED65432AE}"/>
              </a:ext>
            </a:extLst>
          </p:cNvPr>
          <p:cNvSpPr/>
          <p:nvPr/>
        </p:nvSpPr>
        <p:spPr>
          <a:xfrm>
            <a:off x="8875643" y="5370980"/>
            <a:ext cx="1977886" cy="337931"/>
          </a:xfrm>
          <a:prstGeom prst="rect">
            <a:avLst/>
          </a:prstGeom>
          <a:noFill/>
          <a:ln w="38100">
            <a:solidFill>
              <a:srgbClr val="FF0000"/>
            </a:solidFill>
            <a:prstDash val="dash"/>
          </a:ln>
        </p:spPr>
        <p:style>
          <a:lnRef idx="0">
            <a:scrgbClr r="0" g="0" b="0"/>
          </a:lnRef>
          <a:fillRef idx="0">
            <a:scrgbClr r="0" g="0" b="0"/>
          </a:fillRef>
          <a:effectRef idx="0">
            <a:scrgbClr r="0" g="0" b="0"/>
          </a:effectRef>
          <a:fontRef idx="minor">
            <a:schemeClr val="lt1"/>
          </a:fontRef>
        </p:style>
        <p:txBody>
          <a:bodyPr rtlCol="0" anchor="ctr"/>
          <a:lstStyle/>
          <a:p>
            <a:pPr algn="ctr"/>
            <a:endParaRPr lang="mk-MK"/>
          </a:p>
        </p:txBody>
      </p:sp>
    </p:spTree>
    <p:extLst>
      <p:ext uri="{BB962C8B-B14F-4D97-AF65-F5344CB8AC3E}">
        <p14:creationId xmlns:p14="http://schemas.microsoft.com/office/powerpoint/2010/main" val="3742847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a:t>Docker container installation</a:t>
            </a:r>
            <a:endParaRPr lang="mk-MK" dirty="0"/>
          </a:p>
        </p:txBody>
      </p:sp>
      <p:sp>
        <p:nvSpPr>
          <p:cNvPr id="3" name="Content Placeholder 2"/>
          <p:cNvSpPr>
            <a:spLocks noGrp="1"/>
          </p:cNvSpPr>
          <p:nvPr>
            <p:ph idx="1"/>
          </p:nvPr>
        </p:nvSpPr>
        <p:spPr/>
        <p:txBody>
          <a:bodyPr>
            <a:normAutofit/>
          </a:bodyPr>
          <a:lstStyle/>
          <a:p>
            <a:r>
              <a:rPr lang="en-US" sz="2400" dirty="0"/>
              <a:t>If everything was installed as expected running the following command will need to retrieve Docker version</a:t>
            </a:r>
          </a:p>
          <a:p>
            <a:pPr marL="0" indent="0">
              <a:buNone/>
            </a:pPr>
            <a:r>
              <a:rPr lang="en-US" sz="2400" dirty="0">
                <a:highlight>
                  <a:srgbClr val="FFFF00"/>
                </a:highlight>
              </a:rPr>
              <a:t>docker version</a:t>
            </a:r>
          </a:p>
          <a:p>
            <a:pPr marL="0" indent="0">
              <a:buNone/>
            </a:pPr>
            <a:r>
              <a:rPr lang="en-US" sz="2400" dirty="0"/>
              <a:t>Windows					                                     macOS</a:t>
            </a:r>
          </a:p>
          <a:p>
            <a:pPr marL="0" indent="0">
              <a:buNone/>
            </a:pPr>
            <a:endParaRPr lang="en-US" dirty="0"/>
          </a:p>
          <a:p>
            <a:pPr marL="0" indent="0">
              <a:buNone/>
            </a:pPr>
            <a:endParaRPr lang="en-US" dirty="0"/>
          </a:p>
          <a:p>
            <a:pPr marL="0" indent="0">
              <a:buNone/>
            </a:pPr>
            <a:endParaRPr lang="en-US" b="1" dirty="0"/>
          </a:p>
          <a:p>
            <a:pPr marL="0" indent="0">
              <a:buNone/>
            </a:pPr>
            <a:endParaRPr lang="en-US" dirty="0"/>
          </a:p>
        </p:txBody>
      </p:sp>
      <p:pic>
        <p:nvPicPr>
          <p:cNvPr id="5" name="Picture 4">
            <a:extLst>
              <a:ext uri="{FF2B5EF4-FFF2-40B4-BE49-F238E27FC236}">
                <a16:creationId xmlns:a16="http://schemas.microsoft.com/office/drawing/2014/main" id="{411C5034-9C18-4EDF-B70E-03490808AE95}"/>
              </a:ext>
            </a:extLst>
          </p:cNvPr>
          <p:cNvPicPr>
            <a:picLocks noChangeAspect="1"/>
          </p:cNvPicPr>
          <p:nvPr/>
        </p:nvPicPr>
        <p:blipFill>
          <a:blip r:embed="rId3"/>
          <a:stretch>
            <a:fillRect/>
          </a:stretch>
        </p:blipFill>
        <p:spPr>
          <a:xfrm>
            <a:off x="7162469" y="3223705"/>
            <a:ext cx="4725059" cy="2505425"/>
          </a:xfrm>
          <a:prstGeom prst="rect">
            <a:avLst/>
          </a:prstGeom>
        </p:spPr>
      </p:pic>
      <p:pic>
        <p:nvPicPr>
          <p:cNvPr id="4" name="Picture 3">
            <a:extLst>
              <a:ext uri="{FF2B5EF4-FFF2-40B4-BE49-F238E27FC236}">
                <a16:creationId xmlns:a16="http://schemas.microsoft.com/office/drawing/2014/main" id="{333E0687-21A6-41E2-8DAA-444CF5494484}"/>
              </a:ext>
            </a:extLst>
          </p:cNvPr>
          <p:cNvPicPr>
            <a:picLocks noChangeAspect="1"/>
          </p:cNvPicPr>
          <p:nvPr/>
        </p:nvPicPr>
        <p:blipFill>
          <a:blip r:embed="rId4"/>
          <a:stretch>
            <a:fillRect/>
          </a:stretch>
        </p:blipFill>
        <p:spPr>
          <a:xfrm>
            <a:off x="748748" y="3223705"/>
            <a:ext cx="5963428" cy="3471146"/>
          </a:xfrm>
          <a:prstGeom prst="rect">
            <a:avLst/>
          </a:prstGeom>
        </p:spPr>
      </p:pic>
    </p:spTree>
    <p:extLst>
      <p:ext uri="{BB962C8B-B14F-4D97-AF65-F5344CB8AC3E}">
        <p14:creationId xmlns:p14="http://schemas.microsoft.com/office/powerpoint/2010/main" val="619463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a:t>Docker container installation</a:t>
            </a:r>
            <a:endParaRPr lang="mk-MK" dirty="0"/>
          </a:p>
        </p:txBody>
      </p:sp>
      <p:sp>
        <p:nvSpPr>
          <p:cNvPr id="3" name="Content Placeholder 2"/>
          <p:cNvSpPr>
            <a:spLocks noGrp="1"/>
          </p:cNvSpPr>
          <p:nvPr>
            <p:ph idx="1"/>
          </p:nvPr>
        </p:nvSpPr>
        <p:spPr/>
        <p:txBody>
          <a:bodyPr>
            <a:normAutofit/>
          </a:bodyPr>
          <a:lstStyle/>
          <a:p>
            <a:r>
              <a:rPr lang="en-US" sz="2400" dirty="0"/>
              <a:t>Additionally, Dashboard user interface with existing containers can be opened from the toolbar for better visibility</a:t>
            </a:r>
            <a:endParaRPr lang="en-US" sz="2400" dirty="0">
              <a:highlight>
                <a:srgbClr val="FFFF00"/>
              </a:highlight>
            </a:endParaRPr>
          </a:p>
          <a:p>
            <a:pPr marL="0" indent="0">
              <a:buNone/>
            </a:pPr>
            <a:endParaRPr lang="en-US" dirty="0"/>
          </a:p>
          <a:p>
            <a:pPr marL="0" indent="0">
              <a:buNone/>
            </a:pPr>
            <a:endParaRPr lang="en-US" dirty="0"/>
          </a:p>
          <a:p>
            <a:pPr marL="0" indent="0">
              <a:buNone/>
            </a:pPr>
            <a:endParaRPr lang="en-US" b="1" dirty="0"/>
          </a:p>
          <a:p>
            <a:pPr marL="0" indent="0">
              <a:buNone/>
            </a:pPr>
            <a:endParaRPr lang="en-US" dirty="0"/>
          </a:p>
        </p:txBody>
      </p:sp>
      <p:pic>
        <p:nvPicPr>
          <p:cNvPr id="6" name="Picture 5">
            <a:extLst>
              <a:ext uri="{FF2B5EF4-FFF2-40B4-BE49-F238E27FC236}">
                <a16:creationId xmlns:a16="http://schemas.microsoft.com/office/drawing/2014/main" id="{378973F5-9A8F-4EE3-84B2-092641E5423B}"/>
              </a:ext>
            </a:extLst>
          </p:cNvPr>
          <p:cNvPicPr>
            <a:picLocks noChangeAspect="1"/>
          </p:cNvPicPr>
          <p:nvPr/>
        </p:nvPicPr>
        <p:blipFill>
          <a:blip r:embed="rId3"/>
          <a:stretch>
            <a:fillRect/>
          </a:stretch>
        </p:blipFill>
        <p:spPr>
          <a:xfrm>
            <a:off x="2385391" y="2431207"/>
            <a:ext cx="6590959" cy="4238396"/>
          </a:xfrm>
          <a:prstGeom prst="rect">
            <a:avLst/>
          </a:prstGeom>
        </p:spPr>
      </p:pic>
    </p:spTree>
    <p:extLst>
      <p:ext uri="{BB962C8B-B14F-4D97-AF65-F5344CB8AC3E}">
        <p14:creationId xmlns:p14="http://schemas.microsoft.com/office/powerpoint/2010/main" val="4139247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 SQL Server on Docker configuration</a:t>
            </a:r>
            <a:endParaRPr lang="mk-MK" dirty="0"/>
          </a:p>
        </p:txBody>
      </p:sp>
      <p:sp>
        <p:nvSpPr>
          <p:cNvPr id="5" name="Text Placeholder 4"/>
          <p:cNvSpPr>
            <a:spLocks noGrp="1"/>
          </p:cNvSpPr>
          <p:nvPr>
            <p:ph type="body" idx="1"/>
          </p:nvPr>
        </p:nvSpPr>
        <p:spPr/>
        <p:txBody>
          <a:bodyPr/>
          <a:lstStyle/>
          <a:p>
            <a:endParaRPr lang="mk-MK"/>
          </a:p>
        </p:txBody>
      </p:sp>
    </p:spTree>
    <p:extLst>
      <p:ext uri="{BB962C8B-B14F-4D97-AF65-F5344CB8AC3E}">
        <p14:creationId xmlns:p14="http://schemas.microsoft.com/office/powerpoint/2010/main" val="2343875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Install SQL Server via docker container on Windows</a:t>
            </a:r>
            <a:endParaRPr lang="mk-MK" dirty="0"/>
          </a:p>
        </p:txBody>
      </p:sp>
      <p:sp>
        <p:nvSpPr>
          <p:cNvPr id="3" name="Content Placeholder 2"/>
          <p:cNvSpPr>
            <a:spLocks noGrp="1"/>
          </p:cNvSpPr>
          <p:nvPr>
            <p:ph idx="1"/>
          </p:nvPr>
        </p:nvSpPr>
        <p:spPr/>
        <p:txBody>
          <a:bodyPr>
            <a:normAutofit/>
          </a:bodyPr>
          <a:lstStyle/>
          <a:p>
            <a:r>
              <a:rPr lang="en-US" dirty="0"/>
              <a:t>List of available tags for SQL Server</a:t>
            </a:r>
          </a:p>
          <a:p>
            <a:pPr marL="0" indent="0">
              <a:buNone/>
            </a:pPr>
            <a:r>
              <a:rPr lang="en-US" dirty="0">
                <a:hlinkClick r:id="rId3"/>
              </a:rPr>
              <a:t>https://hub.docker.com/_/microsoft-mssql-server?tab=description</a:t>
            </a:r>
            <a:endParaRPr lang="en-US" dirty="0"/>
          </a:p>
          <a:p>
            <a:r>
              <a:rPr lang="en-US" dirty="0"/>
              <a:t>Step 1: Execute following command in PowerShell to download the container image:</a:t>
            </a:r>
          </a:p>
          <a:p>
            <a:pPr marL="0" indent="0">
              <a:buNone/>
            </a:pPr>
            <a:r>
              <a:rPr lang="en-US" dirty="0">
                <a:highlight>
                  <a:srgbClr val="FFFF00"/>
                </a:highlight>
              </a:rPr>
              <a:t>docker pull mcr.microsoft.com/</a:t>
            </a:r>
            <a:r>
              <a:rPr lang="en-US" dirty="0" err="1">
                <a:highlight>
                  <a:srgbClr val="FFFF00"/>
                </a:highlight>
              </a:rPr>
              <a:t>mssql</a:t>
            </a:r>
            <a:r>
              <a:rPr lang="en-US" dirty="0">
                <a:highlight>
                  <a:srgbClr val="FFFF00"/>
                </a:highlight>
              </a:rPr>
              <a:t>/server:2019-latest</a:t>
            </a:r>
          </a:p>
          <a:p>
            <a:endParaRPr lang="en-US" dirty="0"/>
          </a:p>
          <a:p>
            <a:endParaRPr lang="en-US" dirty="0"/>
          </a:p>
          <a:p>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FFE33ECD-5153-4076-957A-4DEB1091F830}"/>
              </a:ext>
            </a:extLst>
          </p:cNvPr>
          <p:cNvPicPr>
            <a:picLocks noChangeAspect="1"/>
          </p:cNvPicPr>
          <p:nvPr/>
        </p:nvPicPr>
        <p:blipFill>
          <a:blip r:embed="rId4"/>
          <a:stretch>
            <a:fillRect/>
          </a:stretch>
        </p:blipFill>
        <p:spPr>
          <a:xfrm>
            <a:off x="2733260" y="4044399"/>
            <a:ext cx="5789607" cy="2687414"/>
          </a:xfrm>
          <a:prstGeom prst="rect">
            <a:avLst/>
          </a:prstGeom>
        </p:spPr>
      </p:pic>
    </p:spTree>
    <p:extLst>
      <p:ext uri="{BB962C8B-B14F-4D97-AF65-F5344CB8AC3E}">
        <p14:creationId xmlns:p14="http://schemas.microsoft.com/office/powerpoint/2010/main" val="21859164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Install SQL Server via docker container on Windows</a:t>
            </a:r>
            <a:endParaRPr lang="mk-MK" dirty="0"/>
          </a:p>
        </p:txBody>
      </p:sp>
      <p:sp>
        <p:nvSpPr>
          <p:cNvPr id="3" name="Content Placeholder 2"/>
          <p:cNvSpPr>
            <a:spLocks noGrp="1"/>
          </p:cNvSpPr>
          <p:nvPr>
            <p:ph idx="1"/>
          </p:nvPr>
        </p:nvSpPr>
        <p:spPr/>
        <p:txBody>
          <a:bodyPr>
            <a:normAutofit/>
          </a:bodyPr>
          <a:lstStyle/>
          <a:p>
            <a:r>
              <a:rPr lang="en-US" dirty="0"/>
              <a:t>Step 2: Execute following command in PowerShell to start the SQL Server instance:</a:t>
            </a:r>
          </a:p>
          <a:p>
            <a:pPr marL="0" indent="0">
              <a:buNone/>
            </a:pPr>
            <a:r>
              <a:rPr lang="en-US" dirty="0">
                <a:highlight>
                  <a:srgbClr val="FFFF00"/>
                </a:highlight>
              </a:rPr>
              <a:t>docker run -e 'ACCEPT_EULA=Y' -e 'SA_PASSWORD=</a:t>
            </a:r>
            <a:r>
              <a:rPr lang="en-US" dirty="0" err="1">
                <a:highlight>
                  <a:srgbClr val="FFFF00"/>
                </a:highlight>
              </a:rPr>
              <a:t>MyAdminPass</a:t>
            </a:r>
            <a:r>
              <a:rPr lang="en-US" dirty="0">
                <a:highlight>
                  <a:srgbClr val="FFFF00"/>
                </a:highlight>
              </a:rPr>
              <a:t>!' -p 1401:1433 -d mcr.microsoft.com/</a:t>
            </a:r>
            <a:r>
              <a:rPr lang="en-US" dirty="0" err="1">
                <a:highlight>
                  <a:srgbClr val="FFFF00"/>
                </a:highlight>
              </a:rPr>
              <a:t>mssql</a:t>
            </a:r>
            <a:r>
              <a:rPr lang="en-US" dirty="0">
                <a:highlight>
                  <a:srgbClr val="FFFF00"/>
                </a:highlight>
              </a:rPr>
              <a:t>/server:2019-latest</a:t>
            </a:r>
          </a:p>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5EF90DB9-1869-48A5-9068-7439E7B732EF}"/>
              </a:ext>
            </a:extLst>
          </p:cNvPr>
          <p:cNvPicPr>
            <a:picLocks noChangeAspect="1"/>
          </p:cNvPicPr>
          <p:nvPr/>
        </p:nvPicPr>
        <p:blipFill>
          <a:blip r:embed="rId3"/>
          <a:stretch>
            <a:fillRect/>
          </a:stretch>
        </p:blipFill>
        <p:spPr>
          <a:xfrm>
            <a:off x="1189940" y="3651705"/>
            <a:ext cx="9812119" cy="1657581"/>
          </a:xfrm>
          <a:prstGeom prst="rect">
            <a:avLst/>
          </a:prstGeom>
        </p:spPr>
      </p:pic>
    </p:spTree>
    <p:extLst>
      <p:ext uri="{BB962C8B-B14F-4D97-AF65-F5344CB8AC3E}">
        <p14:creationId xmlns:p14="http://schemas.microsoft.com/office/powerpoint/2010/main" val="1623093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3C0F692-9C67-4D8B-B5B3-EF6087BCF88E}"/>
              </a:ext>
            </a:extLst>
          </p:cNvPr>
          <p:cNvSpPr>
            <a:spLocks noGrp="1"/>
          </p:cNvSpPr>
          <p:nvPr>
            <p:ph type="title"/>
          </p:nvPr>
        </p:nvSpPr>
        <p:spPr>
          <a:xfrm>
            <a:off x="838200" y="365125"/>
            <a:ext cx="10515600" cy="936453"/>
          </a:xfrm>
        </p:spPr>
        <p:txBody>
          <a:bodyPr>
            <a:normAutofit fontScale="90000"/>
          </a:bodyPr>
          <a:lstStyle/>
          <a:p>
            <a:r>
              <a:rPr lang="en-US" dirty="0"/>
              <a:t>Install SQL Server via docker container on Windows</a:t>
            </a:r>
          </a:p>
        </p:txBody>
      </p:sp>
      <p:sp>
        <p:nvSpPr>
          <p:cNvPr id="11" name="Content Placeholder 2">
            <a:extLst>
              <a:ext uri="{FF2B5EF4-FFF2-40B4-BE49-F238E27FC236}">
                <a16:creationId xmlns:a16="http://schemas.microsoft.com/office/drawing/2014/main" id="{86A63F07-7018-40B4-8937-BD8B1F5270A9}"/>
              </a:ext>
            </a:extLst>
          </p:cNvPr>
          <p:cNvSpPr>
            <a:spLocks noGrp="1"/>
          </p:cNvSpPr>
          <p:nvPr>
            <p:ph sz="half" idx="1"/>
          </p:nvPr>
        </p:nvSpPr>
        <p:spPr>
          <a:xfrm>
            <a:off x="838200" y="1825625"/>
            <a:ext cx="5181600" cy="4351338"/>
          </a:xfrm>
        </p:spPr>
        <p:txBody>
          <a:bodyPr/>
          <a:lstStyle/>
          <a:p>
            <a:r>
              <a:rPr lang="en-US" dirty="0"/>
              <a:t>After installation, the new container should be listed in the docker Dashboard</a:t>
            </a:r>
          </a:p>
          <a:p>
            <a:r>
              <a:rPr lang="en-US" dirty="0"/>
              <a:t>We will test the connectivity to the server after we install Azure Data studio in the next video</a:t>
            </a:r>
          </a:p>
        </p:txBody>
      </p:sp>
      <p:pic>
        <p:nvPicPr>
          <p:cNvPr id="5" name="Picture 4">
            <a:extLst>
              <a:ext uri="{FF2B5EF4-FFF2-40B4-BE49-F238E27FC236}">
                <a16:creationId xmlns:a16="http://schemas.microsoft.com/office/drawing/2014/main" id="{EC9A77C5-6EA0-4779-92B0-B30558078920}"/>
              </a:ext>
            </a:extLst>
          </p:cNvPr>
          <p:cNvPicPr>
            <a:picLocks noChangeAspect="1"/>
          </p:cNvPicPr>
          <p:nvPr/>
        </p:nvPicPr>
        <p:blipFill>
          <a:blip r:embed="rId2"/>
          <a:stretch>
            <a:fillRect/>
          </a:stretch>
        </p:blipFill>
        <p:spPr>
          <a:xfrm>
            <a:off x="6096000" y="1825625"/>
            <a:ext cx="5844286" cy="3697860"/>
          </a:xfrm>
          <a:prstGeom prst="rect">
            <a:avLst/>
          </a:prstGeom>
        </p:spPr>
      </p:pic>
    </p:spTree>
    <p:extLst>
      <p:ext uri="{BB962C8B-B14F-4D97-AF65-F5344CB8AC3E}">
        <p14:creationId xmlns:p14="http://schemas.microsoft.com/office/powerpoint/2010/main" val="2297756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FC301-05D9-4E02-94F3-99493E7609CB}"/>
              </a:ext>
            </a:extLst>
          </p:cNvPr>
          <p:cNvSpPr>
            <a:spLocks noGrp="1"/>
          </p:cNvSpPr>
          <p:nvPr>
            <p:ph type="title"/>
          </p:nvPr>
        </p:nvSpPr>
        <p:spPr/>
        <p:txBody>
          <a:bodyPr/>
          <a:lstStyle/>
          <a:p>
            <a:r>
              <a:rPr lang="en-US" dirty="0"/>
              <a:t>Course organization</a:t>
            </a:r>
            <a:endParaRPr lang="mk-MK" dirty="0"/>
          </a:p>
        </p:txBody>
      </p:sp>
      <p:sp>
        <p:nvSpPr>
          <p:cNvPr id="3" name="Content Placeholder 2">
            <a:extLst>
              <a:ext uri="{FF2B5EF4-FFF2-40B4-BE49-F238E27FC236}">
                <a16:creationId xmlns:a16="http://schemas.microsoft.com/office/drawing/2014/main" id="{E3DE5087-D6F3-4123-8E27-D4046B554F85}"/>
              </a:ext>
            </a:extLst>
          </p:cNvPr>
          <p:cNvSpPr>
            <a:spLocks noGrp="1"/>
          </p:cNvSpPr>
          <p:nvPr>
            <p:ph idx="1"/>
          </p:nvPr>
        </p:nvSpPr>
        <p:spPr/>
        <p:txBody>
          <a:bodyPr>
            <a:normAutofit fontScale="92500" lnSpcReduction="20000"/>
          </a:bodyPr>
          <a:lstStyle/>
          <a:p>
            <a:r>
              <a:rPr lang="en-US" dirty="0"/>
              <a:t>Monday, Wednesday, Friday – regular sessions(18:00-2 0:00)</a:t>
            </a:r>
          </a:p>
          <a:p>
            <a:pPr lvl="1"/>
            <a:r>
              <a:rPr lang="en-US" dirty="0"/>
              <a:t>Topic explained in theory and with examples</a:t>
            </a:r>
          </a:p>
          <a:p>
            <a:pPr lvl="1"/>
            <a:r>
              <a:rPr lang="en-US" dirty="0"/>
              <a:t>Hands – on – task that needs to be implemented</a:t>
            </a:r>
          </a:p>
          <a:p>
            <a:pPr lvl="1"/>
            <a:r>
              <a:rPr lang="en-US" dirty="0"/>
              <a:t>Workshop sessions – larger exercises related to learned material</a:t>
            </a:r>
          </a:p>
          <a:p>
            <a:pPr lvl="1"/>
            <a:r>
              <a:rPr lang="en-US" dirty="0"/>
              <a:t>Weekly challenges (Friday – expected by Monday) – you get points for that</a:t>
            </a:r>
          </a:p>
          <a:p>
            <a:pPr lvl="1"/>
            <a:r>
              <a:rPr lang="en-US" dirty="0"/>
              <a:t>Try at home exercises – you don’t get points for that</a:t>
            </a:r>
          </a:p>
          <a:p>
            <a:r>
              <a:rPr lang="en-US" dirty="0"/>
              <a:t>Saturday – 5 on 1 Q\A sessions </a:t>
            </a:r>
          </a:p>
          <a:p>
            <a:pPr lvl="1"/>
            <a:r>
              <a:rPr lang="en-US" dirty="0"/>
              <a:t>Group 1 – 9:00 – 10:00</a:t>
            </a:r>
          </a:p>
          <a:p>
            <a:pPr lvl="1"/>
            <a:r>
              <a:rPr lang="en-US" dirty="0"/>
              <a:t>Group 2 – 10:00 – 11:00</a:t>
            </a:r>
          </a:p>
          <a:p>
            <a:r>
              <a:rPr lang="en-US" dirty="0"/>
              <a:t>Short brakes</a:t>
            </a:r>
          </a:p>
          <a:p>
            <a:pPr lvl="1"/>
            <a:r>
              <a:rPr lang="en-US" dirty="0"/>
              <a:t>1 break of 10 min, around 19:00</a:t>
            </a:r>
          </a:p>
          <a:p>
            <a:r>
              <a:rPr lang="en-US" dirty="0"/>
              <a:t>Sharing your screens to explain the solution or detect the problem</a:t>
            </a:r>
          </a:p>
          <a:p>
            <a:r>
              <a:rPr lang="en-US" dirty="0"/>
              <a:t>Provide all code that was generated during the session</a:t>
            </a:r>
          </a:p>
          <a:p>
            <a:pPr lvl="1"/>
            <a:endParaRPr lang="mk-MK" dirty="0"/>
          </a:p>
        </p:txBody>
      </p:sp>
    </p:spTree>
    <p:extLst>
      <p:ext uri="{BB962C8B-B14F-4D97-AF65-F5344CB8AC3E}">
        <p14:creationId xmlns:p14="http://schemas.microsoft.com/office/powerpoint/2010/main" val="2743343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Install SQL Server via docker container on macOS</a:t>
            </a:r>
            <a:endParaRPr lang="mk-MK" dirty="0"/>
          </a:p>
        </p:txBody>
      </p:sp>
      <p:sp>
        <p:nvSpPr>
          <p:cNvPr id="3" name="Content Placeholder 2"/>
          <p:cNvSpPr>
            <a:spLocks noGrp="1"/>
          </p:cNvSpPr>
          <p:nvPr>
            <p:ph idx="1"/>
          </p:nvPr>
        </p:nvSpPr>
        <p:spPr/>
        <p:txBody>
          <a:bodyPr>
            <a:normAutofit/>
          </a:bodyPr>
          <a:lstStyle/>
          <a:p>
            <a:r>
              <a:rPr lang="en-US" dirty="0"/>
              <a:t>Same steps as installing on SQL Server on docker container on windows should be performed </a:t>
            </a:r>
          </a:p>
          <a:p>
            <a:r>
              <a:rPr lang="en-US" dirty="0"/>
              <a:t>Supporting video in case of any issues when installing on macOS:</a:t>
            </a:r>
          </a:p>
          <a:p>
            <a:pPr marL="0" indent="0">
              <a:buNone/>
            </a:pPr>
            <a:r>
              <a:rPr lang="en-US" dirty="0">
                <a:hlinkClick r:id="rId3"/>
              </a:rPr>
              <a:t>http://www.notyourdadsit.com/blog/2018/10/5/install-sql-server-2019-via-docker-container-on-mac-os-x</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855143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4. Azure Data Studio</a:t>
            </a:r>
            <a:endParaRPr lang="mk-MK" dirty="0"/>
          </a:p>
        </p:txBody>
      </p:sp>
      <p:sp>
        <p:nvSpPr>
          <p:cNvPr id="5" name="Text Placeholder 4"/>
          <p:cNvSpPr>
            <a:spLocks noGrp="1"/>
          </p:cNvSpPr>
          <p:nvPr>
            <p:ph type="body" idx="1"/>
          </p:nvPr>
        </p:nvSpPr>
        <p:spPr/>
        <p:txBody>
          <a:bodyPr/>
          <a:lstStyle/>
          <a:p>
            <a:endParaRPr lang="mk-MK"/>
          </a:p>
        </p:txBody>
      </p:sp>
    </p:spTree>
    <p:extLst>
      <p:ext uri="{BB962C8B-B14F-4D97-AF65-F5344CB8AC3E}">
        <p14:creationId xmlns:p14="http://schemas.microsoft.com/office/powerpoint/2010/main" val="120746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45DC4-CA28-4CF3-94B3-5C183AF8A749}"/>
              </a:ext>
            </a:extLst>
          </p:cNvPr>
          <p:cNvSpPr>
            <a:spLocks noGrp="1"/>
          </p:cNvSpPr>
          <p:nvPr>
            <p:ph type="title"/>
          </p:nvPr>
        </p:nvSpPr>
        <p:spPr/>
        <p:txBody>
          <a:bodyPr>
            <a:normAutofit/>
          </a:bodyPr>
          <a:lstStyle/>
          <a:p>
            <a:r>
              <a:rPr lang="en-US" dirty="0"/>
              <a:t>Azure Data Studio - introduction</a:t>
            </a:r>
            <a:endParaRPr lang="mk-MK" dirty="0"/>
          </a:p>
        </p:txBody>
      </p:sp>
      <p:grpSp>
        <p:nvGrpSpPr>
          <p:cNvPr id="7" name="Group 6">
            <a:extLst>
              <a:ext uri="{FF2B5EF4-FFF2-40B4-BE49-F238E27FC236}">
                <a16:creationId xmlns:a16="http://schemas.microsoft.com/office/drawing/2014/main" id="{D8B3BE31-E7C9-4C62-A3BE-D081DC0A80C5}"/>
              </a:ext>
            </a:extLst>
          </p:cNvPr>
          <p:cNvGrpSpPr/>
          <p:nvPr/>
        </p:nvGrpSpPr>
        <p:grpSpPr>
          <a:xfrm>
            <a:off x="1652953" y="1126065"/>
            <a:ext cx="9311055" cy="5653950"/>
            <a:chOff x="1652953" y="1116126"/>
            <a:chExt cx="9311055" cy="5653950"/>
          </a:xfrm>
        </p:grpSpPr>
        <p:sp>
          <p:nvSpPr>
            <p:cNvPr id="8" name="Rectangle 7">
              <a:extLst>
                <a:ext uri="{FF2B5EF4-FFF2-40B4-BE49-F238E27FC236}">
                  <a16:creationId xmlns:a16="http://schemas.microsoft.com/office/drawing/2014/main" id="{D7CE78A1-D26C-43EC-A25B-238B3E7EC6F0}"/>
                </a:ext>
              </a:extLst>
            </p:cNvPr>
            <p:cNvSpPr/>
            <p:nvPr/>
          </p:nvSpPr>
          <p:spPr>
            <a:xfrm>
              <a:off x="4682650" y="1919288"/>
              <a:ext cx="1619794" cy="4662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management system</a:t>
              </a:r>
              <a:endParaRPr lang="mk-MK" dirty="0"/>
            </a:p>
          </p:txBody>
        </p:sp>
        <p:sp>
          <p:nvSpPr>
            <p:cNvPr id="9" name="Can 4">
              <a:extLst>
                <a:ext uri="{FF2B5EF4-FFF2-40B4-BE49-F238E27FC236}">
                  <a16:creationId xmlns:a16="http://schemas.microsoft.com/office/drawing/2014/main" id="{B4A2233D-9563-4891-B2B3-128347A593D1}"/>
                </a:ext>
              </a:extLst>
            </p:cNvPr>
            <p:cNvSpPr/>
            <p:nvPr/>
          </p:nvSpPr>
          <p:spPr>
            <a:xfrm>
              <a:off x="2207237" y="1919288"/>
              <a:ext cx="1358537" cy="142385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endParaRPr lang="mk-MK" dirty="0"/>
            </a:p>
          </p:txBody>
        </p:sp>
        <p:sp>
          <p:nvSpPr>
            <p:cNvPr id="10" name="Can 5">
              <a:extLst>
                <a:ext uri="{FF2B5EF4-FFF2-40B4-BE49-F238E27FC236}">
                  <a16:creationId xmlns:a16="http://schemas.microsoft.com/office/drawing/2014/main" id="{7F866135-6008-4FFF-9B36-2FFC73C68730}"/>
                </a:ext>
              </a:extLst>
            </p:cNvPr>
            <p:cNvSpPr/>
            <p:nvPr/>
          </p:nvSpPr>
          <p:spPr>
            <a:xfrm>
              <a:off x="2207237" y="3538809"/>
              <a:ext cx="1358537" cy="142385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endParaRPr lang="mk-MK" dirty="0"/>
            </a:p>
          </p:txBody>
        </p:sp>
        <p:sp>
          <p:nvSpPr>
            <p:cNvPr id="11" name="Can 6">
              <a:extLst>
                <a:ext uri="{FF2B5EF4-FFF2-40B4-BE49-F238E27FC236}">
                  <a16:creationId xmlns:a16="http://schemas.microsoft.com/office/drawing/2014/main" id="{45C73C82-F103-4474-AEC6-59134226287C}"/>
                </a:ext>
              </a:extLst>
            </p:cNvPr>
            <p:cNvSpPr/>
            <p:nvPr/>
          </p:nvSpPr>
          <p:spPr>
            <a:xfrm>
              <a:off x="2207236" y="5158330"/>
              <a:ext cx="1358537" cy="142385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N</a:t>
              </a:r>
              <a:endParaRPr lang="mk-MK" dirty="0"/>
            </a:p>
          </p:txBody>
        </p:sp>
        <p:sp>
          <p:nvSpPr>
            <p:cNvPr id="12" name="Oval 11">
              <a:extLst>
                <a:ext uri="{FF2B5EF4-FFF2-40B4-BE49-F238E27FC236}">
                  <a16:creationId xmlns:a16="http://schemas.microsoft.com/office/drawing/2014/main" id="{1C6CA3F6-4B79-4C61-B70B-85A6A0764168}"/>
                </a:ext>
              </a:extLst>
            </p:cNvPr>
            <p:cNvSpPr/>
            <p:nvPr/>
          </p:nvSpPr>
          <p:spPr>
            <a:xfrm>
              <a:off x="9074459" y="2604542"/>
              <a:ext cx="1097280" cy="914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User</a:t>
              </a:r>
              <a:endParaRPr lang="mk-MK" dirty="0"/>
            </a:p>
          </p:txBody>
        </p:sp>
        <p:sp>
          <p:nvSpPr>
            <p:cNvPr id="13" name="Oval 12">
              <a:extLst>
                <a:ext uri="{FF2B5EF4-FFF2-40B4-BE49-F238E27FC236}">
                  <a16:creationId xmlns:a16="http://schemas.microsoft.com/office/drawing/2014/main" id="{3C8560C5-347F-48CD-902D-4A6B4C485A2C}"/>
                </a:ext>
              </a:extLst>
            </p:cNvPr>
            <p:cNvSpPr/>
            <p:nvPr/>
          </p:nvSpPr>
          <p:spPr>
            <a:xfrm>
              <a:off x="9074459" y="3772715"/>
              <a:ext cx="1097280" cy="914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App</a:t>
              </a:r>
              <a:endParaRPr lang="mk-MK" dirty="0"/>
            </a:p>
          </p:txBody>
        </p:sp>
        <p:sp>
          <p:nvSpPr>
            <p:cNvPr id="14" name="Oval 13">
              <a:extLst>
                <a:ext uri="{FF2B5EF4-FFF2-40B4-BE49-F238E27FC236}">
                  <a16:creationId xmlns:a16="http://schemas.microsoft.com/office/drawing/2014/main" id="{1E7EB5D0-7602-4080-9ECB-03C78F627B4F}"/>
                </a:ext>
              </a:extLst>
            </p:cNvPr>
            <p:cNvSpPr/>
            <p:nvPr/>
          </p:nvSpPr>
          <p:spPr>
            <a:xfrm>
              <a:off x="9074458" y="4935036"/>
              <a:ext cx="1136469" cy="93522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Service</a:t>
              </a:r>
              <a:endParaRPr lang="mk-MK" sz="1600" dirty="0"/>
            </a:p>
          </p:txBody>
        </p:sp>
        <p:cxnSp>
          <p:nvCxnSpPr>
            <p:cNvPr id="15" name="Straight Connector 14">
              <a:extLst>
                <a:ext uri="{FF2B5EF4-FFF2-40B4-BE49-F238E27FC236}">
                  <a16:creationId xmlns:a16="http://schemas.microsoft.com/office/drawing/2014/main" id="{AF066DA6-3D0C-4F63-BB74-57E78FB5BDBC}"/>
                </a:ext>
              </a:extLst>
            </p:cNvPr>
            <p:cNvCxnSpPr/>
            <p:nvPr/>
          </p:nvCxnSpPr>
          <p:spPr>
            <a:xfrm>
              <a:off x="3444943" y="2624409"/>
              <a:ext cx="1381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4A22782-CEAA-46A0-A928-291297FAB9EE}"/>
                </a:ext>
              </a:extLst>
            </p:cNvPr>
            <p:cNvCxnSpPr>
              <a:cxnSpLocks/>
              <a:stCxn id="10" idx="4"/>
              <a:endCxn id="8" idx="1"/>
            </p:cNvCxnSpPr>
            <p:nvPr/>
          </p:nvCxnSpPr>
          <p:spPr>
            <a:xfrm>
              <a:off x="3565774" y="4250735"/>
              <a:ext cx="11168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B88DCC-3DAE-4F70-8AC2-095F4600C703}"/>
                </a:ext>
              </a:extLst>
            </p:cNvPr>
            <p:cNvCxnSpPr>
              <a:cxnSpLocks/>
              <a:stCxn id="11" idx="4"/>
            </p:cNvCxnSpPr>
            <p:nvPr/>
          </p:nvCxnSpPr>
          <p:spPr>
            <a:xfrm>
              <a:off x="3565773" y="5870256"/>
              <a:ext cx="11168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98AA884-D380-4B2B-AACD-2DBF6CF9970F}"/>
                </a:ext>
              </a:extLst>
            </p:cNvPr>
            <p:cNvCxnSpPr>
              <a:cxnSpLocks/>
              <a:stCxn id="12" idx="2"/>
            </p:cNvCxnSpPr>
            <p:nvPr/>
          </p:nvCxnSpPr>
          <p:spPr>
            <a:xfrm flipH="1">
              <a:off x="6302444" y="3061742"/>
              <a:ext cx="2772015" cy="1763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9226B31C-F872-4F9F-8E98-D49CD917D378}"/>
                </a:ext>
              </a:extLst>
            </p:cNvPr>
            <p:cNvCxnSpPr>
              <a:cxnSpLocks/>
              <a:stCxn id="13" idx="2"/>
              <a:endCxn id="8" idx="3"/>
            </p:cNvCxnSpPr>
            <p:nvPr/>
          </p:nvCxnSpPr>
          <p:spPr>
            <a:xfrm flipH="1">
              <a:off x="6302444" y="4229915"/>
              <a:ext cx="2772015" cy="208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6988EEA6-9BA1-49D2-B810-FF284C90C38E}"/>
                </a:ext>
              </a:extLst>
            </p:cNvPr>
            <p:cNvCxnSpPr>
              <a:cxnSpLocks/>
              <a:stCxn id="14" idx="2"/>
            </p:cNvCxnSpPr>
            <p:nvPr/>
          </p:nvCxnSpPr>
          <p:spPr>
            <a:xfrm flipH="1">
              <a:off x="6302444" y="5402646"/>
              <a:ext cx="2772014" cy="1763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1" name="Rectangle 20">
              <a:extLst>
                <a:ext uri="{FF2B5EF4-FFF2-40B4-BE49-F238E27FC236}">
                  <a16:creationId xmlns:a16="http://schemas.microsoft.com/office/drawing/2014/main" id="{B42C4202-BC99-46DD-96E7-B355846743F5}"/>
                </a:ext>
              </a:extLst>
            </p:cNvPr>
            <p:cNvSpPr/>
            <p:nvPr/>
          </p:nvSpPr>
          <p:spPr>
            <a:xfrm>
              <a:off x="1652953" y="1644161"/>
              <a:ext cx="5416061" cy="5125915"/>
            </a:xfrm>
            <a:prstGeom prst="rect">
              <a:avLst/>
            </a:prstGeom>
            <a:noFill/>
            <a:ln w="38100">
              <a:solidFill>
                <a:srgbClr val="FF0000"/>
              </a:solidFill>
              <a:prstDash val="dash"/>
            </a:ln>
          </p:spPr>
          <p:style>
            <a:lnRef idx="0">
              <a:scrgbClr r="0" g="0" b="0"/>
            </a:lnRef>
            <a:fillRef idx="0">
              <a:scrgbClr r="0" g="0" b="0"/>
            </a:fillRef>
            <a:effectRef idx="0">
              <a:scrgbClr r="0" g="0" b="0"/>
            </a:effectRef>
            <a:fontRef idx="minor">
              <a:schemeClr val="lt1"/>
            </a:fontRef>
          </p:style>
          <p:txBody>
            <a:bodyPr rtlCol="0" anchor="ctr"/>
            <a:lstStyle/>
            <a:p>
              <a:pPr algn="ctr"/>
              <a:endParaRPr lang="mk-MK"/>
            </a:p>
          </p:txBody>
        </p:sp>
        <p:sp>
          <p:nvSpPr>
            <p:cNvPr id="22" name="Rectangle 21">
              <a:extLst>
                <a:ext uri="{FF2B5EF4-FFF2-40B4-BE49-F238E27FC236}">
                  <a16:creationId xmlns:a16="http://schemas.microsoft.com/office/drawing/2014/main" id="{0B82C813-A83B-49E7-8E89-2C792848F834}"/>
                </a:ext>
              </a:extLst>
            </p:cNvPr>
            <p:cNvSpPr/>
            <p:nvPr/>
          </p:nvSpPr>
          <p:spPr>
            <a:xfrm>
              <a:off x="8572499" y="1644160"/>
              <a:ext cx="2391509" cy="5125915"/>
            </a:xfrm>
            <a:prstGeom prst="rect">
              <a:avLst/>
            </a:prstGeom>
            <a:noFill/>
            <a:ln w="38100">
              <a:solidFill>
                <a:srgbClr val="FF0000"/>
              </a:solidFill>
              <a:prstDash val="dash"/>
            </a:ln>
          </p:spPr>
          <p:style>
            <a:lnRef idx="0">
              <a:scrgbClr r="0" g="0" b="0"/>
            </a:lnRef>
            <a:fillRef idx="0">
              <a:scrgbClr r="0" g="0" b="0"/>
            </a:fillRef>
            <a:effectRef idx="0">
              <a:scrgbClr r="0" g="0" b="0"/>
            </a:effectRef>
            <a:fontRef idx="minor">
              <a:schemeClr val="lt1"/>
            </a:fontRef>
          </p:style>
          <p:txBody>
            <a:bodyPr rtlCol="0" anchor="ctr"/>
            <a:lstStyle/>
            <a:p>
              <a:pPr algn="ctr"/>
              <a:endParaRPr lang="mk-MK"/>
            </a:p>
          </p:txBody>
        </p:sp>
        <p:sp>
          <p:nvSpPr>
            <p:cNvPr id="23" name="TextBox 22">
              <a:extLst>
                <a:ext uri="{FF2B5EF4-FFF2-40B4-BE49-F238E27FC236}">
                  <a16:creationId xmlns:a16="http://schemas.microsoft.com/office/drawing/2014/main" id="{C71AF245-E07A-4902-899B-AD7391032E3F}"/>
                </a:ext>
              </a:extLst>
            </p:cNvPr>
            <p:cNvSpPr txBox="1"/>
            <p:nvPr/>
          </p:nvSpPr>
          <p:spPr>
            <a:xfrm>
              <a:off x="3633552" y="1116126"/>
              <a:ext cx="1942300" cy="830997"/>
            </a:xfrm>
            <a:prstGeom prst="rect">
              <a:avLst/>
            </a:prstGeom>
            <a:solidFill>
              <a:srgbClr val="FF0000"/>
            </a:solidFill>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285750" indent="-285750">
                <a:buFont typeface="Arial" panose="020B0604020202020204" pitchFamily="34" charset="0"/>
                <a:buChar char="•"/>
              </a:pPr>
              <a:r>
                <a:rPr lang="en-US" sz="1600" dirty="0"/>
                <a:t>Windows</a:t>
              </a:r>
            </a:p>
            <a:p>
              <a:pPr marL="285750" indent="-285750">
                <a:buFont typeface="Arial" panose="020B0604020202020204" pitchFamily="34" charset="0"/>
                <a:buChar char="•"/>
              </a:pPr>
              <a:r>
                <a:rPr lang="en-US" sz="1600" dirty="0"/>
                <a:t>Linux</a:t>
              </a:r>
            </a:p>
            <a:p>
              <a:pPr marL="285750" indent="-285750">
                <a:buFont typeface="Arial" panose="020B0604020202020204" pitchFamily="34" charset="0"/>
                <a:buChar char="•"/>
              </a:pPr>
              <a:r>
                <a:rPr lang="en-US" sz="1600" dirty="0"/>
                <a:t>Docker container</a:t>
              </a:r>
              <a:endParaRPr lang="mk-MK" sz="1600" dirty="0"/>
            </a:p>
          </p:txBody>
        </p:sp>
        <p:sp>
          <p:nvSpPr>
            <p:cNvPr id="24" name="TextBox 23">
              <a:extLst>
                <a:ext uri="{FF2B5EF4-FFF2-40B4-BE49-F238E27FC236}">
                  <a16:creationId xmlns:a16="http://schemas.microsoft.com/office/drawing/2014/main" id="{F5B3846F-D31F-4A49-9914-3EF6202B8726}"/>
                </a:ext>
              </a:extLst>
            </p:cNvPr>
            <p:cNvSpPr txBox="1"/>
            <p:nvPr/>
          </p:nvSpPr>
          <p:spPr>
            <a:xfrm>
              <a:off x="8701405" y="1318054"/>
              <a:ext cx="2068143" cy="523220"/>
            </a:xfrm>
            <a:prstGeom prst="rect">
              <a:avLst/>
            </a:prstGeom>
            <a:solidFill>
              <a:srgbClr val="FF0000"/>
            </a:solidFill>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285750" indent="-285750">
                <a:buFont typeface="Arial" panose="020B0604020202020204" pitchFamily="34" charset="0"/>
                <a:buChar char="•"/>
              </a:pPr>
              <a:r>
                <a:rPr lang="en-US" sz="1400" dirty="0"/>
                <a:t>Management studio</a:t>
              </a:r>
            </a:p>
            <a:p>
              <a:pPr marL="285750" indent="-285750">
                <a:buFont typeface="Arial" panose="020B0604020202020204" pitchFamily="34" charset="0"/>
                <a:buChar char="•"/>
              </a:pPr>
              <a:r>
                <a:rPr lang="en-US" sz="1400" dirty="0"/>
                <a:t>Azure data studio</a:t>
              </a:r>
              <a:endParaRPr lang="mk-MK" sz="1400" dirty="0"/>
            </a:p>
          </p:txBody>
        </p:sp>
      </p:grpSp>
    </p:spTree>
    <p:extLst>
      <p:ext uri="{BB962C8B-B14F-4D97-AF65-F5344CB8AC3E}">
        <p14:creationId xmlns:p14="http://schemas.microsoft.com/office/powerpoint/2010/main" val="1929561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45DC4-CA28-4CF3-94B3-5C183AF8A749}"/>
              </a:ext>
            </a:extLst>
          </p:cNvPr>
          <p:cNvSpPr>
            <a:spLocks noGrp="1"/>
          </p:cNvSpPr>
          <p:nvPr>
            <p:ph type="title"/>
          </p:nvPr>
        </p:nvSpPr>
        <p:spPr/>
        <p:txBody>
          <a:bodyPr>
            <a:normAutofit/>
          </a:bodyPr>
          <a:lstStyle/>
          <a:p>
            <a:r>
              <a:rPr lang="en-US" dirty="0"/>
              <a:t>Azure Data Studio – how to install</a:t>
            </a:r>
            <a:endParaRPr lang="mk-MK" dirty="0"/>
          </a:p>
        </p:txBody>
      </p:sp>
      <p:sp>
        <p:nvSpPr>
          <p:cNvPr id="5" name="Content Placeholder 4">
            <a:extLst>
              <a:ext uri="{FF2B5EF4-FFF2-40B4-BE49-F238E27FC236}">
                <a16:creationId xmlns:a16="http://schemas.microsoft.com/office/drawing/2014/main" id="{A86445BD-AD69-4D8C-A4F2-A8645F94EB09}"/>
              </a:ext>
            </a:extLst>
          </p:cNvPr>
          <p:cNvSpPr>
            <a:spLocks noGrp="1"/>
          </p:cNvSpPr>
          <p:nvPr>
            <p:ph idx="1"/>
          </p:nvPr>
        </p:nvSpPr>
        <p:spPr>
          <a:xfrm>
            <a:off x="838200" y="1548714"/>
            <a:ext cx="10515600" cy="5120443"/>
          </a:xfrm>
        </p:spPr>
        <p:txBody>
          <a:bodyPr>
            <a:normAutofit/>
          </a:bodyPr>
          <a:lstStyle/>
          <a:p>
            <a:r>
              <a:rPr lang="en-US" dirty="0"/>
              <a:t>Use following page to download the installation file:</a:t>
            </a:r>
          </a:p>
          <a:p>
            <a:pPr marL="0" indent="0">
              <a:buNone/>
            </a:pPr>
            <a:r>
              <a:rPr lang="en-US" dirty="0">
                <a:hlinkClick r:id="rId2"/>
              </a:rPr>
              <a:t>https://docs.microsoft.com/en-us/sql/azure-data-studio/download-azure-data-studio?view=sql-server-ver15</a:t>
            </a:r>
            <a:endParaRPr lang="en-US" dirty="0"/>
          </a:p>
          <a:p>
            <a:pPr marL="0" indent="0">
              <a:buNone/>
            </a:pPr>
            <a:endParaRPr lang="en-US" dirty="0"/>
          </a:p>
          <a:p>
            <a:r>
              <a:rPr lang="en-US" dirty="0"/>
              <a:t>Select the appropriate Operating system installer </a:t>
            </a:r>
            <a:endParaRPr lang="mk-MK" dirty="0"/>
          </a:p>
        </p:txBody>
      </p:sp>
    </p:spTree>
    <p:extLst>
      <p:ext uri="{BB962C8B-B14F-4D97-AF65-F5344CB8AC3E}">
        <p14:creationId xmlns:p14="http://schemas.microsoft.com/office/powerpoint/2010/main" val="4241994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95602352-5AD9-42CB-82FF-AE0F9E3B674D}"/>
              </a:ext>
            </a:extLst>
          </p:cNvPr>
          <p:cNvSpPr>
            <a:spLocks noGrp="1"/>
          </p:cNvSpPr>
          <p:nvPr>
            <p:ph type="title"/>
          </p:nvPr>
        </p:nvSpPr>
        <p:spPr/>
        <p:txBody>
          <a:bodyPr/>
          <a:lstStyle/>
          <a:p>
            <a:r>
              <a:rPr lang="en-US" dirty="0"/>
              <a:t>Azure Data Studio – how to install</a:t>
            </a:r>
            <a:endParaRPr lang="mk-MK" dirty="0"/>
          </a:p>
        </p:txBody>
      </p:sp>
      <p:pic>
        <p:nvPicPr>
          <p:cNvPr id="23" name="Picture 22">
            <a:extLst>
              <a:ext uri="{FF2B5EF4-FFF2-40B4-BE49-F238E27FC236}">
                <a16:creationId xmlns:a16="http://schemas.microsoft.com/office/drawing/2014/main" id="{8E7F401C-6271-4674-A001-BC0B26BDE0E2}"/>
              </a:ext>
            </a:extLst>
          </p:cNvPr>
          <p:cNvPicPr>
            <a:picLocks noChangeAspect="1"/>
          </p:cNvPicPr>
          <p:nvPr/>
        </p:nvPicPr>
        <p:blipFill>
          <a:blip r:embed="rId3"/>
          <a:stretch>
            <a:fillRect/>
          </a:stretch>
        </p:blipFill>
        <p:spPr>
          <a:xfrm>
            <a:off x="2514599" y="1469745"/>
            <a:ext cx="6894869" cy="5189472"/>
          </a:xfrm>
          <a:prstGeom prst="rect">
            <a:avLst/>
          </a:prstGeom>
        </p:spPr>
      </p:pic>
    </p:spTree>
    <p:extLst>
      <p:ext uri="{BB962C8B-B14F-4D97-AF65-F5344CB8AC3E}">
        <p14:creationId xmlns:p14="http://schemas.microsoft.com/office/powerpoint/2010/main" val="1897266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95602352-5AD9-42CB-82FF-AE0F9E3B674D}"/>
              </a:ext>
            </a:extLst>
          </p:cNvPr>
          <p:cNvSpPr>
            <a:spLocks noGrp="1"/>
          </p:cNvSpPr>
          <p:nvPr>
            <p:ph type="title"/>
          </p:nvPr>
        </p:nvSpPr>
        <p:spPr/>
        <p:txBody>
          <a:bodyPr/>
          <a:lstStyle/>
          <a:p>
            <a:r>
              <a:rPr lang="en-US" dirty="0"/>
              <a:t>Azure Data Studio – how to connect</a:t>
            </a:r>
            <a:endParaRPr lang="mk-MK" dirty="0"/>
          </a:p>
        </p:txBody>
      </p:sp>
      <p:pic>
        <p:nvPicPr>
          <p:cNvPr id="2" name="Picture 1">
            <a:extLst>
              <a:ext uri="{FF2B5EF4-FFF2-40B4-BE49-F238E27FC236}">
                <a16:creationId xmlns:a16="http://schemas.microsoft.com/office/drawing/2014/main" id="{2286359B-0E5A-47C1-AAFA-0BA3FD5716CF}"/>
              </a:ext>
            </a:extLst>
          </p:cNvPr>
          <p:cNvPicPr>
            <a:picLocks noChangeAspect="1"/>
          </p:cNvPicPr>
          <p:nvPr/>
        </p:nvPicPr>
        <p:blipFill>
          <a:blip r:embed="rId3"/>
          <a:stretch>
            <a:fillRect/>
          </a:stretch>
        </p:blipFill>
        <p:spPr>
          <a:xfrm>
            <a:off x="2626121" y="1140700"/>
            <a:ext cx="6939758" cy="5228772"/>
          </a:xfrm>
          <a:prstGeom prst="rect">
            <a:avLst/>
          </a:prstGeom>
        </p:spPr>
      </p:pic>
      <p:sp>
        <p:nvSpPr>
          <p:cNvPr id="5" name="TextBox 4">
            <a:extLst>
              <a:ext uri="{FF2B5EF4-FFF2-40B4-BE49-F238E27FC236}">
                <a16:creationId xmlns:a16="http://schemas.microsoft.com/office/drawing/2014/main" id="{83EB0737-E7A1-451F-A65F-3053E5245CB9}"/>
              </a:ext>
            </a:extLst>
          </p:cNvPr>
          <p:cNvSpPr txBox="1"/>
          <p:nvPr/>
        </p:nvSpPr>
        <p:spPr>
          <a:xfrm>
            <a:off x="0" y="6488668"/>
            <a:ext cx="13032684" cy="369332"/>
          </a:xfrm>
          <a:prstGeom prst="rect">
            <a:avLst/>
          </a:prstGeom>
          <a:noFill/>
        </p:spPr>
        <p:txBody>
          <a:bodyPr wrap="square">
            <a:spAutoFit/>
          </a:bodyPr>
          <a:lstStyle/>
          <a:p>
            <a:pPr marL="0" indent="0">
              <a:buNone/>
            </a:pPr>
            <a:r>
              <a:rPr lang="en-US" dirty="0">
                <a:highlight>
                  <a:srgbClr val="FFFF00"/>
                </a:highlight>
              </a:rPr>
              <a:t>docker run -e 'ACCEPT_EULA=Y' -e 'SA_PASSWORD=</a:t>
            </a:r>
            <a:r>
              <a:rPr lang="en-US" dirty="0" err="1">
                <a:highlight>
                  <a:srgbClr val="FFFF00"/>
                </a:highlight>
              </a:rPr>
              <a:t>MyAdminPass</a:t>
            </a:r>
            <a:r>
              <a:rPr lang="en-US" dirty="0">
                <a:highlight>
                  <a:srgbClr val="FFFF00"/>
                </a:highlight>
              </a:rPr>
              <a:t>!' -p 1401:1433 -d mcr.microsoft.com/</a:t>
            </a:r>
            <a:r>
              <a:rPr lang="en-US" dirty="0" err="1">
                <a:highlight>
                  <a:srgbClr val="FFFF00"/>
                </a:highlight>
              </a:rPr>
              <a:t>mssql</a:t>
            </a:r>
            <a:r>
              <a:rPr lang="en-US" dirty="0">
                <a:highlight>
                  <a:srgbClr val="FFFF00"/>
                </a:highlight>
              </a:rPr>
              <a:t>/server:2019-latest</a:t>
            </a:r>
          </a:p>
        </p:txBody>
      </p:sp>
    </p:spTree>
    <p:extLst>
      <p:ext uri="{BB962C8B-B14F-4D97-AF65-F5344CB8AC3E}">
        <p14:creationId xmlns:p14="http://schemas.microsoft.com/office/powerpoint/2010/main" val="3410155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95602352-5AD9-42CB-82FF-AE0F9E3B674D}"/>
              </a:ext>
            </a:extLst>
          </p:cNvPr>
          <p:cNvSpPr>
            <a:spLocks noGrp="1"/>
          </p:cNvSpPr>
          <p:nvPr>
            <p:ph type="title"/>
          </p:nvPr>
        </p:nvSpPr>
        <p:spPr/>
        <p:txBody>
          <a:bodyPr/>
          <a:lstStyle/>
          <a:p>
            <a:r>
              <a:rPr lang="en-US" dirty="0"/>
              <a:t>Azure Data Studio – how to connect</a:t>
            </a:r>
            <a:endParaRPr lang="mk-MK" dirty="0"/>
          </a:p>
        </p:txBody>
      </p:sp>
      <p:pic>
        <p:nvPicPr>
          <p:cNvPr id="2" name="Picture 1">
            <a:extLst>
              <a:ext uri="{FF2B5EF4-FFF2-40B4-BE49-F238E27FC236}">
                <a16:creationId xmlns:a16="http://schemas.microsoft.com/office/drawing/2014/main" id="{2B448D59-9548-4F2E-AAA8-9E35B87C4F24}"/>
              </a:ext>
            </a:extLst>
          </p:cNvPr>
          <p:cNvPicPr>
            <a:picLocks noChangeAspect="1"/>
          </p:cNvPicPr>
          <p:nvPr/>
        </p:nvPicPr>
        <p:blipFill>
          <a:blip r:embed="rId3"/>
          <a:stretch>
            <a:fillRect/>
          </a:stretch>
        </p:blipFill>
        <p:spPr>
          <a:xfrm>
            <a:off x="313082" y="1631941"/>
            <a:ext cx="11565835" cy="3295452"/>
          </a:xfrm>
          <a:prstGeom prst="rect">
            <a:avLst/>
          </a:prstGeom>
        </p:spPr>
      </p:pic>
    </p:spTree>
    <p:extLst>
      <p:ext uri="{BB962C8B-B14F-4D97-AF65-F5344CB8AC3E}">
        <p14:creationId xmlns:p14="http://schemas.microsoft.com/office/powerpoint/2010/main" val="1567286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95602352-5AD9-42CB-82FF-AE0F9E3B674D}"/>
              </a:ext>
            </a:extLst>
          </p:cNvPr>
          <p:cNvSpPr>
            <a:spLocks noGrp="1"/>
          </p:cNvSpPr>
          <p:nvPr>
            <p:ph type="title"/>
          </p:nvPr>
        </p:nvSpPr>
        <p:spPr/>
        <p:txBody>
          <a:bodyPr/>
          <a:lstStyle/>
          <a:p>
            <a:r>
              <a:rPr lang="en-US" dirty="0"/>
              <a:t>Azure Data Studio – my first query</a:t>
            </a:r>
            <a:endParaRPr lang="mk-MK" dirty="0"/>
          </a:p>
        </p:txBody>
      </p:sp>
      <p:sp>
        <p:nvSpPr>
          <p:cNvPr id="3" name="Content Placeholder 2">
            <a:extLst>
              <a:ext uri="{FF2B5EF4-FFF2-40B4-BE49-F238E27FC236}">
                <a16:creationId xmlns:a16="http://schemas.microsoft.com/office/drawing/2014/main" id="{6AD84AF3-804D-416B-825E-E1A16E31B5B9}"/>
              </a:ext>
            </a:extLst>
          </p:cNvPr>
          <p:cNvSpPr>
            <a:spLocks noGrp="1"/>
          </p:cNvSpPr>
          <p:nvPr>
            <p:ph idx="1"/>
          </p:nvPr>
        </p:nvSpPr>
        <p:spPr/>
        <p:txBody>
          <a:bodyPr/>
          <a:lstStyle/>
          <a:p>
            <a:r>
              <a:rPr lang="en-US" dirty="0"/>
              <a:t>Let’s run our first query on Azure Data Studio</a:t>
            </a:r>
            <a:endParaRPr lang="mk-MK" dirty="0"/>
          </a:p>
        </p:txBody>
      </p:sp>
      <p:pic>
        <p:nvPicPr>
          <p:cNvPr id="4" name="Picture 3">
            <a:extLst>
              <a:ext uri="{FF2B5EF4-FFF2-40B4-BE49-F238E27FC236}">
                <a16:creationId xmlns:a16="http://schemas.microsoft.com/office/drawing/2014/main" id="{C7205465-6ED6-430A-9793-9C2C4B7BE26A}"/>
              </a:ext>
            </a:extLst>
          </p:cNvPr>
          <p:cNvPicPr>
            <a:picLocks noChangeAspect="1"/>
          </p:cNvPicPr>
          <p:nvPr/>
        </p:nvPicPr>
        <p:blipFill>
          <a:blip r:embed="rId3"/>
          <a:stretch>
            <a:fillRect/>
          </a:stretch>
        </p:blipFill>
        <p:spPr>
          <a:xfrm>
            <a:off x="0" y="2309590"/>
            <a:ext cx="12192000" cy="3391759"/>
          </a:xfrm>
          <a:prstGeom prst="rect">
            <a:avLst/>
          </a:prstGeom>
        </p:spPr>
      </p:pic>
    </p:spTree>
    <p:extLst>
      <p:ext uri="{BB962C8B-B14F-4D97-AF65-F5344CB8AC3E}">
        <p14:creationId xmlns:p14="http://schemas.microsoft.com/office/powerpoint/2010/main" val="16345236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5. Creating new databases</a:t>
            </a:r>
            <a:endParaRPr lang="mk-MK" dirty="0"/>
          </a:p>
        </p:txBody>
      </p:sp>
      <p:sp>
        <p:nvSpPr>
          <p:cNvPr id="5" name="Text Placeholder 4"/>
          <p:cNvSpPr>
            <a:spLocks noGrp="1"/>
          </p:cNvSpPr>
          <p:nvPr>
            <p:ph type="body" idx="1"/>
          </p:nvPr>
        </p:nvSpPr>
        <p:spPr/>
        <p:txBody>
          <a:bodyPr/>
          <a:lstStyle/>
          <a:p>
            <a:endParaRPr lang="mk-MK"/>
          </a:p>
        </p:txBody>
      </p:sp>
    </p:spTree>
    <p:extLst>
      <p:ext uri="{BB962C8B-B14F-4D97-AF65-F5344CB8AC3E}">
        <p14:creationId xmlns:p14="http://schemas.microsoft.com/office/powerpoint/2010/main" val="35661759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databases</a:t>
            </a:r>
            <a:endParaRPr lang="mk-MK" dirty="0"/>
          </a:p>
        </p:txBody>
      </p:sp>
      <p:sp>
        <p:nvSpPr>
          <p:cNvPr id="3" name="Content Placeholder 2"/>
          <p:cNvSpPr>
            <a:spLocks noGrp="1"/>
          </p:cNvSpPr>
          <p:nvPr>
            <p:ph idx="1"/>
          </p:nvPr>
        </p:nvSpPr>
        <p:spPr/>
        <p:txBody>
          <a:bodyPr/>
          <a:lstStyle/>
          <a:p>
            <a:r>
              <a:rPr lang="en-US" dirty="0"/>
              <a:t>Database server can contain one or more databases inside</a:t>
            </a:r>
          </a:p>
          <a:p>
            <a:r>
              <a:rPr lang="en-US" dirty="0"/>
              <a:t>On new server there are already created 4 system databases responsible for normal operation of the server</a:t>
            </a:r>
          </a:p>
          <a:p>
            <a:r>
              <a:rPr lang="en-US" dirty="0"/>
              <a:t>System databases</a:t>
            </a:r>
          </a:p>
          <a:p>
            <a:pPr lvl="1"/>
            <a:r>
              <a:rPr lang="en-US" dirty="0"/>
              <a:t>Master</a:t>
            </a:r>
          </a:p>
          <a:p>
            <a:pPr lvl="1"/>
            <a:r>
              <a:rPr lang="en-US" dirty="0"/>
              <a:t>Model</a:t>
            </a:r>
          </a:p>
          <a:p>
            <a:pPr lvl="1"/>
            <a:r>
              <a:rPr lang="en-US" dirty="0" err="1"/>
              <a:t>Msdb</a:t>
            </a:r>
            <a:endParaRPr lang="en-US" dirty="0"/>
          </a:p>
          <a:p>
            <a:pPr lvl="1"/>
            <a:r>
              <a:rPr lang="en-US" dirty="0" err="1"/>
              <a:t>Tempdb</a:t>
            </a:r>
            <a:endParaRPr lang="en-US" dirty="0"/>
          </a:p>
        </p:txBody>
      </p:sp>
    </p:spTree>
    <p:extLst>
      <p:ext uri="{BB962C8B-B14F-4D97-AF65-F5344CB8AC3E}">
        <p14:creationId xmlns:p14="http://schemas.microsoft.com/office/powerpoint/2010/main" val="4291172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EEDA0-F0A6-465A-BA9F-1BEF8EB5DE29}"/>
              </a:ext>
            </a:extLst>
          </p:cNvPr>
          <p:cNvSpPr>
            <a:spLocks noGrp="1"/>
          </p:cNvSpPr>
          <p:nvPr>
            <p:ph type="title"/>
          </p:nvPr>
        </p:nvSpPr>
        <p:spPr/>
        <p:txBody>
          <a:bodyPr/>
          <a:lstStyle/>
          <a:p>
            <a:r>
              <a:rPr lang="en-US" dirty="0"/>
              <a:t>Groups for Q\A 5-1 sessions</a:t>
            </a:r>
            <a:endParaRPr lang="mk-MK" dirty="0"/>
          </a:p>
        </p:txBody>
      </p:sp>
      <p:sp>
        <p:nvSpPr>
          <p:cNvPr id="3" name="Content Placeholder 2">
            <a:extLst>
              <a:ext uri="{FF2B5EF4-FFF2-40B4-BE49-F238E27FC236}">
                <a16:creationId xmlns:a16="http://schemas.microsoft.com/office/drawing/2014/main" id="{E87B4B13-4B6F-416A-965B-E7661BC21256}"/>
              </a:ext>
            </a:extLst>
          </p:cNvPr>
          <p:cNvSpPr>
            <a:spLocks noGrp="1"/>
          </p:cNvSpPr>
          <p:nvPr>
            <p:ph idx="1"/>
          </p:nvPr>
        </p:nvSpPr>
        <p:spPr/>
        <p:txBody>
          <a:bodyPr/>
          <a:lstStyle/>
          <a:p>
            <a:r>
              <a:rPr lang="en-US" dirty="0"/>
              <a:t>Group 1 (09:00-10:00)</a:t>
            </a:r>
          </a:p>
          <a:p>
            <a:pPr lvl="1"/>
            <a:r>
              <a:rPr lang="en-US" dirty="0"/>
              <a:t>Jakub</a:t>
            </a:r>
          </a:p>
          <a:p>
            <a:pPr lvl="1"/>
            <a:r>
              <a:rPr lang="en-US" dirty="0" err="1"/>
              <a:t>Ozren</a:t>
            </a:r>
            <a:endParaRPr lang="en-US" dirty="0"/>
          </a:p>
          <a:p>
            <a:pPr lvl="1"/>
            <a:r>
              <a:rPr lang="en-US" dirty="0"/>
              <a:t>Darya</a:t>
            </a:r>
          </a:p>
          <a:p>
            <a:pPr lvl="1"/>
            <a:r>
              <a:rPr lang="en-US" dirty="0"/>
              <a:t>Bojan</a:t>
            </a:r>
          </a:p>
          <a:p>
            <a:pPr lvl="1"/>
            <a:r>
              <a:rPr lang="en-US" dirty="0"/>
              <a:t>Valentin</a:t>
            </a:r>
          </a:p>
          <a:p>
            <a:r>
              <a:rPr lang="en-US" dirty="0"/>
              <a:t>Group 2(10:00-11:00)</a:t>
            </a:r>
          </a:p>
          <a:p>
            <a:pPr lvl="1"/>
            <a:r>
              <a:rPr lang="en-US" dirty="0"/>
              <a:t>Rest of the group</a:t>
            </a:r>
            <a:endParaRPr lang="mk-MK" dirty="0"/>
          </a:p>
        </p:txBody>
      </p:sp>
    </p:spTree>
    <p:extLst>
      <p:ext uri="{BB962C8B-B14F-4D97-AF65-F5344CB8AC3E}">
        <p14:creationId xmlns:p14="http://schemas.microsoft.com/office/powerpoint/2010/main" val="3540359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B7CE-A234-49F0-8872-13E55012FBC9}"/>
              </a:ext>
            </a:extLst>
          </p:cNvPr>
          <p:cNvSpPr>
            <a:spLocks noGrp="1"/>
          </p:cNvSpPr>
          <p:nvPr>
            <p:ph type="title"/>
          </p:nvPr>
        </p:nvSpPr>
        <p:spPr/>
        <p:txBody>
          <a:bodyPr/>
          <a:lstStyle/>
          <a:p>
            <a:r>
              <a:rPr lang="en-US" dirty="0"/>
              <a:t>Create new database</a:t>
            </a:r>
            <a:endParaRPr lang="mk-MK" dirty="0"/>
          </a:p>
        </p:txBody>
      </p:sp>
      <p:pic>
        <p:nvPicPr>
          <p:cNvPr id="4" name="Picture 3">
            <a:extLst>
              <a:ext uri="{FF2B5EF4-FFF2-40B4-BE49-F238E27FC236}">
                <a16:creationId xmlns:a16="http://schemas.microsoft.com/office/drawing/2014/main" id="{7B21E925-8581-4A13-9C02-353E821CCB6F}"/>
              </a:ext>
            </a:extLst>
          </p:cNvPr>
          <p:cNvPicPr>
            <a:picLocks noChangeAspect="1"/>
          </p:cNvPicPr>
          <p:nvPr/>
        </p:nvPicPr>
        <p:blipFill>
          <a:blip r:embed="rId2"/>
          <a:stretch>
            <a:fillRect/>
          </a:stretch>
        </p:blipFill>
        <p:spPr>
          <a:xfrm>
            <a:off x="1080450" y="1496958"/>
            <a:ext cx="9116697" cy="4753638"/>
          </a:xfrm>
          <a:prstGeom prst="rect">
            <a:avLst/>
          </a:prstGeom>
        </p:spPr>
      </p:pic>
    </p:spTree>
    <p:extLst>
      <p:ext uri="{BB962C8B-B14F-4D97-AF65-F5344CB8AC3E}">
        <p14:creationId xmlns:p14="http://schemas.microsoft.com/office/powerpoint/2010/main" val="24040783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C3312-C05B-4EF4-851D-36137EF6B603}"/>
              </a:ext>
            </a:extLst>
          </p:cNvPr>
          <p:cNvSpPr>
            <a:spLocks noGrp="1"/>
          </p:cNvSpPr>
          <p:nvPr>
            <p:ph type="title"/>
          </p:nvPr>
        </p:nvSpPr>
        <p:spPr/>
        <p:txBody>
          <a:bodyPr/>
          <a:lstStyle/>
          <a:p>
            <a:r>
              <a:rPr lang="en-US" dirty="0"/>
              <a:t>Create new database – where it is stored	</a:t>
            </a:r>
            <a:endParaRPr lang="mk-MK" dirty="0"/>
          </a:p>
        </p:txBody>
      </p:sp>
      <p:sp>
        <p:nvSpPr>
          <p:cNvPr id="3" name="Content Placeholder 2">
            <a:extLst>
              <a:ext uri="{FF2B5EF4-FFF2-40B4-BE49-F238E27FC236}">
                <a16:creationId xmlns:a16="http://schemas.microsoft.com/office/drawing/2014/main" id="{EDBB679D-841B-4937-AD42-467A255335DC}"/>
              </a:ext>
            </a:extLst>
          </p:cNvPr>
          <p:cNvSpPr>
            <a:spLocks noGrp="1"/>
          </p:cNvSpPr>
          <p:nvPr>
            <p:ph idx="1"/>
          </p:nvPr>
        </p:nvSpPr>
        <p:spPr/>
        <p:txBody>
          <a:bodyPr/>
          <a:lstStyle/>
          <a:p>
            <a:r>
              <a:rPr lang="en-US" dirty="0"/>
              <a:t>When new database is created two files are created to keep the data on the disk</a:t>
            </a:r>
          </a:p>
          <a:p>
            <a:r>
              <a:rPr lang="en-US" dirty="0"/>
              <a:t>When SQL is installed on Windows, the file path is directly on the windows file system</a:t>
            </a:r>
          </a:p>
          <a:p>
            <a:r>
              <a:rPr lang="en-US" dirty="0"/>
              <a:t>When SQL Server is installed on Docker, file is stored inside Docker container, and can be browsed by following command (PowerShell) row by row:</a:t>
            </a:r>
          </a:p>
          <a:p>
            <a:pPr marL="457200" lvl="1" indent="0">
              <a:buNone/>
            </a:pPr>
            <a:r>
              <a:rPr lang="en-US" dirty="0"/>
              <a:t>1. </a:t>
            </a:r>
            <a:r>
              <a:rPr lang="en-US" dirty="0">
                <a:highlight>
                  <a:srgbClr val="FFFF00"/>
                </a:highlight>
              </a:rPr>
              <a:t>docker exec -it </a:t>
            </a:r>
            <a:r>
              <a:rPr lang="en-US" dirty="0" err="1">
                <a:highlight>
                  <a:srgbClr val="FFFF00"/>
                </a:highlight>
              </a:rPr>
              <a:t>NameOfContainer</a:t>
            </a:r>
            <a:r>
              <a:rPr lang="en-US" dirty="0">
                <a:highlight>
                  <a:srgbClr val="FFFF00"/>
                </a:highlight>
              </a:rPr>
              <a:t> bash </a:t>
            </a:r>
          </a:p>
          <a:p>
            <a:pPr marL="457200" lvl="1" indent="0">
              <a:buNone/>
            </a:pPr>
            <a:r>
              <a:rPr lang="en-US" dirty="0"/>
              <a:t>2. </a:t>
            </a:r>
            <a:r>
              <a:rPr lang="en-US" dirty="0">
                <a:highlight>
                  <a:srgbClr val="FFFF00"/>
                </a:highlight>
              </a:rPr>
              <a:t>Cd var/opt/</a:t>
            </a:r>
            <a:r>
              <a:rPr lang="en-US" dirty="0" err="1">
                <a:highlight>
                  <a:srgbClr val="FFFF00"/>
                </a:highlight>
              </a:rPr>
              <a:t>mssql</a:t>
            </a:r>
            <a:r>
              <a:rPr lang="en-US" dirty="0">
                <a:highlight>
                  <a:srgbClr val="FFFF00"/>
                </a:highlight>
              </a:rPr>
              <a:t>/data</a:t>
            </a:r>
          </a:p>
          <a:p>
            <a:pPr marL="457200" lvl="1" indent="0">
              <a:buNone/>
            </a:pPr>
            <a:r>
              <a:rPr lang="en-US" dirty="0"/>
              <a:t>3. </a:t>
            </a:r>
            <a:r>
              <a:rPr lang="en-US" dirty="0">
                <a:highlight>
                  <a:srgbClr val="FFFF00"/>
                </a:highlight>
              </a:rPr>
              <a:t>ls</a:t>
            </a:r>
          </a:p>
          <a:p>
            <a:pPr lvl="1"/>
            <a:endParaRPr lang="mk-MK" dirty="0"/>
          </a:p>
        </p:txBody>
      </p:sp>
    </p:spTree>
    <p:extLst>
      <p:ext uri="{BB962C8B-B14F-4D97-AF65-F5344CB8AC3E}">
        <p14:creationId xmlns:p14="http://schemas.microsoft.com/office/powerpoint/2010/main" val="500525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6. Data types</a:t>
            </a:r>
            <a:endParaRPr lang="mk-MK" dirty="0"/>
          </a:p>
        </p:txBody>
      </p:sp>
      <p:sp>
        <p:nvSpPr>
          <p:cNvPr id="5" name="Text Placeholder 4"/>
          <p:cNvSpPr>
            <a:spLocks noGrp="1"/>
          </p:cNvSpPr>
          <p:nvPr>
            <p:ph type="body" idx="1"/>
          </p:nvPr>
        </p:nvSpPr>
        <p:spPr/>
        <p:txBody>
          <a:bodyPr/>
          <a:lstStyle/>
          <a:p>
            <a:endParaRPr lang="mk-MK"/>
          </a:p>
        </p:txBody>
      </p:sp>
    </p:spTree>
    <p:extLst>
      <p:ext uri="{BB962C8B-B14F-4D97-AF65-F5344CB8AC3E}">
        <p14:creationId xmlns:p14="http://schemas.microsoft.com/office/powerpoint/2010/main" val="1465888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in SQL Server 1/3</a:t>
            </a:r>
            <a:endParaRPr lang="mk-MK" dirty="0"/>
          </a:p>
        </p:txBody>
      </p:sp>
      <p:sp>
        <p:nvSpPr>
          <p:cNvPr id="3" name="Content Placeholder 2"/>
          <p:cNvSpPr>
            <a:spLocks noGrp="1"/>
          </p:cNvSpPr>
          <p:nvPr>
            <p:ph idx="1"/>
          </p:nvPr>
        </p:nvSpPr>
        <p:spPr/>
        <p:txBody>
          <a:bodyPr/>
          <a:lstStyle/>
          <a:p>
            <a:r>
              <a:rPr lang="en-US" dirty="0"/>
              <a:t>How we define the data type in excel</a:t>
            </a:r>
          </a:p>
          <a:p>
            <a:pPr marL="0" indent="0">
              <a:buNone/>
            </a:pPr>
            <a:endParaRPr lang="mk-MK" dirty="0"/>
          </a:p>
        </p:txBody>
      </p:sp>
      <p:pic>
        <p:nvPicPr>
          <p:cNvPr id="4" name="Picture 3"/>
          <p:cNvPicPr>
            <a:picLocks noChangeAspect="1"/>
          </p:cNvPicPr>
          <p:nvPr/>
        </p:nvPicPr>
        <p:blipFill>
          <a:blip r:embed="rId2"/>
          <a:stretch>
            <a:fillRect/>
          </a:stretch>
        </p:blipFill>
        <p:spPr>
          <a:xfrm>
            <a:off x="3657600" y="2397035"/>
            <a:ext cx="4886953" cy="4294318"/>
          </a:xfrm>
          <a:prstGeom prst="rect">
            <a:avLst/>
          </a:prstGeom>
        </p:spPr>
      </p:pic>
    </p:spTree>
    <p:extLst>
      <p:ext uri="{BB962C8B-B14F-4D97-AF65-F5344CB8AC3E}">
        <p14:creationId xmlns:p14="http://schemas.microsoft.com/office/powerpoint/2010/main" val="39741231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in SQL Server 2/3</a:t>
            </a:r>
            <a:endParaRPr lang="mk-MK" dirty="0"/>
          </a:p>
        </p:txBody>
      </p:sp>
      <p:sp>
        <p:nvSpPr>
          <p:cNvPr id="3" name="Content Placeholder 2"/>
          <p:cNvSpPr>
            <a:spLocks noGrp="1"/>
          </p:cNvSpPr>
          <p:nvPr>
            <p:ph idx="1"/>
          </p:nvPr>
        </p:nvSpPr>
        <p:spPr/>
        <p:txBody>
          <a:bodyPr>
            <a:normAutofit/>
          </a:bodyPr>
          <a:lstStyle/>
          <a:p>
            <a:r>
              <a:rPr lang="en-US" dirty="0"/>
              <a:t>SQL Server uses strict data types when defining a table, variable or parameter.</a:t>
            </a:r>
          </a:p>
          <a:p>
            <a:r>
              <a:rPr lang="en-US" dirty="0"/>
              <a:t>Data types are separated into several groups:</a:t>
            </a:r>
          </a:p>
          <a:p>
            <a:pPr lvl="1"/>
            <a:r>
              <a:rPr lang="en-US" dirty="0"/>
              <a:t>Exact numeric ( </a:t>
            </a:r>
            <a:r>
              <a:rPr lang="en-US" b="1" dirty="0" err="1"/>
              <a:t>int</a:t>
            </a:r>
            <a:r>
              <a:rPr lang="en-US" dirty="0"/>
              <a:t>, </a:t>
            </a:r>
            <a:r>
              <a:rPr lang="en-US" dirty="0" err="1"/>
              <a:t>smallint</a:t>
            </a:r>
            <a:r>
              <a:rPr lang="en-US" dirty="0"/>
              <a:t>, </a:t>
            </a:r>
            <a:r>
              <a:rPr lang="en-US" dirty="0" err="1"/>
              <a:t>bigint</a:t>
            </a:r>
            <a:r>
              <a:rPr lang="en-US" dirty="0"/>
              <a:t>, </a:t>
            </a:r>
            <a:r>
              <a:rPr lang="en-US" b="1" dirty="0"/>
              <a:t>decimal</a:t>
            </a:r>
            <a:r>
              <a:rPr lang="en-US" dirty="0"/>
              <a:t>, </a:t>
            </a:r>
            <a:r>
              <a:rPr lang="en-US" b="1" dirty="0"/>
              <a:t>bit</a:t>
            </a:r>
            <a:r>
              <a:rPr lang="mk-MK" dirty="0"/>
              <a:t>, ... )</a:t>
            </a:r>
            <a:endParaRPr lang="en-US" dirty="0"/>
          </a:p>
          <a:p>
            <a:pPr lvl="1"/>
            <a:r>
              <a:rPr lang="en-US" dirty="0"/>
              <a:t>Approximate numeric</a:t>
            </a:r>
            <a:r>
              <a:rPr lang="mk-MK" dirty="0"/>
              <a:t> (</a:t>
            </a:r>
            <a:r>
              <a:rPr lang="en-US" dirty="0"/>
              <a:t>float, real)</a:t>
            </a:r>
          </a:p>
          <a:p>
            <a:pPr lvl="1"/>
            <a:r>
              <a:rPr lang="en-US" dirty="0"/>
              <a:t>Date and time (</a:t>
            </a:r>
            <a:r>
              <a:rPr lang="en-US" b="1" dirty="0"/>
              <a:t>date, </a:t>
            </a:r>
            <a:r>
              <a:rPr lang="en-US" b="1" dirty="0" err="1"/>
              <a:t>datetime</a:t>
            </a:r>
            <a:r>
              <a:rPr lang="en-US" b="1" dirty="0"/>
              <a:t>, time, </a:t>
            </a:r>
            <a:r>
              <a:rPr lang="en-US" dirty="0" err="1"/>
              <a:t>smalldatetime</a:t>
            </a:r>
            <a:r>
              <a:rPr lang="en-US" dirty="0"/>
              <a:t>, </a:t>
            </a:r>
            <a:r>
              <a:rPr lang="en-US" dirty="0" err="1"/>
              <a:t>datetimeoffset</a:t>
            </a:r>
            <a:r>
              <a:rPr lang="en-US" dirty="0"/>
              <a:t>)</a:t>
            </a:r>
          </a:p>
          <a:p>
            <a:pPr lvl="1"/>
            <a:r>
              <a:rPr lang="en-US" dirty="0"/>
              <a:t>Character strings (</a:t>
            </a:r>
            <a:r>
              <a:rPr lang="en-US" b="1" dirty="0"/>
              <a:t>char</a:t>
            </a:r>
            <a:r>
              <a:rPr lang="en-US" dirty="0"/>
              <a:t>, </a:t>
            </a:r>
            <a:r>
              <a:rPr lang="en-US" b="1" dirty="0"/>
              <a:t>varchar</a:t>
            </a:r>
            <a:r>
              <a:rPr lang="en-US" dirty="0"/>
              <a:t>, text)</a:t>
            </a:r>
          </a:p>
          <a:p>
            <a:pPr lvl="1" fontAlgn="t"/>
            <a:r>
              <a:rPr lang="en-US" dirty="0"/>
              <a:t>Unicode character strings (</a:t>
            </a:r>
            <a:r>
              <a:rPr lang="en-US" b="1" dirty="0" err="1"/>
              <a:t>nchar</a:t>
            </a:r>
            <a:r>
              <a:rPr lang="en-US" dirty="0"/>
              <a:t>, </a:t>
            </a:r>
            <a:r>
              <a:rPr lang="en-US" b="1" dirty="0" err="1"/>
              <a:t>nvarchar</a:t>
            </a:r>
            <a:r>
              <a:rPr lang="en-US" dirty="0"/>
              <a:t>, </a:t>
            </a:r>
            <a:r>
              <a:rPr lang="en-US" dirty="0" err="1"/>
              <a:t>ntext</a:t>
            </a:r>
            <a:r>
              <a:rPr lang="en-US" dirty="0"/>
              <a:t>)</a:t>
            </a:r>
          </a:p>
          <a:p>
            <a:pPr lvl="1" fontAlgn="t"/>
            <a:r>
              <a:rPr lang="en-US" dirty="0"/>
              <a:t>Binary strings (binary, </a:t>
            </a:r>
            <a:r>
              <a:rPr lang="en-US" dirty="0" err="1"/>
              <a:t>varbinary,image</a:t>
            </a:r>
            <a:r>
              <a:rPr lang="en-US" dirty="0"/>
              <a:t>)</a:t>
            </a:r>
            <a:endParaRPr lang="mk-MK" dirty="0"/>
          </a:p>
          <a:p>
            <a:pPr lvl="1" fontAlgn="t"/>
            <a:r>
              <a:rPr lang="en-US" dirty="0"/>
              <a:t>Other data types</a:t>
            </a:r>
          </a:p>
          <a:p>
            <a:pPr lvl="1" fontAlgn="t"/>
            <a:endParaRPr lang="en-US" dirty="0"/>
          </a:p>
          <a:p>
            <a:pPr marL="0" indent="0">
              <a:buNone/>
            </a:pPr>
            <a:endParaRPr lang="mk-MK" dirty="0"/>
          </a:p>
        </p:txBody>
      </p:sp>
    </p:spTree>
    <p:extLst>
      <p:ext uri="{BB962C8B-B14F-4D97-AF65-F5344CB8AC3E}">
        <p14:creationId xmlns:p14="http://schemas.microsoft.com/office/powerpoint/2010/main" val="15945286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in SQL Server 3/3</a:t>
            </a:r>
            <a:endParaRPr lang="mk-MK" dirty="0"/>
          </a:p>
        </p:txBody>
      </p:sp>
      <p:sp>
        <p:nvSpPr>
          <p:cNvPr id="3" name="Content Placeholder 2"/>
          <p:cNvSpPr>
            <a:spLocks noGrp="1"/>
          </p:cNvSpPr>
          <p:nvPr>
            <p:ph idx="1"/>
          </p:nvPr>
        </p:nvSpPr>
        <p:spPr/>
        <p:txBody>
          <a:bodyPr>
            <a:normAutofit/>
          </a:bodyPr>
          <a:lstStyle/>
          <a:p>
            <a:pPr lvl="1" fontAlgn="t"/>
            <a:r>
              <a:rPr lang="en-US" dirty="0"/>
              <a:t>Each data type is defined with range it covers and storage used </a:t>
            </a:r>
          </a:p>
          <a:p>
            <a:pPr lvl="1" fontAlgn="t"/>
            <a:r>
              <a:rPr lang="en-US" dirty="0"/>
              <a:t>Example:</a:t>
            </a:r>
          </a:p>
          <a:p>
            <a:pPr marL="914400" lvl="2" indent="0" fontAlgn="t">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lvl="1"/>
            <a:endParaRPr lang="en-US" dirty="0"/>
          </a:p>
          <a:p>
            <a:pPr lvl="1"/>
            <a:r>
              <a:rPr lang="en-US" dirty="0"/>
              <a:t>Full list of types explained: </a:t>
            </a:r>
            <a:r>
              <a:rPr lang="en-US" dirty="0">
                <a:hlinkClick r:id="rId2"/>
              </a:rPr>
              <a:t>https://docs.microsoft.com/en-us/sql/t-sql/data-types/data-types-transact-sql?view=sql-server-2017</a:t>
            </a:r>
            <a:endParaRPr lang="en-US" dirty="0"/>
          </a:p>
          <a:p>
            <a:pPr marL="0" indent="0">
              <a:buNone/>
            </a:pPr>
            <a:endParaRPr lang="mk-MK" dirty="0"/>
          </a:p>
        </p:txBody>
      </p:sp>
      <p:pic>
        <p:nvPicPr>
          <p:cNvPr id="4" name="Picture 3"/>
          <p:cNvPicPr>
            <a:picLocks noChangeAspect="1"/>
          </p:cNvPicPr>
          <p:nvPr/>
        </p:nvPicPr>
        <p:blipFill>
          <a:blip r:embed="rId3"/>
          <a:stretch>
            <a:fillRect/>
          </a:stretch>
        </p:blipFill>
        <p:spPr>
          <a:xfrm>
            <a:off x="1531907" y="2711211"/>
            <a:ext cx="9821893" cy="2304926"/>
          </a:xfrm>
          <a:prstGeom prst="rect">
            <a:avLst/>
          </a:prstGeom>
        </p:spPr>
      </p:pic>
    </p:spTree>
    <p:extLst>
      <p:ext uri="{BB962C8B-B14F-4D97-AF65-F5344CB8AC3E}">
        <p14:creationId xmlns:p14="http://schemas.microsoft.com/office/powerpoint/2010/main" val="7592196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7. Creating tables</a:t>
            </a:r>
            <a:endParaRPr lang="mk-MK" dirty="0"/>
          </a:p>
        </p:txBody>
      </p:sp>
      <p:sp>
        <p:nvSpPr>
          <p:cNvPr id="5" name="Text Placeholder 4"/>
          <p:cNvSpPr>
            <a:spLocks noGrp="1"/>
          </p:cNvSpPr>
          <p:nvPr>
            <p:ph type="body" idx="1"/>
          </p:nvPr>
        </p:nvSpPr>
        <p:spPr/>
        <p:txBody>
          <a:bodyPr/>
          <a:lstStyle/>
          <a:p>
            <a:endParaRPr lang="mk-MK"/>
          </a:p>
        </p:txBody>
      </p:sp>
    </p:spTree>
    <p:extLst>
      <p:ext uri="{BB962C8B-B14F-4D97-AF65-F5344CB8AC3E}">
        <p14:creationId xmlns:p14="http://schemas.microsoft.com/office/powerpoint/2010/main" val="8031781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tables - Basics</a:t>
            </a:r>
            <a:endParaRPr lang="mk-MK" dirty="0"/>
          </a:p>
        </p:txBody>
      </p:sp>
      <p:sp>
        <p:nvSpPr>
          <p:cNvPr id="5" name="Content Placeholder 4"/>
          <p:cNvSpPr>
            <a:spLocks noGrp="1"/>
          </p:cNvSpPr>
          <p:nvPr>
            <p:ph idx="1"/>
          </p:nvPr>
        </p:nvSpPr>
        <p:spPr/>
        <p:txBody>
          <a:bodyPr/>
          <a:lstStyle/>
          <a:p>
            <a:r>
              <a:rPr lang="en-US" dirty="0"/>
              <a:t>New table can be created with the following SQL Statement:</a:t>
            </a:r>
          </a:p>
          <a:p>
            <a:endParaRPr lang="en-US" dirty="0"/>
          </a:p>
          <a:p>
            <a:endParaRPr lang="en-US" dirty="0"/>
          </a:p>
          <a:p>
            <a:endParaRPr lang="en-US" dirty="0"/>
          </a:p>
          <a:p>
            <a:endParaRPr lang="en-US" dirty="0"/>
          </a:p>
          <a:p>
            <a:r>
              <a:rPr lang="en-US" dirty="0"/>
              <a:t>Schema concept – [</a:t>
            </a:r>
            <a:r>
              <a:rPr lang="en-US" dirty="0" err="1"/>
              <a:t>SchemaName</a:t>
            </a:r>
            <a:r>
              <a:rPr lang="en-US" dirty="0"/>
              <a:t>]</a:t>
            </a:r>
          </a:p>
          <a:p>
            <a:pPr marL="0" indent="0">
              <a:buNone/>
            </a:pPr>
            <a:endParaRPr lang="mk-MK" b="1" dirty="0"/>
          </a:p>
        </p:txBody>
      </p:sp>
      <p:sp>
        <p:nvSpPr>
          <p:cNvPr id="6" name="Rectangle 5"/>
          <p:cNvSpPr/>
          <p:nvPr/>
        </p:nvSpPr>
        <p:spPr>
          <a:xfrm>
            <a:off x="1111872" y="2274838"/>
            <a:ext cx="6096000" cy="2308324"/>
          </a:xfrm>
          <a:prstGeom prst="rect">
            <a:avLst/>
          </a:prstGeom>
        </p:spPr>
        <p:txBody>
          <a:bodyPr>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SchemaName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[Col1] [Data type 1]</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[Col2] [Data type 2]</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ColN</a:t>
            </a:r>
            <a:r>
              <a:rPr lang="en-US" dirty="0">
                <a:solidFill>
                  <a:srgbClr val="000000"/>
                </a:solidFill>
                <a:latin typeface="Consolas" panose="020B0609020204030204" pitchFamily="49" charset="0"/>
              </a:rPr>
              <a:t>] [Data type N]</a:t>
            </a:r>
            <a:r>
              <a:rPr lang="en-US" dirty="0">
                <a:solidFill>
                  <a:srgbClr val="808080"/>
                </a:solidFill>
                <a:latin typeface="Consolas" panose="020B0609020204030204" pitchFamily="49" charset="0"/>
              </a:rPr>
              <a:t>)</a:t>
            </a:r>
          </a:p>
          <a:p>
            <a:pPr lvl="1"/>
            <a:endParaRPr lang="en-US" dirty="0">
              <a:solidFill>
                <a:srgbClr val="808080"/>
              </a:solidFill>
              <a:latin typeface="Consolas" panose="020B0609020204030204" pitchFamily="49" charset="0"/>
            </a:endParaRPr>
          </a:p>
          <a:p>
            <a:pPr lvl="1"/>
            <a:endParaRPr lang="en-US" dirty="0">
              <a:solidFill>
                <a:srgbClr val="808080"/>
              </a:solidFill>
              <a:latin typeface="Consolas" panose="020B0609020204030204" pitchFamily="49" charset="0"/>
            </a:endParaRPr>
          </a:p>
          <a:p>
            <a:pPr lvl="1"/>
            <a:endParaRPr lang="en-US" dirty="0"/>
          </a:p>
        </p:txBody>
      </p:sp>
    </p:spTree>
    <p:extLst>
      <p:ext uri="{BB962C8B-B14F-4D97-AF65-F5344CB8AC3E}">
        <p14:creationId xmlns:p14="http://schemas.microsoft.com/office/powerpoint/2010/main" val="22685701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tables – Keys and identities</a:t>
            </a:r>
            <a:endParaRPr lang="mk-MK" dirty="0"/>
          </a:p>
        </p:txBody>
      </p:sp>
      <p:sp>
        <p:nvSpPr>
          <p:cNvPr id="5" name="Content Placeholder 4"/>
          <p:cNvSpPr>
            <a:spLocks noGrp="1"/>
          </p:cNvSpPr>
          <p:nvPr>
            <p:ph idx="1"/>
          </p:nvPr>
        </p:nvSpPr>
        <p:spPr/>
        <p:txBody>
          <a:bodyPr>
            <a:normAutofit/>
          </a:bodyPr>
          <a:lstStyle/>
          <a:p>
            <a:r>
              <a:rPr lang="en-US" dirty="0"/>
              <a:t>Primary key uniquely identifies each row in the table</a:t>
            </a:r>
          </a:p>
          <a:p>
            <a:r>
              <a:rPr lang="en-US" dirty="0"/>
              <a:t>Primary key can be auto generated number, with pre-defined increments</a:t>
            </a:r>
          </a:p>
          <a:p>
            <a:r>
              <a:rPr lang="en-US" dirty="0"/>
              <a:t>NULL vs NOT NULL columns </a:t>
            </a:r>
          </a:p>
          <a:p>
            <a:r>
              <a:rPr lang="en-US" dirty="0"/>
              <a:t>IDENTITY (X,Y) meaning</a:t>
            </a:r>
          </a:p>
          <a:p>
            <a:pPr lvl="1"/>
            <a:r>
              <a:rPr lang="en-US" dirty="0"/>
              <a:t>Identity(1,1) – 1,2,3…</a:t>
            </a:r>
          </a:p>
          <a:p>
            <a:pPr lvl="1"/>
            <a:r>
              <a:rPr lang="en-US" dirty="0"/>
              <a:t>Identity(1,2) – 1,3,5…</a:t>
            </a:r>
          </a:p>
          <a:p>
            <a:pPr marL="0" indent="0">
              <a:buNone/>
            </a:pPr>
            <a:endParaRPr lang="mk-MK" dirty="0"/>
          </a:p>
        </p:txBody>
      </p:sp>
    </p:spTree>
    <p:extLst>
      <p:ext uri="{BB962C8B-B14F-4D97-AF65-F5344CB8AC3E}">
        <p14:creationId xmlns:p14="http://schemas.microsoft.com/office/powerpoint/2010/main" val="31945845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tables - Example</a:t>
            </a:r>
            <a:endParaRPr lang="mk-MK" dirty="0"/>
          </a:p>
        </p:txBody>
      </p:sp>
      <p:sp>
        <p:nvSpPr>
          <p:cNvPr id="5" name="Content Placeholder 4"/>
          <p:cNvSpPr>
            <a:spLocks noGrp="1"/>
          </p:cNvSpPr>
          <p:nvPr>
            <p:ph idx="1"/>
          </p:nvPr>
        </p:nvSpPr>
        <p:spPr/>
        <p:txBody>
          <a:bodyPr>
            <a:normAutofit/>
          </a:bodyPr>
          <a:lstStyle/>
          <a:p>
            <a:r>
              <a:rPr lang="en-US" dirty="0"/>
              <a:t>Create example table</a:t>
            </a:r>
          </a:p>
          <a:p>
            <a:pPr marL="0" indent="0">
              <a:buNone/>
            </a:pPr>
            <a:endParaRPr lang="mk-MK" dirty="0"/>
          </a:p>
        </p:txBody>
      </p:sp>
      <p:sp>
        <p:nvSpPr>
          <p:cNvPr id="2" name="Rectangle 1"/>
          <p:cNvSpPr/>
          <p:nvPr/>
        </p:nvSpPr>
        <p:spPr>
          <a:xfrm>
            <a:off x="1138646" y="2341582"/>
            <a:ext cx="10391553" cy="3970318"/>
          </a:xfrm>
          <a:prstGeom prst="rect">
            <a:avLst/>
          </a:prstGeom>
        </p:spPr>
        <p:txBody>
          <a:bodyPr wrap="square">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[Employee]</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[ID] [int] </a:t>
            </a:r>
            <a:r>
              <a:rPr lang="en-US" dirty="0">
                <a:solidFill>
                  <a:srgbClr val="0000FF"/>
                </a:solidFill>
                <a:latin typeface="Consolas" panose="020B0609020204030204" pitchFamily="49" charset="0"/>
              </a:rPr>
              <a:t>IDENTITY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nvarchar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nvarchar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NationalIDNumber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nvarchar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15</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JobTitle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nvarchar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50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DateOfBirth</a:t>
            </a:r>
            <a:r>
              <a:rPr lang="en-US" dirty="0">
                <a:solidFill>
                  <a:srgbClr val="000000"/>
                </a:solidFill>
                <a:latin typeface="Consolas" panose="020B0609020204030204" pitchFamily="49" charset="0"/>
              </a:rPr>
              <a:t>] [date]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MaritalStatus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nchar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[Gender] [</a:t>
            </a:r>
            <a:r>
              <a:rPr lang="en-US" dirty="0" err="1">
                <a:solidFill>
                  <a:srgbClr val="000000"/>
                </a:solidFill>
                <a:latin typeface="Consolas" panose="020B0609020204030204" pitchFamily="49" charset="0"/>
              </a:rPr>
              <a:t>nchar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HireDate</a:t>
            </a:r>
            <a:r>
              <a:rPr lang="en-US" dirty="0">
                <a:solidFill>
                  <a:srgbClr val="000000"/>
                </a:solidFill>
                <a:latin typeface="Consolas" panose="020B0609020204030204" pitchFamily="49" charset="0"/>
              </a:rPr>
              <a:t>] [date]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PK_Employee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PRIMARY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KEY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CLUSTERED</a:t>
            </a:r>
            <a:r>
              <a:rPr lang="en-US" dirty="0">
                <a:solidFill>
                  <a:srgbClr val="000000"/>
                </a:solidFill>
                <a:latin typeface="Consolas" panose="020B0609020204030204" pitchFamily="49" charset="0"/>
              </a:rPr>
              <a:t> </a:t>
            </a:r>
          </a:p>
          <a:p>
            <a:r>
              <a:rPr lang="mk-MK" dirty="0">
                <a:solidFill>
                  <a:srgbClr val="808080"/>
                </a:solidFill>
                <a:latin typeface="Consolas" panose="020B0609020204030204" pitchFamily="49" charset="0"/>
              </a:rPr>
              <a:t>(</a:t>
            </a:r>
            <a:endParaRPr lang="mk-M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[ID] </a:t>
            </a:r>
            <a:r>
              <a:rPr lang="en-US" dirty="0">
                <a:solidFill>
                  <a:srgbClr val="0000FF"/>
                </a:solidFill>
                <a:latin typeface="Consolas" panose="020B0609020204030204" pitchFamily="49" charset="0"/>
              </a:rPr>
              <a:t>ASC</a:t>
            </a:r>
            <a:endParaRPr lang="en-US" dirty="0">
              <a:solidFill>
                <a:srgbClr val="000000"/>
              </a:solidFill>
              <a:latin typeface="Consolas" panose="020B0609020204030204" pitchFamily="49" charset="0"/>
            </a:endParaRPr>
          </a:p>
          <a:p>
            <a:r>
              <a:rPr lang="mk-MK" dirty="0">
                <a:solidFill>
                  <a:srgbClr val="808080"/>
                </a:solidFill>
                <a:latin typeface="Consolas" panose="020B0609020204030204" pitchFamily="49" charset="0"/>
              </a:rPr>
              <a:t>))</a:t>
            </a:r>
            <a:endParaRPr lang="mk-MK" dirty="0"/>
          </a:p>
        </p:txBody>
      </p:sp>
    </p:spTree>
    <p:extLst>
      <p:ext uri="{BB962C8B-B14F-4D97-AF65-F5344CB8AC3E}">
        <p14:creationId xmlns:p14="http://schemas.microsoft.com/office/powerpoint/2010/main" val="19986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CDE47-90FB-47F3-A75F-936E4B390763}"/>
              </a:ext>
            </a:extLst>
          </p:cNvPr>
          <p:cNvSpPr>
            <a:spLocks noGrp="1"/>
          </p:cNvSpPr>
          <p:nvPr>
            <p:ph type="title"/>
          </p:nvPr>
        </p:nvSpPr>
        <p:spPr/>
        <p:txBody>
          <a:bodyPr/>
          <a:lstStyle/>
          <a:p>
            <a:r>
              <a:rPr lang="en-US" dirty="0"/>
              <a:t>Open topics for Q\A</a:t>
            </a:r>
            <a:endParaRPr lang="mk-MK" dirty="0"/>
          </a:p>
        </p:txBody>
      </p:sp>
      <p:sp>
        <p:nvSpPr>
          <p:cNvPr id="3" name="Content Placeholder 2">
            <a:extLst>
              <a:ext uri="{FF2B5EF4-FFF2-40B4-BE49-F238E27FC236}">
                <a16:creationId xmlns:a16="http://schemas.microsoft.com/office/drawing/2014/main" id="{048F8A6A-0C4B-4960-9C65-8862354FF747}"/>
              </a:ext>
            </a:extLst>
          </p:cNvPr>
          <p:cNvSpPr>
            <a:spLocks noGrp="1"/>
          </p:cNvSpPr>
          <p:nvPr>
            <p:ph idx="1"/>
          </p:nvPr>
        </p:nvSpPr>
        <p:spPr/>
        <p:txBody>
          <a:bodyPr/>
          <a:lstStyle/>
          <a:p>
            <a:r>
              <a:rPr lang="en-US" dirty="0"/>
              <a:t>Possibility to speed-up the recording? Blagoj to check</a:t>
            </a:r>
          </a:p>
          <a:p>
            <a:r>
              <a:rPr lang="en-US" dirty="0"/>
              <a:t>[First Name] as column name – test it (Bojan)</a:t>
            </a:r>
            <a:endParaRPr lang="mk-MK" dirty="0"/>
          </a:p>
        </p:txBody>
      </p:sp>
    </p:spTree>
    <p:extLst>
      <p:ext uri="{BB962C8B-B14F-4D97-AF65-F5344CB8AC3E}">
        <p14:creationId xmlns:p14="http://schemas.microsoft.com/office/powerpoint/2010/main" val="636342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2DD7-C1C3-48AE-AE1A-1676DEEA6D35}"/>
              </a:ext>
            </a:extLst>
          </p:cNvPr>
          <p:cNvSpPr>
            <a:spLocks noGrp="1"/>
          </p:cNvSpPr>
          <p:nvPr>
            <p:ph type="title"/>
          </p:nvPr>
        </p:nvSpPr>
        <p:spPr/>
        <p:txBody>
          <a:bodyPr/>
          <a:lstStyle/>
          <a:p>
            <a:r>
              <a:rPr lang="en-US" dirty="0"/>
              <a:t>Example for created table </a:t>
            </a:r>
            <a:endParaRPr lang="mk-MK" dirty="0"/>
          </a:p>
        </p:txBody>
      </p:sp>
      <p:pic>
        <p:nvPicPr>
          <p:cNvPr id="4" name="Picture 3">
            <a:extLst>
              <a:ext uri="{FF2B5EF4-FFF2-40B4-BE49-F238E27FC236}">
                <a16:creationId xmlns:a16="http://schemas.microsoft.com/office/drawing/2014/main" id="{76E560C2-79A6-404A-BF69-B41B190BFB41}"/>
              </a:ext>
            </a:extLst>
          </p:cNvPr>
          <p:cNvPicPr>
            <a:picLocks noChangeAspect="1"/>
          </p:cNvPicPr>
          <p:nvPr/>
        </p:nvPicPr>
        <p:blipFill>
          <a:blip r:embed="rId2"/>
          <a:stretch>
            <a:fillRect/>
          </a:stretch>
        </p:blipFill>
        <p:spPr>
          <a:xfrm>
            <a:off x="4399741" y="1548714"/>
            <a:ext cx="3680276" cy="4872685"/>
          </a:xfrm>
          <a:prstGeom prst="rect">
            <a:avLst/>
          </a:prstGeom>
        </p:spPr>
      </p:pic>
    </p:spTree>
    <p:extLst>
      <p:ext uri="{BB962C8B-B14F-4D97-AF65-F5344CB8AC3E}">
        <p14:creationId xmlns:p14="http://schemas.microsoft.com/office/powerpoint/2010/main" val="24596620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a:t>
            </a:r>
            <a:r>
              <a:rPr lang="en-US"/>
              <a:t>tables – Deleting table</a:t>
            </a:r>
            <a:endParaRPr lang="mk-MK" dirty="0"/>
          </a:p>
        </p:txBody>
      </p:sp>
      <p:sp>
        <p:nvSpPr>
          <p:cNvPr id="5" name="Content Placeholder 4"/>
          <p:cNvSpPr>
            <a:spLocks noGrp="1"/>
          </p:cNvSpPr>
          <p:nvPr>
            <p:ph idx="1"/>
          </p:nvPr>
        </p:nvSpPr>
        <p:spPr/>
        <p:txBody>
          <a:bodyPr>
            <a:normAutofit/>
          </a:bodyPr>
          <a:lstStyle/>
          <a:p>
            <a:r>
              <a:rPr lang="en-US" dirty="0"/>
              <a:t>How to delete created table</a:t>
            </a:r>
          </a:p>
          <a:p>
            <a:pPr marL="0" indent="0">
              <a:buNone/>
            </a:pPr>
            <a:endParaRPr lang="mk-MK" dirty="0"/>
          </a:p>
        </p:txBody>
      </p:sp>
      <p:sp>
        <p:nvSpPr>
          <p:cNvPr id="2" name="Rectangle 1"/>
          <p:cNvSpPr/>
          <p:nvPr/>
        </p:nvSpPr>
        <p:spPr>
          <a:xfrm>
            <a:off x="1138646" y="2341582"/>
            <a:ext cx="10391553" cy="369332"/>
          </a:xfrm>
          <a:prstGeom prst="rect">
            <a:avLst/>
          </a:prstGeom>
        </p:spPr>
        <p:txBody>
          <a:bodyPr wrap="square">
            <a:spAutoFit/>
          </a:bodyPr>
          <a:lstStyle/>
          <a:p>
            <a:r>
              <a:rPr lang="en-US" dirty="0">
                <a:solidFill>
                  <a:srgbClr val="0000FF"/>
                </a:solidFill>
                <a:latin typeface="Consolas" panose="020B0609020204030204" pitchFamily="49" charset="0"/>
              </a:rPr>
              <a:t>DROP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[Employee]</a:t>
            </a:r>
            <a:endParaRPr lang="mk-MK" dirty="0"/>
          </a:p>
        </p:txBody>
      </p:sp>
    </p:spTree>
    <p:extLst>
      <p:ext uri="{BB962C8B-B14F-4D97-AF65-F5344CB8AC3E}">
        <p14:creationId xmlns:p14="http://schemas.microsoft.com/office/powerpoint/2010/main" val="5639716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8. Insert statement</a:t>
            </a:r>
            <a:endParaRPr lang="mk-MK" dirty="0"/>
          </a:p>
        </p:txBody>
      </p:sp>
      <p:sp>
        <p:nvSpPr>
          <p:cNvPr id="5" name="Text Placeholder 4"/>
          <p:cNvSpPr>
            <a:spLocks noGrp="1"/>
          </p:cNvSpPr>
          <p:nvPr>
            <p:ph type="body" idx="1"/>
          </p:nvPr>
        </p:nvSpPr>
        <p:spPr/>
        <p:txBody>
          <a:bodyPr/>
          <a:lstStyle/>
          <a:p>
            <a:endParaRPr lang="mk-MK"/>
          </a:p>
        </p:txBody>
      </p:sp>
    </p:spTree>
    <p:extLst>
      <p:ext uri="{BB962C8B-B14F-4D97-AF65-F5344CB8AC3E}">
        <p14:creationId xmlns:p14="http://schemas.microsoft.com/office/powerpoint/2010/main" val="7196250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manipulation - INSERT</a:t>
            </a:r>
            <a:endParaRPr lang="mk-MK" dirty="0"/>
          </a:p>
        </p:txBody>
      </p:sp>
      <p:sp>
        <p:nvSpPr>
          <p:cNvPr id="5" name="Content Placeholder 4"/>
          <p:cNvSpPr>
            <a:spLocks noGrp="1"/>
          </p:cNvSpPr>
          <p:nvPr>
            <p:ph idx="1"/>
          </p:nvPr>
        </p:nvSpPr>
        <p:spPr/>
        <p:txBody>
          <a:bodyPr>
            <a:normAutofit/>
          </a:bodyPr>
          <a:lstStyle/>
          <a:p>
            <a:endParaRPr lang="en-US" dirty="0"/>
          </a:p>
          <a:p>
            <a:r>
              <a:rPr lang="en-US" dirty="0"/>
              <a:t>Command basics:</a:t>
            </a:r>
          </a:p>
          <a:p>
            <a:pPr marL="0" indent="0">
              <a:buNone/>
            </a:pPr>
            <a:endParaRPr lang="en-US" dirty="0"/>
          </a:p>
          <a:p>
            <a:endParaRPr lang="en-US" dirty="0"/>
          </a:p>
          <a:p>
            <a:r>
              <a:rPr lang="en-US" dirty="0"/>
              <a:t>Example:</a:t>
            </a:r>
          </a:p>
          <a:p>
            <a:pPr lvl="1"/>
            <a:r>
              <a:rPr lang="en-US" dirty="0"/>
              <a:t>Used when inserting atomic values</a:t>
            </a:r>
          </a:p>
          <a:p>
            <a:pPr lvl="1"/>
            <a:endParaRPr lang="en-US" dirty="0"/>
          </a:p>
          <a:p>
            <a:pPr lvl="1"/>
            <a:endParaRPr lang="en-US" dirty="0"/>
          </a:p>
          <a:p>
            <a:pPr lvl="1"/>
            <a:r>
              <a:rPr lang="en-US" dirty="0"/>
              <a:t>Used when we need to insert multiple records but this records already exists in another table</a:t>
            </a:r>
          </a:p>
          <a:p>
            <a:endParaRPr lang="en-US" dirty="0"/>
          </a:p>
        </p:txBody>
      </p:sp>
      <p:sp>
        <p:nvSpPr>
          <p:cNvPr id="6" name="Rectangle 5"/>
          <p:cNvSpPr/>
          <p:nvPr/>
        </p:nvSpPr>
        <p:spPr>
          <a:xfrm>
            <a:off x="1105534" y="2584616"/>
            <a:ext cx="8272379" cy="646331"/>
          </a:xfrm>
          <a:prstGeom prst="rect">
            <a:avLst/>
          </a:prstGeom>
        </p:spPr>
        <p:txBody>
          <a:bodyPr wrap="square">
            <a:spAutoFit/>
          </a:bodyPr>
          <a:lstStyle/>
          <a:p>
            <a:r>
              <a:rPr lang="it-IT" dirty="0">
                <a:solidFill>
                  <a:srgbClr val="0000FF"/>
                </a:solidFill>
                <a:latin typeface="Consolas" panose="020B0609020204030204" pitchFamily="49" charset="0"/>
              </a:rPr>
              <a:t>INSERT</a:t>
            </a:r>
            <a:r>
              <a:rPr lang="it-IT" dirty="0">
                <a:solidFill>
                  <a:srgbClr val="000000"/>
                </a:solidFill>
                <a:latin typeface="Consolas" panose="020B0609020204030204" pitchFamily="49" charset="0"/>
              </a:rPr>
              <a:t> </a:t>
            </a:r>
            <a:r>
              <a:rPr lang="it-IT" dirty="0">
                <a:solidFill>
                  <a:srgbClr val="0000FF"/>
                </a:solidFill>
                <a:latin typeface="Consolas" panose="020B0609020204030204" pitchFamily="49" charset="0"/>
              </a:rPr>
              <a:t>INTO</a:t>
            </a:r>
            <a:r>
              <a:rPr lang="it-IT" dirty="0">
                <a:solidFill>
                  <a:srgbClr val="000000"/>
                </a:solidFill>
                <a:latin typeface="Consolas" panose="020B0609020204030204" pitchFamily="49" charset="0"/>
              </a:rPr>
              <a:t> [TableName]</a:t>
            </a:r>
            <a:r>
              <a:rPr lang="it-IT" dirty="0">
                <a:solidFill>
                  <a:srgbClr val="0000FF"/>
                </a:solidFill>
                <a:latin typeface="Consolas" panose="020B0609020204030204" pitchFamily="49" charset="0"/>
              </a:rPr>
              <a:t> </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[Column1]</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[Column2]</a:t>
            </a:r>
            <a:r>
              <a:rPr lang="it-IT" dirty="0">
                <a:solidFill>
                  <a:srgbClr val="808080"/>
                </a:solidFill>
                <a:latin typeface="Consolas" panose="020B0609020204030204" pitchFamily="49" charset="0"/>
              </a:rPr>
              <a:t>,...)</a:t>
            </a:r>
            <a:endParaRPr lang="it-IT"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VALUES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Value1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Value2</a:t>
            </a:r>
            <a:r>
              <a:rPr lang="en-US" dirty="0">
                <a:solidFill>
                  <a:srgbClr val="808080"/>
                </a:solidFill>
                <a:latin typeface="Consolas" panose="020B0609020204030204" pitchFamily="49" charset="0"/>
              </a:rPr>
              <a:t>,...)</a:t>
            </a:r>
            <a:endParaRPr lang="en-US" dirty="0"/>
          </a:p>
        </p:txBody>
      </p:sp>
      <p:sp>
        <p:nvSpPr>
          <p:cNvPr id="2" name="Rectangle 1"/>
          <p:cNvSpPr/>
          <p:nvPr/>
        </p:nvSpPr>
        <p:spPr>
          <a:xfrm>
            <a:off x="1531662" y="4378354"/>
            <a:ext cx="8591357" cy="646331"/>
          </a:xfrm>
          <a:prstGeom prst="rect">
            <a:avLst/>
          </a:prstGeom>
        </p:spPr>
        <p:txBody>
          <a:bodyPr wrap="square">
            <a:spAutoFit/>
          </a:bodyPr>
          <a:lstStyle/>
          <a:p>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DateOfBirth</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VALUES </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MyName’</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MySurname'</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'1980.01.01'</a:t>
            </a:r>
            <a:r>
              <a:rPr lang="en-US" dirty="0">
                <a:solidFill>
                  <a:srgbClr val="808080"/>
                </a:solidFill>
                <a:latin typeface="Consolas" panose="020B0609020204030204" pitchFamily="49" charset="0"/>
              </a:rPr>
              <a:t>)</a:t>
            </a:r>
            <a:endParaRPr lang="mk-MK" dirty="0"/>
          </a:p>
        </p:txBody>
      </p:sp>
      <p:sp>
        <p:nvSpPr>
          <p:cNvPr id="3" name="Rectangle 2"/>
          <p:cNvSpPr/>
          <p:nvPr/>
        </p:nvSpPr>
        <p:spPr>
          <a:xfrm>
            <a:off x="1507925" y="5930127"/>
            <a:ext cx="9176149" cy="646331"/>
          </a:xfrm>
          <a:prstGeom prst="rect">
            <a:avLst/>
          </a:prstGeom>
        </p:spPr>
        <p:txBody>
          <a:bodyPr wrap="square">
            <a:spAutoFit/>
          </a:bodyPr>
          <a:lstStyle/>
          <a:p>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DateOfBirth</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 MyName2'</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'MySurname2'</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'1980.01.01'</a:t>
            </a:r>
            <a:endParaRPr lang="mk-MK" dirty="0"/>
          </a:p>
        </p:txBody>
      </p:sp>
    </p:spTree>
    <p:extLst>
      <p:ext uri="{BB962C8B-B14F-4D97-AF65-F5344CB8AC3E}">
        <p14:creationId xmlns:p14="http://schemas.microsoft.com/office/powerpoint/2010/main" val="15591682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9. Basic select statements</a:t>
            </a:r>
            <a:endParaRPr lang="mk-MK" dirty="0"/>
          </a:p>
        </p:txBody>
      </p:sp>
      <p:sp>
        <p:nvSpPr>
          <p:cNvPr id="5" name="Text Placeholder 4"/>
          <p:cNvSpPr>
            <a:spLocks noGrp="1"/>
          </p:cNvSpPr>
          <p:nvPr>
            <p:ph type="body" idx="1"/>
          </p:nvPr>
        </p:nvSpPr>
        <p:spPr/>
        <p:txBody>
          <a:bodyPr/>
          <a:lstStyle/>
          <a:p>
            <a:endParaRPr lang="mk-MK"/>
          </a:p>
        </p:txBody>
      </p:sp>
    </p:spTree>
    <p:extLst>
      <p:ext uri="{BB962C8B-B14F-4D97-AF65-F5344CB8AC3E}">
        <p14:creationId xmlns:p14="http://schemas.microsoft.com/office/powerpoint/2010/main" val="13652008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manipulation - SELECT</a:t>
            </a:r>
            <a:endParaRPr lang="mk-MK" dirty="0"/>
          </a:p>
        </p:txBody>
      </p:sp>
      <p:sp>
        <p:nvSpPr>
          <p:cNvPr id="5" name="Content Placeholder 4"/>
          <p:cNvSpPr>
            <a:spLocks noGrp="1"/>
          </p:cNvSpPr>
          <p:nvPr>
            <p:ph idx="1"/>
          </p:nvPr>
        </p:nvSpPr>
        <p:spPr/>
        <p:txBody>
          <a:bodyPr>
            <a:normAutofit/>
          </a:bodyPr>
          <a:lstStyle/>
          <a:p>
            <a:r>
              <a:rPr lang="en-US" dirty="0"/>
              <a:t>Command basics</a:t>
            </a:r>
          </a:p>
          <a:p>
            <a:endParaRPr lang="en-US" dirty="0"/>
          </a:p>
          <a:p>
            <a:endParaRPr lang="en-US" dirty="0"/>
          </a:p>
          <a:p>
            <a:endParaRPr lang="en-US" dirty="0"/>
          </a:p>
          <a:p>
            <a:endParaRPr lang="en-US" dirty="0"/>
          </a:p>
          <a:p>
            <a:endParaRPr lang="en-US" dirty="0"/>
          </a:p>
          <a:p>
            <a:endParaRPr lang="en-US" sz="1600" dirty="0"/>
          </a:p>
          <a:p>
            <a:r>
              <a:rPr lang="en-US" dirty="0"/>
              <a:t>Example:</a:t>
            </a:r>
          </a:p>
          <a:p>
            <a:pPr marL="0" indent="0">
              <a:buNone/>
            </a:pPr>
            <a:r>
              <a:rPr lang="en-US" dirty="0"/>
              <a:t> </a:t>
            </a:r>
          </a:p>
        </p:txBody>
      </p:sp>
      <p:sp>
        <p:nvSpPr>
          <p:cNvPr id="6" name="Rectangle 5"/>
          <p:cNvSpPr/>
          <p:nvPr/>
        </p:nvSpPr>
        <p:spPr>
          <a:xfrm>
            <a:off x="1326800" y="2311389"/>
            <a:ext cx="4237057" cy="2862322"/>
          </a:xfrm>
          <a:prstGeom prst="rect">
            <a:avLst/>
          </a:prstGeom>
        </p:spPr>
        <p:txBody>
          <a:bodyPr wrap="non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ColumnName1, ColumnName2 </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ColumnName1, ColumnName2 </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endParaRPr lang="en-US" dirty="0"/>
          </a:p>
          <a:p>
            <a:r>
              <a:rPr lang="en-US" dirty="0">
                <a:solidFill>
                  <a:srgbClr val="0000FF"/>
                </a:solidFill>
                <a:latin typeface="Consolas" panose="020B0609020204030204" pitchFamily="49" charset="0"/>
              </a:rPr>
              <a:t>WHERE</a:t>
            </a:r>
            <a:r>
              <a:rPr lang="en-US" dirty="0"/>
              <a:t> ColumnName1 = ‘XY’</a:t>
            </a:r>
          </a:p>
          <a:p>
            <a:endParaRPr lang="en-US" dirty="0"/>
          </a:p>
        </p:txBody>
      </p:sp>
      <p:sp>
        <p:nvSpPr>
          <p:cNvPr id="2" name="Rectangle 1"/>
          <p:cNvSpPr/>
          <p:nvPr/>
        </p:nvSpPr>
        <p:spPr>
          <a:xfrm>
            <a:off x="1326800" y="5382476"/>
            <a:ext cx="6096000" cy="923330"/>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FirstName </a:t>
            </a:r>
            <a:r>
              <a:rPr lang="en-US" dirty="0">
                <a:solidFill>
                  <a:srgbClr val="808080"/>
                </a:solidFill>
                <a:latin typeface="Consolas" panose="020B0609020204030204" pitchFamily="49" charset="0"/>
              </a:rPr>
              <a:t>like</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a:t>
            </a:r>
            <a:endParaRPr lang="mk-MK" dirty="0"/>
          </a:p>
        </p:txBody>
      </p:sp>
    </p:spTree>
    <p:extLst>
      <p:ext uri="{BB962C8B-B14F-4D97-AF65-F5344CB8AC3E}">
        <p14:creationId xmlns:p14="http://schemas.microsoft.com/office/powerpoint/2010/main" val="38394577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Basics of SQL Query statements</a:t>
            </a:r>
            <a:endParaRPr lang="mk-MK" dirty="0"/>
          </a:p>
        </p:txBody>
      </p:sp>
      <p:sp>
        <p:nvSpPr>
          <p:cNvPr id="5" name="Content Placeholder 4"/>
          <p:cNvSpPr>
            <a:spLocks noGrp="1"/>
          </p:cNvSpPr>
          <p:nvPr>
            <p:ph idx="1"/>
          </p:nvPr>
        </p:nvSpPr>
        <p:spPr>
          <a:xfrm>
            <a:off x="838200" y="1825625"/>
            <a:ext cx="10515600" cy="4891698"/>
          </a:xfrm>
        </p:spPr>
        <p:txBody>
          <a:bodyPr>
            <a:normAutofit fontScale="92500" lnSpcReduction="20000"/>
          </a:bodyPr>
          <a:lstStyle/>
          <a:p>
            <a:r>
              <a:rPr lang="en-US" dirty="0"/>
              <a:t>Components of select statement:</a:t>
            </a:r>
          </a:p>
          <a:p>
            <a:pPr marL="457200" lvl="1" indent="0">
              <a:buNone/>
            </a:pPr>
            <a:endParaRPr lang="en-US" dirty="0"/>
          </a:p>
          <a:p>
            <a:pPr marL="0" indent="0">
              <a:buNone/>
            </a:pPr>
            <a:endParaRPr lang="en-US" dirty="0"/>
          </a:p>
          <a:p>
            <a:pPr marL="0" indent="0">
              <a:buNone/>
            </a:pPr>
            <a:r>
              <a:rPr lang="en-US" dirty="0"/>
              <a:t> </a:t>
            </a:r>
          </a:p>
          <a:p>
            <a:endParaRPr lang="en-US" dirty="0"/>
          </a:p>
          <a:p>
            <a:endParaRPr lang="en-US" dirty="0"/>
          </a:p>
          <a:p>
            <a:r>
              <a:rPr lang="en-US" dirty="0"/>
              <a:t>Execution order</a:t>
            </a:r>
          </a:p>
          <a:p>
            <a:pPr lvl="1"/>
            <a:r>
              <a:rPr lang="en-US" dirty="0"/>
              <a:t>FROM</a:t>
            </a:r>
          </a:p>
          <a:p>
            <a:pPr lvl="1"/>
            <a:r>
              <a:rPr lang="en-US" dirty="0"/>
              <a:t>WHERE</a:t>
            </a:r>
          </a:p>
          <a:p>
            <a:pPr lvl="1"/>
            <a:r>
              <a:rPr lang="en-US" dirty="0"/>
              <a:t>GROUP BY</a:t>
            </a:r>
          </a:p>
          <a:p>
            <a:pPr lvl="1"/>
            <a:r>
              <a:rPr lang="en-US" dirty="0"/>
              <a:t>HAVING</a:t>
            </a:r>
          </a:p>
          <a:p>
            <a:pPr lvl="1"/>
            <a:r>
              <a:rPr lang="en-US" dirty="0"/>
              <a:t>SELECT</a:t>
            </a:r>
          </a:p>
          <a:p>
            <a:pPr lvl="1"/>
            <a:r>
              <a:rPr lang="en-US" dirty="0"/>
              <a:t>ORDER BY</a:t>
            </a:r>
            <a:endParaRPr lang="mk-MK" dirty="0"/>
          </a:p>
        </p:txBody>
      </p:sp>
      <p:sp>
        <p:nvSpPr>
          <p:cNvPr id="2" name="Rectangle 1"/>
          <p:cNvSpPr/>
          <p:nvPr/>
        </p:nvSpPr>
        <p:spPr>
          <a:xfrm>
            <a:off x="1403838" y="2180382"/>
            <a:ext cx="6096000" cy="1754326"/>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00FF00"/>
                </a:solidFill>
                <a:latin typeface="Consolas" panose="020B0609020204030204" pitchFamily="49" charset="0"/>
              </a:rPr>
              <a:t>Columns</a:t>
            </a:r>
            <a:r>
              <a:rPr lang="en-US" dirty="0">
                <a:solidFill>
                  <a:srgbClr val="000000"/>
                </a:solidFill>
                <a:latin typeface="Consolas" panose="020B0609020204030204" pitchFamily="49" charset="0"/>
              </a:rPr>
              <a:t> - 5</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a:solidFill>
                  <a:srgbClr val="00FF00"/>
                </a:solidFill>
                <a:latin typeface="Consolas" panose="020B0609020204030204" pitchFamily="49" charset="0"/>
              </a:rPr>
              <a:t>TABLES - 1</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a:solidFill>
                  <a:srgbClr val="00FF00"/>
                </a:solidFill>
                <a:latin typeface="Consolas" panose="020B0609020204030204" pitchFamily="49" charset="0"/>
              </a:rPr>
              <a:t>Conditions - 2</a:t>
            </a: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a:solidFill>
                  <a:srgbClr val="00FF00"/>
                </a:solidFill>
                <a:latin typeface="Consolas" panose="020B0609020204030204" pitchFamily="49" charset="0"/>
              </a:rPr>
              <a:t>Columns - 3</a:t>
            </a:r>
          </a:p>
          <a:p>
            <a:r>
              <a:rPr lang="en-US" dirty="0">
                <a:solidFill>
                  <a:srgbClr val="0000FF"/>
                </a:solidFill>
                <a:latin typeface="Consolas" panose="020B0609020204030204" pitchFamily="49" charset="0"/>
              </a:rPr>
              <a:t>HAVING</a:t>
            </a:r>
            <a:r>
              <a:rPr lang="en-US" dirty="0">
                <a:solidFill>
                  <a:srgbClr val="000000"/>
                </a:solidFill>
                <a:latin typeface="Consolas" panose="020B0609020204030204" pitchFamily="49" charset="0"/>
              </a:rPr>
              <a:t> </a:t>
            </a:r>
            <a:r>
              <a:rPr lang="en-US" dirty="0">
                <a:solidFill>
                  <a:srgbClr val="00FF00"/>
                </a:solidFill>
                <a:latin typeface="Consolas" panose="020B0609020204030204" pitchFamily="49" charset="0"/>
              </a:rPr>
              <a:t>Conditions - 4</a:t>
            </a:r>
          </a:p>
          <a:p>
            <a:r>
              <a:rPr lang="en-US" dirty="0">
                <a:solidFill>
                  <a:srgbClr val="0000FF"/>
                </a:solidFill>
                <a:latin typeface="Consolas" panose="020B0609020204030204" pitchFamily="49" charset="0"/>
              </a:rPr>
              <a:t>ORDER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a:solidFill>
                  <a:srgbClr val="00FF00"/>
                </a:solidFill>
                <a:latin typeface="Consolas" panose="020B0609020204030204" pitchFamily="49" charset="0"/>
              </a:rPr>
              <a:t>Columns - 6</a:t>
            </a:r>
            <a:endParaRPr lang="mk-MK" dirty="0"/>
          </a:p>
        </p:txBody>
      </p:sp>
    </p:spTree>
    <p:extLst>
      <p:ext uri="{BB962C8B-B14F-4D97-AF65-F5344CB8AC3E}">
        <p14:creationId xmlns:p14="http://schemas.microsoft.com/office/powerpoint/2010/main" val="416649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Basics of SQL Query statements 2/2</a:t>
            </a:r>
            <a:endParaRPr lang="mk-MK" dirty="0"/>
          </a:p>
        </p:txBody>
      </p:sp>
      <p:sp>
        <p:nvSpPr>
          <p:cNvPr id="5" name="Content Placeholder 4"/>
          <p:cNvSpPr>
            <a:spLocks noGrp="1"/>
          </p:cNvSpPr>
          <p:nvPr>
            <p:ph idx="1"/>
          </p:nvPr>
        </p:nvSpPr>
        <p:spPr>
          <a:xfrm>
            <a:off x="838200" y="1825625"/>
            <a:ext cx="10515600" cy="4891698"/>
          </a:xfrm>
        </p:spPr>
        <p:txBody>
          <a:bodyPr>
            <a:normAutofit/>
          </a:bodyPr>
          <a:lstStyle/>
          <a:p>
            <a:r>
              <a:rPr lang="en-US" sz="2200" dirty="0"/>
              <a:t>SELECT – can contain specific columns, all columns, combinations of columns</a:t>
            </a:r>
          </a:p>
          <a:p>
            <a:r>
              <a:rPr lang="en-US" sz="2200" dirty="0"/>
              <a:t>FROM – can contain one or more tables (combining tables will be next week topic)</a:t>
            </a:r>
          </a:p>
          <a:p>
            <a:r>
              <a:rPr lang="en-US" sz="2200" dirty="0"/>
              <a:t>WHERE – optional part. Can contain one or more conditions</a:t>
            </a:r>
          </a:p>
          <a:p>
            <a:r>
              <a:rPr lang="en-US" sz="2200" dirty="0"/>
              <a:t>GROUP BY – optional part. Can contain one or more columns (will be explained in details)</a:t>
            </a:r>
          </a:p>
          <a:p>
            <a:r>
              <a:rPr lang="en-US" sz="2200"/>
              <a:t>HAVING </a:t>
            </a:r>
            <a:r>
              <a:rPr lang="en-US" sz="2200" dirty="0"/>
              <a:t>–  optional part. Can contain one or more aggregate columns (will be explained in details)</a:t>
            </a:r>
          </a:p>
          <a:p>
            <a:r>
              <a:rPr lang="en-US" sz="2200" dirty="0"/>
              <a:t>ORDER BY - optional part. Can contain one or more basic or aggregate columns (will be explained in details)</a:t>
            </a:r>
            <a:endParaRPr lang="en-US" dirty="0"/>
          </a:p>
          <a:p>
            <a:endParaRPr lang="en-US" dirty="0"/>
          </a:p>
        </p:txBody>
      </p:sp>
    </p:spTree>
    <p:extLst>
      <p:ext uri="{BB962C8B-B14F-4D97-AF65-F5344CB8AC3E}">
        <p14:creationId xmlns:p14="http://schemas.microsoft.com/office/powerpoint/2010/main" val="32647809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10. Update statement</a:t>
            </a:r>
            <a:endParaRPr lang="mk-MK" dirty="0"/>
          </a:p>
        </p:txBody>
      </p:sp>
      <p:sp>
        <p:nvSpPr>
          <p:cNvPr id="5" name="Text Placeholder 4"/>
          <p:cNvSpPr>
            <a:spLocks noGrp="1"/>
          </p:cNvSpPr>
          <p:nvPr>
            <p:ph type="body" idx="1"/>
          </p:nvPr>
        </p:nvSpPr>
        <p:spPr/>
        <p:txBody>
          <a:bodyPr/>
          <a:lstStyle/>
          <a:p>
            <a:endParaRPr lang="mk-MK"/>
          </a:p>
        </p:txBody>
      </p:sp>
    </p:spTree>
    <p:extLst>
      <p:ext uri="{BB962C8B-B14F-4D97-AF65-F5344CB8AC3E}">
        <p14:creationId xmlns:p14="http://schemas.microsoft.com/office/powerpoint/2010/main" val="37311271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manipulation – UPDATE type 1</a:t>
            </a:r>
            <a:endParaRPr lang="mk-MK" dirty="0"/>
          </a:p>
        </p:txBody>
      </p:sp>
      <p:sp>
        <p:nvSpPr>
          <p:cNvPr id="5" name="Content Placeholder 4"/>
          <p:cNvSpPr>
            <a:spLocks noGrp="1"/>
          </p:cNvSpPr>
          <p:nvPr>
            <p:ph idx="1"/>
          </p:nvPr>
        </p:nvSpPr>
        <p:spPr/>
        <p:txBody>
          <a:bodyPr>
            <a:normAutofit/>
          </a:bodyPr>
          <a:lstStyle/>
          <a:p>
            <a:r>
              <a:rPr lang="en-US" dirty="0"/>
              <a:t>Command basics:</a:t>
            </a:r>
          </a:p>
          <a:p>
            <a:pPr marL="0" indent="0">
              <a:buNone/>
            </a:pPr>
            <a:endParaRPr lang="en-US" dirty="0"/>
          </a:p>
          <a:p>
            <a:endParaRPr lang="en-US" dirty="0"/>
          </a:p>
          <a:p>
            <a:endParaRPr lang="en-US" dirty="0"/>
          </a:p>
          <a:p>
            <a:r>
              <a:rPr lang="en-US" dirty="0"/>
              <a:t>Example:</a:t>
            </a:r>
          </a:p>
          <a:p>
            <a:endParaRPr lang="en-US" dirty="0"/>
          </a:p>
        </p:txBody>
      </p:sp>
      <p:sp>
        <p:nvSpPr>
          <p:cNvPr id="8" name="Rectangle 7"/>
          <p:cNvSpPr/>
          <p:nvPr/>
        </p:nvSpPr>
        <p:spPr>
          <a:xfrm>
            <a:off x="1105537" y="2084832"/>
            <a:ext cx="6096000" cy="923330"/>
          </a:xfrm>
          <a:prstGeom prst="rect">
            <a:avLst/>
          </a:prstGeom>
        </p:spPr>
        <p:txBody>
          <a:bodyPr>
            <a:spAutoFit/>
          </a:bodyPr>
          <a:lstStyle/>
          <a:p>
            <a:r>
              <a:rPr lang="en-US" dirty="0">
                <a:solidFill>
                  <a:srgbClr val="FF00FF"/>
                </a:solidFill>
                <a:latin typeface="Consolas" panose="020B0609020204030204" pitchFamily="49" charset="0"/>
              </a:rPr>
              <a:t>UPDATE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Column1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NewValue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Column2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NewValue2</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Column2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SomeValue</a:t>
            </a:r>
            <a:endParaRPr lang="en-US" dirty="0"/>
          </a:p>
        </p:txBody>
      </p:sp>
      <p:sp>
        <p:nvSpPr>
          <p:cNvPr id="2" name="Rectangle 1"/>
          <p:cNvSpPr/>
          <p:nvPr/>
        </p:nvSpPr>
        <p:spPr>
          <a:xfrm>
            <a:off x="1105537" y="4009636"/>
            <a:ext cx="6096000" cy="923330"/>
          </a:xfrm>
          <a:prstGeom prst="rect">
            <a:avLst/>
          </a:prstGeom>
        </p:spPr>
        <p:txBody>
          <a:bodyPr>
            <a:spAutoFit/>
          </a:bodyPr>
          <a:lstStyle/>
          <a:p>
            <a:r>
              <a:rPr lang="en-US" dirty="0">
                <a:solidFill>
                  <a:srgbClr val="FF00FF"/>
                </a:solidFill>
                <a:latin typeface="Consolas" panose="020B0609020204030204" pitchFamily="49" charset="0"/>
              </a:rPr>
              <a:t>UPDATE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TestEmployee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FirstName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'New name'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FirstName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MyName</a:t>
            </a:r>
            <a:r>
              <a:rPr lang="en-US" dirty="0">
                <a:solidFill>
                  <a:srgbClr val="FF0000"/>
                </a:solidFill>
                <a:latin typeface="Consolas" panose="020B0609020204030204" pitchFamily="49" charset="0"/>
              </a:rPr>
              <a:t>'</a:t>
            </a:r>
            <a:endParaRPr lang="mk-MK" dirty="0"/>
          </a:p>
        </p:txBody>
      </p:sp>
    </p:spTree>
    <p:extLst>
      <p:ext uri="{BB962C8B-B14F-4D97-AF65-F5344CB8AC3E}">
        <p14:creationId xmlns:p14="http://schemas.microsoft.com/office/powerpoint/2010/main" val="3869335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1</a:t>
            </a:r>
          </a:p>
        </p:txBody>
      </p:sp>
      <p:sp>
        <p:nvSpPr>
          <p:cNvPr id="3" name="Content Placeholder 2"/>
          <p:cNvSpPr>
            <a:spLocks noGrp="1"/>
          </p:cNvSpPr>
          <p:nvPr>
            <p:ph idx="1"/>
          </p:nvPr>
        </p:nvSpPr>
        <p:spPr/>
        <p:txBody>
          <a:bodyPr/>
          <a:lstStyle/>
          <a:p>
            <a:r>
              <a:rPr lang="en-US" dirty="0"/>
              <a:t>Constraints</a:t>
            </a:r>
          </a:p>
          <a:p>
            <a:pPr lvl="1"/>
            <a:r>
              <a:rPr lang="en-US" dirty="0"/>
              <a:t>Add default constraint with value = 930 on </a:t>
            </a:r>
            <a:r>
              <a:rPr lang="en-US" dirty="0" err="1"/>
              <a:t>PurposeCode</a:t>
            </a:r>
            <a:r>
              <a:rPr lang="en-US" dirty="0"/>
              <a:t> column in </a:t>
            </a:r>
            <a:r>
              <a:rPr lang="en-US" dirty="0" err="1"/>
              <a:t>AccountDetails</a:t>
            </a:r>
            <a:r>
              <a:rPr lang="en-US" dirty="0"/>
              <a:t> table</a:t>
            </a:r>
          </a:p>
          <a:p>
            <a:pPr lvl="1"/>
            <a:r>
              <a:rPr lang="en-US" dirty="0"/>
              <a:t>Add Unique constraint on Name column in Location table</a:t>
            </a:r>
          </a:p>
          <a:p>
            <a:pPr lvl="1"/>
            <a:r>
              <a:rPr lang="en-US" dirty="0"/>
              <a:t>Add Check constraint on Account table to prevent inserting negative values in </a:t>
            </a:r>
            <a:r>
              <a:rPr lang="en-US" dirty="0" err="1"/>
              <a:t>AllowedOverdraft</a:t>
            </a:r>
            <a:r>
              <a:rPr lang="en-US" dirty="0"/>
              <a:t> column</a:t>
            </a:r>
          </a:p>
          <a:p>
            <a:pPr marL="457200" lvl="1" indent="0">
              <a:buNone/>
            </a:pPr>
            <a:endParaRPr lang="en-US" dirty="0"/>
          </a:p>
          <a:p>
            <a:pPr marL="457200" lvl="1" indent="0">
              <a:buNone/>
            </a:pPr>
            <a:r>
              <a:rPr lang="en-US" dirty="0"/>
              <a:t>To be submitted by: 09.04.2021</a:t>
            </a:r>
          </a:p>
          <a:p>
            <a:pPr lvl="1"/>
            <a:endParaRPr lang="en-US" dirty="0"/>
          </a:p>
          <a:p>
            <a:pPr lvl="1"/>
            <a:endParaRPr lang="en-US" dirty="0"/>
          </a:p>
          <a:p>
            <a:pPr lvl="1"/>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22403878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manipulation – UPDATE with Alias</a:t>
            </a:r>
            <a:endParaRPr lang="mk-MK" dirty="0"/>
          </a:p>
        </p:txBody>
      </p:sp>
      <p:sp>
        <p:nvSpPr>
          <p:cNvPr id="5" name="Content Placeholder 4"/>
          <p:cNvSpPr>
            <a:spLocks noGrp="1"/>
          </p:cNvSpPr>
          <p:nvPr>
            <p:ph idx="1"/>
          </p:nvPr>
        </p:nvSpPr>
        <p:spPr/>
        <p:txBody>
          <a:bodyPr>
            <a:normAutofit/>
          </a:bodyPr>
          <a:lstStyle/>
          <a:p>
            <a:r>
              <a:rPr lang="en-US" dirty="0"/>
              <a:t>Command basics:</a:t>
            </a:r>
          </a:p>
          <a:p>
            <a:pPr marL="0" indent="0">
              <a:buNone/>
            </a:pPr>
            <a:endParaRPr lang="en-US" dirty="0"/>
          </a:p>
          <a:p>
            <a:endParaRPr lang="en-US" dirty="0"/>
          </a:p>
          <a:p>
            <a:endParaRPr lang="en-US" dirty="0"/>
          </a:p>
        </p:txBody>
      </p:sp>
      <p:sp>
        <p:nvSpPr>
          <p:cNvPr id="3" name="Rectangle 2">
            <a:extLst>
              <a:ext uri="{FF2B5EF4-FFF2-40B4-BE49-F238E27FC236}">
                <a16:creationId xmlns:a16="http://schemas.microsoft.com/office/drawing/2014/main" id="{E8235DD8-5121-402C-86AD-E83600DE3B63}"/>
              </a:ext>
            </a:extLst>
          </p:cNvPr>
          <p:cNvSpPr/>
          <p:nvPr/>
        </p:nvSpPr>
        <p:spPr>
          <a:xfrm>
            <a:off x="838200" y="2193558"/>
            <a:ext cx="6096000" cy="2308324"/>
          </a:xfrm>
          <a:prstGeom prst="rect">
            <a:avLst/>
          </a:prstGeom>
        </p:spPr>
        <p:txBody>
          <a:bodyPr>
            <a:spAutoFit/>
          </a:bodyPr>
          <a:lstStyle/>
          <a:p>
            <a:r>
              <a:rPr lang="en-US" dirty="0">
                <a:solidFill>
                  <a:srgbClr val="008000"/>
                </a:solidFill>
                <a:latin typeface="Consolas" panose="020B0609020204030204" pitchFamily="49" charset="0"/>
              </a:rPr>
              <a:t>-- update with Alias table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r>
              <a:rPr lang="en-US" dirty="0">
                <a:solidFill>
                  <a:srgbClr val="000000"/>
                </a:solidFill>
                <a:latin typeface="Consolas" panose="020B0609020204030204" pitchFamily="49" charset="0"/>
              </a:rPr>
              <a:t> t</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FirstName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MyName</a:t>
            </a:r>
            <a:r>
              <a:rPr lang="en-US" dirty="0">
                <a:solidFill>
                  <a:srgbClr val="FF0000"/>
                </a:solidFill>
                <a:latin typeface="Consolas" panose="020B0609020204030204" pitchFamily="49" charset="0"/>
              </a:rPr>
              <a:t>'</a:t>
            </a:r>
            <a:endParaRPr lang="en-US" dirty="0">
              <a:solidFill>
                <a:srgbClr val="000000"/>
              </a:solidFill>
              <a:latin typeface="Consolas" panose="020B0609020204030204" pitchFamily="49" charset="0"/>
            </a:endParaRPr>
          </a:p>
          <a:p>
            <a:endParaRPr lang="mk-MK" dirty="0">
              <a:solidFill>
                <a:srgbClr val="000000"/>
              </a:solidFill>
              <a:latin typeface="Consolas" panose="020B0609020204030204" pitchFamily="49" charset="0"/>
            </a:endParaRPr>
          </a:p>
          <a:p>
            <a:r>
              <a:rPr lang="en-US" dirty="0">
                <a:solidFill>
                  <a:srgbClr val="FF00FF"/>
                </a:solidFill>
                <a:latin typeface="Consolas" panose="020B0609020204030204" pitchFamily="49" charset="0"/>
              </a:rPr>
              <a:t>UPDATE</a:t>
            </a:r>
            <a:r>
              <a:rPr lang="en-US" dirty="0">
                <a:solidFill>
                  <a:srgbClr val="000000"/>
                </a:solidFill>
                <a:latin typeface="Consolas" panose="020B0609020204030204" pitchFamily="49" charset="0"/>
              </a:rPr>
              <a:t> 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FirstName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My new name'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r>
              <a:rPr lang="en-US" dirty="0">
                <a:solidFill>
                  <a:srgbClr val="000000"/>
                </a:solidFill>
                <a:latin typeface="Consolas" panose="020B0609020204030204" pitchFamily="49" charset="0"/>
              </a:rPr>
              <a:t> t</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FirstName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MyName</a:t>
            </a:r>
            <a:r>
              <a:rPr lang="en-US" dirty="0">
                <a:solidFill>
                  <a:srgbClr val="FF0000"/>
                </a:solidFill>
                <a:latin typeface="Consolas" panose="020B0609020204030204" pitchFamily="49" charset="0"/>
              </a:rPr>
              <a:t>'</a:t>
            </a:r>
            <a:endParaRPr lang="mk-MK" dirty="0"/>
          </a:p>
        </p:txBody>
      </p:sp>
    </p:spTree>
    <p:extLst>
      <p:ext uri="{BB962C8B-B14F-4D97-AF65-F5344CB8AC3E}">
        <p14:creationId xmlns:p14="http://schemas.microsoft.com/office/powerpoint/2010/main" val="12389622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11. Delete statement</a:t>
            </a:r>
            <a:endParaRPr lang="mk-MK" dirty="0"/>
          </a:p>
        </p:txBody>
      </p:sp>
      <p:sp>
        <p:nvSpPr>
          <p:cNvPr id="5" name="Text Placeholder 4"/>
          <p:cNvSpPr>
            <a:spLocks noGrp="1"/>
          </p:cNvSpPr>
          <p:nvPr>
            <p:ph type="body" idx="1"/>
          </p:nvPr>
        </p:nvSpPr>
        <p:spPr/>
        <p:txBody>
          <a:bodyPr/>
          <a:lstStyle/>
          <a:p>
            <a:endParaRPr lang="mk-MK"/>
          </a:p>
        </p:txBody>
      </p:sp>
    </p:spTree>
    <p:extLst>
      <p:ext uri="{BB962C8B-B14F-4D97-AF65-F5344CB8AC3E}">
        <p14:creationId xmlns:p14="http://schemas.microsoft.com/office/powerpoint/2010/main" val="27264235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manipulation - DELETE</a:t>
            </a:r>
            <a:endParaRPr lang="mk-MK" dirty="0"/>
          </a:p>
        </p:txBody>
      </p:sp>
      <p:sp>
        <p:nvSpPr>
          <p:cNvPr id="5" name="Content Placeholder 4"/>
          <p:cNvSpPr>
            <a:spLocks noGrp="1"/>
          </p:cNvSpPr>
          <p:nvPr>
            <p:ph idx="1"/>
          </p:nvPr>
        </p:nvSpPr>
        <p:spPr/>
        <p:txBody>
          <a:bodyPr>
            <a:normAutofit/>
          </a:bodyPr>
          <a:lstStyle/>
          <a:p>
            <a:r>
              <a:rPr lang="en-US" dirty="0"/>
              <a:t>Command basics:</a:t>
            </a:r>
          </a:p>
          <a:p>
            <a:pPr marL="0" indent="0">
              <a:buNone/>
            </a:pPr>
            <a:endParaRPr lang="en-US" dirty="0"/>
          </a:p>
          <a:p>
            <a:endParaRPr lang="en-US" dirty="0"/>
          </a:p>
          <a:p>
            <a:endParaRPr lang="en-US" dirty="0"/>
          </a:p>
          <a:p>
            <a:r>
              <a:rPr lang="en-US" dirty="0"/>
              <a:t>Example:</a:t>
            </a:r>
          </a:p>
          <a:p>
            <a:endParaRPr lang="en-US" dirty="0"/>
          </a:p>
        </p:txBody>
      </p:sp>
      <p:sp>
        <p:nvSpPr>
          <p:cNvPr id="6" name="Rectangle 5"/>
          <p:cNvSpPr/>
          <p:nvPr/>
        </p:nvSpPr>
        <p:spPr>
          <a:xfrm>
            <a:off x="1105537" y="2247954"/>
            <a:ext cx="6096000" cy="923330"/>
          </a:xfrm>
          <a:prstGeom prst="rect">
            <a:avLst/>
          </a:prstGeom>
        </p:spPr>
        <p:txBody>
          <a:bodyPr>
            <a:spAutoFit/>
          </a:bodyPr>
          <a:lstStyle/>
          <a:p>
            <a:r>
              <a:rPr lang="en-US" dirty="0">
                <a:solidFill>
                  <a:srgbClr val="FF00FF"/>
                </a:solidFill>
                <a:latin typeface="Consolas" panose="020B0609020204030204" pitchFamily="49" charset="0"/>
              </a:rPr>
              <a:t>DELETE</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ColumnName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SpecificValue</a:t>
            </a:r>
            <a:endParaRPr lang="en-US" dirty="0"/>
          </a:p>
        </p:txBody>
      </p:sp>
      <p:sp>
        <p:nvSpPr>
          <p:cNvPr id="2" name="Rectangle 1"/>
          <p:cNvSpPr/>
          <p:nvPr/>
        </p:nvSpPr>
        <p:spPr>
          <a:xfrm>
            <a:off x="1105537" y="4068846"/>
            <a:ext cx="6096000" cy="923330"/>
          </a:xfrm>
          <a:prstGeom prst="rect">
            <a:avLst/>
          </a:prstGeom>
        </p:spPr>
        <p:txBody>
          <a:bodyPr>
            <a:spAutoFit/>
          </a:bodyPr>
          <a:lstStyle/>
          <a:p>
            <a:r>
              <a:rPr lang="en-US" dirty="0">
                <a:solidFill>
                  <a:srgbClr val="0000FF"/>
                </a:solidFill>
                <a:latin typeface="Consolas" panose="020B0609020204030204" pitchFamily="49" charset="0"/>
              </a:rPr>
              <a:t>DELETE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FirstName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MyName</a:t>
            </a:r>
            <a:r>
              <a:rPr lang="en-US" dirty="0">
                <a:solidFill>
                  <a:srgbClr val="FF0000"/>
                </a:solidFill>
                <a:latin typeface="Consolas" panose="020B0609020204030204" pitchFamily="49" charset="0"/>
              </a:rPr>
              <a:t>'</a:t>
            </a:r>
            <a:endParaRPr lang="mk-MK" dirty="0"/>
          </a:p>
        </p:txBody>
      </p:sp>
    </p:spTree>
    <p:extLst>
      <p:ext uri="{BB962C8B-B14F-4D97-AF65-F5344CB8AC3E}">
        <p14:creationId xmlns:p14="http://schemas.microsoft.com/office/powerpoint/2010/main" val="18148826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 constraints</a:t>
            </a:r>
            <a:endParaRPr lang="mk-MK" dirty="0"/>
          </a:p>
        </p:txBody>
      </p:sp>
    </p:spTree>
    <p:extLst>
      <p:ext uri="{BB962C8B-B14F-4D97-AF65-F5344CB8AC3E}">
        <p14:creationId xmlns:p14="http://schemas.microsoft.com/office/powerpoint/2010/main" val="6157884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 constraints</a:t>
            </a:r>
            <a:endParaRPr lang="mk-MK" dirty="0"/>
          </a:p>
        </p:txBody>
      </p:sp>
      <p:sp>
        <p:nvSpPr>
          <p:cNvPr id="5" name="Content Placeholder 4"/>
          <p:cNvSpPr>
            <a:spLocks noGrp="1"/>
          </p:cNvSpPr>
          <p:nvPr>
            <p:ph idx="1"/>
          </p:nvPr>
        </p:nvSpPr>
        <p:spPr/>
        <p:txBody>
          <a:bodyPr>
            <a:normAutofit/>
          </a:bodyPr>
          <a:lstStyle/>
          <a:p>
            <a:r>
              <a:rPr lang="en-US" dirty="0"/>
              <a:t>Types of Constraints</a:t>
            </a:r>
          </a:p>
          <a:p>
            <a:pPr lvl="1"/>
            <a:r>
              <a:rPr lang="en-US" dirty="0"/>
              <a:t>DEFAULT – insert default value if not specified in insert statement</a:t>
            </a:r>
          </a:p>
          <a:p>
            <a:pPr lvl="1"/>
            <a:r>
              <a:rPr lang="en-US" dirty="0"/>
              <a:t>CHECK – Additional checking of inserted data in column if specific condition is satisfied</a:t>
            </a:r>
          </a:p>
          <a:p>
            <a:pPr lvl="1"/>
            <a:r>
              <a:rPr lang="en-US" dirty="0"/>
              <a:t>UNIQUE – prevents duplicate values within a single column</a:t>
            </a:r>
          </a:p>
          <a:p>
            <a:pPr marL="457200" lvl="1" indent="0">
              <a:buNone/>
            </a:pPr>
            <a:endParaRPr lang="en-US" dirty="0"/>
          </a:p>
          <a:p>
            <a:pPr marL="0" indent="0">
              <a:buNone/>
            </a:pPr>
            <a:endParaRPr lang="mk-MK" dirty="0"/>
          </a:p>
        </p:txBody>
      </p:sp>
    </p:spTree>
    <p:extLst>
      <p:ext uri="{BB962C8B-B14F-4D97-AF65-F5344CB8AC3E}">
        <p14:creationId xmlns:p14="http://schemas.microsoft.com/office/powerpoint/2010/main" val="13385593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 constraints - Default</a:t>
            </a:r>
            <a:endParaRPr lang="mk-MK" dirty="0"/>
          </a:p>
        </p:txBody>
      </p:sp>
      <p:sp>
        <p:nvSpPr>
          <p:cNvPr id="5" name="Content Placeholder 4"/>
          <p:cNvSpPr>
            <a:spLocks noGrp="1"/>
          </p:cNvSpPr>
          <p:nvPr>
            <p:ph idx="1"/>
          </p:nvPr>
        </p:nvSpPr>
        <p:spPr/>
        <p:txBody>
          <a:bodyPr>
            <a:normAutofit/>
          </a:bodyPr>
          <a:lstStyle/>
          <a:p>
            <a:r>
              <a:rPr lang="en-US" dirty="0"/>
              <a:t>DEFAULT constraint supplies a default value during an INSERT if no other value is supplied</a:t>
            </a:r>
          </a:p>
          <a:p>
            <a:r>
              <a:rPr lang="en-US" dirty="0"/>
              <a:t>Can be defined during table creation, or afterwards</a:t>
            </a:r>
          </a:p>
          <a:p>
            <a:r>
              <a:rPr lang="en-US" dirty="0"/>
              <a:t>Example:</a:t>
            </a:r>
            <a:endParaRPr lang="mk-MK" dirty="0"/>
          </a:p>
        </p:txBody>
      </p:sp>
      <p:sp>
        <p:nvSpPr>
          <p:cNvPr id="2" name="Rectangle 1"/>
          <p:cNvSpPr/>
          <p:nvPr/>
        </p:nvSpPr>
        <p:spPr>
          <a:xfrm>
            <a:off x="1144773" y="3733177"/>
            <a:ext cx="6096000" cy="923330"/>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DF_Employee_JobTitle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DEFAULT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'Officer'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JobTitle</a:t>
            </a:r>
            <a:endParaRPr lang="mk-MK" dirty="0"/>
          </a:p>
        </p:txBody>
      </p:sp>
    </p:spTree>
    <p:extLst>
      <p:ext uri="{BB962C8B-B14F-4D97-AF65-F5344CB8AC3E}">
        <p14:creationId xmlns:p14="http://schemas.microsoft.com/office/powerpoint/2010/main" val="35893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6A9EB-B31B-4C1C-B101-525DD6C10885}"/>
              </a:ext>
            </a:extLst>
          </p:cNvPr>
          <p:cNvSpPr>
            <a:spLocks noGrp="1"/>
          </p:cNvSpPr>
          <p:nvPr>
            <p:ph type="title"/>
          </p:nvPr>
        </p:nvSpPr>
        <p:spPr/>
        <p:txBody>
          <a:bodyPr/>
          <a:lstStyle/>
          <a:p>
            <a:r>
              <a:rPr lang="en-US" dirty="0"/>
              <a:t>Try at home	</a:t>
            </a:r>
            <a:endParaRPr lang="mk-MK" dirty="0"/>
          </a:p>
        </p:txBody>
      </p:sp>
      <p:sp>
        <p:nvSpPr>
          <p:cNvPr id="3" name="Content Placeholder 2">
            <a:extLst>
              <a:ext uri="{FF2B5EF4-FFF2-40B4-BE49-F238E27FC236}">
                <a16:creationId xmlns:a16="http://schemas.microsoft.com/office/drawing/2014/main" id="{4E5F6039-52F9-4139-AA78-AB939008324C}"/>
              </a:ext>
            </a:extLst>
          </p:cNvPr>
          <p:cNvSpPr>
            <a:spLocks noGrp="1"/>
          </p:cNvSpPr>
          <p:nvPr>
            <p:ph idx="1"/>
          </p:nvPr>
        </p:nvSpPr>
        <p:spPr/>
        <p:txBody>
          <a:bodyPr/>
          <a:lstStyle/>
          <a:p>
            <a:r>
              <a:rPr lang="en-US" dirty="0"/>
              <a:t>Extend the Employee table with 2 default constraints</a:t>
            </a:r>
          </a:p>
          <a:p>
            <a:pPr marL="457200" lvl="1" indent="0">
              <a:buNone/>
            </a:pPr>
            <a:r>
              <a:rPr lang="en-US" dirty="0"/>
              <a:t>1. If date of birth is not populated then insert 1980.01.01</a:t>
            </a:r>
          </a:p>
          <a:p>
            <a:pPr marL="457200" lvl="1" indent="0">
              <a:buNone/>
            </a:pPr>
            <a:r>
              <a:rPr lang="en-US" dirty="0"/>
              <a:t>2. If hire date is not populated then insert the current date as hire date</a:t>
            </a:r>
          </a:p>
          <a:p>
            <a:pPr marL="457200" lvl="1" indent="0">
              <a:buNone/>
            </a:pPr>
            <a:endParaRPr lang="en-US" dirty="0"/>
          </a:p>
          <a:p>
            <a:pPr marL="457200" lvl="1" indent="0">
              <a:buNone/>
            </a:pPr>
            <a:r>
              <a:rPr lang="en-US" dirty="0"/>
              <a:t>3. Bonus exam:</a:t>
            </a:r>
          </a:p>
          <a:p>
            <a:pPr marL="457200" lvl="1" indent="0">
              <a:buNone/>
            </a:pPr>
            <a:r>
              <a:rPr lang="en-US" dirty="0"/>
              <a:t>- Drop the constraint on date of birth</a:t>
            </a:r>
          </a:p>
          <a:p>
            <a:pPr lvl="1">
              <a:buFontTx/>
              <a:buChar char="-"/>
            </a:pPr>
            <a:r>
              <a:rPr lang="en-US" dirty="0"/>
              <a:t>Add new constraint: If date of birth is not populated then insert the todays date but 30 years back (06.05.1990)</a:t>
            </a:r>
          </a:p>
          <a:p>
            <a:pPr marL="457200" lvl="1" indent="0">
              <a:buNone/>
            </a:pPr>
            <a:endParaRPr lang="en-US" dirty="0"/>
          </a:p>
        </p:txBody>
      </p:sp>
    </p:spTree>
    <p:extLst>
      <p:ext uri="{BB962C8B-B14F-4D97-AF65-F5344CB8AC3E}">
        <p14:creationId xmlns:p14="http://schemas.microsoft.com/office/powerpoint/2010/main" val="31917118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 constraints - CHECK</a:t>
            </a:r>
            <a:endParaRPr lang="mk-MK" dirty="0"/>
          </a:p>
        </p:txBody>
      </p:sp>
      <p:sp>
        <p:nvSpPr>
          <p:cNvPr id="5" name="Content Placeholder 4"/>
          <p:cNvSpPr>
            <a:spLocks noGrp="1"/>
          </p:cNvSpPr>
          <p:nvPr>
            <p:ph idx="1"/>
          </p:nvPr>
        </p:nvSpPr>
        <p:spPr/>
        <p:txBody>
          <a:bodyPr>
            <a:normAutofit/>
          </a:bodyPr>
          <a:lstStyle/>
          <a:p>
            <a:r>
              <a:rPr lang="en-US" dirty="0"/>
              <a:t>CHECK constraint provides additional checking of inserted data in column if specific condition is satisfied</a:t>
            </a:r>
          </a:p>
          <a:p>
            <a:r>
              <a:rPr lang="en-US" dirty="0"/>
              <a:t>Can be defined during table creation, or afterwards</a:t>
            </a:r>
          </a:p>
          <a:p>
            <a:r>
              <a:rPr lang="en-US" dirty="0"/>
              <a:t>Example:</a:t>
            </a:r>
            <a:endParaRPr lang="mk-MK" dirty="0"/>
          </a:p>
        </p:txBody>
      </p:sp>
      <p:sp>
        <p:nvSpPr>
          <p:cNvPr id="3" name="Rectangle 2"/>
          <p:cNvSpPr/>
          <p:nvPr/>
        </p:nvSpPr>
        <p:spPr>
          <a:xfrm>
            <a:off x="1070345" y="3706923"/>
            <a:ext cx="6096000" cy="923330"/>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TestEmployee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CHK_TestEmployee_HireDate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CHECK </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HireDate</a:t>
            </a:r>
            <a:r>
              <a:rPr lang="en-US" dirty="0">
                <a:solidFill>
                  <a:srgbClr val="808080"/>
                </a:solidFill>
                <a:latin typeface="Consolas" panose="020B0609020204030204" pitchFamily="49" charset="0"/>
              </a:rPr>
              <a:t>&gt;=</a:t>
            </a:r>
            <a:r>
              <a:rPr lang="en-US" dirty="0">
                <a:solidFill>
                  <a:srgbClr val="FF0000"/>
                </a:solidFill>
                <a:latin typeface="Consolas" panose="020B0609020204030204" pitchFamily="49" charset="0"/>
              </a:rPr>
              <a:t>'1980.01.01'</a:t>
            </a:r>
            <a:r>
              <a:rPr lang="en-US" dirty="0">
                <a:solidFill>
                  <a:srgbClr val="808080"/>
                </a:solidFill>
                <a:latin typeface="Consolas" panose="020B0609020204030204" pitchFamily="49" charset="0"/>
              </a:rPr>
              <a:t>);</a:t>
            </a:r>
            <a:endParaRPr lang="mk-MK" dirty="0"/>
          </a:p>
        </p:txBody>
      </p:sp>
    </p:spTree>
    <p:extLst>
      <p:ext uri="{BB962C8B-B14F-4D97-AF65-F5344CB8AC3E}">
        <p14:creationId xmlns:p14="http://schemas.microsoft.com/office/powerpoint/2010/main" val="42482312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 constraints - UNIQUE</a:t>
            </a:r>
            <a:endParaRPr lang="mk-MK" dirty="0"/>
          </a:p>
        </p:txBody>
      </p:sp>
      <p:sp>
        <p:nvSpPr>
          <p:cNvPr id="5" name="Content Placeholder 4"/>
          <p:cNvSpPr>
            <a:spLocks noGrp="1"/>
          </p:cNvSpPr>
          <p:nvPr>
            <p:ph idx="1"/>
          </p:nvPr>
        </p:nvSpPr>
        <p:spPr/>
        <p:txBody>
          <a:bodyPr>
            <a:normAutofit/>
          </a:bodyPr>
          <a:lstStyle/>
          <a:p>
            <a:r>
              <a:rPr lang="en-US" dirty="0"/>
              <a:t>UNIQUE constraint ensures uniqueness across data in a single column. </a:t>
            </a:r>
          </a:p>
          <a:p>
            <a:r>
              <a:rPr lang="en-US" dirty="0"/>
              <a:t>Guarantee that no more then one row can have the same value for specific column in the table</a:t>
            </a:r>
          </a:p>
          <a:p>
            <a:r>
              <a:rPr lang="en-US" dirty="0"/>
              <a:t>Can be defined during table creation, or afterwards</a:t>
            </a:r>
          </a:p>
          <a:p>
            <a:r>
              <a:rPr lang="en-US" dirty="0"/>
              <a:t>Example:</a:t>
            </a:r>
            <a:endParaRPr lang="mk-MK" dirty="0"/>
          </a:p>
        </p:txBody>
      </p:sp>
      <p:sp>
        <p:nvSpPr>
          <p:cNvPr id="2" name="Rectangle 1"/>
          <p:cNvSpPr/>
          <p:nvPr/>
        </p:nvSpPr>
        <p:spPr>
          <a:xfrm>
            <a:off x="985283" y="4636371"/>
            <a:ext cx="9466522" cy="646331"/>
          </a:xfrm>
          <a:prstGeom prst="rect">
            <a:avLst/>
          </a:prstGeom>
        </p:spPr>
        <p:txBody>
          <a:bodyPr wrap="square">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TestEmployee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UC_NationalIDNumber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UNIQUE </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NationalIDNumber</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5351961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5018"/>
            <a:ext cx="12192000" cy="6132982"/>
          </a:xfrm>
          <a:prstGeom prst="rect">
            <a:avLst/>
          </a:prstGeom>
        </p:spPr>
      </p:pic>
      <p:sp>
        <p:nvSpPr>
          <p:cNvPr id="2" name="Title 1"/>
          <p:cNvSpPr>
            <a:spLocks noGrp="1"/>
          </p:cNvSpPr>
          <p:nvPr>
            <p:ph type="title"/>
          </p:nvPr>
        </p:nvSpPr>
        <p:spPr>
          <a:xfrm>
            <a:off x="0" y="-235131"/>
            <a:ext cx="11390811" cy="1332411"/>
          </a:xfrm>
        </p:spPr>
        <p:txBody>
          <a:bodyPr>
            <a:normAutofit/>
          </a:bodyPr>
          <a:lstStyle/>
          <a:p>
            <a:r>
              <a:rPr lang="en-US" dirty="0"/>
              <a:t>Hands-on – DEFAULT, CHECK, UNIQUE</a:t>
            </a:r>
            <a:endParaRPr lang="mk-MK" dirty="0"/>
          </a:p>
        </p:txBody>
      </p:sp>
    </p:spTree>
    <p:extLst>
      <p:ext uri="{BB962C8B-B14F-4D97-AF65-F5344CB8AC3E}">
        <p14:creationId xmlns:p14="http://schemas.microsoft.com/office/powerpoint/2010/main" val="1127301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2</a:t>
            </a:r>
          </a:p>
        </p:txBody>
      </p:sp>
      <p:sp>
        <p:nvSpPr>
          <p:cNvPr id="3" name="Content Placeholder 2"/>
          <p:cNvSpPr>
            <a:spLocks noGrp="1"/>
          </p:cNvSpPr>
          <p:nvPr>
            <p:ph idx="1"/>
          </p:nvPr>
        </p:nvSpPr>
        <p:spPr/>
        <p:txBody>
          <a:bodyPr/>
          <a:lstStyle/>
          <a:p>
            <a:pPr lvl="1"/>
            <a:r>
              <a:rPr lang="en-US" dirty="0"/>
              <a:t>List all Employee first names that doesn’t exist as Customer first names</a:t>
            </a:r>
          </a:p>
          <a:p>
            <a:pPr lvl="1"/>
            <a:r>
              <a:rPr lang="en-US" dirty="0"/>
              <a:t>List all Customer first names that doesn’t exist as Employee first names</a:t>
            </a:r>
          </a:p>
          <a:p>
            <a:pPr lvl="1"/>
            <a:r>
              <a:rPr lang="en-US" dirty="0"/>
              <a:t>List First names that are present as Customer first name and Employee First name</a:t>
            </a:r>
          </a:p>
          <a:p>
            <a:pPr lvl="1"/>
            <a:endParaRPr lang="en-US" dirty="0"/>
          </a:p>
          <a:p>
            <a:pPr lvl="1"/>
            <a:r>
              <a:rPr lang="en-US" dirty="0"/>
              <a:t>To be submitted by: 17.04.2021</a:t>
            </a:r>
          </a:p>
          <a:p>
            <a:pPr marL="457200" lvl="1" indent="0">
              <a:buNone/>
            </a:pPr>
            <a:endParaRPr lang="en-US" dirty="0"/>
          </a:p>
          <a:p>
            <a:pPr lvl="1"/>
            <a:endParaRPr lang="en-US" dirty="0"/>
          </a:p>
        </p:txBody>
      </p:sp>
    </p:spTree>
    <p:extLst>
      <p:ext uri="{BB962C8B-B14F-4D97-AF65-F5344CB8AC3E}">
        <p14:creationId xmlns:p14="http://schemas.microsoft.com/office/powerpoint/2010/main" val="29766824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B187-D553-4421-AA99-DCA022FF77AE}"/>
              </a:ext>
            </a:extLst>
          </p:cNvPr>
          <p:cNvSpPr>
            <a:spLocks noGrp="1"/>
          </p:cNvSpPr>
          <p:nvPr>
            <p:ph type="title"/>
          </p:nvPr>
        </p:nvSpPr>
        <p:spPr/>
        <p:txBody>
          <a:bodyPr/>
          <a:lstStyle/>
          <a:p>
            <a:r>
              <a:rPr lang="en-US"/>
              <a:t>Hands – on –Try at home</a:t>
            </a:r>
            <a:endParaRPr lang="mk-MK" dirty="0"/>
          </a:p>
        </p:txBody>
      </p:sp>
      <p:sp>
        <p:nvSpPr>
          <p:cNvPr id="3" name="Content Placeholder 2">
            <a:extLst>
              <a:ext uri="{FF2B5EF4-FFF2-40B4-BE49-F238E27FC236}">
                <a16:creationId xmlns:a16="http://schemas.microsoft.com/office/drawing/2014/main" id="{35619D6B-71EB-426D-86D1-34EBA22AD14D}"/>
              </a:ext>
            </a:extLst>
          </p:cNvPr>
          <p:cNvSpPr>
            <a:spLocks noGrp="1"/>
          </p:cNvSpPr>
          <p:nvPr>
            <p:ph idx="1"/>
          </p:nvPr>
        </p:nvSpPr>
        <p:spPr/>
        <p:txBody>
          <a:bodyPr/>
          <a:lstStyle/>
          <a:p>
            <a:pPr marL="0" indent="0">
              <a:buNone/>
            </a:pPr>
            <a:r>
              <a:rPr lang="en-US" dirty="0"/>
              <a:t>Insert, update, delete</a:t>
            </a:r>
          </a:p>
          <a:p>
            <a:r>
              <a:rPr lang="en-US" dirty="0"/>
              <a:t>Insert your FirstName, </a:t>
            </a:r>
            <a:r>
              <a:rPr lang="en-US" dirty="0" err="1"/>
              <a:t>LastName</a:t>
            </a:r>
            <a:r>
              <a:rPr lang="en-US" dirty="0"/>
              <a:t> and Job title in the </a:t>
            </a:r>
            <a:r>
              <a:rPr lang="en-US" dirty="0" err="1"/>
              <a:t>dbo.Employee</a:t>
            </a:r>
            <a:r>
              <a:rPr lang="en-US" dirty="0"/>
              <a:t> table</a:t>
            </a:r>
          </a:p>
          <a:p>
            <a:r>
              <a:rPr lang="en-US" dirty="0"/>
              <a:t>Update the inserted data to fill the column Gender</a:t>
            </a:r>
          </a:p>
          <a:p>
            <a:r>
              <a:rPr lang="en-US" dirty="0"/>
              <a:t>Delete the inserted record</a:t>
            </a:r>
          </a:p>
          <a:p>
            <a:endParaRPr lang="en-US" dirty="0"/>
          </a:p>
          <a:p>
            <a:pPr marL="0" indent="0">
              <a:buNone/>
            </a:pPr>
            <a:r>
              <a:rPr lang="en-US" dirty="0"/>
              <a:t>Constraints</a:t>
            </a:r>
          </a:p>
          <a:p>
            <a:r>
              <a:rPr lang="en-US" dirty="0"/>
              <a:t>Add default constraint to the table to have ‘M’ as gender if no data is populated</a:t>
            </a:r>
            <a:endParaRPr lang="mk-MK" dirty="0"/>
          </a:p>
        </p:txBody>
      </p:sp>
    </p:spTree>
    <p:extLst>
      <p:ext uri="{BB962C8B-B14F-4D97-AF65-F5344CB8AC3E}">
        <p14:creationId xmlns:p14="http://schemas.microsoft.com/office/powerpoint/2010/main" val="26306409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Client requirement</a:t>
            </a:r>
            <a:endParaRPr lang="mk-MK" dirty="0"/>
          </a:p>
        </p:txBody>
      </p:sp>
      <p:sp>
        <p:nvSpPr>
          <p:cNvPr id="2" name="Text Placeholder 1"/>
          <p:cNvSpPr>
            <a:spLocks noGrp="1"/>
          </p:cNvSpPr>
          <p:nvPr>
            <p:ph type="body" idx="1"/>
          </p:nvPr>
        </p:nvSpPr>
        <p:spPr/>
        <p:txBody>
          <a:bodyPr/>
          <a:lstStyle/>
          <a:p>
            <a:r>
              <a:rPr lang="en-US" dirty="0"/>
              <a:t>Work on specific client requirement</a:t>
            </a:r>
            <a:endParaRPr lang="mk-MK" dirty="0"/>
          </a:p>
        </p:txBody>
      </p:sp>
    </p:spTree>
    <p:extLst>
      <p:ext uri="{BB962C8B-B14F-4D97-AF65-F5344CB8AC3E}">
        <p14:creationId xmlns:p14="http://schemas.microsoft.com/office/powerpoint/2010/main" val="24261315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Design Bank personal accounts database 1/2</a:t>
            </a:r>
            <a:endParaRPr lang="mk-MK" dirty="0"/>
          </a:p>
        </p:txBody>
      </p:sp>
      <p:sp>
        <p:nvSpPr>
          <p:cNvPr id="5" name="Content Placeholder 4"/>
          <p:cNvSpPr>
            <a:spLocks noGrp="1"/>
          </p:cNvSpPr>
          <p:nvPr>
            <p:ph idx="1"/>
          </p:nvPr>
        </p:nvSpPr>
        <p:spPr/>
        <p:txBody>
          <a:bodyPr>
            <a:normAutofit/>
          </a:bodyPr>
          <a:lstStyle/>
          <a:p>
            <a:r>
              <a:rPr lang="en-US" dirty="0"/>
              <a:t>Bank has around 100 Employees</a:t>
            </a:r>
          </a:p>
          <a:p>
            <a:r>
              <a:rPr lang="en-US" dirty="0"/>
              <a:t>Bank has thousands of customers</a:t>
            </a:r>
          </a:p>
          <a:p>
            <a:r>
              <a:rPr lang="en-US" dirty="0"/>
              <a:t>Bank manages personal accounts for the customers </a:t>
            </a:r>
          </a:p>
          <a:p>
            <a:r>
              <a:rPr lang="en-US" dirty="0"/>
              <a:t>Each customer can have multiple accounts in different currencies</a:t>
            </a:r>
          </a:p>
          <a:p>
            <a:r>
              <a:rPr lang="en-US" dirty="0"/>
              <a:t>Changes in the account balance can be performed from different locations</a:t>
            </a:r>
          </a:p>
          <a:p>
            <a:pPr lvl="1"/>
            <a:r>
              <a:rPr lang="en-US" dirty="0"/>
              <a:t>regional and city branch offices</a:t>
            </a:r>
          </a:p>
          <a:p>
            <a:pPr lvl="1"/>
            <a:r>
              <a:rPr lang="en-US" dirty="0"/>
              <a:t>Web applications (internet bank, mobile banking,…)</a:t>
            </a:r>
          </a:p>
          <a:p>
            <a:pPr lvl="1"/>
            <a:r>
              <a:rPr lang="en-US" dirty="0"/>
              <a:t>ATM across the country </a:t>
            </a:r>
          </a:p>
          <a:p>
            <a:pPr lvl="1"/>
            <a:r>
              <a:rPr lang="en-US" dirty="0"/>
              <a:t>Clearing House</a:t>
            </a:r>
          </a:p>
          <a:p>
            <a:endParaRPr lang="en-US" dirty="0"/>
          </a:p>
          <a:p>
            <a:endParaRPr lang="en-US" dirty="0"/>
          </a:p>
          <a:p>
            <a:endParaRPr lang="mk-MK" dirty="0"/>
          </a:p>
        </p:txBody>
      </p:sp>
    </p:spTree>
    <p:extLst>
      <p:ext uri="{BB962C8B-B14F-4D97-AF65-F5344CB8AC3E}">
        <p14:creationId xmlns:p14="http://schemas.microsoft.com/office/powerpoint/2010/main" val="28959261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Design Bank personal accounts database 2/2</a:t>
            </a:r>
            <a:endParaRPr lang="mk-MK" dirty="0"/>
          </a:p>
        </p:txBody>
      </p:sp>
      <p:sp>
        <p:nvSpPr>
          <p:cNvPr id="5" name="Content Placeholder 4"/>
          <p:cNvSpPr>
            <a:spLocks noGrp="1"/>
          </p:cNvSpPr>
          <p:nvPr>
            <p:ph idx="1"/>
          </p:nvPr>
        </p:nvSpPr>
        <p:spPr/>
        <p:txBody>
          <a:bodyPr>
            <a:normAutofit/>
          </a:bodyPr>
          <a:lstStyle/>
          <a:p>
            <a:r>
              <a:rPr lang="en-US" dirty="0"/>
              <a:t>Personal accounts database should be able to store all account transactions</a:t>
            </a:r>
          </a:p>
          <a:p>
            <a:r>
              <a:rPr lang="en-US" dirty="0"/>
              <a:t>For each transaction database should keep information about the transaction details (date of transaction, amount, who performed the transaction, purpose of transaction, etc.)</a:t>
            </a:r>
          </a:p>
          <a:p>
            <a:r>
              <a:rPr lang="en-US" dirty="0"/>
              <a:t>Users should be able to generate different kind of reports based on this data (current balance,  balance in specific moment in the past, total income, etc.)</a:t>
            </a:r>
          </a:p>
          <a:p>
            <a:endParaRPr lang="en-US" dirty="0"/>
          </a:p>
          <a:p>
            <a:endParaRPr lang="en-US" dirty="0"/>
          </a:p>
          <a:p>
            <a:endParaRPr lang="mk-MK" dirty="0"/>
          </a:p>
        </p:txBody>
      </p:sp>
    </p:spTree>
    <p:extLst>
      <p:ext uri="{BB962C8B-B14F-4D97-AF65-F5344CB8AC3E}">
        <p14:creationId xmlns:p14="http://schemas.microsoft.com/office/powerpoint/2010/main" val="9864818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5018"/>
            <a:ext cx="12192000" cy="6132982"/>
          </a:xfrm>
          <a:prstGeom prst="rect">
            <a:avLst/>
          </a:prstGeom>
        </p:spPr>
      </p:pic>
      <p:sp>
        <p:nvSpPr>
          <p:cNvPr id="2" name="Title 1"/>
          <p:cNvSpPr>
            <a:spLocks noGrp="1"/>
          </p:cNvSpPr>
          <p:nvPr>
            <p:ph type="title"/>
          </p:nvPr>
        </p:nvSpPr>
        <p:spPr>
          <a:xfrm>
            <a:off x="0" y="-235131"/>
            <a:ext cx="11390811" cy="1332411"/>
          </a:xfrm>
        </p:spPr>
        <p:txBody>
          <a:bodyPr>
            <a:normAutofit/>
          </a:bodyPr>
          <a:lstStyle/>
          <a:p>
            <a:r>
              <a:rPr lang="en-US" dirty="0"/>
              <a:t>Hands-on – Bank personal accounts database</a:t>
            </a:r>
            <a:endParaRPr lang="mk-MK" dirty="0"/>
          </a:p>
        </p:txBody>
      </p:sp>
    </p:spTree>
    <p:extLst>
      <p:ext uri="{BB962C8B-B14F-4D97-AF65-F5344CB8AC3E}">
        <p14:creationId xmlns:p14="http://schemas.microsoft.com/office/powerpoint/2010/main" val="28637563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215" y="2879725"/>
            <a:ext cx="10515600" cy="1325563"/>
          </a:xfrm>
        </p:spPr>
        <p:txBody>
          <a:bodyPr>
            <a:normAutofit/>
          </a:bodyPr>
          <a:lstStyle/>
          <a:p>
            <a:r>
              <a:rPr lang="en-US" dirty="0"/>
              <a:t>Let’s create new database – name it </a:t>
            </a:r>
            <a:r>
              <a:rPr lang="en-US" b="1" dirty="0" err="1"/>
              <a:t>BrainsterDB</a:t>
            </a:r>
            <a:br>
              <a:rPr lang="en-US" b="1" dirty="0"/>
            </a:br>
            <a:endParaRPr lang="mk-MK" b="1" dirty="0"/>
          </a:p>
        </p:txBody>
      </p:sp>
    </p:spTree>
    <p:extLst>
      <p:ext uri="{BB962C8B-B14F-4D97-AF65-F5344CB8AC3E}">
        <p14:creationId xmlns:p14="http://schemas.microsoft.com/office/powerpoint/2010/main" val="24234552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Needed tables</a:t>
            </a:r>
            <a:endParaRPr lang="mk-MK" dirty="0"/>
          </a:p>
        </p:txBody>
      </p:sp>
      <p:sp>
        <p:nvSpPr>
          <p:cNvPr id="3" name="Content Placeholder 2"/>
          <p:cNvSpPr>
            <a:spLocks noGrp="1"/>
          </p:cNvSpPr>
          <p:nvPr>
            <p:ph idx="1"/>
          </p:nvPr>
        </p:nvSpPr>
        <p:spPr/>
        <p:txBody>
          <a:bodyPr/>
          <a:lstStyle/>
          <a:p>
            <a:r>
              <a:rPr lang="en-US" dirty="0"/>
              <a:t>Employee</a:t>
            </a:r>
          </a:p>
          <a:p>
            <a:r>
              <a:rPr lang="en-US" dirty="0"/>
              <a:t>Customer</a:t>
            </a:r>
          </a:p>
          <a:p>
            <a:r>
              <a:rPr lang="en-US" dirty="0"/>
              <a:t>Account (header, details)</a:t>
            </a:r>
          </a:p>
          <a:p>
            <a:r>
              <a:rPr lang="en-US" dirty="0"/>
              <a:t>Currency</a:t>
            </a:r>
          </a:p>
          <a:p>
            <a:r>
              <a:rPr lang="en-US" dirty="0"/>
              <a:t>Location (categorize locations in types)</a:t>
            </a:r>
          </a:p>
          <a:p>
            <a:endParaRPr lang="en-US" dirty="0"/>
          </a:p>
          <a:p>
            <a:endParaRPr lang="mk-MK" dirty="0"/>
          </a:p>
        </p:txBody>
      </p:sp>
    </p:spTree>
    <p:extLst>
      <p:ext uri="{BB962C8B-B14F-4D97-AF65-F5344CB8AC3E}">
        <p14:creationId xmlns:p14="http://schemas.microsoft.com/office/powerpoint/2010/main" val="12502977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Employee table</a:t>
            </a:r>
            <a:endParaRPr lang="mk-MK" dirty="0"/>
          </a:p>
        </p:txBody>
      </p:sp>
      <p:pic>
        <p:nvPicPr>
          <p:cNvPr id="4" name="Picture 3"/>
          <p:cNvPicPr>
            <a:picLocks noChangeAspect="1"/>
          </p:cNvPicPr>
          <p:nvPr/>
        </p:nvPicPr>
        <p:blipFill>
          <a:blip r:embed="rId2"/>
          <a:stretch>
            <a:fillRect/>
          </a:stretch>
        </p:blipFill>
        <p:spPr>
          <a:xfrm>
            <a:off x="4538445" y="2242972"/>
            <a:ext cx="3115110" cy="2372056"/>
          </a:xfrm>
          <a:prstGeom prst="rect">
            <a:avLst/>
          </a:prstGeom>
        </p:spPr>
      </p:pic>
    </p:spTree>
    <p:extLst>
      <p:ext uri="{BB962C8B-B14F-4D97-AF65-F5344CB8AC3E}">
        <p14:creationId xmlns:p14="http://schemas.microsoft.com/office/powerpoint/2010/main" val="16105643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table</a:t>
            </a:r>
            <a:endParaRPr lang="mk-MK" dirty="0"/>
          </a:p>
        </p:txBody>
      </p:sp>
      <p:pic>
        <p:nvPicPr>
          <p:cNvPr id="3" name="Picture 2"/>
          <p:cNvPicPr>
            <a:picLocks noChangeAspect="1"/>
          </p:cNvPicPr>
          <p:nvPr/>
        </p:nvPicPr>
        <p:blipFill>
          <a:blip r:embed="rId2"/>
          <a:stretch>
            <a:fillRect/>
          </a:stretch>
        </p:blipFill>
        <p:spPr>
          <a:xfrm>
            <a:off x="3704891" y="1799590"/>
            <a:ext cx="4782217" cy="3839111"/>
          </a:xfrm>
          <a:prstGeom prst="rect">
            <a:avLst/>
          </a:prstGeom>
        </p:spPr>
      </p:pic>
    </p:spTree>
    <p:extLst>
      <p:ext uri="{BB962C8B-B14F-4D97-AF65-F5344CB8AC3E}">
        <p14:creationId xmlns:p14="http://schemas.microsoft.com/office/powerpoint/2010/main" val="20984915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Currency table</a:t>
            </a:r>
            <a:endParaRPr lang="mk-MK" dirty="0"/>
          </a:p>
        </p:txBody>
      </p:sp>
      <p:pic>
        <p:nvPicPr>
          <p:cNvPr id="4" name="Picture 3"/>
          <p:cNvPicPr>
            <a:picLocks noChangeAspect="1"/>
          </p:cNvPicPr>
          <p:nvPr/>
        </p:nvPicPr>
        <p:blipFill>
          <a:blip r:embed="rId2"/>
          <a:stretch>
            <a:fillRect/>
          </a:stretch>
        </p:blipFill>
        <p:spPr>
          <a:xfrm>
            <a:off x="3800154" y="2228682"/>
            <a:ext cx="4591691" cy="2400635"/>
          </a:xfrm>
          <a:prstGeom prst="rect">
            <a:avLst/>
          </a:prstGeom>
        </p:spPr>
      </p:pic>
    </p:spTree>
    <p:extLst>
      <p:ext uri="{BB962C8B-B14F-4D97-AF65-F5344CB8AC3E}">
        <p14:creationId xmlns:p14="http://schemas.microsoft.com/office/powerpoint/2010/main" val="2079301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3</a:t>
            </a:r>
          </a:p>
        </p:txBody>
      </p:sp>
      <p:sp>
        <p:nvSpPr>
          <p:cNvPr id="3" name="Content Placeholder 2"/>
          <p:cNvSpPr>
            <a:spLocks noGrp="1"/>
          </p:cNvSpPr>
          <p:nvPr>
            <p:ph idx="1"/>
          </p:nvPr>
        </p:nvSpPr>
        <p:spPr/>
        <p:txBody>
          <a:bodyPr>
            <a:normAutofit/>
          </a:bodyPr>
          <a:lstStyle/>
          <a:p>
            <a:pPr lvl="1"/>
            <a:r>
              <a:rPr lang="en-US" dirty="0"/>
              <a:t>Using Subqueries prepare list of ATM locations (Location Name) where you will list all ATM ‘s where there was at least 1 outflow transaction greater than 150 EUR in month  03.2019</a:t>
            </a:r>
          </a:p>
          <a:p>
            <a:pPr lvl="1"/>
            <a:endParaRPr lang="en-US" dirty="0"/>
          </a:p>
          <a:p>
            <a:pPr lvl="1"/>
            <a:r>
              <a:rPr lang="en-US" dirty="0"/>
              <a:t>To be submitted by: 23.04.2021</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7997621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Location type table</a:t>
            </a:r>
            <a:endParaRPr lang="mk-MK" dirty="0"/>
          </a:p>
        </p:txBody>
      </p:sp>
      <p:pic>
        <p:nvPicPr>
          <p:cNvPr id="3" name="Picture 2"/>
          <p:cNvPicPr>
            <a:picLocks noChangeAspect="1"/>
          </p:cNvPicPr>
          <p:nvPr/>
        </p:nvPicPr>
        <p:blipFill>
          <a:blip r:embed="rId2"/>
          <a:stretch>
            <a:fillRect/>
          </a:stretch>
        </p:blipFill>
        <p:spPr>
          <a:xfrm>
            <a:off x="3757286" y="2443025"/>
            <a:ext cx="4677428" cy="1971950"/>
          </a:xfrm>
          <a:prstGeom prst="rect">
            <a:avLst/>
          </a:prstGeom>
        </p:spPr>
      </p:pic>
    </p:spTree>
    <p:extLst>
      <p:ext uri="{BB962C8B-B14F-4D97-AF65-F5344CB8AC3E}">
        <p14:creationId xmlns:p14="http://schemas.microsoft.com/office/powerpoint/2010/main" val="24045217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Location table</a:t>
            </a:r>
            <a:endParaRPr lang="mk-MK" dirty="0"/>
          </a:p>
        </p:txBody>
      </p:sp>
      <p:pic>
        <p:nvPicPr>
          <p:cNvPr id="4" name="Picture 3"/>
          <p:cNvPicPr>
            <a:picLocks noChangeAspect="1"/>
          </p:cNvPicPr>
          <p:nvPr/>
        </p:nvPicPr>
        <p:blipFill rotWithShape="1">
          <a:blip r:embed="rId2"/>
          <a:srcRect l="1338" r="-1"/>
          <a:stretch/>
        </p:blipFill>
        <p:spPr>
          <a:xfrm>
            <a:off x="3868615" y="2314419"/>
            <a:ext cx="4537520" cy="2229161"/>
          </a:xfrm>
          <a:prstGeom prst="rect">
            <a:avLst/>
          </a:prstGeom>
        </p:spPr>
      </p:pic>
    </p:spTree>
    <p:extLst>
      <p:ext uri="{BB962C8B-B14F-4D97-AF65-F5344CB8AC3E}">
        <p14:creationId xmlns:p14="http://schemas.microsoft.com/office/powerpoint/2010/main" val="12478725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 table</a:t>
            </a:r>
            <a:endParaRPr lang="mk-MK" dirty="0"/>
          </a:p>
        </p:txBody>
      </p:sp>
      <p:pic>
        <p:nvPicPr>
          <p:cNvPr id="3" name="Picture 2"/>
          <p:cNvPicPr>
            <a:picLocks noChangeAspect="1"/>
          </p:cNvPicPr>
          <p:nvPr/>
        </p:nvPicPr>
        <p:blipFill rotWithShape="1">
          <a:blip r:embed="rId2"/>
          <a:srcRect l="738" t="1270"/>
          <a:stretch/>
        </p:blipFill>
        <p:spPr>
          <a:xfrm>
            <a:off x="3692769" y="1740877"/>
            <a:ext cx="4576717" cy="3903238"/>
          </a:xfrm>
          <a:prstGeom prst="rect">
            <a:avLst/>
          </a:prstGeom>
        </p:spPr>
      </p:pic>
    </p:spTree>
    <p:extLst>
      <p:ext uri="{BB962C8B-B14F-4D97-AF65-F5344CB8AC3E}">
        <p14:creationId xmlns:p14="http://schemas.microsoft.com/office/powerpoint/2010/main" val="16116346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 Details table</a:t>
            </a:r>
            <a:endParaRPr lang="mk-MK" dirty="0"/>
          </a:p>
        </p:txBody>
      </p:sp>
      <p:pic>
        <p:nvPicPr>
          <p:cNvPr id="4" name="Picture 3"/>
          <p:cNvPicPr>
            <a:picLocks noChangeAspect="1"/>
          </p:cNvPicPr>
          <p:nvPr/>
        </p:nvPicPr>
        <p:blipFill rotWithShape="1">
          <a:blip r:embed="rId2"/>
          <a:srcRect l="1520" r="-1"/>
          <a:stretch/>
        </p:blipFill>
        <p:spPr>
          <a:xfrm>
            <a:off x="3842238" y="1690688"/>
            <a:ext cx="4578186" cy="3905795"/>
          </a:xfrm>
          <a:prstGeom prst="rect">
            <a:avLst/>
          </a:prstGeom>
        </p:spPr>
      </p:pic>
    </p:spTree>
    <p:extLst>
      <p:ext uri="{BB962C8B-B14F-4D97-AF65-F5344CB8AC3E}">
        <p14:creationId xmlns:p14="http://schemas.microsoft.com/office/powerpoint/2010/main" val="6938231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931E-46BC-4035-8226-9FB135B5FC61}"/>
              </a:ext>
            </a:extLst>
          </p:cNvPr>
          <p:cNvSpPr>
            <a:spLocks noGrp="1"/>
          </p:cNvSpPr>
          <p:nvPr>
            <p:ph type="title"/>
          </p:nvPr>
        </p:nvSpPr>
        <p:spPr/>
        <p:txBody>
          <a:bodyPr/>
          <a:lstStyle/>
          <a:p>
            <a:r>
              <a:rPr lang="en-US" dirty="0"/>
              <a:t>Azure data studio diagrams</a:t>
            </a:r>
            <a:endParaRPr lang="mk-MK" dirty="0"/>
          </a:p>
        </p:txBody>
      </p:sp>
      <p:sp>
        <p:nvSpPr>
          <p:cNvPr id="3" name="Content Placeholder 2">
            <a:extLst>
              <a:ext uri="{FF2B5EF4-FFF2-40B4-BE49-F238E27FC236}">
                <a16:creationId xmlns:a16="http://schemas.microsoft.com/office/drawing/2014/main" id="{B28A9DF1-8124-475B-9AA2-007C95EA351C}"/>
              </a:ext>
            </a:extLst>
          </p:cNvPr>
          <p:cNvSpPr>
            <a:spLocks noGrp="1"/>
          </p:cNvSpPr>
          <p:nvPr>
            <p:ph idx="1"/>
          </p:nvPr>
        </p:nvSpPr>
        <p:spPr/>
        <p:txBody>
          <a:bodyPr/>
          <a:lstStyle/>
          <a:p>
            <a:r>
              <a:rPr lang="en-US" dirty="0">
                <a:hlinkClick r:id="rId2"/>
              </a:rPr>
              <a:t>https://github.com/R0tenur/visualization/releases/tag/v0.5.0</a:t>
            </a:r>
            <a:endParaRPr lang="en-US" dirty="0"/>
          </a:p>
          <a:p>
            <a:endParaRPr lang="mk-MK" dirty="0"/>
          </a:p>
        </p:txBody>
      </p:sp>
    </p:spTree>
    <p:extLst>
      <p:ext uri="{BB962C8B-B14F-4D97-AF65-F5344CB8AC3E}">
        <p14:creationId xmlns:p14="http://schemas.microsoft.com/office/powerpoint/2010/main" val="36309434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 - Full database – no relations</a:t>
            </a:r>
            <a:endParaRPr lang="mk-MK" dirty="0"/>
          </a:p>
        </p:txBody>
      </p:sp>
      <p:pic>
        <p:nvPicPr>
          <p:cNvPr id="4" name="Picture 3">
            <a:extLst>
              <a:ext uri="{FF2B5EF4-FFF2-40B4-BE49-F238E27FC236}">
                <a16:creationId xmlns:a16="http://schemas.microsoft.com/office/drawing/2014/main" id="{AEFA0EE6-EDA9-4C3F-BB93-C70FC3FC3A6C}"/>
              </a:ext>
            </a:extLst>
          </p:cNvPr>
          <p:cNvPicPr>
            <a:picLocks noChangeAspect="1"/>
          </p:cNvPicPr>
          <p:nvPr/>
        </p:nvPicPr>
        <p:blipFill>
          <a:blip r:embed="rId2"/>
          <a:stretch>
            <a:fillRect/>
          </a:stretch>
        </p:blipFill>
        <p:spPr>
          <a:xfrm>
            <a:off x="528221" y="1438243"/>
            <a:ext cx="11135557" cy="5222721"/>
          </a:xfrm>
          <a:prstGeom prst="rect">
            <a:avLst/>
          </a:prstGeom>
        </p:spPr>
      </p:pic>
    </p:spTree>
    <p:extLst>
      <p:ext uri="{BB962C8B-B14F-4D97-AF65-F5344CB8AC3E}">
        <p14:creationId xmlns:p14="http://schemas.microsoft.com/office/powerpoint/2010/main" val="1473202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 - Full database</a:t>
            </a:r>
            <a:endParaRPr lang="mk-MK" dirty="0"/>
          </a:p>
        </p:txBody>
      </p:sp>
      <p:pic>
        <p:nvPicPr>
          <p:cNvPr id="3" name="Picture 2"/>
          <p:cNvPicPr>
            <a:picLocks noChangeAspect="1"/>
          </p:cNvPicPr>
          <p:nvPr/>
        </p:nvPicPr>
        <p:blipFill>
          <a:blip r:embed="rId2"/>
          <a:stretch>
            <a:fillRect/>
          </a:stretch>
        </p:blipFill>
        <p:spPr>
          <a:xfrm>
            <a:off x="370475" y="1894206"/>
            <a:ext cx="11451050" cy="4766341"/>
          </a:xfrm>
          <a:prstGeom prst="rect">
            <a:avLst/>
          </a:prstGeom>
        </p:spPr>
      </p:pic>
    </p:spTree>
    <p:extLst>
      <p:ext uri="{BB962C8B-B14F-4D97-AF65-F5344CB8AC3E}">
        <p14:creationId xmlns:p14="http://schemas.microsoft.com/office/powerpoint/2010/main" val="25588887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Working with multiple tables</a:t>
            </a:r>
            <a:endParaRPr lang="mk-MK" dirty="0"/>
          </a:p>
        </p:txBody>
      </p:sp>
      <p:sp>
        <p:nvSpPr>
          <p:cNvPr id="5" name="Text Placeholder 4"/>
          <p:cNvSpPr>
            <a:spLocks noGrp="1"/>
          </p:cNvSpPr>
          <p:nvPr>
            <p:ph type="body" idx="1"/>
          </p:nvPr>
        </p:nvSpPr>
        <p:spPr/>
        <p:txBody>
          <a:bodyPr/>
          <a:lstStyle/>
          <a:p>
            <a:endParaRPr lang="mk-MK"/>
          </a:p>
        </p:txBody>
      </p:sp>
    </p:spTree>
    <p:extLst>
      <p:ext uri="{BB962C8B-B14F-4D97-AF65-F5344CB8AC3E}">
        <p14:creationId xmlns:p14="http://schemas.microsoft.com/office/powerpoint/2010/main" val="3122048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multiple tables</a:t>
            </a:r>
            <a:endParaRPr lang="mk-MK" dirty="0"/>
          </a:p>
        </p:txBody>
      </p:sp>
      <p:sp>
        <p:nvSpPr>
          <p:cNvPr id="3" name="Content Placeholder 2"/>
          <p:cNvSpPr>
            <a:spLocks noGrp="1"/>
          </p:cNvSpPr>
          <p:nvPr>
            <p:ph idx="1"/>
          </p:nvPr>
        </p:nvSpPr>
        <p:spPr/>
        <p:txBody>
          <a:bodyPr>
            <a:normAutofit/>
          </a:bodyPr>
          <a:lstStyle/>
          <a:p>
            <a:endParaRPr lang="en-US" dirty="0"/>
          </a:p>
          <a:p>
            <a:r>
              <a:rPr lang="en-US" dirty="0"/>
              <a:t>Relational database engine means that data is structured to avoid storing duplicate data</a:t>
            </a:r>
          </a:p>
          <a:p>
            <a:r>
              <a:rPr lang="en-US" dirty="0"/>
              <a:t>Reduced disk capacity needed for storage</a:t>
            </a:r>
          </a:p>
          <a:p>
            <a:r>
              <a:rPr lang="en-US" dirty="0"/>
              <a:t>Reduced hardware resources needed for maintenance of the data</a:t>
            </a:r>
          </a:p>
          <a:p>
            <a:r>
              <a:rPr lang="en-US" dirty="0"/>
              <a:t>Single point of truth</a:t>
            </a:r>
          </a:p>
          <a:p>
            <a:r>
              <a:rPr lang="en-US" dirty="0"/>
              <a:t>Normalization forms used to describe the design concepts</a:t>
            </a:r>
          </a:p>
          <a:p>
            <a:endParaRPr lang="en-US" dirty="0"/>
          </a:p>
        </p:txBody>
      </p:sp>
    </p:spTree>
    <p:extLst>
      <p:ext uri="{BB962C8B-B14F-4D97-AF65-F5344CB8AC3E}">
        <p14:creationId xmlns:p14="http://schemas.microsoft.com/office/powerpoint/2010/main" val="25961659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normalizations 1/3	</a:t>
            </a:r>
            <a:endParaRPr lang="mk-MK" dirty="0"/>
          </a:p>
        </p:txBody>
      </p:sp>
      <p:sp>
        <p:nvSpPr>
          <p:cNvPr id="3" name="Content Placeholder 2"/>
          <p:cNvSpPr>
            <a:spLocks noGrp="1"/>
          </p:cNvSpPr>
          <p:nvPr>
            <p:ph idx="1"/>
          </p:nvPr>
        </p:nvSpPr>
        <p:spPr/>
        <p:txBody>
          <a:bodyPr>
            <a:normAutofit/>
          </a:bodyPr>
          <a:lstStyle/>
          <a:p>
            <a:r>
              <a:rPr lang="en-US" dirty="0"/>
              <a:t>First normal form</a:t>
            </a:r>
          </a:p>
          <a:p>
            <a:pPr lvl="1"/>
            <a:r>
              <a:rPr lang="en-US" dirty="0"/>
              <a:t>No repeating elements or groups of elements</a:t>
            </a:r>
          </a:p>
          <a:p>
            <a:pPr lvl="1"/>
            <a:r>
              <a:rPr lang="en-US" dirty="0"/>
              <a:t>Design:</a:t>
            </a:r>
          </a:p>
          <a:p>
            <a:pPr lvl="1"/>
            <a:endParaRPr lang="en-US" dirty="0"/>
          </a:p>
          <a:p>
            <a:pPr lvl="1"/>
            <a:endParaRPr lang="en-US" dirty="0"/>
          </a:p>
          <a:p>
            <a:pPr lvl="1"/>
            <a:endParaRPr lang="en-US" dirty="0"/>
          </a:p>
          <a:p>
            <a:pPr lvl="1"/>
            <a:r>
              <a:rPr lang="en-US" dirty="0"/>
              <a:t>New Design:</a:t>
            </a:r>
          </a:p>
          <a:p>
            <a:pPr lvl="1"/>
            <a:endParaRPr lang="en-US" dirty="0"/>
          </a:p>
          <a:p>
            <a:pPr lvl="1"/>
            <a:endParaRPr lang="en-US" dirty="0"/>
          </a:p>
          <a:p>
            <a:pPr lvl="1"/>
            <a:endParaRPr lang="en-US" dirty="0"/>
          </a:p>
          <a:p>
            <a:endParaRPr lang="en-US" dirty="0"/>
          </a:p>
          <a:p>
            <a:endParaRPr lang="en-US" dirty="0"/>
          </a:p>
          <a:p>
            <a:endParaRPr lang="en-US" dirty="0"/>
          </a:p>
        </p:txBody>
      </p:sp>
      <p:graphicFrame>
        <p:nvGraphicFramePr>
          <p:cNvPr id="4" name="Table 3"/>
          <p:cNvGraphicFramePr>
            <a:graphicFrameLocks noGrp="1"/>
          </p:cNvGraphicFramePr>
          <p:nvPr/>
        </p:nvGraphicFramePr>
        <p:xfrm>
          <a:off x="1708614" y="3160920"/>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140022891"/>
                    </a:ext>
                  </a:extLst>
                </a:gridCol>
                <a:gridCol w="2032000">
                  <a:extLst>
                    <a:ext uri="{9D8B030D-6E8A-4147-A177-3AD203B41FA5}">
                      <a16:colId xmlns:a16="http://schemas.microsoft.com/office/drawing/2014/main" val="509382417"/>
                    </a:ext>
                  </a:extLst>
                </a:gridCol>
                <a:gridCol w="2032000">
                  <a:extLst>
                    <a:ext uri="{9D8B030D-6E8A-4147-A177-3AD203B41FA5}">
                      <a16:colId xmlns:a16="http://schemas.microsoft.com/office/drawing/2014/main" val="4178796815"/>
                    </a:ext>
                  </a:extLst>
                </a:gridCol>
                <a:gridCol w="2032000">
                  <a:extLst>
                    <a:ext uri="{9D8B030D-6E8A-4147-A177-3AD203B41FA5}">
                      <a16:colId xmlns:a16="http://schemas.microsoft.com/office/drawing/2014/main" val="3631413462"/>
                    </a:ext>
                  </a:extLst>
                </a:gridCol>
              </a:tblGrid>
              <a:tr h="370840">
                <a:tc>
                  <a:txBody>
                    <a:bodyPr/>
                    <a:lstStyle/>
                    <a:p>
                      <a:r>
                        <a:rPr lang="en-US" dirty="0" err="1"/>
                        <a:t>CustomerId</a:t>
                      </a:r>
                      <a:endParaRPr lang="en-US" dirty="0"/>
                    </a:p>
                  </a:txBody>
                  <a:tcPr/>
                </a:tc>
                <a:tc>
                  <a:txBody>
                    <a:bodyPr/>
                    <a:lstStyle/>
                    <a:p>
                      <a:r>
                        <a:rPr lang="en-US" dirty="0"/>
                        <a:t>Account1</a:t>
                      </a:r>
                    </a:p>
                  </a:txBody>
                  <a:tcPr/>
                </a:tc>
                <a:tc>
                  <a:txBody>
                    <a:bodyPr/>
                    <a:lstStyle/>
                    <a:p>
                      <a:r>
                        <a:rPr lang="en-US" dirty="0"/>
                        <a:t>Account2</a:t>
                      </a:r>
                    </a:p>
                  </a:txBody>
                  <a:tcPr/>
                </a:tc>
                <a:tc>
                  <a:txBody>
                    <a:bodyPr/>
                    <a:lstStyle/>
                    <a:p>
                      <a:r>
                        <a:rPr lang="en-US" dirty="0"/>
                        <a:t>…</a:t>
                      </a:r>
                    </a:p>
                  </a:txBody>
                  <a:tcPr/>
                </a:tc>
                <a:extLst>
                  <a:ext uri="{0D108BD9-81ED-4DB2-BD59-A6C34878D82A}">
                    <a16:rowId xmlns:a16="http://schemas.microsoft.com/office/drawing/2014/main" val="617421850"/>
                  </a:ext>
                </a:extLst>
              </a:tr>
              <a:tr h="370840">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endParaRPr lang="en-US" dirty="0"/>
                    </a:p>
                  </a:txBody>
                  <a:tcPr/>
                </a:tc>
                <a:extLst>
                  <a:ext uri="{0D108BD9-81ED-4DB2-BD59-A6C34878D82A}">
                    <a16:rowId xmlns:a16="http://schemas.microsoft.com/office/drawing/2014/main" val="3722125799"/>
                  </a:ext>
                </a:extLst>
              </a:tr>
            </a:tbl>
          </a:graphicData>
        </a:graphic>
      </p:graphicFrame>
      <p:graphicFrame>
        <p:nvGraphicFramePr>
          <p:cNvPr id="5" name="Table 4"/>
          <p:cNvGraphicFramePr>
            <a:graphicFrameLocks noGrp="1"/>
          </p:cNvGraphicFramePr>
          <p:nvPr/>
        </p:nvGraphicFramePr>
        <p:xfrm>
          <a:off x="1708614" y="4867055"/>
          <a:ext cx="4064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140022891"/>
                    </a:ext>
                  </a:extLst>
                </a:gridCol>
                <a:gridCol w="2032000">
                  <a:extLst>
                    <a:ext uri="{9D8B030D-6E8A-4147-A177-3AD203B41FA5}">
                      <a16:colId xmlns:a16="http://schemas.microsoft.com/office/drawing/2014/main" val="509382417"/>
                    </a:ext>
                  </a:extLst>
                </a:gridCol>
              </a:tblGrid>
              <a:tr h="370840">
                <a:tc>
                  <a:txBody>
                    <a:bodyPr/>
                    <a:lstStyle/>
                    <a:p>
                      <a:r>
                        <a:rPr lang="en-US" dirty="0" err="1"/>
                        <a:t>CustomerId</a:t>
                      </a:r>
                      <a:endParaRPr lang="en-US" dirty="0"/>
                    </a:p>
                  </a:txBody>
                  <a:tcPr/>
                </a:tc>
                <a:tc>
                  <a:txBody>
                    <a:bodyPr/>
                    <a:lstStyle/>
                    <a:p>
                      <a:r>
                        <a:rPr lang="en-US" dirty="0" err="1"/>
                        <a:t>AccountId</a:t>
                      </a:r>
                      <a:endParaRPr lang="en-US" dirty="0"/>
                    </a:p>
                  </a:txBody>
                  <a:tcPr/>
                </a:tc>
                <a:extLst>
                  <a:ext uri="{0D108BD9-81ED-4DB2-BD59-A6C34878D82A}">
                    <a16:rowId xmlns:a16="http://schemas.microsoft.com/office/drawing/2014/main" val="617421850"/>
                  </a:ext>
                </a:extLst>
              </a:tr>
              <a:tr h="370840">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722125799"/>
                  </a:ext>
                </a:extLst>
              </a:tr>
              <a:tr h="370840">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3912276119"/>
                  </a:ext>
                </a:extLst>
              </a:tr>
            </a:tbl>
          </a:graphicData>
        </a:graphic>
      </p:graphicFrame>
    </p:spTree>
    <p:extLst>
      <p:ext uri="{BB962C8B-B14F-4D97-AF65-F5344CB8AC3E}">
        <p14:creationId xmlns:p14="http://schemas.microsoft.com/office/powerpoint/2010/main" val="1590653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4 - Friday</a:t>
            </a:r>
          </a:p>
        </p:txBody>
      </p:sp>
      <p:sp>
        <p:nvSpPr>
          <p:cNvPr id="3" name="Content Placeholder 2"/>
          <p:cNvSpPr>
            <a:spLocks noGrp="1"/>
          </p:cNvSpPr>
          <p:nvPr>
            <p:ph idx="1"/>
          </p:nvPr>
        </p:nvSpPr>
        <p:spPr/>
        <p:txBody>
          <a:bodyPr>
            <a:normAutofit fontScale="92500" lnSpcReduction="10000"/>
          </a:bodyPr>
          <a:lstStyle/>
          <a:p>
            <a:r>
              <a:rPr lang="en-US" dirty="0"/>
              <a:t>Prepare query with 2 </a:t>
            </a:r>
            <a:r>
              <a:rPr lang="en-US" b="1" dirty="0"/>
              <a:t>most often used locations for transactions </a:t>
            </a:r>
            <a:r>
              <a:rPr lang="en-US" dirty="0"/>
              <a:t>for the male customers and for the female customers.</a:t>
            </a:r>
          </a:p>
          <a:p>
            <a:r>
              <a:rPr lang="en-US" dirty="0"/>
              <a:t>This are the columns expected on output (note: data shown here is just an example and it is not showing the final expected result)</a:t>
            </a:r>
          </a:p>
          <a:p>
            <a:endParaRPr lang="en-US" dirty="0"/>
          </a:p>
          <a:p>
            <a:endParaRPr lang="en-US" dirty="0"/>
          </a:p>
          <a:p>
            <a:endParaRPr lang="en-US" dirty="0"/>
          </a:p>
          <a:p>
            <a:endParaRPr lang="en-US" dirty="0"/>
          </a:p>
          <a:p>
            <a:endParaRPr lang="en-US" dirty="0"/>
          </a:p>
          <a:p>
            <a:endParaRPr lang="en-US" dirty="0"/>
          </a:p>
          <a:p>
            <a:r>
              <a:rPr lang="en-US" dirty="0"/>
              <a:t>To be submitted by: 28.04.2021</a:t>
            </a:r>
          </a:p>
          <a:p>
            <a:endParaRPr lang="en-US" dirty="0"/>
          </a:p>
          <a:p>
            <a:endParaRPr lang="en-US" dirty="0"/>
          </a:p>
        </p:txBody>
      </p:sp>
      <p:graphicFrame>
        <p:nvGraphicFramePr>
          <p:cNvPr id="4" name="Table 4">
            <a:extLst>
              <a:ext uri="{FF2B5EF4-FFF2-40B4-BE49-F238E27FC236}">
                <a16:creationId xmlns:a16="http://schemas.microsoft.com/office/drawing/2014/main" id="{31D5E05A-62B8-41CD-821E-ECC53243CFAC}"/>
              </a:ext>
            </a:extLst>
          </p:cNvPr>
          <p:cNvGraphicFramePr>
            <a:graphicFrameLocks noGrp="1"/>
          </p:cNvGraphicFramePr>
          <p:nvPr>
            <p:extLst>
              <p:ext uri="{D42A27DB-BD31-4B8C-83A1-F6EECF244321}">
                <p14:modId xmlns:p14="http://schemas.microsoft.com/office/powerpoint/2010/main" val="865855131"/>
              </p:ext>
            </p:extLst>
          </p:nvPr>
        </p:nvGraphicFramePr>
        <p:xfrm>
          <a:off x="1748535" y="3313391"/>
          <a:ext cx="8127999" cy="2123440"/>
        </p:xfrm>
        <a:graphic>
          <a:graphicData uri="http://schemas.openxmlformats.org/drawingml/2006/table">
            <a:tbl>
              <a:tblPr firstRow="1" bandRow="1">
                <a:tableStyleId>{5C22544A-7EE6-4342-B048-85BDC9FD1C3A}</a:tableStyleId>
              </a:tblPr>
              <a:tblGrid>
                <a:gridCol w="2742019">
                  <a:extLst>
                    <a:ext uri="{9D8B030D-6E8A-4147-A177-3AD203B41FA5}">
                      <a16:colId xmlns:a16="http://schemas.microsoft.com/office/drawing/2014/main" val="221037120"/>
                    </a:ext>
                  </a:extLst>
                </a:gridCol>
                <a:gridCol w="2676647">
                  <a:extLst>
                    <a:ext uri="{9D8B030D-6E8A-4147-A177-3AD203B41FA5}">
                      <a16:colId xmlns:a16="http://schemas.microsoft.com/office/drawing/2014/main" val="3920365731"/>
                    </a:ext>
                  </a:extLst>
                </a:gridCol>
                <a:gridCol w="2709333">
                  <a:extLst>
                    <a:ext uri="{9D8B030D-6E8A-4147-A177-3AD203B41FA5}">
                      <a16:colId xmlns:a16="http://schemas.microsoft.com/office/drawing/2014/main" val="514272948"/>
                    </a:ext>
                  </a:extLst>
                </a:gridCol>
              </a:tblGrid>
              <a:tr h="370840">
                <a:tc>
                  <a:txBody>
                    <a:bodyPr/>
                    <a:lstStyle/>
                    <a:p>
                      <a:r>
                        <a:rPr lang="en-US" dirty="0"/>
                        <a:t>Gender</a:t>
                      </a:r>
                      <a:endParaRPr lang="mk-MK" dirty="0"/>
                    </a:p>
                  </a:txBody>
                  <a:tcPr/>
                </a:tc>
                <a:tc>
                  <a:txBody>
                    <a:bodyPr/>
                    <a:lstStyle/>
                    <a:p>
                      <a:r>
                        <a:rPr lang="en-US" dirty="0"/>
                        <a:t>Location</a:t>
                      </a:r>
                      <a:endParaRPr lang="mk-MK" dirty="0"/>
                    </a:p>
                  </a:txBody>
                  <a:tcPr/>
                </a:tc>
                <a:tc>
                  <a:txBody>
                    <a:bodyPr/>
                    <a:lstStyle/>
                    <a:p>
                      <a:r>
                        <a:rPr lang="en-US" dirty="0"/>
                        <a:t>Total transactions in  this year</a:t>
                      </a:r>
                      <a:endParaRPr lang="mk-MK" dirty="0"/>
                    </a:p>
                  </a:txBody>
                  <a:tcPr/>
                </a:tc>
                <a:extLst>
                  <a:ext uri="{0D108BD9-81ED-4DB2-BD59-A6C34878D82A}">
                    <a16:rowId xmlns:a16="http://schemas.microsoft.com/office/drawing/2014/main" val="1958520148"/>
                  </a:ext>
                </a:extLst>
              </a:tr>
              <a:tr h="370840">
                <a:tc>
                  <a:txBody>
                    <a:bodyPr/>
                    <a:lstStyle/>
                    <a:p>
                      <a:r>
                        <a:rPr lang="en-US" dirty="0"/>
                        <a:t>Male</a:t>
                      </a:r>
                      <a:endParaRPr lang="mk-MK" dirty="0"/>
                    </a:p>
                  </a:txBody>
                  <a:tcPr/>
                </a:tc>
                <a:tc>
                  <a:txBody>
                    <a:bodyPr/>
                    <a:lstStyle/>
                    <a:p>
                      <a:r>
                        <a:rPr lang="en-US" dirty="0"/>
                        <a:t>ATM Vienna 1 </a:t>
                      </a:r>
                      <a:endParaRPr lang="mk-MK" dirty="0"/>
                    </a:p>
                  </a:txBody>
                  <a:tcPr/>
                </a:tc>
                <a:tc>
                  <a:txBody>
                    <a:bodyPr/>
                    <a:lstStyle/>
                    <a:p>
                      <a:r>
                        <a:rPr lang="en-US" dirty="0"/>
                        <a:t>100</a:t>
                      </a:r>
                      <a:endParaRPr lang="mk-MK" dirty="0"/>
                    </a:p>
                  </a:txBody>
                  <a:tcPr/>
                </a:tc>
                <a:extLst>
                  <a:ext uri="{0D108BD9-81ED-4DB2-BD59-A6C34878D82A}">
                    <a16:rowId xmlns:a16="http://schemas.microsoft.com/office/drawing/2014/main" val="49011820"/>
                  </a:ext>
                </a:extLst>
              </a:tr>
              <a:tr h="370840">
                <a:tc>
                  <a:txBody>
                    <a:bodyPr/>
                    <a:lstStyle/>
                    <a:p>
                      <a:r>
                        <a:rPr lang="en-US" dirty="0"/>
                        <a:t>Male</a:t>
                      </a:r>
                      <a:endParaRPr lang="mk-MK" dirty="0"/>
                    </a:p>
                  </a:txBody>
                  <a:tcPr/>
                </a:tc>
                <a:tc>
                  <a:txBody>
                    <a:bodyPr/>
                    <a:lstStyle/>
                    <a:p>
                      <a:r>
                        <a:rPr lang="en-US" dirty="0"/>
                        <a:t>Salzburg branch office</a:t>
                      </a:r>
                      <a:endParaRPr lang="mk-MK" dirty="0"/>
                    </a:p>
                  </a:txBody>
                  <a:tcPr/>
                </a:tc>
                <a:tc>
                  <a:txBody>
                    <a:bodyPr/>
                    <a:lstStyle/>
                    <a:p>
                      <a:r>
                        <a:rPr lang="en-US" dirty="0"/>
                        <a:t>95</a:t>
                      </a:r>
                      <a:endParaRPr lang="mk-MK" dirty="0"/>
                    </a:p>
                  </a:txBody>
                  <a:tcPr/>
                </a:tc>
                <a:extLst>
                  <a:ext uri="{0D108BD9-81ED-4DB2-BD59-A6C34878D82A}">
                    <a16:rowId xmlns:a16="http://schemas.microsoft.com/office/drawing/2014/main" val="2095351029"/>
                  </a:ext>
                </a:extLst>
              </a:tr>
              <a:tr h="370840">
                <a:tc>
                  <a:txBody>
                    <a:bodyPr/>
                    <a:lstStyle/>
                    <a:p>
                      <a:r>
                        <a:rPr lang="en-US" dirty="0"/>
                        <a:t>Female</a:t>
                      </a:r>
                      <a:endParaRPr lang="mk-MK" dirty="0"/>
                    </a:p>
                  </a:txBody>
                  <a:tcPr/>
                </a:tc>
                <a:tc>
                  <a:txBody>
                    <a:bodyPr/>
                    <a:lstStyle/>
                    <a:p>
                      <a:r>
                        <a:rPr lang="en-US" dirty="0"/>
                        <a:t>Daily clearing</a:t>
                      </a:r>
                      <a:endParaRPr lang="mk-MK" dirty="0"/>
                    </a:p>
                  </a:txBody>
                  <a:tcPr/>
                </a:tc>
                <a:tc>
                  <a:txBody>
                    <a:bodyPr/>
                    <a:lstStyle/>
                    <a:p>
                      <a:r>
                        <a:rPr lang="en-US" dirty="0"/>
                        <a:t>55</a:t>
                      </a:r>
                    </a:p>
                  </a:txBody>
                  <a:tcPr/>
                </a:tc>
                <a:extLst>
                  <a:ext uri="{0D108BD9-81ED-4DB2-BD59-A6C34878D82A}">
                    <a16:rowId xmlns:a16="http://schemas.microsoft.com/office/drawing/2014/main" val="996436799"/>
                  </a:ext>
                </a:extLst>
              </a:tr>
              <a:tr h="370840">
                <a:tc>
                  <a:txBody>
                    <a:bodyPr/>
                    <a:lstStyle/>
                    <a:p>
                      <a:r>
                        <a:rPr lang="en-US" dirty="0"/>
                        <a:t>Female</a:t>
                      </a:r>
                      <a:endParaRPr lang="mk-MK" dirty="0"/>
                    </a:p>
                  </a:txBody>
                  <a:tcPr/>
                </a:tc>
                <a:tc>
                  <a:txBody>
                    <a:bodyPr/>
                    <a:lstStyle/>
                    <a:p>
                      <a:r>
                        <a:rPr lang="en-US" dirty="0"/>
                        <a:t>Graz branch office</a:t>
                      </a:r>
                      <a:endParaRPr lang="mk-MK" dirty="0"/>
                    </a:p>
                  </a:txBody>
                  <a:tcPr/>
                </a:tc>
                <a:tc>
                  <a:txBody>
                    <a:bodyPr/>
                    <a:lstStyle/>
                    <a:p>
                      <a:r>
                        <a:rPr lang="en-US" dirty="0"/>
                        <a:t>45</a:t>
                      </a:r>
                    </a:p>
                  </a:txBody>
                  <a:tcPr/>
                </a:tc>
                <a:extLst>
                  <a:ext uri="{0D108BD9-81ED-4DB2-BD59-A6C34878D82A}">
                    <a16:rowId xmlns:a16="http://schemas.microsoft.com/office/drawing/2014/main" val="1345732693"/>
                  </a:ext>
                </a:extLst>
              </a:tr>
            </a:tbl>
          </a:graphicData>
        </a:graphic>
      </p:graphicFrame>
    </p:spTree>
    <p:extLst>
      <p:ext uri="{BB962C8B-B14F-4D97-AF65-F5344CB8AC3E}">
        <p14:creationId xmlns:p14="http://schemas.microsoft.com/office/powerpoint/2010/main" val="250442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normalizations 2/3	</a:t>
            </a:r>
            <a:endParaRPr lang="mk-MK" dirty="0"/>
          </a:p>
        </p:txBody>
      </p:sp>
      <p:sp>
        <p:nvSpPr>
          <p:cNvPr id="3" name="Content Placeholder 2"/>
          <p:cNvSpPr>
            <a:spLocks noGrp="1"/>
          </p:cNvSpPr>
          <p:nvPr>
            <p:ph idx="1"/>
          </p:nvPr>
        </p:nvSpPr>
        <p:spPr/>
        <p:txBody>
          <a:bodyPr>
            <a:normAutofit/>
          </a:bodyPr>
          <a:lstStyle/>
          <a:p>
            <a:r>
              <a:rPr lang="en-US" dirty="0"/>
              <a:t>Second normal form</a:t>
            </a:r>
          </a:p>
          <a:p>
            <a:pPr lvl="1"/>
            <a:r>
              <a:rPr lang="en-US" dirty="0"/>
              <a:t>No partial dependencies on a concatenated key</a:t>
            </a:r>
          </a:p>
          <a:p>
            <a:pPr lvl="1"/>
            <a:r>
              <a:rPr lang="en-US" dirty="0"/>
              <a:t>If a column isn’t intrinsically related to the entire primary key, then you should break out the primary key into different tables</a:t>
            </a:r>
          </a:p>
          <a:p>
            <a:pPr lvl="1"/>
            <a:r>
              <a:rPr lang="en-US" dirty="0"/>
              <a:t>Example: </a:t>
            </a:r>
          </a:p>
          <a:p>
            <a:pPr lvl="1"/>
            <a:endParaRPr lang="en-US" dirty="0"/>
          </a:p>
          <a:p>
            <a:pPr lvl="1"/>
            <a:endParaRPr lang="en-US" dirty="0"/>
          </a:p>
          <a:p>
            <a:pPr lvl="1"/>
            <a:r>
              <a:rPr lang="en-US" dirty="0"/>
              <a:t>New design:</a:t>
            </a:r>
          </a:p>
          <a:p>
            <a:pPr lvl="1"/>
            <a:endParaRPr lang="en-US" dirty="0"/>
          </a:p>
          <a:p>
            <a:pPr lvl="1"/>
            <a:endParaRPr lang="en-US" dirty="0"/>
          </a:p>
          <a:p>
            <a:pPr lvl="1"/>
            <a:endParaRPr lang="en-US" dirty="0"/>
          </a:p>
          <a:p>
            <a:endParaRPr lang="en-US" dirty="0"/>
          </a:p>
        </p:txBody>
      </p:sp>
      <p:graphicFrame>
        <p:nvGraphicFramePr>
          <p:cNvPr id="4" name="Table 3"/>
          <p:cNvGraphicFramePr>
            <a:graphicFrameLocks noGrp="1"/>
          </p:cNvGraphicFramePr>
          <p:nvPr/>
        </p:nvGraphicFramePr>
        <p:xfrm>
          <a:off x="1644185" y="3491998"/>
          <a:ext cx="8626090" cy="741680"/>
        </p:xfrm>
        <a:graphic>
          <a:graphicData uri="http://schemas.openxmlformats.org/drawingml/2006/table">
            <a:tbl>
              <a:tblPr firstRow="1" bandRow="1">
                <a:tableStyleId>{5C22544A-7EE6-4342-B048-85BDC9FD1C3A}</a:tableStyleId>
              </a:tblPr>
              <a:tblGrid>
                <a:gridCol w="1725218">
                  <a:extLst>
                    <a:ext uri="{9D8B030D-6E8A-4147-A177-3AD203B41FA5}">
                      <a16:colId xmlns:a16="http://schemas.microsoft.com/office/drawing/2014/main" val="1140022891"/>
                    </a:ext>
                  </a:extLst>
                </a:gridCol>
                <a:gridCol w="1725218">
                  <a:extLst>
                    <a:ext uri="{9D8B030D-6E8A-4147-A177-3AD203B41FA5}">
                      <a16:colId xmlns:a16="http://schemas.microsoft.com/office/drawing/2014/main" val="1316651781"/>
                    </a:ext>
                  </a:extLst>
                </a:gridCol>
                <a:gridCol w="1725218">
                  <a:extLst>
                    <a:ext uri="{9D8B030D-6E8A-4147-A177-3AD203B41FA5}">
                      <a16:colId xmlns:a16="http://schemas.microsoft.com/office/drawing/2014/main" val="509382417"/>
                    </a:ext>
                  </a:extLst>
                </a:gridCol>
                <a:gridCol w="2144688">
                  <a:extLst>
                    <a:ext uri="{9D8B030D-6E8A-4147-A177-3AD203B41FA5}">
                      <a16:colId xmlns:a16="http://schemas.microsoft.com/office/drawing/2014/main" val="4178796815"/>
                    </a:ext>
                  </a:extLst>
                </a:gridCol>
                <a:gridCol w="1305748">
                  <a:extLst>
                    <a:ext uri="{9D8B030D-6E8A-4147-A177-3AD203B41FA5}">
                      <a16:colId xmlns:a16="http://schemas.microsoft.com/office/drawing/2014/main" val="3631413462"/>
                    </a:ext>
                  </a:extLst>
                </a:gridCol>
              </a:tblGrid>
              <a:tr h="370840">
                <a:tc>
                  <a:txBody>
                    <a:bodyPr/>
                    <a:lstStyle/>
                    <a:p>
                      <a:r>
                        <a:rPr lang="en-US" dirty="0" err="1">
                          <a:solidFill>
                            <a:srgbClr val="FF0000"/>
                          </a:solidFill>
                        </a:rPr>
                        <a:t>AccountId</a:t>
                      </a:r>
                      <a:r>
                        <a:rPr lang="en-US" dirty="0">
                          <a:solidFill>
                            <a:srgbClr val="FF0000"/>
                          </a:solidFill>
                        </a:rPr>
                        <a:t> (PK)</a:t>
                      </a:r>
                    </a:p>
                  </a:txBody>
                  <a:tcPr/>
                </a:tc>
                <a:tc>
                  <a:txBody>
                    <a:bodyPr/>
                    <a:lstStyle/>
                    <a:p>
                      <a:r>
                        <a:rPr lang="en-US" dirty="0" err="1"/>
                        <a:t>CurrencyId</a:t>
                      </a:r>
                      <a:r>
                        <a:rPr lang="en-US" dirty="0"/>
                        <a:t> </a:t>
                      </a:r>
                    </a:p>
                  </a:txBody>
                  <a:tcPr/>
                </a:tc>
                <a:tc>
                  <a:txBody>
                    <a:bodyPr/>
                    <a:lstStyle/>
                    <a:p>
                      <a:r>
                        <a:rPr lang="en-US" dirty="0" err="1">
                          <a:solidFill>
                            <a:srgbClr val="FF0000"/>
                          </a:solidFill>
                        </a:rPr>
                        <a:t>LocationId</a:t>
                      </a:r>
                      <a:r>
                        <a:rPr lang="en-US" dirty="0">
                          <a:solidFill>
                            <a:srgbClr val="FF0000"/>
                          </a:solidFill>
                        </a:rPr>
                        <a:t> (PK)</a:t>
                      </a:r>
                    </a:p>
                  </a:txBody>
                  <a:tcPr/>
                </a:tc>
                <a:tc>
                  <a:txBody>
                    <a:bodyPr/>
                    <a:lstStyle/>
                    <a:p>
                      <a:r>
                        <a:rPr lang="en-US" dirty="0" err="1">
                          <a:solidFill>
                            <a:srgbClr val="FF0000"/>
                          </a:solidFill>
                        </a:rPr>
                        <a:t>TransactionDate</a:t>
                      </a:r>
                      <a:r>
                        <a:rPr lang="en-US" dirty="0">
                          <a:solidFill>
                            <a:srgbClr val="FF0000"/>
                          </a:solidFill>
                        </a:rPr>
                        <a:t>(PK)</a:t>
                      </a:r>
                    </a:p>
                  </a:txBody>
                  <a:tcPr/>
                </a:tc>
                <a:tc>
                  <a:txBody>
                    <a:bodyPr/>
                    <a:lstStyle/>
                    <a:p>
                      <a:r>
                        <a:rPr lang="en-US" dirty="0" err="1"/>
                        <a:t>Amout</a:t>
                      </a:r>
                      <a:endParaRPr lang="en-US" dirty="0"/>
                    </a:p>
                  </a:txBody>
                  <a:tcPr/>
                </a:tc>
                <a:extLst>
                  <a:ext uri="{0D108BD9-81ED-4DB2-BD59-A6C34878D82A}">
                    <a16:rowId xmlns:a16="http://schemas.microsoft.com/office/drawing/2014/main" val="617421850"/>
                  </a:ext>
                </a:extLst>
              </a:tr>
              <a:tr h="370840">
                <a:tc>
                  <a:txBody>
                    <a:bodyPr/>
                    <a:lstStyle/>
                    <a:p>
                      <a:r>
                        <a:rPr lang="en-US" dirty="0"/>
                        <a:t>1</a:t>
                      </a:r>
                    </a:p>
                  </a:txBody>
                  <a:tcPr/>
                </a:tc>
                <a:tc>
                  <a:txBody>
                    <a:bodyPr/>
                    <a:lstStyle/>
                    <a:p>
                      <a:r>
                        <a:rPr lang="en-US" dirty="0"/>
                        <a:t>1 (MKD)</a:t>
                      </a:r>
                    </a:p>
                  </a:txBody>
                  <a:tcPr/>
                </a:tc>
                <a:tc>
                  <a:txBody>
                    <a:bodyPr/>
                    <a:lstStyle/>
                    <a:p>
                      <a:r>
                        <a:rPr lang="en-US" dirty="0"/>
                        <a:t>1</a:t>
                      </a:r>
                    </a:p>
                  </a:txBody>
                  <a:tcPr/>
                </a:tc>
                <a:tc>
                  <a:txBody>
                    <a:bodyPr/>
                    <a:lstStyle/>
                    <a:p>
                      <a:r>
                        <a:rPr lang="en-US" dirty="0"/>
                        <a:t>2</a:t>
                      </a:r>
                    </a:p>
                  </a:txBody>
                  <a:tcPr/>
                </a:tc>
                <a:tc>
                  <a:txBody>
                    <a:bodyPr/>
                    <a:lstStyle/>
                    <a:p>
                      <a:r>
                        <a:rPr lang="en-US" dirty="0"/>
                        <a:t>100</a:t>
                      </a:r>
                    </a:p>
                  </a:txBody>
                  <a:tcPr/>
                </a:tc>
                <a:extLst>
                  <a:ext uri="{0D108BD9-81ED-4DB2-BD59-A6C34878D82A}">
                    <a16:rowId xmlns:a16="http://schemas.microsoft.com/office/drawing/2014/main" val="3722125799"/>
                  </a:ext>
                </a:extLst>
              </a:tr>
            </a:tbl>
          </a:graphicData>
        </a:graphic>
      </p:graphicFrame>
      <p:graphicFrame>
        <p:nvGraphicFramePr>
          <p:cNvPr id="6" name="Table 5"/>
          <p:cNvGraphicFramePr>
            <a:graphicFrameLocks noGrp="1"/>
          </p:cNvGraphicFramePr>
          <p:nvPr/>
        </p:nvGraphicFramePr>
        <p:xfrm>
          <a:off x="1644185" y="4998700"/>
          <a:ext cx="3251200" cy="7416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140022891"/>
                    </a:ext>
                  </a:extLst>
                </a:gridCol>
                <a:gridCol w="1625600">
                  <a:extLst>
                    <a:ext uri="{9D8B030D-6E8A-4147-A177-3AD203B41FA5}">
                      <a16:colId xmlns:a16="http://schemas.microsoft.com/office/drawing/2014/main" val="1316651781"/>
                    </a:ext>
                  </a:extLst>
                </a:gridCol>
              </a:tblGrid>
              <a:tr h="370840">
                <a:tc>
                  <a:txBody>
                    <a:bodyPr/>
                    <a:lstStyle/>
                    <a:p>
                      <a:r>
                        <a:rPr lang="en-US" dirty="0" err="1"/>
                        <a:t>AccountId</a:t>
                      </a:r>
                      <a:r>
                        <a:rPr lang="en-US" dirty="0"/>
                        <a:t> (PK)</a:t>
                      </a:r>
                    </a:p>
                  </a:txBody>
                  <a:tcPr/>
                </a:tc>
                <a:tc>
                  <a:txBody>
                    <a:bodyPr/>
                    <a:lstStyle/>
                    <a:p>
                      <a:r>
                        <a:rPr lang="en-US" dirty="0" err="1"/>
                        <a:t>CurrencyId</a:t>
                      </a:r>
                      <a:endParaRPr lang="en-US" dirty="0"/>
                    </a:p>
                  </a:txBody>
                  <a:tcPr/>
                </a:tc>
                <a:extLst>
                  <a:ext uri="{0D108BD9-81ED-4DB2-BD59-A6C34878D82A}">
                    <a16:rowId xmlns:a16="http://schemas.microsoft.com/office/drawing/2014/main" val="617421850"/>
                  </a:ext>
                </a:extLst>
              </a:tr>
              <a:tr h="370840">
                <a:tc>
                  <a:txBody>
                    <a:bodyPr/>
                    <a:lstStyle/>
                    <a:p>
                      <a:r>
                        <a:rPr lang="en-US" dirty="0"/>
                        <a:t>1</a:t>
                      </a:r>
                    </a:p>
                  </a:txBody>
                  <a:tcPr/>
                </a:tc>
                <a:tc>
                  <a:txBody>
                    <a:bodyPr/>
                    <a:lstStyle/>
                    <a:p>
                      <a:r>
                        <a:rPr lang="en-US" dirty="0"/>
                        <a:t>1 (MKD)</a:t>
                      </a:r>
                    </a:p>
                  </a:txBody>
                  <a:tcPr/>
                </a:tc>
                <a:extLst>
                  <a:ext uri="{0D108BD9-81ED-4DB2-BD59-A6C34878D82A}">
                    <a16:rowId xmlns:a16="http://schemas.microsoft.com/office/drawing/2014/main" val="3722125799"/>
                  </a:ext>
                </a:extLst>
              </a:tr>
            </a:tbl>
          </a:graphicData>
        </a:graphic>
      </p:graphicFrame>
      <p:graphicFrame>
        <p:nvGraphicFramePr>
          <p:cNvPr id="7" name="Table 6"/>
          <p:cNvGraphicFramePr>
            <a:graphicFrameLocks noGrp="1"/>
          </p:cNvGraphicFramePr>
          <p:nvPr/>
        </p:nvGraphicFramePr>
        <p:xfrm>
          <a:off x="1644185" y="5874624"/>
          <a:ext cx="7169821" cy="741680"/>
        </p:xfrm>
        <a:graphic>
          <a:graphicData uri="http://schemas.openxmlformats.org/drawingml/2006/table">
            <a:tbl>
              <a:tblPr firstRow="1" bandRow="1">
                <a:tableStyleId>{5C22544A-7EE6-4342-B048-85BDC9FD1C3A}</a:tableStyleId>
              </a:tblPr>
              <a:tblGrid>
                <a:gridCol w="1433964">
                  <a:extLst>
                    <a:ext uri="{9D8B030D-6E8A-4147-A177-3AD203B41FA5}">
                      <a16:colId xmlns:a16="http://schemas.microsoft.com/office/drawing/2014/main" val="4286978967"/>
                    </a:ext>
                  </a:extLst>
                </a:gridCol>
                <a:gridCol w="1433964">
                  <a:extLst>
                    <a:ext uri="{9D8B030D-6E8A-4147-A177-3AD203B41FA5}">
                      <a16:colId xmlns:a16="http://schemas.microsoft.com/office/drawing/2014/main" val="1140022891"/>
                    </a:ext>
                  </a:extLst>
                </a:gridCol>
                <a:gridCol w="1433964">
                  <a:extLst>
                    <a:ext uri="{9D8B030D-6E8A-4147-A177-3AD203B41FA5}">
                      <a16:colId xmlns:a16="http://schemas.microsoft.com/office/drawing/2014/main" val="509382417"/>
                    </a:ext>
                  </a:extLst>
                </a:gridCol>
                <a:gridCol w="1782619">
                  <a:extLst>
                    <a:ext uri="{9D8B030D-6E8A-4147-A177-3AD203B41FA5}">
                      <a16:colId xmlns:a16="http://schemas.microsoft.com/office/drawing/2014/main" val="4178796815"/>
                    </a:ext>
                  </a:extLst>
                </a:gridCol>
                <a:gridCol w="1085310">
                  <a:extLst>
                    <a:ext uri="{9D8B030D-6E8A-4147-A177-3AD203B41FA5}">
                      <a16:colId xmlns:a16="http://schemas.microsoft.com/office/drawing/2014/main" val="3631413462"/>
                    </a:ext>
                  </a:extLst>
                </a:gridCol>
              </a:tblGrid>
              <a:tr h="370840">
                <a:tc>
                  <a:txBody>
                    <a:bodyPr/>
                    <a:lstStyle/>
                    <a:p>
                      <a:r>
                        <a:rPr lang="en-US" dirty="0">
                          <a:solidFill>
                            <a:srgbClr val="FF0000"/>
                          </a:solidFill>
                        </a:rPr>
                        <a:t>ID (PK)</a:t>
                      </a:r>
                    </a:p>
                  </a:txBody>
                  <a:tcPr/>
                </a:tc>
                <a:tc>
                  <a:txBody>
                    <a:bodyPr/>
                    <a:lstStyle/>
                    <a:p>
                      <a:r>
                        <a:rPr lang="en-US" dirty="0" err="1"/>
                        <a:t>AccountId</a:t>
                      </a:r>
                      <a:endParaRPr lang="en-US" dirty="0"/>
                    </a:p>
                  </a:txBody>
                  <a:tcPr/>
                </a:tc>
                <a:tc>
                  <a:txBody>
                    <a:bodyPr/>
                    <a:lstStyle/>
                    <a:p>
                      <a:r>
                        <a:rPr lang="en-US" dirty="0" err="1"/>
                        <a:t>LocationId</a:t>
                      </a:r>
                      <a:endParaRPr lang="en-US" dirty="0"/>
                    </a:p>
                  </a:txBody>
                  <a:tcPr/>
                </a:tc>
                <a:tc>
                  <a:txBody>
                    <a:bodyPr/>
                    <a:lstStyle/>
                    <a:p>
                      <a:r>
                        <a:rPr lang="en-US" dirty="0" err="1"/>
                        <a:t>TransactionDate</a:t>
                      </a:r>
                      <a:endParaRPr lang="en-US" dirty="0"/>
                    </a:p>
                  </a:txBody>
                  <a:tcPr/>
                </a:tc>
                <a:tc>
                  <a:txBody>
                    <a:bodyPr/>
                    <a:lstStyle/>
                    <a:p>
                      <a:r>
                        <a:rPr lang="en-US" dirty="0" err="1"/>
                        <a:t>Amout</a:t>
                      </a:r>
                      <a:endParaRPr lang="en-US" dirty="0"/>
                    </a:p>
                  </a:txBody>
                  <a:tcPr/>
                </a:tc>
                <a:extLst>
                  <a:ext uri="{0D108BD9-81ED-4DB2-BD59-A6C34878D82A}">
                    <a16:rowId xmlns:a16="http://schemas.microsoft.com/office/drawing/2014/main" val="617421850"/>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100</a:t>
                      </a:r>
                    </a:p>
                  </a:txBody>
                  <a:tcPr/>
                </a:tc>
                <a:extLst>
                  <a:ext uri="{0D108BD9-81ED-4DB2-BD59-A6C34878D82A}">
                    <a16:rowId xmlns:a16="http://schemas.microsoft.com/office/drawing/2014/main" val="3722125799"/>
                  </a:ext>
                </a:extLst>
              </a:tr>
            </a:tbl>
          </a:graphicData>
        </a:graphic>
      </p:graphicFrame>
      <p:sp>
        <p:nvSpPr>
          <p:cNvPr id="8" name="TextBox 7"/>
          <p:cNvSpPr txBox="1"/>
          <p:nvPr/>
        </p:nvSpPr>
        <p:spPr>
          <a:xfrm>
            <a:off x="5207473" y="5184874"/>
            <a:ext cx="1499513" cy="369332"/>
          </a:xfrm>
          <a:prstGeom prst="rect">
            <a:avLst/>
          </a:prstGeom>
          <a:noFill/>
        </p:spPr>
        <p:txBody>
          <a:bodyPr wrap="none" rtlCol="0">
            <a:spAutoFit/>
          </a:bodyPr>
          <a:lstStyle/>
          <a:p>
            <a:r>
              <a:rPr lang="en-US" dirty="0"/>
              <a:t>Account Table</a:t>
            </a:r>
          </a:p>
        </p:txBody>
      </p:sp>
      <p:sp>
        <p:nvSpPr>
          <p:cNvPr id="9" name="TextBox 8"/>
          <p:cNvSpPr txBox="1"/>
          <p:nvPr/>
        </p:nvSpPr>
        <p:spPr>
          <a:xfrm>
            <a:off x="9117834" y="6027301"/>
            <a:ext cx="2136675" cy="369332"/>
          </a:xfrm>
          <a:prstGeom prst="rect">
            <a:avLst/>
          </a:prstGeom>
          <a:noFill/>
        </p:spPr>
        <p:txBody>
          <a:bodyPr wrap="none" rtlCol="0">
            <a:spAutoFit/>
          </a:bodyPr>
          <a:lstStyle/>
          <a:p>
            <a:r>
              <a:rPr lang="en-US" dirty="0"/>
              <a:t>Account </a:t>
            </a:r>
            <a:r>
              <a:rPr lang="en-US" dirty="0" err="1"/>
              <a:t>DetailsTable</a:t>
            </a:r>
            <a:endParaRPr lang="en-US" dirty="0"/>
          </a:p>
        </p:txBody>
      </p:sp>
    </p:spTree>
    <p:extLst>
      <p:ext uri="{BB962C8B-B14F-4D97-AF65-F5344CB8AC3E}">
        <p14:creationId xmlns:p14="http://schemas.microsoft.com/office/powerpoint/2010/main" val="30199103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normalizations 3/3	</a:t>
            </a:r>
            <a:endParaRPr lang="mk-MK" dirty="0"/>
          </a:p>
        </p:txBody>
      </p:sp>
      <p:sp>
        <p:nvSpPr>
          <p:cNvPr id="3" name="Content Placeholder 2"/>
          <p:cNvSpPr>
            <a:spLocks noGrp="1"/>
          </p:cNvSpPr>
          <p:nvPr>
            <p:ph idx="1"/>
          </p:nvPr>
        </p:nvSpPr>
        <p:spPr/>
        <p:txBody>
          <a:bodyPr>
            <a:normAutofit/>
          </a:bodyPr>
          <a:lstStyle/>
          <a:p>
            <a:r>
              <a:rPr lang="en-US" dirty="0"/>
              <a:t>Third normal form</a:t>
            </a:r>
          </a:p>
          <a:p>
            <a:pPr lvl="1"/>
            <a:r>
              <a:rPr lang="en-US" dirty="0"/>
              <a:t>No dependencies on non-key attributes</a:t>
            </a:r>
          </a:p>
          <a:p>
            <a:pPr lvl="1"/>
            <a:r>
              <a:rPr lang="en-US" dirty="0"/>
              <a:t>Pull out columns that don’t directly relate to the subject of the row (the primary key), and put them in their own table</a:t>
            </a:r>
          </a:p>
          <a:p>
            <a:pPr lvl="1"/>
            <a:r>
              <a:rPr lang="en-US" dirty="0"/>
              <a:t>Example: Account details table (do not keep info for the Location name and type in all transactions)</a:t>
            </a:r>
          </a:p>
          <a:p>
            <a:pPr lvl="1"/>
            <a:r>
              <a:rPr lang="en-US" dirty="0"/>
              <a:t>Example:</a:t>
            </a:r>
          </a:p>
          <a:p>
            <a:pPr lvl="1"/>
            <a:endParaRPr lang="en-US" dirty="0"/>
          </a:p>
          <a:p>
            <a:pPr lvl="1"/>
            <a:endParaRPr lang="en-US" dirty="0"/>
          </a:p>
          <a:p>
            <a:endParaRPr lang="en-US" dirty="0"/>
          </a:p>
        </p:txBody>
      </p:sp>
      <p:graphicFrame>
        <p:nvGraphicFramePr>
          <p:cNvPr id="7" name="Table 6"/>
          <p:cNvGraphicFramePr>
            <a:graphicFrameLocks noGrp="1"/>
          </p:cNvGraphicFramePr>
          <p:nvPr/>
        </p:nvGraphicFramePr>
        <p:xfrm>
          <a:off x="579862" y="4926771"/>
          <a:ext cx="11385396" cy="741680"/>
        </p:xfrm>
        <a:graphic>
          <a:graphicData uri="http://schemas.openxmlformats.org/drawingml/2006/table">
            <a:tbl>
              <a:tblPr firstRow="1" bandRow="1">
                <a:tableStyleId>{5C22544A-7EE6-4342-B048-85BDC9FD1C3A}</a:tableStyleId>
              </a:tblPr>
              <a:tblGrid>
                <a:gridCol w="1059367">
                  <a:extLst>
                    <a:ext uri="{9D8B030D-6E8A-4147-A177-3AD203B41FA5}">
                      <a16:colId xmlns:a16="http://schemas.microsoft.com/office/drawing/2014/main" val="4286978967"/>
                    </a:ext>
                  </a:extLst>
                </a:gridCol>
                <a:gridCol w="1326995">
                  <a:extLst>
                    <a:ext uri="{9D8B030D-6E8A-4147-A177-3AD203B41FA5}">
                      <a16:colId xmlns:a16="http://schemas.microsoft.com/office/drawing/2014/main" val="1140022891"/>
                    </a:ext>
                  </a:extLst>
                </a:gridCol>
                <a:gridCol w="1182029">
                  <a:extLst>
                    <a:ext uri="{9D8B030D-6E8A-4147-A177-3AD203B41FA5}">
                      <a16:colId xmlns:a16="http://schemas.microsoft.com/office/drawing/2014/main" val="509382417"/>
                    </a:ext>
                  </a:extLst>
                </a:gridCol>
                <a:gridCol w="1873405">
                  <a:extLst>
                    <a:ext uri="{9D8B030D-6E8A-4147-A177-3AD203B41FA5}">
                      <a16:colId xmlns:a16="http://schemas.microsoft.com/office/drawing/2014/main" val="4178796815"/>
                    </a:ext>
                  </a:extLst>
                </a:gridCol>
                <a:gridCol w="1193181">
                  <a:extLst>
                    <a:ext uri="{9D8B030D-6E8A-4147-A177-3AD203B41FA5}">
                      <a16:colId xmlns:a16="http://schemas.microsoft.com/office/drawing/2014/main" val="3631413462"/>
                    </a:ext>
                  </a:extLst>
                </a:gridCol>
                <a:gridCol w="1773044">
                  <a:extLst>
                    <a:ext uri="{9D8B030D-6E8A-4147-A177-3AD203B41FA5}">
                      <a16:colId xmlns:a16="http://schemas.microsoft.com/office/drawing/2014/main" val="4044581158"/>
                    </a:ext>
                  </a:extLst>
                </a:gridCol>
                <a:gridCol w="2977375">
                  <a:extLst>
                    <a:ext uri="{9D8B030D-6E8A-4147-A177-3AD203B41FA5}">
                      <a16:colId xmlns:a16="http://schemas.microsoft.com/office/drawing/2014/main" val="3434152879"/>
                    </a:ext>
                  </a:extLst>
                </a:gridCol>
              </a:tblGrid>
              <a:tr h="370840">
                <a:tc>
                  <a:txBody>
                    <a:bodyPr/>
                    <a:lstStyle/>
                    <a:p>
                      <a:r>
                        <a:rPr lang="en-US" dirty="0">
                          <a:solidFill>
                            <a:srgbClr val="FF0000"/>
                          </a:solidFill>
                        </a:rPr>
                        <a:t>ID (PK)</a:t>
                      </a:r>
                    </a:p>
                  </a:txBody>
                  <a:tcPr/>
                </a:tc>
                <a:tc>
                  <a:txBody>
                    <a:bodyPr/>
                    <a:lstStyle/>
                    <a:p>
                      <a:r>
                        <a:rPr lang="en-US" dirty="0" err="1"/>
                        <a:t>AccountId</a:t>
                      </a:r>
                      <a:endParaRPr lang="en-US" dirty="0"/>
                    </a:p>
                  </a:txBody>
                  <a:tcPr/>
                </a:tc>
                <a:tc>
                  <a:txBody>
                    <a:bodyPr/>
                    <a:lstStyle/>
                    <a:p>
                      <a:r>
                        <a:rPr lang="en-US" dirty="0" err="1"/>
                        <a:t>LocationId</a:t>
                      </a:r>
                      <a:endParaRPr lang="en-US" dirty="0"/>
                    </a:p>
                  </a:txBody>
                  <a:tcPr/>
                </a:tc>
                <a:tc>
                  <a:txBody>
                    <a:bodyPr/>
                    <a:lstStyle/>
                    <a:p>
                      <a:r>
                        <a:rPr lang="en-US" dirty="0" err="1"/>
                        <a:t>TransactionDate</a:t>
                      </a:r>
                      <a:endParaRPr lang="en-US" dirty="0"/>
                    </a:p>
                  </a:txBody>
                  <a:tcPr/>
                </a:tc>
                <a:tc>
                  <a:txBody>
                    <a:bodyPr/>
                    <a:lstStyle/>
                    <a:p>
                      <a:r>
                        <a:rPr lang="en-US" dirty="0" err="1"/>
                        <a:t>Amout</a:t>
                      </a:r>
                      <a:endParaRPr lang="en-US" dirty="0"/>
                    </a:p>
                  </a:txBody>
                  <a:tcPr/>
                </a:tc>
                <a:tc>
                  <a:txBody>
                    <a:bodyPr/>
                    <a:lstStyle/>
                    <a:p>
                      <a:r>
                        <a:rPr lang="en-US" dirty="0" err="1"/>
                        <a:t>LocationName</a:t>
                      </a:r>
                      <a:endParaRPr lang="en-US" dirty="0"/>
                    </a:p>
                  </a:txBody>
                  <a:tcPr/>
                </a:tc>
                <a:tc>
                  <a:txBody>
                    <a:bodyPr/>
                    <a:lstStyle/>
                    <a:p>
                      <a:r>
                        <a:rPr lang="en-US" dirty="0" err="1"/>
                        <a:t>LocationType</a:t>
                      </a:r>
                      <a:endParaRPr lang="en-US" dirty="0"/>
                    </a:p>
                  </a:txBody>
                  <a:tcPr/>
                </a:tc>
                <a:extLst>
                  <a:ext uri="{0D108BD9-81ED-4DB2-BD59-A6C34878D82A}">
                    <a16:rowId xmlns:a16="http://schemas.microsoft.com/office/drawing/2014/main" val="617421850"/>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100</a:t>
                      </a:r>
                    </a:p>
                  </a:txBody>
                  <a:tcPr/>
                </a:tc>
                <a:tc>
                  <a:txBody>
                    <a:bodyPr/>
                    <a:lstStyle/>
                    <a:p>
                      <a:r>
                        <a:rPr lang="en-US" dirty="0"/>
                        <a:t>ATM </a:t>
                      </a:r>
                      <a:r>
                        <a:rPr lang="en-US" dirty="0" err="1"/>
                        <a:t>Skopjanka</a:t>
                      </a:r>
                      <a:endParaRPr lang="en-US" dirty="0"/>
                    </a:p>
                  </a:txBody>
                  <a:tcPr/>
                </a:tc>
                <a:tc>
                  <a:txBody>
                    <a:bodyPr/>
                    <a:lstStyle/>
                    <a:p>
                      <a:r>
                        <a:rPr lang="en-US" dirty="0"/>
                        <a:t>ATM’s</a:t>
                      </a:r>
                    </a:p>
                  </a:txBody>
                  <a:tcPr/>
                </a:tc>
                <a:extLst>
                  <a:ext uri="{0D108BD9-81ED-4DB2-BD59-A6C34878D82A}">
                    <a16:rowId xmlns:a16="http://schemas.microsoft.com/office/drawing/2014/main" val="3722125799"/>
                  </a:ext>
                </a:extLst>
              </a:tr>
            </a:tbl>
          </a:graphicData>
        </a:graphic>
      </p:graphicFrame>
      <p:cxnSp>
        <p:nvCxnSpPr>
          <p:cNvPr id="10" name="Straight Connector 9"/>
          <p:cNvCxnSpPr/>
          <p:nvPr/>
        </p:nvCxnSpPr>
        <p:spPr>
          <a:xfrm>
            <a:off x="7337502" y="4404732"/>
            <a:ext cx="4627756" cy="16838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7337502" y="4316335"/>
            <a:ext cx="4274636" cy="186062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2084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Foreign keys</a:t>
            </a:r>
            <a:endParaRPr lang="mk-MK" dirty="0"/>
          </a:p>
        </p:txBody>
      </p:sp>
      <p:sp>
        <p:nvSpPr>
          <p:cNvPr id="5" name="Text Placeholder 4"/>
          <p:cNvSpPr>
            <a:spLocks noGrp="1"/>
          </p:cNvSpPr>
          <p:nvPr>
            <p:ph type="body" idx="1"/>
          </p:nvPr>
        </p:nvSpPr>
        <p:spPr/>
        <p:txBody>
          <a:bodyPr/>
          <a:lstStyle/>
          <a:p>
            <a:r>
              <a:rPr lang="en-US" dirty="0"/>
              <a:t>Foreign keys and referential integrity</a:t>
            </a:r>
            <a:endParaRPr lang="mk-MK" dirty="0"/>
          </a:p>
        </p:txBody>
      </p:sp>
    </p:spTree>
    <p:extLst>
      <p:ext uri="{BB962C8B-B14F-4D97-AF65-F5344CB8AC3E}">
        <p14:creationId xmlns:p14="http://schemas.microsoft.com/office/powerpoint/2010/main" val="18235424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keys	</a:t>
            </a:r>
            <a:endParaRPr lang="mk-MK" dirty="0"/>
          </a:p>
        </p:txBody>
      </p:sp>
      <p:sp>
        <p:nvSpPr>
          <p:cNvPr id="3" name="Content Placeholder 2"/>
          <p:cNvSpPr>
            <a:spLocks noGrp="1"/>
          </p:cNvSpPr>
          <p:nvPr>
            <p:ph idx="1"/>
          </p:nvPr>
        </p:nvSpPr>
        <p:spPr/>
        <p:txBody>
          <a:bodyPr>
            <a:normAutofit/>
          </a:bodyPr>
          <a:lstStyle/>
          <a:p>
            <a:endParaRPr lang="en-US" dirty="0"/>
          </a:p>
          <a:p>
            <a:r>
              <a:rPr lang="en-US" dirty="0"/>
              <a:t>Foreign keys are used to enforce foreign key relationships between tables, so that referenced data is always in existence for rows that reference it.</a:t>
            </a:r>
          </a:p>
          <a:p>
            <a:r>
              <a:rPr lang="en-US" dirty="0"/>
              <a:t>It is column or combination of columns in one table that serve as a link to look up data in another table</a:t>
            </a:r>
          </a:p>
          <a:p>
            <a:r>
              <a:rPr lang="en-US" dirty="0"/>
              <a:t>Value in the first table may be duplicated, but in the second table where you look up the corresponding value, it must be unique</a:t>
            </a:r>
          </a:p>
          <a:p>
            <a:endParaRPr lang="en-US" dirty="0"/>
          </a:p>
        </p:txBody>
      </p:sp>
    </p:spTree>
    <p:extLst>
      <p:ext uri="{BB962C8B-B14F-4D97-AF65-F5344CB8AC3E}">
        <p14:creationId xmlns:p14="http://schemas.microsoft.com/office/powerpoint/2010/main" val="412541308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keys - example	</a:t>
            </a:r>
            <a:endParaRPr lang="mk-MK" dirty="0"/>
          </a:p>
        </p:txBody>
      </p:sp>
      <p:sp>
        <p:nvSpPr>
          <p:cNvPr id="3" name="Content Placeholder 2"/>
          <p:cNvSpPr>
            <a:spLocks noGrp="1"/>
          </p:cNvSpPr>
          <p:nvPr>
            <p:ph idx="1"/>
          </p:nvPr>
        </p:nvSpPr>
        <p:spPr/>
        <p:txBody>
          <a:bodyPr>
            <a:normAutofit/>
          </a:bodyPr>
          <a:lstStyle/>
          <a:p>
            <a:endParaRPr lang="en-US" dirty="0"/>
          </a:p>
          <a:p>
            <a:r>
              <a:rPr lang="en-US" dirty="0"/>
              <a:t>Syntax:</a:t>
            </a:r>
          </a:p>
          <a:p>
            <a:endParaRPr lang="en-US" dirty="0"/>
          </a:p>
          <a:p>
            <a:endParaRPr lang="en-US" dirty="0"/>
          </a:p>
          <a:p>
            <a:endParaRPr lang="en-US" dirty="0"/>
          </a:p>
          <a:p>
            <a:r>
              <a:rPr lang="en-US" dirty="0"/>
              <a:t>Example:</a:t>
            </a:r>
          </a:p>
        </p:txBody>
      </p:sp>
      <p:sp>
        <p:nvSpPr>
          <p:cNvPr id="5" name="Rectangle 4"/>
          <p:cNvSpPr/>
          <p:nvPr/>
        </p:nvSpPr>
        <p:spPr>
          <a:xfrm>
            <a:off x="1975339" y="4976634"/>
            <a:ext cx="6096000" cy="1200329"/>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[Account]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FK_Account_Employee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FOREIGN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KEY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EmployeeId</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REFERENCES</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[Employee]</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endParaRPr lang="en-US" dirty="0"/>
          </a:p>
        </p:txBody>
      </p:sp>
      <p:sp>
        <p:nvSpPr>
          <p:cNvPr id="6" name="Rectangle 5"/>
          <p:cNvSpPr/>
          <p:nvPr/>
        </p:nvSpPr>
        <p:spPr>
          <a:xfrm>
            <a:off x="1975339" y="2800965"/>
            <a:ext cx="6096000" cy="1200329"/>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ConstraintName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FOREIGN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KEY</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ColumnName</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REFERENCES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AnotherTable</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AnotherTableColumn</a:t>
            </a:r>
            <a:r>
              <a:rPr lang="en-US" dirty="0">
                <a:solidFill>
                  <a:srgbClr val="808080"/>
                </a:solidFill>
                <a:latin typeface="Consolas" panose="020B0609020204030204" pitchFamily="49" charset="0"/>
              </a:rPr>
              <a:t>)</a:t>
            </a:r>
            <a:endParaRPr lang="en-US" dirty="0"/>
          </a:p>
        </p:txBody>
      </p:sp>
    </p:spTree>
    <p:extLst>
      <p:ext uri="{BB962C8B-B14F-4D97-AF65-F5344CB8AC3E}">
        <p14:creationId xmlns:p14="http://schemas.microsoft.com/office/powerpoint/2010/main" val="203938809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5018"/>
            <a:ext cx="12192000" cy="6132982"/>
          </a:xfrm>
          <a:prstGeom prst="rect">
            <a:avLst/>
          </a:prstGeom>
        </p:spPr>
      </p:pic>
      <p:sp>
        <p:nvSpPr>
          <p:cNvPr id="2" name="Title 1"/>
          <p:cNvSpPr>
            <a:spLocks noGrp="1"/>
          </p:cNvSpPr>
          <p:nvPr>
            <p:ph type="title"/>
          </p:nvPr>
        </p:nvSpPr>
        <p:spPr>
          <a:xfrm>
            <a:off x="0" y="-235131"/>
            <a:ext cx="11390811" cy="1332411"/>
          </a:xfrm>
        </p:spPr>
        <p:txBody>
          <a:bodyPr>
            <a:normAutofit/>
          </a:bodyPr>
          <a:lstStyle/>
          <a:p>
            <a:r>
              <a:rPr lang="en-US" dirty="0"/>
              <a:t>Hands-on – Foreign keys</a:t>
            </a:r>
            <a:endParaRPr lang="mk-MK" dirty="0"/>
          </a:p>
        </p:txBody>
      </p:sp>
    </p:spTree>
    <p:extLst>
      <p:ext uri="{BB962C8B-B14F-4D97-AF65-F5344CB8AC3E}">
        <p14:creationId xmlns:p14="http://schemas.microsoft.com/office/powerpoint/2010/main" val="31517645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5911" y="122663"/>
            <a:ext cx="10103005" cy="6735337"/>
          </a:xfrm>
        </p:spPr>
      </p:pic>
    </p:spTree>
    <p:extLst>
      <p:ext uri="{BB962C8B-B14F-4D97-AF65-F5344CB8AC3E}">
        <p14:creationId xmlns:p14="http://schemas.microsoft.com/office/powerpoint/2010/main" val="40377363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215" y="2879725"/>
            <a:ext cx="10515600" cy="1325563"/>
          </a:xfrm>
        </p:spPr>
        <p:txBody>
          <a:bodyPr>
            <a:normAutofit/>
          </a:bodyPr>
          <a:lstStyle/>
          <a:p>
            <a:r>
              <a:rPr lang="en-US" dirty="0"/>
              <a:t>Let’s first populate the database with test data</a:t>
            </a:r>
            <a:br>
              <a:rPr lang="en-US" b="1" dirty="0"/>
            </a:br>
            <a:endParaRPr lang="mk-MK" b="1" dirty="0"/>
          </a:p>
        </p:txBody>
      </p:sp>
    </p:spTree>
    <p:extLst>
      <p:ext uri="{BB962C8B-B14F-4D97-AF65-F5344CB8AC3E}">
        <p14:creationId xmlns:p14="http://schemas.microsoft.com/office/powerpoint/2010/main" val="20997903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59035-A5FF-41EC-81B4-C30FF2289447}"/>
              </a:ext>
            </a:extLst>
          </p:cNvPr>
          <p:cNvSpPr>
            <a:spLocks noGrp="1"/>
          </p:cNvSpPr>
          <p:nvPr>
            <p:ph type="title"/>
          </p:nvPr>
        </p:nvSpPr>
        <p:spPr/>
        <p:txBody>
          <a:bodyPr/>
          <a:lstStyle/>
          <a:p>
            <a:r>
              <a:rPr lang="en-US" dirty="0"/>
              <a:t>Workshop intro</a:t>
            </a:r>
            <a:endParaRPr lang="mk-MK" dirty="0"/>
          </a:p>
        </p:txBody>
      </p:sp>
      <p:sp>
        <p:nvSpPr>
          <p:cNvPr id="3" name="Content Placeholder 2">
            <a:extLst>
              <a:ext uri="{FF2B5EF4-FFF2-40B4-BE49-F238E27FC236}">
                <a16:creationId xmlns:a16="http://schemas.microsoft.com/office/drawing/2014/main" id="{61159723-7889-400F-AEAF-7A778939FE53}"/>
              </a:ext>
            </a:extLst>
          </p:cNvPr>
          <p:cNvSpPr>
            <a:spLocks noGrp="1"/>
          </p:cNvSpPr>
          <p:nvPr>
            <p:ph idx="1"/>
          </p:nvPr>
        </p:nvSpPr>
        <p:spPr/>
        <p:txBody>
          <a:bodyPr/>
          <a:lstStyle/>
          <a:p>
            <a:r>
              <a:rPr lang="en-US" dirty="0"/>
              <a:t>Browse the tables</a:t>
            </a:r>
          </a:p>
          <a:p>
            <a:pPr lvl="1"/>
            <a:r>
              <a:rPr lang="en-US" dirty="0"/>
              <a:t>Make simple queries from each table to identify the data</a:t>
            </a:r>
          </a:p>
          <a:p>
            <a:pPr lvl="1"/>
            <a:r>
              <a:rPr lang="en-US" dirty="0"/>
              <a:t>Check how the tables are connected to each other – check the references</a:t>
            </a:r>
          </a:p>
          <a:p>
            <a:pPr lvl="1"/>
            <a:r>
              <a:rPr lang="en-US" dirty="0"/>
              <a:t>Investigate data with inline queries – will be learned in next period again</a:t>
            </a:r>
            <a:endParaRPr lang="mk-MK" dirty="0"/>
          </a:p>
        </p:txBody>
      </p:sp>
    </p:spTree>
    <p:extLst>
      <p:ext uri="{BB962C8B-B14F-4D97-AF65-F5344CB8AC3E}">
        <p14:creationId xmlns:p14="http://schemas.microsoft.com/office/powerpoint/2010/main" val="8878039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 1</a:t>
            </a:r>
          </a:p>
        </p:txBody>
      </p:sp>
      <p:sp>
        <p:nvSpPr>
          <p:cNvPr id="3" name="Content Placeholder 2"/>
          <p:cNvSpPr>
            <a:spLocks noGrp="1"/>
          </p:cNvSpPr>
          <p:nvPr>
            <p:ph idx="1"/>
          </p:nvPr>
        </p:nvSpPr>
        <p:spPr/>
        <p:txBody>
          <a:bodyPr/>
          <a:lstStyle/>
          <a:p>
            <a:r>
              <a:rPr lang="en-US" dirty="0"/>
              <a:t>Data types and data manipulation – Account tables</a:t>
            </a:r>
          </a:p>
          <a:p>
            <a:pPr lvl="1"/>
            <a:r>
              <a:rPr lang="en-US" dirty="0"/>
              <a:t>Insert new Customer in the system</a:t>
            </a:r>
          </a:p>
          <a:p>
            <a:pPr lvl="1"/>
            <a:r>
              <a:rPr lang="en-US" dirty="0"/>
              <a:t>Insert new Employee in the system. Use your friend name</a:t>
            </a:r>
          </a:p>
          <a:p>
            <a:pPr lvl="1"/>
            <a:r>
              <a:rPr lang="en-US" dirty="0"/>
              <a:t>Insert 2 accounts for the new customer with the new Employee (EUR, USD) </a:t>
            </a:r>
          </a:p>
          <a:p>
            <a:pPr lvl="1"/>
            <a:r>
              <a:rPr lang="en-US" dirty="0"/>
              <a:t>Insert new location type in the database (Terminal)</a:t>
            </a:r>
          </a:p>
          <a:p>
            <a:pPr lvl="1"/>
            <a:r>
              <a:rPr lang="en-US" dirty="0"/>
              <a:t>Insert new location from type Terminal (e.g. Zara City mall post terminal)</a:t>
            </a:r>
          </a:p>
          <a:p>
            <a:pPr lvl="1"/>
            <a:r>
              <a:rPr lang="en-US" dirty="0"/>
              <a:t>Insert 1 transaction for each account we created in bullet 3 (income)</a:t>
            </a:r>
          </a:p>
          <a:p>
            <a:pPr lvl="1"/>
            <a:r>
              <a:rPr lang="en-US" dirty="0"/>
              <a:t>Insert 2 transactions for each account (outcome) as the transactions were performed from the Zara City Mall post terminal</a:t>
            </a:r>
          </a:p>
          <a:p>
            <a:pPr lvl="1"/>
            <a:r>
              <a:rPr lang="en-US" dirty="0"/>
              <a:t>Change the Allowed overdraft on EUR account to be 10.000</a:t>
            </a:r>
          </a:p>
          <a:p>
            <a:pPr lvl="1"/>
            <a:endParaRPr lang="en-US" dirty="0"/>
          </a:p>
          <a:p>
            <a:pPr lvl="1"/>
            <a:endParaRPr lang="en-US" dirty="0"/>
          </a:p>
          <a:p>
            <a:pPr lvl="1"/>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353587730"/>
      </p:ext>
    </p:extLst>
  </p:cSld>
  <p:clrMapOvr>
    <a:masterClrMapping/>
  </p:clrMapOvr>
</p:sld>
</file>

<file path=ppt/theme/theme1.xml><?xml version="1.0" encoding="utf-8"?>
<a:theme xmlns:a="http://schemas.openxmlformats.org/drawingml/2006/main" name="Blagoj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goj Theme" id="{3EEF9F87-C6A8-4071-904D-5A0B0B6F7061}" vid="{1559B298-3E6D-475E-815D-8DCC2A090C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11910</TotalTime>
  <Words>9010</Words>
  <Application>Microsoft Office PowerPoint</Application>
  <PresentationFormat>Widescreen</PresentationFormat>
  <Paragraphs>1603</Paragraphs>
  <Slides>211</Slides>
  <Notes>68</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211</vt:i4>
      </vt:variant>
    </vt:vector>
  </HeadingPairs>
  <TitlesOfParts>
    <vt:vector size="217" baseType="lpstr">
      <vt:lpstr>Arial</vt:lpstr>
      <vt:lpstr>Calibri</vt:lpstr>
      <vt:lpstr>Calibri Light</vt:lpstr>
      <vt:lpstr>Consolas</vt:lpstr>
      <vt:lpstr>Segoe UI</vt:lpstr>
      <vt:lpstr>Blagoj Theme</vt:lpstr>
      <vt:lpstr>SQL </vt:lpstr>
      <vt:lpstr>About Me</vt:lpstr>
      <vt:lpstr>Course organization</vt:lpstr>
      <vt:lpstr>Groups for Q\A 5-1 sessions</vt:lpstr>
      <vt:lpstr>Open topics for Q\A</vt:lpstr>
      <vt:lpstr>Challenge 1</vt:lpstr>
      <vt:lpstr>Challenge 2</vt:lpstr>
      <vt:lpstr>Challenge 3</vt:lpstr>
      <vt:lpstr>Challenge 4 - Friday</vt:lpstr>
      <vt:lpstr>Challenge 5 - Functions (ready by 01.05.2021)</vt:lpstr>
      <vt:lpstr>Challenge 6</vt:lpstr>
      <vt:lpstr>Challenge 6 – visual representation</vt:lpstr>
      <vt:lpstr>Deadline for all challenges</vt:lpstr>
      <vt:lpstr>1. Working environment setup</vt:lpstr>
      <vt:lpstr>DBMS and Databases</vt:lpstr>
      <vt:lpstr>DBMS and Databases</vt:lpstr>
      <vt:lpstr>Working environment – preferable choice</vt:lpstr>
      <vt:lpstr>Working environment – second option</vt:lpstr>
      <vt:lpstr>2. Docker container installation</vt:lpstr>
      <vt:lpstr>Docker container installation – system requirements</vt:lpstr>
      <vt:lpstr>Docker container installation</vt:lpstr>
      <vt:lpstr>Docker container installation – Windows</vt:lpstr>
      <vt:lpstr>Docker container installation – MacOS</vt:lpstr>
      <vt:lpstr>Docker container installation</vt:lpstr>
      <vt:lpstr>Docker container installation</vt:lpstr>
      <vt:lpstr>3. SQL Server on Docker configuration</vt:lpstr>
      <vt:lpstr>Install SQL Server via docker container on Windows</vt:lpstr>
      <vt:lpstr>Install SQL Server via docker container on Windows</vt:lpstr>
      <vt:lpstr>Install SQL Server via docker container on Windows</vt:lpstr>
      <vt:lpstr>Install SQL Server via docker container on macOS</vt:lpstr>
      <vt:lpstr>4. Azure Data Studio</vt:lpstr>
      <vt:lpstr>Azure Data Studio - introduction</vt:lpstr>
      <vt:lpstr>Azure Data Studio – how to install</vt:lpstr>
      <vt:lpstr>Azure Data Studio – how to install</vt:lpstr>
      <vt:lpstr>Azure Data Studio – how to connect</vt:lpstr>
      <vt:lpstr>Azure Data Studio – how to connect</vt:lpstr>
      <vt:lpstr>Azure Data Studio – my first query</vt:lpstr>
      <vt:lpstr>5. Creating new databases</vt:lpstr>
      <vt:lpstr>Creating databases</vt:lpstr>
      <vt:lpstr>Create new database</vt:lpstr>
      <vt:lpstr>Create new database – where it is stored </vt:lpstr>
      <vt:lpstr>6. Data types</vt:lpstr>
      <vt:lpstr>Data Types in SQL Server 1/3</vt:lpstr>
      <vt:lpstr>Data Types in SQL Server 2/3</vt:lpstr>
      <vt:lpstr>Data Types in SQL Server 3/3</vt:lpstr>
      <vt:lpstr>7. Creating tables</vt:lpstr>
      <vt:lpstr>Creating tables - Basics</vt:lpstr>
      <vt:lpstr>Creating tables – Keys and identities</vt:lpstr>
      <vt:lpstr>Creating tables - Example</vt:lpstr>
      <vt:lpstr>Example for created table </vt:lpstr>
      <vt:lpstr>Creating tables – Deleting table</vt:lpstr>
      <vt:lpstr>8. Insert statement</vt:lpstr>
      <vt:lpstr>Data manipulation - INSERT</vt:lpstr>
      <vt:lpstr>9. Basic select statements</vt:lpstr>
      <vt:lpstr>Data manipulation - SELECT</vt:lpstr>
      <vt:lpstr>Basics of SQL Query statements</vt:lpstr>
      <vt:lpstr>Basics of SQL Query statements 2/2</vt:lpstr>
      <vt:lpstr>10. Update statement</vt:lpstr>
      <vt:lpstr>Data manipulation – UPDATE type 1</vt:lpstr>
      <vt:lpstr>Data manipulation – UPDATE with Alias</vt:lpstr>
      <vt:lpstr>11. Delete statement</vt:lpstr>
      <vt:lpstr>Data manipulation - DELETE</vt:lpstr>
      <vt:lpstr>Table constraints</vt:lpstr>
      <vt:lpstr>Table constraints</vt:lpstr>
      <vt:lpstr>Table constraints - Default</vt:lpstr>
      <vt:lpstr>Try at home </vt:lpstr>
      <vt:lpstr>Table constraints - CHECK</vt:lpstr>
      <vt:lpstr>Table constraints - UNIQUE</vt:lpstr>
      <vt:lpstr>Hands-on – DEFAULT, CHECK, UNIQUE</vt:lpstr>
      <vt:lpstr>Hands – on –Try at home</vt:lpstr>
      <vt:lpstr>Client requirement</vt:lpstr>
      <vt:lpstr>Design Bank personal accounts database 1/2</vt:lpstr>
      <vt:lpstr>Design Bank personal accounts database 2/2</vt:lpstr>
      <vt:lpstr>Hands-on – Bank personal accounts database</vt:lpstr>
      <vt:lpstr>Let’s create new database – name it BrainsterDB </vt:lpstr>
      <vt:lpstr>Needed tables</vt:lpstr>
      <vt:lpstr>Employee table</vt:lpstr>
      <vt:lpstr>Customer table</vt:lpstr>
      <vt:lpstr>Currency table</vt:lpstr>
      <vt:lpstr>Location type table</vt:lpstr>
      <vt:lpstr>Location table</vt:lpstr>
      <vt:lpstr>Account table</vt:lpstr>
      <vt:lpstr>Account Details table</vt:lpstr>
      <vt:lpstr>Azure data studio diagrams</vt:lpstr>
      <vt:lpstr>ER Diagram - Full database – no relations</vt:lpstr>
      <vt:lpstr>ER Diagram - Full database</vt:lpstr>
      <vt:lpstr>Working with multiple tables</vt:lpstr>
      <vt:lpstr>Working with multiple tables</vt:lpstr>
      <vt:lpstr>Data normalizations 1/3 </vt:lpstr>
      <vt:lpstr>Data normalizations 2/3 </vt:lpstr>
      <vt:lpstr>Data normalizations 3/3 </vt:lpstr>
      <vt:lpstr>Foreign keys</vt:lpstr>
      <vt:lpstr>Foreign keys </vt:lpstr>
      <vt:lpstr>Foreign keys - example </vt:lpstr>
      <vt:lpstr>Hands-on – Foreign keys</vt:lpstr>
      <vt:lpstr>PowerPoint Presentation</vt:lpstr>
      <vt:lpstr>Let’s first populate the database with test data </vt:lpstr>
      <vt:lpstr>Workshop intro</vt:lpstr>
      <vt:lpstr>Workshop – 1</vt:lpstr>
      <vt:lpstr>Homework 1</vt:lpstr>
      <vt:lpstr>Workshop – 3</vt:lpstr>
      <vt:lpstr>Workshop – 4 – try at home</vt:lpstr>
      <vt:lpstr>Content 2</vt:lpstr>
      <vt:lpstr>Introducing table joins</vt:lpstr>
      <vt:lpstr>Combining tables </vt:lpstr>
      <vt:lpstr>Table joins</vt:lpstr>
      <vt:lpstr>Table join types</vt:lpstr>
      <vt:lpstr>Inner joins</vt:lpstr>
      <vt:lpstr>Inner joins</vt:lpstr>
      <vt:lpstr>Inner joins - example</vt:lpstr>
      <vt:lpstr>Hands-on – Inner join</vt:lpstr>
      <vt:lpstr>Hands on</vt:lpstr>
      <vt:lpstr>Outer joins</vt:lpstr>
      <vt:lpstr>Outer joins</vt:lpstr>
      <vt:lpstr>Inner joins - example</vt:lpstr>
      <vt:lpstr>LEFT JOIN explained</vt:lpstr>
      <vt:lpstr>RIGHT JOIN explained</vt:lpstr>
      <vt:lpstr>FULL JOIN explained</vt:lpstr>
      <vt:lpstr>Hands-on – Outer join</vt:lpstr>
      <vt:lpstr>Cross join</vt:lpstr>
      <vt:lpstr>Cross join</vt:lpstr>
      <vt:lpstr>Cross join - example</vt:lpstr>
      <vt:lpstr>Hands-on – Cross join</vt:lpstr>
      <vt:lpstr>Hands-on</vt:lpstr>
      <vt:lpstr>Customer and account with left and inner join</vt:lpstr>
      <vt:lpstr>Combining data sets</vt:lpstr>
      <vt:lpstr>Combining data sets</vt:lpstr>
      <vt:lpstr>UNION operator </vt:lpstr>
      <vt:lpstr>UNION and UNION ALL Operators</vt:lpstr>
      <vt:lpstr>Hands-on – Union and UNION all</vt:lpstr>
      <vt:lpstr>INTERSECT operator </vt:lpstr>
      <vt:lpstr>INTERSECT Operators</vt:lpstr>
      <vt:lpstr>Hands-on – INTERSECT</vt:lpstr>
      <vt:lpstr>EXCEPT operator </vt:lpstr>
      <vt:lpstr>EXCEPT Operator</vt:lpstr>
      <vt:lpstr>Hands-on – EXCEPT</vt:lpstr>
      <vt:lpstr>Hands-on  Combining sets 1</vt:lpstr>
      <vt:lpstr>Hands-on 2</vt:lpstr>
      <vt:lpstr>Variables</vt:lpstr>
      <vt:lpstr>Variables - definition</vt:lpstr>
      <vt:lpstr>Variables - examples</vt:lpstr>
      <vt:lpstr>Try after each topic</vt:lpstr>
      <vt:lpstr>Hands-on – Variables</vt:lpstr>
      <vt:lpstr>Hands-on Variables</vt:lpstr>
      <vt:lpstr>Subqueries</vt:lpstr>
      <vt:lpstr>Subqueries </vt:lpstr>
      <vt:lpstr>Subqueries - example </vt:lpstr>
      <vt:lpstr>Hands-on – Subqueries</vt:lpstr>
      <vt:lpstr>Try at home</vt:lpstr>
      <vt:lpstr>Try at home -  Subqueries - challenge</vt:lpstr>
      <vt:lpstr>Data grouping and computing aggregates</vt:lpstr>
      <vt:lpstr>Data grouping and computing aggregates</vt:lpstr>
      <vt:lpstr>Most common aggregation functions</vt:lpstr>
      <vt:lpstr>Filtering by aggregates</vt:lpstr>
      <vt:lpstr>Hands-on – Data grouping</vt:lpstr>
      <vt:lpstr>HANDS-on Data grouping</vt:lpstr>
      <vt:lpstr>Window functions</vt:lpstr>
      <vt:lpstr>Window functions </vt:lpstr>
      <vt:lpstr>Window functions</vt:lpstr>
      <vt:lpstr>Hands-on – Window functions</vt:lpstr>
      <vt:lpstr>Hands on – windowing functions </vt:lpstr>
      <vt:lpstr>Window Ranking functions</vt:lpstr>
      <vt:lpstr>Window Ranking functions</vt:lpstr>
      <vt:lpstr>Window ranking functions</vt:lpstr>
      <vt:lpstr>Hands-on – Window ranking functions</vt:lpstr>
      <vt:lpstr>Hands - on</vt:lpstr>
      <vt:lpstr>Challenge – try within your group</vt:lpstr>
      <vt:lpstr>Common table expressions</vt:lpstr>
      <vt:lpstr>Common table expressions</vt:lpstr>
      <vt:lpstr>Common table expressions - example</vt:lpstr>
      <vt:lpstr>Hands-on – Common table expressions</vt:lpstr>
      <vt:lpstr>Hands on</vt:lpstr>
      <vt:lpstr>Hands on</vt:lpstr>
      <vt:lpstr>Challenge 4 - Friday</vt:lpstr>
      <vt:lpstr>Functions</vt:lpstr>
      <vt:lpstr>Built-in functions</vt:lpstr>
      <vt:lpstr>Hands-on – Build-in functions</vt:lpstr>
      <vt:lpstr>Hands-on</vt:lpstr>
      <vt:lpstr>Try at home</vt:lpstr>
      <vt:lpstr>Scalar-valued functions</vt:lpstr>
      <vt:lpstr>Scalar –valued functions - example</vt:lpstr>
      <vt:lpstr>Scalar –valued functions - example</vt:lpstr>
      <vt:lpstr>Hands-on – Scalar valued functions</vt:lpstr>
      <vt:lpstr>Hands-on</vt:lpstr>
      <vt:lpstr>Try at home</vt:lpstr>
      <vt:lpstr>Table-valued functions</vt:lpstr>
      <vt:lpstr>Table –valued functions - example</vt:lpstr>
      <vt:lpstr>Hands-on – Table valued functions</vt:lpstr>
      <vt:lpstr>Hands on</vt:lpstr>
      <vt:lpstr>Stored Procedures</vt:lpstr>
      <vt:lpstr>Stored procedures </vt:lpstr>
      <vt:lpstr>Stored procedures </vt:lpstr>
      <vt:lpstr>Stored procedures – how to create </vt:lpstr>
      <vt:lpstr>Stored procedures – example </vt:lpstr>
      <vt:lpstr>Hands-on – Stored Procedures</vt:lpstr>
      <vt:lpstr>Hands-on – Day 1 </vt:lpstr>
      <vt:lpstr>Hands – on – Day 2</vt:lpstr>
      <vt:lpstr>Conditions</vt:lpstr>
      <vt:lpstr>Conditions</vt:lpstr>
      <vt:lpstr>Conditions – IF – THEN – ELSE statement </vt:lpstr>
      <vt:lpstr>Conditions – IF – THEN – ELSE statement </vt:lpstr>
      <vt:lpstr>Hands-on - 1 </vt:lpstr>
      <vt:lpstr>Hands-on – 2 – try at home (share with everyone) </vt:lpstr>
      <vt:lpstr>Conditions – CASE statement </vt:lpstr>
      <vt:lpstr>Hands-on – try at home </vt:lpstr>
      <vt:lpstr>Iterations</vt:lpstr>
      <vt:lpstr>Iterations – While loop</vt:lpstr>
      <vt:lpstr>Hands-on - 1 </vt:lpstr>
      <vt:lpstr>Hands-on - 2 </vt:lpstr>
      <vt:lpstr>Contact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dc:title>
  <dc:creator>Blagoj Kostovski</dc:creator>
  <cp:lastModifiedBy>Blagoj Kostovski</cp:lastModifiedBy>
  <cp:revision>7</cp:revision>
  <dcterms:created xsi:type="dcterms:W3CDTF">2020-08-31T13:33:04Z</dcterms:created>
  <dcterms:modified xsi:type="dcterms:W3CDTF">2021-04-29T17:26:07Z</dcterms:modified>
</cp:coreProperties>
</file>