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5"/>
  </p:notesMasterIdLst>
  <p:handoutMasterIdLst>
    <p:handoutMasterId r:id="rId16"/>
  </p:handoutMasterIdLst>
  <p:sldIdLst>
    <p:sldId id="354" r:id="rId2"/>
    <p:sldId id="256" r:id="rId3"/>
    <p:sldId id="344" r:id="rId4"/>
    <p:sldId id="370" r:id="rId5"/>
    <p:sldId id="390" r:id="rId6"/>
    <p:sldId id="373" r:id="rId7"/>
    <p:sldId id="376" r:id="rId8"/>
    <p:sldId id="377" r:id="rId9"/>
    <p:sldId id="378" r:id="rId10"/>
    <p:sldId id="391" r:id="rId11"/>
    <p:sldId id="388" r:id="rId12"/>
    <p:sldId id="387" r:id="rId13"/>
    <p:sldId id="386"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521" autoAdjust="0"/>
  </p:normalViewPr>
  <p:slideViewPr>
    <p:cSldViewPr>
      <p:cViewPr varScale="1">
        <p:scale>
          <a:sx n="64" d="100"/>
          <a:sy n="64" d="100"/>
        </p:scale>
        <p:origin x="102" y="276"/>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92" d="100"/>
          <a:sy n="92" d="100"/>
        </p:scale>
        <p:origin x="-373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80956-E81D-4E75-AC72-2F7B0EBA87C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CB48BDB-BD0E-4A92-B6E5-976F3C5DE23C}">
      <dgm:prSet phldrT="[Text]" custT="1"/>
      <dgm:spPr>
        <a:solidFill>
          <a:schemeClr val="bg1">
            <a:lumMod val="65000"/>
          </a:schemeClr>
        </a:solidFill>
      </dgm:spPr>
      <dgm:t>
        <a:bodyPr/>
        <a:lstStyle/>
        <a:p>
          <a:r>
            <a:rPr lang="en-US" sz="2000" dirty="0" smtClean="0"/>
            <a:t>Market Leadership</a:t>
          </a:r>
          <a:endParaRPr lang="en-US" sz="2000" dirty="0"/>
        </a:p>
      </dgm:t>
    </dgm:pt>
    <dgm:pt modelId="{C5C92EA8-BBA5-4920-AAF3-F00F02F68FDF}" type="parTrans" cxnId="{448E9EB5-EA8B-4F7D-925D-B0BA61022C35}">
      <dgm:prSet/>
      <dgm:spPr/>
      <dgm:t>
        <a:bodyPr/>
        <a:lstStyle/>
        <a:p>
          <a:endParaRPr lang="en-US"/>
        </a:p>
      </dgm:t>
    </dgm:pt>
    <dgm:pt modelId="{245769CF-BC52-4B2E-9B0D-D1E79F8A4765}" type="sibTrans" cxnId="{448E9EB5-EA8B-4F7D-925D-B0BA61022C35}">
      <dgm:prSet/>
      <dgm:spPr/>
      <dgm:t>
        <a:bodyPr/>
        <a:lstStyle/>
        <a:p>
          <a:endParaRPr lang="en-US"/>
        </a:p>
      </dgm:t>
    </dgm:pt>
    <dgm:pt modelId="{E1370FA2-9E25-4F8D-BD1B-CDE6D545CD4B}">
      <dgm:prSet phldrT="[Text]"/>
      <dgm:spPr>
        <a:solidFill>
          <a:schemeClr val="bg1">
            <a:lumMod val="85000"/>
          </a:schemeClr>
        </a:solidFill>
        <a:ln>
          <a:noFill/>
        </a:ln>
      </dgm:spPr>
      <dgm:t>
        <a:bodyPr anchor="ctr"/>
        <a:lstStyle/>
        <a:p>
          <a:pPr marL="182880" indent="-182880"/>
          <a:r>
            <a:rPr lang="en-US" dirty="0" smtClean="0"/>
            <a:t>Hundreds of partners with thousands of  applications processing millions of documents daily – Proven technology</a:t>
          </a:r>
          <a:endParaRPr lang="en-US" dirty="0"/>
        </a:p>
      </dgm:t>
    </dgm:pt>
    <dgm:pt modelId="{2D4D9503-1C51-4029-ACD9-056816658064}" type="parTrans" cxnId="{E79AE1C5-A02A-4064-84EA-B11ED6C76233}">
      <dgm:prSet/>
      <dgm:spPr/>
      <dgm:t>
        <a:bodyPr/>
        <a:lstStyle/>
        <a:p>
          <a:endParaRPr lang="en-US"/>
        </a:p>
      </dgm:t>
    </dgm:pt>
    <dgm:pt modelId="{78271E06-7019-4995-9142-ABA031753D53}" type="sibTrans" cxnId="{E79AE1C5-A02A-4064-84EA-B11ED6C76233}">
      <dgm:prSet/>
      <dgm:spPr/>
      <dgm:t>
        <a:bodyPr/>
        <a:lstStyle/>
        <a:p>
          <a:endParaRPr lang="en-US"/>
        </a:p>
      </dgm:t>
    </dgm:pt>
    <dgm:pt modelId="{76D7BAFB-4B7E-481A-A0E6-7A5652415E01}">
      <dgm:prSet phldrT="[Text]" custT="1"/>
      <dgm:spPr>
        <a:solidFill>
          <a:schemeClr val="bg1">
            <a:lumMod val="65000"/>
          </a:schemeClr>
        </a:solidFill>
      </dgm:spPr>
      <dgm:t>
        <a:bodyPr/>
        <a:lstStyle/>
        <a:p>
          <a:r>
            <a:rPr lang="en-US" sz="2000" dirty="0" smtClean="0"/>
            <a:t>Expertise</a:t>
          </a:r>
          <a:endParaRPr lang="en-US" sz="2000" dirty="0"/>
        </a:p>
      </dgm:t>
    </dgm:pt>
    <dgm:pt modelId="{62BF305F-AD0D-4B27-8414-8DD3921ABD5E}" type="parTrans" cxnId="{3AF38535-FECD-4722-BD4B-92AF5F19DC6A}">
      <dgm:prSet/>
      <dgm:spPr/>
      <dgm:t>
        <a:bodyPr/>
        <a:lstStyle/>
        <a:p>
          <a:endParaRPr lang="en-US"/>
        </a:p>
      </dgm:t>
    </dgm:pt>
    <dgm:pt modelId="{C5D28293-FDE3-414C-8ED5-B810CB64D79E}" type="sibTrans" cxnId="{3AF38535-FECD-4722-BD4B-92AF5F19DC6A}">
      <dgm:prSet/>
      <dgm:spPr/>
      <dgm:t>
        <a:bodyPr/>
        <a:lstStyle/>
        <a:p>
          <a:endParaRPr lang="en-US"/>
        </a:p>
      </dgm:t>
    </dgm:pt>
    <dgm:pt modelId="{A315335A-5247-471F-BDC2-A8811311EFE9}">
      <dgm:prSet phldrT="[Text]"/>
      <dgm:spPr>
        <a:solidFill>
          <a:schemeClr val="bg1">
            <a:lumMod val="85000"/>
          </a:schemeClr>
        </a:solidFill>
        <a:ln>
          <a:noFill/>
        </a:ln>
      </dgm:spPr>
      <dgm:t>
        <a:bodyPr anchor="ctr"/>
        <a:lstStyle/>
        <a:p>
          <a:pPr marL="182880" indent="-182880"/>
          <a:r>
            <a:rPr lang="en-US" dirty="0" smtClean="0"/>
            <a:t>25+ years in business – 15 years average engineer tenure – recognized file format  and file parsing experts</a:t>
          </a:r>
          <a:endParaRPr lang="en-US" dirty="0"/>
        </a:p>
      </dgm:t>
    </dgm:pt>
    <dgm:pt modelId="{C2DF9D1D-682A-4644-B50B-DF0704DC0C23}" type="parTrans" cxnId="{502E52E5-B9D3-40FC-838D-FA3652CF02CA}">
      <dgm:prSet/>
      <dgm:spPr/>
      <dgm:t>
        <a:bodyPr/>
        <a:lstStyle/>
        <a:p>
          <a:endParaRPr lang="en-US"/>
        </a:p>
      </dgm:t>
    </dgm:pt>
    <dgm:pt modelId="{8933B6D2-A0B9-4D0D-9AD3-F231446E51E4}" type="sibTrans" cxnId="{502E52E5-B9D3-40FC-838D-FA3652CF02CA}">
      <dgm:prSet/>
      <dgm:spPr/>
      <dgm:t>
        <a:bodyPr/>
        <a:lstStyle/>
        <a:p>
          <a:endParaRPr lang="en-US"/>
        </a:p>
      </dgm:t>
    </dgm:pt>
    <dgm:pt modelId="{7FC217EA-49DD-406C-8F31-DCAAC2F79F0F}">
      <dgm:prSet phldrT="[Text]" custT="1"/>
      <dgm:spPr>
        <a:solidFill>
          <a:schemeClr val="bg1">
            <a:lumMod val="65000"/>
          </a:schemeClr>
        </a:solidFill>
      </dgm:spPr>
      <dgm:t>
        <a:bodyPr/>
        <a:lstStyle/>
        <a:p>
          <a:r>
            <a:rPr lang="en-US" sz="2000" dirty="0" smtClean="0"/>
            <a:t>Product Breadth &amp; Depth</a:t>
          </a:r>
          <a:endParaRPr lang="en-US" sz="2000" dirty="0"/>
        </a:p>
      </dgm:t>
    </dgm:pt>
    <dgm:pt modelId="{C78805BE-B7BC-420C-A2BE-165DC4B4FB87}" type="parTrans" cxnId="{00873C80-CE46-43DC-AAA1-16BACFC87B52}">
      <dgm:prSet/>
      <dgm:spPr/>
      <dgm:t>
        <a:bodyPr/>
        <a:lstStyle/>
        <a:p>
          <a:endParaRPr lang="en-US"/>
        </a:p>
      </dgm:t>
    </dgm:pt>
    <dgm:pt modelId="{7E9FD3F0-7B1C-4FD0-85EE-32B0E3AECA4B}" type="sibTrans" cxnId="{00873C80-CE46-43DC-AAA1-16BACFC87B52}">
      <dgm:prSet/>
      <dgm:spPr/>
      <dgm:t>
        <a:bodyPr/>
        <a:lstStyle/>
        <a:p>
          <a:endParaRPr lang="en-US"/>
        </a:p>
      </dgm:t>
    </dgm:pt>
    <dgm:pt modelId="{C4F229F0-4AA8-4574-A556-71178B73D102}">
      <dgm:prSet phldrT="[Text]"/>
      <dgm:spPr>
        <a:solidFill>
          <a:schemeClr val="bg1">
            <a:lumMod val="85000"/>
          </a:schemeClr>
        </a:solidFill>
        <a:ln>
          <a:noFill/>
        </a:ln>
      </dgm:spPr>
      <dgm:t>
        <a:bodyPr anchor="ctr"/>
        <a:lstStyle/>
        <a:p>
          <a:pPr marL="182880" indent="-182880"/>
          <a:r>
            <a:rPr lang="en-US" dirty="0" smtClean="0"/>
            <a:t>10 </a:t>
          </a:r>
          <a:r>
            <a:rPr lang="en-US" dirty="0" smtClean="0"/>
            <a:t>SDKs – 600+ input formats – </a:t>
          </a:r>
          <a:r>
            <a:rPr lang="en-US" dirty="0" smtClean="0"/>
            <a:t>14 </a:t>
          </a:r>
          <a:r>
            <a:rPr lang="en-US" dirty="0" smtClean="0"/>
            <a:t>conversion output formats including XML, HTML, </a:t>
          </a:r>
          <a:r>
            <a:rPr lang="en-US" dirty="0" smtClean="0"/>
            <a:t>HTML5, PDF </a:t>
          </a:r>
          <a:r>
            <a:rPr lang="en-US" dirty="0" smtClean="0"/>
            <a:t>and Image – </a:t>
          </a:r>
          <a:r>
            <a:rPr lang="en-US" dirty="0" smtClean="0"/>
            <a:t>Multiple </a:t>
          </a:r>
          <a:r>
            <a:rPr lang="en-US" dirty="0" smtClean="0"/>
            <a:t>APIs – 20+ operating systems</a:t>
          </a:r>
          <a:endParaRPr lang="en-US" dirty="0"/>
        </a:p>
      </dgm:t>
    </dgm:pt>
    <dgm:pt modelId="{FDC8060D-78F5-4530-911D-F8412A78E668}" type="parTrans" cxnId="{A3D4CF93-EBD4-474B-8BFF-BF14FCC219C9}">
      <dgm:prSet/>
      <dgm:spPr/>
      <dgm:t>
        <a:bodyPr/>
        <a:lstStyle/>
        <a:p>
          <a:endParaRPr lang="en-US"/>
        </a:p>
      </dgm:t>
    </dgm:pt>
    <dgm:pt modelId="{C4BD44D5-C4FB-47ED-8193-701928196429}" type="sibTrans" cxnId="{A3D4CF93-EBD4-474B-8BFF-BF14FCC219C9}">
      <dgm:prSet/>
      <dgm:spPr/>
      <dgm:t>
        <a:bodyPr/>
        <a:lstStyle/>
        <a:p>
          <a:endParaRPr lang="en-US"/>
        </a:p>
      </dgm:t>
    </dgm:pt>
    <dgm:pt modelId="{3E996BC7-429D-4131-B496-62344AFD6E66}">
      <dgm:prSet custT="1"/>
      <dgm:spPr>
        <a:solidFill>
          <a:schemeClr val="bg1">
            <a:lumMod val="65000"/>
          </a:schemeClr>
        </a:solidFill>
      </dgm:spPr>
      <dgm:t>
        <a:bodyPr/>
        <a:lstStyle/>
        <a:p>
          <a:r>
            <a:rPr lang="en-US" sz="2000" dirty="0" smtClean="0"/>
            <a:t>Support</a:t>
          </a:r>
          <a:endParaRPr lang="en-US" sz="2000" dirty="0"/>
        </a:p>
      </dgm:t>
    </dgm:pt>
    <dgm:pt modelId="{E8E7082E-ABD1-4F48-98CB-0C56B3FA1D8F}" type="parTrans" cxnId="{5A6C9A3D-7D1C-4893-A9A9-FEC159D4566A}">
      <dgm:prSet/>
      <dgm:spPr/>
      <dgm:t>
        <a:bodyPr/>
        <a:lstStyle/>
        <a:p>
          <a:endParaRPr lang="en-US"/>
        </a:p>
      </dgm:t>
    </dgm:pt>
    <dgm:pt modelId="{76446F63-F78F-4616-9FE9-5DB9B33CB227}" type="sibTrans" cxnId="{5A6C9A3D-7D1C-4893-A9A9-FEC159D4566A}">
      <dgm:prSet/>
      <dgm:spPr/>
      <dgm:t>
        <a:bodyPr/>
        <a:lstStyle/>
        <a:p>
          <a:endParaRPr lang="en-US"/>
        </a:p>
      </dgm:t>
    </dgm:pt>
    <dgm:pt modelId="{8031B3B6-C473-4A0B-92BB-5D3E75ABCEBE}">
      <dgm:prSet custT="1"/>
      <dgm:spPr>
        <a:solidFill>
          <a:schemeClr val="bg1">
            <a:lumMod val="65000"/>
          </a:schemeClr>
        </a:solidFill>
      </dgm:spPr>
      <dgm:t>
        <a:bodyPr/>
        <a:lstStyle/>
        <a:p>
          <a:r>
            <a:rPr lang="en-US" sz="2000" dirty="0" smtClean="0"/>
            <a:t>Commitment</a:t>
          </a:r>
          <a:endParaRPr lang="en-US" sz="2000" dirty="0"/>
        </a:p>
      </dgm:t>
    </dgm:pt>
    <dgm:pt modelId="{F36D40C5-E51B-4433-BB41-99A3187815E2}" type="parTrans" cxnId="{0CE09185-4393-4718-9A4A-FDCF478FA83C}">
      <dgm:prSet/>
      <dgm:spPr/>
      <dgm:t>
        <a:bodyPr/>
        <a:lstStyle/>
        <a:p>
          <a:endParaRPr lang="en-US"/>
        </a:p>
      </dgm:t>
    </dgm:pt>
    <dgm:pt modelId="{801D54B7-49D7-4F04-8327-6C1F7A8D2F45}" type="sibTrans" cxnId="{0CE09185-4393-4718-9A4A-FDCF478FA83C}">
      <dgm:prSet/>
      <dgm:spPr/>
      <dgm:t>
        <a:bodyPr/>
        <a:lstStyle/>
        <a:p>
          <a:endParaRPr lang="en-US"/>
        </a:p>
      </dgm:t>
    </dgm:pt>
    <dgm:pt modelId="{CE8A589D-7BEF-476D-8C1D-FAF0C0F3242F}">
      <dgm:prSet/>
      <dgm:spPr>
        <a:solidFill>
          <a:schemeClr val="bg1">
            <a:lumMod val="85000"/>
          </a:schemeClr>
        </a:solidFill>
        <a:ln>
          <a:noFill/>
        </a:ln>
      </dgm:spPr>
      <dgm:t>
        <a:bodyPr anchor="ctr"/>
        <a:lstStyle/>
        <a:p>
          <a:pPr marL="182880" indent="-182880"/>
          <a:r>
            <a:rPr lang="en-US" dirty="0" smtClean="0"/>
            <a:t>Sophisticated  support systems and knowledgeable staff  –  Well designed and documented SDKs – </a:t>
          </a:r>
          <a:r>
            <a:rPr lang="fr-FR" dirty="0" err="1" smtClean="0"/>
            <a:t>Sample</a:t>
          </a:r>
          <a:r>
            <a:rPr lang="fr-FR" dirty="0" smtClean="0"/>
            <a:t> source code </a:t>
          </a:r>
          <a:r>
            <a:rPr lang="fr-FR" dirty="0" err="1" smtClean="0"/>
            <a:t>demonstrating</a:t>
          </a:r>
          <a:r>
            <a:rPr lang="fr-FR" dirty="0" smtClean="0"/>
            <a:t>  </a:t>
          </a:r>
          <a:r>
            <a:rPr lang="fr-FR" dirty="0" err="1" smtClean="0"/>
            <a:t>numerous</a:t>
          </a:r>
          <a:r>
            <a:rPr lang="fr-FR" dirty="0" smtClean="0"/>
            <a:t>  </a:t>
          </a:r>
          <a:r>
            <a:rPr lang="fr-FR" dirty="0" err="1" smtClean="0"/>
            <a:t>implementations</a:t>
          </a:r>
          <a:endParaRPr lang="en-US" dirty="0"/>
        </a:p>
      </dgm:t>
    </dgm:pt>
    <dgm:pt modelId="{2524CA73-F4C5-4517-A932-51DCBC34EBDF}" type="parTrans" cxnId="{86287C08-E489-41F7-B58C-E2957E1BBC1A}">
      <dgm:prSet/>
      <dgm:spPr/>
      <dgm:t>
        <a:bodyPr/>
        <a:lstStyle/>
        <a:p>
          <a:endParaRPr lang="en-US"/>
        </a:p>
      </dgm:t>
    </dgm:pt>
    <dgm:pt modelId="{2703399A-48BE-4A5C-A816-7BE7BC1E1E4D}" type="sibTrans" cxnId="{86287C08-E489-41F7-B58C-E2957E1BBC1A}">
      <dgm:prSet/>
      <dgm:spPr/>
      <dgm:t>
        <a:bodyPr/>
        <a:lstStyle/>
        <a:p>
          <a:endParaRPr lang="en-US"/>
        </a:p>
      </dgm:t>
    </dgm:pt>
    <dgm:pt modelId="{DA94ABB9-38A1-4B31-868C-D484EBB48335}">
      <dgm:prSet/>
      <dgm:spPr>
        <a:solidFill>
          <a:schemeClr val="bg1">
            <a:lumMod val="85000"/>
          </a:schemeClr>
        </a:solidFill>
        <a:ln>
          <a:noFill/>
        </a:ln>
      </dgm:spPr>
      <dgm:t>
        <a:bodyPr anchor="ctr"/>
        <a:lstStyle/>
        <a:p>
          <a:pPr marL="182880" indent="-182880"/>
          <a:r>
            <a:rPr lang="en-US" dirty="0" smtClean="0"/>
            <a:t>Significant, ongoing investment</a:t>
          </a:r>
          <a:endParaRPr lang="en-US" dirty="0"/>
        </a:p>
      </dgm:t>
    </dgm:pt>
    <dgm:pt modelId="{880D7BFE-6F4A-4492-8021-59B0FC7B0A70}" type="parTrans" cxnId="{2A48F0D6-0968-47CD-AEA3-BE45F65ED79A}">
      <dgm:prSet/>
      <dgm:spPr/>
      <dgm:t>
        <a:bodyPr/>
        <a:lstStyle/>
        <a:p>
          <a:endParaRPr lang="en-US"/>
        </a:p>
      </dgm:t>
    </dgm:pt>
    <dgm:pt modelId="{7A0BCE64-3BAB-4075-BFB3-21C56355225F}" type="sibTrans" cxnId="{2A48F0D6-0968-47CD-AEA3-BE45F65ED79A}">
      <dgm:prSet/>
      <dgm:spPr/>
      <dgm:t>
        <a:bodyPr/>
        <a:lstStyle/>
        <a:p>
          <a:endParaRPr lang="en-US"/>
        </a:p>
      </dgm:t>
    </dgm:pt>
    <dgm:pt modelId="{F24C2579-5214-410C-9B02-24E145703112}" type="pres">
      <dgm:prSet presAssocID="{9F980956-E81D-4E75-AC72-2F7B0EBA87C5}" presName="Name0" presStyleCnt="0">
        <dgm:presLayoutVars>
          <dgm:dir/>
          <dgm:animLvl val="lvl"/>
          <dgm:resizeHandles/>
        </dgm:presLayoutVars>
      </dgm:prSet>
      <dgm:spPr/>
      <dgm:t>
        <a:bodyPr/>
        <a:lstStyle/>
        <a:p>
          <a:endParaRPr lang="en-US"/>
        </a:p>
      </dgm:t>
    </dgm:pt>
    <dgm:pt modelId="{D7FD87C6-5E14-4037-90DD-0ABD29635414}" type="pres">
      <dgm:prSet presAssocID="{7CB48BDB-BD0E-4A92-B6E5-976F3C5DE23C}" presName="linNode" presStyleCnt="0"/>
      <dgm:spPr/>
    </dgm:pt>
    <dgm:pt modelId="{91B31123-DC49-49E7-B04A-891A10CC3DC2}" type="pres">
      <dgm:prSet presAssocID="{7CB48BDB-BD0E-4A92-B6E5-976F3C5DE23C}" presName="parentShp" presStyleLbl="node1" presStyleIdx="0" presStyleCnt="5" custScaleX="82759">
        <dgm:presLayoutVars>
          <dgm:bulletEnabled val="1"/>
        </dgm:presLayoutVars>
      </dgm:prSet>
      <dgm:spPr/>
      <dgm:t>
        <a:bodyPr/>
        <a:lstStyle/>
        <a:p>
          <a:endParaRPr lang="en-US"/>
        </a:p>
      </dgm:t>
    </dgm:pt>
    <dgm:pt modelId="{1AF74F1D-DD20-4307-B6A0-CFE84EABFAD1}" type="pres">
      <dgm:prSet presAssocID="{7CB48BDB-BD0E-4A92-B6E5-976F3C5DE23C}" presName="childShp" presStyleLbl="bgAccFollowNode1" presStyleIdx="0" presStyleCnt="5">
        <dgm:presLayoutVars>
          <dgm:bulletEnabled val="1"/>
        </dgm:presLayoutVars>
      </dgm:prSet>
      <dgm:spPr/>
      <dgm:t>
        <a:bodyPr/>
        <a:lstStyle/>
        <a:p>
          <a:endParaRPr lang="en-US"/>
        </a:p>
      </dgm:t>
    </dgm:pt>
    <dgm:pt modelId="{F9DD0A39-44E0-4EF4-BCBC-E6E96F661AC5}" type="pres">
      <dgm:prSet presAssocID="{245769CF-BC52-4B2E-9B0D-D1E79F8A4765}" presName="spacing" presStyleCnt="0"/>
      <dgm:spPr/>
    </dgm:pt>
    <dgm:pt modelId="{02F94287-DF18-4737-91E7-AA860E454450}" type="pres">
      <dgm:prSet presAssocID="{76D7BAFB-4B7E-481A-A0E6-7A5652415E01}" presName="linNode" presStyleCnt="0"/>
      <dgm:spPr/>
    </dgm:pt>
    <dgm:pt modelId="{E6CD3A60-107D-4D14-8008-619FFA6E86E9}" type="pres">
      <dgm:prSet presAssocID="{76D7BAFB-4B7E-481A-A0E6-7A5652415E01}" presName="parentShp" presStyleLbl="node1" presStyleIdx="1" presStyleCnt="5" custScaleX="81035">
        <dgm:presLayoutVars>
          <dgm:bulletEnabled val="1"/>
        </dgm:presLayoutVars>
      </dgm:prSet>
      <dgm:spPr/>
      <dgm:t>
        <a:bodyPr/>
        <a:lstStyle/>
        <a:p>
          <a:endParaRPr lang="en-US"/>
        </a:p>
      </dgm:t>
    </dgm:pt>
    <dgm:pt modelId="{1579B352-AC79-41AB-8054-99A487238EE2}" type="pres">
      <dgm:prSet presAssocID="{76D7BAFB-4B7E-481A-A0E6-7A5652415E01}" presName="childShp" presStyleLbl="bgAccFollowNode1" presStyleIdx="1" presStyleCnt="5">
        <dgm:presLayoutVars>
          <dgm:bulletEnabled val="1"/>
        </dgm:presLayoutVars>
      </dgm:prSet>
      <dgm:spPr/>
      <dgm:t>
        <a:bodyPr/>
        <a:lstStyle/>
        <a:p>
          <a:endParaRPr lang="en-US"/>
        </a:p>
      </dgm:t>
    </dgm:pt>
    <dgm:pt modelId="{BE3533FD-59A3-4A8A-87CD-9FE5AD78A32A}" type="pres">
      <dgm:prSet presAssocID="{C5D28293-FDE3-414C-8ED5-B810CB64D79E}" presName="spacing" presStyleCnt="0"/>
      <dgm:spPr/>
    </dgm:pt>
    <dgm:pt modelId="{415DB881-2553-41B8-A1D1-EC1FE1CA237D}" type="pres">
      <dgm:prSet presAssocID="{7FC217EA-49DD-406C-8F31-DCAAC2F79F0F}" presName="linNode" presStyleCnt="0"/>
      <dgm:spPr/>
    </dgm:pt>
    <dgm:pt modelId="{D5F9A54B-1E31-49E0-A0AC-BA9A6615688B}" type="pres">
      <dgm:prSet presAssocID="{7FC217EA-49DD-406C-8F31-DCAAC2F79F0F}" presName="parentShp" presStyleLbl="node1" presStyleIdx="2" presStyleCnt="5" custScaleX="81035">
        <dgm:presLayoutVars>
          <dgm:bulletEnabled val="1"/>
        </dgm:presLayoutVars>
      </dgm:prSet>
      <dgm:spPr/>
      <dgm:t>
        <a:bodyPr/>
        <a:lstStyle/>
        <a:p>
          <a:endParaRPr lang="en-US"/>
        </a:p>
      </dgm:t>
    </dgm:pt>
    <dgm:pt modelId="{522A3F09-480A-4F87-A180-17B35B844C94}" type="pres">
      <dgm:prSet presAssocID="{7FC217EA-49DD-406C-8F31-DCAAC2F79F0F}" presName="childShp" presStyleLbl="bgAccFollowNode1" presStyleIdx="2" presStyleCnt="5">
        <dgm:presLayoutVars>
          <dgm:bulletEnabled val="1"/>
        </dgm:presLayoutVars>
      </dgm:prSet>
      <dgm:spPr/>
      <dgm:t>
        <a:bodyPr/>
        <a:lstStyle/>
        <a:p>
          <a:endParaRPr lang="en-US"/>
        </a:p>
      </dgm:t>
    </dgm:pt>
    <dgm:pt modelId="{1721B6DE-28FB-47E7-A048-974630269FA9}" type="pres">
      <dgm:prSet presAssocID="{7E9FD3F0-7B1C-4FD0-85EE-32B0E3AECA4B}" presName="spacing" presStyleCnt="0"/>
      <dgm:spPr/>
    </dgm:pt>
    <dgm:pt modelId="{725718F7-1CB0-4CEC-9F44-D417AD9F4F3C}" type="pres">
      <dgm:prSet presAssocID="{3E996BC7-429D-4131-B496-62344AFD6E66}" presName="linNode" presStyleCnt="0"/>
      <dgm:spPr/>
    </dgm:pt>
    <dgm:pt modelId="{ABCE4548-DA60-4462-902A-5465894EAD21}" type="pres">
      <dgm:prSet presAssocID="{3E996BC7-429D-4131-B496-62344AFD6E66}" presName="parentShp" presStyleLbl="node1" presStyleIdx="3" presStyleCnt="5" custScaleX="81035">
        <dgm:presLayoutVars>
          <dgm:bulletEnabled val="1"/>
        </dgm:presLayoutVars>
      </dgm:prSet>
      <dgm:spPr/>
      <dgm:t>
        <a:bodyPr/>
        <a:lstStyle/>
        <a:p>
          <a:endParaRPr lang="en-US"/>
        </a:p>
      </dgm:t>
    </dgm:pt>
    <dgm:pt modelId="{8462DBB9-0E98-476F-96C5-CEA3C968D4D5}" type="pres">
      <dgm:prSet presAssocID="{3E996BC7-429D-4131-B496-62344AFD6E66}" presName="childShp" presStyleLbl="bgAccFollowNode1" presStyleIdx="3" presStyleCnt="5">
        <dgm:presLayoutVars>
          <dgm:bulletEnabled val="1"/>
        </dgm:presLayoutVars>
      </dgm:prSet>
      <dgm:spPr/>
      <dgm:t>
        <a:bodyPr/>
        <a:lstStyle/>
        <a:p>
          <a:endParaRPr lang="en-US"/>
        </a:p>
      </dgm:t>
    </dgm:pt>
    <dgm:pt modelId="{23B8EE11-D107-4916-A1CF-4E3C29751F3F}" type="pres">
      <dgm:prSet presAssocID="{76446F63-F78F-4616-9FE9-5DB9B33CB227}" presName="spacing" presStyleCnt="0"/>
      <dgm:spPr/>
    </dgm:pt>
    <dgm:pt modelId="{B41FC01C-BFB0-4016-A043-828FCF6C3A9A}" type="pres">
      <dgm:prSet presAssocID="{8031B3B6-C473-4A0B-92BB-5D3E75ABCEBE}" presName="linNode" presStyleCnt="0"/>
      <dgm:spPr/>
    </dgm:pt>
    <dgm:pt modelId="{E3DB687D-5B05-4DFB-9DCE-CC1F08EF14B5}" type="pres">
      <dgm:prSet presAssocID="{8031B3B6-C473-4A0B-92BB-5D3E75ABCEBE}" presName="parentShp" presStyleLbl="node1" presStyleIdx="4" presStyleCnt="5" custScaleX="81035">
        <dgm:presLayoutVars>
          <dgm:bulletEnabled val="1"/>
        </dgm:presLayoutVars>
      </dgm:prSet>
      <dgm:spPr/>
      <dgm:t>
        <a:bodyPr/>
        <a:lstStyle/>
        <a:p>
          <a:endParaRPr lang="en-US"/>
        </a:p>
      </dgm:t>
    </dgm:pt>
    <dgm:pt modelId="{7FAA3E21-08B4-4D68-A0ED-F5C5CA42ECA4}" type="pres">
      <dgm:prSet presAssocID="{8031B3B6-C473-4A0B-92BB-5D3E75ABCEBE}" presName="childShp" presStyleLbl="bgAccFollowNode1" presStyleIdx="4" presStyleCnt="5">
        <dgm:presLayoutVars>
          <dgm:bulletEnabled val="1"/>
        </dgm:presLayoutVars>
      </dgm:prSet>
      <dgm:spPr/>
      <dgm:t>
        <a:bodyPr/>
        <a:lstStyle/>
        <a:p>
          <a:endParaRPr lang="en-US"/>
        </a:p>
      </dgm:t>
    </dgm:pt>
  </dgm:ptLst>
  <dgm:cxnLst>
    <dgm:cxn modelId="{C5EE5DC9-CD40-41AF-BAE1-378E3547076F}" type="presOf" srcId="{7FC217EA-49DD-406C-8F31-DCAAC2F79F0F}" destId="{D5F9A54B-1E31-49E0-A0AC-BA9A6615688B}" srcOrd="0" destOrd="0" presId="urn:microsoft.com/office/officeart/2005/8/layout/vList6"/>
    <dgm:cxn modelId="{502E52E5-B9D3-40FC-838D-FA3652CF02CA}" srcId="{76D7BAFB-4B7E-481A-A0E6-7A5652415E01}" destId="{A315335A-5247-471F-BDC2-A8811311EFE9}" srcOrd="0" destOrd="0" parTransId="{C2DF9D1D-682A-4644-B50B-DF0704DC0C23}" sibTransId="{8933B6D2-A0B9-4D0D-9AD3-F231446E51E4}"/>
    <dgm:cxn modelId="{5A6C9A3D-7D1C-4893-A9A9-FEC159D4566A}" srcId="{9F980956-E81D-4E75-AC72-2F7B0EBA87C5}" destId="{3E996BC7-429D-4131-B496-62344AFD6E66}" srcOrd="3" destOrd="0" parTransId="{E8E7082E-ABD1-4F48-98CB-0C56B3FA1D8F}" sibTransId="{76446F63-F78F-4616-9FE9-5DB9B33CB227}"/>
    <dgm:cxn modelId="{E79AE1C5-A02A-4064-84EA-B11ED6C76233}" srcId="{7CB48BDB-BD0E-4A92-B6E5-976F3C5DE23C}" destId="{E1370FA2-9E25-4F8D-BD1B-CDE6D545CD4B}" srcOrd="0" destOrd="0" parTransId="{2D4D9503-1C51-4029-ACD9-056816658064}" sibTransId="{78271E06-7019-4995-9142-ABA031753D53}"/>
    <dgm:cxn modelId="{86287C08-E489-41F7-B58C-E2957E1BBC1A}" srcId="{3E996BC7-429D-4131-B496-62344AFD6E66}" destId="{CE8A589D-7BEF-476D-8C1D-FAF0C0F3242F}" srcOrd="0" destOrd="0" parTransId="{2524CA73-F4C5-4517-A932-51DCBC34EBDF}" sibTransId="{2703399A-48BE-4A5C-A816-7BE7BC1E1E4D}"/>
    <dgm:cxn modelId="{81A1890F-48B1-45D7-83A5-D0B9499F3BBD}" type="presOf" srcId="{E1370FA2-9E25-4F8D-BD1B-CDE6D545CD4B}" destId="{1AF74F1D-DD20-4307-B6A0-CFE84EABFAD1}" srcOrd="0" destOrd="0" presId="urn:microsoft.com/office/officeart/2005/8/layout/vList6"/>
    <dgm:cxn modelId="{56AB3113-83E9-4059-A322-16099B3D2B9F}" type="presOf" srcId="{9F980956-E81D-4E75-AC72-2F7B0EBA87C5}" destId="{F24C2579-5214-410C-9B02-24E145703112}" srcOrd="0" destOrd="0" presId="urn:microsoft.com/office/officeart/2005/8/layout/vList6"/>
    <dgm:cxn modelId="{E3DCCA19-1FEC-4805-BCFB-F8C147AEAF5F}" type="presOf" srcId="{A315335A-5247-471F-BDC2-A8811311EFE9}" destId="{1579B352-AC79-41AB-8054-99A487238EE2}" srcOrd="0" destOrd="0" presId="urn:microsoft.com/office/officeart/2005/8/layout/vList6"/>
    <dgm:cxn modelId="{ECB7CB45-5606-4544-AABA-BB45D52AF62B}" type="presOf" srcId="{8031B3B6-C473-4A0B-92BB-5D3E75ABCEBE}" destId="{E3DB687D-5B05-4DFB-9DCE-CC1F08EF14B5}" srcOrd="0" destOrd="0" presId="urn:microsoft.com/office/officeart/2005/8/layout/vList6"/>
    <dgm:cxn modelId="{A3D4CF93-EBD4-474B-8BFF-BF14FCC219C9}" srcId="{7FC217EA-49DD-406C-8F31-DCAAC2F79F0F}" destId="{C4F229F0-4AA8-4574-A556-71178B73D102}" srcOrd="0" destOrd="0" parTransId="{FDC8060D-78F5-4530-911D-F8412A78E668}" sibTransId="{C4BD44D5-C4FB-47ED-8193-701928196429}"/>
    <dgm:cxn modelId="{2A48F0D6-0968-47CD-AEA3-BE45F65ED79A}" srcId="{8031B3B6-C473-4A0B-92BB-5D3E75ABCEBE}" destId="{DA94ABB9-38A1-4B31-868C-D484EBB48335}" srcOrd="0" destOrd="0" parTransId="{880D7BFE-6F4A-4492-8021-59B0FC7B0A70}" sibTransId="{7A0BCE64-3BAB-4075-BFB3-21C56355225F}"/>
    <dgm:cxn modelId="{61402BC3-FE54-453B-AE12-7BFFE4D062A1}" type="presOf" srcId="{3E996BC7-429D-4131-B496-62344AFD6E66}" destId="{ABCE4548-DA60-4462-902A-5465894EAD21}" srcOrd="0" destOrd="0" presId="urn:microsoft.com/office/officeart/2005/8/layout/vList6"/>
    <dgm:cxn modelId="{2E9AB478-93BB-4514-821D-FD939683E1C3}" type="presOf" srcId="{C4F229F0-4AA8-4574-A556-71178B73D102}" destId="{522A3F09-480A-4F87-A180-17B35B844C94}" srcOrd="0" destOrd="0" presId="urn:microsoft.com/office/officeart/2005/8/layout/vList6"/>
    <dgm:cxn modelId="{E299FD69-FC37-4A72-AE06-8213D433CB05}" type="presOf" srcId="{CE8A589D-7BEF-476D-8C1D-FAF0C0F3242F}" destId="{8462DBB9-0E98-476F-96C5-CEA3C968D4D5}" srcOrd="0" destOrd="0" presId="urn:microsoft.com/office/officeart/2005/8/layout/vList6"/>
    <dgm:cxn modelId="{448E9EB5-EA8B-4F7D-925D-B0BA61022C35}" srcId="{9F980956-E81D-4E75-AC72-2F7B0EBA87C5}" destId="{7CB48BDB-BD0E-4A92-B6E5-976F3C5DE23C}" srcOrd="0" destOrd="0" parTransId="{C5C92EA8-BBA5-4920-AAF3-F00F02F68FDF}" sibTransId="{245769CF-BC52-4B2E-9B0D-D1E79F8A4765}"/>
    <dgm:cxn modelId="{5F1B3D51-86C6-46FC-ABEB-E47B678A4CCF}" type="presOf" srcId="{DA94ABB9-38A1-4B31-868C-D484EBB48335}" destId="{7FAA3E21-08B4-4D68-A0ED-F5C5CA42ECA4}" srcOrd="0" destOrd="0" presId="urn:microsoft.com/office/officeart/2005/8/layout/vList6"/>
    <dgm:cxn modelId="{00873C80-CE46-43DC-AAA1-16BACFC87B52}" srcId="{9F980956-E81D-4E75-AC72-2F7B0EBA87C5}" destId="{7FC217EA-49DD-406C-8F31-DCAAC2F79F0F}" srcOrd="2" destOrd="0" parTransId="{C78805BE-B7BC-420C-A2BE-165DC4B4FB87}" sibTransId="{7E9FD3F0-7B1C-4FD0-85EE-32B0E3AECA4B}"/>
    <dgm:cxn modelId="{1AAB9510-EC2E-45F9-9200-71D55CC59D06}" type="presOf" srcId="{7CB48BDB-BD0E-4A92-B6E5-976F3C5DE23C}" destId="{91B31123-DC49-49E7-B04A-891A10CC3DC2}" srcOrd="0" destOrd="0" presId="urn:microsoft.com/office/officeart/2005/8/layout/vList6"/>
    <dgm:cxn modelId="{3AF38535-FECD-4722-BD4B-92AF5F19DC6A}" srcId="{9F980956-E81D-4E75-AC72-2F7B0EBA87C5}" destId="{76D7BAFB-4B7E-481A-A0E6-7A5652415E01}" srcOrd="1" destOrd="0" parTransId="{62BF305F-AD0D-4B27-8414-8DD3921ABD5E}" sibTransId="{C5D28293-FDE3-414C-8ED5-B810CB64D79E}"/>
    <dgm:cxn modelId="{D7B737A2-0DA1-4BA0-8C1A-D9D322CEEF05}" type="presOf" srcId="{76D7BAFB-4B7E-481A-A0E6-7A5652415E01}" destId="{E6CD3A60-107D-4D14-8008-619FFA6E86E9}" srcOrd="0" destOrd="0" presId="urn:microsoft.com/office/officeart/2005/8/layout/vList6"/>
    <dgm:cxn modelId="{0CE09185-4393-4718-9A4A-FDCF478FA83C}" srcId="{9F980956-E81D-4E75-AC72-2F7B0EBA87C5}" destId="{8031B3B6-C473-4A0B-92BB-5D3E75ABCEBE}" srcOrd="4" destOrd="0" parTransId="{F36D40C5-E51B-4433-BB41-99A3187815E2}" sibTransId="{801D54B7-49D7-4F04-8327-6C1F7A8D2F45}"/>
    <dgm:cxn modelId="{BFD30010-97CB-4468-AC80-4E0F52A6CF02}" type="presParOf" srcId="{F24C2579-5214-410C-9B02-24E145703112}" destId="{D7FD87C6-5E14-4037-90DD-0ABD29635414}" srcOrd="0" destOrd="0" presId="urn:microsoft.com/office/officeart/2005/8/layout/vList6"/>
    <dgm:cxn modelId="{76038D66-AD30-4A64-8D7A-2F80B0CB3A78}" type="presParOf" srcId="{D7FD87C6-5E14-4037-90DD-0ABD29635414}" destId="{91B31123-DC49-49E7-B04A-891A10CC3DC2}" srcOrd="0" destOrd="0" presId="urn:microsoft.com/office/officeart/2005/8/layout/vList6"/>
    <dgm:cxn modelId="{0B9DDC39-408A-4FD4-9F38-E4F7217FADC1}" type="presParOf" srcId="{D7FD87C6-5E14-4037-90DD-0ABD29635414}" destId="{1AF74F1D-DD20-4307-B6A0-CFE84EABFAD1}" srcOrd="1" destOrd="0" presId="urn:microsoft.com/office/officeart/2005/8/layout/vList6"/>
    <dgm:cxn modelId="{BA915FA9-57D6-4446-91FD-6EF0BE34386E}" type="presParOf" srcId="{F24C2579-5214-410C-9B02-24E145703112}" destId="{F9DD0A39-44E0-4EF4-BCBC-E6E96F661AC5}" srcOrd="1" destOrd="0" presId="urn:microsoft.com/office/officeart/2005/8/layout/vList6"/>
    <dgm:cxn modelId="{EF1909B1-8E15-4F17-B313-6A8A64B41266}" type="presParOf" srcId="{F24C2579-5214-410C-9B02-24E145703112}" destId="{02F94287-DF18-4737-91E7-AA860E454450}" srcOrd="2" destOrd="0" presId="urn:microsoft.com/office/officeart/2005/8/layout/vList6"/>
    <dgm:cxn modelId="{F7DF4E58-EFBC-47CE-A336-C7CACFD9D0DD}" type="presParOf" srcId="{02F94287-DF18-4737-91E7-AA860E454450}" destId="{E6CD3A60-107D-4D14-8008-619FFA6E86E9}" srcOrd="0" destOrd="0" presId="urn:microsoft.com/office/officeart/2005/8/layout/vList6"/>
    <dgm:cxn modelId="{385E3A8B-25DD-451B-AE4B-A5E65297CD94}" type="presParOf" srcId="{02F94287-DF18-4737-91E7-AA860E454450}" destId="{1579B352-AC79-41AB-8054-99A487238EE2}" srcOrd="1" destOrd="0" presId="urn:microsoft.com/office/officeart/2005/8/layout/vList6"/>
    <dgm:cxn modelId="{91476F2E-0D95-4CBB-A399-4077501D43C7}" type="presParOf" srcId="{F24C2579-5214-410C-9B02-24E145703112}" destId="{BE3533FD-59A3-4A8A-87CD-9FE5AD78A32A}" srcOrd="3" destOrd="0" presId="urn:microsoft.com/office/officeart/2005/8/layout/vList6"/>
    <dgm:cxn modelId="{694B62E6-021A-46A7-971C-9E2C20D67B5F}" type="presParOf" srcId="{F24C2579-5214-410C-9B02-24E145703112}" destId="{415DB881-2553-41B8-A1D1-EC1FE1CA237D}" srcOrd="4" destOrd="0" presId="urn:microsoft.com/office/officeart/2005/8/layout/vList6"/>
    <dgm:cxn modelId="{77D5573A-59D8-4B76-A4D8-CEA395B8458B}" type="presParOf" srcId="{415DB881-2553-41B8-A1D1-EC1FE1CA237D}" destId="{D5F9A54B-1E31-49E0-A0AC-BA9A6615688B}" srcOrd="0" destOrd="0" presId="urn:microsoft.com/office/officeart/2005/8/layout/vList6"/>
    <dgm:cxn modelId="{3DB6F9E3-EACF-4F9E-9021-729FDD0D0EBF}" type="presParOf" srcId="{415DB881-2553-41B8-A1D1-EC1FE1CA237D}" destId="{522A3F09-480A-4F87-A180-17B35B844C94}" srcOrd="1" destOrd="0" presId="urn:microsoft.com/office/officeart/2005/8/layout/vList6"/>
    <dgm:cxn modelId="{8B62C558-5FAA-43F1-801E-75FF0DBB5C33}" type="presParOf" srcId="{F24C2579-5214-410C-9B02-24E145703112}" destId="{1721B6DE-28FB-47E7-A048-974630269FA9}" srcOrd="5" destOrd="0" presId="urn:microsoft.com/office/officeart/2005/8/layout/vList6"/>
    <dgm:cxn modelId="{7E23DBCA-8F98-4B5B-B7BE-05593A3C0FBF}" type="presParOf" srcId="{F24C2579-5214-410C-9B02-24E145703112}" destId="{725718F7-1CB0-4CEC-9F44-D417AD9F4F3C}" srcOrd="6" destOrd="0" presId="urn:microsoft.com/office/officeart/2005/8/layout/vList6"/>
    <dgm:cxn modelId="{A0A8E574-42D2-45B7-8905-9406701ACCF6}" type="presParOf" srcId="{725718F7-1CB0-4CEC-9F44-D417AD9F4F3C}" destId="{ABCE4548-DA60-4462-902A-5465894EAD21}" srcOrd="0" destOrd="0" presId="urn:microsoft.com/office/officeart/2005/8/layout/vList6"/>
    <dgm:cxn modelId="{DDD65F12-824F-46A8-A305-42EE657A89D1}" type="presParOf" srcId="{725718F7-1CB0-4CEC-9F44-D417AD9F4F3C}" destId="{8462DBB9-0E98-476F-96C5-CEA3C968D4D5}" srcOrd="1" destOrd="0" presId="urn:microsoft.com/office/officeart/2005/8/layout/vList6"/>
    <dgm:cxn modelId="{EBC5A83A-C7E9-44DE-A39F-4AA2F710CBCB}" type="presParOf" srcId="{F24C2579-5214-410C-9B02-24E145703112}" destId="{23B8EE11-D107-4916-A1CF-4E3C29751F3F}" srcOrd="7" destOrd="0" presId="urn:microsoft.com/office/officeart/2005/8/layout/vList6"/>
    <dgm:cxn modelId="{F4F1D9F8-18EB-46BC-91C6-4FF5A6631A7C}" type="presParOf" srcId="{F24C2579-5214-410C-9B02-24E145703112}" destId="{B41FC01C-BFB0-4016-A043-828FCF6C3A9A}" srcOrd="8" destOrd="0" presId="urn:microsoft.com/office/officeart/2005/8/layout/vList6"/>
    <dgm:cxn modelId="{090B4BE3-BEC7-45BA-B290-FC4117BAE665}" type="presParOf" srcId="{B41FC01C-BFB0-4016-A043-828FCF6C3A9A}" destId="{E3DB687D-5B05-4DFB-9DCE-CC1F08EF14B5}" srcOrd="0" destOrd="0" presId="urn:microsoft.com/office/officeart/2005/8/layout/vList6"/>
    <dgm:cxn modelId="{A0EE48E8-7854-4A46-A0D5-6875CB17349F}" type="presParOf" srcId="{B41FC01C-BFB0-4016-A043-828FCF6C3A9A}" destId="{7FAA3E21-08B4-4D68-A0ED-F5C5CA42ECA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4F1D-DD20-4307-B6A0-CFE84EABFAD1}">
      <dsp:nvSpPr>
        <dsp:cNvPr id="0" name=""/>
        <dsp:cNvSpPr/>
      </dsp:nvSpPr>
      <dsp:spPr>
        <a:xfrm>
          <a:off x="2980214" y="1354"/>
          <a:ext cx="4892040" cy="733276"/>
        </a:xfrm>
        <a:prstGeom prst="rightArrow">
          <a:avLst>
            <a:gd name="adj1" fmla="val 75000"/>
            <a:gd name="adj2" fmla="val 50000"/>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82880" lvl="1" indent="-182880" algn="l" defTabSz="533400">
            <a:lnSpc>
              <a:spcPct val="90000"/>
            </a:lnSpc>
            <a:spcBef>
              <a:spcPct val="0"/>
            </a:spcBef>
            <a:spcAft>
              <a:spcPct val="15000"/>
            </a:spcAft>
            <a:buChar char="••"/>
          </a:pPr>
          <a:r>
            <a:rPr lang="en-US" sz="1200" kern="1200" dirty="0" smtClean="0"/>
            <a:t>Hundreds of partners with thousands of  applications processing millions of documents daily – Proven technology</a:t>
          </a:r>
          <a:endParaRPr lang="en-US" sz="1200" kern="1200" dirty="0"/>
        </a:p>
      </dsp:txBody>
      <dsp:txXfrm>
        <a:off x="2980214" y="93014"/>
        <a:ext cx="4617062" cy="549957"/>
      </dsp:txXfrm>
    </dsp:sp>
    <dsp:sp modelId="{91B31123-DC49-49E7-B04A-891A10CC3DC2}">
      <dsp:nvSpPr>
        <dsp:cNvPr id="0" name=""/>
        <dsp:cNvSpPr/>
      </dsp:nvSpPr>
      <dsp:spPr>
        <a:xfrm>
          <a:off x="281145" y="1354"/>
          <a:ext cx="2699068" cy="733276"/>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Market Leadership</a:t>
          </a:r>
          <a:endParaRPr lang="en-US" sz="2000" kern="1200" dirty="0"/>
        </a:p>
      </dsp:txBody>
      <dsp:txXfrm>
        <a:off x="316941" y="37150"/>
        <a:ext cx="2627476" cy="661684"/>
      </dsp:txXfrm>
    </dsp:sp>
    <dsp:sp modelId="{1579B352-AC79-41AB-8054-99A487238EE2}">
      <dsp:nvSpPr>
        <dsp:cNvPr id="0" name=""/>
        <dsp:cNvSpPr/>
      </dsp:nvSpPr>
      <dsp:spPr>
        <a:xfrm>
          <a:off x="2952101" y="807958"/>
          <a:ext cx="4892040" cy="733276"/>
        </a:xfrm>
        <a:prstGeom prst="rightArrow">
          <a:avLst>
            <a:gd name="adj1" fmla="val 75000"/>
            <a:gd name="adj2" fmla="val 50000"/>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82880" lvl="1" indent="-182880" algn="l" defTabSz="533400">
            <a:lnSpc>
              <a:spcPct val="90000"/>
            </a:lnSpc>
            <a:spcBef>
              <a:spcPct val="0"/>
            </a:spcBef>
            <a:spcAft>
              <a:spcPct val="15000"/>
            </a:spcAft>
            <a:buChar char="••"/>
          </a:pPr>
          <a:r>
            <a:rPr lang="en-US" sz="1200" kern="1200" dirty="0" smtClean="0"/>
            <a:t>25+ years in business – 15 years average engineer tenure – recognized file format  and file parsing experts</a:t>
          </a:r>
          <a:endParaRPr lang="en-US" sz="1200" kern="1200" dirty="0"/>
        </a:p>
      </dsp:txBody>
      <dsp:txXfrm>
        <a:off x="2952101" y="899618"/>
        <a:ext cx="4617062" cy="549957"/>
      </dsp:txXfrm>
    </dsp:sp>
    <dsp:sp modelId="{E6CD3A60-107D-4D14-8008-619FFA6E86E9}">
      <dsp:nvSpPr>
        <dsp:cNvPr id="0" name=""/>
        <dsp:cNvSpPr/>
      </dsp:nvSpPr>
      <dsp:spPr>
        <a:xfrm>
          <a:off x="309258" y="807958"/>
          <a:ext cx="2642843" cy="733276"/>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Expertise</a:t>
          </a:r>
          <a:endParaRPr lang="en-US" sz="2000" kern="1200" dirty="0"/>
        </a:p>
      </dsp:txBody>
      <dsp:txXfrm>
        <a:off x="345054" y="843754"/>
        <a:ext cx="2571251" cy="661684"/>
      </dsp:txXfrm>
    </dsp:sp>
    <dsp:sp modelId="{522A3F09-480A-4F87-A180-17B35B844C94}">
      <dsp:nvSpPr>
        <dsp:cNvPr id="0" name=""/>
        <dsp:cNvSpPr/>
      </dsp:nvSpPr>
      <dsp:spPr>
        <a:xfrm>
          <a:off x="2952101" y="1614561"/>
          <a:ext cx="4892040" cy="733276"/>
        </a:xfrm>
        <a:prstGeom prst="rightArrow">
          <a:avLst>
            <a:gd name="adj1" fmla="val 75000"/>
            <a:gd name="adj2" fmla="val 50000"/>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82880" lvl="1" indent="-182880" algn="l" defTabSz="533400">
            <a:lnSpc>
              <a:spcPct val="90000"/>
            </a:lnSpc>
            <a:spcBef>
              <a:spcPct val="0"/>
            </a:spcBef>
            <a:spcAft>
              <a:spcPct val="15000"/>
            </a:spcAft>
            <a:buChar char="••"/>
          </a:pPr>
          <a:r>
            <a:rPr lang="en-US" sz="1200" kern="1200" dirty="0" smtClean="0"/>
            <a:t>10 </a:t>
          </a:r>
          <a:r>
            <a:rPr lang="en-US" sz="1200" kern="1200" dirty="0" smtClean="0"/>
            <a:t>SDKs – 600+ input formats – </a:t>
          </a:r>
          <a:r>
            <a:rPr lang="en-US" sz="1200" kern="1200" dirty="0" smtClean="0"/>
            <a:t>14 </a:t>
          </a:r>
          <a:r>
            <a:rPr lang="en-US" sz="1200" kern="1200" dirty="0" smtClean="0"/>
            <a:t>conversion output formats including XML, HTML, </a:t>
          </a:r>
          <a:r>
            <a:rPr lang="en-US" sz="1200" kern="1200" dirty="0" smtClean="0"/>
            <a:t>HTML5, PDF </a:t>
          </a:r>
          <a:r>
            <a:rPr lang="en-US" sz="1200" kern="1200" dirty="0" smtClean="0"/>
            <a:t>and Image – </a:t>
          </a:r>
          <a:r>
            <a:rPr lang="en-US" sz="1200" kern="1200" dirty="0" smtClean="0"/>
            <a:t>Multiple </a:t>
          </a:r>
          <a:r>
            <a:rPr lang="en-US" sz="1200" kern="1200" dirty="0" smtClean="0"/>
            <a:t>APIs – 20+ operating systems</a:t>
          </a:r>
          <a:endParaRPr lang="en-US" sz="1200" kern="1200" dirty="0"/>
        </a:p>
      </dsp:txBody>
      <dsp:txXfrm>
        <a:off x="2952101" y="1706221"/>
        <a:ext cx="4617062" cy="549957"/>
      </dsp:txXfrm>
    </dsp:sp>
    <dsp:sp modelId="{D5F9A54B-1E31-49E0-A0AC-BA9A6615688B}">
      <dsp:nvSpPr>
        <dsp:cNvPr id="0" name=""/>
        <dsp:cNvSpPr/>
      </dsp:nvSpPr>
      <dsp:spPr>
        <a:xfrm>
          <a:off x="309258" y="1614561"/>
          <a:ext cx="2642843" cy="733276"/>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Product Breadth &amp; Depth</a:t>
          </a:r>
          <a:endParaRPr lang="en-US" sz="2000" kern="1200" dirty="0"/>
        </a:p>
      </dsp:txBody>
      <dsp:txXfrm>
        <a:off x="345054" y="1650357"/>
        <a:ext cx="2571251" cy="661684"/>
      </dsp:txXfrm>
    </dsp:sp>
    <dsp:sp modelId="{8462DBB9-0E98-476F-96C5-CEA3C968D4D5}">
      <dsp:nvSpPr>
        <dsp:cNvPr id="0" name=""/>
        <dsp:cNvSpPr/>
      </dsp:nvSpPr>
      <dsp:spPr>
        <a:xfrm>
          <a:off x="2952101" y="2421165"/>
          <a:ext cx="4892040" cy="733276"/>
        </a:xfrm>
        <a:prstGeom prst="rightArrow">
          <a:avLst>
            <a:gd name="adj1" fmla="val 75000"/>
            <a:gd name="adj2" fmla="val 50000"/>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82880" lvl="1" indent="-182880" algn="l" defTabSz="533400">
            <a:lnSpc>
              <a:spcPct val="90000"/>
            </a:lnSpc>
            <a:spcBef>
              <a:spcPct val="0"/>
            </a:spcBef>
            <a:spcAft>
              <a:spcPct val="15000"/>
            </a:spcAft>
            <a:buChar char="••"/>
          </a:pPr>
          <a:r>
            <a:rPr lang="en-US" sz="1200" kern="1200" dirty="0" smtClean="0"/>
            <a:t>Sophisticated  support systems and knowledgeable staff  –  Well designed and documented SDKs – </a:t>
          </a:r>
          <a:r>
            <a:rPr lang="fr-FR" sz="1200" kern="1200" dirty="0" err="1" smtClean="0"/>
            <a:t>Sample</a:t>
          </a:r>
          <a:r>
            <a:rPr lang="fr-FR" sz="1200" kern="1200" dirty="0" smtClean="0"/>
            <a:t> source code </a:t>
          </a:r>
          <a:r>
            <a:rPr lang="fr-FR" sz="1200" kern="1200" dirty="0" err="1" smtClean="0"/>
            <a:t>demonstrating</a:t>
          </a:r>
          <a:r>
            <a:rPr lang="fr-FR" sz="1200" kern="1200" dirty="0" smtClean="0"/>
            <a:t>  </a:t>
          </a:r>
          <a:r>
            <a:rPr lang="fr-FR" sz="1200" kern="1200" dirty="0" err="1" smtClean="0"/>
            <a:t>numerous</a:t>
          </a:r>
          <a:r>
            <a:rPr lang="fr-FR" sz="1200" kern="1200" dirty="0" smtClean="0"/>
            <a:t>  </a:t>
          </a:r>
          <a:r>
            <a:rPr lang="fr-FR" sz="1200" kern="1200" dirty="0" err="1" smtClean="0"/>
            <a:t>implementations</a:t>
          </a:r>
          <a:endParaRPr lang="en-US" sz="1200" kern="1200" dirty="0"/>
        </a:p>
      </dsp:txBody>
      <dsp:txXfrm>
        <a:off x="2952101" y="2512825"/>
        <a:ext cx="4617062" cy="549957"/>
      </dsp:txXfrm>
    </dsp:sp>
    <dsp:sp modelId="{ABCE4548-DA60-4462-902A-5465894EAD21}">
      <dsp:nvSpPr>
        <dsp:cNvPr id="0" name=""/>
        <dsp:cNvSpPr/>
      </dsp:nvSpPr>
      <dsp:spPr>
        <a:xfrm>
          <a:off x="309258" y="2421165"/>
          <a:ext cx="2642843" cy="733276"/>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Support</a:t>
          </a:r>
          <a:endParaRPr lang="en-US" sz="2000" kern="1200" dirty="0"/>
        </a:p>
      </dsp:txBody>
      <dsp:txXfrm>
        <a:off x="345054" y="2456961"/>
        <a:ext cx="2571251" cy="661684"/>
      </dsp:txXfrm>
    </dsp:sp>
    <dsp:sp modelId="{7FAA3E21-08B4-4D68-A0ED-F5C5CA42ECA4}">
      <dsp:nvSpPr>
        <dsp:cNvPr id="0" name=""/>
        <dsp:cNvSpPr/>
      </dsp:nvSpPr>
      <dsp:spPr>
        <a:xfrm>
          <a:off x="2952101" y="3227769"/>
          <a:ext cx="4892040" cy="733276"/>
        </a:xfrm>
        <a:prstGeom prst="rightArrow">
          <a:avLst>
            <a:gd name="adj1" fmla="val 75000"/>
            <a:gd name="adj2" fmla="val 50000"/>
          </a:avLst>
        </a:prstGeom>
        <a:solidFill>
          <a:schemeClr val="bg1">
            <a:lumMod val="85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82880" lvl="1" indent="-182880" algn="l" defTabSz="533400">
            <a:lnSpc>
              <a:spcPct val="90000"/>
            </a:lnSpc>
            <a:spcBef>
              <a:spcPct val="0"/>
            </a:spcBef>
            <a:spcAft>
              <a:spcPct val="15000"/>
            </a:spcAft>
            <a:buChar char="••"/>
          </a:pPr>
          <a:r>
            <a:rPr lang="en-US" sz="1200" kern="1200" dirty="0" smtClean="0"/>
            <a:t>Significant, ongoing investment</a:t>
          </a:r>
          <a:endParaRPr lang="en-US" sz="1200" kern="1200" dirty="0"/>
        </a:p>
      </dsp:txBody>
      <dsp:txXfrm>
        <a:off x="2952101" y="3319429"/>
        <a:ext cx="4617062" cy="549957"/>
      </dsp:txXfrm>
    </dsp:sp>
    <dsp:sp modelId="{E3DB687D-5B05-4DFB-9DCE-CC1F08EF14B5}">
      <dsp:nvSpPr>
        <dsp:cNvPr id="0" name=""/>
        <dsp:cNvSpPr/>
      </dsp:nvSpPr>
      <dsp:spPr>
        <a:xfrm>
          <a:off x="309258" y="3227769"/>
          <a:ext cx="2642843" cy="733276"/>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Commitment</a:t>
          </a:r>
          <a:endParaRPr lang="en-US" sz="2000" kern="1200" dirty="0"/>
        </a:p>
      </dsp:txBody>
      <dsp:txXfrm>
        <a:off x="345054" y="3263565"/>
        <a:ext cx="2571251" cy="66168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9/28/2015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299471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13</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1AB1A54-131B-434B-AAD1-AD1F7D7DAA2B}" type="datetime1">
              <a:rPr lang="en-US" smtClean="0"/>
              <a:pPr/>
              <a:t>9/28/2015</a:t>
            </a:fld>
            <a:endParaRPr lang="en-US"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lang="en-US" smtClean="0"/>
              <a:pPr/>
              <a:t>‹#›</a:t>
            </a:fld>
            <a:endParaRPr lang="en-US"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19816439-F3A6-4E53-9E59-0015DD1FA257}" type="datetime1">
              <a:rPr lang="en-US" smtClean="0"/>
              <a:pPr/>
              <a:t>9/28/2015</a:t>
            </a:fld>
            <a:endParaRPr lang="en-US"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lang="en-US" smtClean="0"/>
              <a:pPr/>
              <a:t>‹#›</a:t>
            </a:fld>
            <a:endParaRPr lang="en-US" dirty="0"/>
          </a:p>
        </p:txBody>
      </p:sp>
      <p:pic>
        <p:nvPicPr>
          <p:cNvPr id="15" name="Oracle red badge logo" descr="Oracle logo in white on red staging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6"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CFF0A86-8A92-4FBC-80CD-36517BAA55B7}"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11BFD-AD4C-4A98-9D38-1958507EA4E5}" type="datetime1">
              <a:rPr lang="en-US" smtClean="0"/>
              <a:pPr/>
              <a:t>9/28/2015</a:t>
            </a:fld>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smtClean="0"/>
              <a:pPr/>
              <a:t>9/28/2015</a:t>
            </a:fld>
            <a:endParaRPr lang="en-US"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lang="en-US" smtClean="0"/>
              <a:pPr/>
              <a:t>‹#›</a:t>
            </a:fld>
            <a:endParaRPr lang="en-US" dirty="0"/>
          </a:p>
        </p:txBody>
      </p:sp>
      <p:pic>
        <p:nvPicPr>
          <p:cNvPr id="9"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0"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35287FB7-DD26-4AD5-8D24-298016D86790}" type="datetime1">
              <a:rPr lang="en-US" smtClean="0"/>
              <a:pPr/>
              <a:t>9/28/2015</a:t>
            </a:fld>
            <a:endParaRPr lang="en-US" dirty="0"/>
          </a:p>
        </p:txBody>
      </p:sp>
      <p:sp>
        <p:nvSpPr>
          <p:cNvPr id="8" name="Footer Placeholder 7"/>
          <p:cNvSpPr>
            <a:spLocks noGrp="1"/>
          </p:cNvSpPr>
          <p:nvPr>
            <p:ph type="ftr" sz="quarter" idx="11"/>
          </p:nvPr>
        </p:nvSpPr>
        <p:spPr/>
        <p:txBody>
          <a:bodyPr>
            <a:noAutofit/>
          </a:bodyPr>
          <a:lstStyle/>
          <a:p>
            <a:r>
              <a:rPr lang="en-US" smtClean="0"/>
              <a:t>Oracle Confidential – Internal/Restricted/Highly Restricted</a:t>
            </a:r>
            <a:endParaRPr lang="en-US" dirty="0"/>
          </a:p>
        </p:txBody>
      </p:sp>
      <p:sp>
        <p:nvSpPr>
          <p:cNvPr id="9" name="Slide Number Placeholder 8"/>
          <p:cNvSpPr>
            <a:spLocks noGrp="1"/>
          </p:cNvSpPr>
          <p:nvPr>
            <p:ph type="sldNum" sz="quarter" idx="12"/>
          </p:nvPr>
        </p:nvSpPr>
        <p:spPr/>
        <p:txBody>
          <a:bodyPr>
            <a:noAutofit/>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2D99EC-ABE5-42A5-B15B-B8C044BE7365}" type="datetime1">
              <a:rPr lang="en-US" smtClean="0"/>
              <a:pPr/>
              <a:t>9/28/2015</a:t>
            </a:fld>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CD2D53DD-9B43-42E6-B664-927F3AEBDA21}" type="datetime1">
              <a:rPr lang="en-US" smtClean="0"/>
              <a:pPr/>
              <a:t>9/28/2015</a:t>
            </a:fld>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smtClean="0"/>
              <a:pPr/>
              <a:t>9/28/2015</a:t>
            </a:fld>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pic>
        <p:nvPicPr>
          <p:cNvPr id="12" name="Picture 11"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0" name="Picture 9"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7C7481E7-6827-45FD-8717-13B961EEBD99}" type="datetime1">
              <a:rPr lang="en-US" smtClean="0"/>
              <a:pPr/>
              <a:t>9/28/2015</a:t>
            </a:fld>
            <a:endParaRPr lang="en-US"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lang="en-US" smtClean="0"/>
              <a:pPr/>
              <a:t>‹#›</a:t>
            </a:fld>
            <a:endParaRPr lang="en-US" dirty="0"/>
          </a:p>
        </p:txBody>
      </p:sp>
      <p:pic>
        <p:nvPicPr>
          <p:cNvPr id="12" name="Oracle red badge logo" descr="Oracle logo in white on red staging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4" name="Rectangle 13"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pic>
        <p:nvPicPr>
          <p:cNvPr id="14" name="Picture 1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smtClean="0"/>
              <a:pPr/>
              <a:t>9/28/2015</a:t>
            </a:fld>
            <a:endParaRPr lang="en-US" dirty="0"/>
          </a:p>
        </p:txBody>
      </p:sp>
      <p:sp>
        <p:nvSpPr>
          <p:cNvPr id="6" name="Footer Placeholder 5"/>
          <p:cNvSpPr>
            <a:spLocks noGrp="1"/>
          </p:cNvSpPr>
          <p:nvPr>
            <p:ph type="ftr" sz="quarter" idx="11"/>
          </p:nvPr>
        </p:nvSpPr>
        <p:spPr/>
        <p:txBody>
          <a:body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pic>
        <p:nvPicPr>
          <p:cNvPr id="13" name="Picture 12"/>
          <p:cNvPicPr>
            <a:picLocks noChangeAspect="1"/>
          </p:cNvPicPr>
          <p:nvPr/>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smtClean="0"/>
              <a:pPr/>
              <a:t>9/28/2015</a:t>
            </a:fld>
            <a:endParaRPr lang="en-US"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lang="en-US" smtClean="0"/>
              <a:pPr/>
              <a:t>‹#›</a:t>
            </a:fld>
            <a:endParaRPr lang="en-US" dirty="0"/>
          </a:p>
        </p:txBody>
      </p:sp>
      <p:pic>
        <p:nvPicPr>
          <p:cNvPr id="15" name="Oracle red badge logo" descr="Oracle logo in white on red staging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6"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93A56FF2-64EC-4614-951E-8B8E4681BF2B}" type="datetime1">
              <a:rPr lang="en-US" smtClean="0"/>
              <a:pPr/>
              <a:t>9/28/2015</a:t>
            </a:fld>
            <a:endParaRPr lang="en-US" dirty="0"/>
          </a:p>
        </p:txBody>
      </p:sp>
      <p:sp>
        <p:nvSpPr>
          <p:cNvPr id="3" name="Footer Placeholder 2"/>
          <p:cNvSpPr>
            <a:spLocks noGrp="1"/>
          </p:cNvSpPr>
          <p:nvPr>
            <p:ph type="ftr" sz="quarter" idx="11"/>
          </p:nvPr>
        </p:nvSpPr>
        <p:spPr/>
        <p:txBody>
          <a:bodyPr>
            <a:noAutofit/>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noAutofit/>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AD051CE8-BCD3-4683-83D4-D0AC55C5EB15}" type="datetime1">
              <a:rPr lang="en-US" smtClean="0"/>
              <a:pPr/>
              <a:t>9/28/2015</a:t>
            </a:fld>
            <a:endParaRPr lang="en-US" dirty="0"/>
          </a:p>
        </p:txBody>
      </p:sp>
      <p:sp>
        <p:nvSpPr>
          <p:cNvPr id="3" name="Footer Placeholder 2"/>
          <p:cNvSpPr>
            <a:spLocks noGrp="1"/>
          </p:cNvSpPr>
          <p:nvPr>
            <p:ph type="ftr" sz="quarter" idx="11"/>
          </p:nvPr>
        </p:nvSpPr>
        <p:spPr/>
        <p:txBody>
          <a:bodyPr>
            <a:noAutofit/>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noAutofit/>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smtClean="0"/>
              <a:pPr/>
              <a:t>9/28/2015</a:t>
            </a:fld>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pic>
        <p:nvPicPr>
          <p:cNvPr id="8" name="Picture 7" descr="&quot;Hardware and Software Engineered to work together&quot; tagline in red and bl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pic>
        <p:nvPicPr>
          <p:cNvPr id="6" name="Picture 5"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287" y="0"/>
            <a:ext cx="12189399" cy="6858000"/>
            <a:chOff x="-287" y="0"/>
            <a:chExt cx="12189399" cy="6858000"/>
          </a:xfrm>
        </p:grpSpPr>
        <p:sp>
          <p:nvSpPr>
            <p:cNvPr id="12" name="Rectangle 11"/>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6" name="Picture 15"/>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21991926-9D37-40E7-80C4-EC5F27AFCB67}" type="datetimeFigureOut">
              <a:rPr lang="en-US" smtClean="0"/>
              <a:pPr/>
              <a:t>9/28/2015</a:t>
            </a:fld>
            <a:endParaRPr lang="en-US"/>
          </a:p>
        </p:txBody>
      </p:sp>
      <p:sp>
        <p:nvSpPr>
          <p:cNvPr id="5" name="Footer Placeholder 4"/>
          <p:cNvSpPr>
            <a:spLocks noGrp="1"/>
          </p:cNvSpPr>
          <p:nvPr>
            <p:ph type="ftr" sz="quarter" idx="11"/>
          </p:nvPr>
        </p:nvSpPr>
        <p:spPr/>
        <p:txBody>
          <a:bodyPr>
            <a:noAutofit/>
          </a:bodyPr>
          <a:lstStyle/>
          <a:p>
            <a:endParaRPr lang="en-US"/>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smtClean="0"/>
              <a:pPr/>
              <a:t>9/28/2015</a:t>
            </a:fld>
            <a:endParaRPr lang="en-US" dirty="0"/>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a:pPr/>
              <a:t>9/28/2015</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smtClean="0"/>
              <a:pPr/>
              <a:t>9/28/2015</a:t>
            </a:fld>
            <a:endParaRPr lang="en-US"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lang="en-US" smtClean="0"/>
              <a:pPr/>
              <a:t>‹#›</a:t>
            </a:fld>
            <a:endParaRPr lang="en-US"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a:pPr/>
              <a:t>9/28/2015</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11BFD-AD4C-4A98-9D38-1958507EA4E5}" type="datetime1">
              <a:rPr lang="en-US" smtClean="0"/>
              <a:pPr/>
              <a:t>9/28/2015</a:t>
            </a:fld>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2D99EC-ABE5-42A5-B15B-B8C044BE7365}" type="datetime1">
              <a:rPr lang="en-US"/>
              <a:pPr/>
              <a:t>9/28/2015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a:pPr/>
              <a:t>9/28/2015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a:pPr/>
              <a:t>9/28/2015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9/28/2015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9/28/2015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077103" y="1552221"/>
            <a:ext cx="10544603" cy="4396316"/>
          </a:xfrm>
        </p:spPr>
        <p:txBody>
          <a:bodyPr/>
          <a:lstStyle>
            <a:lvl1pPr>
              <a:defRPr sz="3200"/>
            </a:lvl1pPr>
            <a:lvl2pPr>
              <a:defRPr sz="2700"/>
            </a:lvl2pPr>
            <a:lvl3pPr>
              <a:defRPr sz="2400"/>
            </a:lvl3pPr>
            <a:lvl4pPr>
              <a:defRPr sz="2400"/>
            </a:lvl4pPr>
            <a:lvl5pPr>
              <a:defRPr sz="24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1077104" y="878097"/>
            <a:ext cx="10849323" cy="424921"/>
          </a:xfrm>
        </p:spPr>
        <p:txBody>
          <a:bodyPr/>
          <a:lstStyle>
            <a:lvl1pPr marL="0" indent="0">
              <a:buNone/>
              <a:defRPr sz="3200">
                <a:solidFill>
                  <a:schemeClr val="accent2"/>
                </a:solidFill>
              </a:defRPr>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422689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1077104" y="268101"/>
            <a:ext cx="8756438" cy="5947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077103" y="1552220"/>
            <a:ext cx="10851440" cy="4433811"/>
          </a:xfrm>
        </p:spPr>
        <p:txBody>
          <a:bodyPr/>
          <a:lstStyle>
            <a:lvl1pPr>
              <a:defRPr>
                <a:solidFill>
                  <a:schemeClr val="tx1"/>
                </a:solidFill>
              </a:defRPr>
            </a:lvl1pPr>
            <a:lvl2pPr>
              <a:defRPr sz="2700">
                <a:solidFill>
                  <a:schemeClr val="tx1"/>
                </a:solidFill>
              </a:defRPr>
            </a:lvl2pPr>
            <a:lvl3pPr>
              <a:buClr>
                <a:schemeClr val="tx2"/>
              </a:buCl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pic>
        <p:nvPicPr>
          <p:cNvPr id="6" name="Picture 24" descr="Small Red Square"/>
          <p:cNvPicPr>
            <a:picLocks noChangeAspect="1" noChangeArrowheads="1"/>
          </p:cNvPicPr>
          <p:nvPr userDrawn="1"/>
        </p:nvPicPr>
        <p:blipFill>
          <a:blip r:embed="rId2" cstate="print">
            <a:alphaModFix amt="0"/>
            <a:extLst>
              <a:ext uri="{28A0092B-C50C-407E-A947-70E740481C1C}">
                <a14:useLocalDpi xmlns:a14="http://schemas.microsoft.com/office/drawing/2010/main" val="0"/>
              </a:ext>
            </a:extLst>
          </a:blip>
          <a:srcRect/>
          <a:stretch>
            <a:fillRect/>
          </a:stretch>
        </p:blipFill>
        <p:spPr bwMode="auto">
          <a:xfrm>
            <a:off x="10044325" y="1"/>
            <a:ext cx="2144500" cy="734484"/>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smtClean="0"/>
              <a:pPr/>
              <a:t>9/28/2015</a:t>
            </a:fld>
            <a:endParaRPr lang="en-US"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lang="en-US" smtClean="0"/>
              <a:pPr/>
              <a:t>‹#›</a:t>
            </a:fld>
            <a:endParaRPr lang="en-US"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6"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7" name="Rectangle 16"/>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smtClean="0"/>
              <a:pPr/>
              <a:t>9/28/2015</a:t>
            </a:fld>
            <a:endParaRPr lang="en-US" dirty="0"/>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smtClean="0"/>
              <a:pPr/>
              <a:t>9/28/2015</a:t>
            </a:fld>
            <a:endParaRPr lang="en-US" dirty="0"/>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CECCD66E-6DF0-4B16-8ACA-D0D93A7B1DC8}" type="datetime1">
              <a:rPr lang="en-US" smtClean="0"/>
              <a:pPr/>
              <a:t>9/28/2015</a:t>
            </a:fld>
            <a:endParaRPr lang="en-US" dirty="0"/>
          </a:p>
        </p:txBody>
      </p:sp>
      <p:sp>
        <p:nvSpPr>
          <p:cNvPr id="5" name="Footer Placeholder 4"/>
          <p:cNvSpPr>
            <a:spLocks noGrp="1"/>
          </p:cNvSpPr>
          <p:nvPr>
            <p:ph type="ftr" sz="quarter" idx="11"/>
          </p:nvPr>
        </p:nvSpPr>
        <p:spPr/>
        <p:txBody>
          <a:bodyPr>
            <a:noAutofit/>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noAutofit/>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smtClean="0"/>
              <a:pPr/>
              <a:t>9/28/2015</a:t>
            </a:fld>
            <a:endParaRPr lang="en-US" dirty="0"/>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smtClean="0"/>
              <a:pPr/>
              <a:t>9/28/2015</a:t>
            </a:fld>
            <a:endParaRPr lang="en-US"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 id="2147483763" r:id="rId30"/>
    <p:sldLayoutId id="2147483764" r:id="rId31"/>
    <p:sldLayoutId id="2147483765" r:id="rId32"/>
    <p:sldLayoutId id="2147483766" r:id="rId33"/>
    <p:sldLayoutId id="2147483767" r:id="rId34"/>
    <p:sldLayoutId id="2147483768" r:id="rId35"/>
    <p:sldLayoutId id="2147483769" r:id="rId36"/>
    <p:sldLayoutId id="2147483770" r:id="rId37"/>
    <p:sldLayoutId id="2147483771" r:id="rId38"/>
    <p:sldLayoutId id="2147483689" r:id="rId39"/>
    <p:sldLayoutId id="2147483693" r:id="rId40"/>
    <p:sldLayoutId id="2147483692" r:id="rId41"/>
    <p:sldLayoutId id="2147483654" r:id="rId42"/>
    <p:sldLayoutId id="2147483682" r:id="rId43"/>
    <p:sldLayoutId id="2147483684" r:id="rId44"/>
    <p:sldLayoutId id="2147483690" r:id="rId45"/>
    <p:sldLayoutId id="2147483691" r:id="rId46"/>
    <p:sldLayoutId id="2147483772" r:id="rId47"/>
    <p:sldLayoutId id="2147483773"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Live Demo</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Oracle?</a:t>
            </a:r>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11</a:t>
            </a:fld>
            <a:endParaRPr lang="en-US" dirty="0"/>
          </a:p>
        </p:txBody>
      </p:sp>
      <p:graphicFrame>
        <p:nvGraphicFramePr>
          <p:cNvPr id="5" name="Content Placeholder 7"/>
          <p:cNvGraphicFramePr>
            <a:graphicFrameLocks/>
          </p:cNvGraphicFramePr>
          <p:nvPr>
            <p:extLst>
              <p:ext uri="{D42A27DB-BD31-4B8C-83A1-F6EECF244321}">
                <p14:modId xmlns:p14="http://schemas.microsoft.com/office/powerpoint/2010/main" val="588876250"/>
              </p:ext>
            </p:extLst>
          </p:nvPr>
        </p:nvGraphicFramePr>
        <p:xfrm>
          <a:off x="836612" y="2133600"/>
          <a:ext cx="81534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8837612" y="2209800"/>
            <a:ext cx="2170632" cy="514657"/>
          </a:xfrm>
          <a:prstGeom prst="rect">
            <a:avLst/>
          </a:prstGeom>
          <a:noFill/>
          <a:ln>
            <a:noFill/>
          </a:ln>
        </p:spPr>
        <p:txBody>
          <a:bodyPr wrap="square" lIns="0" tIns="0" rIns="0" bIns="0" rtlCol="0">
            <a:noAutofit/>
          </a:bodyPr>
          <a:lstStyle/>
          <a:p>
            <a:pPr algn="l"/>
            <a:r>
              <a:rPr lang="en-US" sz="1600" dirty="0" smtClean="0"/>
              <a:t>Instant credibility with proven technology</a:t>
            </a:r>
          </a:p>
        </p:txBody>
      </p:sp>
      <p:sp>
        <p:nvSpPr>
          <p:cNvPr id="7" name="TextBox 6"/>
          <p:cNvSpPr txBox="1"/>
          <p:nvPr/>
        </p:nvSpPr>
        <p:spPr>
          <a:xfrm>
            <a:off x="8837612" y="3048000"/>
            <a:ext cx="2657743" cy="410198"/>
          </a:xfrm>
          <a:prstGeom prst="rect">
            <a:avLst/>
          </a:prstGeom>
          <a:noFill/>
          <a:ln>
            <a:noFill/>
          </a:ln>
        </p:spPr>
        <p:txBody>
          <a:bodyPr wrap="square" lIns="0" tIns="0" rIns="0" bIns="0" rtlCol="0">
            <a:noAutofit/>
          </a:bodyPr>
          <a:lstStyle/>
          <a:p>
            <a:pPr algn="l"/>
            <a:r>
              <a:rPr lang="en-US" sz="1600" dirty="0" smtClean="0"/>
              <a:t>Equipped to solve hard problems</a:t>
            </a:r>
          </a:p>
        </p:txBody>
      </p:sp>
      <p:sp>
        <p:nvSpPr>
          <p:cNvPr id="8" name="TextBox 7"/>
          <p:cNvSpPr txBox="1"/>
          <p:nvPr/>
        </p:nvSpPr>
        <p:spPr>
          <a:xfrm>
            <a:off x="8837612" y="3886200"/>
            <a:ext cx="2862840" cy="410198"/>
          </a:xfrm>
          <a:prstGeom prst="rect">
            <a:avLst/>
          </a:prstGeom>
          <a:noFill/>
          <a:ln>
            <a:noFill/>
          </a:ln>
        </p:spPr>
        <p:txBody>
          <a:bodyPr wrap="square" lIns="0" tIns="0" rIns="0" bIns="0" rtlCol="0">
            <a:noAutofit/>
          </a:bodyPr>
          <a:lstStyle/>
          <a:p>
            <a:pPr algn="l"/>
            <a:r>
              <a:rPr lang="en-US" sz="1600" dirty="0" smtClean="0"/>
              <a:t>Rapid response to changing market environment</a:t>
            </a:r>
          </a:p>
        </p:txBody>
      </p:sp>
      <p:sp>
        <p:nvSpPr>
          <p:cNvPr id="9" name="TextBox 8"/>
          <p:cNvSpPr txBox="1"/>
          <p:nvPr/>
        </p:nvSpPr>
        <p:spPr>
          <a:xfrm>
            <a:off x="8837612" y="4572000"/>
            <a:ext cx="2569436" cy="410198"/>
          </a:xfrm>
          <a:prstGeom prst="rect">
            <a:avLst/>
          </a:prstGeom>
          <a:noFill/>
          <a:ln>
            <a:noFill/>
          </a:ln>
        </p:spPr>
        <p:txBody>
          <a:bodyPr wrap="square" lIns="0" tIns="0" rIns="0" bIns="0" rtlCol="0">
            <a:noAutofit/>
          </a:bodyPr>
          <a:lstStyle/>
          <a:p>
            <a:pPr algn="l"/>
            <a:r>
              <a:rPr lang="en-US" sz="1600" dirty="0" smtClean="0"/>
              <a:t>Reduce engineering time and expense; quick response to customers</a:t>
            </a:r>
          </a:p>
        </p:txBody>
      </p:sp>
      <p:sp>
        <p:nvSpPr>
          <p:cNvPr id="10" name="TextBox 9"/>
          <p:cNvSpPr txBox="1"/>
          <p:nvPr/>
        </p:nvSpPr>
        <p:spPr>
          <a:xfrm>
            <a:off x="8837612" y="5476635"/>
            <a:ext cx="2550920" cy="410198"/>
          </a:xfrm>
          <a:prstGeom prst="rect">
            <a:avLst/>
          </a:prstGeom>
          <a:noFill/>
          <a:ln>
            <a:noFill/>
          </a:ln>
        </p:spPr>
        <p:txBody>
          <a:bodyPr wrap="square" lIns="0" tIns="0" rIns="0" bIns="0" rtlCol="0">
            <a:noAutofit/>
          </a:bodyPr>
          <a:lstStyle/>
          <a:p>
            <a:pPr algn="l"/>
            <a:r>
              <a:rPr lang="en-US" sz="1600" dirty="0" smtClean="0"/>
              <a:t>Long-term, stable partnership reduces rework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Overview</a:t>
            </a:r>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12</a:t>
            </a:fld>
            <a:endParaRPr lang="en-US" dirty="0"/>
          </a:p>
        </p:txBody>
      </p:sp>
      <p:graphicFrame>
        <p:nvGraphicFramePr>
          <p:cNvPr id="5" name="Table 4"/>
          <p:cNvGraphicFramePr>
            <a:graphicFrameLocks noGrp="1"/>
          </p:cNvGraphicFramePr>
          <p:nvPr/>
        </p:nvGraphicFramePr>
        <p:xfrm>
          <a:off x="608012" y="1676400"/>
          <a:ext cx="10210800" cy="4297680"/>
        </p:xfrm>
        <a:graphic>
          <a:graphicData uri="http://schemas.openxmlformats.org/drawingml/2006/table">
            <a:tbl>
              <a:tblPr firstRow="1" bandRow="1">
                <a:tableStyleId>{C083E6E3-FA7D-4D7B-A595-EF9225AFEA82}</a:tableStyleId>
              </a:tblPr>
              <a:tblGrid>
                <a:gridCol w="2659633"/>
                <a:gridCol w="3320304"/>
                <a:gridCol w="4230863"/>
              </a:tblGrid>
              <a:tr h="280150">
                <a:tc>
                  <a:txBody>
                    <a:bodyPr/>
                    <a:lstStyle/>
                    <a:p>
                      <a:r>
                        <a:rPr lang="en-US" sz="1400" dirty="0" smtClean="0"/>
                        <a:t>Solution</a:t>
                      </a:r>
                      <a:endParaRPr lang="en-US" sz="1400" dirty="0"/>
                    </a:p>
                  </a:txBody>
                  <a:tcPr/>
                </a:tc>
                <a:tc>
                  <a:txBody>
                    <a:bodyPr/>
                    <a:lstStyle/>
                    <a:p>
                      <a:pPr algn="l"/>
                      <a:r>
                        <a:rPr lang="en-US" sz="1400" dirty="0" smtClean="0"/>
                        <a:t>Strengths</a:t>
                      </a:r>
                      <a:endParaRPr lang="en-US" sz="1400" dirty="0"/>
                    </a:p>
                  </a:txBody>
                  <a:tcPr anchor="b"/>
                </a:tc>
                <a:tc>
                  <a:txBody>
                    <a:bodyPr/>
                    <a:lstStyle/>
                    <a:p>
                      <a:pPr algn="ctr"/>
                      <a:r>
                        <a:rPr lang="en-US" sz="1400" dirty="0" smtClean="0"/>
                        <a:t>Weaknesses</a:t>
                      </a:r>
                      <a:endParaRPr lang="en-US" sz="1400" dirty="0"/>
                    </a:p>
                  </a:txBody>
                  <a:tcPr anchor="b"/>
                </a:tc>
              </a:tr>
              <a:tr h="647021">
                <a:tc>
                  <a:txBody>
                    <a:bodyPr/>
                    <a:lstStyle/>
                    <a:p>
                      <a:r>
                        <a:rPr lang="en-US" sz="1400" dirty="0" smtClean="0"/>
                        <a:t>Outside</a:t>
                      </a:r>
                      <a:r>
                        <a:rPr lang="en-US" sz="1400" baseline="0" dirty="0" smtClean="0"/>
                        <a:t> In </a:t>
                      </a:r>
                      <a:endParaRPr lang="en-US" sz="1400" dirty="0"/>
                    </a:p>
                  </a:txBody>
                  <a:tcPr anchor="ctr"/>
                </a:tc>
                <a:tc>
                  <a:txBody>
                    <a:bodyPr/>
                    <a:lstStyle/>
                    <a:p>
                      <a:pPr marL="0" indent="-182880">
                        <a:buFont typeface="Arial" pitchFamily="34" charset="0"/>
                        <a:buChar char="•"/>
                      </a:pPr>
                      <a:r>
                        <a:rPr lang="en-US" sz="1400" dirty="0" smtClean="0"/>
                        <a:t>Proven technology</a:t>
                      </a:r>
                    </a:p>
                    <a:p>
                      <a:pPr marL="0" indent="-182880">
                        <a:buFont typeface="Arial" pitchFamily="34" charset="0"/>
                        <a:buChar char="•"/>
                      </a:pPr>
                      <a:r>
                        <a:rPr lang="en-US" sz="1400" dirty="0" smtClean="0"/>
                        <a:t>Product</a:t>
                      </a:r>
                      <a:r>
                        <a:rPr lang="en-US" sz="1400" baseline="0" dirty="0" smtClean="0"/>
                        <a:t> breadth &amp; depth</a:t>
                      </a:r>
                    </a:p>
                    <a:p>
                      <a:pPr marL="0" indent="-182880">
                        <a:buFont typeface="Arial" pitchFamily="34" charset="0"/>
                        <a:buChar char="•"/>
                      </a:pPr>
                      <a:r>
                        <a:rPr lang="en-US" sz="1400" baseline="0" dirty="0" smtClean="0"/>
                        <a:t>Multiple APIs</a:t>
                      </a:r>
                    </a:p>
                    <a:p>
                      <a:pPr marL="0" indent="-182880">
                        <a:buFont typeface="Arial" pitchFamily="34" charset="0"/>
                        <a:buChar char="•"/>
                      </a:pPr>
                      <a:r>
                        <a:rPr lang="en-US" sz="1400" baseline="0" dirty="0" smtClean="0"/>
                        <a:t>Sophisticated support system</a:t>
                      </a:r>
                    </a:p>
                    <a:p>
                      <a:pPr marL="0" indent="-182880">
                        <a:buFont typeface="Arial" pitchFamily="34" charset="0"/>
                        <a:buChar char="•"/>
                      </a:pPr>
                      <a:r>
                        <a:rPr lang="en-US" sz="1400" baseline="0" dirty="0" smtClean="0"/>
                        <a:t>Cross platform</a:t>
                      </a:r>
                    </a:p>
                    <a:p>
                      <a:pPr marL="0" indent="-182880">
                        <a:buFont typeface="Arial" pitchFamily="34" charset="0"/>
                        <a:buChar char="•"/>
                      </a:pPr>
                      <a:r>
                        <a:rPr lang="en-US" sz="1400" baseline="0" dirty="0" smtClean="0"/>
                        <a:t>No requirement for native application</a:t>
                      </a:r>
                      <a:endParaRPr lang="en-US" sz="1400" dirty="0"/>
                    </a:p>
                  </a:txBody>
                  <a:tcPr/>
                </a:tc>
                <a:tc>
                  <a:txBody>
                    <a:bodyPr/>
                    <a:lstStyle/>
                    <a:p>
                      <a:pPr indent="-182880">
                        <a:buFont typeface="Arial" pitchFamily="34" charset="0"/>
                        <a:buChar char="•"/>
                      </a:pPr>
                      <a:r>
                        <a:rPr lang="en-US" sz="1400" dirty="0" smtClean="0"/>
                        <a:t>Rendered output never an exact replica</a:t>
                      </a:r>
                      <a:r>
                        <a:rPr lang="en-US" sz="1400" baseline="0" dirty="0" smtClean="0"/>
                        <a:t> of original</a:t>
                      </a:r>
                    </a:p>
                  </a:txBody>
                  <a:tcPr/>
                </a:tc>
              </a:tr>
              <a:tr h="914400">
                <a:tc>
                  <a:txBody>
                    <a:bodyPr/>
                    <a:lstStyle/>
                    <a:p>
                      <a:r>
                        <a:rPr lang="en-US" sz="1400" dirty="0" smtClean="0"/>
                        <a:t>Native</a:t>
                      </a:r>
                      <a:r>
                        <a:rPr lang="en-US" sz="1400" baseline="0" dirty="0" smtClean="0"/>
                        <a:t> Applications</a:t>
                      </a:r>
                      <a:endParaRPr lang="en-US" sz="1400" dirty="0"/>
                    </a:p>
                  </a:txBody>
                  <a:tcPr anchor="ctr"/>
                </a:tc>
                <a:tc>
                  <a:txBody>
                    <a:bodyPr/>
                    <a:lstStyle/>
                    <a:p>
                      <a:pPr marL="0" marR="0" indent="-182880" algn="l" defTabSz="571145"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Fidelity to original when rendering</a:t>
                      </a:r>
                    </a:p>
                  </a:txBody>
                  <a:tcPr/>
                </a:tc>
                <a:tc>
                  <a:txBody>
                    <a:bodyPr/>
                    <a:lstStyle/>
                    <a:p>
                      <a:pPr indent="-182880">
                        <a:buFont typeface="Arial" pitchFamily="34" charset="0"/>
                        <a:buChar char="•"/>
                      </a:pPr>
                      <a:r>
                        <a:rPr lang="en-US" sz="1400" dirty="0" smtClean="0"/>
                        <a:t>Can be expensive</a:t>
                      </a:r>
                    </a:p>
                    <a:p>
                      <a:pPr indent="-182880">
                        <a:buFont typeface="Arial" pitchFamily="34" charset="0"/>
                        <a:buChar char="•"/>
                      </a:pPr>
                      <a:r>
                        <a:rPr lang="en-US" sz="1400" dirty="0" smtClean="0"/>
                        <a:t>Limited platforms (Windows)</a:t>
                      </a:r>
                    </a:p>
                    <a:p>
                      <a:pPr indent="-182880">
                        <a:buFont typeface="Arial" pitchFamily="34" charset="0"/>
                        <a:buChar char="•"/>
                      </a:pPr>
                      <a:r>
                        <a:rPr lang="en-US" sz="1400" baseline="0" dirty="0" smtClean="0"/>
                        <a:t>Stability</a:t>
                      </a:r>
                    </a:p>
                    <a:p>
                      <a:pPr indent="-182880">
                        <a:buFont typeface="Arial" pitchFamily="34" charset="0"/>
                        <a:buChar char="•"/>
                      </a:pPr>
                      <a:r>
                        <a:rPr lang="en-US" sz="1400" baseline="0" dirty="0" smtClean="0"/>
                        <a:t>Performance</a:t>
                      </a:r>
                    </a:p>
                  </a:txBody>
                  <a:tcPr/>
                </a:tc>
              </a:tr>
              <a:tr h="647021">
                <a:tc>
                  <a:txBody>
                    <a:bodyPr/>
                    <a:lstStyle/>
                    <a:p>
                      <a:r>
                        <a:rPr lang="en-US" sz="1400" dirty="0" smtClean="0"/>
                        <a:t>Open Source</a:t>
                      </a:r>
                      <a:endParaRPr lang="en-US" sz="1400" dirty="0"/>
                    </a:p>
                  </a:txBody>
                  <a:tcPr anchor="ctr"/>
                </a:tc>
                <a:tc>
                  <a:txBody>
                    <a:bodyPr/>
                    <a:lstStyle/>
                    <a:p>
                      <a:pPr indent="-182880">
                        <a:buFont typeface="Arial" pitchFamily="34" charset="0"/>
                        <a:buChar char="•"/>
                      </a:pPr>
                      <a:r>
                        <a:rPr lang="en-US" sz="1400" dirty="0" smtClean="0"/>
                        <a:t>Low out of pocket cost</a:t>
                      </a:r>
                    </a:p>
                    <a:p>
                      <a:endParaRPr lang="en-US" sz="1400" dirty="0"/>
                    </a:p>
                  </a:txBody>
                  <a:tcPr/>
                </a:tc>
                <a:tc>
                  <a:txBody>
                    <a:bodyPr/>
                    <a:lstStyle/>
                    <a:p>
                      <a:pPr indent="-182880">
                        <a:buFont typeface="Arial" pitchFamily="34" charset="0"/>
                        <a:buChar char="•"/>
                      </a:pPr>
                      <a:r>
                        <a:rPr lang="en-US" sz="1400" dirty="0" smtClean="0"/>
                        <a:t>Inconsistent quality</a:t>
                      </a:r>
                    </a:p>
                    <a:p>
                      <a:pPr indent="-182880">
                        <a:buFont typeface="Arial" pitchFamily="34" charset="0"/>
                        <a:buChar char="•"/>
                      </a:pPr>
                      <a:r>
                        <a:rPr lang="en-US" sz="1400" dirty="0" smtClean="0"/>
                        <a:t>Lack of support needed for ISVs</a:t>
                      </a:r>
                    </a:p>
                    <a:p>
                      <a:pPr indent="-182880">
                        <a:buFont typeface="Arial" pitchFamily="34" charset="0"/>
                        <a:buChar char="•"/>
                      </a:pPr>
                      <a:r>
                        <a:rPr lang="en-US" sz="1400" dirty="0" smtClean="0"/>
                        <a:t>Potential</a:t>
                      </a:r>
                      <a:r>
                        <a:rPr lang="en-US" sz="1400" baseline="0" dirty="0" smtClean="0"/>
                        <a:t> </a:t>
                      </a:r>
                      <a:r>
                        <a:rPr lang="en-US" sz="1400" dirty="0" smtClean="0"/>
                        <a:t>intellectual</a:t>
                      </a:r>
                      <a:r>
                        <a:rPr lang="en-US" sz="1400" baseline="0" dirty="0" smtClean="0"/>
                        <a:t> property issues </a:t>
                      </a:r>
                      <a:endParaRPr lang="en-US" sz="1400" dirty="0" smtClean="0"/>
                    </a:p>
                    <a:p>
                      <a:endParaRPr lang="en-US" sz="1400" dirty="0"/>
                    </a:p>
                  </a:txBody>
                  <a:tcPr/>
                </a:tc>
              </a:tr>
              <a:tr h="647021">
                <a:tc>
                  <a:txBody>
                    <a:bodyPr/>
                    <a:lstStyle/>
                    <a:p>
                      <a:r>
                        <a:rPr lang="en-US" sz="1400" dirty="0" smtClean="0"/>
                        <a:t>Commercial competitors</a:t>
                      </a:r>
                      <a:endParaRPr lang="en-US" sz="1400" dirty="0"/>
                    </a:p>
                  </a:txBody>
                  <a:tcPr anchor="ctr"/>
                </a:tc>
                <a:tc>
                  <a:txBody>
                    <a:bodyPr/>
                    <a:lstStyle/>
                    <a:p>
                      <a:pPr marL="182880" indent="-182880">
                        <a:buFont typeface="Arial" pitchFamily="34" charset="0"/>
                        <a:buChar char="•"/>
                      </a:pPr>
                      <a:r>
                        <a:rPr lang="en-US" sz="1400" dirty="0" smtClean="0"/>
                        <a:t>Generalists </a:t>
                      </a:r>
                      <a:r>
                        <a:rPr lang="en-US" sz="1400" baseline="0" dirty="0" smtClean="0"/>
                        <a:t> can be aggressive on price</a:t>
                      </a:r>
                    </a:p>
                    <a:p>
                      <a:pPr marL="182880" indent="-182880">
                        <a:buFont typeface="Arial" pitchFamily="34" charset="0"/>
                        <a:buChar char="•"/>
                      </a:pPr>
                      <a:r>
                        <a:rPr lang="en-US" sz="1400" baseline="0" dirty="0" smtClean="0"/>
                        <a:t>Specialists have very good quality (i.e. Adobe)</a:t>
                      </a:r>
                    </a:p>
                  </a:txBody>
                  <a:tcPr/>
                </a:tc>
                <a:tc>
                  <a:txBody>
                    <a:bodyPr/>
                    <a:lstStyle/>
                    <a:p>
                      <a:pPr marL="182880" indent="-182880">
                        <a:buFont typeface="Arial" pitchFamily="34" charset="0"/>
                        <a:buChar char="•"/>
                      </a:pPr>
                      <a:r>
                        <a:rPr lang="en-US" sz="1400" baseline="0" dirty="0" smtClean="0"/>
                        <a:t>Lack overall functionality of OIT</a:t>
                      </a:r>
                    </a:p>
                    <a:p>
                      <a:pPr marL="182880" indent="-182880">
                        <a:buFont typeface="Arial" pitchFamily="34" charset="0"/>
                        <a:buChar char="•"/>
                      </a:pPr>
                      <a:r>
                        <a:rPr lang="en-US" sz="1400" baseline="0" dirty="0" smtClean="0"/>
                        <a:t>Specialist (i.e. Adobe) can be quite expensive</a:t>
                      </a:r>
                      <a:endParaRPr lang="en-US" sz="1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ea typeface="ＭＳ Ｐゴシック" pitchFamily="34" charset="-128"/>
              </a:rPr>
              <a:t>Outside In Technology</a:t>
            </a:r>
            <a:endParaRPr lang="en-US" dirty="0"/>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3"/>
          </p:nvPr>
        </p:nvSpPr>
        <p:spPr/>
        <p:txBody>
          <a:bodyPr/>
          <a:lstStyle/>
          <a:p>
            <a:endParaRPr lang="en-US" dirty="0"/>
          </a:p>
        </p:txBody>
      </p:sp>
      <p:sp>
        <p:nvSpPr>
          <p:cNvPr id="7" name="Footer Placeholder 6"/>
          <p:cNvSpPr>
            <a:spLocks noGrp="1"/>
          </p:cNvSpPr>
          <p:nvPr>
            <p:ph type="ftr" sz="quarter" idx="11"/>
          </p:nvPr>
        </p:nvSpPr>
        <p:spPr/>
        <p:txBody>
          <a:bodyPr/>
          <a:lstStyle/>
          <a:p>
            <a:r>
              <a:rPr lang="en-US" smtClean="0"/>
              <a:t>Oracle Confidential – Internal/Restricted/Highly Restricted</a:t>
            </a:r>
            <a:endParaRPr lang="en-US" dirty="0"/>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Agenda</a:t>
            </a:r>
            <a:endParaRPr lang="en-US" dirty="0"/>
          </a:p>
        </p:txBody>
      </p:sp>
      <p:sp>
        <p:nvSpPr>
          <p:cNvPr id="3" name="Content Placeholder 2"/>
          <p:cNvSpPr>
            <a:spLocks noGrp="1"/>
          </p:cNvSpPr>
          <p:nvPr>
            <p:ph type="body" sz="quarter" idx="13"/>
          </p:nvPr>
        </p:nvSpPr>
        <p:spPr/>
        <p:txBody>
          <a:bodyPr/>
          <a:lstStyle/>
          <a:p>
            <a:pPr>
              <a:spcBef>
                <a:spcPts val="600"/>
              </a:spcBef>
            </a:pPr>
            <a:r>
              <a:rPr lang="en-US" dirty="0" smtClean="0"/>
              <a:t>Business Drivers</a:t>
            </a:r>
          </a:p>
          <a:p>
            <a:pPr>
              <a:spcBef>
                <a:spcPts val="600"/>
              </a:spcBef>
            </a:pPr>
            <a:r>
              <a:rPr lang="en-US" dirty="0" smtClean="0"/>
              <a:t>ISV Requirements</a:t>
            </a:r>
          </a:p>
          <a:p>
            <a:pPr>
              <a:spcBef>
                <a:spcPts val="600"/>
              </a:spcBef>
            </a:pPr>
            <a:r>
              <a:rPr lang="en-US" dirty="0" smtClean="0"/>
              <a:t>Outside In Overview</a:t>
            </a:r>
          </a:p>
          <a:p>
            <a:pPr>
              <a:spcBef>
                <a:spcPts val="600"/>
              </a:spcBef>
            </a:pPr>
            <a:r>
              <a:rPr lang="en-US" dirty="0" smtClean="0"/>
              <a:t>Optional Live Demo</a:t>
            </a:r>
          </a:p>
          <a:p>
            <a:pPr>
              <a:spcBef>
                <a:spcPts val="600"/>
              </a:spcBef>
            </a:pPr>
            <a:r>
              <a:rPr lang="en-US" dirty="0" smtClean="0"/>
              <a:t>Why Oracle Outside In</a:t>
            </a:r>
          </a:p>
          <a:p>
            <a:pPr>
              <a:spcBef>
                <a:spcPts val="600"/>
              </a:spcBef>
            </a:pPr>
            <a:r>
              <a:rPr lang="en-US" dirty="0" smtClean="0"/>
              <a:t>Competitive Overview</a:t>
            </a:r>
          </a:p>
          <a:p>
            <a:pPr>
              <a:spcBef>
                <a:spcPts val="600"/>
              </a:spcBef>
            </a:pPr>
            <a:r>
              <a:rPr lang="en-US" dirty="0" smtClean="0"/>
              <a:t>Q &amp; A</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dirty="0"/>
          </a:p>
        </p:txBody>
      </p:sp>
      <p:sp>
        <p:nvSpPr>
          <p:cNvPr id="6" name="Pentagon 5"/>
          <p:cNvSpPr/>
          <p:nvPr/>
        </p:nvSpPr>
        <p:spPr>
          <a:xfrm>
            <a:off x="2286000" y="202614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1</a:t>
            </a:r>
          </a:p>
        </p:txBody>
      </p:sp>
      <p:sp>
        <p:nvSpPr>
          <p:cNvPr id="16" name="Pentagon 15"/>
          <p:cNvSpPr/>
          <p:nvPr/>
        </p:nvSpPr>
        <p:spPr>
          <a:xfrm>
            <a:off x="2286000" y="25146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2</a:t>
            </a:r>
          </a:p>
        </p:txBody>
      </p:sp>
      <p:sp>
        <p:nvSpPr>
          <p:cNvPr id="17" name="Pentagon 16"/>
          <p:cNvSpPr/>
          <p:nvPr/>
        </p:nvSpPr>
        <p:spPr>
          <a:xfrm>
            <a:off x="2286000" y="29718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3</a:t>
            </a:r>
          </a:p>
        </p:txBody>
      </p:sp>
      <p:sp>
        <p:nvSpPr>
          <p:cNvPr id="18" name="Pentagon 17"/>
          <p:cNvSpPr/>
          <p:nvPr/>
        </p:nvSpPr>
        <p:spPr>
          <a:xfrm>
            <a:off x="2286000" y="343701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4</a:t>
            </a:r>
          </a:p>
        </p:txBody>
      </p:sp>
      <p:sp>
        <p:nvSpPr>
          <p:cNvPr id="19" name="Pentagon 18"/>
          <p:cNvSpPr/>
          <p:nvPr/>
        </p:nvSpPr>
        <p:spPr>
          <a:xfrm>
            <a:off x="2286000" y="385977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5</a:t>
            </a:r>
          </a:p>
        </p:txBody>
      </p:sp>
      <p:sp>
        <p:nvSpPr>
          <p:cNvPr id="11" name="Pentagon 10"/>
          <p:cNvSpPr/>
          <p:nvPr/>
        </p:nvSpPr>
        <p:spPr>
          <a:xfrm>
            <a:off x="2286000" y="431409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6</a:t>
            </a:r>
          </a:p>
        </p:txBody>
      </p:sp>
      <p:sp>
        <p:nvSpPr>
          <p:cNvPr id="15" name="Pentagon 14"/>
          <p:cNvSpPr/>
          <p:nvPr/>
        </p:nvSpPr>
        <p:spPr>
          <a:xfrm>
            <a:off x="2284412" y="47244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smtClean="0">
                <a:solidFill>
                  <a:schemeClr val="bg1"/>
                </a:solidFill>
              </a:rPr>
              <a:t>7</a:t>
            </a:r>
          </a:p>
        </p:txBody>
      </p:sp>
    </p:spTree>
    <p:extLst>
      <p:ext uri="{BB962C8B-B14F-4D97-AF65-F5344CB8AC3E}">
        <p14:creationId xmlns:p14="http://schemas.microsoft.com/office/powerpoint/2010/main" val="153172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Drivers</a:t>
            </a:r>
            <a:endParaRPr lang="en-US" dirty="0"/>
          </a:p>
        </p:txBody>
      </p:sp>
      <p:sp>
        <p:nvSpPr>
          <p:cNvPr id="12" name="Content Placeholder 11"/>
          <p:cNvSpPr>
            <a:spLocks noGrp="1"/>
          </p:cNvSpPr>
          <p:nvPr>
            <p:ph idx="1"/>
          </p:nvPr>
        </p:nvSpPr>
        <p:spPr>
          <a:xfrm>
            <a:off x="531662" y="1524000"/>
            <a:ext cx="7010550" cy="4419600"/>
          </a:xfrm>
        </p:spPr>
        <p:txBody>
          <a:bodyPr/>
          <a:lstStyle/>
          <a:p>
            <a:pPr marL="457200" indent="-182880">
              <a:lnSpc>
                <a:spcPct val="100000"/>
              </a:lnSpc>
              <a:spcBef>
                <a:spcPts val="300"/>
              </a:spcBef>
              <a:buNone/>
            </a:pPr>
            <a:endParaRPr lang="en-US" sz="2400" dirty="0" smtClean="0"/>
          </a:p>
          <a:p>
            <a:pPr marL="457200" indent="-182880">
              <a:lnSpc>
                <a:spcPct val="100000"/>
              </a:lnSpc>
              <a:spcBef>
                <a:spcPts val="600"/>
              </a:spcBef>
              <a:buNone/>
            </a:pPr>
            <a:r>
              <a:rPr lang="en-US" dirty="0" smtClean="0"/>
              <a:t>A perfect storm of opportunity:</a:t>
            </a:r>
          </a:p>
          <a:p>
            <a:pPr marL="457200" indent="-182880">
              <a:lnSpc>
                <a:spcPct val="100000"/>
              </a:lnSpc>
              <a:spcBef>
                <a:spcPts val="600"/>
              </a:spcBef>
            </a:pPr>
            <a:r>
              <a:rPr lang="en-US" sz="2400" dirty="0" smtClean="0"/>
              <a:t>Data volume is projected to grow 800% over the next 5 years</a:t>
            </a:r>
          </a:p>
          <a:p>
            <a:pPr marL="457200" indent="-182880">
              <a:lnSpc>
                <a:spcPct val="100000"/>
              </a:lnSpc>
              <a:spcBef>
                <a:spcPts val="600"/>
              </a:spcBef>
            </a:pPr>
            <a:r>
              <a:rPr lang="en-US" sz="2400" dirty="0" smtClean="0"/>
              <a:t>80% of that information will be unstructured</a:t>
            </a:r>
          </a:p>
          <a:p>
            <a:pPr marL="457200" indent="-182880">
              <a:lnSpc>
                <a:spcPct val="100000"/>
              </a:lnSpc>
              <a:spcBef>
                <a:spcPts val="600"/>
              </a:spcBef>
            </a:pPr>
            <a:r>
              <a:rPr lang="en-US" sz="2400" dirty="0" smtClean="0"/>
              <a:t>Virtually all ISV applications, regardless of market, can enhance their value with the ability to access, transform and control unstructured information </a:t>
            </a:r>
          </a:p>
          <a:p>
            <a:pPr marL="457200" indent="-182880">
              <a:lnSpc>
                <a:spcPct val="100000"/>
              </a:lnSpc>
              <a:spcBef>
                <a:spcPts val="0"/>
              </a:spcBef>
            </a:pPr>
            <a:endParaRPr lang="en-US" sz="2400" dirty="0" smtClean="0"/>
          </a:p>
          <a:p>
            <a:pPr marL="182880" indent="-182880">
              <a:lnSpc>
                <a:spcPct val="100000"/>
              </a:lnSpc>
              <a:spcBef>
                <a:spcPts val="0"/>
              </a:spcBef>
            </a:pPr>
            <a:endParaRPr lang="en-US" dirty="0" smtClean="0"/>
          </a:p>
          <a:p>
            <a:endParaRPr lang="en-US" dirty="0"/>
          </a:p>
        </p:txBody>
      </p:sp>
      <p:sp>
        <p:nvSpPr>
          <p:cNvPr id="10" name="Content Placeholder 9"/>
          <p:cNvSpPr>
            <a:spLocks noGrp="1"/>
          </p:cNvSpPr>
          <p:nvPr>
            <p:ph type="body" sz="half" idx="2"/>
          </p:nvPr>
        </p:nvSpPr>
        <p:spPr/>
        <p:txBody>
          <a:bodyPr/>
          <a:lstStyle/>
          <a:p>
            <a:pPr marL="0" indent="0">
              <a:lnSpc>
                <a:spcPct val="100000"/>
              </a:lnSpc>
              <a:spcBef>
                <a:spcPts val="0"/>
              </a:spcBef>
              <a:buNone/>
            </a:pPr>
            <a:endParaRPr lang="en-US" sz="2000" dirty="0" smtClean="0"/>
          </a:p>
          <a:p>
            <a:pPr marL="0" indent="0">
              <a:lnSpc>
                <a:spcPct val="100000"/>
              </a:lnSpc>
              <a:spcBef>
                <a:spcPts val="0"/>
              </a:spcBef>
              <a:buNone/>
            </a:pPr>
            <a:endParaRPr lang="en-US" sz="2000" dirty="0" smtClean="0"/>
          </a:p>
          <a:p>
            <a:pPr marL="457200" indent="-457200">
              <a:lnSpc>
                <a:spcPct val="100000"/>
              </a:lnSpc>
              <a:spcBef>
                <a:spcPts val="600"/>
              </a:spcBef>
              <a:buNone/>
            </a:pPr>
            <a:endParaRPr lang="en-US" dirty="0"/>
          </a:p>
        </p:txBody>
      </p:sp>
      <p:sp>
        <p:nvSpPr>
          <p:cNvPr id="7" name="Footer Placeholder 6"/>
          <p:cNvSpPr>
            <a:spLocks noGrp="1"/>
          </p:cNvSpPr>
          <p:nvPr>
            <p:ph type="ftr" sz="quarter" idx="11"/>
          </p:nvPr>
        </p:nvSpPr>
        <p:spPr/>
        <p:txBody>
          <a:bodyPr/>
          <a:lstStyle/>
          <a:p>
            <a:r>
              <a:rPr lang="en-US" smtClean="0"/>
              <a:t>Oracle Confidential – Internal/Restricted/Highly Restricted</a:t>
            </a:r>
            <a:endParaRPr lang="en-US" dirty="0"/>
          </a:p>
        </p:txBody>
      </p:sp>
      <p:sp>
        <p:nvSpPr>
          <p:cNvPr id="8" name="Slide Number Placeholder 7"/>
          <p:cNvSpPr>
            <a:spLocks noGrp="1"/>
          </p:cNvSpPr>
          <p:nvPr>
            <p:ph type="sldNum" sz="quarter" idx="12"/>
          </p:nvPr>
        </p:nvSpPr>
        <p:spPr/>
        <p:txBody>
          <a:bodyPr/>
          <a:lstStyle/>
          <a:p>
            <a:fld id="{C51EAA63-D034-42AE-91FA-B13B9518C7BE}" type="slidenum">
              <a:rPr lang="en-US" smtClean="0"/>
              <a:pPr/>
              <a:t>4</a:t>
            </a:fld>
            <a:endParaRPr lang="en-US" dirty="0"/>
          </a:p>
        </p:txBody>
      </p:sp>
      <p:sp>
        <p:nvSpPr>
          <p:cNvPr id="14" name="Rectangle 13"/>
          <p:cNvSpPr/>
          <p:nvPr/>
        </p:nvSpPr>
        <p:spPr>
          <a:xfrm>
            <a:off x="8913812" y="4724400"/>
            <a:ext cx="2423869" cy="307777"/>
          </a:xfrm>
          <a:prstGeom prst="rect">
            <a:avLst/>
          </a:prstGeom>
        </p:spPr>
        <p:txBody>
          <a:bodyPr wrap="none">
            <a:spAutoFit/>
          </a:bodyPr>
          <a:lstStyle/>
          <a:p>
            <a:r>
              <a:rPr lang="en-US" sz="1400" dirty="0" smtClean="0"/>
              <a:t>A perfect storm of opportunity</a:t>
            </a:r>
          </a:p>
        </p:txBody>
      </p:sp>
      <p:pic>
        <p:nvPicPr>
          <p:cNvPr id="15" name="Content Placeholder 12" descr="unstructured_information.jpg"/>
          <p:cNvPicPr>
            <a:picLocks noChangeAspect="1"/>
          </p:cNvPicPr>
          <p:nvPr/>
        </p:nvPicPr>
        <p:blipFill>
          <a:blip r:embed="rId2" cstate="print"/>
          <a:srcRect t="8007" b="8007"/>
          <a:stretch>
            <a:fillRect/>
          </a:stretch>
        </p:blipFill>
        <p:spPr>
          <a:xfrm>
            <a:off x="8304212" y="1676400"/>
            <a:ext cx="3138054" cy="3469206"/>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228600" lvl="0" indent="-228600">
              <a:lnSpc>
                <a:spcPct val="90000"/>
              </a:lnSpc>
              <a:spcBef>
                <a:spcPts val="1200"/>
              </a:spcBef>
              <a:defRPr/>
            </a:pPr>
            <a:r>
              <a:rPr lang="en-US" dirty="0" smtClean="0"/>
              <a:t>ISV Requirements</a:t>
            </a:r>
          </a:p>
        </p:txBody>
      </p:sp>
      <p:sp>
        <p:nvSpPr>
          <p:cNvPr id="7" name="Text Placeholder 6"/>
          <p:cNvSpPr>
            <a:spLocks noGrp="1"/>
          </p:cNvSpPr>
          <p:nvPr>
            <p:ph type="body" sz="quarter" idx="15"/>
          </p:nvPr>
        </p:nvSpPr>
        <p:spPr>
          <a:xfrm>
            <a:off x="1674812" y="1722120"/>
            <a:ext cx="3505201" cy="2011680"/>
          </a:xfrm>
        </p:spPr>
        <p:txBody>
          <a:bodyPr/>
          <a:lstStyle/>
          <a:p>
            <a:pPr lvl="0"/>
            <a:r>
              <a:rPr lang="en-US" dirty="0" smtClean="0"/>
              <a:t>Support for a broad range of unstructured information sources and output targets</a:t>
            </a:r>
          </a:p>
          <a:p>
            <a:endParaRPr lang="en-US" dirty="0"/>
          </a:p>
        </p:txBody>
      </p:sp>
      <p:sp>
        <p:nvSpPr>
          <p:cNvPr id="8" name="Text Placeholder 7"/>
          <p:cNvSpPr>
            <a:spLocks noGrp="1"/>
          </p:cNvSpPr>
          <p:nvPr>
            <p:ph type="body" sz="quarter" idx="16"/>
          </p:nvPr>
        </p:nvSpPr>
        <p:spPr>
          <a:xfrm>
            <a:off x="7008811" y="1722120"/>
            <a:ext cx="3505201" cy="2011680"/>
          </a:xfrm>
        </p:spPr>
        <p:txBody>
          <a:bodyPr/>
          <a:lstStyle/>
          <a:p>
            <a:pPr lvl="0"/>
            <a:r>
              <a:rPr lang="en-US" dirty="0" smtClean="0"/>
              <a:t>Output must be normalized for efficient machine consumption</a:t>
            </a:r>
          </a:p>
          <a:p>
            <a:endParaRPr lang="en-US" dirty="0"/>
          </a:p>
        </p:txBody>
      </p:sp>
      <p:sp>
        <p:nvSpPr>
          <p:cNvPr id="9" name="Text Placeholder 8"/>
          <p:cNvSpPr>
            <a:spLocks noGrp="1"/>
          </p:cNvSpPr>
          <p:nvPr>
            <p:ph type="body" sz="quarter" idx="17"/>
          </p:nvPr>
        </p:nvSpPr>
        <p:spPr>
          <a:xfrm>
            <a:off x="1674811" y="3931920"/>
            <a:ext cx="4191001" cy="2011680"/>
          </a:xfrm>
        </p:spPr>
        <p:txBody>
          <a:bodyPr/>
          <a:lstStyle/>
          <a:p>
            <a:pPr lvl="0"/>
            <a:r>
              <a:rPr lang="en-US" dirty="0" smtClean="0"/>
              <a:t>Must support a high throughput, server environment</a:t>
            </a:r>
          </a:p>
          <a:p>
            <a:endParaRPr lang="en-US" dirty="0"/>
          </a:p>
        </p:txBody>
      </p:sp>
      <p:sp>
        <p:nvSpPr>
          <p:cNvPr id="10" name="Text Placeholder 9"/>
          <p:cNvSpPr>
            <a:spLocks noGrp="1"/>
          </p:cNvSpPr>
          <p:nvPr>
            <p:ph type="body" sz="quarter" idx="18"/>
          </p:nvPr>
        </p:nvSpPr>
        <p:spPr>
          <a:xfrm>
            <a:off x="7008811" y="3931920"/>
            <a:ext cx="3733801" cy="2011680"/>
          </a:xfrm>
        </p:spPr>
        <p:txBody>
          <a:bodyPr/>
          <a:lstStyle/>
          <a:p>
            <a:pPr lvl="0">
              <a:defRPr/>
            </a:pPr>
            <a:r>
              <a:rPr lang="en-US" dirty="0" smtClean="0"/>
              <a:t>Developer must have control over analysis and delivery</a:t>
            </a:r>
          </a:p>
          <a:p>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5</a:t>
            </a:fld>
            <a:endParaRPr lang="en-US" dirty="0"/>
          </a:p>
        </p:txBody>
      </p:sp>
      <p:sp>
        <p:nvSpPr>
          <p:cNvPr id="12" name="Text Placeholder 17"/>
          <p:cNvSpPr txBox="1">
            <a:spLocks/>
          </p:cNvSpPr>
          <p:nvPr/>
        </p:nvSpPr>
        <p:spPr>
          <a:xfrm>
            <a:off x="455612" y="1219200"/>
            <a:ext cx="11125198" cy="343299"/>
          </a:xfrm>
          <a:prstGeom prst="rect">
            <a:avLst/>
          </a:prstGeom>
        </p:spPr>
        <p:txBody>
          <a:bodyPr/>
          <a:lstStyle/>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Overview</a:t>
            </a:r>
            <a:endParaRPr lang="en-US" dirty="0"/>
          </a:p>
        </p:txBody>
      </p:sp>
      <p:sp>
        <p:nvSpPr>
          <p:cNvPr id="18" name="Text Placeholder 17"/>
          <p:cNvSpPr>
            <a:spLocks noGrp="1"/>
          </p:cNvSpPr>
          <p:nvPr>
            <p:ph type="body" sz="quarter" idx="13"/>
          </p:nvPr>
        </p:nvSpPr>
        <p:spPr>
          <a:xfrm>
            <a:off x="531814" y="1373741"/>
            <a:ext cx="11125198" cy="759859"/>
          </a:xfrm>
        </p:spPr>
        <p:txBody>
          <a:bodyPr/>
          <a:lstStyle/>
          <a:p>
            <a:r>
              <a:rPr lang="en-US" b="0" dirty="0" smtClean="0"/>
              <a:t>Embeddable software components that enable ISV applications to extract, view, convert and scrub unstructured information—all from a single core technology.</a:t>
            </a:r>
          </a:p>
          <a:p>
            <a:endParaRPr lang="en-US" dirty="0"/>
          </a:p>
        </p:txBody>
      </p:sp>
      <p:sp>
        <p:nvSpPr>
          <p:cNvPr id="3" name="Footer Placeholder 2"/>
          <p:cNvSpPr>
            <a:spLocks noGrp="1"/>
          </p:cNvSpPr>
          <p:nvPr>
            <p:ph type="ftr" sz="quarter" idx="11"/>
          </p:nvPr>
        </p:nvSpPr>
        <p:spPr/>
        <p:txBody>
          <a:bodyPr/>
          <a:lstStyle/>
          <a:p>
            <a:r>
              <a:rPr lang="en-US" smtClean="0"/>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5" name="Picture 5"/>
          <p:cNvPicPr>
            <a:picLocks noChangeAspect="1" noChangeArrowheads="1"/>
          </p:cNvPicPr>
          <p:nvPr/>
        </p:nvPicPr>
        <p:blipFill>
          <a:blip r:embed="rId2" cstate="print"/>
          <a:srcRect/>
          <a:stretch>
            <a:fillRect/>
          </a:stretch>
        </p:blipFill>
        <p:spPr bwMode="auto">
          <a:xfrm>
            <a:off x="4265612" y="4724400"/>
            <a:ext cx="2634764" cy="1463040"/>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1141412" y="2759111"/>
            <a:ext cx="2634765" cy="1463040"/>
          </a:xfrm>
          <a:prstGeom prst="rect">
            <a:avLst/>
          </a:prstGeom>
          <a:solidFill>
            <a:srgbClr val="FFFFFF">
              <a:shade val="85000"/>
            </a:srgbClr>
          </a:solidFill>
          <a:ln w="9525" cap="sq">
            <a:noFill/>
            <a:miter lim="800000"/>
          </a:ln>
          <a:effectLst/>
          <a:scene3d>
            <a:camera prst="orthographicFront"/>
            <a:lightRig rig="twoPt" dir="t">
              <a:rot lat="0" lon="0" rev="7200000"/>
            </a:lightRig>
          </a:scene3d>
          <a:sp3d>
            <a:bevelT w="25400" h="19050"/>
            <a:contourClr>
              <a:srgbClr val="FFFFFF"/>
            </a:contourClr>
          </a:sp3d>
        </p:spPr>
      </p:pic>
      <p:pic>
        <p:nvPicPr>
          <p:cNvPr id="7" name="Picture 7"/>
          <p:cNvPicPr>
            <a:picLocks noChangeAspect="1" noChangeArrowheads="1"/>
          </p:cNvPicPr>
          <p:nvPr/>
        </p:nvPicPr>
        <p:blipFill>
          <a:blip r:embed="rId4" cstate="print"/>
          <a:srcRect/>
          <a:stretch>
            <a:fillRect/>
          </a:stretch>
        </p:blipFill>
        <p:spPr bwMode="auto">
          <a:xfrm>
            <a:off x="4297093" y="2743871"/>
            <a:ext cx="2634762" cy="1463040"/>
          </a:xfrm>
          <a:prstGeom prst="rect">
            <a:avLst/>
          </a:prstGeom>
          <a:noFill/>
          <a:ln w="9525">
            <a:noFill/>
            <a:miter lim="800000"/>
            <a:headEnd/>
            <a:tailEnd/>
          </a:ln>
          <a:effectLst/>
        </p:spPr>
      </p:pic>
      <p:pic>
        <p:nvPicPr>
          <p:cNvPr id="8" name="Picture 5"/>
          <p:cNvPicPr>
            <a:picLocks noChangeAspect="1" noChangeArrowheads="1"/>
          </p:cNvPicPr>
          <p:nvPr/>
        </p:nvPicPr>
        <p:blipFill>
          <a:blip r:embed="rId5" cstate="print"/>
          <a:srcRect/>
          <a:stretch>
            <a:fillRect/>
          </a:stretch>
        </p:blipFill>
        <p:spPr bwMode="auto">
          <a:xfrm>
            <a:off x="1065212" y="4724400"/>
            <a:ext cx="2634644" cy="1463040"/>
          </a:xfrm>
          <a:prstGeom prst="rect">
            <a:avLst/>
          </a:prstGeom>
          <a:noFill/>
          <a:ln w="9525">
            <a:noFill/>
            <a:miter lim="800000"/>
            <a:headEnd/>
            <a:tailEnd/>
          </a:ln>
          <a:effectLst/>
        </p:spPr>
      </p:pic>
      <p:pic>
        <p:nvPicPr>
          <p:cNvPr id="9" name="Picture 17"/>
          <p:cNvPicPr>
            <a:picLocks noChangeArrowheads="1"/>
          </p:cNvPicPr>
          <p:nvPr/>
        </p:nvPicPr>
        <p:blipFill>
          <a:blip r:embed="rId6" cstate="print"/>
          <a:srcRect/>
          <a:stretch>
            <a:fillRect/>
          </a:stretch>
        </p:blipFill>
        <p:spPr bwMode="auto">
          <a:xfrm>
            <a:off x="7425497" y="2759111"/>
            <a:ext cx="2555115" cy="1463040"/>
          </a:xfrm>
          <a:prstGeom prst="rect">
            <a:avLst/>
          </a:prstGeom>
          <a:noFill/>
          <a:ln w="9525">
            <a:noFill/>
            <a:miter lim="800000"/>
            <a:headEnd/>
            <a:tailEnd/>
          </a:ln>
          <a:effectLst/>
        </p:spPr>
      </p:pic>
      <p:pic>
        <p:nvPicPr>
          <p:cNvPr id="10" name="Picture 10"/>
          <p:cNvPicPr>
            <a:picLocks noChangeAspect="1" noChangeArrowheads="1"/>
          </p:cNvPicPr>
          <p:nvPr/>
        </p:nvPicPr>
        <p:blipFill>
          <a:blip r:embed="rId7" cstate="print"/>
          <a:srcRect/>
          <a:stretch>
            <a:fillRect/>
          </a:stretch>
        </p:blipFill>
        <p:spPr bwMode="auto">
          <a:xfrm>
            <a:off x="7453185" y="4861560"/>
            <a:ext cx="3213227" cy="1463040"/>
          </a:xfrm>
          <a:prstGeom prst="rect">
            <a:avLst/>
          </a:prstGeom>
          <a:noFill/>
          <a:ln w="9525">
            <a:noFill/>
            <a:miter lim="800000"/>
            <a:headEnd/>
            <a:tailEnd/>
          </a:ln>
          <a:effectLst/>
        </p:spPr>
      </p:pic>
      <p:sp>
        <p:nvSpPr>
          <p:cNvPr id="11" name="Rounded Rectangle 10"/>
          <p:cNvSpPr/>
          <p:nvPr/>
        </p:nvSpPr>
        <p:spPr>
          <a:xfrm>
            <a:off x="7953692" y="2634071"/>
            <a:ext cx="16459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Convert to PDF</a:t>
            </a:r>
          </a:p>
        </p:txBody>
      </p:sp>
      <p:sp>
        <p:nvSpPr>
          <p:cNvPr id="12" name="Rounded Rectangle 11"/>
          <p:cNvSpPr/>
          <p:nvPr/>
        </p:nvSpPr>
        <p:spPr>
          <a:xfrm>
            <a:off x="1598612" y="4527060"/>
            <a:ext cx="16459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Convert to Image</a:t>
            </a:r>
          </a:p>
        </p:txBody>
      </p:sp>
      <p:sp>
        <p:nvSpPr>
          <p:cNvPr id="14" name="Rounded Rectangle 13"/>
          <p:cNvSpPr/>
          <p:nvPr/>
        </p:nvSpPr>
        <p:spPr>
          <a:xfrm>
            <a:off x="4586152" y="2438509"/>
            <a:ext cx="2056643" cy="44174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Convert to </a:t>
            </a:r>
            <a:r>
              <a:rPr lang="en-US" sz="1200" dirty="0" smtClean="0">
                <a:solidFill>
                  <a:schemeClr val="bg1"/>
                </a:solidFill>
                <a:latin typeface="Arial" pitchFamily="34" charset="0"/>
                <a:cs typeface="Arial" pitchFamily="34" charset="0"/>
              </a:rPr>
              <a:t>HTML &amp; High-Fidelity HTML5</a:t>
            </a:r>
            <a:endParaRPr lang="en-US" sz="1200" dirty="0" smtClean="0">
              <a:solidFill>
                <a:schemeClr val="bg1"/>
              </a:solidFill>
              <a:latin typeface="Arial" pitchFamily="34" charset="0"/>
              <a:cs typeface="Arial" pitchFamily="34" charset="0"/>
            </a:endParaRPr>
          </a:p>
        </p:txBody>
      </p:sp>
      <p:sp>
        <p:nvSpPr>
          <p:cNvPr id="15" name="Rounded Rectangle 14"/>
          <p:cNvSpPr/>
          <p:nvPr/>
        </p:nvSpPr>
        <p:spPr>
          <a:xfrm>
            <a:off x="1674812" y="2606711"/>
            <a:ext cx="16459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Extract &amp; normalize</a:t>
            </a:r>
          </a:p>
        </p:txBody>
      </p:sp>
      <p:sp>
        <p:nvSpPr>
          <p:cNvPr id="16" name="Rounded Rectangle 15"/>
          <p:cNvSpPr/>
          <p:nvPr/>
        </p:nvSpPr>
        <p:spPr>
          <a:xfrm>
            <a:off x="7999412" y="4587131"/>
            <a:ext cx="16459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Scrub risky data</a:t>
            </a:r>
          </a:p>
        </p:txBody>
      </p:sp>
      <p:sp>
        <p:nvSpPr>
          <p:cNvPr id="13" name="Rounded Rectangle 12"/>
          <p:cNvSpPr/>
          <p:nvPr/>
        </p:nvSpPr>
        <p:spPr>
          <a:xfrm>
            <a:off x="4799012" y="4526280"/>
            <a:ext cx="16459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7432" rIns="0" bIns="0" rtlCol="0" anchor="t" anchorCtr="0"/>
          <a:lstStyle/>
          <a:p>
            <a:pPr algn="ctr"/>
            <a:r>
              <a:rPr lang="en-US" sz="1200" dirty="0" smtClean="0">
                <a:solidFill>
                  <a:schemeClr val="bg1"/>
                </a:solidFill>
                <a:latin typeface="Arial" pitchFamily="34" charset="0"/>
                <a:cs typeface="Arial" pitchFamily="34" charset="0"/>
              </a:rPr>
              <a:t>View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&amp; Examples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7</a:t>
            </a:fld>
            <a:endParaRPr lang="en-US" dirty="0"/>
          </a:p>
        </p:txBody>
      </p:sp>
      <p:graphicFrame>
        <p:nvGraphicFramePr>
          <p:cNvPr id="6" name="Table 5"/>
          <p:cNvGraphicFramePr>
            <a:graphicFrameLocks noGrp="1"/>
          </p:cNvGraphicFramePr>
          <p:nvPr/>
        </p:nvGraphicFramePr>
        <p:xfrm>
          <a:off x="608012" y="1828800"/>
          <a:ext cx="10954772" cy="4114800"/>
        </p:xfrm>
        <a:graphic>
          <a:graphicData uri="http://schemas.openxmlformats.org/drawingml/2006/table">
            <a:tbl>
              <a:tblPr firstRow="1" bandRow="1">
                <a:tableStyleId>{C083E6E3-FA7D-4D7B-A595-EF9225AFEA82}</a:tableStyleId>
              </a:tblPr>
              <a:tblGrid>
                <a:gridCol w="2028659"/>
                <a:gridCol w="8926113"/>
              </a:tblGrid>
              <a:tr h="325154">
                <a:tc>
                  <a:txBody>
                    <a:bodyPr/>
                    <a:lstStyle/>
                    <a:p>
                      <a:r>
                        <a:rPr lang="en-US" sz="1600" dirty="0" smtClean="0"/>
                        <a:t>Value</a:t>
                      </a:r>
                      <a:endParaRPr lang="en-US" sz="1600" dirty="0"/>
                    </a:p>
                  </a:txBody>
                  <a:tcPr/>
                </a:tc>
                <a:tc>
                  <a:txBody>
                    <a:bodyPr/>
                    <a:lstStyle/>
                    <a:p>
                      <a:r>
                        <a:rPr lang="en-US" sz="1600" dirty="0" smtClean="0"/>
                        <a:t>Example</a:t>
                      </a:r>
                      <a:endParaRPr lang="en-US" sz="1600" dirty="0"/>
                    </a:p>
                  </a:txBody>
                  <a:tcPr/>
                </a:tc>
              </a:tr>
              <a:tr h="576409">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en-US" sz="1600" dirty="0" smtClean="0"/>
                        <a:t>Content</a:t>
                      </a:r>
                      <a:r>
                        <a:rPr lang="en-US" sz="1600" baseline="0" dirty="0" smtClean="0"/>
                        <a:t> </a:t>
                      </a:r>
                      <a:r>
                        <a:rPr lang="en-US" sz="1600" baseline="0" dirty="0" err="1" smtClean="0"/>
                        <a:t>f</a:t>
                      </a:r>
                      <a:r>
                        <a:rPr lang="en-US" sz="1600" dirty="0" err="1" smtClean="0"/>
                        <a:t>indability</a:t>
                      </a:r>
                      <a:endParaRPr lang="en-US" sz="1600" dirty="0" smtClean="0"/>
                    </a:p>
                  </a:txBody>
                  <a:tcPr/>
                </a:tc>
                <a:tc>
                  <a:txBody>
                    <a:bodyPr/>
                    <a:lstStyle/>
                    <a:p>
                      <a:pPr marL="0" marR="0" indent="-182880" algn="l" defTabSz="571145"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Extract properties and content to create index for search</a:t>
                      </a:r>
                    </a:p>
                    <a:p>
                      <a:pPr marL="0" marR="0" indent="-182880" algn="l" defTabSz="571145"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Extract “hidden” information for forensics</a:t>
                      </a:r>
                      <a:r>
                        <a:rPr lang="en-US" sz="1600" baseline="0" dirty="0" smtClean="0"/>
                        <a:t> or compliance</a:t>
                      </a:r>
                    </a:p>
                    <a:p>
                      <a:pPr marL="0" marR="0" indent="-182880" algn="l" defTabSz="571145" rtl="0" eaLnBrk="1" fontAlgn="auto" latinLnBrk="0" hangingPunct="1">
                        <a:lnSpc>
                          <a:spcPct val="100000"/>
                        </a:lnSpc>
                        <a:spcBef>
                          <a:spcPts val="0"/>
                        </a:spcBef>
                        <a:spcAft>
                          <a:spcPts val="0"/>
                        </a:spcAft>
                        <a:buClrTx/>
                        <a:buSzTx/>
                        <a:buFont typeface="Arial" pitchFamily="34" charset="0"/>
                        <a:buChar char="•"/>
                        <a:tabLst/>
                        <a:defRPr/>
                      </a:pPr>
                      <a:r>
                        <a:rPr lang="en-US" sz="1600" baseline="0" dirty="0" smtClean="0"/>
                        <a:t>Extract content from embedded objects and other </a:t>
                      </a:r>
                      <a:r>
                        <a:rPr lang="en-US" sz="1600" baseline="0" dirty="0" err="1" smtClean="0"/>
                        <a:t>muti</a:t>
                      </a:r>
                      <a:r>
                        <a:rPr lang="en-US" sz="1600" baseline="0" dirty="0" smtClean="0"/>
                        <a:t>-level formats</a:t>
                      </a:r>
                      <a:endParaRPr lang="en-US" sz="1600" dirty="0" smtClean="0"/>
                    </a:p>
                  </a:txBody>
                  <a:tcPr/>
                </a:tc>
              </a:tr>
              <a:tr h="576409">
                <a:tc>
                  <a:txBody>
                    <a:bodyPr/>
                    <a:lstStyle/>
                    <a:p>
                      <a:r>
                        <a:rPr lang="en-US" sz="1600" dirty="0" smtClean="0"/>
                        <a:t>User convenience</a:t>
                      </a:r>
                      <a:endParaRPr lang="en-US" sz="1600" dirty="0"/>
                    </a:p>
                  </a:txBody>
                  <a:tcPr/>
                </a:tc>
                <a:tc>
                  <a:txBody>
                    <a:bodyPr/>
                    <a:lstStyle/>
                    <a:p>
                      <a:pPr indent="-182880">
                        <a:buFont typeface="Arial" pitchFamily="34" charset="0"/>
                        <a:buChar char="•"/>
                      </a:pPr>
                      <a:r>
                        <a:rPr lang="en-US" sz="1600" dirty="0" smtClean="0"/>
                        <a:t>Quick document preview</a:t>
                      </a:r>
                    </a:p>
                    <a:p>
                      <a:pPr indent="-182880">
                        <a:buFont typeface="Arial" pitchFamily="34" charset="0"/>
                        <a:buChar char="•"/>
                      </a:pPr>
                      <a:r>
                        <a:rPr lang="en-US" sz="1600" dirty="0" smtClean="0"/>
                        <a:t>Easily share and collaborate</a:t>
                      </a:r>
                      <a:r>
                        <a:rPr lang="en-US" sz="1600" baseline="0" dirty="0" smtClean="0"/>
                        <a:t> on documents</a:t>
                      </a:r>
                    </a:p>
                    <a:p>
                      <a:pPr indent="-182880">
                        <a:buFont typeface="Arial" pitchFamily="34" charset="0"/>
                        <a:buChar char="•"/>
                      </a:pPr>
                      <a:r>
                        <a:rPr lang="en-US" sz="1600" baseline="0" dirty="0" smtClean="0"/>
                        <a:t>Enhance search result display or folder display with thumbnail for visual identification</a:t>
                      </a:r>
                    </a:p>
                  </a:txBody>
                  <a:tcPr/>
                </a:tc>
              </a:tr>
              <a:tr h="492655">
                <a:tc>
                  <a:txBody>
                    <a:bodyPr/>
                    <a:lstStyle/>
                    <a:p>
                      <a:r>
                        <a:rPr lang="en-US" sz="1600" dirty="0" smtClean="0"/>
                        <a:t>User efficiency</a:t>
                      </a:r>
                      <a:endParaRPr lang="en-US" sz="1600" dirty="0"/>
                    </a:p>
                  </a:txBody>
                  <a:tcPr/>
                </a:tc>
                <a:tc>
                  <a:txBody>
                    <a:bodyPr/>
                    <a:lstStyle/>
                    <a:p>
                      <a:pPr indent="-182880">
                        <a:buFont typeface="Arial" pitchFamily="34" charset="0"/>
                        <a:buChar char="•"/>
                      </a:pPr>
                      <a:r>
                        <a:rPr lang="en-US" sz="1600" dirty="0" smtClean="0"/>
                        <a:t>Extract properties to organize</a:t>
                      </a:r>
                      <a:r>
                        <a:rPr lang="en-US" sz="1600" baseline="0" dirty="0" smtClean="0"/>
                        <a:t> content</a:t>
                      </a:r>
                    </a:p>
                    <a:p>
                      <a:pPr indent="-182880">
                        <a:buFont typeface="Arial" pitchFamily="34" charset="0"/>
                        <a:buChar char="•"/>
                      </a:pPr>
                      <a:r>
                        <a:rPr lang="en-US" sz="1600" baseline="0" dirty="0" smtClean="0"/>
                        <a:t>Quick document preview without launching application </a:t>
                      </a:r>
                    </a:p>
                  </a:txBody>
                  <a:tcPr/>
                </a:tc>
              </a:tr>
              <a:tr h="776755">
                <a:tc>
                  <a:txBody>
                    <a:bodyPr/>
                    <a:lstStyle/>
                    <a:p>
                      <a:r>
                        <a:rPr lang="en-US" sz="1600" dirty="0" smtClean="0"/>
                        <a:t>Developer efficiency</a:t>
                      </a:r>
                      <a:endParaRPr lang="en-US" sz="1600" dirty="0"/>
                    </a:p>
                  </a:txBody>
                  <a:tcPr/>
                </a:tc>
                <a:tc>
                  <a:txBody>
                    <a:bodyPr/>
                    <a:lstStyle/>
                    <a:p>
                      <a:pPr marL="182880" marR="0" indent="-182880" algn="l" defTabSz="571145"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Extract, convert, render and scrub from multiple input formats to multiple output formats across</a:t>
                      </a:r>
                      <a:r>
                        <a:rPr lang="en-US" sz="1600" baseline="0" dirty="0" smtClean="0"/>
                        <a:t> multiple platforms with one core technology</a:t>
                      </a:r>
                      <a:endParaRPr lang="en-US" sz="1600" dirty="0" smtClean="0"/>
                    </a:p>
                    <a:p>
                      <a:pPr indent="-182880">
                        <a:buFont typeface="Arial" pitchFamily="34" charset="0"/>
                        <a:buChar char="•"/>
                      </a:pPr>
                      <a:r>
                        <a:rPr lang="en-US" sz="1600" dirty="0" smtClean="0"/>
                        <a:t>One core technology for numerous use cases</a:t>
                      </a:r>
                    </a:p>
                    <a:p>
                      <a:pPr indent="-182880">
                        <a:buFont typeface="Arial" pitchFamily="34" charset="0"/>
                        <a:buChar char="•"/>
                      </a:pPr>
                      <a:r>
                        <a:rPr lang="en-US" sz="1600" dirty="0" smtClean="0"/>
                        <a:t>Choice of multiple APIs including,</a:t>
                      </a:r>
                      <a:r>
                        <a:rPr lang="en-US" sz="1600" baseline="0" dirty="0" smtClean="0"/>
                        <a:t> C, Java, .NET</a:t>
                      </a:r>
                    </a:p>
                    <a:p>
                      <a:pPr indent="-182880">
                        <a:buFont typeface="Arial" pitchFamily="34" charset="0"/>
                        <a:buChar char="•"/>
                      </a:pPr>
                      <a:r>
                        <a:rPr lang="en-US" sz="1600" baseline="0" dirty="0" smtClean="0"/>
                        <a:t>Support for multiple platforms including many flavors of Windows, Linux, Unix and Solaris</a:t>
                      </a:r>
                    </a:p>
                    <a:p>
                      <a:pPr indent="-182880">
                        <a:buFont typeface="Arial" pitchFamily="34" charset="0"/>
                        <a:buChar char="•"/>
                      </a:pPr>
                      <a:r>
                        <a:rPr lang="en-US" sz="1600" baseline="0" dirty="0" smtClean="0"/>
                        <a:t>Interoperability between SDKs for quick extension of functionality</a:t>
                      </a:r>
                      <a:endParaRPr lang="en-US" sz="16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Extraction Options &amp; Uses Cases</a:t>
            </a:r>
            <a:endParaRPr lang="en-US" dirty="0"/>
          </a:p>
        </p:txBody>
      </p:sp>
      <p:sp>
        <p:nvSpPr>
          <p:cNvPr id="4" name="Footer Placeholder 3"/>
          <p:cNvSpPr>
            <a:spLocks noGrp="1"/>
          </p:cNvSpPr>
          <p:nvPr>
            <p:ph type="ftr" sz="quarter" idx="11"/>
          </p:nvPr>
        </p:nvSpPr>
        <p:spPr/>
        <p:txBody>
          <a:bodyPr/>
          <a:lstStyle/>
          <a:p>
            <a:r>
              <a:rPr lang="en-US" dirty="0"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8</a:t>
            </a:fld>
            <a:endParaRPr lang="en-US" dirty="0"/>
          </a:p>
        </p:txBody>
      </p:sp>
      <p:grpSp>
        <p:nvGrpSpPr>
          <p:cNvPr id="30" name="Group 29"/>
          <p:cNvGrpSpPr/>
          <p:nvPr/>
        </p:nvGrpSpPr>
        <p:grpSpPr>
          <a:xfrm>
            <a:off x="1371600" y="2468880"/>
            <a:ext cx="7987343" cy="3367334"/>
            <a:chOff x="1155069" y="2500066"/>
            <a:chExt cx="7987343" cy="3367334"/>
          </a:xfrm>
        </p:grpSpPr>
        <p:sp>
          <p:nvSpPr>
            <p:cNvPr id="6" name="AutoShape 39"/>
            <p:cNvSpPr>
              <a:spLocks noChangeArrowheads="1"/>
            </p:cNvSpPr>
            <p:nvPr/>
          </p:nvSpPr>
          <p:spPr bwMode="auto">
            <a:xfrm>
              <a:off x="1155069" y="3825250"/>
              <a:ext cx="1404938" cy="782638"/>
            </a:xfrm>
            <a:prstGeom prst="roundRect">
              <a:avLst>
                <a:gd name="adj" fmla="val 16667"/>
              </a:avLst>
            </a:prstGeom>
            <a:solidFill>
              <a:schemeClr val="tx1"/>
            </a:solidFill>
            <a:ln w="9525">
              <a:solidFill>
                <a:schemeClr val="tx1"/>
              </a:solidFill>
              <a:round/>
              <a:headEnd/>
              <a:tailEnd/>
            </a:ln>
          </p:spPr>
          <p:txBody>
            <a:bodyPr wrap="none" anchor="ctr"/>
            <a:lstStyle/>
            <a:p>
              <a:pPr algn="ctr"/>
              <a:r>
                <a:rPr lang="en-US" dirty="0" smtClean="0">
                  <a:solidFill>
                    <a:schemeClr val="bg1"/>
                  </a:solidFill>
                  <a:cs typeface="Arial" pitchFamily="34" charset="0"/>
                </a:rPr>
                <a:t>Extraction</a:t>
              </a:r>
              <a:endParaRPr lang="en-US" dirty="0">
                <a:solidFill>
                  <a:schemeClr val="bg1"/>
                </a:solidFill>
                <a:cs typeface="Arial" pitchFamily="34" charset="0"/>
              </a:endParaRPr>
            </a:p>
          </p:txBody>
        </p:sp>
        <p:sp>
          <p:nvSpPr>
            <p:cNvPr id="7" name="Text Box 5"/>
            <p:cNvSpPr txBox="1">
              <a:spLocks noChangeArrowheads="1"/>
            </p:cNvSpPr>
            <p:nvPr/>
          </p:nvSpPr>
          <p:spPr bwMode="auto">
            <a:xfrm>
              <a:off x="3474375" y="2500066"/>
              <a:ext cx="2286000" cy="339196"/>
            </a:xfrm>
            <a:prstGeom prst="rect">
              <a:avLst/>
            </a:prstGeom>
            <a:noFill/>
            <a:ln w="9525" algn="ctr">
              <a:noFill/>
              <a:miter lim="800000"/>
              <a:headEnd/>
              <a:tailEnd/>
            </a:ln>
          </p:spPr>
          <p:txBody>
            <a:bodyPr lIns="92075" tIns="46038" rIns="92075" bIns="46038">
              <a:spAutoFit/>
            </a:bodyPr>
            <a:lstStyle/>
            <a:p>
              <a:pPr marL="119063" indent="-119063"/>
              <a:r>
                <a:rPr lang="en-US" sz="1600" b="1" dirty="0" smtClean="0">
                  <a:cs typeface="Arial" pitchFamily="34" charset="0"/>
                </a:rPr>
                <a:t>Requirement</a:t>
              </a:r>
              <a:endParaRPr lang="en-US" sz="1600" b="1" dirty="0">
                <a:cs typeface="Arial" pitchFamily="34" charset="0"/>
              </a:endParaRPr>
            </a:p>
          </p:txBody>
        </p:sp>
        <p:sp>
          <p:nvSpPr>
            <p:cNvPr id="8" name="Text Box 7"/>
            <p:cNvSpPr txBox="1">
              <a:spLocks noChangeArrowheads="1"/>
            </p:cNvSpPr>
            <p:nvPr/>
          </p:nvSpPr>
          <p:spPr bwMode="auto">
            <a:xfrm>
              <a:off x="7477342" y="2549829"/>
              <a:ext cx="1665070" cy="339196"/>
            </a:xfrm>
            <a:prstGeom prst="rect">
              <a:avLst/>
            </a:prstGeom>
            <a:noFill/>
            <a:ln w="9525" algn="ctr">
              <a:noFill/>
              <a:miter lim="800000"/>
              <a:headEnd/>
              <a:tailEnd/>
            </a:ln>
          </p:spPr>
          <p:txBody>
            <a:bodyPr wrap="square" lIns="92075" tIns="46038" rIns="92075" bIns="46038">
              <a:spAutoFit/>
            </a:bodyPr>
            <a:lstStyle/>
            <a:p>
              <a:pPr marL="119063" indent="-119063"/>
              <a:r>
                <a:rPr lang="en-US" sz="1600" b="1" dirty="0" smtClean="0">
                  <a:cs typeface="Arial" pitchFamily="34" charset="0"/>
                </a:rPr>
                <a:t>Consider…</a:t>
              </a:r>
              <a:endParaRPr lang="en-US" sz="1600" b="1" dirty="0">
                <a:cs typeface="Arial" pitchFamily="34" charset="0"/>
              </a:endParaRPr>
            </a:p>
          </p:txBody>
        </p:sp>
        <p:sp>
          <p:nvSpPr>
            <p:cNvPr id="9" name="Line 8"/>
            <p:cNvSpPr>
              <a:spLocks noChangeShapeType="1"/>
            </p:cNvSpPr>
            <p:nvPr/>
          </p:nvSpPr>
          <p:spPr bwMode="auto">
            <a:xfrm>
              <a:off x="3046412" y="2819400"/>
              <a:ext cx="6036179" cy="28072"/>
            </a:xfrm>
            <a:prstGeom prst="line">
              <a:avLst/>
            </a:prstGeom>
            <a:noFill/>
            <a:ln w="28575">
              <a:solidFill>
                <a:schemeClr val="tx1"/>
              </a:solidFill>
              <a:round/>
              <a:headEnd type="diamond" w="lg" len="lg"/>
              <a:tailEnd type="diamond" w="lg" len="lg"/>
            </a:ln>
          </p:spPr>
          <p:txBody>
            <a:bodyPr wrap="square" lIns="92075" tIns="46038" rIns="92075" bIns="46038">
              <a:spAutoFit/>
            </a:bodyPr>
            <a:lstStyle/>
            <a:p>
              <a:endParaRPr lang="en-US" sz="2400" dirty="0"/>
            </a:p>
          </p:txBody>
        </p:sp>
        <p:sp>
          <p:nvSpPr>
            <p:cNvPr id="10" name="Text Box 7"/>
            <p:cNvSpPr txBox="1">
              <a:spLocks noChangeArrowheads="1"/>
            </p:cNvSpPr>
            <p:nvPr/>
          </p:nvSpPr>
          <p:spPr bwMode="auto">
            <a:xfrm>
              <a:off x="5332413" y="2507100"/>
              <a:ext cx="1905000" cy="339196"/>
            </a:xfrm>
            <a:prstGeom prst="rect">
              <a:avLst/>
            </a:prstGeom>
            <a:noFill/>
            <a:ln w="9525" algn="ctr">
              <a:noFill/>
              <a:miter lim="800000"/>
              <a:headEnd/>
              <a:tailEnd/>
            </a:ln>
          </p:spPr>
          <p:txBody>
            <a:bodyPr wrap="square" lIns="92075" tIns="46038" rIns="92075" bIns="46038">
              <a:spAutoFit/>
            </a:bodyPr>
            <a:lstStyle/>
            <a:p>
              <a:pPr marL="119063" indent="-119063"/>
              <a:r>
                <a:rPr lang="en-US" sz="1600" b="1" dirty="0" smtClean="0">
                  <a:cs typeface="Arial" pitchFamily="34" charset="0"/>
                </a:rPr>
                <a:t>Use Cases</a:t>
              </a:r>
              <a:endParaRPr lang="en-US" sz="1600" b="1" dirty="0">
                <a:cs typeface="Arial" pitchFamily="34" charset="0"/>
              </a:endParaRPr>
            </a:p>
          </p:txBody>
        </p:sp>
        <p:sp>
          <p:nvSpPr>
            <p:cNvPr id="11" name="Rounded Rectangle 10"/>
            <p:cNvSpPr/>
            <p:nvPr/>
          </p:nvSpPr>
          <p:spPr bwMode="auto">
            <a:xfrm>
              <a:off x="7535310" y="3047105"/>
              <a:ext cx="1295400" cy="382922"/>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100" b="1" spc="-100" dirty="0" smtClean="0">
                  <a:solidFill>
                    <a:schemeClr val="tx1"/>
                  </a:solidFill>
                </a:rPr>
                <a:t>Content Access</a:t>
              </a:r>
            </a:p>
            <a:p>
              <a:pPr algn="ctr">
                <a:lnSpc>
                  <a:spcPct val="85000"/>
                </a:lnSpc>
                <a:defRPr/>
              </a:pPr>
              <a:r>
                <a:rPr lang="en-US" sz="1100" b="1" spc="-100" dirty="0" smtClean="0">
                  <a:solidFill>
                    <a:schemeClr val="tx1"/>
                  </a:solidFill>
                </a:rPr>
                <a:t>Clean Content</a:t>
              </a:r>
              <a:endParaRPr lang="en-US" sz="1100" b="1" spc="-100" dirty="0">
                <a:solidFill>
                  <a:schemeClr val="tx1"/>
                </a:solidFill>
              </a:endParaRPr>
            </a:p>
          </p:txBody>
        </p:sp>
        <p:sp>
          <p:nvSpPr>
            <p:cNvPr id="12" name="Rounded Rectangle 11"/>
            <p:cNvSpPr/>
            <p:nvPr/>
          </p:nvSpPr>
          <p:spPr bwMode="auto">
            <a:xfrm>
              <a:off x="7535310" y="4027061"/>
              <a:ext cx="1295400" cy="413619"/>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100" b="1" spc="-100" dirty="0" smtClean="0">
                  <a:solidFill>
                    <a:schemeClr val="tx1"/>
                  </a:solidFill>
                </a:rPr>
                <a:t>Search Export</a:t>
              </a:r>
            </a:p>
            <a:p>
              <a:pPr algn="ctr">
                <a:lnSpc>
                  <a:spcPct val="85000"/>
                </a:lnSpc>
                <a:defRPr/>
              </a:pPr>
              <a:r>
                <a:rPr lang="en-US" sz="1100" b="1" spc="-100" dirty="0" smtClean="0">
                  <a:solidFill>
                    <a:schemeClr val="tx1"/>
                  </a:solidFill>
                </a:rPr>
                <a:t>XML Export</a:t>
              </a:r>
              <a:endParaRPr lang="en-US" sz="1100" b="1" spc="-100" dirty="0">
                <a:solidFill>
                  <a:schemeClr val="tx1"/>
                </a:solidFill>
              </a:endParaRPr>
            </a:p>
          </p:txBody>
        </p:sp>
        <p:sp>
          <p:nvSpPr>
            <p:cNvPr id="13" name="AutoShape 39"/>
            <p:cNvSpPr>
              <a:spLocks noChangeArrowheads="1"/>
            </p:cNvSpPr>
            <p:nvPr/>
          </p:nvSpPr>
          <p:spPr bwMode="auto">
            <a:xfrm>
              <a:off x="5577878" y="2955305"/>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Security</a:t>
              </a:r>
              <a:endParaRPr lang="en-US" sz="1000" b="1" dirty="0">
                <a:cs typeface="Arial" pitchFamily="34" charset="0"/>
              </a:endParaRPr>
            </a:p>
          </p:txBody>
        </p:sp>
        <p:sp>
          <p:nvSpPr>
            <p:cNvPr id="14" name="Rounded Rectangle 13"/>
            <p:cNvSpPr/>
            <p:nvPr/>
          </p:nvSpPr>
          <p:spPr>
            <a:xfrm>
              <a:off x="3161305" y="3060113"/>
              <a:ext cx="1980000" cy="45016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72000"/>
              <a:r>
                <a:rPr lang="en-US" sz="1100" dirty="0" smtClean="0">
                  <a:solidFill>
                    <a:schemeClr val="bg1"/>
                  </a:solidFill>
                  <a:cs typeface="Arial" pitchFamily="34" charset="0"/>
                </a:rPr>
                <a:t>Real-time analysis</a:t>
              </a:r>
              <a:endParaRPr lang="en-US" sz="1100" dirty="0">
                <a:solidFill>
                  <a:schemeClr val="bg1"/>
                </a:solidFill>
                <a:cs typeface="Arial" pitchFamily="34" charset="0"/>
              </a:endParaRPr>
            </a:p>
          </p:txBody>
        </p:sp>
        <p:sp>
          <p:nvSpPr>
            <p:cNvPr id="15" name="Rounded Rectangle 14"/>
            <p:cNvSpPr/>
            <p:nvPr/>
          </p:nvSpPr>
          <p:spPr>
            <a:xfrm>
              <a:off x="3142054" y="4964044"/>
              <a:ext cx="1980000" cy="52235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72000"/>
              <a:r>
                <a:rPr lang="en-US" sz="1100" dirty="0" smtClean="0">
                  <a:solidFill>
                    <a:schemeClr val="bg1"/>
                  </a:solidFill>
                  <a:cs typeface="Arial" pitchFamily="34" charset="0"/>
                </a:rPr>
                <a:t>“</a:t>
              </a:r>
              <a:r>
                <a:rPr lang="en-US" sz="1100" dirty="0" err="1" smtClean="0">
                  <a:solidFill>
                    <a:schemeClr val="bg1"/>
                  </a:solidFill>
                  <a:cs typeface="Arial" pitchFamily="34" charset="0"/>
                </a:rPr>
                <a:t>Crawlable</a:t>
              </a:r>
              <a:r>
                <a:rPr lang="en-US" sz="1100" dirty="0" smtClean="0">
                  <a:solidFill>
                    <a:schemeClr val="bg1"/>
                  </a:solidFill>
                  <a:cs typeface="Arial" pitchFamily="34" charset="0"/>
                </a:rPr>
                <a:t>” index with ability to display content  from one source</a:t>
              </a:r>
              <a:endParaRPr lang="en-US" sz="1100" dirty="0">
                <a:solidFill>
                  <a:schemeClr val="bg1"/>
                </a:solidFill>
                <a:cs typeface="Arial" pitchFamily="34" charset="0"/>
              </a:endParaRPr>
            </a:p>
          </p:txBody>
        </p:sp>
        <p:sp>
          <p:nvSpPr>
            <p:cNvPr id="16" name="Rounded Rectangle 15"/>
            <p:cNvSpPr/>
            <p:nvPr/>
          </p:nvSpPr>
          <p:spPr>
            <a:xfrm>
              <a:off x="3161305" y="3959416"/>
              <a:ext cx="1980000" cy="42350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36000"/>
              <a:r>
                <a:rPr lang="en-US" sz="1100" dirty="0" smtClean="0">
                  <a:solidFill>
                    <a:schemeClr val="bg1"/>
                  </a:solidFill>
                  <a:cs typeface="Arial" pitchFamily="34" charset="0"/>
                </a:rPr>
                <a:t>Persistent analysis</a:t>
              </a:r>
            </a:p>
          </p:txBody>
        </p:sp>
        <p:sp>
          <p:nvSpPr>
            <p:cNvPr id="17" name="Isosceles Triangle 16"/>
            <p:cNvSpPr/>
            <p:nvPr/>
          </p:nvSpPr>
          <p:spPr>
            <a:xfrm rot="5400000">
              <a:off x="6979566" y="3053097"/>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2000" dirty="0" err="1" smtClean="0">
                <a:solidFill>
                  <a:schemeClr val="tx1"/>
                </a:solidFill>
                <a:latin typeface="Arial" pitchFamily="34" charset="0"/>
                <a:cs typeface="Arial" pitchFamily="34" charset="0"/>
              </a:endParaRPr>
            </a:p>
          </p:txBody>
        </p:sp>
        <p:sp>
          <p:nvSpPr>
            <p:cNvPr id="18" name="Isosceles Triangle 17"/>
            <p:cNvSpPr/>
            <p:nvPr/>
          </p:nvSpPr>
          <p:spPr>
            <a:xfrm rot="5400000">
              <a:off x="6979566" y="4028520"/>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2000" dirty="0" err="1" smtClean="0">
                <a:solidFill>
                  <a:schemeClr val="tx1"/>
                </a:solidFill>
                <a:latin typeface="Arial" pitchFamily="34" charset="0"/>
                <a:cs typeface="Arial" pitchFamily="34" charset="0"/>
              </a:endParaRPr>
            </a:p>
          </p:txBody>
        </p:sp>
        <p:sp>
          <p:nvSpPr>
            <p:cNvPr id="19" name="AutoShape 39"/>
            <p:cNvSpPr>
              <a:spLocks noChangeArrowheads="1"/>
            </p:cNvSpPr>
            <p:nvPr/>
          </p:nvSpPr>
          <p:spPr bwMode="auto">
            <a:xfrm>
              <a:off x="5577878" y="3280961"/>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Forensics</a:t>
              </a:r>
              <a:endParaRPr lang="en-US" sz="1000" b="1" dirty="0">
                <a:cs typeface="Arial" pitchFamily="34" charset="0"/>
              </a:endParaRPr>
            </a:p>
          </p:txBody>
        </p:sp>
        <p:sp>
          <p:nvSpPr>
            <p:cNvPr id="20" name="AutoShape 39"/>
            <p:cNvSpPr>
              <a:spLocks noChangeArrowheads="1"/>
            </p:cNvSpPr>
            <p:nvPr/>
          </p:nvSpPr>
          <p:spPr bwMode="auto">
            <a:xfrm>
              <a:off x="5577878" y="3701268"/>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BI</a:t>
              </a:r>
              <a:endParaRPr lang="en-US" sz="1000" b="1" dirty="0">
                <a:cs typeface="Arial" pitchFamily="34" charset="0"/>
              </a:endParaRPr>
            </a:p>
          </p:txBody>
        </p:sp>
        <p:sp>
          <p:nvSpPr>
            <p:cNvPr id="21" name="AutoShape 39"/>
            <p:cNvSpPr>
              <a:spLocks noChangeArrowheads="1"/>
            </p:cNvSpPr>
            <p:nvPr/>
          </p:nvSpPr>
          <p:spPr bwMode="auto">
            <a:xfrm>
              <a:off x="5577878" y="4026924"/>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Search &amp; Discovery</a:t>
              </a:r>
              <a:endParaRPr lang="en-US" sz="1000" b="1" dirty="0">
                <a:cs typeface="Arial" pitchFamily="34" charset="0"/>
              </a:endParaRPr>
            </a:p>
          </p:txBody>
        </p:sp>
        <p:sp>
          <p:nvSpPr>
            <p:cNvPr id="22" name="AutoShape 39"/>
            <p:cNvSpPr>
              <a:spLocks noChangeArrowheads="1"/>
            </p:cNvSpPr>
            <p:nvPr/>
          </p:nvSpPr>
          <p:spPr bwMode="auto">
            <a:xfrm>
              <a:off x="5577878" y="4872338"/>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Storage &amp; Archiving</a:t>
              </a:r>
              <a:endParaRPr lang="en-US" sz="1000" b="1" dirty="0">
                <a:cs typeface="Arial" pitchFamily="34" charset="0"/>
              </a:endParaRPr>
            </a:p>
          </p:txBody>
        </p:sp>
        <p:sp>
          <p:nvSpPr>
            <p:cNvPr id="23" name="AutoShape 39"/>
            <p:cNvSpPr>
              <a:spLocks noChangeArrowheads="1"/>
            </p:cNvSpPr>
            <p:nvPr/>
          </p:nvSpPr>
          <p:spPr bwMode="auto">
            <a:xfrm>
              <a:off x="5577878" y="5236494"/>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Cloud apps</a:t>
              </a:r>
              <a:endParaRPr lang="en-US" sz="1000" b="1" dirty="0">
                <a:cs typeface="Arial" pitchFamily="34" charset="0"/>
              </a:endParaRPr>
            </a:p>
          </p:txBody>
        </p:sp>
        <p:sp>
          <p:nvSpPr>
            <p:cNvPr id="24" name="AutoShape 39"/>
            <p:cNvSpPr>
              <a:spLocks noChangeArrowheads="1"/>
            </p:cNvSpPr>
            <p:nvPr/>
          </p:nvSpPr>
          <p:spPr bwMode="auto">
            <a:xfrm>
              <a:off x="5585899" y="4371830"/>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Text Analytics</a:t>
              </a:r>
              <a:endParaRPr lang="en-US" sz="1000" b="1" dirty="0">
                <a:cs typeface="Arial" pitchFamily="34" charset="0"/>
              </a:endParaRPr>
            </a:p>
          </p:txBody>
        </p:sp>
        <p:sp>
          <p:nvSpPr>
            <p:cNvPr id="25" name="Rounded Rectangle 24"/>
            <p:cNvSpPr/>
            <p:nvPr/>
          </p:nvSpPr>
          <p:spPr bwMode="auto">
            <a:xfrm>
              <a:off x="7535310" y="4939857"/>
              <a:ext cx="1295400" cy="413619"/>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100" b="1" spc="-100" dirty="0" smtClean="0">
                  <a:solidFill>
                    <a:schemeClr val="tx1"/>
                  </a:solidFill>
                </a:rPr>
                <a:t>HTML Export</a:t>
              </a:r>
              <a:endParaRPr lang="en-US" sz="1100" b="1" spc="-100" dirty="0">
                <a:solidFill>
                  <a:schemeClr val="tx1"/>
                </a:solidFill>
              </a:endParaRPr>
            </a:p>
          </p:txBody>
        </p:sp>
        <p:sp>
          <p:nvSpPr>
            <p:cNvPr id="26" name="Isosceles Triangle 25"/>
            <p:cNvSpPr/>
            <p:nvPr/>
          </p:nvSpPr>
          <p:spPr>
            <a:xfrm rot="5400000">
              <a:off x="6968336" y="4970192"/>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2000" dirty="0" err="1" smtClean="0">
                <a:solidFill>
                  <a:schemeClr val="tx1"/>
                </a:solidFill>
                <a:latin typeface="Arial" pitchFamily="34" charset="0"/>
                <a:cs typeface="Arial" pitchFamily="34" charset="0"/>
              </a:endParaRPr>
            </a:p>
          </p:txBody>
        </p:sp>
        <p:sp>
          <p:nvSpPr>
            <p:cNvPr id="27" name="AutoShape 39"/>
            <p:cNvSpPr>
              <a:spLocks noChangeArrowheads="1"/>
            </p:cNvSpPr>
            <p:nvPr/>
          </p:nvSpPr>
          <p:spPr bwMode="auto">
            <a:xfrm>
              <a:off x="5579895" y="5581398"/>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1000" b="1" dirty="0" smtClean="0">
                  <a:cs typeface="Arial" pitchFamily="34" charset="0"/>
                </a:rPr>
                <a:t>CRM</a:t>
              </a:r>
              <a:endParaRPr lang="en-US" sz="1000" b="1" dirty="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Options &amp; Use Cases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9</a:t>
            </a:fld>
            <a:endParaRPr lang="en-US" dirty="0"/>
          </a:p>
        </p:txBody>
      </p:sp>
      <p:grpSp>
        <p:nvGrpSpPr>
          <p:cNvPr id="26" name="Group 25"/>
          <p:cNvGrpSpPr/>
          <p:nvPr/>
        </p:nvGrpSpPr>
        <p:grpSpPr>
          <a:xfrm>
            <a:off x="1371600" y="2468880"/>
            <a:ext cx="7987343" cy="3022430"/>
            <a:chOff x="1688469" y="2387770"/>
            <a:chExt cx="7987343" cy="3022430"/>
          </a:xfrm>
        </p:grpSpPr>
        <p:sp>
          <p:nvSpPr>
            <p:cNvPr id="6" name="AutoShape 39"/>
            <p:cNvSpPr>
              <a:spLocks noChangeArrowheads="1"/>
            </p:cNvSpPr>
            <p:nvPr/>
          </p:nvSpPr>
          <p:spPr bwMode="auto">
            <a:xfrm>
              <a:off x="1688469" y="3712954"/>
              <a:ext cx="1404938" cy="782638"/>
            </a:xfrm>
            <a:prstGeom prst="roundRect">
              <a:avLst>
                <a:gd name="adj" fmla="val 16667"/>
              </a:avLst>
            </a:prstGeom>
            <a:solidFill>
              <a:schemeClr val="tx1"/>
            </a:solidFill>
            <a:ln w="9525">
              <a:solidFill>
                <a:schemeClr val="tx1"/>
              </a:solidFill>
              <a:round/>
              <a:headEnd/>
              <a:tailEnd/>
            </a:ln>
          </p:spPr>
          <p:txBody>
            <a:bodyPr wrap="none" anchor="ctr"/>
            <a:lstStyle/>
            <a:p>
              <a:pPr algn="ctr"/>
              <a:r>
                <a:rPr lang="en-US" dirty="0" smtClean="0">
                  <a:solidFill>
                    <a:schemeClr val="bg1"/>
                  </a:solidFill>
                  <a:cs typeface="Arial" pitchFamily="34" charset="0"/>
                </a:rPr>
                <a:t>Conversion</a:t>
              </a:r>
              <a:endParaRPr lang="en-US" dirty="0">
                <a:solidFill>
                  <a:schemeClr val="bg1"/>
                </a:solidFill>
                <a:cs typeface="Arial" pitchFamily="34" charset="0"/>
              </a:endParaRPr>
            </a:p>
          </p:txBody>
        </p:sp>
        <p:sp>
          <p:nvSpPr>
            <p:cNvPr id="7" name="Text Box 5"/>
            <p:cNvSpPr txBox="1">
              <a:spLocks noChangeArrowheads="1"/>
            </p:cNvSpPr>
            <p:nvPr/>
          </p:nvSpPr>
          <p:spPr bwMode="auto">
            <a:xfrm>
              <a:off x="3972881" y="2387770"/>
              <a:ext cx="2286000" cy="339196"/>
            </a:xfrm>
            <a:prstGeom prst="rect">
              <a:avLst/>
            </a:prstGeom>
            <a:noFill/>
            <a:ln w="9525" algn="ctr">
              <a:noFill/>
              <a:miter lim="800000"/>
              <a:headEnd/>
              <a:tailEnd/>
            </a:ln>
          </p:spPr>
          <p:txBody>
            <a:bodyPr lIns="92075" tIns="46038" rIns="92075" bIns="46038">
              <a:spAutoFit/>
            </a:bodyPr>
            <a:lstStyle/>
            <a:p>
              <a:pPr marL="119063" indent="-119063"/>
              <a:r>
                <a:rPr lang="en-US" sz="1600" b="1" dirty="0" smtClean="0">
                  <a:cs typeface="Arial" pitchFamily="34" charset="0"/>
                </a:rPr>
                <a:t>Requirement</a:t>
              </a:r>
              <a:endParaRPr lang="en-US" sz="1600" b="1" dirty="0">
                <a:cs typeface="Arial" pitchFamily="34" charset="0"/>
              </a:endParaRPr>
            </a:p>
          </p:txBody>
        </p:sp>
        <p:sp>
          <p:nvSpPr>
            <p:cNvPr id="8" name="Text Box 7"/>
            <p:cNvSpPr txBox="1">
              <a:spLocks noChangeArrowheads="1"/>
            </p:cNvSpPr>
            <p:nvPr/>
          </p:nvSpPr>
          <p:spPr bwMode="auto">
            <a:xfrm>
              <a:off x="8010742" y="2437533"/>
              <a:ext cx="1665070" cy="339196"/>
            </a:xfrm>
            <a:prstGeom prst="rect">
              <a:avLst/>
            </a:prstGeom>
            <a:noFill/>
            <a:ln w="9525" algn="ctr">
              <a:noFill/>
              <a:miter lim="800000"/>
              <a:headEnd/>
              <a:tailEnd/>
            </a:ln>
          </p:spPr>
          <p:txBody>
            <a:bodyPr wrap="square" lIns="92075" tIns="46038" rIns="92075" bIns="46038">
              <a:spAutoFit/>
            </a:bodyPr>
            <a:lstStyle/>
            <a:p>
              <a:pPr marL="119063" indent="-119063"/>
              <a:r>
                <a:rPr lang="en-US" sz="1600" b="1" dirty="0" smtClean="0">
                  <a:cs typeface="Arial" pitchFamily="34" charset="0"/>
                </a:rPr>
                <a:t>Consider…</a:t>
              </a:r>
              <a:endParaRPr lang="en-US" sz="1600" b="1" dirty="0">
                <a:cs typeface="Arial" pitchFamily="34" charset="0"/>
              </a:endParaRPr>
            </a:p>
          </p:txBody>
        </p:sp>
        <p:sp>
          <p:nvSpPr>
            <p:cNvPr id="9" name="Line 8"/>
            <p:cNvSpPr>
              <a:spLocks noChangeShapeType="1"/>
            </p:cNvSpPr>
            <p:nvPr/>
          </p:nvSpPr>
          <p:spPr bwMode="auto">
            <a:xfrm flipV="1">
              <a:off x="3668081" y="2735176"/>
              <a:ext cx="5947910" cy="3114"/>
            </a:xfrm>
            <a:prstGeom prst="line">
              <a:avLst/>
            </a:prstGeom>
            <a:noFill/>
            <a:ln w="28575">
              <a:solidFill>
                <a:schemeClr val="tx1"/>
              </a:solidFill>
              <a:round/>
              <a:headEnd type="diamond" w="lg" len="lg"/>
              <a:tailEnd type="diamond" w="lg" len="lg"/>
            </a:ln>
          </p:spPr>
          <p:txBody>
            <a:bodyPr wrap="square" lIns="92075" tIns="46038" rIns="92075" bIns="46038">
              <a:spAutoFit/>
            </a:bodyPr>
            <a:lstStyle/>
            <a:p>
              <a:endParaRPr lang="en-US"/>
            </a:p>
          </p:txBody>
        </p:sp>
        <p:sp>
          <p:nvSpPr>
            <p:cNvPr id="10" name="Text Box 7"/>
            <p:cNvSpPr txBox="1">
              <a:spLocks noChangeArrowheads="1"/>
            </p:cNvSpPr>
            <p:nvPr/>
          </p:nvSpPr>
          <p:spPr bwMode="auto">
            <a:xfrm>
              <a:off x="6162477" y="2394804"/>
              <a:ext cx="2286000" cy="339196"/>
            </a:xfrm>
            <a:prstGeom prst="rect">
              <a:avLst/>
            </a:prstGeom>
            <a:noFill/>
            <a:ln w="9525" algn="ctr">
              <a:noFill/>
              <a:miter lim="800000"/>
              <a:headEnd/>
              <a:tailEnd/>
            </a:ln>
          </p:spPr>
          <p:txBody>
            <a:bodyPr lIns="92075" tIns="46038" rIns="92075" bIns="46038">
              <a:spAutoFit/>
            </a:bodyPr>
            <a:lstStyle/>
            <a:p>
              <a:pPr marL="119063" indent="-119063"/>
              <a:r>
                <a:rPr lang="en-US" sz="1600" b="1" dirty="0" smtClean="0">
                  <a:cs typeface="Arial" pitchFamily="34" charset="0"/>
                </a:rPr>
                <a:t>Use Case</a:t>
              </a:r>
              <a:endParaRPr lang="en-US" sz="1600" b="1" dirty="0">
                <a:cs typeface="Arial" pitchFamily="34" charset="0"/>
              </a:endParaRPr>
            </a:p>
          </p:txBody>
        </p:sp>
        <p:sp>
          <p:nvSpPr>
            <p:cNvPr id="11" name="Rounded Rectangle 10"/>
            <p:cNvSpPr/>
            <p:nvPr/>
          </p:nvSpPr>
          <p:spPr bwMode="auto">
            <a:xfrm>
              <a:off x="8068710" y="2934809"/>
              <a:ext cx="1295400" cy="382922"/>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100" b="1" spc="-100" dirty="0" smtClean="0">
                  <a:solidFill>
                    <a:schemeClr val="tx1"/>
                  </a:solidFill>
                </a:rPr>
                <a:t>HTML Export</a:t>
              </a:r>
              <a:endParaRPr lang="en-US" sz="1100" b="1" spc="-100" dirty="0">
                <a:solidFill>
                  <a:schemeClr val="tx1"/>
                </a:solidFill>
              </a:endParaRPr>
            </a:p>
          </p:txBody>
        </p:sp>
        <p:sp>
          <p:nvSpPr>
            <p:cNvPr id="12" name="Rounded Rectangle 11"/>
            <p:cNvSpPr/>
            <p:nvPr/>
          </p:nvSpPr>
          <p:spPr bwMode="auto">
            <a:xfrm>
              <a:off x="8068710" y="3914765"/>
              <a:ext cx="1295400" cy="413619"/>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000" b="1" spc="-100" dirty="0" smtClean="0">
                  <a:solidFill>
                    <a:schemeClr val="tx1"/>
                  </a:solidFill>
                </a:rPr>
                <a:t>Image Export</a:t>
              </a:r>
              <a:endParaRPr lang="en-US" sz="1000" b="1" spc="-100" dirty="0">
                <a:solidFill>
                  <a:schemeClr val="tx1"/>
                </a:solidFill>
              </a:endParaRPr>
            </a:p>
          </p:txBody>
        </p:sp>
        <p:sp>
          <p:nvSpPr>
            <p:cNvPr id="13" name="AutoShape 39"/>
            <p:cNvSpPr>
              <a:spLocks noChangeArrowheads="1"/>
            </p:cNvSpPr>
            <p:nvPr/>
          </p:nvSpPr>
          <p:spPr bwMode="auto">
            <a:xfrm>
              <a:off x="6111278" y="2843009"/>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800" b="1" dirty="0" smtClean="0">
                  <a:cs typeface="Arial" pitchFamily="34" charset="0"/>
                </a:rPr>
                <a:t>Content Applications</a:t>
              </a:r>
              <a:endParaRPr lang="en-US" sz="800" b="1" dirty="0">
                <a:cs typeface="Arial" pitchFamily="34" charset="0"/>
              </a:endParaRPr>
            </a:p>
          </p:txBody>
        </p:sp>
        <p:sp>
          <p:nvSpPr>
            <p:cNvPr id="14" name="Rounded Rectangle 13"/>
            <p:cNvSpPr/>
            <p:nvPr/>
          </p:nvSpPr>
          <p:spPr>
            <a:xfrm>
              <a:off x="3694705" y="2947817"/>
              <a:ext cx="1980000" cy="514292"/>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72000"/>
              <a:r>
                <a:rPr lang="en-US" sz="1050" dirty="0" smtClean="0">
                  <a:solidFill>
                    <a:schemeClr val="bg1"/>
                  </a:solidFill>
                  <a:cs typeface="Arial" pitchFamily="34" charset="0"/>
                </a:rPr>
                <a:t>Browser display of document</a:t>
              </a:r>
              <a:endParaRPr lang="en-US" sz="1050" dirty="0">
                <a:solidFill>
                  <a:schemeClr val="bg1"/>
                </a:solidFill>
                <a:cs typeface="Arial" pitchFamily="34" charset="0"/>
              </a:endParaRPr>
            </a:p>
          </p:txBody>
        </p:sp>
        <p:sp>
          <p:nvSpPr>
            <p:cNvPr id="15" name="Rounded Rectangle 14"/>
            <p:cNvSpPr/>
            <p:nvPr/>
          </p:nvSpPr>
          <p:spPr>
            <a:xfrm>
              <a:off x="3694705" y="4755494"/>
              <a:ext cx="1980000" cy="51616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72000"/>
              <a:r>
                <a:rPr lang="en-US" sz="1050" dirty="0" smtClean="0">
                  <a:solidFill>
                    <a:schemeClr val="bg1"/>
                  </a:solidFill>
                  <a:cs typeface="Arial" pitchFamily="34" charset="0"/>
                </a:rPr>
                <a:t>Distributable representation of document</a:t>
              </a:r>
              <a:endParaRPr lang="en-US" sz="1050" dirty="0">
                <a:solidFill>
                  <a:schemeClr val="bg1"/>
                </a:solidFill>
                <a:cs typeface="Arial" pitchFamily="34" charset="0"/>
              </a:endParaRPr>
            </a:p>
          </p:txBody>
        </p:sp>
        <p:sp>
          <p:nvSpPr>
            <p:cNvPr id="16" name="Rounded Rectangle 15"/>
            <p:cNvSpPr/>
            <p:nvPr/>
          </p:nvSpPr>
          <p:spPr>
            <a:xfrm>
              <a:off x="3694705" y="3770122"/>
              <a:ext cx="1980000" cy="55826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36000"/>
              <a:r>
                <a:rPr lang="en-US" sz="1050" dirty="0" smtClean="0">
                  <a:solidFill>
                    <a:schemeClr val="bg1"/>
                  </a:solidFill>
                  <a:cs typeface="Arial" pitchFamily="34" charset="0"/>
                </a:rPr>
                <a:t>Static representation of document; document preview</a:t>
              </a:r>
            </a:p>
          </p:txBody>
        </p:sp>
        <p:sp>
          <p:nvSpPr>
            <p:cNvPr id="17" name="Isosceles Triangle 16"/>
            <p:cNvSpPr/>
            <p:nvPr/>
          </p:nvSpPr>
          <p:spPr>
            <a:xfrm rot="5400000">
              <a:off x="7512966" y="2940801"/>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
          <p:nvSpPr>
            <p:cNvPr id="18" name="Isosceles Triangle 17"/>
            <p:cNvSpPr/>
            <p:nvPr/>
          </p:nvSpPr>
          <p:spPr>
            <a:xfrm rot="5400000">
              <a:off x="7512966" y="3916224"/>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
          <p:nvSpPr>
            <p:cNvPr id="19" name="AutoShape 39"/>
            <p:cNvSpPr>
              <a:spLocks noChangeArrowheads="1"/>
            </p:cNvSpPr>
            <p:nvPr/>
          </p:nvSpPr>
          <p:spPr bwMode="auto">
            <a:xfrm>
              <a:off x="6111278" y="3168665"/>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800" b="1" dirty="0" smtClean="0">
                  <a:cs typeface="Arial" pitchFamily="34" charset="0"/>
                </a:rPr>
                <a:t>Portal</a:t>
              </a:r>
              <a:endParaRPr lang="en-US" sz="800" b="1" dirty="0">
                <a:cs typeface="Arial" pitchFamily="34" charset="0"/>
              </a:endParaRPr>
            </a:p>
          </p:txBody>
        </p:sp>
        <p:sp>
          <p:nvSpPr>
            <p:cNvPr id="20" name="AutoShape 39"/>
            <p:cNvSpPr>
              <a:spLocks noChangeArrowheads="1"/>
            </p:cNvSpPr>
            <p:nvPr/>
          </p:nvSpPr>
          <p:spPr bwMode="auto">
            <a:xfrm>
              <a:off x="6111278" y="3741382"/>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800" b="1" dirty="0" smtClean="0">
                  <a:cs typeface="Arial" pitchFamily="34" charset="0"/>
                </a:rPr>
                <a:t>Legal &amp; Compliance</a:t>
              </a:r>
              <a:endParaRPr lang="en-US" sz="800" b="1" dirty="0">
                <a:cs typeface="Arial" pitchFamily="34" charset="0"/>
              </a:endParaRPr>
            </a:p>
          </p:txBody>
        </p:sp>
        <p:sp>
          <p:nvSpPr>
            <p:cNvPr id="21" name="AutoShape 39"/>
            <p:cNvSpPr>
              <a:spLocks noChangeArrowheads="1"/>
            </p:cNvSpPr>
            <p:nvPr/>
          </p:nvSpPr>
          <p:spPr bwMode="auto">
            <a:xfrm>
              <a:off x="6111278" y="4760042"/>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800" b="1" dirty="0" smtClean="0">
                  <a:cs typeface="Arial" pitchFamily="34" charset="0"/>
                </a:rPr>
                <a:t>Storage &amp; Archiving</a:t>
              </a:r>
              <a:endParaRPr lang="en-US" sz="800" b="1" dirty="0">
                <a:cs typeface="Arial" pitchFamily="34" charset="0"/>
              </a:endParaRPr>
            </a:p>
          </p:txBody>
        </p:sp>
        <p:sp>
          <p:nvSpPr>
            <p:cNvPr id="22" name="AutoShape 39"/>
            <p:cNvSpPr>
              <a:spLocks noChangeArrowheads="1"/>
            </p:cNvSpPr>
            <p:nvPr/>
          </p:nvSpPr>
          <p:spPr bwMode="auto">
            <a:xfrm>
              <a:off x="6111278" y="5124198"/>
              <a:ext cx="1128713" cy="286002"/>
            </a:xfrm>
            <a:prstGeom prst="roundRect">
              <a:avLst>
                <a:gd name="adj" fmla="val 16667"/>
              </a:avLst>
            </a:prstGeom>
            <a:solidFill>
              <a:srgbClr val="DDDDDD"/>
            </a:solidFill>
            <a:ln w="9525">
              <a:solidFill>
                <a:schemeClr val="tx1"/>
              </a:solidFill>
              <a:round/>
              <a:headEnd/>
              <a:tailEnd/>
            </a:ln>
          </p:spPr>
          <p:txBody>
            <a:bodyPr wrap="none" lIns="27432" anchor="ctr"/>
            <a:lstStyle/>
            <a:p>
              <a:r>
                <a:rPr lang="en-US" sz="800" b="1" dirty="0" smtClean="0">
                  <a:cs typeface="Arial" pitchFamily="34" charset="0"/>
                </a:rPr>
                <a:t>Legal &amp; Compliance</a:t>
              </a:r>
              <a:endParaRPr lang="en-US" sz="800" b="1" dirty="0">
                <a:cs typeface="Arial" pitchFamily="34" charset="0"/>
              </a:endParaRPr>
            </a:p>
          </p:txBody>
        </p:sp>
        <p:sp>
          <p:nvSpPr>
            <p:cNvPr id="23" name="Rounded Rectangle 22"/>
            <p:cNvSpPr/>
            <p:nvPr/>
          </p:nvSpPr>
          <p:spPr bwMode="auto">
            <a:xfrm>
              <a:off x="8068710" y="4827561"/>
              <a:ext cx="1295400" cy="413619"/>
            </a:xfrm>
            <a:prstGeom prst="roundRect">
              <a:avLst/>
            </a:prstGeom>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a:lnSpc>
                  <a:spcPct val="85000"/>
                </a:lnSpc>
                <a:defRPr/>
              </a:pPr>
              <a:r>
                <a:rPr lang="en-US" sz="1000" b="1" spc="-100" dirty="0" smtClean="0">
                  <a:solidFill>
                    <a:schemeClr val="tx1"/>
                  </a:solidFill>
                </a:rPr>
                <a:t>PDF Export</a:t>
              </a:r>
              <a:endParaRPr lang="en-US" sz="1000" b="1" spc="-100" dirty="0">
                <a:solidFill>
                  <a:schemeClr val="tx1"/>
                </a:solidFill>
              </a:endParaRPr>
            </a:p>
          </p:txBody>
        </p:sp>
        <p:sp>
          <p:nvSpPr>
            <p:cNvPr id="24" name="Isosceles Triangle 23"/>
            <p:cNvSpPr/>
            <p:nvPr/>
          </p:nvSpPr>
          <p:spPr>
            <a:xfrm rot="5400000">
              <a:off x="7501736" y="4857896"/>
              <a:ext cx="360000" cy="3600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
          <p:nvSpPr>
            <p:cNvPr id="25" name="AutoShape 39"/>
            <p:cNvSpPr>
              <a:spLocks noChangeArrowheads="1"/>
            </p:cNvSpPr>
            <p:nvPr/>
          </p:nvSpPr>
          <p:spPr bwMode="auto">
            <a:xfrm>
              <a:off x="6109674" y="4105537"/>
              <a:ext cx="1128713" cy="396103"/>
            </a:xfrm>
            <a:prstGeom prst="roundRect">
              <a:avLst>
                <a:gd name="adj" fmla="val 16667"/>
              </a:avLst>
            </a:prstGeom>
            <a:solidFill>
              <a:srgbClr val="DDDDDD"/>
            </a:solidFill>
            <a:ln w="9525">
              <a:solidFill>
                <a:schemeClr val="tx1"/>
              </a:solidFill>
              <a:round/>
              <a:headEnd/>
              <a:tailEnd/>
            </a:ln>
          </p:spPr>
          <p:txBody>
            <a:bodyPr wrap="square" lIns="27432" anchor="ctr"/>
            <a:lstStyle/>
            <a:p>
              <a:pPr algn="ctr"/>
              <a:r>
                <a:rPr lang="en-US" sz="800" b="1" dirty="0" smtClean="0">
                  <a:cs typeface="Arial" pitchFamily="34" charset="0"/>
                </a:rPr>
                <a:t>Search or any app with document preview</a:t>
              </a:r>
              <a:endParaRPr lang="en-US" sz="800" b="1" dirty="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Template>
  <TotalTime>859</TotalTime>
  <Words>714</Words>
  <Application>Microsoft Office PowerPoint</Application>
  <PresentationFormat>Custom</PresentationFormat>
  <Paragraphs>166</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ＭＳ Ｐゴシック</vt:lpstr>
      <vt:lpstr>Arial</vt:lpstr>
      <vt:lpstr>Calibri</vt:lpstr>
      <vt:lpstr>Oracle</vt:lpstr>
      <vt:lpstr>PowerPoint Presentation</vt:lpstr>
      <vt:lpstr>Outside In Technology</vt:lpstr>
      <vt:lpstr>Program Agenda</vt:lpstr>
      <vt:lpstr>Business Drivers</vt:lpstr>
      <vt:lpstr>ISV Requirements</vt:lpstr>
      <vt:lpstr>Solution Overview</vt:lpstr>
      <vt:lpstr>Benefits &amp; Examples</vt:lpstr>
      <vt:lpstr>Extraction Options &amp; Uses Cases</vt:lpstr>
      <vt:lpstr>Conversion Options &amp; Use Cases</vt:lpstr>
      <vt:lpstr>Optional Live Demo</vt:lpstr>
      <vt:lpstr>Why Oracle?</vt:lpstr>
      <vt:lpstr>Competitive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jgarrett</dc:creator>
  <cp:keywords>Oracle corporate Tagline</cp:keywords>
  <cp:lastModifiedBy>Julie Garrett</cp:lastModifiedBy>
  <cp:revision>67</cp:revision>
  <dcterms:created xsi:type="dcterms:W3CDTF">2014-07-18T00:17:56Z</dcterms:created>
  <dcterms:modified xsi:type="dcterms:W3CDTF">2015-09-28T18:41:25Z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