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390" r:id="rId4"/>
    <p:sldId id="288" r:id="rId5"/>
    <p:sldId id="287" r:id="rId6"/>
    <p:sldId id="25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2" r:id="rId28"/>
    <p:sldId id="293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0" r:id="rId38"/>
    <p:sldId id="291" r:id="rId39"/>
    <p:sldId id="294" r:id="rId40"/>
    <p:sldId id="295" r:id="rId41"/>
    <p:sldId id="296" r:id="rId42"/>
    <p:sldId id="29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57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8" r:id="rId104"/>
    <p:sldId id="359" r:id="rId105"/>
    <p:sldId id="360" r:id="rId106"/>
    <p:sldId id="361" r:id="rId107"/>
    <p:sldId id="362" r:id="rId108"/>
    <p:sldId id="388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9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executaremos 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verifique se o estamos no cluster correto com o comando </a:t>
            </a:r>
            <a:br>
              <a:rPr lang="pt-BR" dirty="0"/>
            </a:b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Esse comando irá configurar um único serviço com 3 instâncias em </a:t>
            </a:r>
            <a:r>
              <a:rPr lang="pt-BR" dirty="0" err="1"/>
              <a:t>pods</a:t>
            </a:r>
            <a:r>
              <a:rPr lang="pt-BR" dirty="0"/>
              <a:t> que servirão de tráfego para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podemos executar o comando do caos </a:t>
            </a:r>
            <a:r>
              <a:rPr lang="pt-BR" i="1" dirty="0" err="1">
                <a:highlight>
                  <a:srgbClr val="000000"/>
                </a:highlight>
              </a:rPr>
              <a:t>run</a:t>
            </a:r>
            <a:endParaRPr lang="pt-BR" i="1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r>
              <a:rPr lang="pt-BR" dirty="0"/>
              <a:t>*Devemos especificar o nome do arquivo se não for o </a:t>
            </a:r>
            <a:r>
              <a:rPr lang="pt-BR" i="1" dirty="0" err="1"/>
              <a:t>experiment.json</a:t>
            </a:r>
            <a:endParaRPr lang="pt-BR" i="1" dirty="0"/>
          </a:p>
          <a:p>
            <a:pPr lvl="1">
              <a:spcAft>
                <a:spcPts val="1000"/>
              </a:spcAft>
            </a:pP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chaostk</a:t>
            </a:r>
            <a:r>
              <a:rPr lang="en-US" dirty="0">
                <a:highlight>
                  <a:srgbClr val="000000"/>
                </a:highlight>
              </a:rPr>
              <a:t>) $ chaos run </a:t>
            </a:r>
            <a:r>
              <a:rPr lang="en-US" dirty="0" err="1">
                <a:highlight>
                  <a:srgbClr val="000000"/>
                </a:highlight>
              </a:rPr>
              <a:t>experiment.json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402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60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lado temos a saída do comando </a:t>
            </a:r>
            <a:r>
              <a:rPr lang="pt-BR" dirty="0" err="1"/>
              <a:t>run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Podemos observar que o experimento encontrou uma falha/fraqueza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drenar um ou mais nós do sistema o mesmo fica inutilizável por causa da necessidade de possuir 3 instâncias (</a:t>
            </a:r>
            <a:r>
              <a:rPr lang="pt-BR" dirty="0" err="1"/>
              <a:t>pods</a:t>
            </a:r>
            <a:r>
              <a:rPr lang="pt-BR" dirty="0"/>
              <a:t>) para manter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Também podemos o notar a realização do </a:t>
            </a:r>
            <a:r>
              <a:rPr lang="pt-BR" dirty="0" err="1"/>
              <a:t>rollback</a:t>
            </a:r>
            <a:r>
              <a:rPr lang="pt-BR" dirty="0"/>
              <a:t> no experimento, lembrando que a realização do mesmo é opcional.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59D6CBF-3496-4008-A3D5-EDFE7F2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505456"/>
            <a:ext cx="4660875" cy="4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57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das formas de corrigir essa falha no sistema seria impedir que o administrador do cluster seja capaz de drenar o nó quando isso atingisse os requisitos dos serviços da equipe de administração.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Isto poderia ser configurado deixando algumas regras a serem seguidas pelo administrador do cluster.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neste caso sempre teremos a possibilidade de alguém cometer um erro.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Portanto, iremos aplicar uma </a:t>
            </a:r>
            <a:r>
              <a:rPr lang="pt-BR" dirty="0" err="1"/>
              <a:t>policy</a:t>
            </a:r>
            <a:r>
              <a:rPr lang="pt-BR" dirty="0"/>
              <a:t> ao sistema que previna situações como essa.</a:t>
            </a:r>
          </a:p>
        </p:txBody>
      </p:sp>
    </p:spTree>
    <p:extLst>
      <p:ext uri="{BB962C8B-B14F-4D97-AF65-F5344CB8AC3E}">
        <p14:creationId xmlns:p14="http://schemas.microsoft.com/office/powerpoint/2010/main" val="4072675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a implementação da </a:t>
            </a:r>
            <a:r>
              <a:rPr lang="pt-BR" dirty="0" err="1"/>
              <a:t>policy</a:t>
            </a:r>
            <a:r>
              <a:rPr lang="pt-BR" dirty="0"/>
              <a:t> iremos usar 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/>
              <a:t>Disruption</a:t>
            </a:r>
            <a:r>
              <a:rPr lang="pt-BR" dirty="0"/>
              <a:t> Budget.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limite o número de </a:t>
            </a:r>
            <a:r>
              <a:rPr lang="pt-BR" dirty="0" err="1"/>
              <a:t>pods</a:t>
            </a:r>
            <a:r>
              <a:rPr lang="pt-BR" dirty="0"/>
              <a:t> que podem voluntariamente serem removidos simultaneamente de uma aplicação replicada.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nosso experimento se baseia na remoção voluntaria dos nós, a equipe da aplicação pode guardar os seus </a:t>
            </a:r>
            <a:r>
              <a:rPr lang="pt-BR" dirty="0" err="1"/>
              <a:t>pods</a:t>
            </a:r>
            <a:r>
              <a:rPr lang="pt-BR" dirty="0"/>
              <a:t> por segurança.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Eles podem parar a drenagem de nós pelo administrador do cluster forçando uma </a:t>
            </a:r>
            <a:r>
              <a:rPr lang="pt-BR" dirty="0" err="1"/>
              <a:t>Disruption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no cluster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74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o número mínimo de </a:t>
            </a:r>
            <a:r>
              <a:rPr lang="pt-BR" dirty="0" err="1"/>
              <a:t>pods</a:t>
            </a:r>
            <a:r>
              <a:rPr lang="pt-BR" dirty="0"/>
              <a:t> que devem estar no estado de prontos em um dado momento no tempo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Seleciona os </a:t>
            </a:r>
            <a:r>
              <a:rPr lang="pt-BR" dirty="0" err="1"/>
              <a:t>pods</a:t>
            </a:r>
            <a:r>
              <a:rPr lang="pt-BR" dirty="0"/>
              <a:t> a serem protegidos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seguinte comando aplica o </a:t>
            </a:r>
            <a:r>
              <a:rPr lang="pt-BR" dirty="0" err="1"/>
              <a:t>Disruption</a:t>
            </a:r>
            <a:r>
              <a:rPr lang="pt-BR" dirty="0"/>
              <a:t> Budget 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after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Agora podemos executar o experimento novamente para nos certificar das correções aplicadas.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1587B14-F678-4E16-92AB-2CB26687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4" y="3429000"/>
            <a:ext cx="36295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07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CAOS COLABORATIVO</a:t>
            </a:r>
          </a:p>
        </p:txBody>
      </p:sp>
    </p:spTree>
    <p:extLst>
      <p:ext uri="{BB962C8B-B14F-4D97-AF65-F5344CB8AC3E}">
        <p14:creationId xmlns:p14="http://schemas.microsoft.com/office/powerpoint/2010/main" val="9358832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Até aqui vimos que a colaboração é a chave para o sucesso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A colaboração se estende para os experimentos e descobertas e pode ir muito além da sua equipe.</a:t>
            </a:r>
          </a:p>
          <a:p>
            <a:pPr>
              <a:spcAft>
                <a:spcPts val="1000"/>
              </a:spcAft>
            </a:pPr>
            <a:r>
              <a:rPr lang="pt-BR" dirty="0"/>
              <a:t>Graças as definições das hipóteses nos arquivos JSON e YAML se torna fácil para o compartilhamento entre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veremos os ajustes finais para quer possamos compartilhar e reusar 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0864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Nunca saberemos quando um experimento pode ser útil a outras equipes ou até mesmo para reuso, por mais específica que seja a situação.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ter em mente o reuso e o compartilhamento quando desenvolvemos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Alguns aspectos particulares, por motivos óbvios não devem ser compartilhados.</a:t>
            </a:r>
          </a:p>
          <a:p>
            <a:pPr>
              <a:spcAft>
                <a:spcPts val="1000"/>
              </a:spcAft>
            </a:pPr>
            <a:r>
              <a:rPr lang="pt-BR" dirty="0"/>
              <a:t>No entanto algumas configurações globais que variam de sistema para sistema podem ser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12222831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A4433F-59FC-494E-BFE0-899AC975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5" y="3333978"/>
            <a:ext cx="5726308" cy="2770794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428B56-B066-431C-BC92-BA575D93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3677682"/>
            <a:ext cx="5426783" cy="20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79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C66452-A01A-4ECA-91BA-C02893F1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38" y="3055315"/>
            <a:ext cx="6300324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09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Este experimento nos ajuda a ilustrar os dois aspectos que queremos externalizar: Configuração e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se a um serviço de terceiro chamado </a:t>
            </a:r>
            <a:r>
              <a:rPr lang="pt-BR" dirty="0" err="1"/>
              <a:t>Instana</a:t>
            </a:r>
            <a:r>
              <a:rPr lang="pt-BR" dirty="0"/>
              <a:t>, coleta dados de eventos e os coloca no jornal/diário.</a:t>
            </a:r>
          </a:p>
          <a:p>
            <a:pPr>
              <a:spcAft>
                <a:spcPts val="1000"/>
              </a:spcAft>
            </a:pPr>
            <a:r>
              <a:rPr lang="pt-BR" dirty="0"/>
              <a:t>Existem alguns blocos que conversam com o serviço da </a:t>
            </a:r>
            <a:r>
              <a:rPr lang="pt-BR" dirty="0" err="1"/>
              <a:t>Instana</a:t>
            </a:r>
            <a:r>
              <a:rPr lang="pt-BR" dirty="0"/>
              <a:t>, eles são usados nas </a:t>
            </a:r>
            <a:r>
              <a:rPr lang="pt-BR" dirty="0" err="1"/>
              <a:t>probes</a:t>
            </a:r>
            <a:r>
              <a:rPr lang="pt-BR" dirty="0"/>
              <a:t> e acabam por se tornar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Já a URL de resposta para o aplicativo que se encontra na hipótese de estado pode variar de acordo com o sistema e portanto é um item configurável.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194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que este experimento se torne mais reutilizável iremos: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a URL da </a:t>
            </a:r>
            <a:r>
              <a:rPr lang="pt-BR" dirty="0" err="1"/>
              <a:t>probe</a:t>
            </a:r>
            <a:r>
              <a:rPr lang="pt-BR" dirty="0"/>
              <a:t> para um item configurável.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toda a configuração para que seja executada em tempo de execução.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todos os segredos para que eles sejam executados em tempo de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URL do app-must-</a:t>
            </a:r>
            <a:r>
              <a:rPr lang="pt-BR" dirty="0" err="1"/>
              <a:t>respond</a:t>
            </a:r>
            <a:r>
              <a:rPr lang="pt-BR" dirty="0"/>
              <a:t> </a:t>
            </a:r>
            <a:r>
              <a:rPr lang="pt-BR" dirty="0" err="1"/>
              <a:t>probe’s</a:t>
            </a:r>
            <a:r>
              <a:rPr lang="pt-BR" dirty="0"/>
              <a:t> deveria ser declarada como um item configurável para que possa apontar para os mais variados sistemas através da URL</a:t>
            </a:r>
          </a:p>
        </p:txBody>
      </p:sp>
    </p:spTree>
    <p:extLst>
      <p:ext uri="{BB962C8B-B14F-4D97-AF65-F5344CB8AC3E}">
        <p14:creationId xmlns:p14="http://schemas.microsoft.com/office/powerpoint/2010/main" val="20111369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isso criamos um novo item no bloco de configuração para conter a propriedade configurável do endpoint da aplicação.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2845C8-675B-405F-934D-750BE843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5" y="3685084"/>
            <a:ext cx="4966165" cy="2502790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DA2B0E-CB2C-4B47-9ACE-EB4384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2" y="3892007"/>
            <a:ext cx="4956313" cy="20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82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Agora podemos referenciar a nova propriedade do endpoint da aplicação usando o seu nome dentro das chaves ${}</a:t>
            </a:r>
          </a:p>
        </p:txBody>
      </p: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A90D00-91FC-45A7-B17C-F08403E9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21" y="3429000"/>
            <a:ext cx="4303158" cy="31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247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Apesar da propriedade de configuração do endpoint da aplicação ser um bom começo, ela ainda é um valor muito conectado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tornarmos esse processo mais flexível e sem depender da execução do experimento para ajustarmos as propriedades, iremos transformá-las em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As variáveis de ambiente podem ser alteradas sem que tenhamos que mudar o código fonte dos nossos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7532006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tornar uma propriedade de configuração populada por uma variável de ambiente iremos fazer um mapeamento.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mapear uma variável de ambiente contendo o valor de configuração de uma propriedade usando uma chave e um valor (</a:t>
            </a:r>
            <a:r>
              <a:rPr lang="pt-BR" dirty="0" err="1"/>
              <a:t>key</a:t>
            </a:r>
            <a:r>
              <a:rPr lang="pt-BR" dirty="0"/>
              <a:t> e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O exemplo ao lado mostra a mudança na propriedade </a:t>
            </a:r>
            <a:r>
              <a:rPr lang="pt-BR" dirty="0" err="1"/>
              <a:t>application_endpoint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EE2603-5C97-47CE-ACE3-D5430C49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40" y="3120205"/>
            <a:ext cx="4041789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812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98655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err="1"/>
              <a:t>Env</a:t>
            </a:r>
            <a:r>
              <a:rPr lang="pt-BR" dirty="0"/>
              <a:t> especifica o tipo que diz ao Chaos Toolkit para pegar os valores de configurações das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Key especifica o nome da variável de ambiente que irá suprir o valor.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podemos fazer o mesmo com as propriedades de configurações do </a:t>
            </a:r>
            <a:r>
              <a:rPr lang="pt-BR" dirty="0" err="1"/>
              <a:t>instana_host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as propriedades podem ser configuradas em tempo de execução, dependendo do tipo de serviço utilizado e do contexto do endpoint.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30075ED-F4AB-4F27-A7B3-8882FE2B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76" y="2852742"/>
            <a:ext cx="3284594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9302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é uma boa prática externalizar os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devemos ter segredos embutidos nos códigos fonte dos nossos experimentos.</a:t>
            </a:r>
          </a:p>
          <a:p>
            <a:pPr>
              <a:spcAft>
                <a:spcPts val="1000"/>
              </a:spcAft>
            </a:pPr>
            <a:r>
              <a:rPr lang="pt-BR" dirty="0"/>
              <a:t>No momento temos um segredo chamado </a:t>
            </a:r>
            <a:r>
              <a:rPr lang="pt-BR" dirty="0" err="1"/>
              <a:t>instana_api_token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Ele se encontra no código do nosso experimento </a:t>
            </a:r>
            <a:r>
              <a:rPr lang="pt-BR" dirty="0" err="1"/>
              <a:t>aguradando</a:t>
            </a:r>
            <a:r>
              <a:rPr lang="pt-BR" dirty="0"/>
              <a:t> que alguém acidentalmente o compartilhe.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mudar isto.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A758B9-0081-4B8B-8FBB-D2D5F911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41" y="3429000"/>
            <a:ext cx="33915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4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579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Segredos embutidos no código como no exemplo anterior sempre deverão ser evitados.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traz várias opções para externalizar os segredos, mas por enquanto vamos configurá-lo como uma variável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nosso segredo </a:t>
            </a:r>
            <a:r>
              <a:rPr lang="pt-BR" dirty="0" err="1"/>
              <a:t>instana_api_token</a:t>
            </a:r>
            <a:r>
              <a:rPr lang="pt-BR" dirty="0"/>
              <a:t> está configurado como uma variável de ambiente e nosso experimento pronto para ser compartilhado.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C9055FE-EF12-4C39-BA0D-72DE6ED3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5" y="3259684"/>
            <a:ext cx="3324809" cy="2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Escopo dos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41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reparar que o bloco de código dos segredos possui mais um </a:t>
            </a:r>
            <a:r>
              <a:rPr lang="pt-BR" dirty="0" err="1"/>
              <a:t>aninhamento</a:t>
            </a:r>
            <a:r>
              <a:rPr lang="pt-BR" dirty="0"/>
              <a:t> se comparado ao de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Isso ocorre porque os segredos são condicionados em um container adicional no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configuramos um experimento, não apontamos os segredos diretamente, mas sim para o container que estará ativo naquele momento e que este sim terá o segredo.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464D49-E0F5-4964-80F7-19CF32BE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2566416"/>
            <a:ext cx="4087889" cy="37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96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Modelo de Contribuição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655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Nosso modelo está quase pronto, iremos adicionar agora dois conteúdos fundamentais para a colaboração.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que o nosso experimento possa servir de modelo, também iremos adicionar o Backlog de Hipóteses e as preparações do Game Day ao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pode declarar um conjunto de contribuições em vários níveis, com isso podemos nos comunicar com o leitor do nosso experimento.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6EA709E-8019-423F-97AF-0D7C765D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3128218"/>
            <a:ext cx="2990489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54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cada execução de um experimento temos a geração de um diário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Ele contém diversas informações e é salvo em um arquivo chamado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Podemos tornar a leitura desses dados mais compreensível ao ser humano com o </a:t>
            </a:r>
            <a:r>
              <a:rPr lang="en-US" i="1" dirty="0" err="1"/>
              <a:t>chaostoolkit</a:t>
            </a:r>
            <a:r>
              <a:rPr lang="en-US" i="1" dirty="0"/>
              <a:t>-reporting p</a:t>
            </a:r>
            <a:r>
              <a:rPr lang="pt-BR" i="1" dirty="0" err="1"/>
              <a:t>lug-in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do plugin podemos gerar arquivos PDF e HTML bem como outros formatos.</a:t>
            </a:r>
          </a:p>
        </p:txBody>
      </p:sp>
    </p:spTree>
    <p:extLst>
      <p:ext uri="{BB962C8B-B14F-4D97-AF65-F5344CB8AC3E}">
        <p14:creationId xmlns:p14="http://schemas.microsoft.com/office/powerpoint/2010/main" val="32342587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387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configuração do plugin requer algumas dependências nativas para funcionar por isso usaremos a versão do Docker.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Devemos ter o Docker instalado para a nossa plataforma.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Com o seguinte comando baixamos o plugin</a:t>
            </a:r>
            <a:br>
              <a:rPr lang="pt-BR" dirty="0"/>
            </a:br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chaostoolkit</a:t>
            </a:r>
            <a:r>
              <a:rPr lang="pt-BR" dirty="0"/>
              <a:t>/</a:t>
            </a:r>
            <a:r>
              <a:rPr lang="pt-BR" dirty="0" err="1"/>
              <a:t>reporting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3. Uma vez com a imagem baixada e extraída podemos abrir um arquivo    </a:t>
            </a:r>
            <a:r>
              <a:rPr lang="pt-BR" dirty="0" err="1"/>
              <a:t>jornal.json</a:t>
            </a:r>
            <a:r>
              <a:rPr lang="pt-BR" dirty="0"/>
              <a:t> de um experimento previamente executado.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De dentro do diretório do arquivo </a:t>
            </a:r>
            <a:r>
              <a:rPr lang="pt-BR" dirty="0" err="1"/>
              <a:t>jornal.json</a:t>
            </a:r>
            <a:r>
              <a:rPr lang="pt-BR" dirty="0"/>
              <a:t> executamos o comando ao lado para a criação de um PDF</a:t>
            </a:r>
          </a:p>
        </p:txBody>
      </p:sp>
      <p:pic>
        <p:nvPicPr>
          <p:cNvPr id="9" name="Imagem 8" descr="Uma imagem contendo quarto, tela, mesa, perto&#10;&#10;Descrição gerada automaticamente">
            <a:extLst>
              <a:ext uri="{FF2B5EF4-FFF2-40B4-BE49-F238E27FC236}">
                <a16:creationId xmlns:a16="http://schemas.microsoft.com/office/drawing/2014/main" id="{E556852E-B4B2-4096-9547-48BF1971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23" y="3764645"/>
            <a:ext cx="236834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9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gerar relatórios de múltiplos diários.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basta referenciar os múltiplos arquivos.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Esse comando irá pegar todos os diários e gerar um único relatório em PDF.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poderemos ver os modelos de contribuição se estes foram configurados em cada diário.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961CC441-FF32-4FE3-9FBC-F9EB4926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3" y="3623051"/>
            <a:ext cx="4946034" cy="1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26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5600" dirty="0"/>
              <a:t>DRIVES CUSTOMIZADOS</a:t>
            </a:r>
          </a:p>
        </p:txBody>
      </p:sp>
    </p:spTree>
    <p:extLst>
      <p:ext uri="{BB962C8B-B14F-4D97-AF65-F5344CB8AC3E}">
        <p14:creationId xmlns:p14="http://schemas.microsoft.com/office/powerpoint/2010/main" val="3873077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Existem inúmeros fatores que tornam os sistemas únicos entre si, desde a infraestrutura até o nível da aplicação.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Eles podem usar a mesma linguagem, a mesma plataforma e ainda serem implementados de formas distintas.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ambiente é único e o Chaos Toolkit nos oferece a possibilidade de customização de acordo com as nossas necessidades.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criar nossos próprios drives customizados.</a:t>
            </a:r>
          </a:p>
        </p:txBody>
      </p:sp>
    </p:spTree>
    <p:extLst>
      <p:ext uri="{BB962C8B-B14F-4D97-AF65-F5344CB8AC3E}">
        <p14:creationId xmlns:p14="http://schemas.microsoft.com/office/powerpoint/2010/main" val="30014872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integrar os experimentos com os nossos sistemas sem código adicional de duas formas: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de um endpoint HTTP.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a um processo local.</a:t>
            </a:r>
          </a:p>
          <a:p>
            <a:pPr>
              <a:spcAft>
                <a:spcPts val="1000"/>
              </a:spcAft>
            </a:pPr>
            <a:r>
              <a:rPr lang="pt-BR" dirty="0"/>
              <a:t>Implementando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com chamadas HTTP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vimos como realizar uma chamada de um endpoint HTTP para uma </a:t>
            </a:r>
            <a:r>
              <a:rPr lang="pt-BR" dirty="0" err="1"/>
              <a:t>probe</a:t>
            </a:r>
            <a:r>
              <a:rPr lang="pt-BR" dirty="0"/>
              <a:t> de um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um caso básico teremos uma requisição GET aonde especificamos que o tipo da </a:t>
            </a:r>
            <a:r>
              <a:rPr lang="pt-BR" dirty="0" err="1"/>
              <a:t>probe</a:t>
            </a:r>
            <a:r>
              <a:rPr lang="pt-BR" dirty="0"/>
              <a:t> é HTTP</a:t>
            </a:r>
          </a:p>
        </p:txBody>
      </p:sp>
    </p:spTree>
    <p:extLst>
      <p:ext uri="{BB962C8B-B14F-4D97-AF65-F5344CB8AC3E}">
        <p14:creationId xmlns:p14="http://schemas.microsoft.com/office/powerpoint/2010/main" val="1031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198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utilizar os outros métodos HTTP através do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Com o http </a:t>
            </a:r>
            <a:r>
              <a:rPr lang="pt-BR" dirty="0" err="1"/>
              <a:t>provider</a:t>
            </a:r>
            <a:r>
              <a:rPr lang="pt-BR" dirty="0"/>
              <a:t> temos as seguintes especificações: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HTTP usado (POST, DELETE,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são passados como cabeçalhos nas requisições https.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passados para o </a:t>
            </a:r>
            <a:br>
              <a:rPr lang="pt-BR" dirty="0"/>
            </a:br>
            <a:r>
              <a:rPr lang="pt-BR" dirty="0" err="1"/>
              <a:t>payload</a:t>
            </a:r>
            <a:r>
              <a:rPr lang="pt-BR" dirty="0"/>
              <a:t> da requisição.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intervalo/timeout da requisição HTTP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F9AA961-53C8-4D25-84B9-E6755B78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43" y="2695164"/>
            <a:ext cx="3600953" cy="1609950"/>
          </a:xfrm>
          <a:prstGeom prst="rect">
            <a:avLst/>
          </a:prstGeom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85589AF7-E3F7-4A14-8883-6E8860D0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86" y="4712016"/>
            <a:ext cx="2448267" cy="14384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D1EF94-C362-41C1-9E5D-674859C441C4}"/>
              </a:ext>
            </a:extLst>
          </p:cNvPr>
          <p:cNvSpPr txBox="1"/>
          <p:nvPr/>
        </p:nvSpPr>
        <p:spPr>
          <a:xfrm>
            <a:off x="8803786" y="6150492"/>
            <a:ext cx="2448267" cy="347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URL que será chamada</a:t>
            </a:r>
          </a:p>
        </p:txBody>
      </p:sp>
    </p:spTree>
    <p:extLst>
      <p:ext uri="{BB962C8B-B14F-4D97-AF65-F5344CB8AC3E}">
        <p14:creationId xmlns:p14="http://schemas.microsoft.com/office/powerpoint/2010/main" val="372466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4156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valor retornado de uma </a:t>
            </a:r>
            <a:r>
              <a:rPr lang="pt-BR" dirty="0" err="1"/>
              <a:t>probe</a:t>
            </a:r>
            <a:r>
              <a:rPr lang="pt-BR" dirty="0"/>
              <a:t> HTTP é uma coleção de status HTTP, os cabeçalhos da resposta e o conteúdo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Se a </a:t>
            </a:r>
            <a:r>
              <a:rPr lang="pt-BR" dirty="0" err="1"/>
              <a:t>probe</a:t>
            </a:r>
            <a:r>
              <a:rPr lang="pt-BR" dirty="0"/>
              <a:t> for declarada dentro do bloco de código da </a:t>
            </a:r>
            <a:r>
              <a:rPr lang="pt-BR" dirty="0" err="1"/>
              <a:t>steady-state</a:t>
            </a:r>
            <a:r>
              <a:rPr lang="pt-BR" dirty="0"/>
              <a:t> </a:t>
            </a:r>
            <a:r>
              <a:rPr lang="pt-BR" dirty="0" err="1"/>
              <a:t>hypothesis</a:t>
            </a:r>
            <a:r>
              <a:rPr lang="pt-BR" dirty="0"/>
              <a:t>, então podemos examinar o status </a:t>
            </a:r>
            <a:r>
              <a:rPr lang="pt-BR" dirty="0" err="1"/>
              <a:t>code</a:t>
            </a:r>
            <a:r>
              <a:rPr lang="pt-BR" dirty="0"/>
              <a:t> para saber se o mesmo está dentro da tolerância da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B95C705-E651-41EB-B902-F49D2888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76789"/>
            <a:ext cx="539190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52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103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nos permite examinar os status </a:t>
            </a:r>
            <a:r>
              <a:rPr lang="pt-BR" dirty="0" err="1"/>
              <a:t>codes</a:t>
            </a:r>
            <a:r>
              <a:rPr lang="pt-BR" dirty="0"/>
              <a:t> das respostas HTTP.</a:t>
            </a:r>
          </a:p>
          <a:p>
            <a:pPr>
              <a:spcAft>
                <a:spcPts val="1000"/>
              </a:spcAft>
            </a:pPr>
            <a:r>
              <a:rPr lang="pt-BR" dirty="0"/>
              <a:t>Porém se quisermos examinar o cabeçalho e o corpo da resposta precisaremos usar outros métodos.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usar um script </a:t>
            </a:r>
            <a:r>
              <a:rPr lang="pt-BR" dirty="0" err="1"/>
              <a:t>bash</a:t>
            </a:r>
            <a:r>
              <a:rPr lang="pt-BR" dirty="0"/>
              <a:t> ou implementar um driver totalmente customizado em Python.</a:t>
            </a:r>
          </a:p>
          <a:p>
            <a:pPr>
              <a:spcAft>
                <a:spcPts val="1000"/>
              </a:spcAft>
            </a:pPr>
            <a:r>
              <a:rPr lang="pt-BR" dirty="0"/>
              <a:t>Uma outra forma de customização similar ao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9315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</a:t>
            </a:r>
            <a:r>
              <a:rPr lang="pt-BR" dirty="0" err="1"/>
              <a:t>Process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dirty="0"/>
              <a:t> nos </a:t>
            </a:r>
            <a:r>
              <a:rPr lang="pt-BR" dirty="0" err="1"/>
              <a:t>permiter</a:t>
            </a:r>
            <a:r>
              <a:rPr lang="pt-BR" dirty="0"/>
              <a:t> chamar qualquer processo local como parte da execução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criamos uma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Podemos especificar o processo local usando </a:t>
            </a:r>
            <a:r>
              <a:rPr lang="pt-BR" i="1" dirty="0"/>
              <a:t>path</a:t>
            </a:r>
            <a:r>
              <a:rPr lang="pt-BR" dirty="0"/>
              <a:t>, bem como especificar os argumentos que serão passados ao processo usando </a:t>
            </a:r>
            <a:r>
              <a:rPr lang="pt-BR" i="1" dirty="0" err="1"/>
              <a:t>arguments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muito útil por atuar num alto nível de abstração.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671D7B5-7B99-4AC8-A480-AB0FD05F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186" y="3042649"/>
            <a:ext cx="3367678" cy="1412938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5AFF1E-E354-48AE-84F6-3F380A35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86" y="4722369"/>
            <a:ext cx="3352106" cy="16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78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precisamos de uma customização mais personalizada podemos utilizar a linguagem Python para criar nossas próprias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customizadas.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 precisamos estar na mesma instância do ambiente virtual em que o Chaos Toolkit está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podemos usar o comando utilizado anteriormente quando criamos o nosso ambiente virtual: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chaos</a:t>
            </a:r>
            <a:r>
              <a:rPr lang="pt-BR" dirty="0">
                <a:highlight>
                  <a:srgbClr val="000000"/>
                </a:highlight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7647373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Iremos utilizar um driver customizado em Python que irá se integrar com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</a:t>
            </a:r>
            <a:r>
              <a:rPr lang="pt-BR" dirty="0" err="1"/>
              <a:t>Monkey</a:t>
            </a:r>
            <a:r>
              <a:rPr lang="pt-BR" dirty="0"/>
              <a:t> for Spring Boot é uma ferramenta de Chaos </a:t>
            </a:r>
            <a:r>
              <a:rPr lang="pt-BR" dirty="0" err="1"/>
              <a:t>Engineering</a:t>
            </a:r>
            <a:r>
              <a:rPr lang="pt-BR" dirty="0"/>
              <a:t> que nos permite injetar condições turbulentas em aplicações em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criar um driver que seja capaz de prover uma </a:t>
            </a:r>
            <a:r>
              <a:rPr lang="pt-BR" dirty="0" err="1"/>
              <a:t>probe</a:t>
            </a:r>
            <a:r>
              <a:rPr lang="pt-BR" dirty="0"/>
              <a:t> que responda independente da aplicação Spring Boot usada.</a:t>
            </a:r>
          </a:p>
          <a:p>
            <a:pPr>
              <a:spcAft>
                <a:spcPts val="1000"/>
              </a:spcAft>
            </a:pPr>
            <a:r>
              <a:rPr lang="pt-BR" dirty="0"/>
              <a:t>Apesar de usarmos uma </a:t>
            </a:r>
            <a:r>
              <a:rPr lang="pt-BR" dirty="0" err="1"/>
              <a:t>probe</a:t>
            </a:r>
            <a:r>
              <a:rPr lang="pt-BR" dirty="0"/>
              <a:t>, o processo é bem parecido para a implementação de uma </a:t>
            </a:r>
            <a:r>
              <a:rPr lang="pt-BR" dirty="0" err="1"/>
              <a:t>action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184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Uma </a:t>
            </a:r>
            <a:r>
              <a:rPr lang="pt-BR" dirty="0" err="1"/>
              <a:t>probe</a:t>
            </a:r>
            <a:r>
              <a:rPr lang="pt-BR" dirty="0"/>
              <a:t> é chamada para inspecionar uma certa propriedade do sistema e uma </a:t>
            </a:r>
            <a:r>
              <a:rPr lang="pt-BR" dirty="0" err="1"/>
              <a:t>action</a:t>
            </a:r>
            <a:r>
              <a:rPr lang="pt-BR" dirty="0"/>
              <a:t> é chamada para injetar uma condição turbulenta no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Primeiro, iremos criar um módulo para a nossa extensão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Podemos realizar este passo manualmente, mas iremos utilizar um </a:t>
            </a:r>
            <a:r>
              <a:rPr lang="pt-BR" dirty="0" err="1"/>
              <a:t>template</a:t>
            </a:r>
            <a:r>
              <a:rPr lang="pt-BR" dirty="0"/>
              <a:t> para isto.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seguinte comando instalaremos o Python </a:t>
            </a:r>
            <a:r>
              <a:rPr lang="pt-BR" dirty="0" err="1"/>
              <a:t>Cookiecutter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cookiecutter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9854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criaremos um novo módulo chamado </a:t>
            </a:r>
            <a:r>
              <a:rPr lang="pt-BR" dirty="0" err="1"/>
              <a:t>chaosmonkeylite</a:t>
            </a: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Se tudo ocorreu bem, poderemos listar o conteúdo do diretório atual do nosso projeto.</a:t>
            </a:r>
          </a:p>
        </p:txBody>
      </p:sp>
      <p:pic>
        <p:nvPicPr>
          <p:cNvPr id="3" name="Imagem 2" descr="Foto em preto e branco&#10;&#10;Descrição gerada automaticamente">
            <a:extLst>
              <a:ext uri="{FF2B5EF4-FFF2-40B4-BE49-F238E27FC236}">
                <a16:creationId xmlns:a16="http://schemas.microsoft.com/office/drawing/2014/main" id="{F43FD92B-042C-4D9A-8AFD-EA308E33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99" y="3429000"/>
            <a:ext cx="6621401" cy="18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60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iremos entrar no diretório </a:t>
            </a:r>
            <a:r>
              <a:rPr lang="pt-BR" dirty="0" err="1"/>
              <a:t>chaostoolkit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 err="1"/>
              <a:t>chaosmonkeylite</a:t>
            </a:r>
            <a:r>
              <a:rPr lang="pt-BR" dirty="0"/>
              <a:t> e instalar o módulo vazio da nossa </a:t>
            </a:r>
            <a:br>
              <a:rPr lang="pt-BR" dirty="0"/>
            </a:br>
            <a:r>
              <a:rPr lang="pt-BR" dirty="0"/>
              <a:t>extensão.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Após a instalação o módulo estará pronto para o </a:t>
            </a:r>
            <a:br>
              <a:rPr lang="pt-BR" dirty="0"/>
            </a:br>
            <a:r>
              <a:rPr lang="pt-BR" dirty="0"/>
              <a:t>desenvolvimento e teste.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cd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chaostoolkit-chaosmonkey</a:t>
            </a:r>
            <a:br>
              <a:rPr lang="pt-BR" dirty="0">
                <a:highlight>
                  <a:srgbClr val="000000"/>
                </a:highlight>
              </a:rPr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-r requirements-dev.txt -r requirements.txt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BBF474-390D-4B51-B81D-C057DF99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22" y="2712720"/>
            <a:ext cx="3180919" cy="2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38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-e .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  <p:pic>
        <p:nvPicPr>
          <p:cNvPr id="3" name="Imagem 2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5A0B9004-EBEE-489A-B228-2C938203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30" y="3813557"/>
            <a:ext cx="6885050" cy="1203680"/>
          </a:xfrm>
          <a:prstGeom prst="rect">
            <a:avLst/>
          </a:prstGeom>
        </p:spPr>
      </p:pic>
      <p:pic>
        <p:nvPicPr>
          <p:cNvPr id="9" name="Imagem 8" descr="Uma imagem contendo pássaro&#10;&#10;Descrição gerada automaticamente">
            <a:extLst>
              <a:ext uri="{FF2B5EF4-FFF2-40B4-BE49-F238E27FC236}">
                <a16:creationId xmlns:a16="http://schemas.microsoft.com/office/drawing/2014/main" id="{30F96587-50EE-42B1-B6FE-F58C5FEB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30" y="5113267"/>
            <a:ext cx="6885050" cy="11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que temos o módulo configurado e pronto para a instalação</a:t>
            </a:r>
            <a:br>
              <a:rPr lang="pt-BR" dirty="0"/>
            </a:br>
            <a:r>
              <a:rPr lang="pt-BR" dirty="0"/>
              <a:t>do Chaos Toolkit, iremos adicionar algumas Features.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BF0C0C-37D7-4ABF-8E67-5C69B3AE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0" y="3539237"/>
            <a:ext cx="6046850" cy="15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55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 primeira </a:t>
            </a:r>
            <a:r>
              <a:rPr lang="pt-BR" dirty="0" err="1"/>
              <a:t>feature</a:t>
            </a:r>
            <a:r>
              <a:rPr lang="pt-BR" dirty="0"/>
              <a:t> requerida é a uma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Praticando TDD (Test-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) podemos criar o seguinte</a:t>
            </a:r>
            <a:br>
              <a:rPr lang="pt-BR" dirty="0"/>
            </a:br>
            <a:r>
              <a:rPr lang="pt-BR" dirty="0"/>
              <a:t>teste para a nova </a:t>
            </a:r>
            <a:r>
              <a:rPr lang="pt-BR" dirty="0" err="1"/>
              <a:t>probe</a:t>
            </a:r>
            <a:r>
              <a:rPr lang="pt-BR" dirty="0"/>
              <a:t>, no arquivo chamado test_probes.py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C88CC45-E6C5-40B7-8998-A6E27A88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87" y="4258553"/>
            <a:ext cx="4388425" cy="2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18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Importa a </a:t>
            </a:r>
            <a:r>
              <a:rPr lang="pt-BR" dirty="0" err="1"/>
              <a:t>function</a:t>
            </a:r>
            <a:r>
              <a:rPr lang="en-US" dirty="0"/>
              <a:t> </a:t>
            </a:r>
            <a:r>
              <a:rPr lang="en-US" dirty="0" err="1"/>
              <a:t>chaosmonkey_enabled</a:t>
            </a:r>
            <a:r>
              <a:rPr lang="en-US" dirty="0"/>
              <a:t> para o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chaosmlite</a:t>
            </a:r>
            <a:r>
              <a:rPr lang="en-US" dirty="0"/>
              <a:t>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2. </a:t>
            </a:r>
            <a:r>
              <a:rPr lang="en-US" dirty="0" err="1"/>
              <a:t>Realiza</a:t>
            </a:r>
            <a:r>
              <a:rPr lang="en-US" dirty="0"/>
              <a:t> um Mock da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a API do Chaos Monkey for Spring Boot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D119EBE-E605-4844-A268-2E3DC6FF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81" y="4103682"/>
            <a:ext cx="5337038" cy="2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63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Enquanto realiza o </a:t>
            </a:r>
            <a:r>
              <a:rPr lang="pt-BR" dirty="0" err="1"/>
              <a:t>Mock</a:t>
            </a:r>
            <a:r>
              <a:rPr lang="pt-BR" dirty="0"/>
              <a:t> da </a:t>
            </a:r>
            <a:r>
              <a:rPr lang="pt-BR" dirty="0" err="1"/>
              <a:t>chamda</a:t>
            </a:r>
            <a:r>
              <a:rPr lang="pt-BR" dirty="0"/>
              <a:t> para o </a:t>
            </a:r>
            <a:r>
              <a:rPr lang="en-US" dirty="0" err="1"/>
              <a:t>chaosmlite.api.call_api</a:t>
            </a:r>
            <a:r>
              <a:rPr lang="en-US" dirty="0"/>
              <a:t>, </a:t>
            </a:r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o Chaos Monkey for Spring Boot ser </a:t>
            </a:r>
            <a:r>
              <a:rPr lang="en-US" dirty="0" err="1"/>
              <a:t>ativado</a:t>
            </a:r>
            <a:r>
              <a:rPr lang="en-US" dirty="0"/>
              <a:t>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chama</a:t>
            </a:r>
            <a:r>
              <a:rPr lang="en-US" dirty="0"/>
              <a:t> a function </a:t>
            </a:r>
            <a:r>
              <a:rPr lang="en-US" dirty="0" err="1"/>
              <a:t>chaosmonkey_enabled</a:t>
            </a:r>
            <a:r>
              <a:rPr lang="en-US" dirty="0"/>
              <a:t> probe.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4. </a:t>
            </a:r>
            <a:r>
              <a:rPr lang="en-US" dirty="0" err="1"/>
              <a:t>Certifica</a:t>
            </a:r>
            <a:r>
              <a:rPr lang="en-US" dirty="0"/>
              <a:t> que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que o Chaos Monkey for Spring Boot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ativado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</a:pPr>
            <a:r>
              <a:rPr lang="en-US" dirty="0"/>
              <a:t>Se </a:t>
            </a:r>
            <a:r>
              <a:rPr lang="en-US" dirty="0" err="1"/>
              <a:t>tentarmos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teste com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pt-BR" i="1" dirty="0">
                <a:highlight>
                  <a:srgbClr val="000000"/>
                </a:highlight>
              </a:rPr>
              <a:t>(</a:t>
            </a:r>
            <a:r>
              <a:rPr lang="pt-BR" i="1" dirty="0" err="1">
                <a:highlight>
                  <a:srgbClr val="000000"/>
                </a:highlight>
              </a:rPr>
              <a:t>chaostk</a:t>
            </a:r>
            <a:r>
              <a:rPr lang="pt-BR" i="1" dirty="0">
                <a:highlight>
                  <a:srgbClr val="000000"/>
                </a:highlight>
              </a:rPr>
              <a:t>) $ </a:t>
            </a:r>
            <a:r>
              <a:rPr lang="pt-BR" b="1" i="1" dirty="0" err="1">
                <a:highlight>
                  <a:srgbClr val="000000"/>
                </a:highlight>
              </a:rPr>
              <a:t>pytest</a:t>
            </a:r>
            <a:br>
              <a:rPr lang="en-US" b="1" i="1" dirty="0">
                <a:highlight>
                  <a:srgbClr val="000000"/>
                </a:highlight>
              </a:rPr>
            </a:br>
            <a:r>
              <a:rPr lang="en-US" dirty="0" err="1"/>
              <a:t>receberemos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, </a:t>
            </a:r>
            <a:r>
              <a:rPr lang="en-US" dirty="0" err="1"/>
              <a:t>afinal</a:t>
            </a:r>
            <a:r>
              <a:rPr lang="en-US" dirty="0"/>
              <a:t> a probe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49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criarmos a </a:t>
            </a:r>
            <a:r>
              <a:rPr lang="pt-BR" dirty="0" err="1"/>
              <a:t>probe</a:t>
            </a:r>
            <a:r>
              <a:rPr lang="pt-BR" dirty="0"/>
              <a:t>, iremos adicionar o seguinte código ao arquivo </a:t>
            </a:r>
            <a:r>
              <a:rPr lang="pt-BR" i="1" dirty="0"/>
              <a:t>probes.py </a:t>
            </a:r>
            <a:r>
              <a:rPr lang="pt-BR" dirty="0"/>
              <a:t>no diretório do módulo </a:t>
            </a:r>
            <a:r>
              <a:rPr lang="pt-BR" i="1" dirty="0" err="1"/>
              <a:t>chaosmlite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4067EA0B-28FF-4035-A6F9-E2A88323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0" y="4125784"/>
            <a:ext cx="4291983" cy="1796102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C3EB11-200A-4CE4-8182-01CC95D5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68" y="3814306"/>
            <a:ext cx="5347391" cy="24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1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57090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1. Declara a new </a:t>
            </a:r>
            <a:r>
              <a:rPr lang="pt-BR" dirty="0" err="1"/>
              <a:t>probe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, a </a:t>
            </a:r>
            <a:r>
              <a:rPr lang="pt-BR" dirty="0" err="1"/>
              <a:t>probe</a:t>
            </a:r>
            <a:r>
              <a:rPr lang="pt-BR" dirty="0"/>
              <a:t> retorna um booleano. Também Podemos configurar os segredos e as configurações da </a:t>
            </a:r>
            <a:r>
              <a:rPr lang="pt-BR" dirty="0" err="1"/>
              <a:t>probe</a:t>
            </a:r>
            <a:r>
              <a:rPr lang="pt-BR" dirty="0"/>
              <a:t> aqui.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2. Chama uma </a:t>
            </a:r>
            <a:r>
              <a:rPr lang="pt-BR" dirty="0" err="1"/>
              <a:t>function</a:t>
            </a:r>
            <a:r>
              <a:rPr lang="pt-BR" dirty="0"/>
              <a:t> subjacente que é responsável por construir e chamar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3. Retorna </a:t>
            </a:r>
            <a:r>
              <a:rPr lang="pt-BR" dirty="0" err="1"/>
              <a:t>true</a:t>
            </a:r>
            <a:r>
              <a:rPr lang="pt-BR" dirty="0"/>
              <a:t> se a chamada responder com um status </a:t>
            </a:r>
            <a:r>
              <a:rPr lang="pt-BR" dirty="0" err="1"/>
              <a:t>code</a:t>
            </a:r>
            <a:r>
              <a:rPr lang="pt-BR" dirty="0"/>
              <a:t> Ok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26CC26A-E625-450F-96FF-76854474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5" y="3352800"/>
            <a:ext cx="4558128" cy="1174984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4C5956-6496-444A-923A-C685C9B9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4809112"/>
            <a:ext cx="5570903" cy="13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7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Retorna false se a chamada responder </a:t>
            </a:r>
            <a:r>
              <a:rPr lang="pt-BR" dirty="0" err="1"/>
              <a:t>service_unavailable</a:t>
            </a:r>
            <a:r>
              <a:rPr lang="pt-BR" dirty="0"/>
              <a:t> como status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Retorna a exceção </a:t>
            </a:r>
            <a:r>
              <a:rPr lang="pt-BR" dirty="0" err="1"/>
              <a:t>FailedActivity</a:t>
            </a:r>
            <a:r>
              <a:rPr lang="pt-BR" dirty="0"/>
              <a:t> se existir um código de resposta inesperado. Esta exceção não aborta o experimento, apenas adiciona uma nota ao </a:t>
            </a:r>
            <a:r>
              <a:rPr lang="pt-BR" i="1" dirty="0" err="1"/>
              <a:t>experiment’s</a:t>
            </a:r>
            <a:r>
              <a:rPr lang="pt-BR" i="1" dirty="0"/>
              <a:t> </a:t>
            </a:r>
            <a:r>
              <a:rPr lang="pt-BR" i="1" dirty="0" err="1"/>
              <a:t>findings</a:t>
            </a:r>
            <a:r>
              <a:rPr lang="pt-BR" i="1" dirty="0"/>
              <a:t> </a:t>
            </a:r>
            <a:r>
              <a:rPr lang="pt-BR" dirty="0"/>
              <a:t>no arquivo </a:t>
            </a:r>
            <a:r>
              <a:rPr lang="pt-BR" i="1" dirty="0" err="1"/>
              <a:t>jornal.json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Agora vamos dar uma olhada no módulo da API que é responsável por chamar o Chaos </a:t>
            </a:r>
            <a:r>
              <a:rPr lang="pt-BR" dirty="0" err="1"/>
              <a:t>Monkey</a:t>
            </a:r>
            <a:r>
              <a:rPr lang="pt-BR" dirty="0"/>
              <a:t> for Spring Boot</a:t>
            </a:r>
          </a:p>
          <a:p>
            <a:pPr>
              <a:spcAft>
                <a:spcPts val="1000"/>
              </a:spcAft>
            </a:pPr>
            <a:r>
              <a:rPr lang="pt-BR" dirty="0"/>
              <a:t>O código a seguir deve ser adicionado ao arquivo </a:t>
            </a:r>
            <a:r>
              <a:rPr lang="pt-BR" i="1" dirty="0"/>
              <a:t>api.py no </a:t>
            </a:r>
            <a:r>
              <a:rPr lang="pt-BR" dirty="0"/>
              <a:t>módulo</a:t>
            </a:r>
            <a:r>
              <a:rPr lang="pt-BR" i="1" dirty="0"/>
              <a:t> </a:t>
            </a:r>
            <a:r>
              <a:rPr lang="pt-BR" dirty="0" err="1"/>
              <a:t>chaosmlite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95190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780868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5432780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0858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305585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7465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Fundamentos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Automação com Chaos Toolkit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Caos Colaborativo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Drives Customizados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904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endpoint.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endpoint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7932</Words>
  <Application>Microsoft Office PowerPoint</Application>
  <PresentationFormat>Widescreen</PresentationFormat>
  <Paragraphs>722</Paragraphs>
  <Slides>151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151</vt:i4>
      </vt:variant>
    </vt:vector>
  </HeadingPairs>
  <TitlesOfParts>
    <vt:vector size="155" baseType="lpstr">
      <vt:lpstr>Arial</vt:lpstr>
      <vt:lpstr>Trebuchet MS</vt:lpstr>
      <vt:lpstr>Wingdings</vt:lpstr>
      <vt:lpstr>Berlim</vt:lpstr>
      <vt:lpstr>CHAOS ENGINEERING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CAOS COLABORATIVO</vt:lpstr>
      <vt:lpstr>Caos Compartilhado</vt:lpstr>
      <vt:lpstr>Caos Compartilhado</vt:lpstr>
      <vt:lpstr>Caos Compartilhado</vt:lpstr>
      <vt:lpstr>Caos Compartilhado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Externalizando Segredos</vt:lpstr>
      <vt:lpstr>Externalizando Segredos</vt:lpstr>
      <vt:lpstr>Escopo dos Segredos</vt:lpstr>
      <vt:lpstr>Modelo de Contribuição</vt:lpstr>
      <vt:lpstr>Compartilhando Relatórios</vt:lpstr>
      <vt:lpstr>Compartilhando Relatórios</vt:lpstr>
      <vt:lpstr>Compartilhando Relatórios</vt:lpstr>
      <vt:lpstr>DRIVES CUSTOMIZADOS</vt:lpstr>
      <vt:lpstr>Criando Drives Customizados</vt:lpstr>
      <vt:lpstr>Criando Drives Customizados - HTTP</vt:lpstr>
      <vt:lpstr>Criando Drives Customizados - HTTP</vt:lpstr>
      <vt:lpstr>Criando Drives Customizados - HTTP</vt:lpstr>
      <vt:lpstr>Criando Drives Customizados - HTTP</vt:lpstr>
      <vt:lpstr>Criando Drives Customizados - Process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369</cp:revision>
  <dcterms:created xsi:type="dcterms:W3CDTF">2019-09-08T02:45:33Z</dcterms:created>
  <dcterms:modified xsi:type="dcterms:W3CDTF">2019-10-22T02:14:13Z</dcterms:modified>
</cp:coreProperties>
</file>