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5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A função </a:t>
            </a:r>
            <a:r>
              <a:rPr lang="pt-BR" dirty="0" err="1"/>
              <a:t>uncordon_node</a:t>
            </a:r>
            <a:r>
              <a:rPr lang="pt-BR" dirty="0"/>
              <a:t> pode ser usada para colocar de volta para dentro do cluster o nó que foi drenado.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053A24-1862-48D7-93BB-86F504AA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45" y="3793660"/>
            <a:ext cx="586970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do node deverá ser o mesmo do nó que foi drenado durante o experimento. Você pode obter a lista de nós com o comando do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get nodes</a:t>
            </a:r>
            <a:r>
              <a:rPr lang="pt-BR" dirty="0"/>
              <a:t>.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*Embora seja uma boa ideia reverter as alterações feitas durante o experimento, a criação do </a:t>
            </a:r>
            <a:r>
              <a:rPr lang="pt-BR" dirty="0" err="1"/>
              <a:t>rollback</a:t>
            </a:r>
            <a:r>
              <a:rPr lang="pt-BR" dirty="0"/>
              <a:t> não é obrigatória.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desejarmos observar o comportamento do sistema durante um período de tempo, não faz sentido a criação 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mesmo pensamento vale para os </a:t>
            </a:r>
            <a:r>
              <a:rPr lang="pt-BR" dirty="0" err="1"/>
              <a:t>rollbacks</a:t>
            </a:r>
            <a:r>
              <a:rPr lang="pt-BR" dirty="0"/>
              <a:t> automáticos, embora seja uma ação padrão na criação de um experimento ela não é obrigatória.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com Chaos Toolkit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um novo arquivo </a:t>
            </a:r>
            <a:r>
              <a:rPr lang="pt-BR" dirty="0" err="1"/>
              <a:t>experiment.json</a:t>
            </a:r>
            <a:r>
              <a:rPr lang="pt-BR" dirty="0"/>
              <a:t> no diretório do capitulo 6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a definição do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Complete a seção de descrição com algumas tags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520A8EB-2E63-4A8A-9AC6-2ACFC197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4623548"/>
            <a:ext cx="6736080" cy="17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Declaração da crença. Acreditamos que o sistema se comportará bem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Descrição detalhada, possível dúvida do porque do experimento estar sendo executado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Indicação da plataforma aonde o experimento será executado.</a:t>
            </a:r>
          </a:p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estado normal do sistema. Definição do que é o comportamento normal esperado.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39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deverá oferecer resiliência mesmo com as condições turbulentas injetadas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já vimos a hipótese de estado é composta de uma ou mais </a:t>
            </a:r>
            <a:r>
              <a:rPr lang="pt-BR" dirty="0" err="1"/>
              <a:t>probes</a:t>
            </a:r>
            <a:r>
              <a:rPr lang="pt-BR" dirty="0"/>
              <a:t>/investigações e tolerâncias associadas.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irá validar os valores de tolerância e comparar com o estado atual do sistema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todos os dados forem validados com sucesso o sistema estará em um estado normal, caso contrário há uma falha a ser corrigida.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Defina a hipótese de estado na próxima seção do arquivo </a:t>
            </a:r>
            <a:r>
              <a:rPr lang="pt-BR" dirty="0" err="1"/>
              <a:t>experiment.json</a:t>
            </a:r>
            <a:r>
              <a:rPr lang="pt-BR" dirty="0"/>
              <a:t> como mostrado abaixo: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E52E4-1D8C-4A9F-B70B-6EE4E619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2" y="3821299"/>
            <a:ext cx="5086716" cy="2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Configuração da hipótese de estado.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14BBD80-A053-4667-991C-D82C308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18" y="3474304"/>
            <a:ext cx="4237862" cy="3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O título descreve o comportamento normal do sistema de acordo com o que se acredita.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A tolerância neste caso espera uma resposta http com o código 200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 primeira </a:t>
            </a:r>
            <a:r>
              <a:rPr lang="pt-BR" dirty="0" err="1"/>
              <a:t>probe</a:t>
            </a:r>
            <a:r>
              <a:rPr lang="pt-BR" dirty="0"/>
              <a:t> usa o http para acessar o valor de retorno de um </a:t>
            </a:r>
            <a:r>
              <a:rPr lang="pt-BR" dirty="0" err="1"/>
              <a:t>endpoint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O valor precisará ser alterado para o </a:t>
            </a:r>
            <a:r>
              <a:rPr lang="pt-BR" dirty="0" err="1"/>
              <a:t>endpoint</a:t>
            </a:r>
            <a:r>
              <a:rPr lang="pt-BR" dirty="0"/>
              <a:t> do serviço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Definição de um tempo de espera máximo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6. A segunda </a:t>
            </a:r>
            <a:r>
              <a:rPr lang="pt-BR" dirty="0" err="1"/>
              <a:t>probe</a:t>
            </a:r>
            <a:r>
              <a:rPr lang="pt-BR" dirty="0"/>
              <a:t> faz uma chamada para um módulo Python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7. O nome do módulo Python usado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8. Nome da função Python usada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9. Lista de argumentos suportados pelo módulo do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*Essa hipótese nos mostra 2 exemplos de </a:t>
            </a:r>
            <a:r>
              <a:rPr lang="pt-BR" dirty="0" err="1"/>
              <a:t>probes</a:t>
            </a:r>
            <a:r>
              <a:rPr lang="pt-BR" dirty="0"/>
              <a:t>, seja uma chamada http ou uma função de um módulo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**Há ainda uma terceira forma, ao usar uma chamada para um processo local como uma </a:t>
            </a:r>
            <a:r>
              <a:rPr lang="pt-BR" dirty="0" err="1"/>
              <a:t>probe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hipótese criada verifica se o alvo responde com o status </a:t>
            </a:r>
            <a:r>
              <a:rPr lang="pt-BR" dirty="0" err="1"/>
              <a:t>code</a:t>
            </a:r>
            <a:br>
              <a:rPr lang="pt-BR" dirty="0"/>
            </a:br>
            <a:r>
              <a:rPr lang="pt-BR" dirty="0"/>
              <a:t>http 200, com um limite de tempo máximo de 3 segundos.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Ela também verifica se os </a:t>
            </a:r>
            <a:r>
              <a:rPr lang="pt-BR" dirty="0" err="1"/>
              <a:t>pods</a:t>
            </a:r>
            <a:r>
              <a:rPr lang="pt-BR" dirty="0"/>
              <a:t> que o </a:t>
            </a:r>
            <a:r>
              <a:rPr lang="pt-BR" dirty="0" err="1"/>
              <a:t>Kurbenetes</a:t>
            </a:r>
            <a:r>
              <a:rPr lang="pt-BR" dirty="0"/>
              <a:t> está monitorando estão executando o sistema em um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O próximo passo é a criação do nosso método, mas para isso, primeiro iremos precisar de uma pequena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*Para que o Chaos Toolkit trabalhe com o </a:t>
            </a:r>
            <a:r>
              <a:rPr lang="pt-BR" dirty="0" err="1"/>
              <a:t>Kurbenetes</a:t>
            </a:r>
            <a:r>
              <a:rPr lang="pt-BR" dirty="0"/>
              <a:t> é necessário a instalação de um plugin adicional.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Dentro do ambiente de caos execute o seguinte comando:</a:t>
            </a:r>
            <a:br>
              <a:rPr lang="pt-BR" dirty="0"/>
            </a:br>
            <a:r>
              <a:rPr lang="pt-BR" i="1" dirty="0">
                <a:highlight>
                  <a:srgbClr val="000000"/>
                </a:highlight>
              </a:rPr>
              <a:t>$ </a:t>
            </a:r>
            <a:r>
              <a:rPr lang="pt-BR" i="1" dirty="0" err="1">
                <a:highlight>
                  <a:srgbClr val="000000"/>
                </a:highlight>
              </a:rPr>
              <a:t>pip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install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chaostoolkit-kubernetes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Isso é tudo que precisamos para trabalhar com </a:t>
            </a:r>
            <a:r>
              <a:rPr lang="pt-BR" dirty="0" err="1"/>
              <a:t>Kurbenetes</a:t>
            </a:r>
            <a:r>
              <a:rPr lang="pt-BR" dirty="0"/>
              <a:t> usando 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Esse driver contem um conjunto de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inspecionam o sistema e as </a:t>
            </a:r>
            <a:r>
              <a:rPr lang="pt-BR" dirty="0" err="1"/>
              <a:t>actions</a:t>
            </a:r>
            <a:r>
              <a:rPr lang="pt-BR" dirty="0"/>
              <a:t> injetam as condições turbulentas.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o nosso experimento assumiremos o papel de administrador do cluster.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Partindo do pressuposto que o administrador do cluster não tem conhecimento do impacto de suas ações.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Iremos criar uma entrada com 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drain_nodes</a:t>
            </a:r>
            <a:r>
              <a:rPr lang="pt-BR" dirty="0"/>
              <a:t> para simular esse efeito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vamos criar um bloco de método logo após o bloco da hipótese de estado.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778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*1. Como o experimento pode conter muitas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é inicializado como um </a:t>
            </a:r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Agora inicializamos a </a:t>
            </a:r>
            <a:r>
              <a:rPr lang="pt-BR" dirty="0" err="1"/>
              <a:t>action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indica se é uma </a:t>
            </a:r>
            <a:r>
              <a:rPr lang="pt-BR" dirty="0" err="1"/>
              <a:t>action</a:t>
            </a:r>
            <a:r>
              <a:rPr lang="pt-BR" dirty="0"/>
              <a:t> ou uma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for uma </a:t>
            </a:r>
            <a:r>
              <a:rPr lang="pt-BR" dirty="0" err="1"/>
              <a:t>probe</a:t>
            </a:r>
            <a:r>
              <a:rPr lang="pt-BR" dirty="0"/>
              <a:t>, o resultado da mesma será adicionado ao jornal, sendo uma </a:t>
            </a:r>
            <a:r>
              <a:rPr lang="pt-BR" dirty="0" err="1"/>
              <a:t>action</a:t>
            </a:r>
            <a:r>
              <a:rPr lang="pt-BR" dirty="0"/>
              <a:t>, apenas será executada.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nome deverá ser o mais relevante possível.</a:t>
            </a:r>
          </a:p>
          <a:p>
            <a:pPr lvl="2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8C33E3-3F3D-4C26-88E5-A5D0E33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4" y="2888530"/>
            <a:ext cx="3106406" cy="1207153"/>
          </a:xfrm>
          <a:prstGeom prst="rect">
            <a:avLst/>
          </a:prstGeom>
        </p:spPr>
      </p:pic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F6A1892-F05E-4FA1-83EB-B28F5804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22" y="4399104"/>
            <a:ext cx="3106405" cy="1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884559" cy="359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Devemos dizer ao Chaos Toolkit para usar o método </a:t>
            </a:r>
            <a:r>
              <a:rPr lang="pt-BR" dirty="0" err="1"/>
              <a:t>drain_nodes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do driver </a:t>
            </a:r>
            <a:r>
              <a:rPr lang="pt-BR" dirty="0" err="1"/>
              <a:t>Kurbenetes</a:t>
            </a:r>
            <a:r>
              <a:rPr lang="pt-BR" dirty="0"/>
              <a:t> instalado anteriormente.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Seguindo o bloco de código no próximo slide teremos os seguintes passos executados: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1. O bloco </a:t>
            </a:r>
            <a:r>
              <a:rPr lang="pt-BR" dirty="0" err="1"/>
              <a:t>provider</a:t>
            </a:r>
            <a:r>
              <a:rPr lang="pt-BR" dirty="0"/>
              <a:t> captura como a </a:t>
            </a:r>
            <a:r>
              <a:rPr lang="pt-BR" dirty="0" err="1"/>
              <a:t>action</a:t>
            </a:r>
            <a:r>
              <a:rPr lang="pt-BR" dirty="0"/>
              <a:t> será executada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2. O </a:t>
            </a:r>
            <a:r>
              <a:rPr lang="pt-BR" dirty="0" err="1"/>
              <a:t>provider</a:t>
            </a:r>
            <a:r>
              <a:rPr lang="pt-BR" dirty="0"/>
              <a:t> nesse caso é um módulo Python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3. Esse é o módulo Python que o Chaos Toolkit deverá usar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4. Nome da função Python a ser chamada por esta ação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5. Parâmetros esperados pela função </a:t>
            </a:r>
            <a:r>
              <a:rPr lang="pt-BR" dirty="0" err="1"/>
              <a:t>drain_node</a:t>
            </a:r>
            <a:endParaRPr lang="pt-B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6. Nome do nó atual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2A9A641-3EC2-4ED9-BA4B-1AAD8B4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98" y="3764280"/>
            <a:ext cx="3113688" cy="18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280799" cy="35993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7. O </a:t>
            </a:r>
            <a:r>
              <a:rPr lang="pt-BR" dirty="0" err="1"/>
              <a:t>drain_node</a:t>
            </a:r>
            <a:r>
              <a:rPr lang="pt-BR" dirty="0"/>
              <a:t> pode ser parado se estiver associado a um armazenamento local, esse flag força a ação mesmo neste caso.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3385B-873F-4530-84FD-DB2AB88E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0" y="3682981"/>
            <a:ext cx="5219599" cy="2153939"/>
          </a:xfrm>
          <a:prstGeom prst="rect">
            <a:avLst/>
          </a:prstGeom>
        </p:spPr>
      </p:pic>
      <p:pic>
        <p:nvPicPr>
          <p:cNvPr id="9" name="Imagem 8" descr="Uma imagem contendo faca&#10;&#10;Descrição gerada automaticamente">
            <a:extLst>
              <a:ext uri="{FF2B5EF4-FFF2-40B4-BE49-F238E27FC236}">
                <a16:creationId xmlns:a16="http://schemas.microsoft.com/office/drawing/2014/main" id="{5EE85B43-911B-411F-B248-F9CDB0AF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0" y="5742420"/>
            <a:ext cx="5217029" cy="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Finalmente temos o nosso método de experimento completo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testa o trabalho de um administrador de cluster retirando um nó.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não houver nenhuma falha encontrada as condições deverão estar de acordo com as tolerâncias da hipótese de estado.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Antes de executarmos o nosso experimento, teremos ainda mais um bloco a ser introduzido.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</a:t>
            </a:r>
            <a:r>
              <a:rPr lang="pt-BR" dirty="0" err="1"/>
              <a:t>roolback</a:t>
            </a:r>
            <a:r>
              <a:rPr lang="pt-BR" dirty="0"/>
              <a:t> pode ter diferentes definições dependendo da sua área de atuação.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banco de dados ele consiste em retornar a </a:t>
            </a:r>
            <a:r>
              <a:rPr lang="pt-BR" dirty="0" err="1"/>
              <a:t>database</a:t>
            </a:r>
            <a:r>
              <a:rPr lang="pt-BR" dirty="0"/>
              <a:t> a um ponto anterior.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Nos experimentos do caos ele atua como uma ação corretiva as turbulências causadas pelo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consiste em restabelecer as propriedades do sistema que foram manipuladas durante o método do experimento.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Durante o experimento há uma tentativa de remoção de um nó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Sendo assim durante o </a:t>
            </a:r>
            <a:r>
              <a:rPr lang="pt-BR" dirty="0" err="1"/>
              <a:t>Rollback</a:t>
            </a:r>
            <a:r>
              <a:rPr lang="pt-BR" dirty="0"/>
              <a:t> iremos tentar reverter esta ação para que o sistema se encontre ao menos em um estado próximo de seu estado inicial.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Isso é feito através da definição de uma seção de </a:t>
            </a:r>
            <a:r>
              <a:rPr lang="pt-BR" dirty="0" err="1"/>
              <a:t>rollback</a:t>
            </a:r>
            <a:r>
              <a:rPr lang="pt-BR" dirty="0"/>
              <a:t> como podemos ver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5561</Words>
  <Application>Microsoft Office PowerPoint</Application>
  <PresentationFormat>Widescreen</PresentationFormat>
  <Paragraphs>492</Paragraphs>
  <Slides>101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101</vt:i4>
      </vt:variant>
    </vt:vector>
  </HeadingPairs>
  <TitlesOfParts>
    <vt:vector size="105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285</cp:revision>
  <dcterms:created xsi:type="dcterms:W3CDTF">2019-09-08T02:45:33Z</dcterms:created>
  <dcterms:modified xsi:type="dcterms:W3CDTF">2019-10-05T21:56:56Z</dcterms:modified>
</cp:coreProperties>
</file>