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8" r:id="rId2"/>
    <p:sldId id="284" r:id="rId3"/>
    <p:sldId id="260" r:id="rId4"/>
    <p:sldId id="285" r:id="rId5"/>
    <p:sldId id="287" r:id="rId6"/>
    <p:sldId id="288" r:id="rId7"/>
    <p:sldId id="289" r:id="rId8"/>
    <p:sldId id="286" r:id="rId9"/>
  </p:sldIdLst>
  <p:sldSz cx="9144000" cy="5143500" type="screen16x9"/>
  <p:notesSz cx="6858000" cy="9144000"/>
  <p:embeddedFontLst>
    <p:embeddedFont>
      <p:font typeface="Encode Sans" panose="020B0604020202020204" charset="0"/>
      <p:regular r:id="rId11"/>
      <p:bold r:id="rId12"/>
    </p:embeddedFont>
    <p:embeddedFont>
      <p:font typeface="Encode Sans ExtraLight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2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C0F4E6-71B5-44C6-A071-306405FD3BC7}">
  <a:tblStyle styleId="{21C0F4E6-71B5-44C6-A071-306405FD3B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03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066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343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92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3361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41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BA3B2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4044100"/>
            <a:ext cx="9144000" cy="1099200"/>
          </a:xfrm>
          <a:prstGeom prst="rect">
            <a:avLst/>
          </a:prstGeom>
          <a:solidFill>
            <a:srgbClr val="2727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4022400" y="4044100"/>
            <a:ext cx="1099200" cy="1099200"/>
          </a:xfrm>
          <a:prstGeom prst="rect">
            <a:avLst/>
          </a:prstGeom>
          <a:solidFill>
            <a:srgbClr val="4F4F5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F55C2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3527100" y="887200"/>
            <a:ext cx="2089800" cy="0"/>
          </a:xfrm>
          <a:prstGeom prst="straightConnector1">
            <a:avLst/>
          </a:prstGeom>
          <a:noFill/>
          <a:ln w="19050" cap="flat" cmpd="sng">
            <a:solidFill>
              <a:srgbClr val="BA3B21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▪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3593400" y="8451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b="1">
                <a:solidFill>
                  <a:srgbClr val="F55C21"/>
                </a:solidFill>
                <a:latin typeface="Encode Sans"/>
                <a:ea typeface="Encode Sans"/>
                <a:cs typeface="Encode Sans"/>
                <a:sym typeface="Encode Sans"/>
              </a:rPr>
              <a:t>“</a:t>
            </a:r>
            <a:endParaRPr sz="6800" b="1">
              <a:solidFill>
                <a:srgbClr val="F55C2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29" name="Google Shape;29;p5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rgbClr val="BA3B21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30" name="Google Shape;30;p5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rgbClr val="BA3B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rgbClr val="F55C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" name="Google Shape;32;p5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rgbClr val="F55C2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" name="Google Shape;33;p5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rgbClr val="BA3B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rgbClr val="F55C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1"/>
          <p:cNvSpPr/>
          <p:nvPr/>
        </p:nvSpPr>
        <p:spPr>
          <a:xfrm>
            <a:off x="4023300" y="4593700"/>
            <a:ext cx="1097400" cy="549600"/>
          </a:xfrm>
          <a:prstGeom prst="rect">
            <a:avLst/>
          </a:prstGeom>
          <a:solidFill>
            <a:srgbClr val="D4D3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27272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2400"/>
              <a:buFont typeface="Encode Sans ExtraLight"/>
              <a:buChar char="▪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2400"/>
              <a:buFont typeface="Encode Sans ExtraLight"/>
              <a:buChar char="▫"/>
              <a:defRPr sz="2400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sz="1300" b="1">
                <a:solidFill>
                  <a:srgbClr val="27272D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0" y="4593800"/>
            <a:ext cx="9144000" cy="549650"/>
            <a:chOff x="0" y="4593800"/>
            <a:chExt cx="9144000" cy="549700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4593850"/>
              <a:ext cx="4876800" cy="549650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7200" y="4593800"/>
              <a:ext cx="4876800" cy="549650"/>
            </a:xfrm>
            <a:prstGeom prst="rect">
              <a:avLst/>
            </a:prstGeom>
          </p:spPr>
        </p:pic>
      </p:grpSp>
      <p:sp>
        <p:nvSpPr>
          <p:cNvPr id="120" name="Google Shape;120;p15"/>
          <p:cNvSpPr txBox="1">
            <a:spLocks noGrp="1"/>
          </p:cNvSpPr>
          <p:nvPr>
            <p:ph type="ctrTitle" idx="4294967295"/>
          </p:nvPr>
        </p:nvSpPr>
        <p:spPr>
          <a:xfrm>
            <a:off x="132080" y="914399"/>
            <a:ext cx="5174673" cy="31045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rgbClr val="8D2A2D"/>
                </a:solidFill>
              </a:rPr>
              <a:t>CHAOS</a:t>
            </a:r>
            <a:br>
              <a:rPr lang="en" sz="5400" dirty="0" smtClean="0">
                <a:solidFill>
                  <a:srgbClr val="8D2A2D"/>
                </a:solidFill>
              </a:rPr>
            </a:br>
            <a:r>
              <a:rPr lang="en" sz="5400" dirty="0" smtClean="0">
                <a:solidFill>
                  <a:srgbClr val="8D2A2D"/>
                </a:solidFill>
              </a:rPr>
              <a:t>ENGINEERING</a:t>
            </a:r>
            <a:br>
              <a:rPr lang="en" sz="5400" dirty="0" smtClean="0">
                <a:solidFill>
                  <a:srgbClr val="8D2A2D"/>
                </a:solidFill>
              </a:rPr>
            </a:br>
            <a:endParaRPr sz="5400" dirty="0">
              <a:solidFill>
                <a:srgbClr val="8D2A2D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149" y="181324"/>
            <a:ext cx="3702851" cy="4593850"/>
          </a:xfrm>
          <a:prstGeom prst="rect">
            <a:avLst/>
          </a:prstGeom>
        </p:spPr>
      </p:pic>
      <p:sp>
        <p:nvSpPr>
          <p:cNvPr id="11" name="Google Shape;120;p15"/>
          <p:cNvSpPr txBox="1">
            <a:spLocks/>
          </p:cNvSpPr>
          <p:nvPr/>
        </p:nvSpPr>
        <p:spPr>
          <a:xfrm>
            <a:off x="114302" y="2997890"/>
            <a:ext cx="5251795" cy="727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pt-BR" sz="2800" b="0" dirty="0" smtClean="0">
                <a:solidFill>
                  <a:srgbClr val="8D2A2D"/>
                </a:solidFill>
              </a:rPr>
              <a:t>Introdução à engenharia do caos</a:t>
            </a:r>
            <a:endParaRPr lang="pt-BR" sz="5400" dirty="0">
              <a:solidFill>
                <a:srgbClr val="8D2A2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594" y="4042064"/>
            <a:ext cx="1238250" cy="1101436"/>
          </a:xfrm>
          <a:prstGeom prst="rect">
            <a:avLst/>
          </a:prstGeom>
        </p:spPr>
      </p:pic>
      <p:sp>
        <p:nvSpPr>
          <p:cNvPr id="128" name="Google Shape;128;p16"/>
          <p:cNvSpPr txBox="1">
            <a:spLocks noGrp="1"/>
          </p:cNvSpPr>
          <p:nvPr>
            <p:ph type="ctrTitle"/>
          </p:nvPr>
        </p:nvSpPr>
        <p:spPr>
          <a:xfrm>
            <a:off x="-281" y="1521327"/>
            <a:ext cx="9144000" cy="7585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NÃO SOMENTE PARA O NETFLIX</a:t>
            </a:r>
            <a:endParaRPr dirty="0"/>
          </a:p>
        </p:txBody>
      </p:sp>
      <p:sp>
        <p:nvSpPr>
          <p:cNvPr id="129" name="Google Shape;129;p16"/>
          <p:cNvSpPr txBox="1">
            <a:spLocks noGrp="1"/>
          </p:cNvSpPr>
          <p:nvPr>
            <p:ph type="subTitle" idx="1"/>
          </p:nvPr>
        </p:nvSpPr>
        <p:spPr>
          <a:xfrm>
            <a:off x="281" y="2581140"/>
            <a:ext cx="9143719" cy="1223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Grandes empresas de sucesso têm o Chaos Engineering como prática.</a:t>
            </a:r>
            <a:endParaRPr sz="32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0" y="4443299"/>
            <a:ext cx="1186916" cy="32080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900" y="4344617"/>
            <a:ext cx="1371599" cy="5715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47" y="4370790"/>
            <a:ext cx="1873809" cy="43839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123" y="4277574"/>
            <a:ext cx="652255" cy="652255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9" y="4105937"/>
            <a:ext cx="1347247" cy="968104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613" y="4457012"/>
            <a:ext cx="1869064" cy="29338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83127" y="0"/>
            <a:ext cx="9226847" cy="109611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24" y="280229"/>
            <a:ext cx="1883688" cy="45557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677" y="133350"/>
            <a:ext cx="749338" cy="74933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523" y="305066"/>
            <a:ext cx="1489786" cy="48301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023" y="109631"/>
            <a:ext cx="773057" cy="77305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851" y="100335"/>
            <a:ext cx="887983" cy="872197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794" y="88604"/>
            <a:ext cx="1628343" cy="91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5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>
            <a:spLocks noGrp="1"/>
          </p:cNvSpPr>
          <p:nvPr>
            <p:ph type="body" idx="1"/>
          </p:nvPr>
        </p:nvSpPr>
        <p:spPr>
          <a:xfrm>
            <a:off x="0" y="1143000"/>
            <a:ext cx="9144000" cy="26554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pt-BR" dirty="0" smtClean="0"/>
              <a:t>É </a:t>
            </a:r>
            <a:r>
              <a:rPr lang="pt-BR" dirty="0"/>
              <a:t>a disciplina de realizar experimentos em um sistema </a:t>
            </a:r>
            <a:r>
              <a:rPr lang="pt-BR" dirty="0" smtClean="0"/>
              <a:t>distribuído </a:t>
            </a:r>
            <a:r>
              <a:rPr lang="pt-BR" dirty="0"/>
              <a:t>afim de criar confiança na capacidade desse sistema para suportar condições turbulentas na produção. </a:t>
            </a:r>
            <a:endParaRPr dirty="0"/>
          </a:p>
        </p:txBody>
      </p:sp>
      <p:sp>
        <p:nvSpPr>
          <p:cNvPr id="141" name="Google Shape;141;p17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Google Shape;140;p17"/>
          <p:cNvSpPr txBox="1">
            <a:spLocks/>
          </p:cNvSpPr>
          <p:nvPr/>
        </p:nvSpPr>
        <p:spPr>
          <a:xfrm>
            <a:off x="1" y="3636818"/>
            <a:ext cx="9144000" cy="95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3000"/>
              <a:buFont typeface="Encode Sans ExtraLight"/>
              <a:buChar char="▪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marR="0" lvl="1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marR="0" lvl="2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marR="0" lvl="3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marR="0" lvl="4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marR="0" lvl="5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marR="0" lvl="6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marR="0" lvl="7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marR="0" lvl="8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pPr marL="0" indent="0">
              <a:buFont typeface="Encode Sans ExtraLight"/>
              <a:buNone/>
            </a:pPr>
            <a:r>
              <a:rPr lang="pt-BR" sz="1200" i="0" dirty="0" smtClean="0"/>
              <a:t>Extraído do Livro </a:t>
            </a:r>
            <a:r>
              <a:rPr lang="pt-BR" sz="1200" b="1" i="0" dirty="0" smtClean="0"/>
              <a:t>Chaos Engineering – Building Confidence in System Behavior through Experiments </a:t>
            </a:r>
            <a:r>
              <a:rPr lang="pt-BR" sz="1200" i="0" dirty="0" smtClean="0"/>
              <a:t>de Casey Rosenthal, Lorin Hochsteins, Aaron Blohowiak, Nora Jones e Ali Basiri. </a:t>
            </a:r>
            <a:endParaRPr lang="pt-BR" sz="1200" b="1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>
            <a:spLocks noGrp="1"/>
          </p:cNvSpPr>
          <p:nvPr>
            <p:ph type="body" idx="1"/>
          </p:nvPr>
        </p:nvSpPr>
        <p:spPr>
          <a:xfrm>
            <a:off x="0" y="1049481"/>
            <a:ext cx="9144000" cy="26554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pt-BR" dirty="0" smtClean="0"/>
              <a:t>É </a:t>
            </a:r>
            <a:r>
              <a:rPr lang="pt-BR" dirty="0"/>
              <a:t>um método de experimentação em infraestrutura que traz os pontos fracos do sistema à luz. Este processo empírico de verificação nos leva a ter sistemas mais </a:t>
            </a:r>
            <a:r>
              <a:rPr lang="pt-BR" dirty="0" smtClean="0"/>
              <a:t>resilientes </a:t>
            </a:r>
            <a:r>
              <a:rPr lang="pt-BR" dirty="0"/>
              <a:t>e gera confiança no comportamento operacional desses sistemas.</a:t>
            </a:r>
            <a:endParaRPr dirty="0"/>
          </a:p>
        </p:txBody>
      </p:sp>
      <p:sp>
        <p:nvSpPr>
          <p:cNvPr id="141" name="Google Shape;141;p17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Google Shape;140;p17"/>
          <p:cNvSpPr txBox="1">
            <a:spLocks/>
          </p:cNvSpPr>
          <p:nvPr/>
        </p:nvSpPr>
        <p:spPr>
          <a:xfrm>
            <a:off x="1" y="3636818"/>
            <a:ext cx="9144000" cy="95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3000"/>
              <a:buFont typeface="Encode Sans ExtraLight"/>
              <a:buChar char="▪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marR="0" lvl="1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marR="0" lvl="2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marR="0" lvl="3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marR="0" lvl="4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marR="0" lvl="5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marR="0" lvl="6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marR="0" lvl="7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marR="0" lvl="8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pPr marL="0" indent="0">
              <a:buFont typeface="Encode Sans ExtraLight"/>
              <a:buNone/>
            </a:pPr>
            <a:r>
              <a:rPr lang="pt-BR" sz="1200" i="0" dirty="0" smtClean="0"/>
              <a:t>Extraído do Livro </a:t>
            </a:r>
            <a:r>
              <a:rPr lang="pt-BR" sz="1200" b="1" i="0" dirty="0" smtClean="0"/>
              <a:t>Chaos Engineering – Building Confidence in System Behavior through Experiments </a:t>
            </a:r>
            <a:r>
              <a:rPr lang="pt-BR" sz="1200" i="0" dirty="0" smtClean="0"/>
              <a:t>de Casey Rosenthal, Lorin Hochsteins, Aaron Blohowiak, Nora Jones e Ali Basiri. </a:t>
            </a:r>
            <a:endParaRPr lang="pt-BR" sz="1200" b="1" i="0" dirty="0"/>
          </a:p>
        </p:txBody>
      </p:sp>
    </p:spTree>
    <p:extLst>
      <p:ext uri="{BB962C8B-B14F-4D97-AF65-F5344CB8AC3E}">
        <p14:creationId xmlns:p14="http://schemas.microsoft.com/office/powerpoint/2010/main" val="407580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0" y="4593800"/>
            <a:ext cx="9144000" cy="549650"/>
            <a:chOff x="0" y="4593800"/>
            <a:chExt cx="9144000" cy="549700"/>
          </a:xfrm>
        </p:grpSpPr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4593850"/>
              <a:ext cx="4876800" cy="549650"/>
            </a:xfrm>
            <a:prstGeom prst="rect">
              <a:avLst/>
            </a:prstGeom>
          </p:spPr>
        </p:pic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7200" y="4593800"/>
              <a:ext cx="4876800" cy="549650"/>
            </a:xfrm>
            <a:prstGeom prst="rect">
              <a:avLst/>
            </a:prstGeom>
          </p:spPr>
        </p:pic>
      </p:grpSp>
      <p:sp>
        <p:nvSpPr>
          <p:cNvPr id="120" name="Google Shape;120;p15"/>
          <p:cNvSpPr txBox="1">
            <a:spLocks noGrp="1"/>
          </p:cNvSpPr>
          <p:nvPr>
            <p:ph type="ctrTitle" idx="4294967295"/>
          </p:nvPr>
        </p:nvSpPr>
        <p:spPr>
          <a:xfrm>
            <a:off x="132080" y="893617"/>
            <a:ext cx="5174673" cy="31045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rgbClr val="8D2A2D"/>
                </a:solidFill>
              </a:rPr>
              <a:t>SIMIAN</a:t>
            </a:r>
            <a:br>
              <a:rPr lang="en" sz="5400" dirty="0" smtClean="0">
                <a:solidFill>
                  <a:srgbClr val="8D2A2D"/>
                </a:solidFill>
              </a:rPr>
            </a:br>
            <a:r>
              <a:rPr lang="en" sz="5400" dirty="0" smtClean="0">
                <a:solidFill>
                  <a:srgbClr val="8D2A2D"/>
                </a:solidFill>
              </a:rPr>
              <a:t>ARMY</a:t>
            </a:r>
            <a:br>
              <a:rPr lang="en" sz="5400" dirty="0" smtClean="0">
                <a:solidFill>
                  <a:srgbClr val="8D2A2D"/>
                </a:solidFill>
              </a:rPr>
            </a:br>
            <a:endParaRPr sz="5400" dirty="0">
              <a:solidFill>
                <a:srgbClr val="8D2A2D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149" y="181324"/>
            <a:ext cx="3702851" cy="4593850"/>
          </a:xfrm>
          <a:prstGeom prst="rect">
            <a:avLst/>
          </a:prstGeom>
        </p:spPr>
      </p:pic>
      <p:sp>
        <p:nvSpPr>
          <p:cNvPr id="11" name="Google Shape;120;p15"/>
          <p:cNvSpPr txBox="1">
            <a:spLocks/>
          </p:cNvSpPr>
          <p:nvPr/>
        </p:nvSpPr>
        <p:spPr>
          <a:xfrm>
            <a:off x="114302" y="3049845"/>
            <a:ext cx="5251795" cy="1021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algn="ctr"/>
            <a:r>
              <a:rPr lang="pt-BR" sz="2800" b="0" dirty="0" smtClean="0">
                <a:solidFill>
                  <a:srgbClr val="8D2A2D"/>
                </a:solidFill>
              </a:rPr>
              <a:t>Um conjunto de ferramentas da Netflix</a:t>
            </a:r>
            <a:endParaRPr lang="pt-BR" sz="5400" dirty="0">
              <a:solidFill>
                <a:srgbClr val="8D2A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6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0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 SIMIAN ARMY</a:t>
            </a:r>
            <a:endParaRPr sz="2400" dirty="0"/>
          </a:p>
        </p:txBody>
      </p:sp>
      <p:sp>
        <p:nvSpPr>
          <p:cNvPr id="147" name="Google Shape;147;p18"/>
          <p:cNvSpPr txBox="1">
            <a:spLocks noGrp="1"/>
          </p:cNvSpPr>
          <p:nvPr>
            <p:ph type="body" idx="1"/>
          </p:nvPr>
        </p:nvSpPr>
        <p:spPr>
          <a:xfrm>
            <a:off x="549600" y="1200149"/>
            <a:ext cx="7497000" cy="3174423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Chaos Monkey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Latency Monkey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Conformity Monkey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Doctor Monkey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Janitor Monkey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endParaRPr lang="en" dirty="0" smtClean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Security Monkey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10-18 Monkey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Chaos Gorilla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Chaos Kong</a:t>
            </a:r>
            <a:endParaRPr dirty="0"/>
          </a:p>
        </p:txBody>
      </p:sp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578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0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 </a:t>
            </a:r>
            <a:r>
              <a:rPr lang="en" sz="2800" i="1" dirty="0" smtClean="0"/>
              <a:t>“WHY DO CHAOS ENGINEERING?”</a:t>
            </a:r>
            <a:endParaRPr sz="2400" i="1" dirty="0"/>
          </a:p>
        </p:txBody>
      </p:sp>
      <p:sp>
        <p:nvSpPr>
          <p:cNvPr id="147" name="Google Shape;147;p18"/>
          <p:cNvSpPr txBox="1">
            <a:spLocks noGrp="1"/>
          </p:cNvSpPr>
          <p:nvPr>
            <p:ph type="body" idx="1"/>
          </p:nvPr>
        </p:nvSpPr>
        <p:spPr>
          <a:xfrm>
            <a:off x="549600" y="1544098"/>
            <a:ext cx="7497000" cy="22309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Experimentação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Complexidade de administração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Exploração de comportamentos imprevisíveis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pt-BR" dirty="0" smtClean="0"/>
              <a:t>Conhecimento adicional</a:t>
            </a:r>
            <a:endParaRPr dirty="0"/>
          </a:p>
        </p:txBody>
      </p:sp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02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0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 PRÉ-REQUISITOS</a:t>
            </a:r>
            <a:endParaRPr sz="2400" dirty="0"/>
          </a:p>
        </p:txBody>
      </p:sp>
      <p:sp>
        <p:nvSpPr>
          <p:cNvPr id="147" name="Google Shape;147;p18"/>
          <p:cNvSpPr txBox="1">
            <a:spLocks noGrp="1"/>
          </p:cNvSpPr>
          <p:nvPr>
            <p:ph type="body" idx="1"/>
          </p:nvPr>
        </p:nvSpPr>
        <p:spPr>
          <a:xfrm>
            <a:off x="826437" y="1460208"/>
            <a:ext cx="4072734" cy="1845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Estabilidade</a:t>
            </a:r>
            <a:r>
              <a:rPr lang="en" dirty="0" smtClean="0"/>
              <a:t> </a:t>
            </a:r>
            <a:endParaRPr lang="en" dirty="0" smtClean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Visibilidade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 dirty="0" smtClean="0"/>
              <a:t>Periodicidade</a:t>
            </a:r>
          </a:p>
        </p:txBody>
      </p:sp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236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ert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198</Words>
  <Application>Microsoft Office PowerPoint</Application>
  <PresentationFormat>Apresentação na tela (16:9)</PresentationFormat>
  <Paragraphs>35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Encode Sans</vt:lpstr>
      <vt:lpstr>Arial</vt:lpstr>
      <vt:lpstr>Encode Sans ExtraLight</vt:lpstr>
      <vt:lpstr>Laertes template</vt:lpstr>
      <vt:lpstr>CHAOS ENGINEERING </vt:lpstr>
      <vt:lpstr>NÃO SOMENTE PARA O NETFLIX</vt:lpstr>
      <vt:lpstr>Apresentação do PowerPoint</vt:lpstr>
      <vt:lpstr>Apresentação do PowerPoint</vt:lpstr>
      <vt:lpstr>SIMIAN ARMY </vt:lpstr>
      <vt:lpstr> SIMIAN ARMY</vt:lpstr>
      <vt:lpstr> “WHY DO CHAOS ENGINEERING?”</vt:lpstr>
      <vt:lpstr> PRÉ-REQUISITOS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CHAOS ENGINEERING</dc:title>
  <dc:creator>Java</dc:creator>
  <cp:lastModifiedBy>JAVA</cp:lastModifiedBy>
  <cp:revision>44</cp:revision>
  <dcterms:modified xsi:type="dcterms:W3CDTF">2019-03-19T21:48:43Z</dcterms:modified>
</cp:coreProperties>
</file>