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21" r:id="rId1"/>
  </p:sldMasterIdLst>
  <p:notesMasterIdLst>
    <p:notesMasterId r:id="rId12"/>
  </p:notesMasterIdLst>
  <p:sldIdLst>
    <p:sldId id="258" r:id="rId2"/>
    <p:sldId id="260" r:id="rId3"/>
    <p:sldId id="285" r:id="rId4"/>
    <p:sldId id="290" r:id="rId5"/>
    <p:sldId id="292" r:id="rId6"/>
    <p:sldId id="289" r:id="rId7"/>
    <p:sldId id="291" r:id="rId8"/>
    <p:sldId id="288" r:id="rId9"/>
    <p:sldId id="286" r:id="rId10"/>
    <p:sldId id="293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Encode Sans" panose="020B0604020202020204" charset="0"/>
      <p:regular r:id="rId18"/>
      <p:bold r:id="rId19"/>
    </p:embeddedFont>
    <p:embeddedFont>
      <p:font typeface="Encode Sans ExtraLight" panose="020B0604020202020204" charset="0"/>
      <p:regular r:id="rId20"/>
      <p:bold r:id="rId21"/>
    </p:embeddedFont>
    <p:embeddedFont>
      <p:font typeface="Wingdings 3" panose="05040102010807070707" pitchFamily="18" charset="2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2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C0F4E6-71B5-44C6-A071-306405FD3BC7}">
  <a:tblStyle styleId="{21C0F4E6-71B5-44C6-A071-306405FD3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4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06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35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73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361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32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41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4640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7" y="4025494"/>
            <a:ext cx="6619242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373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6619244" cy="177165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3632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7800" y="2828380"/>
            <a:ext cx="5459737" cy="25663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262993"/>
            <a:ext cx="6619244" cy="12573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6047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2599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347" y="2000250"/>
            <a:ext cx="2195513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2745" y="1485900"/>
            <a:ext cx="220218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4829" y="2000250"/>
            <a:ext cx="2210096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1485900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3525" y="2000250"/>
            <a:ext cx="2199085" cy="269200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7180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347" y="3620409"/>
            <a:ext cx="220503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032" y="3188212"/>
            <a:ext cx="219789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016" y="3620408"/>
            <a:ext cx="2200805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3525" y="3188212"/>
            <a:ext cx="2199085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3432" y="3620406"/>
            <a:ext cx="2201998" cy="49439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4607" y="1600200"/>
            <a:ext cx="0" cy="29718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1670" y="1600200"/>
            <a:ext cx="0" cy="297516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275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38837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8159" y="322660"/>
            <a:ext cx="1314451" cy="4369594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348" y="665561"/>
            <a:ext cx="5567362" cy="402669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84196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404225" y="1194150"/>
            <a:ext cx="6335400" cy="309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▪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▫"/>
              <a:defRPr sz="3000" i="1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12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813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88321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229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485" y="1545432"/>
            <a:ext cx="3297254" cy="3146822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870" y="1542069"/>
            <a:ext cx="3297256" cy="31501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804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485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0872" y="1428750"/>
            <a:ext cx="329725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0872" y="1885950"/>
            <a:ext cx="3297254" cy="280630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78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4250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7542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8462" y="1085850"/>
            <a:ext cx="3896998" cy="3429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2346961"/>
            <a:ext cx="2550797" cy="21716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7962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743200"/>
            <a:ext cx="3813734" cy="10287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691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079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40" r:id="rId18"/>
    <p:sldLayoutId id="2147483741" r:id="rId19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7950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ctrTitle" idx="4294967295"/>
          </p:nvPr>
        </p:nvSpPr>
        <p:spPr>
          <a:xfrm>
            <a:off x="0" y="962025"/>
            <a:ext cx="8863013" cy="2035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tx1"/>
                </a:solidFill>
                <a:latin typeface="Arial Black" panose="020B0A04020102020204" pitchFamily="34" charset="0"/>
              </a:rPr>
              <a:t>GREMLIN</a:t>
            </a:r>
            <a:br>
              <a:rPr lang="en" sz="5200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lang="en" sz="5200" dirty="0">
                <a:solidFill>
                  <a:schemeClr val="tx1"/>
                </a:solidFill>
                <a:latin typeface="Arial Black" panose="020B0A04020102020204" pitchFamily="34" charset="0"/>
              </a:rPr>
              <a:t>CHAOS AS A SERVICE</a:t>
            </a:r>
            <a:endParaRPr sz="5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Google Shape;120;p15"/>
          <p:cNvSpPr txBox="1">
            <a:spLocks/>
          </p:cNvSpPr>
          <p:nvPr/>
        </p:nvSpPr>
        <p:spPr>
          <a:xfrm>
            <a:off x="114302" y="2997890"/>
            <a:ext cx="8863443" cy="72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algn="ctr"/>
            <a:r>
              <a:rPr lang="pt-BR" sz="2800" b="0" dirty="0">
                <a:solidFill>
                  <a:schemeClr val="tx1"/>
                </a:solidFill>
                <a:latin typeface="+mj-lt"/>
              </a:rPr>
              <a:t>Introdução ao Gremlin</a:t>
            </a:r>
            <a:endParaRPr lang="pt-BR" sz="5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Google Shape;120;p15"/>
          <p:cNvSpPr txBox="1">
            <a:spLocks/>
          </p:cNvSpPr>
          <p:nvPr/>
        </p:nvSpPr>
        <p:spPr>
          <a:xfrm>
            <a:off x="54958" y="-70716"/>
            <a:ext cx="5251795" cy="50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None/>
              <a:defRPr sz="1800" b="1" i="0" u="none" strike="noStrike" cap="non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pt-BR" sz="1000" dirty="0">
                <a:solidFill>
                  <a:schemeClr val="tx1"/>
                </a:solidFill>
              </a:rPr>
              <a:t>Matheus Manhães e Felipe Oliveira</a:t>
            </a:r>
            <a:endParaRPr lang="pt-B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9" name="Google Shape;146;p18">
            <a:extLst>
              <a:ext uri="{FF2B5EF4-FFF2-40B4-BE49-F238E27FC236}">
                <a16:creationId xmlns:a16="http://schemas.microsoft.com/office/drawing/2014/main" id="{C0DA8FEF-E7A7-4007-9A1E-CDF3F33EE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600" y="0"/>
            <a:ext cx="85944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 </a:t>
            </a:r>
            <a:r>
              <a:rPr lang="pt-BR" sz="2800" dirty="0">
                <a:latin typeface="Arial Black" panose="020B0A04020102020204" pitchFamily="34" charset="0"/>
              </a:rPr>
              <a:t>GREMLIN - CONCLUSÃO</a:t>
            </a:r>
            <a:endParaRPr sz="2600" dirty="0">
              <a:latin typeface="Arial Black" panose="020B0A04020102020204" pitchFamily="34" charset="0"/>
            </a:endParaRPr>
          </a:p>
        </p:txBody>
      </p:sp>
      <p:sp>
        <p:nvSpPr>
          <p:cNvPr id="11" name="Google Shape;140;p17">
            <a:extLst>
              <a:ext uri="{FF2B5EF4-FFF2-40B4-BE49-F238E27FC236}">
                <a16:creationId xmlns:a16="http://schemas.microsoft.com/office/drawing/2014/main" id="{B21A98D0-1609-4B2E-9F52-6300FA5EE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8758" y="893619"/>
            <a:ext cx="8336478" cy="37002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SzPts val="3000"/>
              <a:buNone/>
            </a:pPr>
            <a:r>
              <a:rPr lang="pt-BR" sz="3000" i="1" dirty="0"/>
              <a:t>“O </a:t>
            </a:r>
            <a:r>
              <a:rPr lang="pt-BR" sz="3000" i="1" dirty="0" err="1"/>
              <a:t>Gremlin</a:t>
            </a:r>
            <a:r>
              <a:rPr lang="pt-BR" sz="3000" i="1" dirty="0"/>
              <a:t> vem com o objetivo de tornar a engenharia do caos acessível a um público maior, não apenas aqueles em escalas globais, mas em qualquer escala.</a:t>
            </a:r>
          </a:p>
        </p:txBody>
      </p:sp>
    </p:spTree>
    <p:extLst>
      <p:ext uri="{BB962C8B-B14F-4D97-AF65-F5344CB8AC3E}">
        <p14:creationId xmlns:p14="http://schemas.microsoft.com/office/powerpoint/2010/main" val="23499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308758" y="893619"/>
            <a:ext cx="8336478" cy="2743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pt-BR" dirty="0"/>
              <a:t>“Transformar falhas em resiliência. O Gremlin oferece um framework para de maneira simples simular incidentes reais com uma biblioteca crescente de ataques”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Google Shape;140;p17"/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/>
              <a:t>Extraído da documentação do </a:t>
            </a:r>
            <a:r>
              <a:rPr lang="pt-BR" sz="1200" b="1" i="0" dirty="0"/>
              <a:t>Gremlin</a:t>
            </a:r>
            <a:r>
              <a:rPr lang="pt-BR" sz="1200" i="0" dirty="0"/>
              <a:t>. </a:t>
            </a:r>
            <a:endParaRPr lang="pt-BR" sz="1200" b="1" i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>
            <a:spLocks noGrp="1"/>
          </p:cNvSpPr>
          <p:nvPr>
            <p:ph type="body" idx="1"/>
          </p:nvPr>
        </p:nvSpPr>
        <p:spPr>
          <a:xfrm>
            <a:off x="308758" y="700643"/>
            <a:ext cx="8360229" cy="3004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dirty="0"/>
              <a:t>Tendo sido criado por um dos </a:t>
            </a:r>
          </a:p>
          <a:p>
            <a:pPr marL="0" lvl="0" indent="0">
              <a:buNone/>
            </a:pPr>
            <a:r>
              <a:rPr lang="pt-BR" dirty="0"/>
              <a:t>engenheiros do caos que trabalhou na  </a:t>
            </a:r>
            <a:r>
              <a:rPr lang="pt-BR" dirty="0" err="1"/>
              <a:t>Netflix</a:t>
            </a:r>
            <a:r>
              <a:rPr lang="pt-BR" dirty="0"/>
              <a:t>, o Gremlin trás uma proposta de uma solução de engenharia do caos completa e adaptável às necessidades dos mais variados tipos de negócios</a:t>
            </a:r>
            <a:endParaRPr dirty="0"/>
          </a:p>
        </p:txBody>
      </p:sp>
      <p:sp>
        <p:nvSpPr>
          <p:cNvPr id="141" name="Google Shape;14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Google Shape;140;p17"/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/>
              <a:t>Comentário </a:t>
            </a:r>
            <a:r>
              <a:rPr lang="pt-BR" sz="1200" b="1" i="0" dirty="0"/>
              <a:t>Felipe Oliveira</a:t>
            </a:r>
          </a:p>
        </p:txBody>
      </p:sp>
    </p:spTree>
    <p:extLst>
      <p:ext uri="{BB962C8B-B14F-4D97-AF65-F5344CB8AC3E}">
        <p14:creationId xmlns:p14="http://schemas.microsoft.com/office/powerpoint/2010/main" val="40758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761951"/>
            <a:ext cx="7251737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pt-BR" sz="1800" dirty="0">
                <a:cs typeface="Arial" panose="020B0604020202020204" pitchFamily="34" charset="0"/>
              </a:rPr>
              <a:t>Proteção – Raio de ação controlado com capacidade de parar e voltar ao estado anterior as injeções de falhas</a:t>
            </a:r>
            <a:r>
              <a:rPr lang="en" sz="1800" dirty="0">
                <a:cs typeface="Arial" panose="020B0604020202020204" pitchFamily="34" charset="0"/>
              </a:rPr>
              <a:t>.</a:t>
            </a:r>
            <a:br>
              <a:rPr lang="en" sz="1800" dirty="0">
                <a:cs typeface="Arial" panose="020B0604020202020204" pitchFamily="34" charset="0"/>
              </a:rPr>
            </a:br>
            <a:endParaRPr lang="en" sz="1800" dirty="0"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pt-BR" sz="1800" dirty="0">
                <a:cs typeface="Arial" panose="020B0604020202020204" pitchFamily="34" charset="0"/>
              </a:rPr>
              <a:t>Segurança – Não requer acesso root e provê autenticação SSO e MFA no AWS</a:t>
            </a:r>
            <a:r>
              <a:rPr lang="en" sz="1800" dirty="0">
                <a:cs typeface="Arial" panose="020B0604020202020204" pitchFamily="34" charset="0"/>
              </a:rPr>
              <a:t>.</a:t>
            </a:r>
            <a:br>
              <a:rPr lang="en" sz="1800" dirty="0">
                <a:cs typeface="Arial" panose="020B0604020202020204" pitchFamily="34" charset="0"/>
              </a:rPr>
            </a:br>
            <a:endParaRPr lang="en" sz="1800" dirty="0"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pt-BR" sz="1800" dirty="0">
                <a:cs typeface="Arial" panose="020B0604020202020204" pitchFamily="34" charset="0"/>
              </a:rPr>
              <a:t>Simplicidade – Instalação e Configuração me minutos, funcionando tanto em hosts como em containers</a:t>
            </a:r>
            <a:r>
              <a:rPr lang="en" sz="18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146;p18"/>
          <p:cNvSpPr txBox="1">
            <a:spLocks noGrp="1"/>
          </p:cNvSpPr>
          <p:nvPr>
            <p:ph type="title"/>
          </p:nvPr>
        </p:nvSpPr>
        <p:spPr>
          <a:xfrm>
            <a:off x="549600" y="0"/>
            <a:ext cx="85944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 GREMLIN – </a:t>
            </a:r>
            <a:r>
              <a:rPr lang="pt-BR" sz="2800" dirty="0">
                <a:latin typeface="Arial Black" panose="020B0A04020102020204" pitchFamily="34" charset="0"/>
              </a:rPr>
              <a:t>VISÃO GERAL</a:t>
            </a:r>
            <a:endParaRPr sz="2600" dirty="0">
              <a:latin typeface="Arial Black" panose="020B0A04020102020204" pitchFamily="34" charset="0"/>
            </a:endParaRPr>
          </a:p>
        </p:txBody>
      </p:sp>
      <p:sp>
        <p:nvSpPr>
          <p:cNvPr id="5" name="Google Shape;129;p16">
            <a:extLst>
              <a:ext uri="{FF2B5EF4-FFF2-40B4-BE49-F238E27FC236}">
                <a16:creationId xmlns:a16="http://schemas.microsoft.com/office/drawing/2014/main" id="{2B9B8FBE-84D1-4438-826D-D296045153AE}"/>
              </a:ext>
            </a:extLst>
          </p:cNvPr>
          <p:cNvSpPr txBox="1">
            <a:spLocks/>
          </p:cNvSpPr>
          <p:nvPr/>
        </p:nvSpPr>
        <p:spPr>
          <a:xfrm>
            <a:off x="729772" y="872826"/>
            <a:ext cx="6602681" cy="781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▪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pt-BR" sz="2000" i="1" dirty="0">
                <a:cs typeface="Arial" panose="020B0604020202020204" pitchFamily="34" charset="0"/>
              </a:rPr>
              <a:t>O </a:t>
            </a:r>
            <a:r>
              <a:rPr lang="pt-BR" sz="2000" i="1" dirty="0" err="1">
                <a:cs typeface="Arial" panose="020B0604020202020204" pitchFamily="34" charset="0"/>
              </a:rPr>
              <a:t>Gremlin</a:t>
            </a:r>
            <a:r>
              <a:rPr lang="pt-BR" sz="2000" i="1" dirty="0">
                <a:cs typeface="Arial" panose="020B0604020202020204" pitchFamily="34" charset="0"/>
              </a:rPr>
              <a:t> tem como uma das propostas principais a segurança e simplicidade.</a:t>
            </a:r>
          </a:p>
        </p:txBody>
      </p:sp>
    </p:spTree>
    <p:extLst>
      <p:ext uri="{BB962C8B-B14F-4D97-AF65-F5344CB8AC3E}">
        <p14:creationId xmlns:p14="http://schemas.microsoft.com/office/powerpoint/2010/main" val="344778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" name="Google Shape;146;p18">
            <a:extLst>
              <a:ext uri="{FF2B5EF4-FFF2-40B4-BE49-F238E27FC236}">
                <a16:creationId xmlns:a16="http://schemas.microsoft.com/office/drawing/2014/main" id="{AF4999C4-7CB1-4802-9CCE-7D053DB83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600" y="0"/>
            <a:ext cx="85944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 GREMLIN – </a:t>
            </a:r>
            <a:r>
              <a:rPr lang="pt-BR" sz="2800" dirty="0">
                <a:latin typeface="Arial Black" panose="020B0A04020102020204" pitchFamily="34" charset="0"/>
              </a:rPr>
              <a:t>DASHBOARD</a:t>
            </a:r>
            <a:endParaRPr sz="2600" dirty="0">
              <a:latin typeface="Arial Black" panose="020B0A04020102020204" pitchFamily="34" charset="0"/>
            </a:endParaRPr>
          </a:p>
        </p:txBody>
      </p:sp>
      <p:sp>
        <p:nvSpPr>
          <p:cNvPr id="10" name="Google Shape;129;p16">
            <a:extLst>
              <a:ext uri="{FF2B5EF4-FFF2-40B4-BE49-F238E27FC236}">
                <a16:creationId xmlns:a16="http://schemas.microsoft.com/office/drawing/2014/main" id="{276129E9-5968-4AD6-8C83-1503707CE689}"/>
              </a:ext>
            </a:extLst>
          </p:cNvPr>
          <p:cNvSpPr txBox="1">
            <a:spLocks/>
          </p:cNvSpPr>
          <p:nvPr/>
        </p:nvSpPr>
        <p:spPr>
          <a:xfrm>
            <a:off x="729772" y="872826"/>
            <a:ext cx="6602681" cy="781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▪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pt-BR" sz="2000" i="1" dirty="0">
                <a:cs typeface="Arial" panose="020B0604020202020204" pitchFamily="34" charset="0"/>
              </a:rPr>
              <a:t>Visão do Dashboard do </a:t>
            </a:r>
            <a:r>
              <a:rPr lang="pt-BR" sz="2000" i="1" dirty="0" err="1">
                <a:cs typeface="Arial" panose="020B0604020202020204" pitchFamily="34" charset="0"/>
              </a:rPr>
              <a:t>Gremlin</a:t>
            </a:r>
            <a:r>
              <a:rPr lang="pt-BR" sz="2000" i="1" dirty="0"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26" name="Picture 2" descr="https://i0.wp.com/www.inventiva.co.in/wp-content/uploads/2018/09/ALFI_Homepage.png?fit=680%2C338&amp;ssl=1">
            <a:extLst>
              <a:ext uri="{FF2B5EF4-FFF2-40B4-BE49-F238E27FC236}">
                <a16:creationId xmlns:a16="http://schemas.microsoft.com/office/drawing/2014/main" id="{11D14195-BFED-4205-B64E-E7BDB7ACD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612" y="1494964"/>
            <a:ext cx="6477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9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3" name="Google Shape;140;p17">
            <a:extLst>
              <a:ext uri="{FF2B5EF4-FFF2-40B4-BE49-F238E27FC236}">
                <a16:creationId xmlns:a16="http://schemas.microsoft.com/office/drawing/2014/main" id="{61380BF6-2AB7-4017-9207-78C3E08406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8758" y="893619"/>
            <a:ext cx="8336478" cy="2743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SzPts val="3000"/>
              <a:buNone/>
            </a:pPr>
            <a:r>
              <a:rPr lang="pt-BR" sz="3000" i="1" dirty="0"/>
              <a:t>“O </a:t>
            </a:r>
            <a:r>
              <a:rPr lang="pt-BR" sz="3000" i="1" dirty="0" err="1"/>
              <a:t>Gremlin</a:t>
            </a:r>
            <a:r>
              <a:rPr lang="pt-BR" sz="3000" i="1" dirty="0"/>
              <a:t> é compatível com várias distribuições Linux o que permite a instalação em hosts, também oferece compatibilidade com diversos containers, não se mantendo preso a uma arquitetura específica.”</a:t>
            </a:r>
            <a:endParaRPr sz="3000" i="1" dirty="0"/>
          </a:p>
        </p:txBody>
      </p:sp>
      <p:sp>
        <p:nvSpPr>
          <p:cNvPr id="24" name="Google Shape;140;p17">
            <a:extLst>
              <a:ext uri="{FF2B5EF4-FFF2-40B4-BE49-F238E27FC236}">
                <a16:creationId xmlns:a16="http://schemas.microsoft.com/office/drawing/2014/main" id="{652A059F-9080-4119-B32C-0F4F89339D04}"/>
              </a:ext>
            </a:extLst>
          </p:cNvPr>
          <p:cNvSpPr txBox="1">
            <a:spLocks/>
          </p:cNvSpPr>
          <p:nvPr/>
        </p:nvSpPr>
        <p:spPr>
          <a:xfrm>
            <a:off x="1" y="3636818"/>
            <a:ext cx="9144000" cy="957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55C21"/>
              </a:buClr>
              <a:buSzPts val="3000"/>
              <a:buFont typeface="Encode Sans ExtraLight"/>
              <a:buChar char="▪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1pPr>
            <a:lvl2pPr marL="914400" marR="0" lvl="1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2pPr>
            <a:lvl3pPr marL="1371600" marR="0" lvl="2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3pPr>
            <a:lvl4pPr marL="1828800" marR="0" lvl="3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4pPr>
            <a:lvl5pPr marL="2286000" marR="0" lvl="4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5pPr>
            <a:lvl6pPr marL="2743200" marR="0" lvl="5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6pPr>
            <a:lvl7pPr marL="3200400" marR="0" lvl="6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7pPr>
            <a:lvl8pPr marL="3657600" marR="0" lvl="7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8pPr>
            <a:lvl9pPr marL="4114800" marR="0" lvl="8" indent="-419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A3B21"/>
              </a:buClr>
              <a:buSzPts val="3000"/>
              <a:buFont typeface="Encode Sans ExtraLight"/>
              <a:buChar char="▫"/>
              <a:defRPr sz="3000" b="0" i="1" u="none" strike="noStrike" cap="none">
                <a:solidFill>
                  <a:srgbClr val="FFFFFF"/>
                </a:solidFill>
                <a:latin typeface="Encode Sans ExtraLight"/>
                <a:ea typeface="Encode Sans ExtraLight"/>
                <a:cs typeface="Encode Sans ExtraLight"/>
                <a:sym typeface="Encode Sans ExtraLight"/>
              </a:defRPr>
            </a:lvl9pPr>
          </a:lstStyle>
          <a:p>
            <a:pPr marL="0" indent="0">
              <a:buFont typeface="Encode Sans ExtraLight"/>
              <a:buNone/>
            </a:pPr>
            <a:r>
              <a:rPr lang="pt-BR" sz="1200" i="0" dirty="0"/>
              <a:t>Extraído da documentação do </a:t>
            </a:r>
            <a:r>
              <a:rPr lang="pt-BR" sz="1200" b="1" i="0" dirty="0"/>
              <a:t>Gremlin</a:t>
            </a:r>
            <a:r>
              <a:rPr lang="pt-BR" sz="1200" i="0" dirty="0"/>
              <a:t>. </a:t>
            </a:r>
            <a:endParaRPr lang="pt-BR" sz="1200" b="1" i="0" dirty="0"/>
          </a:p>
        </p:txBody>
      </p:sp>
    </p:spTree>
    <p:extLst>
      <p:ext uri="{BB962C8B-B14F-4D97-AF65-F5344CB8AC3E}">
        <p14:creationId xmlns:p14="http://schemas.microsoft.com/office/powerpoint/2010/main" val="421023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" name="Google Shape;146;p18">
            <a:extLst>
              <a:ext uri="{FF2B5EF4-FFF2-40B4-BE49-F238E27FC236}">
                <a16:creationId xmlns:a16="http://schemas.microsoft.com/office/drawing/2014/main" id="{0171B0A5-CBE6-4D82-B470-E4A3E0EB38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600" y="0"/>
            <a:ext cx="85944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 </a:t>
            </a:r>
            <a:r>
              <a:rPr lang="pt-BR" sz="2800" dirty="0">
                <a:latin typeface="Arial Black" panose="020B0A04020102020204" pitchFamily="34" charset="0"/>
              </a:rPr>
              <a:t>GREMLIN VS CHAOS MONKEY</a:t>
            </a:r>
            <a:endParaRPr sz="2600" dirty="0">
              <a:latin typeface="Arial Black" panose="020B0A04020102020204" pitchFamily="34" charset="0"/>
            </a:endParaRPr>
          </a:p>
        </p:txBody>
      </p:sp>
      <p:sp>
        <p:nvSpPr>
          <p:cNvPr id="14" name="Google Shape;147;p18">
            <a:extLst>
              <a:ext uri="{FF2B5EF4-FFF2-40B4-BE49-F238E27FC236}">
                <a16:creationId xmlns:a16="http://schemas.microsoft.com/office/drawing/2014/main" id="{0E1580D2-DB54-4DB4-9201-D50936EED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9600" y="1761951"/>
            <a:ext cx="7251737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pt-BR" sz="1800" dirty="0">
                <a:cs typeface="Arial" panose="020B0604020202020204" pitchFamily="34" charset="0"/>
              </a:rPr>
              <a:t>Não podemos confundir os conceitos com as ferramentas derivadas deles.</a:t>
            </a:r>
            <a:br>
              <a:rPr lang="pt-BR" sz="1800" dirty="0">
                <a:cs typeface="Arial" panose="020B0604020202020204" pitchFamily="34" charset="0"/>
              </a:rPr>
            </a:br>
            <a:endParaRPr lang="pt-BR" sz="18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sz="1800" dirty="0">
                <a:cs typeface="Arial" panose="020B0604020202020204" pitchFamily="34" charset="0"/>
              </a:rPr>
              <a:t>A Engenharia do Caos não está restrita ao </a:t>
            </a:r>
            <a:r>
              <a:rPr lang="pt-BR" sz="1800" dirty="0" err="1">
                <a:cs typeface="Arial" panose="020B0604020202020204" pitchFamily="34" charset="0"/>
              </a:rPr>
              <a:t>Simian</a:t>
            </a:r>
            <a:r>
              <a:rPr lang="pt-BR" sz="1800" dirty="0">
                <a:cs typeface="Arial" panose="020B0604020202020204" pitchFamily="34" charset="0"/>
              </a:rPr>
              <a:t> </a:t>
            </a:r>
            <a:r>
              <a:rPr lang="pt-BR" sz="1800" dirty="0" err="1">
                <a:cs typeface="Arial" panose="020B0604020202020204" pitchFamily="34" charset="0"/>
              </a:rPr>
              <a:t>Army</a:t>
            </a:r>
            <a:r>
              <a:rPr lang="pt-BR" sz="1800" dirty="0">
                <a:cs typeface="Arial" panose="020B0604020202020204" pitchFamily="34" charset="0"/>
              </a:rPr>
              <a:t>.</a:t>
            </a:r>
            <a:br>
              <a:rPr lang="pt-BR" sz="1800" dirty="0">
                <a:cs typeface="Arial" panose="020B0604020202020204" pitchFamily="34" charset="0"/>
              </a:rPr>
            </a:br>
            <a:endParaRPr lang="pt-BR" sz="1800" dirty="0"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pt-BR" sz="1800" dirty="0">
                <a:cs typeface="Arial" panose="020B0604020202020204" pitchFamily="34" charset="0"/>
              </a:rPr>
              <a:t>O </a:t>
            </a:r>
            <a:r>
              <a:rPr lang="pt-BR" sz="1800" dirty="0" err="1">
                <a:cs typeface="Arial" panose="020B0604020202020204" pitchFamily="34" charset="0"/>
              </a:rPr>
              <a:t>Chaos</a:t>
            </a:r>
            <a:r>
              <a:rPr lang="pt-BR" sz="1800" dirty="0">
                <a:cs typeface="Arial" panose="020B0604020202020204" pitchFamily="34" charset="0"/>
              </a:rPr>
              <a:t> </a:t>
            </a:r>
            <a:r>
              <a:rPr lang="pt-BR" sz="1800" dirty="0" err="1">
                <a:cs typeface="Arial" panose="020B0604020202020204" pitchFamily="34" charset="0"/>
              </a:rPr>
              <a:t>Monkey</a:t>
            </a:r>
            <a:r>
              <a:rPr lang="pt-BR" sz="1800" dirty="0">
                <a:cs typeface="Arial" panose="020B0604020202020204" pitchFamily="34" charset="0"/>
              </a:rPr>
              <a:t> possui certas limitações dado o objetivo para o qual foi desenvolvido, ao aplicar um só tipo de teste.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endParaRPr lang="pt-BR" sz="1800" dirty="0"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endParaRPr lang="en" sz="1800" dirty="0">
              <a:cs typeface="Arial" panose="020B0604020202020204" pitchFamily="34" charset="0"/>
            </a:endParaRPr>
          </a:p>
        </p:txBody>
      </p:sp>
      <p:sp>
        <p:nvSpPr>
          <p:cNvPr id="15" name="Google Shape;129;p16">
            <a:extLst>
              <a:ext uri="{FF2B5EF4-FFF2-40B4-BE49-F238E27FC236}">
                <a16:creationId xmlns:a16="http://schemas.microsoft.com/office/drawing/2014/main" id="{474208D2-B980-43D6-B43F-0DEEF17FF2CD}"/>
              </a:ext>
            </a:extLst>
          </p:cNvPr>
          <p:cNvSpPr txBox="1">
            <a:spLocks/>
          </p:cNvSpPr>
          <p:nvPr/>
        </p:nvSpPr>
        <p:spPr>
          <a:xfrm>
            <a:off x="729772" y="872826"/>
            <a:ext cx="6602681" cy="781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▪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pt-BR" sz="2000" i="1" dirty="0">
                <a:cs typeface="Arial" panose="020B0604020202020204" pitchFamily="34" charset="0"/>
              </a:rPr>
              <a:t>O </a:t>
            </a:r>
            <a:r>
              <a:rPr lang="pt-BR" sz="2000" i="1" dirty="0" err="1">
                <a:cs typeface="Arial" panose="020B0604020202020204" pitchFamily="34" charset="0"/>
              </a:rPr>
              <a:t>Chaos</a:t>
            </a:r>
            <a:r>
              <a:rPr lang="pt-BR" sz="2000" i="1" dirty="0">
                <a:cs typeface="Arial" panose="020B0604020202020204" pitchFamily="34" charset="0"/>
              </a:rPr>
              <a:t> </a:t>
            </a:r>
            <a:r>
              <a:rPr lang="pt-BR" sz="2000" i="1" dirty="0" err="1">
                <a:cs typeface="Arial" panose="020B0604020202020204" pitchFamily="34" charset="0"/>
              </a:rPr>
              <a:t>Monkey</a:t>
            </a:r>
            <a:r>
              <a:rPr lang="pt-BR" sz="2000" i="1" dirty="0">
                <a:cs typeface="Arial" panose="020B0604020202020204" pitchFamily="34" charset="0"/>
              </a:rPr>
              <a:t> foi criado para atender uma demanda específica em um ambiente específico.</a:t>
            </a:r>
          </a:p>
        </p:txBody>
      </p:sp>
    </p:spTree>
    <p:extLst>
      <p:ext uri="{BB962C8B-B14F-4D97-AF65-F5344CB8AC3E}">
        <p14:creationId xmlns:p14="http://schemas.microsoft.com/office/powerpoint/2010/main" val="332310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549600" y="0"/>
            <a:ext cx="85944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 </a:t>
            </a:r>
            <a:r>
              <a:rPr lang="en" sz="2600" dirty="0">
                <a:latin typeface="Arial Black" panose="020B0A04020102020204" pitchFamily="34" charset="0"/>
              </a:rPr>
              <a:t>CHAOS MONKEY – PROS E CONTRAS</a:t>
            </a:r>
            <a:endParaRPr sz="2600" dirty="0">
              <a:latin typeface="Arial Black" panose="020B0A04020102020204" pitchFamily="34" charset="0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549600" y="1783801"/>
            <a:ext cx="6963026" cy="3035058"/>
          </a:xfrm>
          <a:prstGeom prst="rect">
            <a:avLst/>
          </a:prstGeom>
        </p:spPr>
        <p:txBody>
          <a:bodyPr spcFirstLastPara="1" wrap="square" lIns="91425" tIns="91425" rIns="91425" bIns="91425" numCol="2" spcCol="180000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120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800" b="1" dirty="0">
                <a:cs typeface="Arial" panose="020B0604020202020204" pitchFamily="34" charset="0"/>
              </a:rPr>
              <a:t>Pros: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Preparação para falha de instâncias aleatórias.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Encoraja a redundância.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Construido sobre o Spinnaker.</a:t>
            </a:r>
            <a:br>
              <a:rPr lang="en" sz="1600" dirty="0">
                <a:cs typeface="Arial" panose="020B0604020202020204" pitchFamily="34" charset="0"/>
              </a:rPr>
            </a:br>
            <a:r>
              <a:rPr lang="en" sz="1600" dirty="0">
                <a:cs typeface="Arial" panose="020B0604020202020204" pitchFamily="34" charset="0"/>
              </a:rPr>
              <a:t>(Permite a multi plataforma na nuvem)</a:t>
            </a:r>
            <a:br>
              <a:rPr lang="en" sz="1600" dirty="0">
                <a:cs typeface="Arial" panose="020B0604020202020204" pitchFamily="34" charset="0"/>
              </a:rPr>
            </a:br>
            <a:br>
              <a:rPr lang="en" sz="1600" dirty="0">
                <a:cs typeface="Arial" panose="020B0604020202020204" pitchFamily="34" charset="0"/>
              </a:rPr>
            </a:br>
            <a:endParaRPr lang="en" sz="1600" dirty="0"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120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b="1" dirty="0">
                <a:cs typeface="Arial" panose="020B0604020202020204" pitchFamily="34" charset="0"/>
              </a:rPr>
              <a:t>Contras:</a:t>
            </a:r>
            <a:endParaRPr lang="en" sz="1600" dirty="0">
              <a:cs typeface="Arial" panose="020B0604020202020204" pitchFamily="34" charset="0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Só suporta implatação através do Spinnaker.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Requer o MySQL acima da versão 5.x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Escopo limitado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Sem capacidade de recuperação.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q"/>
            </a:pPr>
            <a:endParaRPr lang="e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29;p16"/>
          <p:cNvSpPr txBox="1">
            <a:spLocks/>
          </p:cNvSpPr>
          <p:nvPr/>
        </p:nvSpPr>
        <p:spPr>
          <a:xfrm>
            <a:off x="729772" y="872826"/>
            <a:ext cx="6602681" cy="781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▪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pt-BR" sz="2000" i="1" dirty="0">
                <a:cs typeface="Arial" panose="020B0604020202020204" pitchFamily="34" charset="0"/>
              </a:rPr>
              <a:t>O Chaos Monkey foi criado para induzir </a:t>
            </a:r>
          </a:p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pt-BR" sz="2000" i="1" dirty="0">
                <a:cs typeface="Arial" panose="020B0604020202020204" pitchFamily="34" charset="0"/>
              </a:rPr>
              <a:t>um único tipo de ataque.</a:t>
            </a:r>
          </a:p>
        </p:txBody>
      </p:sp>
    </p:spTree>
    <p:extLst>
      <p:ext uri="{BB962C8B-B14F-4D97-AF65-F5344CB8AC3E}">
        <p14:creationId xmlns:p14="http://schemas.microsoft.com/office/powerpoint/2010/main" val="2985786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146;p18">
            <a:extLst>
              <a:ext uri="{FF2B5EF4-FFF2-40B4-BE49-F238E27FC236}">
                <a16:creationId xmlns:a16="http://schemas.microsoft.com/office/drawing/2014/main" id="{1E1D9A45-45CE-45F0-B256-0AEE3320A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9600" y="0"/>
            <a:ext cx="8594400" cy="9109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Arial Black" panose="020B0A04020102020204" pitchFamily="34" charset="0"/>
              </a:rPr>
              <a:t> </a:t>
            </a:r>
            <a:r>
              <a:rPr lang="pt-BR" sz="2600" dirty="0">
                <a:latin typeface="Arial Black" panose="020B0A04020102020204" pitchFamily="34" charset="0"/>
              </a:rPr>
              <a:t>GREMLIN</a:t>
            </a:r>
            <a:r>
              <a:rPr lang="en" sz="2600" dirty="0">
                <a:latin typeface="Arial Black" panose="020B0A04020102020204" pitchFamily="34" charset="0"/>
              </a:rPr>
              <a:t> – PROS E CONTRAS</a:t>
            </a:r>
            <a:endParaRPr sz="2600" dirty="0">
              <a:latin typeface="Arial Black" panose="020B0A04020102020204" pitchFamily="34" charset="0"/>
            </a:endParaRPr>
          </a:p>
        </p:txBody>
      </p:sp>
      <p:sp>
        <p:nvSpPr>
          <p:cNvPr id="11" name="Google Shape;129;p16">
            <a:extLst>
              <a:ext uri="{FF2B5EF4-FFF2-40B4-BE49-F238E27FC236}">
                <a16:creationId xmlns:a16="http://schemas.microsoft.com/office/drawing/2014/main" id="{BD9887FE-67EF-495D-B324-70865AD6CBB5}"/>
              </a:ext>
            </a:extLst>
          </p:cNvPr>
          <p:cNvSpPr txBox="1">
            <a:spLocks/>
          </p:cNvSpPr>
          <p:nvPr/>
        </p:nvSpPr>
        <p:spPr>
          <a:xfrm>
            <a:off x="729772" y="872826"/>
            <a:ext cx="6602681" cy="78167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810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▪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pt-BR" sz="2000" i="1" dirty="0">
                <a:cs typeface="Arial" panose="020B0604020202020204" pitchFamily="34" charset="0"/>
              </a:rPr>
              <a:t>Talvez a maior desvantagem do </a:t>
            </a:r>
            <a:r>
              <a:rPr lang="pt-BR" sz="2000" i="1" dirty="0" err="1">
                <a:cs typeface="Arial" panose="020B0604020202020204" pitchFamily="34" charset="0"/>
              </a:rPr>
              <a:t>Gremlin</a:t>
            </a:r>
            <a:r>
              <a:rPr lang="pt-BR" sz="2000" i="1" dirty="0">
                <a:cs typeface="Arial" panose="020B0604020202020204" pitchFamily="34" charset="0"/>
              </a:rPr>
              <a:t> é o seu alto custo.</a:t>
            </a:r>
          </a:p>
        </p:txBody>
      </p:sp>
      <p:sp>
        <p:nvSpPr>
          <p:cNvPr id="8" name="Google Shape;147;p18">
            <a:extLst>
              <a:ext uri="{FF2B5EF4-FFF2-40B4-BE49-F238E27FC236}">
                <a16:creationId xmlns:a16="http://schemas.microsoft.com/office/drawing/2014/main" id="{140FC111-46D1-4E7B-8044-BF48D85B05FF}"/>
              </a:ext>
            </a:extLst>
          </p:cNvPr>
          <p:cNvSpPr txBox="1">
            <a:spLocks/>
          </p:cNvSpPr>
          <p:nvPr/>
        </p:nvSpPr>
        <p:spPr>
          <a:xfrm>
            <a:off x="549600" y="1783801"/>
            <a:ext cx="6963026" cy="3035058"/>
          </a:xfrm>
          <a:prstGeom prst="rect">
            <a:avLst/>
          </a:prstGeom>
        </p:spPr>
        <p:txBody>
          <a:bodyPr spcFirstLastPara="1" vert="horz" wrap="square" lIns="91425" tIns="91425" rIns="91425" bIns="91425" numCol="2" spcCol="180000" rtlCol="0" anchor="t" anchorCtr="0">
            <a:noAutofit/>
          </a:bodyPr>
          <a:lstStyle>
            <a:lvl1pPr marL="457200" lvl="0" indent="-381000" algn="l" defTabSz="3429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▪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914400" lvl="1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371600" lvl="2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828800" lvl="3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286000" lvl="4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743200" lvl="5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3200400" lvl="6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657600" lvl="7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4114800" lvl="8" indent="-38100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ts val="2400"/>
              <a:buFont typeface="Wingdings 3" charset="2"/>
              <a:buChar char="▫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" sz="1800" b="1" dirty="0">
                <a:cs typeface="Arial" panose="020B0604020202020204" pitchFamily="34" charset="0"/>
              </a:rPr>
              <a:t>Pros: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600" dirty="0">
                <a:cs typeface="Arial" panose="020B0604020202020204" pitchFamily="34" charset="0"/>
              </a:rPr>
              <a:t>Compatibilidade entre várias plataformas</a:t>
            </a:r>
            <a:r>
              <a:rPr lang="en" sz="1600" dirty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600" dirty="0">
                <a:cs typeface="Arial" panose="020B0604020202020204" pitchFamily="34" charset="0"/>
              </a:rPr>
              <a:t>Simplicidade de configuração de ataques e automação dos mesmos</a:t>
            </a:r>
            <a:r>
              <a:rPr lang="en" sz="1600" dirty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600" dirty="0">
                <a:cs typeface="Arial" panose="020B0604020202020204" pitchFamily="34" charset="0"/>
              </a:rPr>
              <a:t>Suporte e uma ativa comunidade de </a:t>
            </a:r>
            <a:r>
              <a:rPr lang="pt-BR" sz="1600" dirty="0" err="1">
                <a:cs typeface="Arial" panose="020B0604020202020204" pitchFamily="34" charset="0"/>
              </a:rPr>
              <a:t>Chaos</a:t>
            </a:r>
            <a:r>
              <a:rPr lang="pt-BR" sz="1600" dirty="0">
                <a:cs typeface="Arial" panose="020B0604020202020204" pitchFamily="34" charset="0"/>
              </a:rPr>
              <a:t> </a:t>
            </a:r>
            <a:r>
              <a:rPr lang="pt-BR" sz="1600" dirty="0" err="1">
                <a:cs typeface="Arial" panose="020B0604020202020204" pitchFamily="34" charset="0"/>
              </a:rPr>
              <a:t>Engineering</a:t>
            </a:r>
            <a:r>
              <a:rPr lang="en" sz="1600" dirty="0"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" sz="1600" b="1" dirty="0">
                <a:cs typeface="Arial" panose="020B0604020202020204" pitchFamily="34" charset="0"/>
              </a:rPr>
              <a:t>Contras:</a:t>
            </a:r>
            <a:endParaRPr lang="en" sz="160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pt-BR" sz="1600" dirty="0">
                <a:cs typeface="Arial" panose="020B0604020202020204" pitchFamily="34" charset="0"/>
              </a:rPr>
              <a:t>Licença de alto custo para médias empresas</a:t>
            </a:r>
            <a:r>
              <a:rPr lang="en" sz="1600" dirty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1600" dirty="0">
                <a:cs typeface="Arial" panose="020B0604020202020204" pitchFamily="34" charset="0"/>
              </a:rPr>
              <a:t>Customização apenas até certo ponto pelo seu código não ser aberto</a:t>
            </a:r>
            <a:r>
              <a:rPr lang="en" sz="1600" dirty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" sz="1600" dirty="0"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6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939</TotalTime>
  <Words>347</Words>
  <Application>Microsoft Office PowerPoint</Application>
  <PresentationFormat>Apresentação na tela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Arial</vt:lpstr>
      <vt:lpstr>Encode Sans</vt:lpstr>
      <vt:lpstr>Encode Sans ExtraLight</vt:lpstr>
      <vt:lpstr>Wingdings 3</vt:lpstr>
      <vt:lpstr>Wingdings</vt:lpstr>
      <vt:lpstr>Arial Black</vt:lpstr>
      <vt:lpstr>Century Gothic</vt:lpstr>
      <vt:lpstr>Íon</vt:lpstr>
      <vt:lpstr>GREMLIN CHAOS AS A SERVICE</vt:lpstr>
      <vt:lpstr>Apresentação do PowerPoint</vt:lpstr>
      <vt:lpstr>Apresentação do PowerPoint</vt:lpstr>
      <vt:lpstr> GREMLIN – VISÃO GERAL</vt:lpstr>
      <vt:lpstr> GREMLIN – DASHBOARD</vt:lpstr>
      <vt:lpstr>Apresentação do PowerPoint</vt:lpstr>
      <vt:lpstr> GREMLIN VS CHAOS MONKEY</vt:lpstr>
      <vt:lpstr> CHAOS MONKEY – PROS E CONTRAS</vt:lpstr>
      <vt:lpstr> GREMLIN – PROS E CONTRAS</vt:lpstr>
      <vt:lpstr> GREMLIN -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Java</dc:creator>
  <cp:lastModifiedBy>Felipe Oliveira</cp:lastModifiedBy>
  <cp:revision>74</cp:revision>
  <dcterms:modified xsi:type="dcterms:W3CDTF">2019-04-16T20:18:54Z</dcterms:modified>
</cp:coreProperties>
</file>