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9" r:id="rId3"/>
    <p:sldId id="390" r:id="rId4"/>
    <p:sldId id="288" r:id="rId5"/>
    <p:sldId id="287" r:id="rId6"/>
    <p:sldId id="258" r:id="rId7"/>
    <p:sldId id="286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9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92" r:id="rId28"/>
    <p:sldId id="293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90" r:id="rId38"/>
    <p:sldId id="291" r:id="rId39"/>
    <p:sldId id="294" r:id="rId40"/>
    <p:sldId id="295" r:id="rId41"/>
    <p:sldId id="296" r:id="rId42"/>
    <p:sldId id="297" r:id="rId43"/>
    <p:sldId id="308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9" r:id="rId52"/>
    <p:sldId id="305" r:id="rId53"/>
    <p:sldId id="306" r:id="rId54"/>
    <p:sldId id="307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57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8" r:id="rId104"/>
    <p:sldId id="359" r:id="rId105"/>
    <p:sldId id="360" r:id="rId106"/>
    <p:sldId id="361" r:id="rId107"/>
    <p:sldId id="362" r:id="rId108"/>
    <p:sldId id="388" r:id="rId109"/>
    <p:sldId id="363" r:id="rId110"/>
    <p:sldId id="364" r:id="rId111"/>
    <p:sldId id="365" r:id="rId112"/>
    <p:sldId id="366" r:id="rId113"/>
    <p:sldId id="367" r:id="rId114"/>
    <p:sldId id="368" r:id="rId115"/>
    <p:sldId id="369" r:id="rId116"/>
    <p:sldId id="370" r:id="rId117"/>
    <p:sldId id="371" r:id="rId118"/>
    <p:sldId id="372" r:id="rId119"/>
    <p:sldId id="373" r:id="rId120"/>
    <p:sldId id="374" r:id="rId121"/>
    <p:sldId id="375" r:id="rId122"/>
    <p:sldId id="376" r:id="rId123"/>
    <p:sldId id="377" r:id="rId124"/>
    <p:sldId id="378" r:id="rId125"/>
    <p:sldId id="379" r:id="rId126"/>
    <p:sldId id="380" r:id="rId127"/>
    <p:sldId id="389" r:id="rId128"/>
    <p:sldId id="381" r:id="rId129"/>
    <p:sldId id="382" r:id="rId130"/>
    <p:sldId id="383" r:id="rId131"/>
    <p:sldId id="384" r:id="rId132"/>
    <p:sldId id="385" r:id="rId133"/>
    <p:sldId id="386" r:id="rId134"/>
    <p:sldId id="387" r:id="rId135"/>
    <p:sldId id="391" r:id="rId136"/>
    <p:sldId id="392" r:id="rId137"/>
    <p:sldId id="393" r:id="rId138"/>
    <p:sldId id="394" r:id="rId139"/>
    <p:sldId id="395" r:id="rId140"/>
    <p:sldId id="396" r:id="rId141"/>
    <p:sldId id="397" r:id="rId142"/>
    <p:sldId id="398" r:id="rId143"/>
    <p:sldId id="399" r:id="rId144"/>
    <p:sldId id="400" r:id="rId145"/>
    <p:sldId id="401" r:id="rId146"/>
    <p:sldId id="402" r:id="rId147"/>
    <p:sldId id="403" r:id="rId148"/>
    <p:sldId id="404" r:id="rId149"/>
    <p:sldId id="405" r:id="rId150"/>
    <p:sldId id="406" r:id="rId151"/>
    <p:sldId id="408" r:id="rId152"/>
    <p:sldId id="407" r:id="rId15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86" autoAdjust="0"/>
    <p:restoredTop sz="94660"/>
  </p:normalViewPr>
  <p:slideViewPr>
    <p:cSldViewPr snapToGrid="0">
      <p:cViewPr varScale="1">
        <p:scale>
          <a:sx n="63" d="100"/>
          <a:sy n="63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898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7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88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79054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178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6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36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185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764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865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09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13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3634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3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23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7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03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haostoolkit.org/reference/usage/install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CHAOS ENGINEERING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0160" y="2834639"/>
            <a:ext cx="7498575" cy="38165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sz="2800" dirty="0"/>
              <a:t>Das Hipóteses aos Testes</a:t>
            </a:r>
          </a:p>
        </p:txBody>
      </p:sp>
    </p:spTree>
    <p:extLst>
      <p:ext uri="{BB962C8B-B14F-4D97-AF65-F5344CB8AC3E}">
        <p14:creationId xmlns:p14="http://schemas.microsoft.com/office/powerpoint/2010/main" val="1095077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r>
              <a:rPr lang="pt-BR" dirty="0"/>
              <a:t> – Abrangência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2" y="2336872"/>
            <a:ext cx="5678275" cy="4128150"/>
          </a:xfrm>
        </p:spPr>
        <p:txBody>
          <a:bodyPr bIns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2800" dirty="0"/>
              <a:t>Abrange todo o sistema sociotecnico.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800" dirty="0"/>
              <a:t>As ferramentas originais de Chaos focavam na infraestrutura.</a:t>
            </a:r>
          </a:p>
          <a:p>
            <a:pPr>
              <a:lnSpc>
                <a:spcPct val="110000"/>
              </a:lnSpc>
            </a:pPr>
            <a:r>
              <a:rPr lang="pt-BR" sz="2800" dirty="0"/>
              <a:t>Entretanto outras áreas que podem apresentar falhas devem ser levadas em consideração.</a:t>
            </a:r>
            <a:br>
              <a:rPr lang="pt-BR" sz="2400" dirty="0"/>
            </a:b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4B1392-4720-4556-BB68-73350A5B7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828" y="2570911"/>
            <a:ext cx="4784658" cy="375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170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</a:t>
            </a:r>
            <a:r>
              <a:rPr lang="pt-BR" dirty="0" err="1"/>
              <a:t>Rollback</a:t>
            </a:r>
            <a:r>
              <a:rPr lang="pt-BR" dirty="0"/>
              <a:t>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Durante o experimento há uma tentativa de remoção de um nó do </a:t>
            </a:r>
            <a:r>
              <a:rPr lang="pt-BR" dirty="0" err="1"/>
              <a:t>Kurbenetes</a:t>
            </a:r>
            <a:r>
              <a:rPr lang="pt-BR" dirty="0"/>
              <a:t>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Sendo assim durante o </a:t>
            </a:r>
            <a:r>
              <a:rPr lang="pt-BR" dirty="0" err="1"/>
              <a:t>Rollback</a:t>
            </a:r>
            <a:r>
              <a:rPr lang="pt-BR" dirty="0"/>
              <a:t> iremos tentar reverter esta ação para que o sistema se encontre ao menos em um estado próximo de seu estado inicial.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Isso é feito através da definição de uma seção de </a:t>
            </a:r>
            <a:r>
              <a:rPr lang="pt-BR" dirty="0" err="1"/>
              <a:t>rollback</a:t>
            </a:r>
            <a:r>
              <a:rPr lang="pt-BR" dirty="0"/>
              <a:t> como podemos ver no próximo slide.</a:t>
            </a:r>
          </a:p>
        </p:txBody>
      </p:sp>
    </p:spTree>
    <p:extLst>
      <p:ext uri="{BB962C8B-B14F-4D97-AF65-F5344CB8AC3E}">
        <p14:creationId xmlns:p14="http://schemas.microsoft.com/office/powerpoint/2010/main" val="3118546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</a:t>
            </a:r>
            <a:r>
              <a:rPr lang="pt-BR" dirty="0" err="1"/>
              <a:t>Rollback</a:t>
            </a:r>
            <a:r>
              <a:rPr lang="pt-BR" dirty="0"/>
              <a:t>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1. A função </a:t>
            </a:r>
            <a:r>
              <a:rPr lang="pt-BR" dirty="0" err="1"/>
              <a:t>uncordon_node</a:t>
            </a:r>
            <a:r>
              <a:rPr lang="pt-BR" dirty="0"/>
              <a:t> pode ser usada para colocar de volta para dentro do cluster o nó que foi drenado.</a:t>
            </a:r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F053A24-1862-48D7-93BB-86F504AA7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145" y="3793660"/>
            <a:ext cx="5869709" cy="271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494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</a:t>
            </a:r>
            <a:r>
              <a:rPr lang="pt-BR" dirty="0" err="1"/>
              <a:t>Rollback</a:t>
            </a:r>
            <a:r>
              <a:rPr lang="pt-BR" dirty="0"/>
              <a:t>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2. O nome do node deverá ser o mesmo do nó que foi drenado durante o experimento. Você pode obter a lista de nós com o comando do </a:t>
            </a:r>
            <a:r>
              <a:rPr lang="pt-BR" dirty="0" err="1"/>
              <a:t>Kurbenetes</a:t>
            </a:r>
            <a:r>
              <a:rPr lang="pt-BR" dirty="0"/>
              <a:t> </a:t>
            </a:r>
            <a:r>
              <a:rPr lang="pt-BR" dirty="0" err="1">
                <a:highlight>
                  <a:srgbClr val="000000"/>
                </a:highlight>
              </a:rPr>
              <a:t>kubectl</a:t>
            </a:r>
            <a:r>
              <a:rPr lang="pt-BR" dirty="0">
                <a:highlight>
                  <a:srgbClr val="000000"/>
                </a:highlight>
              </a:rPr>
              <a:t> get nodes</a:t>
            </a:r>
            <a:r>
              <a:rPr lang="pt-BR" dirty="0"/>
              <a:t>. 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*Embora seja uma boa ideia reverter as alterações feitas durante o experimento, a criação do </a:t>
            </a:r>
            <a:r>
              <a:rPr lang="pt-BR" dirty="0" err="1"/>
              <a:t>rollback</a:t>
            </a:r>
            <a:r>
              <a:rPr lang="pt-BR" dirty="0"/>
              <a:t> não é obrigatória.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Se desejarmos observar o comportamento do sistema durante um período de tempo, não faz sentido a criação do </a:t>
            </a:r>
            <a:r>
              <a:rPr lang="pt-BR" dirty="0" err="1"/>
              <a:t>rollback</a:t>
            </a:r>
            <a:r>
              <a:rPr lang="pt-BR" dirty="0"/>
              <a:t>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 mesmo pensamento vale para os </a:t>
            </a:r>
            <a:r>
              <a:rPr lang="pt-BR" dirty="0" err="1"/>
              <a:t>rollbacks</a:t>
            </a:r>
            <a:r>
              <a:rPr lang="pt-BR" dirty="0"/>
              <a:t> automáticos, embora seja uma ação padrão na criação de um experimento ela não é obrigatória.</a:t>
            </a:r>
          </a:p>
        </p:txBody>
      </p:sp>
    </p:spTree>
    <p:extLst>
      <p:ext uri="{BB962C8B-B14F-4D97-AF65-F5344CB8AC3E}">
        <p14:creationId xmlns:p14="http://schemas.microsoft.com/office/powerpoint/2010/main" val="92268936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Agora executaremos o experimento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Primeiro verifique se o estamos no cluster correto com o comando </a:t>
            </a:r>
            <a:br>
              <a:rPr lang="pt-BR" dirty="0"/>
            </a:br>
            <a:r>
              <a:rPr lang="pt-BR" dirty="0" err="1">
                <a:highlight>
                  <a:srgbClr val="000000"/>
                </a:highlight>
              </a:rPr>
              <a:t>kubectl</a:t>
            </a:r>
            <a:r>
              <a:rPr lang="pt-BR" dirty="0">
                <a:highlight>
                  <a:srgbClr val="000000"/>
                </a:highlight>
              </a:rPr>
              <a:t> </a:t>
            </a:r>
            <a:r>
              <a:rPr lang="pt-BR" dirty="0" err="1">
                <a:highlight>
                  <a:srgbClr val="000000"/>
                </a:highlight>
              </a:rPr>
              <a:t>apply</a:t>
            </a:r>
            <a:r>
              <a:rPr lang="pt-BR" dirty="0">
                <a:highlight>
                  <a:srgbClr val="000000"/>
                </a:highlight>
              </a:rPr>
              <a:t> -f ./</a:t>
            </a:r>
            <a:r>
              <a:rPr lang="pt-BR" dirty="0" err="1">
                <a:highlight>
                  <a:srgbClr val="000000"/>
                </a:highlight>
              </a:rPr>
              <a:t>before</a:t>
            </a:r>
            <a:r>
              <a:rPr lang="pt-BR" dirty="0"/>
              <a:t> 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Esse comando irá configurar um único serviço com 3 instâncias em </a:t>
            </a:r>
            <a:r>
              <a:rPr lang="pt-BR" dirty="0" err="1"/>
              <a:t>pods</a:t>
            </a:r>
            <a:r>
              <a:rPr lang="pt-BR" dirty="0"/>
              <a:t> que servirão de tráfego para o serviço.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Agora podemos executar o comando do caos </a:t>
            </a:r>
            <a:r>
              <a:rPr lang="pt-BR" i="1" dirty="0" err="1">
                <a:highlight>
                  <a:srgbClr val="000000"/>
                </a:highlight>
              </a:rPr>
              <a:t>run</a:t>
            </a:r>
            <a:endParaRPr lang="pt-BR" i="1" dirty="0">
              <a:highlight>
                <a:srgbClr val="000000"/>
              </a:highlight>
            </a:endParaRPr>
          </a:p>
          <a:p>
            <a:pPr lvl="1">
              <a:spcAft>
                <a:spcPts val="1000"/>
              </a:spcAft>
            </a:pPr>
            <a:r>
              <a:rPr lang="pt-BR" dirty="0"/>
              <a:t>*Devemos especificar o nome do arquivo se não for o </a:t>
            </a:r>
            <a:r>
              <a:rPr lang="pt-BR" i="1" dirty="0" err="1"/>
              <a:t>experiment.json</a:t>
            </a:r>
            <a:endParaRPr lang="pt-BR" i="1" dirty="0"/>
          </a:p>
          <a:p>
            <a:pPr lvl="1">
              <a:spcAft>
                <a:spcPts val="1000"/>
              </a:spcAft>
            </a:pPr>
            <a:r>
              <a:rPr lang="en-US" dirty="0">
                <a:highlight>
                  <a:srgbClr val="000000"/>
                </a:highlight>
              </a:rPr>
              <a:t>(</a:t>
            </a:r>
            <a:r>
              <a:rPr lang="en-US" dirty="0" err="1">
                <a:highlight>
                  <a:srgbClr val="000000"/>
                </a:highlight>
              </a:rPr>
              <a:t>chaostk</a:t>
            </a:r>
            <a:r>
              <a:rPr lang="en-US" dirty="0">
                <a:highlight>
                  <a:srgbClr val="000000"/>
                </a:highlight>
              </a:rPr>
              <a:t>) $ chaos run </a:t>
            </a:r>
            <a:r>
              <a:rPr lang="en-US" dirty="0" err="1">
                <a:highlight>
                  <a:srgbClr val="000000"/>
                </a:highlight>
              </a:rPr>
              <a:t>experiment.json</a:t>
            </a:r>
            <a:endParaRPr lang="pt-BR" dirty="0">
              <a:highlight>
                <a:srgbClr val="000000"/>
              </a:highlight>
            </a:endParaRPr>
          </a:p>
          <a:p>
            <a:pPr lvl="1"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474027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3605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Ao lado temos a saída do comando </a:t>
            </a:r>
            <a:r>
              <a:rPr lang="pt-BR" dirty="0" err="1"/>
              <a:t>run</a:t>
            </a:r>
            <a:endParaRPr lang="pt-BR" dirty="0"/>
          </a:p>
          <a:p>
            <a:pPr lvl="1">
              <a:spcAft>
                <a:spcPts val="1000"/>
              </a:spcAft>
            </a:pPr>
            <a:r>
              <a:rPr lang="pt-BR" dirty="0"/>
              <a:t>Podemos observar que o experimento encontrou uma falha/fraqueza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Ao drenar um ou mais nós do sistema o mesmo fica inutilizável por causa da necessidade de possuir 3 instâncias (</a:t>
            </a:r>
            <a:r>
              <a:rPr lang="pt-BR" dirty="0" err="1"/>
              <a:t>pods</a:t>
            </a:r>
            <a:r>
              <a:rPr lang="pt-BR" dirty="0"/>
              <a:t>) para manter o serviço.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Também podemos o notar a realização do </a:t>
            </a:r>
            <a:r>
              <a:rPr lang="pt-BR" dirty="0" err="1"/>
              <a:t>rollback</a:t>
            </a:r>
            <a:r>
              <a:rPr lang="pt-BR" dirty="0"/>
              <a:t> no experimento, lembrando que a realização do mesmo é opcional.</a:t>
            </a:r>
          </a:p>
        </p:txBody>
      </p:sp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459D6CBF-3496-4008-A3D5-EDFE7F288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280" y="2505456"/>
            <a:ext cx="4660875" cy="405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0574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Implementando a Melhoria: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Uma das formas de corrigir essa falha no sistema seria impedir que o administrador do cluster seja capaz de drenar o nó quando isso atingisse os requisitos dos serviços da equipe de administração.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Isto poderia ser configurado deixando algumas regras a serem seguidas pelo administrador do cluster.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Entretanto, neste caso sempre teremos a possibilidade de alguém cometer um erro.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Portanto, iremos aplicar uma </a:t>
            </a:r>
            <a:r>
              <a:rPr lang="pt-BR" dirty="0" err="1"/>
              <a:t>policy</a:t>
            </a:r>
            <a:r>
              <a:rPr lang="pt-BR" dirty="0"/>
              <a:t> ao sistema que previna situações como essa.</a:t>
            </a:r>
          </a:p>
        </p:txBody>
      </p:sp>
    </p:spTree>
    <p:extLst>
      <p:ext uri="{BB962C8B-B14F-4D97-AF65-F5344CB8AC3E}">
        <p14:creationId xmlns:p14="http://schemas.microsoft.com/office/powerpoint/2010/main" val="40726759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Implementando a Melhoria: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Para a implementação da </a:t>
            </a:r>
            <a:r>
              <a:rPr lang="pt-BR" dirty="0" err="1"/>
              <a:t>policy</a:t>
            </a:r>
            <a:r>
              <a:rPr lang="pt-BR" dirty="0"/>
              <a:t> iremos usar o </a:t>
            </a:r>
            <a:r>
              <a:rPr lang="pt-BR" dirty="0" err="1"/>
              <a:t>Kurbenetes</a:t>
            </a:r>
            <a:r>
              <a:rPr lang="pt-BR" dirty="0"/>
              <a:t> </a:t>
            </a:r>
            <a:r>
              <a:rPr lang="pt-BR" dirty="0" err="1"/>
              <a:t>Disruption</a:t>
            </a:r>
            <a:r>
              <a:rPr lang="pt-BR" dirty="0"/>
              <a:t> Budget.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Ele limite o número de </a:t>
            </a:r>
            <a:r>
              <a:rPr lang="pt-BR" dirty="0" err="1"/>
              <a:t>pods</a:t>
            </a:r>
            <a:r>
              <a:rPr lang="pt-BR" dirty="0"/>
              <a:t> que podem voluntariamente serem removidos simultaneamente de uma aplicação replicada.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Como nosso experimento se baseia na remoção voluntaria dos nós, a equipe da aplicação pode guardar os seus </a:t>
            </a:r>
            <a:r>
              <a:rPr lang="pt-BR" dirty="0" err="1"/>
              <a:t>pods</a:t>
            </a:r>
            <a:r>
              <a:rPr lang="pt-BR" dirty="0"/>
              <a:t> por segurança.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Eles podem parar a drenagem de nós pelo administrador do cluster forçando uma </a:t>
            </a:r>
            <a:r>
              <a:rPr lang="pt-BR" dirty="0" err="1"/>
              <a:t>Disruption</a:t>
            </a:r>
            <a:r>
              <a:rPr lang="pt-BR" dirty="0"/>
              <a:t> </a:t>
            </a:r>
            <a:r>
              <a:rPr lang="pt-BR" dirty="0" err="1"/>
              <a:t>Resource</a:t>
            </a:r>
            <a:r>
              <a:rPr lang="pt-BR" dirty="0"/>
              <a:t> no cluster do </a:t>
            </a:r>
            <a:r>
              <a:rPr lang="pt-BR" dirty="0" err="1"/>
              <a:t>Kurbenetes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867354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2749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Implementando a Melhoria: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1. Especifica o número mínimo de </a:t>
            </a:r>
            <a:r>
              <a:rPr lang="pt-BR" dirty="0" err="1"/>
              <a:t>pods</a:t>
            </a:r>
            <a:r>
              <a:rPr lang="pt-BR" dirty="0"/>
              <a:t> que devem estar no estado de prontos em um dado momento no tempo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2. Seleciona os </a:t>
            </a:r>
            <a:r>
              <a:rPr lang="pt-BR" dirty="0" err="1"/>
              <a:t>pods</a:t>
            </a:r>
            <a:r>
              <a:rPr lang="pt-BR" dirty="0"/>
              <a:t> a serem protegidos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 seguinte comando aplica o </a:t>
            </a:r>
            <a:r>
              <a:rPr lang="pt-BR" dirty="0" err="1"/>
              <a:t>Disruption</a:t>
            </a:r>
            <a:r>
              <a:rPr lang="pt-BR" dirty="0"/>
              <a:t> Budget </a:t>
            </a:r>
            <a:br>
              <a:rPr lang="pt-BR" dirty="0"/>
            </a:br>
            <a:r>
              <a:rPr lang="pt-BR" dirty="0">
                <a:highlight>
                  <a:srgbClr val="000000"/>
                </a:highlight>
              </a:rPr>
              <a:t>$ </a:t>
            </a:r>
            <a:r>
              <a:rPr lang="pt-BR" dirty="0" err="1">
                <a:highlight>
                  <a:srgbClr val="000000"/>
                </a:highlight>
              </a:rPr>
              <a:t>kubectl</a:t>
            </a:r>
            <a:r>
              <a:rPr lang="pt-BR" dirty="0">
                <a:highlight>
                  <a:srgbClr val="000000"/>
                </a:highlight>
              </a:rPr>
              <a:t> </a:t>
            </a:r>
            <a:r>
              <a:rPr lang="pt-BR" dirty="0" err="1">
                <a:highlight>
                  <a:srgbClr val="000000"/>
                </a:highlight>
              </a:rPr>
              <a:t>apply</a:t>
            </a:r>
            <a:r>
              <a:rPr lang="pt-BR" dirty="0">
                <a:highlight>
                  <a:srgbClr val="000000"/>
                </a:highlight>
              </a:rPr>
              <a:t> -f ./</a:t>
            </a:r>
            <a:r>
              <a:rPr lang="pt-BR" dirty="0" err="1">
                <a:highlight>
                  <a:srgbClr val="000000"/>
                </a:highlight>
              </a:rPr>
              <a:t>after</a:t>
            </a:r>
            <a:endParaRPr lang="pt-BR" dirty="0">
              <a:highlight>
                <a:srgbClr val="000000"/>
              </a:highlight>
            </a:endParaRPr>
          </a:p>
          <a:p>
            <a:pPr>
              <a:spcAft>
                <a:spcPts val="1000"/>
              </a:spcAft>
            </a:pPr>
            <a:r>
              <a:rPr lang="pt-BR" dirty="0"/>
              <a:t>Agora podemos executar o experimento novamente para nos certificar das correções aplicadas.</a:t>
            </a:r>
          </a:p>
          <a:p>
            <a:pPr lvl="1">
              <a:spcAft>
                <a:spcPts val="1000"/>
              </a:spcAft>
            </a:pPr>
            <a:endParaRPr lang="pt-BR" dirty="0"/>
          </a:p>
        </p:txBody>
      </p:sp>
      <p:pic>
        <p:nvPicPr>
          <p:cNvPr id="3" name="Imagem 2" descr="Texto preto sobre fundo branco&#10;&#10;Descrição gerada automaticamente">
            <a:extLst>
              <a:ext uri="{FF2B5EF4-FFF2-40B4-BE49-F238E27FC236}">
                <a16:creationId xmlns:a16="http://schemas.microsoft.com/office/drawing/2014/main" id="{91587B14-F678-4E16-92AB-2CB26687E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194" y="3429000"/>
            <a:ext cx="3629532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7074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CAOS COLABORATIVO</a:t>
            </a:r>
          </a:p>
        </p:txBody>
      </p:sp>
    </p:spTree>
    <p:extLst>
      <p:ext uri="{BB962C8B-B14F-4D97-AF65-F5344CB8AC3E}">
        <p14:creationId xmlns:p14="http://schemas.microsoft.com/office/powerpoint/2010/main" val="93588328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Caos Compartilhado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Até aqui vimos que a colaboração é a chave para o sucesso da engenharia do caos.</a:t>
            </a:r>
          </a:p>
          <a:p>
            <a:pPr>
              <a:spcAft>
                <a:spcPts val="1000"/>
              </a:spcAft>
            </a:pPr>
            <a:r>
              <a:rPr lang="pt-BR" dirty="0"/>
              <a:t>A colaboração se estende para os experimentos e descobertas e pode ir muito além da sua equipe.</a:t>
            </a:r>
          </a:p>
          <a:p>
            <a:pPr>
              <a:spcAft>
                <a:spcPts val="1000"/>
              </a:spcAft>
            </a:pPr>
            <a:r>
              <a:rPr lang="pt-BR" dirty="0"/>
              <a:t>Graças as definições das hipóteses nos arquivos JSON e YAML se torna fácil para o compartilhamento entre equipes.</a:t>
            </a:r>
          </a:p>
          <a:p>
            <a:pPr>
              <a:spcAft>
                <a:spcPts val="1000"/>
              </a:spcAft>
            </a:pPr>
            <a:r>
              <a:rPr lang="pt-BR" dirty="0"/>
              <a:t>Agora veremos os ajustes finais para quer possamos compartilhar e reusar os experimentos.</a:t>
            </a:r>
          </a:p>
        </p:txBody>
      </p:sp>
    </p:spTree>
    <p:extLst>
      <p:ext uri="{BB962C8B-B14F-4D97-AF65-F5344CB8AC3E}">
        <p14:creationId xmlns:p14="http://schemas.microsoft.com/office/powerpoint/2010/main" val="3086442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hostil ambiente de produção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3" y="2336873"/>
            <a:ext cx="9351951" cy="3599316"/>
          </a:xfrm>
        </p:spPr>
        <p:txBody>
          <a:bodyPr>
            <a:noAutofit/>
          </a:bodyPr>
          <a:lstStyle/>
          <a:p>
            <a:r>
              <a:rPr lang="pt-BR" sz="2600" dirty="0"/>
              <a:t>Até mesmo a NASA encontra turbulentos cenários na “produção” em suas missões.</a:t>
            </a:r>
          </a:p>
          <a:p>
            <a:r>
              <a:rPr lang="pt-BR" sz="2600" dirty="0"/>
              <a:t>Testes em ambientes fechados não conseguem reproduzir as condições turbulentas que ocorrem na produção.</a:t>
            </a:r>
          </a:p>
          <a:p>
            <a:r>
              <a:rPr lang="pt-BR" sz="2600" dirty="0"/>
              <a:t>Engenheiros do caos auxiliam as equipes de produção a não ignorarem esse ambiente hostil.</a:t>
            </a:r>
          </a:p>
          <a:p>
            <a:r>
              <a:rPr lang="pt-BR" sz="2600" dirty="0"/>
              <a:t>Esse foco permite o desenvolvimento de sistemas mais robustos e  tolerantes ás falhas.</a:t>
            </a:r>
          </a:p>
        </p:txBody>
      </p:sp>
    </p:spTree>
    <p:extLst>
      <p:ext uri="{BB962C8B-B14F-4D97-AF65-F5344CB8AC3E}">
        <p14:creationId xmlns:p14="http://schemas.microsoft.com/office/powerpoint/2010/main" val="222209033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Caos Compartilhado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Nunca saberemos quando um experimento pode ser útil a outras equipes ou até mesmo para reuso, por mais específica que seja a situação.</a:t>
            </a:r>
          </a:p>
          <a:p>
            <a:pPr>
              <a:spcAft>
                <a:spcPts val="1000"/>
              </a:spcAft>
            </a:pPr>
            <a:r>
              <a:rPr lang="pt-BR" dirty="0"/>
              <a:t>Devemos ter em mente o reuso e o compartilhamento quando desenvolvemos um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Alguns aspectos particulares, por motivos óbvios não devem ser compartilhados.</a:t>
            </a:r>
          </a:p>
          <a:p>
            <a:pPr>
              <a:spcAft>
                <a:spcPts val="1000"/>
              </a:spcAft>
            </a:pPr>
            <a:r>
              <a:rPr lang="pt-BR" dirty="0"/>
              <a:t>No entanto algumas configurações globais que variam de sistema para sistema podem ser compartilhadas.</a:t>
            </a:r>
          </a:p>
        </p:txBody>
      </p:sp>
    </p:spTree>
    <p:extLst>
      <p:ext uri="{BB962C8B-B14F-4D97-AF65-F5344CB8AC3E}">
        <p14:creationId xmlns:p14="http://schemas.microsoft.com/office/powerpoint/2010/main" val="122228310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Caos Compartilhado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Experimento exemplo:</a:t>
            </a:r>
          </a:p>
        </p:txBody>
      </p:sp>
      <p:pic>
        <p:nvPicPr>
          <p:cNvPr id="9" name="Imagem 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DA4433F-59FC-494E-BFE0-899AC9756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15" y="3333978"/>
            <a:ext cx="5726308" cy="2770794"/>
          </a:xfrm>
          <a:prstGeom prst="rect">
            <a:avLst/>
          </a:prstGeom>
        </p:spPr>
      </p:pic>
      <p:pic>
        <p:nvPicPr>
          <p:cNvPr id="11" name="Imagem 10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E428B56-B066-431C-BC92-BA575D933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629" y="3677682"/>
            <a:ext cx="5426783" cy="208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0798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Caos Compartilhado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Experimento exemplo:</a:t>
            </a:r>
          </a:p>
        </p:txBody>
      </p:sp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4C66452-A01A-4ECA-91BA-C02893F18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838" y="3055315"/>
            <a:ext cx="6300324" cy="345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3096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Compartilhando Experimentos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Este experimento nos ajuda a ilustrar os dois aspectos que queremos externalizar: Configuração e Segredos.</a:t>
            </a:r>
          </a:p>
          <a:p>
            <a:pPr>
              <a:spcAft>
                <a:spcPts val="1000"/>
              </a:spcAft>
            </a:pPr>
            <a:r>
              <a:rPr lang="pt-BR" dirty="0"/>
              <a:t>O experimento se a um serviço de terceiro chamado </a:t>
            </a:r>
            <a:r>
              <a:rPr lang="pt-BR" dirty="0" err="1"/>
              <a:t>Instana</a:t>
            </a:r>
            <a:r>
              <a:rPr lang="pt-BR" dirty="0"/>
              <a:t>, coleta dados de eventos e os coloca no jornal/diário.</a:t>
            </a:r>
          </a:p>
          <a:p>
            <a:pPr>
              <a:spcAft>
                <a:spcPts val="1000"/>
              </a:spcAft>
            </a:pPr>
            <a:r>
              <a:rPr lang="pt-BR" dirty="0"/>
              <a:t>Existem alguns blocos que conversam com o serviço da </a:t>
            </a:r>
            <a:r>
              <a:rPr lang="pt-BR" dirty="0" err="1"/>
              <a:t>Instana</a:t>
            </a:r>
            <a:r>
              <a:rPr lang="pt-BR" dirty="0"/>
              <a:t>, eles são usados nas </a:t>
            </a:r>
            <a:r>
              <a:rPr lang="pt-BR" dirty="0" err="1"/>
              <a:t>probes</a:t>
            </a:r>
            <a:r>
              <a:rPr lang="pt-BR" dirty="0"/>
              <a:t> e acabam por se tornar segredos.</a:t>
            </a:r>
          </a:p>
          <a:p>
            <a:pPr>
              <a:spcAft>
                <a:spcPts val="1000"/>
              </a:spcAft>
            </a:pPr>
            <a:r>
              <a:rPr lang="pt-BR" dirty="0"/>
              <a:t>Já a URL de resposta para o aplicativo que se encontra na hipótese de estado pode variar de acordo com o sistema e portanto é um item configurável.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119443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Compartilhando Experimentos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Para que este experimento se torne mais reutilizável iremos: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Mover a URL da </a:t>
            </a:r>
            <a:r>
              <a:rPr lang="pt-BR" dirty="0" err="1"/>
              <a:t>probe</a:t>
            </a:r>
            <a:r>
              <a:rPr lang="pt-BR" dirty="0"/>
              <a:t> para um item configurável.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Mover toda a configuração para que seja executada em tempo de execução.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Mover todos os segredos para que eles sejam executados em tempo de execução.</a:t>
            </a:r>
          </a:p>
          <a:p>
            <a:pPr>
              <a:spcAft>
                <a:spcPts val="1000"/>
              </a:spcAft>
            </a:pPr>
            <a:r>
              <a:rPr lang="pt-BR" dirty="0"/>
              <a:t>A URL do app-must-</a:t>
            </a:r>
            <a:r>
              <a:rPr lang="pt-BR" dirty="0" err="1"/>
              <a:t>respond</a:t>
            </a:r>
            <a:r>
              <a:rPr lang="pt-BR" dirty="0"/>
              <a:t> </a:t>
            </a:r>
            <a:r>
              <a:rPr lang="pt-BR" dirty="0" err="1"/>
              <a:t>probe’s</a:t>
            </a:r>
            <a:r>
              <a:rPr lang="pt-BR" dirty="0"/>
              <a:t> deveria ser declarada como um item configurável para que possa apontar para os mais variados sistemas através da URL</a:t>
            </a:r>
          </a:p>
        </p:txBody>
      </p:sp>
    </p:spTree>
    <p:extLst>
      <p:ext uri="{BB962C8B-B14F-4D97-AF65-F5344CB8AC3E}">
        <p14:creationId xmlns:p14="http://schemas.microsoft.com/office/powerpoint/2010/main" val="201113696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Compartilhando Experimentos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Para isso criamos um novo item no bloco de configuração para conter a propriedade configurável do endpoint da aplicação.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13" name="Imagem 1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12845C8-675B-405F-934D-750BE8432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25" y="3685084"/>
            <a:ext cx="4966165" cy="2502790"/>
          </a:xfrm>
          <a:prstGeom prst="rect">
            <a:avLst/>
          </a:prstGeom>
        </p:spPr>
      </p:pic>
      <p:pic>
        <p:nvPicPr>
          <p:cNvPr id="15" name="Imagem 1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6DA2B0E-CB2C-4B47-9ACE-EB4384523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312" y="3892007"/>
            <a:ext cx="4956313" cy="208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4823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Compartilhando Experimentos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r>
              <a:rPr lang="pt-BR" dirty="0"/>
              <a:t>Agora podemos referenciar a nova propriedade do endpoint da aplicação usando o seu nome dentro das chaves ${}</a:t>
            </a:r>
          </a:p>
        </p:txBody>
      </p:sp>
      <p:pic>
        <p:nvPicPr>
          <p:cNvPr id="11" name="Imagem 10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DA90D00-91FC-45A7-B17C-F08403E91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421" y="3429000"/>
            <a:ext cx="4303158" cy="317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2471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Compartilhando Experimentos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Apesar da propriedade de configuração do endpoint da aplicação ser um bom começo, ela ainda é um valor muito conectado ao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Para tornarmos esse processo mais flexível e sem depender da execução do experimento para ajustarmos as propriedades, iremos transformá-las em variáveis de ambiente.</a:t>
            </a:r>
          </a:p>
          <a:p>
            <a:pPr>
              <a:spcAft>
                <a:spcPts val="1000"/>
              </a:spcAft>
            </a:pPr>
            <a:r>
              <a:rPr lang="pt-BR" dirty="0"/>
              <a:t>As variáveis de ambiente podem ser alteradas sem que tenhamos que mudar o código fonte dos nossos experimentos.</a:t>
            </a:r>
          </a:p>
        </p:txBody>
      </p:sp>
    </p:spTree>
    <p:extLst>
      <p:ext uri="{BB962C8B-B14F-4D97-AF65-F5344CB8AC3E}">
        <p14:creationId xmlns:p14="http://schemas.microsoft.com/office/powerpoint/2010/main" val="375320068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Compartilhando Experimentos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90919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Para tornar uma propriedade de configuração populada por uma variável de ambiente iremos fazer um mapeamento.</a:t>
            </a:r>
          </a:p>
          <a:p>
            <a:pPr>
              <a:spcAft>
                <a:spcPts val="1000"/>
              </a:spcAft>
            </a:pPr>
            <a:r>
              <a:rPr lang="pt-BR" dirty="0"/>
              <a:t>Iremos mapear uma variável de ambiente contendo o valor de configuração de uma propriedade usando uma chave e um valor (</a:t>
            </a:r>
            <a:r>
              <a:rPr lang="pt-BR" dirty="0" err="1"/>
              <a:t>key</a:t>
            </a:r>
            <a:r>
              <a:rPr lang="pt-BR" dirty="0"/>
              <a:t> e </a:t>
            </a:r>
            <a:r>
              <a:rPr lang="pt-BR" dirty="0" err="1"/>
              <a:t>value</a:t>
            </a:r>
            <a:r>
              <a:rPr lang="pt-BR" dirty="0"/>
              <a:t>)</a:t>
            </a:r>
          </a:p>
          <a:p>
            <a:pPr>
              <a:spcAft>
                <a:spcPts val="1000"/>
              </a:spcAft>
            </a:pPr>
            <a:r>
              <a:rPr lang="pt-BR" dirty="0"/>
              <a:t>O exemplo ao lado mostra a mudança na propriedade </a:t>
            </a:r>
            <a:r>
              <a:rPr lang="pt-BR" dirty="0" err="1"/>
              <a:t>application_endpoint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1EE2603-5C97-47CE-ACE3-D5430C49D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640" y="3120205"/>
            <a:ext cx="4041789" cy="252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8128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Compartilhando Experimentos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798655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 err="1"/>
              <a:t>Env</a:t>
            </a:r>
            <a:r>
              <a:rPr lang="pt-BR" dirty="0"/>
              <a:t> especifica o tipo que diz ao Chaos Toolkit para pegar os valores de configurações das variáveis de ambiente.</a:t>
            </a:r>
          </a:p>
          <a:p>
            <a:pPr>
              <a:spcAft>
                <a:spcPts val="1000"/>
              </a:spcAft>
            </a:pPr>
            <a:r>
              <a:rPr lang="pt-BR" dirty="0"/>
              <a:t>Key especifica o nome da variável de ambiente que irá suprir o valor.</a:t>
            </a:r>
          </a:p>
          <a:p>
            <a:pPr>
              <a:spcAft>
                <a:spcPts val="1000"/>
              </a:spcAft>
            </a:pPr>
            <a:r>
              <a:rPr lang="pt-BR" dirty="0"/>
              <a:t>Agora podemos fazer o mesmo com as propriedades de configurações do </a:t>
            </a:r>
            <a:r>
              <a:rPr lang="pt-BR" dirty="0" err="1"/>
              <a:t>instana_host</a:t>
            </a:r>
            <a:r>
              <a:rPr lang="pt-BR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Com isso as propriedades podem ser configuradas em tempo de execução, dependendo do tipo de serviço utilizado e do contexto do endpoint.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7" name="Imagem 6" descr="Texto preto sobre fundo branco&#10;&#10;Descrição gerada automaticamente">
            <a:extLst>
              <a:ext uri="{FF2B5EF4-FFF2-40B4-BE49-F238E27FC236}">
                <a16:creationId xmlns:a16="http://schemas.microsoft.com/office/drawing/2014/main" id="{130075ED-F4AB-4F27-A7B3-8882FE2BF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176" y="2852742"/>
            <a:ext cx="3284594" cy="290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45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Processo de Engenharia do Caos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pt-BR" sz="2600" dirty="0"/>
              <a:t>Como o sistema responderá a uma situação x?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A questão leva ao risco a ser explorado.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O risco leva a uma hipótese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A hipótese leva a observação dos testes implementados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A observação leva a correção de erros ou comprovação de confiabilidade do sistema.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120920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Externalizando Segredos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93027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Também é uma boa prática externalizar os segredos.</a:t>
            </a:r>
          </a:p>
          <a:p>
            <a:pPr>
              <a:spcAft>
                <a:spcPts val="1000"/>
              </a:spcAft>
            </a:pPr>
            <a:r>
              <a:rPr lang="pt-BR" dirty="0"/>
              <a:t>Nunca devemos ter segredos embutidos nos códigos fonte dos nossos experimentos.</a:t>
            </a:r>
          </a:p>
          <a:p>
            <a:pPr>
              <a:spcAft>
                <a:spcPts val="1000"/>
              </a:spcAft>
            </a:pPr>
            <a:r>
              <a:rPr lang="pt-BR" dirty="0"/>
              <a:t>No momento temos um segredo chamado </a:t>
            </a:r>
            <a:r>
              <a:rPr lang="pt-BR" dirty="0" err="1"/>
              <a:t>instana_api_token</a:t>
            </a:r>
            <a:endParaRPr lang="pt-BR" dirty="0"/>
          </a:p>
          <a:p>
            <a:pPr>
              <a:spcAft>
                <a:spcPts val="1000"/>
              </a:spcAft>
            </a:pPr>
            <a:r>
              <a:rPr lang="pt-BR" dirty="0"/>
              <a:t>Ele se encontra no código do nosso experimento </a:t>
            </a:r>
            <a:r>
              <a:rPr lang="pt-BR" dirty="0" err="1"/>
              <a:t>aguradando</a:t>
            </a:r>
            <a:r>
              <a:rPr lang="pt-BR" dirty="0"/>
              <a:t> que alguém acidentalmente o compartilhe.</a:t>
            </a:r>
          </a:p>
          <a:p>
            <a:pPr>
              <a:spcAft>
                <a:spcPts val="1000"/>
              </a:spcAft>
            </a:pPr>
            <a:r>
              <a:rPr lang="pt-BR" dirty="0"/>
              <a:t>Devemos mudar isto.</a:t>
            </a:r>
          </a:p>
        </p:txBody>
      </p:sp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DCA758B9-0081-4B8B-8FBB-D2D5F911C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141" y="3429000"/>
            <a:ext cx="339159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7485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Externalizando Segredos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7579758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Segredos embutidos no código como no exemplo anterior sempre deverão ser evitados.</a:t>
            </a:r>
          </a:p>
          <a:p>
            <a:pPr>
              <a:spcAft>
                <a:spcPts val="1000"/>
              </a:spcAft>
            </a:pPr>
            <a:r>
              <a:rPr lang="pt-BR" dirty="0"/>
              <a:t>O Chaos Toolkit traz várias opções para externalizar os segredos, mas por enquanto vamos configurá-lo como uma variável de ambiente.</a:t>
            </a:r>
          </a:p>
          <a:p>
            <a:pPr>
              <a:spcAft>
                <a:spcPts val="1000"/>
              </a:spcAft>
            </a:pPr>
            <a:r>
              <a:rPr lang="pt-BR" dirty="0"/>
              <a:t>Agora nosso segredo </a:t>
            </a:r>
            <a:r>
              <a:rPr lang="pt-BR" dirty="0" err="1"/>
              <a:t>instana_api_token</a:t>
            </a:r>
            <a:r>
              <a:rPr lang="pt-BR" dirty="0"/>
              <a:t> está configurado como uma variável de ambiente e nosso experimento pronto para ser compartilhado.</a:t>
            </a:r>
          </a:p>
        </p:txBody>
      </p:sp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C9055FE-EF12-4C39-BA0D-72DE6ED35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915" y="3259684"/>
            <a:ext cx="3324809" cy="209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7284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Escopo dos Segredos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7415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Podemos reparar que o bloco de código dos segredos possui mais um </a:t>
            </a:r>
            <a:r>
              <a:rPr lang="pt-BR" dirty="0" err="1"/>
              <a:t>aninhamento</a:t>
            </a:r>
            <a:r>
              <a:rPr lang="pt-BR" dirty="0"/>
              <a:t> se comparado ao de configuração.</a:t>
            </a:r>
          </a:p>
          <a:p>
            <a:pPr>
              <a:spcAft>
                <a:spcPts val="1000"/>
              </a:spcAft>
            </a:pPr>
            <a:r>
              <a:rPr lang="pt-BR" dirty="0"/>
              <a:t>Isso ocorre porque os segredos são condicionados em um container adicional no Chaos Toolkit</a:t>
            </a:r>
          </a:p>
          <a:p>
            <a:pPr>
              <a:spcAft>
                <a:spcPts val="1000"/>
              </a:spcAft>
            </a:pPr>
            <a:r>
              <a:rPr lang="pt-BR" dirty="0"/>
              <a:t>Quando configuramos um experimento, não apontamos os segredos diretamente, mas sim para o container que estará ativo naquele momento e que este sim terá o segredo.</a:t>
            </a:r>
          </a:p>
        </p:txBody>
      </p:sp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0B464D49-E0F5-4964-80F7-19CF32BE7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720" y="2566416"/>
            <a:ext cx="4087889" cy="37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5967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Modelo de Contribuição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6559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Nosso modelo está quase pronto, iremos adicionar agora dois conteúdos fundamentais para a colaboração.</a:t>
            </a:r>
          </a:p>
          <a:p>
            <a:pPr>
              <a:spcAft>
                <a:spcPts val="1000"/>
              </a:spcAft>
            </a:pPr>
            <a:r>
              <a:rPr lang="pt-BR" dirty="0"/>
              <a:t>Para que o nosso experimento possa servir de modelo, também iremos adicionar o Backlog de Hipóteses e as preparações do Game Day ao mesmo.</a:t>
            </a:r>
          </a:p>
          <a:p>
            <a:pPr>
              <a:spcAft>
                <a:spcPts val="1000"/>
              </a:spcAft>
            </a:pPr>
            <a:r>
              <a:rPr lang="pt-BR" dirty="0"/>
              <a:t>O experimento pode declarar um conjunto de contribuições em vários níveis, com isso podemos nos comunicar com o leitor do nosso experimento.</a:t>
            </a:r>
          </a:p>
        </p:txBody>
      </p: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A6EA709E-8019-423F-97AF-0D7C765D3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560" y="3128218"/>
            <a:ext cx="2990489" cy="273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5542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Compartilhando Relatórios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 cada execução de um experimento temos a geração de um diário pelo Chaos Toolkit.</a:t>
            </a:r>
          </a:p>
          <a:p>
            <a:pPr>
              <a:spcAft>
                <a:spcPts val="1000"/>
              </a:spcAft>
            </a:pPr>
            <a:r>
              <a:rPr lang="pt-BR" dirty="0"/>
              <a:t>Ele contém diversas informações e é salvo em um arquivo chamado </a:t>
            </a:r>
            <a:r>
              <a:rPr lang="pt-BR" i="1" dirty="0" err="1"/>
              <a:t>journal.json</a:t>
            </a:r>
            <a:endParaRPr lang="pt-BR" i="1" dirty="0"/>
          </a:p>
          <a:p>
            <a:pPr>
              <a:spcAft>
                <a:spcPts val="1000"/>
              </a:spcAft>
            </a:pPr>
            <a:r>
              <a:rPr lang="pt-BR" dirty="0"/>
              <a:t>Podemos tornar a leitura desses dados mais compreensível ao ser humano com o </a:t>
            </a:r>
            <a:r>
              <a:rPr lang="en-US" i="1" dirty="0" err="1"/>
              <a:t>chaostoolkit</a:t>
            </a:r>
            <a:r>
              <a:rPr lang="en-US" i="1" dirty="0"/>
              <a:t>-reporting p</a:t>
            </a:r>
            <a:r>
              <a:rPr lang="pt-BR" i="1" dirty="0" err="1"/>
              <a:t>lug-in</a:t>
            </a:r>
            <a:r>
              <a:rPr lang="pt-BR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Através do plugin podemos gerar arquivos PDF e HTML bem como outros formatos.</a:t>
            </a:r>
          </a:p>
        </p:txBody>
      </p:sp>
    </p:spTree>
    <p:extLst>
      <p:ext uri="{BB962C8B-B14F-4D97-AF65-F5344CB8AC3E}">
        <p14:creationId xmlns:p14="http://schemas.microsoft.com/office/powerpoint/2010/main" val="323425873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Compartilhando Relatórios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838747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 configuração do plugin requer algumas dependências nativas para funcionar por isso usaremos a versão do Docker.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1. Devemos ter o Docker instalado para a nossa plataforma.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2. Com o seguinte comando baixamos o plugin</a:t>
            </a:r>
            <a:br>
              <a:rPr lang="pt-BR" dirty="0"/>
            </a:br>
            <a:r>
              <a:rPr lang="pt-BR" dirty="0"/>
              <a:t>$ </a:t>
            </a: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pull</a:t>
            </a:r>
            <a:r>
              <a:rPr lang="pt-BR" dirty="0"/>
              <a:t> </a:t>
            </a:r>
            <a:r>
              <a:rPr lang="pt-BR" dirty="0" err="1"/>
              <a:t>chaostoolkit</a:t>
            </a:r>
            <a:r>
              <a:rPr lang="pt-BR" dirty="0"/>
              <a:t>/</a:t>
            </a:r>
            <a:r>
              <a:rPr lang="pt-BR" dirty="0" err="1"/>
              <a:t>reporting</a:t>
            </a:r>
            <a:endParaRPr lang="pt-BR" dirty="0"/>
          </a:p>
          <a:p>
            <a:pPr lvl="1">
              <a:spcAft>
                <a:spcPts val="1000"/>
              </a:spcAft>
            </a:pPr>
            <a:r>
              <a:rPr lang="pt-BR" dirty="0"/>
              <a:t>3. Uma vez com a imagem baixada e extraída podemos abrir um arquivo    </a:t>
            </a:r>
            <a:r>
              <a:rPr lang="pt-BR" dirty="0" err="1"/>
              <a:t>jornal.json</a:t>
            </a:r>
            <a:r>
              <a:rPr lang="pt-BR" dirty="0"/>
              <a:t> de um experimento previamente executado.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4. De dentro do diretório do arquivo </a:t>
            </a:r>
            <a:r>
              <a:rPr lang="pt-BR" dirty="0" err="1"/>
              <a:t>jornal.json</a:t>
            </a:r>
            <a:r>
              <a:rPr lang="pt-BR" dirty="0"/>
              <a:t> executamos o comando ao lado para a criação de um PDF</a:t>
            </a:r>
          </a:p>
        </p:txBody>
      </p:sp>
      <p:pic>
        <p:nvPicPr>
          <p:cNvPr id="9" name="Imagem 8" descr="Uma imagem contendo quarto, tela, mesa, perto&#10;&#10;Descrição gerada automaticamente">
            <a:extLst>
              <a:ext uri="{FF2B5EF4-FFF2-40B4-BE49-F238E27FC236}">
                <a16:creationId xmlns:a16="http://schemas.microsoft.com/office/drawing/2014/main" id="{E556852E-B4B2-4096-9547-48BF19710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423" y="3764645"/>
            <a:ext cx="2368348" cy="10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8196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Compartilhando Relatórios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3628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Também podemos gerar relatórios de múltiplos diários.</a:t>
            </a:r>
          </a:p>
          <a:p>
            <a:pPr>
              <a:spcAft>
                <a:spcPts val="1000"/>
              </a:spcAft>
            </a:pPr>
            <a:r>
              <a:rPr lang="pt-BR" dirty="0"/>
              <a:t>Para isso basta referenciar os múltiplos arquivos.</a:t>
            </a:r>
          </a:p>
          <a:p>
            <a:pPr>
              <a:spcAft>
                <a:spcPts val="1000"/>
              </a:spcAft>
            </a:pPr>
            <a:endParaRPr lang="pt-BR" dirty="0"/>
          </a:p>
          <a:p>
            <a:pPr>
              <a:spcAft>
                <a:spcPts val="1000"/>
              </a:spcAft>
            </a:pPr>
            <a:endParaRPr lang="pt-BR" dirty="0"/>
          </a:p>
          <a:p>
            <a:pPr>
              <a:spcAft>
                <a:spcPts val="1000"/>
              </a:spcAft>
            </a:pPr>
            <a:r>
              <a:rPr lang="pt-BR" dirty="0"/>
              <a:t>Esse comando irá pegar todos os diários e gerar um único relatório em PDF.</a:t>
            </a:r>
          </a:p>
          <a:p>
            <a:pPr>
              <a:spcAft>
                <a:spcPts val="1000"/>
              </a:spcAft>
            </a:pPr>
            <a:r>
              <a:rPr lang="pt-BR" dirty="0"/>
              <a:t>Também poderemos ver os modelos de contribuição se estes foram configurados em cada diário.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7" name="Imagem 6" descr="Uma imagem contendo pássaro&#10;&#10;Descrição gerada automaticamente">
            <a:extLst>
              <a:ext uri="{FF2B5EF4-FFF2-40B4-BE49-F238E27FC236}">
                <a16:creationId xmlns:a16="http://schemas.microsoft.com/office/drawing/2014/main" id="{961CC441-FF32-4FE3-9FBC-F9EB4926A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983" y="3623051"/>
            <a:ext cx="4946034" cy="10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8265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5600" dirty="0"/>
              <a:t>DRIVES CUSTOMIZADOS</a:t>
            </a:r>
          </a:p>
        </p:txBody>
      </p:sp>
    </p:spTree>
    <p:extLst>
      <p:ext uri="{BB962C8B-B14F-4D97-AF65-F5344CB8AC3E}">
        <p14:creationId xmlns:p14="http://schemas.microsoft.com/office/powerpoint/2010/main" val="387307750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Existem inúmeros fatores que tornam os sistemas únicos entre si, desde a infraestrutura até o nível da aplicação.</a:t>
            </a:r>
          </a:p>
          <a:p>
            <a:pPr>
              <a:spcAft>
                <a:spcPts val="1000"/>
              </a:spcAft>
            </a:pPr>
            <a:r>
              <a:rPr lang="pt-BR" dirty="0"/>
              <a:t>Eles podem usar a mesma linguagem, a mesma plataforma e ainda serem implementados de formas distintas.</a:t>
            </a:r>
          </a:p>
          <a:p>
            <a:pPr>
              <a:spcAft>
                <a:spcPts val="1000"/>
              </a:spcAft>
            </a:pPr>
            <a:r>
              <a:rPr lang="pt-BR" dirty="0"/>
              <a:t>Cada ambiente é único e o Chaos Toolkit nos oferece a possibilidade de customização de acordo com as nossas necessidades.</a:t>
            </a:r>
          </a:p>
          <a:p>
            <a:pPr>
              <a:spcAft>
                <a:spcPts val="1000"/>
              </a:spcAft>
            </a:pPr>
            <a:r>
              <a:rPr lang="pt-BR" dirty="0"/>
              <a:t>Podemos criar nossos próprios drives customizados.</a:t>
            </a:r>
          </a:p>
        </p:txBody>
      </p:sp>
    </p:spTree>
    <p:extLst>
      <p:ext uri="{BB962C8B-B14F-4D97-AF65-F5344CB8AC3E}">
        <p14:creationId xmlns:p14="http://schemas.microsoft.com/office/powerpoint/2010/main" val="300148726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HTTP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Podemos integrar os experimentos com os nossos sistemas sem código adicional de duas formas: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Utilizando chamadas de um endpoint HTTP.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Utilizando chamadas a um processo local.</a:t>
            </a:r>
          </a:p>
          <a:p>
            <a:pPr>
              <a:spcAft>
                <a:spcPts val="1000"/>
              </a:spcAft>
            </a:pPr>
            <a:r>
              <a:rPr lang="pt-BR" dirty="0"/>
              <a:t>Implementando </a:t>
            </a:r>
            <a:r>
              <a:rPr lang="pt-BR" dirty="0" err="1"/>
              <a:t>Probes</a:t>
            </a:r>
            <a:r>
              <a:rPr lang="pt-BR" dirty="0"/>
              <a:t> e </a:t>
            </a:r>
            <a:r>
              <a:rPr lang="pt-BR" dirty="0" err="1"/>
              <a:t>Actions</a:t>
            </a:r>
            <a:r>
              <a:rPr lang="pt-BR" dirty="0"/>
              <a:t> com chamadas HTTP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Já vimos como realizar uma chamada de um endpoint HTTP para uma </a:t>
            </a:r>
            <a:r>
              <a:rPr lang="pt-BR" dirty="0" err="1"/>
              <a:t>probe</a:t>
            </a:r>
            <a:r>
              <a:rPr lang="pt-BR" dirty="0"/>
              <a:t> de um experimento.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Em um caso básico teremos uma requisição GET aonde especificamos que o tipo da </a:t>
            </a:r>
            <a:r>
              <a:rPr lang="pt-BR" dirty="0" err="1"/>
              <a:t>probe</a:t>
            </a:r>
            <a:r>
              <a:rPr lang="pt-BR" dirty="0"/>
              <a:t> é HTTP</a:t>
            </a:r>
          </a:p>
        </p:txBody>
      </p:sp>
    </p:spTree>
    <p:extLst>
      <p:ext uri="{BB962C8B-B14F-4D97-AF65-F5344CB8AC3E}">
        <p14:creationId xmlns:p14="http://schemas.microsoft.com/office/powerpoint/2010/main" val="103179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Processo de Engenharia do Caos - Passos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F1E1CC-213E-429A-B454-1BE171FF5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94" y="4856997"/>
            <a:ext cx="6429375" cy="1247775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8497CB-96B5-4041-8B70-16B37A2A0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Questão a ser respondida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Formulação da Hipótese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Execução dos testes em produção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Observação dos resultados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Resiliência comprovada ou falhas a serem corrigidas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196476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HTTP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7198758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Também podemos utilizar os outros métodos HTTP através do </a:t>
            </a:r>
            <a:r>
              <a:rPr lang="pt-BR" i="1" dirty="0"/>
              <a:t>http </a:t>
            </a:r>
            <a:r>
              <a:rPr lang="pt-BR" i="1" dirty="0" err="1"/>
              <a:t>provider</a:t>
            </a:r>
            <a:endParaRPr lang="pt-BR" i="1" dirty="0"/>
          </a:p>
          <a:p>
            <a:pPr>
              <a:spcAft>
                <a:spcPts val="1000"/>
              </a:spcAft>
            </a:pPr>
            <a:r>
              <a:rPr lang="pt-BR" dirty="0"/>
              <a:t>Com o http </a:t>
            </a:r>
            <a:r>
              <a:rPr lang="pt-BR" dirty="0" err="1"/>
              <a:t>provider</a:t>
            </a:r>
            <a:r>
              <a:rPr lang="pt-BR" dirty="0"/>
              <a:t> temos as seguintes especificações: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 método HTTP usado (POST, DELETE, </a:t>
            </a:r>
            <a:r>
              <a:rPr lang="pt-BR" dirty="0" err="1"/>
              <a:t>etc</a:t>
            </a:r>
            <a:r>
              <a:rPr lang="pt-BR" dirty="0"/>
              <a:t>)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Uma lista de chaves e valores são passados como cabeçalhos nas requisições https.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Uma lista de chaves e valores passados para o </a:t>
            </a:r>
            <a:br>
              <a:rPr lang="pt-BR" dirty="0"/>
            </a:br>
            <a:r>
              <a:rPr lang="pt-BR" dirty="0" err="1"/>
              <a:t>payload</a:t>
            </a:r>
            <a:r>
              <a:rPr lang="pt-BR" dirty="0"/>
              <a:t> da requisição.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Definição do intervalo/timeout da requisição HTTP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F9AA961-53C8-4D25-84B9-E6755B78D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443" y="2695164"/>
            <a:ext cx="3600953" cy="1609950"/>
          </a:xfrm>
          <a:prstGeom prst="rect">
            <a:avLst/>
          </a:prstGeom>
        </p:spPr>
      </p:pic>
      <p:pic>
        <p:nvPicPr>
          <p:cNvPr id="7" name="Imagem 6" descr="Uma imagem contendo pássaro&#10;&#10;Descrição gerada automaticamente">
            <a:extLst>
              <a:ext uri="{FF2B5EF4-FFF2-40B4-BE49-F238E27FC236}">
                <a16:creationId xmlns:a16="http://schemas.microsoft.com/office/drawing/2014/main" id="{85589AF7-E3F7-4A14-8883-6E8860D04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786" y="4712016"/>
            <a:ext cx="2448267" cy="143847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AD1EF94-C362-41C1-9E5D-674859C441C4}"/>
              </a:ext>
            </a:extLst>
          </p:cNvPr>
          <p:cNvSpPr txBox="1"/>
          <p:nvPr/>
        </p:nvSpPr>
        <p:spPr>
          <a:xfrm>
            <a:off x="8803786" y="6150492"/>
            <a:ext cx="2448267" cy="3475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URL que será chamada</a:t>
            </a:r>
          </a:p>
        </p:txBody>
      </p:sp>
    </p:spTree>
    <p:extLst>
      <p:ext uri="{BB962C8B-B14F-4D97-AF65-F5344CB8AC3E}">
        <p14:creationId xmlns:p14="http://schemas.microsoft.com/office/powerpoint/2010/main" val="37246662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HTTP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541567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valor retornado de uma </a:t>
            </a:r>
            <a:r>
              <a:rPr lang="pt-BR" dirty="0" err="1"/>
              <a:t>probe</a:t>
            </a:r>
            <a:r>
              <a:rPr lang="pt-BR" dirty="0"/>
              <a:t> HTTP é uma coleção de status HTTP, os cabeçalhos da resposta e o conteúdo da mesma.</a:t>
            </a:r>
          </a:p>
          <a:p>
            <a:pPr>
              <a:spcAft>
                <a:spcPts val="1000"/>
              </a:spcAft>
            </a:pPr>
            <a:r>
              <a:rPr lang="pt-BR" dirty="0"/>
              <a:t>Se a </a:t>
            </a:r>
            <a:r>
              <a:rPr lang="pt-BR" dirty="0" err="1"/>
              <a:t>probe</a:t>
            </a:r>
            <a:r>
              <a:rPr lang="pt-BR" dirty="0"/>
              <a:t> for declarada dentro do bloco de código da </a:t>
            </a:r>
            <a:r>
              <a:rPr lang="pt-BR" dirty="0" err="1"/>
              <a:t>steady-state</a:t>
            </a:r>
            <a:r>
              <a:rPr lang="pt-BR" dirty="0"/>
              <a:t> </a:t>
            </a:r>
            <a:r>
              <a:rPr lang="pt-BR" dirty="0" err="1"/>
              <a:t>hypothesis</a:t>
            </a:r>
            <a:r>
              <a:rPr lang="pt-BR" dirty="0"/>
              <a:t>, então podemos examinar o status </a:t>
            </a:r>
            <a:r>
              <a:rPr lang="pt-BR" dirty="0" err="1"/>
              <a:t>code</a:t>
            </a:r>
            <a:r>
              <a:rPr lang="pt-BR" dirty="0"/>
              <a:t> para saber se o mesmo está dentro da tolerância da </a:t>
            </a:r>
            <a:r>
              <a:rPr lang="pt-BR" dirty="0" err="1"/>
              <a:t>probe</a:t>
            </a:r>
            <a:r>
              <a:rPr lang="pt-BR" dirty="0"/>
              <a:t>.</a:t>
            </a:r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B95C705-E651-41EB-B902-F49D28888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276789"/>
            <a:ext cx="5391902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4525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HTTP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103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</a:t>
            </a:r>
            <a:r>
              <a:rPr lang="pt-BR" i="1" dirty="0"/>
              <a:t>http </a:t>
            </a:r>
            <a:r>
              <a:rPr lang="pt-BR" i="1" dirty="0" err="1"/>
              <a:t>provider</a:t>
            </a:r>
            <a:r>
              <a:rPr lang="pt-BR" i="1" dirty="0"/>
              <a:t> </a:t>
            </a:r>
            <a:r>
              <a:rPr lang="pt-BR" dirty="0"/>
              <a:t>nos permite examinar os status </a:t>
            </a:r>
            <a:r>
              <a:rPr lang="pt-BR" dirty="0" err="1"/>
              <a:t>codes</a:t>
            </a:r>
            <a:r>
              <a:rPr lang="pt-BR" dirty="0"/>
              <a:t> das respostas HTTP.</a:t>
            </a:r>
          </a:p>
          <a:p>
            <a:pPr>
              <a:spcAft>
                <a:spcPts val="1000"/>
              </a:spcAft>
            </a:pPr>
            <a:r>
              <a:rPr lang="pt-BR" dirty="0"/>
              <a:t>Porém se quisermos examinar o cabeçalho e o corpo da resposta precisaremos usar outros métodos.</a:t>
            </a:r>
          </a:p>
          <a:p>
            <a:pPr>
              <a:spcAft>
                <a:spcPts val="1000"/>
              </a:spcAft>
            </a:pPr>
            <a:r>
              <a:rPr lang="pt-BR" dirty="0"/>
              <a:t>Podemos usar um script </a:t>
            </a:r>
            <a:r>
              <a:rPr lang="pt-BR" dirty="0" err="1"/>
              <a:t>bash</a:t>
            </a:r>
            <a:r>
              <a:rPr lang="pt-BR" dirty="0"/>
              <a:t> ou implementar um driver totalmente customizado em Python.</a:t>
            </a:r>
          </a:p>
          <a:p>
            <a:pPr>
              <a:spcAft>
                <a:spcPts val="1000"/>
              </a:spcAft>
            </a:pPr>
            <a:r>
              <a:rPr lang="pt-BR" dirty="0"/>
              <a:t>Uma outra forma de customização similar ao </a:t>
            </a:r>
            <a:r>
              <a:rPr lang="pt-BR" i="1" dirty="0"/>
              <a:t>http </a:t>
            </a:r>
            <a:r>
              <a:rPr lang="pt-BR" i="1" dirty="0" err="1"/>
              <a:t>provider</a:t>
            </a:r>
            <a:r>
              <a:rPr lang="pt-BR" i="1" dirty="0"/>
              <a:t> </a:t>
            </a:r>
            <a:r>
              <a:rPr lang="pt-BR" dirty="0"/>
              <a:t>é o </a:t>
            </a:r>
            <a:r>
              <a:rPr lang="pt-BR" i="1" dirty="0" err="1"/>
              <a:t>process</a:t>
            </a:r>
            <a:r>
              <a:rPr lang="pt-BR" i="1" dirty="0"/>
              <a:t> </a:t>
            </a:r>
            <a:r>
              <a:rPr lang="pt-BR" i="1" dirty="0" err="1"/>
              <a:t>provider</a:t>
            </a:r>
            <a:r>
              <a:rPr lang="pt-BR" i="1" dirty="0"/>
              <a:t>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893153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</a:t>
            </a:r>
            <a:r>
              <a:rPr lang="pt-BR" dirty="0" err="1"/>
              <a:t>Process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18351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</a:t>
            </a:r>
            <a:r>
              <a:rPr lang="pt-BR" i="1" dirty="0" err="1"/>
              <a:t>process</a:t>
            </a:r>
            <a:r>
              <a:rPr lang="pt-BR" i="1" dirty="0"/>
              <a:t> </a:t>
            </a:r>
            <a:r>
              <a:rPr lang="pt-BR" i="1" dirty="0" err="1"/>
              <a:t>provider</a:t>
            </a:r>
            <a:r>
              <a:rPr lang="pt-BR" dirty="0"/>
              <a:t> nos </a:t>
            </a:r>
            <a:r>
              <a:rPr lang="pt-BR" dirty="0" err="1"/>
              <a:t>permiter</a:t>
            </a:r>
            <a:r>
              <a:rPr lang="pt-BR" dirty="0"/>
              <a:t> chamar qualquer processo local como parte da execução do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Para isso criamos uma </a:t>
            </a:r>
            <a:r>
              <a:rPr lang="pt-BR" dirty="0" err="1"/>
              <a:t>action</a:t>
            </a:r>
            <a:r>
              <a:rPr lang="pt-BR" dirty="0"/>
              <a:t> </a:t>
            </a:r>
            <a:r>
              <a:rPr lang="pt-BR" dirty="0" err="1"/>
              <a:t>activity</a:t>
            </a:r>
            <a:endParaRPr lang="pt-BR" dirty="0"/>
          </a:p>
          <a:p>
            <a:pPr>
              <a:spcAft>
                <a:spcPts val="1000"/>
              </a:spcAft>
            </a:pPr>
            <a:r>
              <a:rPr lang="pt-BR" dirty="0"/>
              <a:t>Podemos especificar o processo local usando </a:t>
            </a:r>
            <a:r>
              <a:rPr lang="pt-BR" i="1" dirty="0"/>
              <a:t>path</a:t>
            </a:r>
            <a:r>
              <a:rPr lang="pt-BR" dirty="0"/>
              <a:t>, bem como especificar os argumentos que serão passados ao processo usando </a:t>
            </a:r>
            <a:r>
              <a:rPr lang="pt-BR" i="1" dirty="0" err="1"/>
              <a:t>arguments</a:t>
            </a:r>
            <a:endParaRPr lang="pt-BR" i="1" dirty="0"/>
          </a:p>
          <a:p>
            <a:pPr>
              <a:spcAft>
                <a:spcPts val="1000"/>
              </a:spcAft>
            </a:pPr>
            <a:r>
              <a:rPr lang="pt-BR" dirty="0"/>
              <a:t>O </a:t>
            </a:r>
            <a:r>
              <a:rPr lang="pt-BR" i="1" dirty="0" err="1"/>
              <a:t>process</a:t>
            </a:r>
            <a:r>
              <a:rPr lang="pt-BR" i="1" dirty="0"/>
              <a:t> </a:t>
            </a:r>
            <a:r>
              <a:rPr lang="pt-BR" i="1" dirty="0" err="1"/>
              <a:t>provider</a:t>
            </a:r>
            <a:r>
              <a:rPr lang="pt-BR" i="1" dirty="0"/>
              <a:t> </a:t>
            </a:r>
            <a:r>
              <a:rPr lang="pt-BR" dirty="0"/>
              <a:t>é muito útil por atuar num alto nível de abstração.</a:t>
            </a:r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671D7B5-7B99-4AC8-A480-AB0FD05F7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186" y="3042649"/>
            <a:ext cx="3367678" cy="1412938"/>
          </a:xfrm>
          <a:prstGeom prst="rect">
            <a:avLst/>
          </a:prstGeom>
        </p:spPr>
      </p:pic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B5AFF1E-E354-48AE-84F6-3F380A356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186" y="4722369"/>
            <a:ext cx="3352106" cy="160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5784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Quando precisamos de uma customização mais personalizada podemos utilizar a linguagem Python para criar nossas próprias </a:t>
            </a:r>
            <a:r>
              <a:rPr lang="pt-BR" dirty="0" err="1"/>
              <a:t>probes</a:t>
            </a:r>
            <a:r>
              <a:rPr lang="pt-BR" dirty="0"/>
              <a:t> e </a:t>
            </a:r>
            <a:r>
              <a:rPr lang="pt-BR" dirty="0" err="1"/>
              <a:t>actions</a:t>
            </a:r>
            <a:r>
              <a:rPr lang="pt-BR" dirty="0"/>
              <a:t> customizadas.</a:t>
            </a:r>
          </a:p>
          <a:p>
            <a:pPr>
              <a:spcAft>
                <a:spcPts val="1000"/>
              </a:spcAft>
            </a:pPr>
            <a:r>
              <a:rPr lang="pt-BR" dirty="0"/>
              <a:t>Primeiro precisamos estar na mesma instância do ambiente virtual em que o Chaos Toolkit está instalado.</a:t>
            </a:r>
          </a:p>
          <a:p>
            <a:pPr>
              <a:spcAft>
                <a:spcPts val="1000"/>
              </a:spcAft>
            </a:pPr>
            <a:r>
              <a:rPr lang="pt-BR" dirty="0"/>
              <a:t>Para isso podemos usar o comando utilizado anteriormente quando criamos o nosso ambiente virtual: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(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r>
              <a:rPr lang="pt-BR" dirty="0">
                <a:highlight>
                  <a:srgbClr val="000000"/>
                </a:highlight>
              </a:rPr>
              <a:t>) $ </a:t>
            </a:r>
            <a:r>
              <a:rPr lang="pt-BR" dirty="0" err="1">
                <a:highlight>
                  <a:srgbClr val="000000"/>
                </a:highlight>
              </a:rPr>
              <a:t>chaos</a:t>
            </a:r>
            <a:r>
              <a:rPr lang="pt-BR" dirty="0">
                <a:highlight>
                  <a:srgbClr val="000000"/>
                </a:highlight>
              </a:rPr>
              <a:t> --help</a:t>
            </a:r>
          </a:p>
        </p:txBody>
      </p:sp>
    </p:spTree>
    <p:extLst>
      <p:ext uri="{BB962C8B-B14F-4D97-AF65-F5344CB8AC3E}">
        <p14:creationId xmlns:p14="http://schemas.microsoft.com/office/powerpoint/2010/main" val="76473738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Iremos utilizar um driver customizado em Python que irá se integrar com o Chaos </a:t>
            </a:r>
            <a:r>
              <a:rPr lang="pt-BR" dirty="0" err="1"/>
              <a:t>Monkey</a:t>
            </a:r>
            <a:r>
              <a:rPr lang="pt-BR" dirty="0"/>
              <a:t> for Spring Boot.</a:t>
            </a:r>
          </a:p>
          <a:p>
            <a:pPr>
              <a:spcAft>
                <a:spcPts val="1000"/>
              </a:spcAft>
            </a:pPr>
            <a:r>
              <a:rPr lang="pt-BR" dirty="0"/>
              <a:t>O Chaos </a:t>
            </a:r>
            <a:r>
              <a:rPr lang="pt-BR" dirty="0" err="1"/>
              <a:t>Monkey</a:t>
            </a:r>
            <a:r>
              <a:rPr lang="pt-BR" dirty="0"/>
              <a:t> for Spring Boot é uma ferramenta de Chaos </a:t>
            </a:r>
            <a:r>
              <a:rPr lang="pt-BR" dirty="0" err="1"/>
              <a:t>Engineering</a:t>
            </a:r>
            <a:r>
              <a:rPr lang="pt-BR" dirty="0"/>
              <a:t> que nos permite injetar condições turbulentas em aplicações em Spring Boot.</a:t>
            </a:r>
          </a:p>
          <a:p>
            <a:pPr>
              <a:spcAft>
                <a:spcPts val="1000"/>
              </a:spcAft>
            </a:pPr>
            <a:r>
              <a:rPr lang="pt-BR" dirty="0"/>
              <a:t>Iremos criar um driver que seja capaz de prover uma </a:t>
            </a:r>
            <a:r>
              <a:rPr lang="pt-BR" dirty="0" err="1"/>
              <a:t>probe</a:t>
            </a:r>
            <a:r>
              <a:rPr lang="pt-BR" dirty="0"/>
              <a:t> que responda independente da aplicação Spring Boot usada.</a:t>
            </a:r>
          </a:p>
          <a:p>
            <a:pPr>
              <a:spcAft>
                <a:spcPts val="1000"/>
              </a:spcAft>
            </a:pPr>
            <a:r>
              <a:rPr lang="pt-BR" dirty="0"/>
              <a:t>Apesar de usarmos uma </a:t>
            </a:r>
            <a:r>
              <a:rPr lang="pt-BR" dirty="0" err="1"/>
              <a:t>probe</a:t>
            </a:r>
            <a:r>
              <a:rPr lang="pt-BR" dirty="0"/>
              <a:t>, o processo é bem parecido para a implementação de uma </a:t>
            </a:r>
            <a:r>
              <a:rPr lang="pt-BR" dirty="0" err="1"/>
              <a:t>action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818417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Uma </a:t>
            </a:r>
            <a:r>
              <a:rPr lang="pt-BR" dirty="0" err="1"/>
              <a:t>probe</a:t>
            </a:r>
            <a:r>
              <a:rPr lang="pt-BR" dirty="0"/>
              <a:t> é chamada para inspecionar uma certa propriedade do sistema e uma </a:t>
            </a:r>
            <a:r>
              <a:rPr lang="pt-BR" dirty="0" err="1"/>
              <a:t>action</a:t>
            </a:r>
            <a:r>
              <a:rPr lang="pt-BR" dirty="0"/>
              <a:t> é chamada para injetar uma condição turbulenta no mesmo.</a:t>
            </a:r>
          </a:p>
          <a:p>
            <a:pPr>
              <a:spcAft>
                <a:spcPts val="1000"/>
              </a:spcAft>
            </a:pPr>
            <a:r>
              <a:rPr lang="pt-BR" dirty="0"/>
              <a:t>Criação do Driver Python Customizado: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Primeiro, iremos criar um módulo para a nossa extensão Python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Podemos realizar este passo manualmente, mas iremos utilizar um </a:t>
            </a:r>
            <a:r>
              <a:rPr lang="pt-BR" dirty="0" err="1"/>
              <a:t>template</a:t>
            </a:r>
            <a:r>
              <a:rPr lang="pt-BR" dirty="0"/>
              <a:t> para isto.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Com o seguinte comando instalaremos o Python </a:t>
            </a:r>
            <a:r>
              <a:rPr lang="pt-BR" dirty="0" err="1"/>
              <a:t>Cookiecutter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>
                <a:highlight>
                  <a:srgbClr val="000000"/>
                </a:highlight>
              </a:rPr>
              <a:t>(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r>
              <a:rPr lang="pt-BR" dirty="0">
                <a:highlight>
                  <a:srgbClr val="000000"/>
                </a:highlight>
              </a:rPr>
              <a:t>) $ </a:t>
            </a:r>
            <a:r>
              <a:rPr lang="pt-BR" dirty="0" err="1">
                <a:highlight>
                  <a:srgbClr val="000000"/>
                </a:highlight>
              </a:rPr>
              <a:t>pip</a:t>
            </a:r>
            <a:r>
              <a:rPr lang="pt-BR" dirty="0">
                <a:highlight>
                  <a:srgbClr val="000000"/>
                </a:highlight>
              </a:rPr>
              <a:t> </a:t>
            </a:r>
            <a:r>
              <a:rPr lang="pt-BR" dirty="0" err="1">
                <a:highlight>
                  <a:srgbClr val="000000"/>
                </a:highlight>
              </a:rPr>
              <a:t>install</a:t>
            </a:r>
            <a:r>
              <a:rPr lang="pt-BR" dirty="0">
                <a:highlight>
                  <a:srgbClr val="000000"/>
                </a:highlight>
              </a:rPr>
              <a:t> </a:t>
            </a:r>
            <a:r>
              <a:rPr lang="pt-BR" dirty="0" err="1">
                <a:highlight>
                  <a:srgbClr val="000000"/>
                </a:highlight>
              </a:rPr>
              <a:t>cookiecutter</a:t>
            </a:r>
            <a:endParaRPr lang="pt-BR" dirty="0">
              <a:highlight>
                <a:srgbClr val="000000"/>
              </a:highlight>
            </a:endParaRPr>
          </a:p>
          <a:p>
            <a:pPr lvl="1"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598549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Driver Python Customizado: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Agora criaremos um novo módulo chamado </a:t>
            </a:r>
            <a:r>
              <a:rPr lang="pt-BR" dirty="0" err="1"/>
              <a:t>chaosmonkeylite</a:t>
            </a:r>
            <a:endParaRPr lang="pt-BR" dirty="0"/>
          </a:p>
          <a:p>
            <a:pPr lvl="1">
              <a:spcAft>
                <a:spcPts val="1000"/>
              </a:spcAft>
            </a:pPr>
            <a:endParaRPr lang="pt-BR" dirty="0"/>
          </a:p>
          <a:p>
            <a:pPr lvl="1">
              <a:spcAft>
                <a:spcPts val="1000"/>
              </a:spcAft>
            </a:pPr>
            <a:endParaRPr lang="pt-BR" dirty="0"/>
          </a:p>
          <a:p>
            <a:pPr lvl="1">
              <a:spcAft>
                <a:spcPts val="1000"/>
              </a:spcAft>
            </a:pPr>
            <a:endParaRPr lang="pt-BR" dirty="0"/>
          </a:p>
          <a:p>
            <a:pPr lvl="1">
              <a:spcAft>
                <a:spcPts val="1000"/>
              </a:spcAft>
            </a:pPr>
            <a:endParaRPr lang="pt-BR" dirty="0"/>
          </a:p>
          <a:p>
            <a:pPr lvl="1">
              <a:spcAft>
                <a:spcPts val="1000"/>
              </a:spcAft>
            </a:pPr>
            <a:r>
              <a:rPr lang="pt-BR" dirty="0"/>
              <a:t>Se tudo ocorreu bem, poderemos listar o conteúdo do diretório atual do nosso projeto.</a:t>
            </a:r>
          </a:p>
        </p:txBody>
      </p:sp>
      <p:pic>
        <p:nvPicPr>
          <p:cNvPr id="3" name="Imagem 2" descr="Foto em preto e branco&#10;&#10;Descrição gerada automaticamente">
            <a:extLst>
              <a:ext uri="{FF2B5EF4-FFF2-40B4-BE49-F238E27FC236}">
                <a16:creationId xmlns:a16="http://schemas.microsoft.com/office/drawing/2014/main" id="{F43FD92B-042C-4D9A-8AFD-EA308E33D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299" y="3429000"/>
            <a:ext cx="6621401" cy="184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8603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Driver Python Customizado: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dirty="0"/>
              <a:t>Agora iremos entrar no diretório </a:t>
            </a:r>
            <a:r>
              <a:rPr lang="pt-BR" dirty="0" err="1"/>
              <a:t>chaostoolkit</a:t>
            </a:r>
            <a:r>
              <a:rPr lang="pt-BR" dirty="0"/>
              <a:t>-</a:t>
            </a:r>
            <a:br>
              <a:rPr lang="pt-BR" dirty="0"/>
            </a:br>
            <a:r>
              <a:rPr lang="pt-BR" dirty="0" err="1"/>
              <a:t>chaosmonkeylite</a:t>
            </a:r>
            <a:r>
              <a:rPr lang="pt-BR" dirty="0"/>
              <a:t> e instalar o módulo vazio da nossa </a:t>
            </a:r>
            <a:br>
              <a:rPr lang="pt-BR" dirty="0"/>
            </a:br>
            <a:r>
              <a:rPr lang="pt-BR" dirty="0"/>
              <a:t>extensão.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dirty="0"/>
              <a:t>Após a instalação o módulo estará pronto para o </a:t>
            </a:r>
            <a:br>
              <a:rPr lang="pt-BR" dirty="0"/>
            </a:br>
            <a:r>
              <a:rPr lang="pt-BR" dirty="0"/>
              <a:t>desenvolvimento e teste.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Comandos:</a:t>
            </a:r>
            <a:br>
              <a:rPr lang="pt-BR" dirty="0"/>
            </a:br>
            <a:r>
              <a:rPr lang="pt-BR" dirty="0">
                <a:highlight>
                  <a:srgbClr val="000000"/>
                </a:highlight>
              </a:rPr>
              <a:t>(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r>
              <a:rPr lang="pt-BR" dirty="0">
                <a:highlight>
                  <a:srgbClr val="000000"/>
                </a:highlight>
              </a:rPr>
              <a:t>) $ </a:t>
            </a:r>
            <a:r>
              <a:rPr lang="pt-BR" dirty="0" err="1">
                <a:highlight>
                  <a:srgbClr val="000000"/>
                </a:highlight>
              </a:rPr>
              <a:t>cd</a:t>
            </a:r>
            <a:r>
              <a:rPr lang="pt-BR" dirty="0">
                <a:highlight>
                  <a:srgbClr val="000000"/>
                </a:highlight>
              </a:rPr>
              <a:t> </a:t>
            </a:r>
            <a:r>
              <a:rPr lang="pt-BR" dirty="0" err="1">
                <a:highlight>
                  <a:srgbClr val="000000"/>
                </a:highlight>
              </a:rPr>
              <a:t>chaostoolkit-chaosmonkey</a:t>
            </a:r>
            <a:br>
              <a:rPr lang="pt-BR" dirty="0">
                <a:highlight>
                  <a:srgbClr val="000000"/>
                </a:highlight>
              </a:rPr>
            </a:br>
            <a:r>
              <a:rPr lang="pt-BR" dirty="0">
                <a:highlight>
                  <a:srgbClr val="000000"/>
                </a:highlight>
              </a:rPr>
              <a:t>(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r>
              <a:rPr lang="pt-BR" dirty="0">
                <a:highlight>
                  <a:srgbClr val="000000"/>
                </a:highlight>
              </a:rPr>
              <a:t>) $ </a:t>
            </a:r>
            <a:r>
              <a:rPr lang="pt-BR" dirty="0" err="1">
                <a:highlight>
                  <a:srgbClr val="000000"/>
                </a:highlight>
              </a:rPr>
              <a:t>pip</a:t>
            </a:r>
            <a:r>
              <a:rPr lang="pt-BR" dirty="0">
                <a:highlight>
                  <a:srgbClr val="000000"/>
                </a:highlight>
              </a:rPr>
              <a:t> </a:t>
            </a:r>
            <a:r>
              <a:rPr lang="pt-BR" dirty="0" err="1">
                <a:highlight>
                  <a:srgbClr val="000000"/>
                </a:highlight>
              </a:rPr>
              <a:t>install</a:t>
            </a:r>
            <a:r>
              <a:rPr lang="pt-BR" dirty="0">
                <a:highlight>
                  <a:srgbClr val="000000"/>
                </a:highlight>
              </a:rPr>
              <a:t> -r requirements-dev.txt -r requirements.txt</a:t>
            </a:r>
          </a:p>
          <a:p>
            <a:pPr lvl="1">
              <a:spcAft>
                <a:spcPts val="1000"/>
              </a:spcAft>
            </a:pPr>
            <a:endParaRPr lang="pt-BR" dirty="0"/>
          </a:p>
          <a:p>
            <a:pPr lvl="1">
              <a:spcAft>
                <a:spcPts val="1000"/>
              </a:spcAft>
            </a:pPr>
            <a:endParaRPr lang="pt-BR" dirty="0"/>
          </a:p>
          <a:p>
            <a:pPr lvl="1">
              <a:spcAft>
                <a:spcPts val="1000"/>
              </a:spcAft>
            </a:pPr>
            <a:endParaRPr lang="pt-BR" dirty="0"/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0BBF474-390D-4B51-B81D-C057DF990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422" y="2712720"/>
            <a:ext cx="3180919" cy="249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3738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Driver Python Customizado: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dirty="0"/>
              <a:t>Comandos:</a:t>
            </a:r>
            <a:br>
              <a:rPr lang="pt-BR" dirty="0"/>
            </a:br>
            <a:r>
              <a:rPr lang="pt-BR" dirty="0">
                <a:highlight>
                  <a:srgbClr val="000000"/>
                </a:highlight>
              </a:rPr>
              <a:t>(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r>
              <a:rPr lang="pt-BR" dirty="0">
                <a:highlight>
                  <a:srgbClr val="000000"/>
                </a:highlight>
              </a:rPr>
              <a:t>) $ </a:t>
            </a:r>
            <a:r>
              <a:rPr lang="pt-BR" dirty="0" err="1">
                <a:highlight>
                  <a:srgbClr val="000000"/>
                </a:highlight>
              </a:rPr>
              <a:t>pip</a:t>
            </a:r>
            <a:r>
              <a:rPr lang="pt-BR" dirty="0">
                <a:highlight>
                  <a:srgbClr val="000000"/>
                </a:highlight>
              </a:rPr>
              <a:t> </a:t>
            </a:r>
            <a:r>
              <a:rPr lang="pt-BR" dirty="0" err="1">
                <a:highlight>
                  <a:srgbClr val="000000"/>
                </a:highlight>
              </a:rPr>
              <a:t>install</a:t>
            </a:r>
            <a:r>
              <a:rPr lang="pt-BR" dirty="0">
                <a:highlight>
                  <a:srgbClr val="000000"/>
                </a:highlight>
              </a:rPr>
              <a:t> -e .</a:t>
            </a:r>
          </a:p>
          <a:p>
            <a:pPr marL="457200" lvl="1" indent="0">
              <a:spcBef>
                <a:spcPts val="1000"/>
              </a:spcBef>
              <a:spcAft>
                <a:spcPts val="1000"/>
              </a:spcAft>
              <a:buNone/>
            </a:pPr>
            <a:endParaRPr lang="pt-BR" dirty="0">
              <a:highlight>
                <a:srgbClr val="000000"/>
              </a:highlight>
            </a:endParaRPr>
          </a:p>
        </p:txBody>
      </p:sp>
      <p:pic>
        <p:nvPicPr>
          <p:cNvPr id="3" name="Imagem 2" descr="Uma imagem contendo screenshot, pássaro&#10;&#10;Descrição gerada automaticamente">
            <a:extLst>
              <a:ext uri="{FF2B5EF4-FFF2-40B4-BE49-F238E27FC236}">
                <a16:creationId xmlns:a16="http://schemas.microsoft.com/office/drawing/2014/main" id="{5A0B9004-EBEE-489A-B228-2C9382031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230" y="3813557"/>
            <a:ext cx="6885050" cy="1203680"/>
          </a:xfrm>
          <a:prstGeom prst="rect">
            <a:avLst/>
          </a:prstGeom>
        </p:spPr>
      </p:pic>
      <p:pic>
        <p:nvPicPr>
          <p:cNvPr id="9" name="Imagem 8" descr="Uma imagem contendo pássaro&#10;&#10;Descrição gerada automaticamente">
            <a:extLst>
              <a:ext uri="{FF2B5EF4-FFF2-40B4-BE49-F238E27FC236}">
                <a16:creationId xmlns:a16="http://schemas.microsoft.com/office/drawing/2014/main" id="{30F96587-50EE-42B1-B6FE-F58C5FEB9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230" y="5113267"/>
            <a:ext cx="6885050" cy="11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6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Observabilidade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2057B65-44B7-4747-9E63-E0A522842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 fontScale="92500"/>
          </a:bodyPr>
          <a:lstStyle/>
          <a:p>
            <a:r>
              <a:rPr lang="pt-BR" sz="2600" dirty="0"/>
              <a:t>É fundamental que o sistema seja capaz de ser depurado enquanto os experimentos sejam realizados.</a:t>
            </a:r>
          </a:p>
          <a:p>
            <a:r>
              <a:rPr lang="pt-BR" sz="2600" dirty="0"/>
              <a:t>“</a:t>
            </a:r>
            <a:r>
              <a:rPr lang="pt-BR" sz="2600" dirty="0" err="1"/>
              <a:t>Charity</a:t>
            </a:r>
            <a:r>
              <a:rPr lang="pt-BR" sz="2600" dirty="0"/>
              <a:t> </a:t>
            </a:r>
            <a:r>
              <a:rPr lang="pt-BR" sz="2600" dirty="0" err="1"/>
              <a:t>Majors</a:t>
            </a:r>
            <a:r>
              <a:rPr lang="pt-BR" sz="2600" dirty="0"/>
              <a:t> descreve a </a:t>
            </a:r>
            <a:r>
              <a:rPr lang="pt-BR" sz="2600" dirty="0" err="1"/>
              <a:t>observabilidade</a:t>
            </a:r>
            <a:r>
              <a:rPr lang="pt-BR" sz="2600" dirty="0"/>
              <a:t> como a habilidade que um sistema em execução tem de ser depurado/</a:t>
            </a:r>
            <a:r>
              <a:rPr lang="pt-BR" sz="2600" dirty="0" err="1"/>
              <a:t>debugado</a:t>
            </a:r>
            <a:r>
              <a:rPr lang="pt-BR" sz="2600" dirty="0"/>
              <a:t>”</a:t>
            </a:r>
          </a:p>
          <a:p>
            <a:r>
              <a:rPr lang="pt-BR" sz="2600" dirty="0"/>
              <a:t>Os experimentos irão se </a:t>
            </a:r>
            <a:r>
              <a:rPr lang="pt-BR" sz="2600" dirty="0" err="1"/>
              <a:t>baseiar</a:t>
            </a:r>
            <a:r>
              <a:rPr lang="pt-BR" sz="2600" dirty="0"/>
              <a:t> na capacidade que um sistema tem de ser depurado em produção/execução em cenário real.</a:t>
            </a:r>
          </a:p>
          <a:p>
            <a:r>
              <a:rPr lang="pt-BR" sz="2600" dirty="0"/>
              <a:t>Se o sistema não possuir uma alta </a:t>
            </a:r>
            <a:r>
              <a:rPr lang="pt-BR" sz="2600" dirty="0" err="1"/>
              <a:t>observabilidade</a:t>
            </a:r>
            <a:r>
              <a:rPr lang="pt-BR" sz="2600" dirty="0"/>
              <a:t> essa deficiência se tornará muito evidente ao implementar a Engenharia do Caos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9312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Driver Python Customizado: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dirty="0"/>
              <a:t>Comandos: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endParaRPr lang="pt-BR" dirty="0"/>
          </a:p>
          <a:p>
            <a:pPr lvl="1">
              <a:spcBef>
                <a:spcPts val="1000"/>
              </a:spcBef>
              <a:spcAft>
                <a:spcPts val="1000"/>
              </a:spcAft>
            </a:pPr>
            <a:endParaRPr lang="pt-BR" dirty="0"/>
          </a:p>
          <a:p>
            <a:pPr lvl="1">
              <a:spcBef>
                <a:spcPts val="1000"/>
              </a:spcBef>
              <a:spcAft>
                <a:spcPts val="1000"/>
              </a:spcAft>
            </a:pPr>
            <a:endParaRPr lang="pt-BR" dirty="0"/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dirty="0"/>
              <a:t>Agora que temos o módulo configurado e pronto para a instalação</a:t>
            </a:r>
            <a:br>
              <a:rPr lang="pt-BR" dirty="0"/>
            </a:br>
            <a:r>
              <a:rPr lang="pt-BR" dirty="0"/>
              <a:t>do Chaos Toolkit, iremos adicionar algumas Features.</a:t>
            </a:r>
            <a:br>
              <a:rPr lang="pt-BR" dirty="0"/>
            </a:br>
            <a:endParaRPr lang="pt-BR" dirty="0"/>
          </a:p>
        </p:txBody>
      </p:sp>
      <p:pic>
        <p:nvPicPr>
          <p:cNvPr id="6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9BF0C0C-37D7-4ABF-8E67-5C69B3AE7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70" y="3539237"/>
            <a:ext cx="6046850" cy="157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8558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Driver Python Customizado: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A primeira </a:t>
            </a:r>
            <a:r>
              <a:rPr lang="pt-BR" dirty="0" err="1"/>
              <a:t>feature</a:t>
            </a:r>
            <a:r>
              <a:rPr lang="pt-BR" dirty="0"/>
              <a:t> requerida é a uma </a:t>
            </a:r>
            <a:r>
              <a:rPr lang="pt-BR" dirty="0" err="1"/>
              <a:t>probe</a:t>
            </a:r>
            <a:endParaRPr lang="pt-BR" dirty="0"/>
          </a:p>
          <a:p>
            <a:pPr lvl="1">
              <a:spcAft>
                <a:spcPts val="1000"/>
              </a:spcAft>
            </a:pPr>
            <a:r>
              <a:rPr lang="pt-BR" dirty="0"/>
              <a:t>Praticando TDD (Test-</a:t>
            </a:r>
            <a:r>
              <a:rPr lang="pt-BR" dirty="0" err="1"/>
              <a:t>Driven</a:t>
            </a:r>
            <a:r>
              <a:rPr lang="pt-BR" dirty="0"/>
              <a:t> </a:t>
            </a:r>
            <a:r>
              <a:rPr lang="pt-BR" dirty="0" err="1"/>
              <a:t>Development</a:t>
            </a:r>
            <a:r>
              <a:rPr lang="pt-BR" dirty="0"/>
              <a:t>) podemos criar o seguinte</a:t>
            </a:r>
            <a:br>
              <a:rPr lang="pt-BR" dirty="0"/>
            </a:br>
            <a:r>
              <a:rPr lang="pt-BR" dirty="0"/>
              <a:t>teste para a nova </a:t>
            </a:r>
            <a:r>
              <a:rPr lang="pt-BR" dirty="0" err="1"/>
              <a:t>probe</a:t>
            </a:r>
            <a:r>
              <a:rPr lang="pt-BR" dirty="0"/>
              <a:t>, no arquivo chamado test_probes.py</a:t>
            </a:r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C88CC45-E6C5-40B7-8998-A6E27A88C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787" y="4258553"/>
            <a:ext cx="4388425" cy="232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7182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Driver Python Customizado: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1. Importa a </a:t>
            </a:r>
            <a:r>
              <a:rPr lang="pt-BR" dirty="0" err="1"/>
              <a:t>function</a:t>
            </a:r>
            <a:r>
              <a:rPr lang="en-US" dirty="0"/>
              <a:t> </a:t>
            </a:r>
            <a:r>
              <a:rPr lang="en-US" dirty="0" err="1"/>
              <a:t>chaosmonkey_enabled</a:t>
            </a:r>
            <a:r>
              <a:rPr lang="en-US" dirty="0"/>
              <a:t> para o </a:t>
            </a:r>
            <a:r>
              <a:rPr lang="en-US" dirty="0" err="1"/>
              <a:t>módulo</a:t>
            </a:r>
            <a:r>
              <a:rPr lang="en-US" dirty="0"/>
              <a:t> </a:t>
            </a:r>
            <a:r>
              <a:rPr lang="en-US" dirty="0" err="1"/>
              <a:t>chaosmlite</a:t>
            </a:r>
            <a:r>
              <a:rPr lang="en-US" dirty="0"/>
              <a:t>.</a:t>
            </a:r>
          </a:p>
          <a:p>
            <a:pPr lvl="1">
              <a:spcAft>
                <a:spcPts val="1000"/>
              </a:spcAft>
            </a:pPr>
            <a:r>
              <a:rPr lang="en-US" dirty="0"/>
              <a:t>2. </a:t>
            </a:r>
            <a:r>
              <a:rPr lang="en-US" dirty="0" err="1"/>
              <a:t>Realiza</a:t>
            </a:r>
            <a:r>
              <a:rPr lang="en-US" dirty="0"/>
              <a:t> um Mock da </a:t>
            </a:r>
            <a:r>
              <a:rPr lang="en-US" dirty="0" err="1"/>
              <a:t>resposta</a:t>
            </a:r>
            <a:r>
              <a:rPr lang="en-US" dirty="0"/>
              <a:t> </a:t>
            </a:r>
            <a:r>
              <a:rPr lang="en-US" dirty="0" err="1"/>
              <a:t>esperada</a:t>
            </a:r>
            <a:r>
              <a:rPr lang="en-US" dirty="0"/>
              <a:t> para a API do Chaos Monkey for Spring Boot</a:t>
            </a:r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D119EBE-E605-4844-A268-2E3DC6FFC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481" y="4103682"/>
            <a:ext cx="5337038" cy="250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6638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Driver Python Customizado: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3. Enquanto realiza o </a:t>
            </a:r>
            <a:r>
              <a:rPr lang="pt-BR" dirty="0" err="1"/>
              <a:t>Mock</a:t>
            </a:r>
            <a:r>
              <a:rPr lang="pt-BR" dirty="0"/>
              <a:t> da </a:t>
            </a:r>
            <a:r>
              <a:rPr lang="pt-BR" dirty="0" err="1"/>
              <a:t>chamda</a:t>
            </a:r>
            <a:r>
              <a:rPr lang="pt-BR" dirty="0"/>
              <a:t> para o </a:t>
            </a:r>
            <a:r>
              <a:rPr lang="en-US" dirty="0" err="1"/>
              <a:t>chaosmlite.api.call_api</a:t>
            </a:r>
            <a:r>
              <a:rPr lang="en-US" dirty="0"/>
              <a:t>, </a:t>
            </a:r>
            <a:r>
              <a:rPr lang="en-US" dirty="0" err="1"/>
              <a:t>retornando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resposta</a:t>
            </a:r>
            <a:r>
              <a:rPr lang="en-US" dirty="0"/>
              <a:t> </a:t>
            </a:r>
            <a:r>
              <a:rPr lang="en-US" dirty="0" err="1"/>
              <a:t>esperada</a:t>
            </a:r>
            <a:r>
              <a:rPr lang="en-US" dirty="0"/>
              <a:t> para o Chaos Monkey for Spring Boot ser </a:t>
            </a:r>
            <a:r>
              <a:rPr lang="en-US" dirty="0" err="1"/>
              <a:t>ativado</a:t>
            </a:r>
            <a:r>
              <a:rPr lang="en-US" dirty="0"/>
              <a:t>,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chama</a:t>
            </a:r>
            <a:r>
              <a:rPr lang="en-US" dirty="0"/>
              <a:t> a function </a:t>
            </a:r>
            <a:r>
              <a:rPr lang="en-US" dirty="0" err="1"/>
              <a:t>chaosmonkey_enabled</a:t>
            </a:r>
            <a:r>
              <a:rPr lang="en-US" dirty="0"/>
              <a:t> probe.</a:t>
            </a:r>
          </a:p>
          <a:p>
            <a:pPr lvl="1">
              <a:spcAft>
                <a:spcPts val="1000"/>
              </a:spcAft>
            </a:pPr>
            <a:r>
              <a:rPr lang="en-US" dirty="0"/>
              <a:t>4. </a:t>
            </a:r>
            <a:r>
              <a:rPr lang="en-US" dirty="0" err="1"/>
              <a:t>Certifica</a:t>
            </a:r>
            <a:r>
              <a:rPr lang="en-US" dirty="0"/>
              <a:t> que a </a:t>
            </a:r>
            <a:r>
              <a:rPr lang="en-US" dirty="0" err="1"/>
              <a:t>resposta</a:t>
            </a:r>
            <a:r>
              <a:rPr lang="en-US" dirty="0"/>
              <a:t> </a:t>
            </a:r>
            <a:r>
              <a:rPr lang="en-US" dirty="0" err="1"/>
              <a:t>identifique</a:t>
            </a:r>
            <a:r>
              <a:rPr lang="en-US" dirty="0"/>
              <a:t> </a:t>
            </a:r>
            <a:r>
              <a:rPr lang="en-US" dirty="0" err="1"/>
              <a:t>corretamente</a:t>
            </a:r>
            <a:r>
              <a:rPr lang="en-US" dirty="0"/>
              <a:t> que o Chaos Monkey for Spring Boot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ativado</a:t>
            </a:r>
            <a:r>
              <a:rPr lang="en-US" dirty="0"/>
              <a:t>.</a:t>
            </a:r>
          </a:p>
          <a:p>
            <a:pPr>
              <a:spcAft>
                <a:spcPts val="1000"/>
              </a:spcAft>
            </a:pPr>
            <a:r>
              <a:rPr lang="en-US" dirty="0"/>
              <a:t>Se </a:t>
            </a:r>
            <a:r>
              <a:rPr lang="en-US" dirty="0" err="1"/>
              <a:t>tentarmos</a:t>
            </a:r>
            <a:r>
              <a:rPr lang="en-US" dirty="0"/>
              <a:t> </a:t>
            </a:r>
            <a:r>
              <a:rPr lang="en-US" dirty="0" err="1"/>
              <a:t>executar</a:t>
            </a:r>
            <a:r>
              <a:rPr lang="en-US" dirty="0"/>
              <a:t> o teste com o </a:t>
            </a:r>
            <a:r>
              <a:rPr lang="en-US" dirty="0" err="1"/>
              <a:t>comando</a:t>
            </a:r>
            <a:r>
              <a:rPr lang="en-US" dirty="0"/>
              <a:t> </a:t>
            </a:r>
            <a:r>
              <a:rPr lang="pt-BR" i="1" dirty="0">
                <a:highlight>
                  <a:srgbClr val="000000"/>
                </a:highlight>
              </a:rPr>
              <a:t>(</a:t>
            </a:r>
            <a:r>
              <a:rPr lang="pt-BR" i="1" dirty="0" err="1">
                <a:highlight>
                  <a:srgbClr val="000000"/>
                </a:highlight>
              </a:rPr>
              <a:t>chaostk</a:t>
            </a:r>
            <a:r>
              <a:rPr lang="pt-BR" i="1" dirty="0">
                <a:highlight>
                  <a:srgbClr val="000000"/>
                </a:highlight>
              </a:rPr>
              <a:t>) $ </a:t>
            </a:r>
            <a:r>
              <a:rPr lang="pt-BR" b="1" i="1" dirty="0" err="1">
                <a:highlight>
                  <a:srgbClr val="000000"/>
                </a:highlight>
              </a:rPr>
              <a:t>pytest</a:t>
            </a:r>
            <a:br>
              <a:rPr lang="en-US" b="1" i="1" dirty="0">
                <a:highlight>
                  <a:srgbClr val="000000"/>
                </a:highlight>
              </a:rPr>
            </a:br>
            <a:r>
              <a:rPr lang="en-US" dirty="0" err="1"/>
              <a:t>receberemos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mensagem</a:t>
            </a:r>
            <a:r>
              <a:rPr lang="en-US" dirty="0"/>
              <a:t> de </a:t>
            </a:r>
            <a:r>
              <a:rPr lang="en-US" dirty="0" err="1"/>
              <a:t>erro</a:t>
            </a:r>
            <a:r>
              <a:rPr lang="en-US" dirty="0"/>
              <a:t>, </a:t>
            </a:r>
            <a:r>
              <a:rPr lang="en-US" dirty="0" err="1"/>
              <a:t>afinal</a:t>
            </a:r>
            <a:r>
              <a:rPr lang="en-US" dirty="0"/>
              <a:t> a probe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escrita</a:t>
            </a:r>
            <a:r>
              <a:rPr lang="en-US" dirty="0"/>
              <a:t> </a:t>
            </a:r>
            <a:r>
              <a:rPr lang="en-US" dirty="0" err="1"/>
              <a:t>ainda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19498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Para criarmos a </a:t>
            </a:r>
            <a:r>
              <a:rPr lang="pt-BR" dirty="0" err="1"/>
              <a:t>probe</a:t>
            </a:r>
            <a:r>
              <a:rPr lang="pt-BR" dirty="0"/>
              <a:t>, iremos adicionar o seguinte código ao arquivo </a:t>
            </a:r>
            <a:r>
              <a:rPr lang="pt-BR" i="1" dirty="0"/>
              <a:t>probes.py </a:t>
            </a:r>
            <a:r>
              <a:rPr lang="pt-BR" dirty="0"/>
              <a:t>no diretório do módulo </a:t>
            </a:r>
            <a:r>
              <a:rPr lang="pt-BR" i="1" dirty="0" err="1"/>
              <a:t>chaosmlite</a:t>
            </a:r>
            <a:r>
              <a:rPr lang="pt-BR" i="1" dirty="0"/>
              <a:t>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9" name="Imagem 8" descr="Uma imagem contendo screenshot, pássaro&#10;&#10;Descrição gerada automaticamente">
            <a:extLst>
              <a:ext uri="{FF2B5EF4-FFF2-40B4-BE49-F238E27FC236}">
                <a16:creationId xmlns:a16="http://schemas.microsoft.com/office/drawing/2014/main" id="{4067EA0B-28FF-4035-A6F9-E2A883238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70" y="4125784"/>
            <a:ext cx="4291983" cy="1796102"/>
          </a:xfrm>
          <a:prstGeom prst="rect">
            <a:avLst/>
          </a:prstGeom>
        </p:spPr>
      </p:pic>
      <p:pic>
        <p:nvPicPr>
          <p:cNvPr id="11" name="Imagem 10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2C3EB11-200A-4CE4-8182-01CC95D5B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568" y="3814306"/>
            <a:ext cx="5347391" cy="241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618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5570903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Criando a </a:t>
            </a:r>
            <a:r>
              <a:rPr lang="pt-BR" dirty="0" err="1"/>
              <a:t>Probe</a:t>
            </a:r>
            <a:r>
              <a:rPr lang="pt-BR" dirty="0"/>
              <a:t>:</a:t>
            </a:r>
          </a:p>
          <a:p>
            <a:pPr lvl="1">
              <a:lnSpc>
                <a:spcPct val="100000"/>
              </a:lnSpc>
              <a:spcAft>
                <a:spcPts val="1000"/>
              </a:spcAft>
            </a:pPr>
            <a:r>
              <a:rPr lang="pt-BR" dirty="0"/>
              <a:t>1. Declara a new </a:t>
            </a:r>
            <a:r>
              <a:rPr lang="pt-BR" dirty="0" err="1"/>
              <a:t>probe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, a </a:t>
            </a:r>
            <a:r>
              <a:rPr lang="pt-BR" dirty="0" err="1"/>
              <a:t>probe</a:t>
            </a:r>
            <a:r>
              <a:rPr lang="pt-BR" dirty="0"/>
              <a:t> retorna um booleano. Também Podemos configurar os segredos e as configurações da </a:t>
            </a:r>
            <a:r>
              <a:rPr lang="pt-BR" dirty="0" err="1"/>
              <a:t>probe</a:t>
            </a:r>
            <a:r>
              <a:rPr lang="pt-BR" dirty="0"/>
              <a:t> aqui.</a:t>
            </a:r>
          </a:p>
          <a:p>
            <a:pPr lvl="1">
              <a:lnSpc>
                <a:spcPct val="100000"/>
              </a:lnSpc>
              <a:spcAft>
                <a:spcPts val="1000"/>
              </a:spcAft>
            </a:pPr>
            <a:r>
              <a:rPr lang="pt-BR" dirty="0"/>
              <a:t>2. Chama uma </a:t>
            </a:r>
            <a:r>
              <a:rPr lang="pt-BR" dirty="0" err="1"/>
              <a:t>function</a:t>
            </a:r>
            <a:r>
              <a:rPr lang="pt-BR" dirty="0"/>
              <a:t> subjacente que é responsável por construir e chamar o Chaos </a:t>
            </a:r>
            <a:r>
              <a:rPr lang="pt-BR" dirty="0" err="1"/>
              <a:t>Monkey</a:t>
            </a:r>
            <a:r>
              <a:rPr lang="pt-BR" dirty="0"/>
              <a:t> for Spring Boot.</a:t>
            </a:r>
          </a:p>
          <a:p>
            <a:pPr lvl="1">
              <a:lnSpc>
                <a:spcPct val="100000"/>
              </a:lnSpc>
              <a:spcAft>
                <a:spcPts val="1000"/>
              </a:spcAft>
            </a:pPr>
            <a:r>
              <a:rPr lang="pt-BR" dirty="0"/>
              <a:t>3. Retorna </a:t>
            </a:r>
            <a:r>
              <a:rPr lang="pt-BR" dirty="0" err="1"/>
              <a:t>true</a:t>
            </a:r>
            <a:r>
              <a:rPr lang="pt-BR" dirty="0"/>
              <a:t> se a chamada responder com um status </a:t>
            </a:r>
            <a:r>
              <a:rPr lang="pt-BR" dirty="0" err="1"/>
              <a:t>code</a:t>
            </a:r>
            <a:r>
              <a:rPr lang="pt-BR" dirty="0"/>
              <a:t> Ok</a:t>
            </a:r>
            <a:br>
              <a:rPr lang="pt-BR" dirty="0"/>
            </a:br>
            <a:r>
              <a:rPr lang="pt-BR" dirty="0"/>
              <a:t> </a:t>
            </a: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826CC26A-E625-450F-96FF-76854474B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765" y="3352800"/>
            <a:ext cx="4558128" cy="1174984"/>
          </a:xfrm>
          <a:prstGeom prst="rect">
            <a:avLst/>
          </a:prstGeom>
        </p:spPr>
      </p:pic>
      <p:pic>
        <p:nvPicPr>
          <p:cNvPr id="9" name="Imagem 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B4C5956-6496-444A-923A-C685C9B95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160" y="4809112"/>
            <a:ext cx="5570903" cy="134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6774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Criando a </a:t>
            </a:r>
            <a:r>
              <a:rPr lang="pt-BR" dirty="0" err="1"/>
              <a:t>Probe</a:t>
            </a:r>
            <a:r>
              <a:rPr lang="pt-BR" dirty="0"/>
              <a:t>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4. Retorna false se a chamada responder </a:t>
            </a:r>
            <a:r>
              <a:rPr lang="pt-BR" dirty="0" err="1"/>
              <a:t>service_unavailable</a:t>
            </a:r>
            <a:r>
              <a:rPr lang="pt-BR" dirty="0"/>
              <a:t> como status </a:t>
            </a:r>
            <a:r>
              <a:rPr lang="pt-BR" dirty="0" err="1"/>
              <a:t>code</a:t>
            </a:r>
            <a:r>
              <a:rPr lang="pt-BR" dirty="0"/>
              <a:t>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5. Retorna a exceção </a:t>
            </a:r>
            <a:r>
              <a:rPr lang="pt-BR" dirty="0" err="1"/>
              <a:t>FailedActivity</a:t>
            </a:r>
            <a:r>
              <a:rPr lang="pt-BR" dirty="0"/>
              <a:t> se existir um código de resposta inesperado. Esta exceção não aborta o experimento, apenas adiciona uma nota ao </a:t>
            </a:r>
            <a:r>
              <a:rPr lang="pt-BR" i="1" dirty="0" err="1"/>
              <a:t>experiment’s</a:t>
            </a:r>
            <a:r>
              <a:rPr lang="pt-BR" i="1" dirty="0"/>
              <a:t> </a:t>
            </a:r>
            <a:r>
              <a:rPr lang="pt-BR" i="1" dirty="0" err="1"/>
              <a:t>findings</a:t>
            </a:r>
            <a:r>
              <a:rPr lang="pt-BR" i="1" dirty="0"/>
              <a:t> </a:t>
            </a:r>
            <a:r>
              <a:rPr lang="pt-BR" dirty="0"/>
              <a:t>no arquivo </a:t>
            </a:r>
            <a:r>
              <a:rPr lang="pt-BR" i="1" dirty="0" err="1"/>
              <a:t>jornal.json</a:t>
            </a:r>
            <a:endParaRPr lang="pt-BR" i="1" dirty="0"/>
          </a:p>
          <a:p>
            <a:pPr>
              <a:spcAft>
                <a:spcPts val="1000"/>
              </a:spcAft>
            </a:pPr>
            <a:r>
              <a:rPr lang="pt-BR" dirty="0"/>
              <a:t>Agora vamos dar uma olhada no módulo da API que é responsável por chamar o Chaos </a:t>
            </a:r>
            <a:r>
              <a:rPr lang="pt-BR" dirty="0" err="1"/>
              <a:t>Monkey</a:t>
            </a:r>
            <a:r>
              <a:rPr lang="pt-BR" dirty="0"/>
              <a:t> for Spring Boot</a:t>
            </a:r>
          </a:p>
          <a:p>
            <a:pPr>
              <a:spcBef>
                <a:spcPts val="600"/>
              </a:spcBef>
              <a:spcAft>
                <a:spcPts val="1000"/>
              </a:spcAft>
            </a:pPr>
            <a:r>
              <a:rPr lang="pt-BR" dirty="0"/>
              <a:t>O código a seguir deve ser adicionado ao arquivo </a:t>
            </a:r>
            <a:r>
              <a:rPr lang="pt-BR" i="1" dirty="0"/>
              <a:t>api.py no </a:t>
            </a:r>
            <a:r>
              <a:rPr lang="pt-BR" dirty="0"/>
              <a:t>módulo</a:t>
            </a:r>
            <a:r>
              <a:rPr lang="pt-BR" i="1" dirty="0"/>
              <a:t> </a:t>
            </a:r>
            <a:r>
              <a:rPr lang="pt-BR" dirty="0" err="1"/>
              <a:t>chaosmlite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395190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Criando a </a:t>
            </a:r>
            <a:r>
              <a:rPr lang="pt-BR" dirty="0" err="1"/>
              <a:t>Probe</a:t>
            </a:r>
            <a:r>
              <a:rPr lang="pt-BR" dirty="0"/>
              <a:t>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 código também poderia ser colocado diretamente na </a:t>
            </a:r>
            <a:r>
              <a:rPr lang="pt-BR" dirty="0" err="1"/>
              <a:t>probe</a:t>
            </a:r>
            <a:r>
              <a:rPr lang="pt-BR" dirty="0"/>
              <a:t>, mas isso poderia torna-lo menos </a:t>
            </a:r>
            <a:r>
              <a:rPr lang="pt-BR" dirty="0" err="1"/>
              <a:t>reusável</a:t>
            </a:r>
            <a:r>
              <a:rPr lang="pt-BR" dirty="0"/>
              <a:t>.</a:t>
            </a:r>
          </a:p>
          <a:p>
            <a:pPr lvl="1">
              <a:spcAft>
                <a:spcPts val="1000"/>
              </a:spcAft>
            </a:pPr>
            <a:endParaRPr lang="pt-BR" dirty="0"/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99A0FE4-BBD9-4BFD-8AA2-F52A149D87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717"/>
          <a:stretch/>
        </p:blipFill>
        <p:spPr>
          <a:xfrm>
            <a:off x="680321" y="3764513"/>
            <a:ext cx="5074921" cy="2782452"/>
          </a:xfrm>
          <a:prstGeom prst="rect">
            <a:avLst/>
          </a:prstGeom>
        </p:spPr>
      </p:pic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AD693FE-FA5A-45D4-96EC-19ACA73FE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449" y="3764513"/>
            <a:ext cx="5737538" cy="278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8683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878371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Criando a </a:t>
            </a:r>
            <a:r>
              <a:rPr lang="pt-BR" dirty="0" err="1"/>
              <a:t>Probe</a:t>
            </a:r>
            <a:r>
              <a:rPr lang="pt-BR" dirty="0"/>
              <a:t>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Em uma maior complexidade teríamos arquivos separados para a </a:t>
            </a:r>
            <a:r>
              <a:rPr lang="pt-BR" dirty="0" err="1"/>
              <a:t>api</a:t>
            </a:r>
            <a:r>
              <a:rPr lang="pt-BR" dirty="0"/>
              <a:t> e as </a:t>
            </a:r>
            <a:r>
              <a:rPr lang="pt-BR" dirty="0" err="1"/>
              <a:t>probes</a:t>
            </a:r>
            <a:r>
              <a:rPr lang="pt-BR" dirty="0"/>
              <a:t>.</a:t>
            </a:r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D1FDE77-9F5E-4A7C-8D22-2DC9EBAE3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4034511"/>
            <a:ext cx="5576495" cy="2157954"/>
          </a:xfrm>
          <a:prstGeom prst="rect">
            <a:avLst/>
          </a:prstGeom>
        </p:spPr>
      </p:pic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7E37955-91F2-4F6D-B5D4-EB1571C29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420" y="4034511"/>
            <a:ext cx="5312860" cy="215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2780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</a:pPr>
            <a:r>
              <a:rPr lang="pt-BR" dirty="0"/>
              <a:t>Criando a </a:t>
            </a:r>
            <a:r>
              <a:rPr lang="pt-BR" dirty="0" err="1"/>
              <a:t>Probe</a:t>
            </a:r>
            <a:r>
              <a:rPr lang="pt-BR" dirty="0"/>
              <a:t>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</a:pPr>
            <a:r>
              <a:rPr lang="pt-BR" dirty="0"/>
              <a:t>Ao executar o comando </a:t>
            </a:r>
            <a:r>
              <a:rPr lang="pt-BR" dirty="0" err="1"/>
              <a:t>pytest</a:t>
            </a:r>
            <a:r>
              <a:rPr lang="pt-BR" dirty="0"/>
              <a:t> </a:t>
            </a:r>
            <a:r>
              <a:rPr lang="pt-BR" dirty="0" err="1"/>
              <a:t>now</a:t>
            </a:r>
            <a:r>
              <a:rPr lang="pt-BR" dirty="0"/>
              <a:t> teremos a saída:</a:t>
            </a:r>
          </a:p>
          <a:p>
            <a:pPr lvl="1">
              <a:spcAft>
                <a:spcPts val="1000"/>
              </a:spcAft>
            </a:pPr>
            <a:endParaRPr lang="pt-BR" dirty="0"/>
          </a:p>
          <a:p>
            <a:pPr lvl="1">
              <a:spcAft>
                <a:spcPts val="1000"/>
              </a:spcAft>
            </a:pPr>
            <a:endParaRPr lang="pt-BR" dirty="0"/>
          </a:p>
          <a:p>
            <a:pPr lvl="1">
              <a:spcAft>
                <a:spcPts val="1000"/>
              </a:spcAft>
            </a:pPr>
            <a:endParaRPr lang="pt-BR" dirty="0"/>
          </a:p>
          <a:p>
            <a:pPr lvl="1">
              <a:spcAft>
                <a:spcPts val="1000"/>
              </a:spcAft>
            </a:pPr>
            <a:endParaRPr lang="pt-BR" dirty="0"/>
          </a:p>
          <a:p>
            <a:pPr lvl="1">
              <a:spcAft>
                <a:spcPts val="1000"/>
              </a:spcAft>
            </a:pPr>
            <a:endParaRPr lang="pt-BR" dirty="0"/>
          </a:p>
          <a:p>
            <a:pPr marL="457200" lvl="1" indent="0">
              <a:spcAft>
                <a:spcPts val="1000"/>
              </a:spcAft>
              <a:buNone/>
            </a:pPr>
            <a:endParaRPr lang="pt-BR" dirty="0"/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B04F0A4-610F-42E2-91AE-938DF9D96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98" y="3740319"/>
            <a:ext cx="5634303" cy="2548619"/>
          </a:xfrm>
          <a:prstGeom prst="rect">
            <a:avLst/>
          </a:prstGeom>
        </p:spPr>
      </p:pic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8A5977A-67FF-4756-A1E8-6F93D04043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48"/>
          <a:stretch/>
        </p:blipFill>
        <p:spPr>
          <a:xfrm>
            <a:off x="6861212" y="3720173"/>
            <a:ext cx="4843108" cy="258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88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Engenheiros do Caos?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317119" cy="3599316"/>
          </a:xfrm>
        </p:spPr>
        <p:txBody>
          <a:bodyPr>
            <a:normAutofit/>
          </a:bodyPr>
          <a:lstStyle/>
          <a:p>
            <a:r>
              <a:rPr lang="pt-BR" dirty="0"/>
              <a:t>A Engenharia do Caos é uma habilidade e não um título dado à algumas pessoas da equipe de desenvolvimento.</a:t>
            </a:r>
          </a:p>
          <a:p>
            <a:r>
              <a:rPr lang="pt-BR" dirty="0"/>
              <a:t>Assim como todos são responsáveis pela criação de testes, todos os componentes da equipe são responsáveis por pensar e conduzir experimentos.</a:t>
            </a:r>
          </a:p>
          <a:p>
            <a:r>
              <a:rPr lang="pt-BR" dirty="0"/>
              <a:t>Grandes companhias como a Netflix possuem Engenheiros do Caos em tempo integral, mas o seu trabalho é de apoio junto as equipes, com workshops, consultoria e criação de ferramentas.</a:t>
            </a:r>
          </a:p>
        </p:txBody>
      </p:sp>
    </p:spTree>
    <p:extLst>
      <p:ext uri="{BB962C8B-B14F-4D97-AF65-F5344CB8AC3E}">
        <p14:creationId xmlns:p14="http://schemas.microsoft.com/office/powerpoint/2010/main" val="133639787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33007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Agora podemos chamar a </a:t>
            </a:r>
            <a:r>
              <a:rPr lang="pt-BR" dirty="0" err="1"/>
              <a:t>probe</a:t>
            </a:r>
            <a:r>
              <a:rPr lang="pt-BR" dirty="0"/>
              <a:t>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1. Especifica que queremos usar a </a:t>
            </a:r>
            <a:r>
              <a:rPr lang="pt-BR" dirty="0" err="1"/>
              <a:t>probe</a:t>
            </a:r>
            <a:r>
              <a:rPr lang="pt-BR" dirty="0"/>
              <a:t> do módulo de extensão.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2. O nome da </a:t>
            </a:r>
            <a:r>
              <a:rPr lang="pt-BR" dirty="0" err="1"/>
              <a:t>function</a:t>
            </a:r>
            <a:r>
              <a:rPr lang="pt-BR" dirty="0"/>
              <a:t> da </a:t>
            </a:r>
            <a:r>
              <a:rPr lang="pt-BR" dirty="0" err="1"/>
              <a:t>probe</a:t>
            </a:r>
            <a:r>
              <a:rPr lang="pt-BR" dirty="0"/>
              <a:t> a ser chamada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3. Argumentos requeridos pela </a:t>
            </a:r>
            <a:r>
              <a:rPr lang="pt-BR" dirty="0" err="1"/>
              <a:t>probe</a:t>
            </a:r>
            <a:endParaRPr lang="pt-BR" dirty="0"/>
          </a:p>
          <a:p>
            <a:pPr>
              <a:spcAft>
                <a:spcPts val="1000"/>
              </a:spcAft>
            </a:pPr>
            <a:r>
              <a:rPr lang="pt-BR" dirty="0"/>
              <a:t>Agora temos uma nova extensão do Chaos Toolkit pronta para ser usada em experimentos.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C7CEA69D-F1DF-4078-AB4E-9FEBF7678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3276812"/>
            <a:ext cx="4764693" cy="250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5851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261885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Drives Customizados - Python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4657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HIPÓTESES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78553A55-494E-4FB9-854D-D4A1D73F8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689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fazer Engenharia do Caos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077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Devemos aprendes com os nossos testes e experimentos.</a:t>
            </a:r>
          </a:p>
          <a:p>
            <a:pPr>
              <a:spcAft>
                <a:spcPts val="600"/>
              </a:spcAft>
            </a:pPr>
            <a:r>
              <a:rPr lang="pt-BR" dirty="0"/>
              <a:t>Para isso não basta apenas quebrar coisas em produção.</a:t>
            </a:r>
          </a:p>
          <a:p>
            <a:pPr>
              <a:spcAft>
                <a:spcPts val="600"/>
              </a:spcAft>
            </a:pPr>
            <a:r>
              <a:rPr lang="pt-BR" dirty="0"/>
              <a:t>É preciso saber quais perguntas queremos responder e aprender com as respostas das mesmas.</a:t>
            </a:r>
          </a:p>
          <a:p>
            <a:pPr>
              <a:spcAft>
                <a:spcPts val="600"/>
              </a:spcAft>
            </a:pPr>
            <a:r>
              <a:rPr lang="pt-BR" dirty="0"/>
              <a:t>Experimentos se utilizam de métodos científicos, requerem planejamento para analisar e executar.</a:t>
            </a:r>
          </a:p>
          <a:p>
            <a:pPr>
              <a:spcAft>
                <a:spcPts val="600"/>
              </a:spcAft>
            </a:pPr>
            <a:r>
              <a:rPr lang="pt-BR" dirty="0"/>
              <a:t>Partindo disto, devemos definir em quais área do nosso sistema a resiliência se faz mais necessária? Aonde teremos um impacto maio?</a:t>
            </a:r>
          </a:p>
        </p:txBody>
      </p:sp>
    </p:spTree>
    <p:extLst>
      <p:ext uri="{BB962C8B-B14F-4D97-AF65-F5344CB8AC3E}">
        <p14:creationId xmlns:p14="http://schemas.microsoft.com/office/powerpoint/2010/main" val="4272282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Hipóteses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2866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Essa série de questionamentos envolvidos no planejamento de um experimento formam o Backlog de Hipóteses.</a:t>
            </a:r>
          </a:p>
          <a:p>
            <a:pPr>
              <a:spcAft>
                <a:spcPts val="1000"/>
              </a:spcAft>
            </a:pPr>
            <a:r>
              <a:rPr lang="pt-BR" dirty="0"/>
              <a:t>Essas questões são a essência de uma hipótese.</a:t>
            </a:r>
          </a:p>
          <a:p>
            <a:pPr>
              <a:spcAft>
                <a:spcPts val="1000"/>
              </a:spcAft>
            </a:pPr>
            <a:r>
              <a:rPr lang="pt-BR" dirty="0"/>
              <a:t>Respondendo a essas questões teremos a definição de quais os tipos de experimentos a serem criados e executados.</a:t>
            </a:r>
          </a:p>
          <a:p>
            <a:pPr>
              <a:spcAft>
                <a:spcPts val="1000"/>
              </a:spcAft>
            </a:pPr>
            <a:r>
              <a:rPr lang="pt-BR" dirty="0"/>
              <a:t>Esses questionamentos olharão tanto para acontecimentos passados como para o estado atual do sistema.</a:t>
            </a:r>
          </a:p>
        </p:txBody>
      </p:sp>
    </p:spTree>
    <p:extLst>
      <p:ext uri="{BB962C8B-B14F-4D97-AF65-F5344CB8AC3E}">
        <p14:creationId xmlns:p14="http://schemas.microsoft.com/office/powerpoint/2010/main" val="3421907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Coletando Hipóteses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Das várias fontes de hipóteses temos duas abordagens mais utilizadas: A análise de incidentes e o esboço do sistema.</a:t>
            </a:r>
          </a:p>
          <a:p>
            <a:pPr>
              <a:spcAft>
                <a:spcPts val="600"/>
              </a:spcAft>
            </a:pPr>
            <a:r>
              <a:rPr lang="pt-BR" dirty="0"/>
              <a:t>Análise de Incidentes: Olha para o passado a fim de se aprender com os erros, porém a Engenharia do Caos não utiliza apenas esse tipo de análise.</a:t>
            </a:r>
          </a:p>
          <a:p>
            <a:pPr>
              <a:spcAft>
                <a:spcPts val="600"/>
              </a:spcAft>
            </a:pPr>
            <a:r>
              <a:rPr lang="pt-BR" dirty="0"/>
              <a:t>Esboço do Sistema: Através de um esboço completo e detalhado do sistema fica evidente quais questões deverão ser feitas para a formação da base das hipóteses.</a:t>
            </a:r>
          </a:p>
          <a:p>
            <a:pPr>
              <a:spcAft>
                <a:spcPts val="600"/>
              </a:spcAft>
            </a:pPr>
            <a:r>
              <a:rPr lang="pt-BR" dirty="0"/>
              <a:t>Todos deverão estar a par dos esboços para a coleta das várias questões antes da questão central “O que queremos explorar?”.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813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2374925"/>
            <a:ext cx="9365587" cy="372984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800" dirty="0"/>
              <a:t>Fundamentos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800" dirty="0"/>
              <a:t>Formulação de hipóteses com FMEA Lite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800" dirty="0"/>
              <a:t>Game Day – Preparando o primeiro experimento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800" dirty="0"/>
              <a:t>Automação com Chaos Toolkit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800" dirty="0"/>
              <a:t>Executando experimentos automatizados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800" dirty="0"/>
              <a:t>Engenharia do Caos: Do começo ao fim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800" dirty="0"/>
              <a:t>Caos Colaborativo</a:t>
            </a:r>
          </a:p>
          <a:p>
            <a:pPr>
              <a:spcAft>
                <a:spcPts val="1000"/>
              </a:spcAft>
            </a:pPr>
            <a:endParaRPr lang="pt-BR" sz="2800" dirty="0"/>
          </a:p>
          <a:p>
            <a:pPr>
              <a:spcAft>
                <a:spcPts val="1000"/>
              </a:spcAft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691400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Coletando Hipóteses – Continuação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2"/>
            <a:ext cx="7655959" cy="4155367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Cada falha deverá ser detalhada.</a:t>
            </a:r>
          </a:p>
          <a:p>
            <a:pPr>
              <a:spcAft>
                <a:spcPts val="1000"/>
              </a:spcAft>
            </a:pPr>
            <a:r>
              <a:rPr lang="pt-BR" dirty="0"/>
              <a:t>A partir da coleção de falhas é aplicada a técnica FMEA (</a:t>
            </a:r>
            <a:r>
              <a:rPr lang="pt-BR" dirty="0" err="1"/>
              <a:t>Failure</a:t>
            </a:r>
            <a:r>
              <a:rPr lang="pt-BR" dirty="0"/>
              <a:t> </a:t>
            </a:r>
            <a:r>
              <a:rPr lang="pt-BR" dirty="0" err="1"/>
              <a:t>Mode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Effects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</a:t>
            </a:r>
          </a:p>
          <a:p>
            <a:pPr>
              <a:spcAft>
                <a:spcPts val="1000"/>
              </a:spcAft>
            </a:pPr>
            <a:r>
              <a:rPr lang="pt-BR" dirty="0"/>
              <a:t>Através de uma versão mais rápida desta técnica iremos refinar o nosso conjunto de falhas coletados anteriormente.</a:t>
            </a:r>
          </a:p>
          <a:p>
            <a:pPr>
              <a:spcAft>
                <a:spcPts val="1000"/>
              </a:spcAft>
            </a:pPr>
            <a:r>
              <a:rPr lang="pt-BR" dirty="0"/>
              <a:t>Por último devemos discutir, compreender, analisar e concordar sobre o impacto dessas falhas no sistema.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890E94-4E50-4B73-A396-0ABCEE2E5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360" y="3658676"/>
            <a:ext cx="2671713" cy="10166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88C79CA-27DA-4835-9BD7-55EBC4C8DB6B}"/>
              </a:ext>
            </a:extLst>
          </p:cNvPr>
          <p:cNvSpPr txBox="1"/>
          <p:nvPr/>
        </p:nvSpPr>
        <p:spPr>
          <a:xfrm>
            <a:off x="8976360" y="4705825"/>
            <a:ext cx="267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Card</a:t>
            </a:r>
            <a:r>
              <a:rPr lang="pt-BR" dirty="0"/>
              <a:t> de falha</a:t>
            </a:r>
          </a:p>
        </p:txBody>
      </p:sp>
    </p:spTree>
    <p:extLst>
      <p:ext uri="{BB962C8B-B14F-4D97-AF65-F5344CB8AC3E}">
        <p14:creationId xmlns:p14="http://schemas.microsoft.com/office/powerpoint/2010/main" val="3415198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Impacto de Probabilidades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6741559" cy="3997522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Para o refinamento das falhas levantadas se usa dois indicadores principais: A probabilidade da falha ocorrer e o seu potencial de impacto no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Deverá haver um debate sobre onde cada falha será alocada.</a:t>
            </a:r>
          </a:p>
          <a:p>
            <a:pPr>
              <a:spcAft>
                <a:spcPts val="1000"/>
              </a:spcAft>
            </a:pPr>
            <a:r>
              <a:rPr lang="pt-BR" dirty="0"/>
              <a:t>Essa decisão deverá ser tomada em conjunto por todos aqueles envolvidos nos processos e ciclo de vida do Software.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859D8B-FA5C-4FF3-B755-9F0DFAA3B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2471442"/>
            <a:ext cx="3848357" cy="372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92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Mapa de Impacto de Probabilidades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614F520-4E59-44A1-989F-4B76E3325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30" y="2486682"/>
            <a:ext cx="3867158" cy="3728384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D0DA1623-AABC-41C3-965B-04D367FE0D55}"/>
              </a:ext>
            </a:extLst>
          </p:cNvPr>
          <p:cNvSpPr txBox="1">
            <a:spLocks/>
          </p:cNvSpPr>
          <p:nvPr/>
        </p:nvSpPr>
        <p:spPr>
          <a:xfrm>
            <a:off x="4725251" y="2551216"/>
            <a:ext cx="6689509" cy="3599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r>
              <a:rPr lang="pt-BR" dirty="0"/>
              <a:t>Através da criação do grid podemos observar  quais falhas possuem uma maior probabilidade de ocorrem e quais causam um impacto maior no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No caso de distorções no grid, ocasionadas por uma equipe muito pequena ou muito otimista/pessimista podemos sempre ajustar a escala do mesmo, para uma aproximação mais realista.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2767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Impacto de Probabilidades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87C9973-415C-4475-ACAD-C2156F0D3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7107319" cy="421632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Um último passo antes de elaborarmos o backlog de hipótese:</a:t>
            </a:r>
          </a:p>
          <a:p>
            <a:pPr>
              <a:spcAft>
                <a:spcPts val="1000"/>
              </a:spcAft>
            </a:pPr>
            <a:r>
              <a:rPr lang="pt-BR" dirty="0"/>
              <a:t>Ainda em contato com a equipe, devemos agrupar as falhas de acordo com os pontos principais no software: Segurança, Confiabilidade, Durabilidade, etc...</a:t>
            </a:r>
          </a:p>
          <a:p>
            <a:pPr>
              <a:spcAft>
                <a:spcPts val="1000"/>
              </a:spcAft>
            </a:pPr>
            <a:r>
              <a:rPr lang="pt-BR" dirty="0"/>
              <a:t>Esses pontos indicarão quais área serão afetadas se a falha ocorrer e os mesmos deverão ser atualizados nos cartões de falha.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E55080-D85F-42D4-AF46-23A044B0F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960" y="2601862"/>
            <a:ext cx="3622724" cy="300497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F6F3BE5-68BE-4F8F-8654-2430805335F3}"/>
              </a:ext>
            </a:extLst>
          </p:cNvPr>
          <p:cNvSpPr txBox="1"/>
          <p:nvPr/>
        </p:nvSpPr>
        <p:spPr>
          <a:xfrm>
            <a:off x="8061960" y="5606839"/>
            <a:ext cx="362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Cartão de falha completo</a:t>
            </a:r>
          </a:p>
        </p:txBody>
      </p:sp>
    </p:spTree>
    <p:extLst>
      <p:ext uri="{BB962C8B-B14F-4D97-AF65-F5344CB8AC3E}">
        <p14:creationId xmlns:p14="http://schemas.microsoft.com/office/powerpoint/2010/main" val="181691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Backlog de Hipóteses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01231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Finalmente teremos as informação para a criação do backlog de hipóteses que darão base aos experimentos:</a:t>
            </a:r>
          </a:p>
          <a:p>
            <a:pPr>
              <a:spcAft>
                <a:spcPts val="1000"/>
              </a:spcAft>
            </a:pPr>
            <a:r>
              <a:rPr lang="pt-BR" dirty="0"/>
              <a:t>Sabemos quais falhas poderão ocorrer</a:t>
            </a:r>
          </a:p>
          <a:p>
            <a:pPr>
              <a:spcAft>
                <a:spcPts val="1000"/>
              </a:spcAft>
            </a:pPr>
            <a:r>
              <a:rPr lang="pt-BR" dirty="0"/>
              <a:t>Sabemos o impacto de cada falha específica no sistema</a:t>
            </a:r>
          </a:p>
          <a:p>
            <a:pPr>
              <a:spcAft>
                <a:spcPts val="1000"/>
              </a:spcAft>
            </a:pPr>
            <a:r>
              <a:rPr lang="pt-BR" dirty="0"/>
              <a:t>Sabemos qual a probabilidade dessa falhar ocorrer</a:t>
            </a:r>
          </a:p>
          <a:p>
            <a:pPr>
              <a:spcAft>
                <a:spcPts val="1000"/>
              </a:spcAft>
            </a:pPr>
            <a:r>
              <a:rPr lang="pt-BR" dirty="0"/>
              <a:t>Quais são os pontos críticos/prioritários do sistema caso alguma falha ocorra, o que deve ser priorizado.</a:t>
            </a:r>
          </a:p>
        </p:txBody>
      </p:sp>
    </p:spTree>
    <p:extLst>
      <p:ext uri="{BB962C8B-B14F-4D97-AF65-F5344CB8AC3E}">
        <p14:creationId xmlns:p14="http://schemas.microsoft.com/office/powerpoint/2010/main" val="1442232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B1AB484-58B5-4E06-8303-F73919D6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o Backlog de Hipóteses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E24C003-54BA-443E-8531-82869D1BC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90919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mapa de impacto fornece as informações cruciais, as decisões devem ser tomadas em conjunto com as equipes.</a:t>
            </a:r>
          </a:p>
          <a:p>
            <a:pPr>
              <a:spcAft>
                <a:spcPts val="1000"/>
              </a:spcAft>
            </a:pPr>
            <a:r>
              <a:rPr lang="pt-BR" dirty="0"/>
              <a:t> Para a conversão das falhas em hipóteses podemos simplesmente mudar a terminologia da falha de "o que acontece e seu impacto" para "quando acontecer, não haverá impacto”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205DA00-DD98-415B-8238-C5A16FBCC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308" y="2614887"/>
            <a:ext cx="3511371" cy="267497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19F54D2-C642-4D1C-AD47-3240EC966CBE}"/>
              </a:ext>
            </a:extLst>
          </p:cNvPr>
          <p:cNvSpPr txBox="1"/>
          <p:nvPr/>
        </p:nvSpPr>
        <p:spPr>
          <a:xfrm>
            <a:off x="8000308" y="5289858"/>
            <a:ext cx="351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Conversão para cartão</a:t>
            </a:r>
            <a:br>
              <a:rPr lang="pt-BR" dirty="0"/>
            </a:br>
            <a:r>
              <a:rPr lang="pt-BR" dirty="0"/>
              <a:t> de hipótese</a:t>
            </a:r>
          </a:p>
        </p:txBody>
      </p:sp>
    </p:spTree>
    <p:extLst>
      <p:ext uri="{BB962C8B-B14F-4D97-AF65-F5344CB8AC3E}">
        <p14:creationId xmlns:p14="http://schemas.microsoft.com/office/powerpoint/2010/main" val="1179964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Backlog de Hipóteses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F0D297D-B69A-447B-805B-CF6A6EB8A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No cartão do slide anterior temos o exemplo de uma hipótese a ser considerada.</a:t>
            </a:r>
          </a:p>
          <a:p>
            <a:pPr>
              <a:spcAft>
                <a:spcPts val="1000"/>
              </a:spcAft>
            </a:pPr>
            <a:r>
              <a:rPr lang="pt-BR" dirty="0"/>
              <a:t>Levando em conta uma localização de alta probabilidade de falha e grande impacto no grid.</a:t>
            </a:r>
          </a:p>
          <a:p>
            <a:pPr>
              <a:spcAft>
                <a:spcPts val="1000"/>
              </a:spcAft>
            </a:pPr>
            <a:r>
              <a:rPr lang="pt-BR" dirty="0"/>
              <a:t>E também o grupo em que foi atribuído, o que informa que uma falha aqui poderá comprometer a durabilidade e a disponibilidade do sistema.</a:t>
            </a:r>
          </a:p>
        </p:txBody>
      </p:sp>
    </p:spTree>
    <p:extLst>
      <p:ext uri="{BB962C8B-B14F-4D97-AF65-F5344CB8AC3E}">
        <p14:creationId xmlns:p14="http://schemas.microsoft.com/office/powerpoint/2010/main" val="3631532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GAME DAY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5F4D5741-D4D4-4EB7-9D77-2D138424C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440" y="2849879"/>
            <a:ext cx="7498575" cy="381655"/>
          </a:xfrm>
        </p:spPr>
        <p:txBody>
          <a:bodyPr lIns="0" rIns="0">
            <a:normAutofit fontScale="85000" lnSpcReduction="20000"/>
          </a:bodyPr>
          <a:lstStyle/>
          <a:p>
            <a:pPr algn="l"/>
            <a:r>
              <a:rPr lang="pt-BR" sz="2800" dirty="0"/>
              <a:t>Preparando o primeiro experimento</a:t>
            </a:r>
          </a:p>
        </p:txBody>
      </p:sp>
    </p:spTree>
    <p:extLst>
      <p:ext uri="{BB962C8B-B14F-4D97-AF65-F5344CB8AC3E}">
        <p14:creationId xmlns:p14="http://schemas.microsoft.com/office/powerpoint/2010/main" val="2236140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Planejando um Game Day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F0D297D-B69A-447B-805B-CF6A6EB8A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Incidentes ocorrem de formas imprevisíveis no mundo real</a:t>
            </a:r>
          </a:p>
          <a:p>
            <a:pPr>
              <a:spcAft>
                <a:spcPts val="1000"/>
              </a:spcAft>
            </a:pPr>
            <a:r>
              <a:rPr lang="pt-BR" dirty="0"/>
              <a:t>A forma mais viável de se começar com Engenharia do Caos não requer o uso de ferramentas e sim esforço e planejamento.</a:t>
            </a:r>
          </a:p>
          <a:p>
            <a:pPr>
              <a:spcAft>
                <a:spcPts val="1000"/>
              </a:spcAft>
            </a:pPr>
            <a:r>
              <a:rPr lang="pt-BR" dirty="0"/>
              <a:t>O Game Day é um evento prático que na maioria das vezes dura algumas horas.</a:t>
            </a:r>
          </a:p>
          <a:p>
            <a:pPr>
              <a:spcAft>
                <a:spcPts val="1000"/>
              </a:spcAft>
            </a:pPr>
            <a:r>
              <a:rPr lang="pt-BR" dirty="0"/>
              <a:t>O objetivo aqui é exercitar como você e sua equipe reagem às turbulentas situações do mundo real.</a:t>
            </a:r>
          </a:p>
        </p:txBody>
      </p:sp>
    </p:spTree>
    <p:extLst>
      <p:ext uri="{BB962C8B-B14F-4D97-AF65-F5344CB8AC3E}">
        <p14:creationId xmlns:p14="http://schemas.microsoft.com/office/powerpoint/2010/main" val="3797652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B4F953-B6F4-4CD9-A659-425A441C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953B01F-1F70-4E4D-9F2E-83676B5B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085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Game Day é executado em um ambiente seguro e controlado.</a:t>
            </a:r>
          </a:p>
          <a:p>
            <a:pPr>
              <a:spcAft>
                <a:spcPts val="1000"/>
              </a:spcAft>
            </a:pPr>
            <a:r>
              <a:rPr lang="pt-BR" dirty="0"/>
              <a:t>Requer um plano, papel, caneta e consciência do que está ocorrendo e o quanto se pode aprender do incidente.</a:t>
            </a:r>
          </a:p>
          <a:p>
            <a:pPr>
              <a:spcAft>
                <a:spcPts val="1000"/>
              </a:spcAft>
            </a:pPr>
            <a:r>
              <a:rPr lang="pt-BR" dirty="0"/>
              <a:t>Transforma a hipótese coletada anteriormente em um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Pode ter diversas formas de execução contanto que forneça informações detalhadas dos pontos fracos do sistema.</a:t>
            </a:r>
          </a:p>
          <a:p>
            <a:pPr>
              <a:spcAft>
                <a:spcPts val="1000"/>
              </a:spcAft>
            </a:pPr>
            <a:endParaRPr lang="pt-BR" sz="2600" dirty="0"/>
          </a:p>
          <a:p>
            <a:pPr>
              <a:spcAft>
                <a:spcPts val="1000"/>
              </a:spcAft>
            </a:pPr>
            <a:endParaRPr lang="pt-BR" sz="2600" dirty="0"/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03244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2374925"/>
            <a:ext cx="9365587" cy="372984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800" dirty="0"/>
              <a:t>Drives Customizados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pt-BR" sz="2800" dirty="0"/>
          </a:p>
          <a:p>
            <a:pPr>
              <a:spcAft>
                <a:spcPts val="1000"/>
              </a:spcAft>
            </a:pPr>
            <a:endParaRPr lang="pt-BR" sz="2800" dirty="0"/>
          </a:p>
          <a:p>
            <a:pPr>
              <a:spcAft>
                <a:spcPts val="1000"/>
              </a:spcAft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89049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A11EE1B-96FA-4C76-B515-44888DDA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5E71A33-B664-4887-92EC-37747FEE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520440"/>
            <a:ext cx="9484758" cy="2788920"/>
          </a:xfrm>
        </p:spPr>
        <p:txBody>
          <a:bodyPr numCol="2" spcCol="180000">
            <a:no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Ter uma hipótese a explorar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Ter um estilo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Decidir quem participará e quem observará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Decidir onde o Game Day </a:t>
            </a:r>
            <a:br>
              <a:rPr lang="pt-BR" dirty="0"/>
            </a:br>
            <a:r>
              <a:rPr lang="pt-BR" dirty="0"/>
              <a:t>irá ocorrer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Decidir quando começará e sua duração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Descrever o experimento de Game Day.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Obter aprovação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7F5EBBB-13CC-4971-9040-B2FB5F900BAE}"/>
              </a:ext>
            </a:extLst>
          </p:cNvPr>
          <p:cNvSpPr txBox="1">
            <a:spLocks/>
          </p:cNvSpPr>
          <p:nvPr/>
        </p:nvSpPr>
        <p:spPr>
          <a:xfrm>
            <a:off x="680320" y="2505456"/>
            <a:ext cx="9484759" cy="816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000"/>
              </a:spcAft>
              <a:buNone/>
            </a:pPr>
            <a:r>
              <a:rPr lang="pt-BR" dirty="0"/>
              <a:t>Para a realização dos primeiros Game </a:t>
            </a:r>
            <a:r>
              <a:rPr lang="pt-BR" dirty="0" err="1"/>
              <a:t>Days</a:t>
            </a:r>
            <a:r>
              <a:rPr lang="pt-BR" dirty="0"/>
              <a:t> os passos abaixo podem fornecer uma orientação inicial:</a:t>
            </a:r>
          </a:p>
        </p:txBody>
      </p:sp>
    </p:spTree>
    <p:extLst>
      <p:ext uri="{BB962C8B-B14F-4D97-AF65-F5344CB8AC3E}">
        <p14:creationId xmlns:p14="http://schemas.microsoft.com/office/powerpoint/2010/main" val="4270319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Inicialmente estes passos podem ajudar nas primeiras execuções do Game Day</a:t>
            </a:r>
          </a:p>
          <a:p>
            <a:pPr>
              <a:spcAft>
                <a:spcPts val="1000"/>
              </a:spcAft>
            </a:pPr>
            <a:r>
              <a:rPr lang="pt-BR" dirty="0"/>
              <a:t>Com o tempo e experiência a forma de execução do Game Day poderá ser alterada e adaptada de acordo com a necessidade.</a:t>
            </a:r>
          </a:p>
          <a:p>
            <a:pPr>
              <a:spcAft>
                <a:spcPts val="1000"/>
              </a:spcAft>
            </a:pPr>
            <a:r>
              <a:rPr lang="pt-BR" dirty="0"/>
              <a:t>Com a criação do Backlog de Hipóteses temos o primeiro passo cumprido.</a:t>
            </a:r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639595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5A3BEE5-C185-4292-A6F7-79784B71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3258F79-AB69-40C0-BDB6-3B676A90B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Escolhendo um estilo de Game Day: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Os Game </a:t>
            </a:r>
            <a:r>
              <a:rPr lang="pt-BR" sz="2200" dirty="0" err="1"/>
              <a:t>Days</a:t>
            </a:r>
            <a:r>
              <a:rPr lang="pt-BR" sz="2200" dirty="0"/>
              <a:t> possuem vários estilos diferentes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As variações ocorrem em o quanto os participantes sabem e o escopo a ser executado.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Dois estilos populares temos o </a:t>
            </a:r>
            <a:r>
              <a:rPr lang="pt-BR" sz="2200" dirty="0" err="1"/>
              <a:t>Dungeons</a:t>
            </a:r>
            <a:r>
              <a:rPr lang="pt-BR" sz="2200" dirty="0"/>
              <a:t> &amp; </a:t>
            </a:r>
            <a:r>
              <a:rPr lang="pt-BR" sz="2200" dirty="0" err="1"/>
              <a:t>Dragons</a:t>
            </a:r>
            <a:r>
              <a:rPr lang="pt-BR" sz="2200" dirty="0"/>
              <a:t>, aonde nenhum dos participantes conhecem as condições de execução, tal como um incidente real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Outro estilo é o </a:t>
            </a:r>
            <a:r>
              <a:rPr lang="pt-BR" sz="2200" dirty="0" err="1"/>
              <a:t>Informed</a:t>
            </a:r>
            <a:r>
              <a:rPr lang="pt-BR" sz="2200" dirty="0"/>
              <a:t> in </a:t>
            </a:r>
            <a:r>
              <a:rPr lang="pt-BR" sz="2200" dirty="0" err="1"/>
              <a:t>Advance</a:t>
            </a:r>
            <a:r>
              <a:rPr lang="pt-BR" sz="2200" dirty="0"/>
              <a:t>, onde os participantes são informados com antecedência sobre o tipo de incidente que irá ocorrer no Game Day</a:t>
            </a:r>
          </a:p>
        </p:txBody>
      </p:sp>
    </p:spTree>
    <p:extLst>
      <p:ext uri="{BB962C8B-B14F-4D97-AF65-F5344CB8AC3E}">
        <p14:creationId xmlns:p14="http://schemas.microsoft.com/office/powerpoint/2010/main" val="104289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6DA7663-A6AF-4EF4-BACC-8352D674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245E1A71-8810-4FB0-9B5C-007113CC1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505075"/>
            <a:ext cx="9453562" cy="3600450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Decidindo quem serão os participantes e observadores: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De maneira simples e direta, os participantes serão aqueles que estarão realmente envolvidos em um incidente real.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Os observadores são todos aqueles em que não atuam diretamente em um evento real, mas possuem interesses nas suas descobertas.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CEOs, diretores, em diante, o objetivo é aumentar a conscientização das descobertas. </a:t>
            </a:r>
            <a:endParaRPr lang="pt-BR" sz="2600" dirty="0"/>
          </a:p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422017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4CD6648-05CB-490E-939C-0CDA393A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71FE211-E9FC-4C40-8995-E04E6020C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Decidindo onde o Game Day irá ocorrer: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Onde os participantes estarão?</a:t>
            </a:r>
            <a:br>
              <a:rPr lang="pt-BR" sz="2200" dirty="0"/>
            </a:br>
            <a:r>
              <a:rPr lang="pt-BR" sz="2200" dirty="0"/>
              <a:t>A condição ideia é onde eles normalmente estarão em um incidente de produção real.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Onde a condição turbulenta ocorrerá?</a:t>
            </a:r>
            <a:br>
              <a:rPr lang="pt-BR" sz="2200" dirty="0"/>
            </a:br>
            <a:r>
              <a:rPr lang="pt-BR" sz="2200" dirty="0"/>
              <a:t>Apesar do cenário ideal ser o ambiente de produção, para os primeiros experimentos é recomendável o uso de um ambiente controlado e com um curto alcance.</a:t>
            </a:r>
            <a:br>
              <a:rPr lang="pt-BR" sz="2200" dirty="0"/>
            </a:br>
            <a:br>
              <a:rPr lang="pt-BR" sz="2200" dirty="0"/>
            </a:br>
            <a:r>
              <a:rPr lang="pt-BR" sz="2200" dirty="0"/>
              <a:t>A medida que formos atestando a capacidade do nosso sistema, podemos ir escalando os experimentos até chegarmos na produção.</a:t>
            </a:r>
          </a:p>
          <a:p>
            <a:pPr lvl="1">
              <a:spcAft>
                <a:spcPts val="1000"/>
              </a:spcAft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878949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97E69E6-7EA7-4980-A5A7-358CF04F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E675CF0-D83B-45F2-8469-DBCA4C1EB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870751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Decidindo quando e por quanto tempo: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 melhor momento é quando os participantes e observadores estiverem mais abertos, como antes de um retrospectiva em grupo.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Quanto ao tempo, algumas horas poderão ser suficientes.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Tudo dependerá do experimento a ser executado e do tamanho do mesmo.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004373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AC2B05B-1BD4-46EE-A52A-571FBADD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32C3836-9B30-4EB6-A24F-E4DD170C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Descrevendo o experimento - Elementos</a:t>
            </a:r>
          </a:p>
          <a:p>
            <a:pPr marL="457200" lvl="1" indent="0">
              <a:spcAft>
                <a:spcPts val="1000"/>
              </a:spcAft>
              <a:buNone/>
            </a:pPr>
            <a:r>
              <a:rPr lang="pt-BR" sz="2200" dirty="0"/>
              <a:t>- Elementos do experimento: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Hipótese de </a:t>
            </a:r>
            <a:r>
              <a:rPr lang="pt-BR" sz="2200" dirty="0" err="1"/>
              <a:t>Steady-State</a:t>
            </a:r>
            <a:br>
              <a:rPr lang="pt-BR" sz="2200" dirty="0"/>
            </a:br>
            <a:r>
              <a:rPr lang="pt-BR" sz="2200" dirty="0"/>
              <a:t>Medidas que indicam o estado normal do sistema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Um método</a:t>
            </a:r>
            <a:br>
              <a:rPr lang="pt-BR" sz="2200" dirty="0"/>
            </a:br>
            <a:r>
              <a:rPr lang="pt-BR" sz="2200" dirty="0"/>
              <a:t>Atividades que irão injetar turbulência no sistema</a:t>
            </a:r>
          </a:p>
          <a:p>
            <a:pPr lvl="1">
              <a:spcAft>
                <a:spcPts val="1000"/>
              </a:spcAft>
            </a:pPr>
            <a:r>
              <a:rPr lang="pt-BR" sz="2200" dirty="0" err="1"/>
              <a:t>Rollbacks</a:t>
            </a:r>
            <a:br>
              <a:rPr lang="pt-BR" sz="2200" dirty="0"/>
            </a:br>
            <a:r>
              <a:rPr lang="pt-BR" sz="2200" dirty="0"/>
              <a:t>Ações corretivas contra a turbulência injetada</a:t>
            </a:r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966500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6E76DFF-2D2E-47B3-B76D-FB6EADA69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95E7F85-78C7-44AA-B608-6F0803445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84823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Descrevendo o experimento - Hipótese</a:t>
            </a:r>
          </a:p>
          <a:p>
            <a:pPr marL="457200" lvl="1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200" dirty="0"/>
              <a:t>- Hipótese de </a:t>
            </a:r>
            <a:r>
              <a:rPr lang="pt-BR" sz="2200" dirty="0" err="1"/>
              <a:t>Steady-State</a:t>
            </a:r>
            <a:r>
              <a:rPr lang="pt-BR" sz="2200" dirty="0"/>
              <a:t>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 err="1"/>
              <a:t>Steady</a:t>
            </a:r>
            <a:r>
              <a:rPr lang="pt-BR" sz="2200" dirty="0"/>
              <a:t> </a:t>
            </a:r>
            <a:r>
              <a:rPr lang="pt-BR" sz="2200" dirty="0" err="1"/>
              <a:t>State</a:t>
            </a:r>
            <a:r>
              <a:rPr lang="pt-BR" sz="2200" dirty="0"/>
              <a:t> é o comportamento normal do sistema.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Podem haver várias medidas que indicam isto.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Essas medidas junto das suas tolerâncias deverão estar na Hipótese do </a:t>
            </a:r>
            <a:r>
              <a:rPr lang="pt-BR" sz="2200" dirty="0" err="1"/>
              <a:t>Steady-State</a:t>
            </a:r>
            <a:endParaRPr lang="pt-BR" sz="2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D66E431-964D-4D3D-AC67-04FB7693F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132" y="3429000"/>
            <a:ext cx="3171547" cy="14498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6B61F90-8CC2-42E4-8DD8-1E29AB708559}"/>
              </a:ext>
            </a:extLst>
          </p:cNvPr>
          <p:cNvSpPr txBox="1"/>
          <p:nvPr/>
        </p:nvSpPr>
        <p:spPr>
          <a:xfrm>
            <a:off x="8340132" y="4878850"/>
            <a:ext cx="317154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dirty="0"/>
              <a:t>Hipótese de </a:t>
            </a:r>
            <a:r>
              <a:rPr lang="pt-BR" dirty="0" err="1"/>
              <a:t>Steady-State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2330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8C297C6-7A8B-4030-8555-E440A5B9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EB4185A-D91E-4089-841F-F8BE961B3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84823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Descrevendo o experimento - Método</a:t>
            </a:r>
          </a:p>
          <a:p>
            <a:pPr marL="457200" lvl="1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200" dirty="0"/>
              <a:t>- Método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Para a criação do método precisamos das seguintes informações: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Como causaremos a falha no sistema de acordo com a hipótese criada.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Quando realizaremos essas ações durante o Game Day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endParaRPr lang="pt-BR" sz="26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6105A41-1FBE-4ACC-B726-63A3E2E273F8}"/>
              </a:ext>
            </a:extLst>
          </p:cNvPr>
          <p:cNvSpPr txBox="1"/>
          <p:nvPr/>
        </p:nvSpPr>
        <p:spPr>
          <a:xfrm>
            <a:off x="8369543" y="5597074"/>
            <a:ext cx="3142136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Hipótese de </a:t>
            </a:r>
            <a:r>
              <a:rPr lang="pt-BR" sz="1600" dirty="0" err="1"/>
              <a:t>Steady-State</a:t>
            </a:r>
            <a:r>
              <a:rPr lang="pt-BR" sz="1600" dirty="0"/>
              <a:t> </a:t>
            </a:r>
            <a:br>
              <a:rPr lang="pt-BR" sz="1600" dirty="0"/>
            </a:br>
            <a:r>
              <a:rPr lang="pt-BR" sz="1600" dirty="0"/>
              <a:t>e Método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214B061-4476-4B76-9945-67B99C671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543" y="3429000"/>
            <a:ext cx="3142136" cy="216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405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8C297C6-7A8B-4030-8555-E440A5B9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EB4185A-D91E-4089-841F-F8BE961B3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84823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Descreva o experimento - </a:t>
            </a:r>
            <a:r>
              <a:rPr lang="pt-BR" sz="2600" dirty="0" err="1"/>
              <a:t>Rollbacks</a:t>
            </a:r>
            <a:endParaRPr lang="pt-BR" sz="2600" dirty="0"/>
          </a:p>
          <a:p>
            <a:pPr marL="457200" lvl="1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200" dirty="0"/>
              <a:t>- </a:t>
            </a:r>
            <a:r>
              <a:rPr lang="pt-BR" sz="2200" dirty="0" err="1"/>
              <a:t>Rollbacks</a:t>
            </a:r>
            <a:endParaRPr lang="pt-BR" sz="2200" dirty="0"/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Por último, finalizamos com uma lista de ações remediarias, os </a:t>
            </a:r>
            <a:r>
              <a:rPr lang="pt-BR" sz="2200" dirty="0" err="1"/>
              <a:t>rollbacks</a:t>
            </a:r>
            <a:r>
              <a:rPr lang="pt-BR" sz="2200" dirty="0"/>
              <a:t>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São ações que tem como objetivo fazer o sistema voltar ao seu estado anterior antes da injeção da falha.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Lista de ações para desfazer o ataque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6105A41-1FBE-4ACC-B726-63A3E2E273F8}"/>
              </a:ext>
            </a:extLst>
          </p:cNvPr>
          <p:cNvSpPr txBox="1"/>
          <p:nvPr/>
        </p:nvSpPr>
        <p:spPr>
          <a:xfrm>
            <a:off x="8207121" y="5907755"/>
            <a:ext cx="3304558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Plano de experimento completo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709121-DAD9-4F56-A756-A7C5B14D9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121" y="3169920"/>
            <a:ext cx="3304558" cy="273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0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FUNDAMENTOS</a:t>
            </a:r>
          </a:p>
        </p:txBody>
      </p:sp>
    </p:spTree>
    <p:extLst>
      <p:ext uri="{BB962C8B-B14F-4D97-AF65-F5344CB8AC3E}">
        <p14:creationId xmlns:p14="http://schemas.microsoft.com/office/powerpoint/2010/main" val="1586404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97E69E6-7EA7-4980-A5A7-358CF04F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E675CF0-D83B-45F2-8469-DBCA4C1EB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dirty="0"/>
              <a:t> -&gt; Tenha a aprovação!</a:t>
            </a:r>
          </a:p>
          <a:p>
            <a:pPr lvl="1">
              <a:spcAft>
                <a:spcPts val="1000"/>
              </a:spcAft>
            </a:pPr>
            <a:r>
              <a:rPr lang="pt-BR" sz="2400" dirty="0"/>
              <a:t>Elabore uma lista de pessoas que precisam ser notificadas e que darão aprovação a execução do Game Day.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DE466DC-4C3A-46E6-9415-7A86B7DA7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760" y="3967341"/>
            <a:ext cx="4334480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343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Executando um Game Day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3628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Durante a execução do Game Day, deve se coletar a maior quantidade de informações do Game Day em questão para um log detalhado.</a:t>
            </a:r>
          </a:p>
          <a:p>
            <a:pPr>
              <a:spcAft>
                <a:spcPts val="1000"/>
              </a:spcAft>
            </a:pPr>
            <a:r>
              <a:rPr lang="pt-BR" dirty="0"/>
              <a:t>Podemos recorrer as mais variadas tecnologias e meios para gravar a maior quantidade de observações possíveis.</a:t>
            </a:r>
          </a:p>
          <a:p>
            <a:pPr>
              <a:spcAft>
                <a:spcPts val="1000"/>
              </a:spcAft>
            </a:pPr>
            <a:r>
              <a:rPr lang="pt-BR" dirty="0"/>
              <a:t>Nunca se sabe quando e onde uma valiosa informação sobre uma falha irá surgir.</a:t>
            </a:r>
          </a:p>
        </p:txBody>
      </p:sp>
    </p:spTree>
    <p:extLst>
      <p:ext uri="{BB962C8B-B14F-4D97-AF65-F5344CB8AC3E}">
        <p14:creationId xmlns:p14="http://schemas.microsoft.com/office/powerpoint/2010/main" val="20459526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Executando um Game Day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Monitor de Segurança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Deve-se se ter um cuidado maior quando estamos executando um Game Day em um sistema o qual não conhecemos com profundidade.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Exemplos incluem quando uma nova equipe pedir para que você implemente a Engenharia do Caos.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Nestes casos devemos trabalhar em conjunto com um profissional expert nesse sistema.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Esse profissional não participará do Game Day, mas sim atuará como um monitor, encerrando o processo caso algo saia do controle.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1285077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4800" dirty="0"/>
              <a:t>AUTOMAÇÃO COM </a:t>
            </a:r>
            <a:br>
              <a:rPr lang="pt-BR" sz="4800" dirty="0"/>
            </a:br>
            <a:r>
              <a:rPr lang="pt-BR" sz="4800" dirty="0"/>
              <a:t>CHAOS TOOLKIT</a:t>
            </a:r>
          </a:p>
        </p:txBody>
      </p:sp>
    </p:spTree>
    <p:extLst>
      <p:ext uri="{BB962C8B-B14F-4D97-AF65-F5344CB8AC3E}">
        <p14:creationId xmlns:p14="http://schemas.microsoft.com/office/powerpoint/2010/main" val="41923036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Experimentos Automatizados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Os experimentos automatizados permitem explorar os pontos fracos do sistema a qualquer hora.</a:t>
            </a:r>
          </a:p>
          <a:p>
            <a:pPr>
              <a:spcAft>
                <a:spcPts val="1000"/>
              </a:spcAft>
            </a:pPr>
            <a:r>
              <a:rPr lang="pt-BR" dirty="0"/>
              <a:t>Há uma vasta gama de ferramentas disponíveis atualmente que atuam em diferentes níveis.</a:t>
            </a:r>
          </a:p>
          <a:p>
            <a:pPr>
              <a:spcAft>
                <a:spcPts val="1000"/>
              </a:spcAft>
            </a:pPr>
            <a:r>
              <a:rPr lang="pt-BR" dirty="0"/>
              <a:t>Ao nível de infraestrutura temos o </a:t>
            </a:r>
            <a:r>
              <a:rPr lang="pt-BR" i="1" dirty="0"/>
              <a:t>Chaos </a:t>
            </a:r>
            <a:r>
              <a:rPr lang="pt-BR" i="1" dirty="0" err="1"/>
              <a:t>Monkey</a:t>
            </a:r>
            <a:r>
              <a:rPr lang="pt-BR" dirty="0"/>
              <a:t> e ao nível de aplicação temos como exemplo o </a:t>
            </a:r>
            <a:r>
              <a:rPr lang="pt-BR" i="1" dirty="0"/>
              <a:t>Chaos </a:t>
            </a:r>
            <a:r>
              <a:rPr lang="pt-BR" i="1" dirty="0" err="1"/>
              <a:t>Monkey</a:t>
            </a:r>
            <a:r>
              <a:rPr lang="pt-BR" i="1" dirty="0"/>
              <a:t> for Spring Boot</a:t>
            </a:r>
            <a:r>
              <a:rPr lang="pt-BR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Aqui usaremos como ferramenta o </a:t>
            </a:r>
            <a:r>
              <a:rPr lang="pt-BR" i="1" dirty="0"/>
              <a:t>Chaos Toolkit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71677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Orquestrando o Chaos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r>
              <a:rPr lang="pt-BR" dirty="0"/>
              <a:t>O </a:t>
            </a:r>
            <a:r>
              <a:rPr lang="pt-BR" i="1" dirty="0"/>
              <a:t>Chaos Toolkit </a:t>
            </a:r>
            <a:r>
              <a:rPr lang="pt-BR" dirty="0"/>
              <a:t>é uma ferramenta gratuita e open </a:t>
            </a:r>
            <a:r>
              <a:rPr lang="pt-BR" dirty="0" err="1"/>
              <a:t>source</a:t>
            </a:r>
            <a:r>
              <a:rPr lang="pt-BR" dirty="0"/>
              <a:t> que permite a orquestração dos experimentos.</a:t>
            </a:r>
          </a:p>
          <a:p>
            <a:r>
              <a:rPr lang="pt-BR" dirty="0"/>
              <a:t>Além disso possui uma ampla gama de extensões que permitem a customização dos mesmos.</a:t>
            </a:r>
          </a:p>
          <a:p>
            <a:r>
              <a:rPr lang="pt-BR" dirty="0"/>
              <a:t>O formato dos experimentos é definido por </a:t>
            </a:r>
            <a:r>
              <a:rPr lang="pt-BR" dirty="0" err="1"/>
              <a:t>aqruivos</a:t>
            </a:r>
            <a:r>
              <a:rPr lang="pt-BR" dirty="0"/>
              <a:t> YAML ou JSON.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968EEB1-7319-4134-9A22-882F057D1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065" y="4800601"/>
            <a:ext cx="6225869" cy="167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103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Chaos Toolkit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Podemos instalar o Chaos Toolkit localmente para um primeiro contato.</a:t>
            </a:r>
          </a:p>
          <a:p>
            <a:pPr>
              <a:spcAft>
                <a:spcPts val="1000"/>
              </a:spcAft>
            </a:pPr>
            <a:r>
              <a:rPr lang="pt-BR" dirty="0"/>
              <a:t>O Chaos Toolkit CLI requer o Python versão 3.5 ou superior para ser instalado.</a:t>
            </a:r>
          </a:p>
          <a:p>
            <a:pPr>
              <a:spcAft>
                <a:spcPts val="1000"/>
              </a:spcAft>
            </a:pPr>
            <a:r>
              <a:rPr lang="pt-BR" dirty="0"/>
              <a:t>As instruções para a instalação em seu S.O podem ser obtidas em: </a:t>
            </a:r>
            <a:r>
              <a:rPr lang="pt-BR" dirty="0">
                <a:hlinkClick r:id="rId2"/>
              </a:rPr>
              <a:t>https://docs.chaostoolkit.org/reference/usage/install/</a:t>
            </a:r>
            <a:endParaRPr lang="pt-BR" dirty="0"/>
          </a:p>
          <a:p>
            <a:pPr>
              <a:spcAft>
                <a:spcPts val="1000"/>
              </a:spcAft>
            </a:pPr>
            <a:r>
              <a:rPr lang="pt-BR" dirty="0"/>
              <a:t>É necessário que o Python esteja devidamente instalado para a execução dos comandos do CLI.</a:t>
            </a:r>
          </a:p>
        </p:txBody>
      </p:sp>
    </p:spTree>
    <p:extLst>
      <p:ext uri="{BB962C8B-B14F-4D97-AF65-F5344CB8AC3E}">
        <p14:creationId xmlns:p14="http://schemas.microsoft.com/office/powerpoint/2010/main" val="22021654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Chaos Toolkit Workflow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7621462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Chaos Toolkit CLI adiciona os comandos para criação e execução de experimentos a linha de comando do seu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A partir dai teremos acesso ao fluxo de</a:t>
            </a:r>
            <a:br>
              <a:rPr lang="pt-BR" dirty="0"/>
            </a:br>
            <a:r>
              <a:rPr lang="pt-BR" dirty="0"/>
              <a:t>comandos do Chaos Toolkit</a:t>
            </a:r>
          </a:p>
          <a:p>
            <a:pPr>
              <a:spcAft>
                <a:spcPts val="1000"/>
              </a:spcAft>
            </a:pPr>
            <a:r>
              <a:rPr lang="pt-BR" dirty="0"/>
              <a:t>Fluxo: Descobrir e Gravar informações, Iniciar </a:t>
            </a:r>
            <a:br>
              <a:rPr lang="pt-BR" dirty="0"/>
            </a:br>
            <a:r>
              <a:rPr lang="pt-BR" dirty="0"/>
              <a:t>novos experimentos, Executar experimentos automatizados e Reportar os resultados dos experimentos.</a:t>
            </a:r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57F80F-32D6-4789-B851-A8561A48F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783" y="2732505"/>
            <a:ext cx="3376224" cy="304345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009ED8C-8D21-45C5-BFFB-F0E92B316768}"/>
              </a:ext>
            </a:extLst>
          </p:cNvPr>
          <p:cNvSpPr txBox="1"/>
          <p:nvPr/>
        </p:nvSpPr>
        <p:spPr>
          <a:xfrm>
            <a:off x="8301783" y="5806440"/>
            <a:ext cx="3376224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Chaos Toolkit Workflow</a:t>
            </a:r>
          </a:p>
        </p:txBody>
      </p:sp>
    </p:spTree>
    <p:extLst>
      <p:ext uri="{BB962C8B-B14F-4D97-AF65-F5344CB8AC3E}">
        <p14:creationId xmlns:p14="http://schemas.microsoft.com/office/powerpoint/2010/main" val="36517328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Preparando o ambiente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Para evitar um conflito com os módulos do Python é recomendável a criação de um ambiente isolado com o comando: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/>
              <a:t> </a:t>
            </a:r>
            <a:r>
              <a:rPr lang="pt-BR" dirty="0">
                <a:highlight>
                  <a:srgbClr val="000000"/>
                </a:highlight>
              </a:rPr>
              <a:t>$ python3 -m </a:t>
            </a:r>
            <a:r>
              <a:rPr lang="pt-BR" dirty="0" err="1">
                <a:highlight>
                  <a:srgbClr val="000000"/>
                </a:highlight>
              </a:rPr>
              <a:t>venv</a:t>
            </a:r>
            <a:r>
              <a:rPr lang="pt-BR" dirty="0">
                <a:highlight>
                  <a:srgbClr val="000000"/>
                </a:highlight>
              </a:rPr>
              <a:t> ~/.</a:t>
            </a:r>
            <a:r>
              <a:rPr lang="pt-BR" dirty="0" err="1">
                <a:highlight>
                  <a:srgbClr val="000000"/>
                </a:highlight>
              </a:rPr>
              <a:t>venvs</a:t>
            </a:r>
            <a:r>
              <a:rPr lang="pt-BR" dirty="0">
                <a:highlight>
                  <a:srgbClr val="000000"/>
                </a:highlight>
              </a:rPr>
              <a:t>/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endParaRPr lang="pt-BR" i="1" dirty="0"/>
          </a:p>
          <a:p>
            <a:pPr>
              <a:spcAft>
                <a:spcPts val="1000"/>
              </a:spcAft>
            </a:pPr>
            <a:r>
              <a:rPr lang="pt-BR" dirty="0"/>
              <a:t>Para ativar o ambiente virtual use o comando: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$ </a:t>
            </a:r>
            <a:r>
              <a:rPr lang="pt-BR" dirty="0" err="1">
                <a:highlight>
                  <a:srgbClr val="000000"/>
                </a:highlight>
              </a:rPr>
              <a:t>source</a:t>
            </a:r>
            <a:r>
              <a:rPr lang="pt-BR" dirty="0">
                <a:highlight>
                  <a:srgbClr val="000000"/>
                </a:highlight>
              </a:rPr>
              <a:t> ~/.</a:t>
            </a:r>
            <a:r>
              <a:rPr lang="pt-BR" dirty="0" err="1">
                <a:highlight>
                  <a:srgbClr val="000000"/>
                </a:highlight>
              </a:rPr>
              <a:t>venvs</a:t>
            </a:r>
            <a:r>
              <a:rPr lang="pt-BR" dirty="0">
                <a:highlight>
                  <a:srgbClr val="000000"/>
                </a:highlight>
              </a:rPr>
              <a:t>/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r>
              <a:rPr lang="pt-BR" dirty="0">
                <a:highlight>
                  <a:srgbClr val="000000"/>
                </a:highlight>
              </a:rPr>
              <a:t>/bin/</a:t>
            </a:r>
            <a:r>
              <a:rPr lang="pt-BR" dirty="0" err="1">
                <a:highlight>
                  <a:srgbClr val="000000"/>
                </a:highlight>
              </a:rPr>
              <a:t>activate</a:t>
            </a:r>
            <a:endParaRPr lang="pt-BR" dirty="0">
              <a:highlight>
                <a:srgbClr val="000000"/>
              </a:highlight>
            </a:endParaRPr>
          </a:p>
          <a:p>
            <a:pPr>
              <a:spcAft>
                <a:spcPts val="600"/>
              </a:spcAft>
            </a:pPr>
            <a:r>
              <a:rPr lang="pt-BR" dirty="0"/>
              <a:t>A linha de comando exibirá o nome do novo ambiente: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(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r>
              <a:rPr lang="pt-BR" dirty="0">
                <a:highlight>
                  <a:srgbClr val="000000"/>
                </a:highlight>
              </a:rPr>
              <a:t>) $</a:t>
            </a:r>
          </a:p>
          <a:p>
            <a:pPr marL="0" indent="0" algn="ctr">
              <a:spcAft>
                <a:spcPts val="1000"/>
              </a:spcAft>
              <a:buNone/>
            </a:pPr>
            <a:endParaRPr lang="pt-BR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373859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Instalando o Chaos Toolkit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Finalmente é hora de instalarmos a linha de comando do Chaos Toolkit usando o </a:t>
            </a:r>
            <a:r>
              <a:rPr lang="pt-BR" i="1" dirty="0" err="1"/>
              <a:t>Pip</a:t>
            </a:r>
            <a:r>
              <a:rPr lang="pt-BR" i="1" dirty="0"/>
              <a:t> </a:t>
            </a:r>
            <a:r>
              <a:rPr lang="pt-BR" i="1" dirty="0" err="1"/>
              <a:t>Command</a:t>
            </a:r>
            <a:endParaRPr lang="pt-BR" dirty="0"/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(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r>
              <a:rPr lang="pt-BR" dirty="0">
                <a:highlight>
                  <a:srgbClr val="000000"/>
                </a:highlight>
              </a:rPr>
              <a:t>) $ </a:t>
            </a:r>
            <a:r>
              <a:rPr lang="pt-BR" dirty="0" err="1">
                <a:highlight>
                  <a:srgbClr val="000000"/>
                </a:highlight>
              </a:rPr>
              <a:t>pip</a:t>
            </a:r>
            <a:r>
              <a:rPr lang="pt-BR" dirty="0">
                <a:highlight>
                  <a:srgbClr val="000000"/>
                </a:highlight>
              </a:rPr>
              <a:t> </a:t>
            </a:r>
            <a:r>
              <a:rPr lang="pt-BR" dirty="0" err="1">
                <a:highlight>
                  <a:srgbClr val="000000"/>
                </a:highlight>
              </a:rPr>
              <a:t>install</a:t>
            </a:r>
            <a:r>
              <a:rPr lang="pt-BR" dirty="0">
                <a:highlight>
                  <a:srgbClr val="000000"/>
                </a:highlight>
              </a:rPr>
              <a:t> </a:t>
            </a:r>
            <a:r>
              <a:rPr lang="pt-BR" dirty="0" err="1">
                <a:highlight>
                  <a:srgbClr val="000000"/>
                </a:highlight>
              </a:rPr>
              <a:t>chaostoolkit</a:t>
            </a:r>
            <a:endParaRPr lang="pt-BR" dirty="0">
              <a:highlight>
                <a:srgbClr val="000000"/>
              </a:highlight>
            </a:endParaRPr>
          </a:p>
          <a:p>
            <a:pPr>
              <a:spcAft>
                <a:spcPts val="1000"/>
              </a:spcAft>
            </a:pPr>
            <a:r>
              <a:rPr lang="pt-BR" dirty="0"/>
              <a:t>Após a instalação teremos os novos comandos do Caos a disposição.</a:t>
            </a:r>
          </a:p>
          <a:p>
            <a:r>
              <a:rPr lang="pt-BR" dirty="0"/>
              <a:t>Com o comando </a:t>
            </a:r>
            <a:r>
              <a:rPr lang="pt-BR" i="1" dirty="0"/>
              <a:t>help</a:t>
            </a:r>
            <a:r>
              <a:rPr lang="pt-BR" dirty="0"/>
              <a:t> temos acesso a lista de comandos disponíveis.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-</a:t>
            </a:r>
            <a:r>
              <a:rPr lang="pt-BR" i="1" dirty="0">
                <a:highlight>
                  <a:srgbClr val="000000"/>
                </a:highlight>
              </a:rPr>
              <a:t>–help </a:t>
            </a:r>
            <a:r>
              <a:rPr lang="pt-BR" i="1" dirty="0" err="1">
                <a:highlight>
                  <a:srgbClr val="000000"/>
                </a:highlight>
              </a:rPr>
              <a:t>command</a:t>
            </a:r>
            <a:endParaRPr lang="pt-BR" dirty="0"/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281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r>
              <a:rPr lang="pt-BR" dirty="0"/>
              <a:t> – Fundamentos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2374925"/>
            <a:ext cx="9365587" cy="372984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800" dirty="0"/>
              <a:t>A engenharia do caos é a disciplina que tem como por objetivo a criação de sistemas resilientes.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As falhas e pontos fracos do sistema são evidenciadas antes que impactem negativamente o usuário.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Isso permite que correções e melhorias sejam implementadas antes que uma falha maior ocorra ocasionando prejuízos.</a:t>
            </a:r>
          </a:p>
          <a:p>
            <a:pPr>
              <a:spcAft>
                <a:spcPts val="1000"/>
              </a:spcAft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460470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Instalando o Chaos Toolkit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077551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Cada comando se relaciona com uma das fases de aprendizagem da Engenharia do Caos.</a:t>
            </a:r>
          </a:p>
          <a:p>
            <a:pPr>
              <a:spcAft>
                <a:spcPts val="1000"/>
              </a:spcAft>
            </a:pPr>
            <a:r>
              <a:rPr lang="pt-BR" i="1" dirty="0"/>
              <a:t>Comandos de Exploração: </a:t>
            </a:r>
            <a:r>
              <a:rPr lang="pt-BR" i="1" dirty="0" err="1"/>
              <a:t>Discover</a:t>
            </a:r>
            <a:r>
              <a:rPr lang="pt-BR" i="1" dirty="0"/>
              <a:t>, </a:t>
            </a:r>
            <a:r>
              <a:rPr lang="pt-BR" i="1" dirty="0" err="1"/>
              <a:t>Init</a:t>
            </a:r>
            <a:r>
              <a:rPr lang="pt-BR" i="1" dirty="0"/>
              <a:t>, </a:t>
            </a:r>
            <a:r>
              <a:rPr lang="pt-BR" i="1" dirty="0" err="1"/>
              <a:t>Run</a:t>
            </a:r>
            <a:r>
              <a:rPr lang="pt-BR" i="1" dirty="0"/>
              <a:t> e </a:t>
            </a:r>
            <a:r>
              <a:rPr lang="pt-BR" i="1" dirty="0" err="1"/>
              <a:t>Report</a:t>
            </a:r>
            <a:endParaRPr lang="pt-BR" i="1" dirty="0"/>
          </a:p>
          <a:p>
            <a:pPr>
              <a:spcAft>
                <a:spcPts val="1000"/>
              </a:spcAft>
            </a:pPr>
            <a:r>
              <a:rPr lang="pt-BR" i="1" dirty="0"/>
              <a:t>Comando de Análise: </a:t>
            </a:r>
            <a:r>
              <a:rPr lang="pt-BR" i="1" dirty="0" err="1"/>
              <a:t>Report</a:t>
            </a:r>
            <a:endParaRPr lang="pt-BR" i="1" dirty="0"/>
          </a:p>
          <a:p>
            <a:r>
              <a:rPr lang="pt-BR" i="1" dirty="0"/>
              <a:t>Comandos de Validação: </a:t>
            </a:r>
            <a:r>
              <a:rPr lang="pt-BR" i="1" dirty="0" err="1"/>
              <a:t>Run</a:t>
            </a:r>
            <a:r>
              <a:rPr lang="pt-BR" i="1" dirty="0"/>
              <a:t> e </a:t>
            </a:r>
            <a:r>
              <a:rPr lang="pt-BR" i="1" dirty="0" err="1"/>
              <a:t>Report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417EA9-F7D1-41C3-8AAB-CB3BBF7A8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20" y="2505456"/>
            <a:ext cx="3839055" cy="296579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E8EE86C-13B6-4836-B83C-1E2EB3B6C2D5}"/>
              </a:ext>
            </a:extLst>
          </p:cNvPr>
          <p:cNvSpPr txBox="1"/>
          <p:nvPr/>
        </p:nvSpPr>
        <p:spPr>
          <a:xfrm>
            <a:off x="8061247" y="5471250"/>
            <a:ext cx="3505200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Loop de Aprendizado da Engenharia do Caos</a:t>
            </a:r>
          </a:p>
        </p:txBody>
      </p:sp>
    </p:spTree>
    <p:extLst>
      <p:ext uri="{BB962C8B-B14F-4D97-AF65-F5344CB8AC3E}">
        <p14:creationId xmlns:p14="http://schemas.microsoft.com/office/powerpoint/2010/main" val="5422970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4400" dirty="0"/>
              <a:t>EXECUTANDO EXPERIMENTOS AUTOMATIZADOS</a:t>
            </a:r>
          </a:p>
        </p:txBody>
      </p:sp>
    </p:spTree>
    <p:extLst>
      <p:ext uri="{BB962C8B-B14F-4D97-AF65-F5344CB8AC3E}">
        <p14:creationId xmlns:p14="http://schemas.microsoft.com/office/powerpoint/2010/main" val="10250083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t-BR" dirty="0"/>
              <a:t>Preparando a execução no Chaos Toolkit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r>
              <a:rPr lang="pt-BR" dirty="0"/>
              <a:t>Aqui utilizaremos um sistema alvo simples para os ataques com o Chaos Toolkit de forma automática.</a:t>
            </a:r>
          </a:p>
          <a:p>
            <a:r>
              <a:rPr lang="pt-BR" dirty="0"/>
              <a:t>Passaremos por todo um ciclo de descoberta de fraquezas e superação das mesmas.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E30C06-5FEE-4F94-8C30-D6543E567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450" y="4134633"/>
            <a:ext cx="4079100" cy="226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351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Conhecendo o sistema alvo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153039" cy="359931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O sistema alvo que usaremos pode ser clonado do seu repositório com o seguinte comando: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$ </a:t>
            </a:r>
            <a:r>
              <a:rPr lang="pt-BR" dirty="0" err="1">
                <a:highlight>
                  <a:srgbClr val="000000"/>
                </a:highlight>
              </a:rPr>
              <a:t>git</a:t>
            </a:r>
            <a:r>
              <a:rPr lang="pt-BR" dirty="0">
                <a:highlight>
                  <a:srgbClr val="000000"/>
                </a:highlight>
              </a:rPr>
              <a:t> clone https://github.com/</a:t>
            </a:r>
            <a:r>
              <a:rPr lang="pt-BR" dirty="0" err="1">
                <a:highlight>
                  <a:srgbClr val="000000"/>
                </a:highlight>
              </a:rPr>
              <a:t>chaostoolkit-incubator</a:t>
            </a:r>
            <a:r>
              <a:rPr lang="pt-BR" dirty="0">
                <a:highlight>
                  <a:srgbClr val="000000"/>
                </a:highlight>
              </a:rPr>
              <a:t>/</a:t>
            </a:r>
            <a:r>
              <a:rPr lang="pt-BR" dirty="0" err="1">
                <a:highlight>
                  <a:srgbClr val="000000"/>
                </a:highlight>
              </a:rPr>
              <a:t>communityplayground</a:t>
            </a:r>
            <a:r>
              <a:rPr lang="pt-BR" dirty="0">
                <a:highlight>
                  <a:srgbClr val="000000"/>
                </a:highlight>
              </a:rPr>
              <a:t>.</a:t>
            </a:r>
          </a:p>
          <a:p>
            <a:r>
              <a:rPr lang="pt-BR" dirty="0"/>
              <a:t>Uma vez com o diretório clonado ou baixado, teremos a seguinte estrutura de pastas:</a:t>
            </a:r>
          </a:p>
          <a:p>
            <a:r>
              <a:rPr lang="pt-BR" dirty="0"/>
              <a:t>Ainda dentro do ambiento do Chaos Toolkit, iremos mudar para o diretório referente ao capítulo 5.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9B97D29-2B4D-45BC-8A4D-AEFFF784C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789" y="2869890"/>
            <a:ext cx="2990730" cy="215394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52C1B1A-5AA9-4CA3-84DE-21706AE63C29}"/>
              </a:ext>
            </a:extLst>
          </p:cNvPr>
          <p:cNvSpPr txBox="1"/>
          <p:nvPr/>
        </p:nvSpPr>
        <p:spPr>
          <a:xfrm>
            <a:off x="8383789" y="5023835"/>
            <a:ext cx="2990730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Estrutura de diretório do projeto exemplo</a:t>
            </a:r>
          </a:p>
        </p:txBody>
      </p:sp>
    </p:spTree>
    <p:extLst>
      <p:ext uri="{BB962C8B-B14F-4D97-AF65-F5344CB8AC3E}">
        <p14:creationId xmlns:p14="http://schemas.microsoft.com/office/powerpoint/2010/main" val="16850484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Conhecendo o sistema alvo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0006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Um experimento precisa de um sistema alvo e nosso sistema exemplo é bem simples.</a:t>
            </a:r>
          </a:p>
          <a:p>
            <a:pPr>
              <a:spcAft>
                <a:spcPts val="1000"/>
              </a:spcAft>
            </a:pPr>
            <a:r>
              <a:rPr lang="pt-BR" dirty="0"/>
              <a:t>As características desse sistema serão os alvos do nosso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O sistema alvo é composto de um único arquivo Python que contém um único serviço </a:t>
            </a:r>
            <a:r>
              <a:rPr lang="pt-BR" dirty="0" err="1"/>
              <a:t>runtime</a:t>
            </a:r>
            <a:r>
              <a:rPr lang="pt-BR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Como exemplo este serviço não faz nada de interessante, ele expõe um HTTP em root e serve de conteúdo para o arquivo exchange.dat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9EB98E5-7787-4EB2-B573-EB9AE1C64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713" y="2884498"/>
            <a:ext cx="3925352" cy="323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317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Conhecendo o sistema alvo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71DB382-A908-4D85-BC37-B68D2650F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3511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Para vermos o serviço em execução devemos executar o seguinte comando a partir do diretório inicial do projeto: </a:t>
            </a:r>
            <a:r>
              <a:rPr lang="pt-BR" dirty="0">
                <a:highlight>
                  <a:srgbClr val="000000"/>
                </a:highlight>
              </a:rPr>
              <a:t>$ python3 service.py</a:t>
            </a:r>
          </a:p>
          <a:p>
            <a:pPr>
              <a:spcAft>
                <a:spcPts val="1000"/>
              </a:spcAft>
            </a:pPr>
            <a:r>
              <a:rPr lang="pt-BR" dirty="0"/>
              <a:t>Com o serviço em execução ao digitarmos a url: </a:t>
            </a:r>
            <a:r>
              <a:rPr lang="pt-BR" i="1" dirty="0">
                <a:highlight>
                  <a:srgbClr val="000000"/>
                </a:highlight>
                <a:hlinkClick r:id="rId2"/>
              </a:rPr>
              <a:t>http://localhost:8080</a:t>
            </a:r>
            <a:r>
              <a:rPr lang="pt-BR" dirty="0"/>
              <a:t> veremos o conteúdo do arquivo servido.</a:t>
            </a:r>
          </a:p>
          <a:p>
            <a:pPr>
              <a:spcAft>
                <a:spcPts val="1000"/>
              </a:spcAft>
            </a:pPr>
            <a:r>
              <a:rPr lang="pt-BR" dirty="0"/>
              <a:t>O conteúdo do arquivo também é atualizado periodicamente, então a cada </a:t>
            </a:r>
            <a:r>
              <a:rPr lang="pt-BR" dirty="0" err="1"/>
              <a:t>enter</a:t>
            </a:r>
            <a:r>
              <a:rPr lang="pt-BR" dirty="0"/>
              <a:t> veremos uma entrada atualizada.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CB3C3D2-2FA6-4DC0-8B62-FBF75C260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624" y="3261981"/>
            <a:ext cx="3419952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244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Conhecendo o sistema alvo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876847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que poderia dar errado em um serviço tão trivial?</a:t>
            </a:r>
          </a:p>
          <a:p>
            <a:pPr>
              <a:spcAft>
                <a:spcPts val="1000"/>
              </a:spcAft>
            </a:pPr>
            <a:r>
              <a:rPr lang="pt-BR" dirty="0"/>
              <a:t>O preocupante é que este serviço possui sim, uma falha, uma em que acaba sendo retransmitida ao serviço que o consome.</a:t>
            </a:r>
          </a:p>
          <a:p>
            <a:pPr>
              <a:spcAft>
                <a:spcPts val="1000"/>
              </a:spcAft>
            </a:pPr>
            <a:r>
              <a:rPr lang="pt-BR" dirty="0"/>
              <a:t>Quando imaginamos que este poderia ser um serviço crítico real de um negócio, parte de uma API usada amplamente pelos consumidores, o cenário muda.</a:t>
            </a:r>
          </a:p>
        </p:txBody>
      </p:sp>
    </p:spTree>
    <p:extLst>
      <p:ext uri="{BB962C8B-B14F-4D97-AF65-F5344CB8AC3E}">
        <p14:creationId xmlns:p14="http://schemas.microsoft.com/office/powerpoint/2010/main" val="19141510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439233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Seguindo o Loop de Aprendizado da Engenharia do Caos, o passo inicial é explorar o sistema a procura de pontos fracos.</a:t>
            </a:r>
          </a:p>
          <a:p>
            <a:pPr>
              <a:spcAft>
                <a:spcPts val="1000"/>
              </a:spcAft>
            </a:pPr>
            <a:r>
              <a:rPr lang="pt-BR" dirty="0"/>
              <a:t>Nosso experimento aqui já está escrito usando o Formato de Especificação Declarativa do Experimento do Chaos Toolkit</a:t>
            </a:r>
          </a:p>
          <a:p>
            <a:pPr>
              <a:spcAft>
                <a:spcPts val="1000"/>
              </a:spcAft>
            </a:pPr>
            <a:r>
              <a:rPr lang="pt-BR" dirty="0"/>
              <a:t>Essa especificação nasceu dos conceitos descritos no livro Chaos </a:t>
            </a:r>
            <a:r>
              <a:rPr lang="pt-BR" dirty="0" err="1"/>
              <a:t>Engineering</a:t>
            </a:r>
            <a:r>
              <a:rPr lang="pt-BR" dirty="0"/>
              <a:t> por Casey Rosenthal</a:t>
            </a:r>
          </a:p>
          <a:p>
            <a:pPr>
              <a:spcAft>
                <a:spcPts val="1000"/>
              </a:spcAft>
            </a:pPr>
            <a:r>
              <a:rPr lang="pt-BR" dirty="0"/>
              <a:t>Com isso temos o foco no experimento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9DEC7A8-2CED-4E9D-BFD6-73F7D227A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554" y="2976732"/>
            <a:ext cx="3652046" cy="265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841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experiment se encontra no arquivo </a:t>
            </a:r>
            <a:r>
              <a:rPr lang="pt-BR" i="1" dirty="0" err="1"/>
              <a:t>experiment.json</a:t>
            </a:r>
            <a:r>
              <a:rPr lang="pt-BR" dirty="0"/>
              <a:t> junto do arquivo </a:t>
            </a:r>
            <a:r>
              <a:rPr lang="pt-BR" i="1" dirty="0"/>
              <a:t>service.py</a:t>
            </a:r>
          </a:p>
          <a:p>
            <a:pPr>
              <a:spcAft>
                <a:spcPts val="1000"/>
              </a:spcAft>
            </a:pPr>
            <a:r>
              <a:rPr lang="pt-BR" dirty="0"/>
              <a:t>O arquivo de experimento conterá uma descrição e algumas tags</a:t>
            </a:r>
          </a:p>
          <a:p>
            <a:pPr>
              <a:spcAft>
                <a:spcPts val="1000"/>
              </a:spcAft>
            </a:pPr>
            <a:r>
              <a:rPr lang="pt-BR" dirty="0"/>
              <a:t>O título deverá conter a pergunta do que buscamos e a descrição deverá conter como acreditamos que o serviço deverá se comportar.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8CA54A8-D4F6-4DF9-BB03-114166A75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931" y="5058840"/>
            <a:ext cx="4878137" cy="148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307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03111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 próxima seção do arquivo trata das hipóteses de estado</a:t>
            </a:r>
          </a:p>
          <a:p>
            <a:pPr>
              <a:spcAft>
                <a:spcPts val="1000"/>
              </a:spcAft>
            </a:pPr>
            <a:r>
              <a:rPr lang="pt-BR" dirty="0"/>
              <a:t>As hipóteses de estado normal / </a:t>
            </a:r>
            <a:r>
              <a:rPr lang="pt-BR" dirty="0" err="1"/>
              <a:t>ready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hyphotesis</a:t>
            </a:r>
            <a:r>
              <a:rPr lang="pt-BR" dirty="0"/>
              <a:t> informam o que constitui um estado normal da porção do sistema sujeita ao caos.</a:t>
            </a:r>
          </a:p>
          <a:p>
            <a:pPr>
              <a:spcAft>
                <a:spcPts val="1000"/>
              </a:spcAft>
            </a:pPr>
            <a:r>
              <a:rPr lang="pt-BR" dirty="0"/>
              <a:t>Isto constitui uma coleção se </a:t>
            </a:r>
            <a:r>
              <a:rPr lang="pt-BR" dirty="0" err="1"/>
              <a:t>probes</a:t>
            </a:r>
            <a:r>
              <a:rPr lang="pt-BR" dirty="0"/>
              <a:t> ou sondas.</a:t>
            </a:r>
          </a:p>
          <a:p>
            <a:pPr>
              <a:spcAft>
                <a:spcPts val="1000"/>
              </a:spcAft>
            </a:pPr>
            <a:r>
              <a:rPr lang="pt-BR" dirty="0"/>
              <a:t>Cada </a:t>
            </a:r>
            <a:r>
              <a:rPr lang="pt-BR" dirty="0" err="1"/>
              <a:t>probe</a:t>
            </a:r>
            <a:r>
              <a:rPr lang="pt-BR" dirty="0"/>
              <a:t> verifica uma propriedade do sistema alvo e verifica se a mesma está dentro dos valores normais dentro da tolerância.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C0874FB-462F-48C2-B71B-2EEC92765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342" y="3228501"/>
            <a:ext cx="3850680" cy="262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2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43467" y="1794305"/>
            <a:ext cx="10905066" cy="3251878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sz="4000" dirty="0"/>
              <a:t>Os usuários de um sistema esperam que o mesmo seja confiável como um todo, não somente no quesito segurança.</a:t>
            </a:r>
            <a:br>
              <a:rPr lang="pt-BR" sz="4000" dirty="0"/>
            </a:br>
            <a:r>
              <a:rPr lang="pt-BR" sz="4000" dirty="0"/>
              <a:t>Há vários fatores que podem por essa confiabilidade em cheque.</a:t>
            </a:r>
          </a:p>
        </p:txBody>
      </p:sp>
    </p:spTree>
    <p:extLst>
      <p:ext uri="{BB962C8B-B14F-4D97-AF65-F5344CB8AC3E}">
        <p14:creationId xmlns:p14="http://schemas.microsoft.com/office/powerpoint/2010/main" val="36666926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7720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Na próxima parte temos o método do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Nele definiremos ações que causarão as condições turbulentas no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Neste exemplo testamos a resiliência do serviço na falta súbita do arquivo exchange.dat</a:t>
            </a:r>
          </a:p>
          <a:p>
            <a:pPr>
              <a:spcAft>
                <a:spcPts val="1000"/>
              </a:spcAft>
            </a:pPr>
            <a:r>
              <a:rPr lang="pt-BR" dirty="0"/>
              <a:t>Então tudo que o método deverá fazer é renomear o arquivo.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4B43913-FA2D-40E5-AC9D-3BE52B942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320" y="2755559"/>
            <a:ext cx="4055981" cy="309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744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Semelhante as hipóteses de estado, o método do experimento pode conter </a:t>
            </a:r>
            <a:r>
              <a:rPr lang="pt-BR" dirty="0" err="1"/>
              <a:t>probes</a:t>
            </a:r>
            <a:r>
              <a:rPr lang="pt-BR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As </a:t>
            </a:r>
            <a:r>
              <a:rPr lang="pt-BR" dirty="0" err="1"/>
              <a:t>probes</a:t>
            </a:r>
            <a:r>
              <a:rPr lang="pt-BR" dirty="0"/>
              <a:t> no método do experimento enriquecem a saída de informações.</a:t>
            </a:r>
          </a:p>
          <a:p>
            <a:pPr>
              <a:spcAft>
                <a:spcPts val="1000"/>
              </a:spcAft>
            </a:pPr>
            <a:r>
              <a:rPr lang="pt-BR" dirty="0"/>
              <a:t>Para esse experimento simples pararemos no método.</a:t>
            </a:r>
          </a:p>
          <a:p>
            <a:pPr>
              <a:spcAft>
                <a:spcPts val="1000"/>
              </a:spcAft>
            </a:pPr>
            <a:r>
              <a:rPr lang="pt-BR" dirty="0"/>
              <a:t>Mais adiante, quando vermos experimentos mais complexos veremos a parte de </a:t>
            </a:r>
            <a:r>
              <a:rPr lang="pt-BR" dirty="0" err="1"/>
              <a:t>rollback</a:t>
            </a:r>
            <a:r>
              <a:rPr lang="pt-BR" dirty="0"/>
              <a:t> que se localiza logo após a seção do método dentro do arquivo de experimento.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22634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F410678-8248-4578-90C6-5AEF0A1A3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149" y="2976732"/>
            <a:ext cx="3803451" cy="2656763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Descoberta e Análise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18351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Agora é hora de executar o experimento e ver como o sistema alvo se comporta diante das condições causadas pelo mesmo.</a:t>
            </a:r>
          </a:p>
          <a:p>
            <a:pPr>
              <a:spcAft>
                <a:spcPts val="1000"/>
              </a:spcAft>
            </a:pPr>
            <a:r>
              <a:rPr lang="pt-BR" dirty="0"/>
              <a:t>Essa é a fase de Descoberta e Análise do Loop de Aprendizado da Engenharia do Caos.</a:t>
            </a:r>
          </a:p>
          <a:p>
            <a:pPr>
              <a:spcAft>
                <a:spcPts val="1000"/>
              </a:spcAft>
            </a:pPr>
            <a:r>
              <a:rPr lang="pt-BR" dirty="0"/>
              <a:t>Primeiro, devemos ter certeza de que o </a:t>
            </a:r>
            <a:r>
              <a:rPr lang="pt-BR" i="1" dirty="0"/>
              <a:t>service.py </a:t>
            </a:r>
            <a:r>
              <a:rPr lang="pt-BR" dirty="0"/>
              <a:t>está rodando com o seguinte comando: </a:t>
            </a:r>
            <a:r>
              <a:rPr lang="pt-BR" dirty="0">
                <a:highlight>
                  <a:srgbClr val="000000"/>
                </a:highlight>
              </a:rPr>
              <a:t>$ python3 service.py</a:t>
            </a:r>
          </a:p>
        </p:txBody>
      </p:sp>
    </p:spTree>
    <p:extLst>
      <p:ext uri="{BB962C8B-B14F-4D97-AF65-F5344CB8AC3E}">
        <p14:creationId xmlns:p14="http://schemas.microsoft.com/office/powerpoint/2010/main" val="38623859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Descoberta e Análise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Após o comando anterior o terminal deverá exibir a seguinte resposta:</a:t>
            </a:r>
          </a:p>
          <a:p>
            <a:pPr marL="0" indent="0" algn="ctr">
              <a:spcAft>
                <a:spcPts val="1000"/>
              </a:spcAft>
              <a:buNone/>
            </a:pPr>
            <a:br>
              <a:rPr lang="pt-BR" dirty="0"/>
            </a:br>
            <a:endParaRPr lang="pt-BR" dirty="0"/>
          </a:p>
          <a:p>
            <a:pPr>
              <a:spcAft>
                <a:spcPts val="1000"/>
              </a:spcAft>
            </a:pPr>
            <a:r>
              <a:rPr lang="pt-BR" dirty="0"/>
              <a:t>Agora rodaremos o experimento usando o comando do caos </a:t>
            </a:r>
            <a:r>
              <a:rPr lang="pt-BR" i="1" dirty="0" err="1"/>
              <a:t>run</a:t>
            </a:r>
            <a:r>
              <a:rPr lang="pt-BR" i="1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Lembrando que devemos estar com o ambiente virtual criado anteriormente </a:t>
            </a:r>
            <a:r>
              <a:rPr lang="pt-BR" i="1" dirty="0" err="1"/>
              <a:t>chaostk</a:t>
            </a:r>
            <a:r>
              <a:rPr lang="pt-BR" dirty="0"/>
              <a:t> ativado.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7F6B7D0-3CDC-44C9-A9D8-729A7F186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123" y="3139440"/>
            <a:ext cx="2969753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819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Descoberta e Análise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Comando </a:t>
            </a:r>
            <a:r>
              <a:rPr lang="pt-BR" i="1" dirty="0" err="1"/>
              <a:t>run</a:t>
            </a:r>
            <a:r>
              <a:rPr lang="pt-BR" dirty="0"/>
              <a:t> executado: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  <a:p>
            <a:pPr marL="0" indent="0">
              <a:spcAft>
                <a:spcPts val="1000"/>
              </a:spcAft>
              <a:buNone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11496A-3310-46CF-8D68-0B53AE80D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609" y="3117449"/>
            <a:ext cx="6872781" cy="186200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0A8818B-8DB6-4D47-9959-903CF3FCC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610" y="4493682"/>
            <a:ext cx="6872779" cy="195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115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Descoberta e Análise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Com isso executamos o nosso primeiro experimento automatizado!</a:t>
            </a:r>
          </a:p>
          <a:p>
            <a:pPr>
              <a:spcAft>
                <a:spcPts val="1000"/>
              </a:spcAft>
            </a:pPr>
            <a:r>
              <a:rPr lang="pt-BR" dirty="0"/>
              <a:t>Mais do que isso temos o resultado da execução e um retorno sobre o que o nosso experimento encontrou no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Com a entrada CRITICAL no terminal, temos a evidência de uma fraqueza descoberta.</a:t>
            </a:r>
          </a:p>
          <a:p>
            <a:pPr>
              <a:spcAft>
                <a:spcPts val="1000"/>
              </a:spcAft>
            </a:pPr>
            <a:r>
              <a:rPr lang="pt-BR" dirty="0"/>
              <a:t>Antes de analisarmos a falha, iremos ver o que o Chaos Toolkit fez ao executar o experimento.</a:t>
            </a:r>
          </a:p>
        </p:txBody>
      </p:sp>
    </p:spTree>
    <p:extLst>
      <p:ext uri="{BB962C8B-B14F-4D97-AF65-F5344CB8AC3E}">
        <p14:creationId xmlns:p14="http://schemas.microsoft.com/office/powerpoint/2010/main" val="8925718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Por dentro do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Por dentro da execução do comando </a:t>
            </a:r>
            <a:r>
              <a:rPr lang="pt-BR" i="1" dirty="0" err="1"/>
              <a:t>run</a:t>
            </a:r>
            <a:r>
              <a:rPr lang="pt-BR" dirty="0"/>
              <a:t>:</a:t>
            </a:r>
          </a:p>
          <a:p>
            <a:pPr>
              <a:spcAft>
                <a:spcPts val="1000"/>
              </a:spcAft>
            </a:pPr>
            <a:r>
              <a:rPr lang="pt-BR" dirty="0"/>
              <a:t>A primeira coisa que o Chaos Toolkit faz é validar se o experimento é executável.</a:t>
            </a:r>
          </a:p>
          <a:p>
            <a:pPr>
              <a:spcAft>
                <a:spcPts val="1000"/>
              </a:spcAft>
            </a:pPr>
            <a:r>
              <a:rPr lang="pt-BR" dirty="0"/>
              <a:t>Esse passo também pode ser executado com o comando </a:t>
            </a:r>
            <a:r>
              <a:rPr lang="pt-BR" i="1" dirty="0" err="1">
                <a:highlight>
                  <a:srgbClr val="000000"/>
                </a:highlight>
              </a:rPr>
              <a:t>validate</a:t>
            </a:r>
            <a:endParaRPr lang="pt-BR" i="1" dirty="0">
              <a:highlight>
                <a:srgbClr val="000000"/>
              </a:highlight>
            </a:endParaRPr>
          </a:p>
          <a:p>
            <a:pPr>
              <a:spcAft>
                <a:spcPts val="1000"/>
              </a:spcAft>
            </a:pPr>
            <a:r>
              <a:rPr lang="pt-BR" dirty="0"/>
              <a:t>Uma vez que o experimento seja válido o </a:t>
            </a:r>
            <a:r>
              <a:rPr lang="pt-BR" dirty="0" err="1"/>
              <a:t>Chaos</a:t>
            </a:r>
            <a:r>
              <a:rPr lang="pt-BR" dirty="0"/>
              <a:t> Toolkit orquestra a sua execução.</a:t>
            </a:r>
          </a:p>
          <a:p>
            <a:pPr>
              <a:spcAft>
                <a:spcPts val="1000"/>
              </a:spcAft>
            </a:pPr>
            <a:r>
              <a:rPr lang="pt-BR" dirty="0"/>
              <a:t>A execução é baseada nas definições do experimento.</a:t>
            </a:r>
          </a:p>
          <a:p>
            <a:pPr>
              <a:spcAft>
                <a:spcPts val="1000"/>
              </a:spcAft>
            </a:pPr>
            <a:endParaRPr lang="pt-BR" i="1" dirty="0">
              <a:highlight>
                <a:srgbClr val="000000"/>
              </a:highlight>
            </a:endParaRPr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23819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Por dentro do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Processo de execução de experimento do </a:t>
            </a:r>
            <a:r>
              <a:rPr lang="pt-BR" dirty="0" err="1"/>
              <a:t>Chaos</a:t>
            </a:r>
            <a:r>
              <a:rPr lang="pt-BR" dirty="0"/>
              <a:t> Toolkit: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935" y="3098406"/>
            <a:ext cx="5166632" cy="337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892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Por dentro do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3" y="2505456"/>
            <a:ext cx="9355500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Com o diagrama podemos observar que:</a:t>
            </a:r>
          </a:p>
          <a:p>
            <a:pPr>
              <a:spcAft>
                <a:spcPts val="1000"/>
              </a:spcAft>
            </a:pPr>
            <a:r>
              <a:rPr lang="pt-BR" dirty="0"/>
              <a:t>A hipótese de estado do sistema é usada duas vezes no processo.</a:t>
            </a:r>
          </a:p>
          <a:p>
            <a:pPr>
              <a:spcAft>
                <a:spcPts val="1000"/>
              </a:spcAft>
            </a:pPr>
            <a:r>
              <a:rPr lang="pt-BR" dirty="0"/>
              <a:t>A hipótese de estado é usada para verificar se o sistema se encontra em seu estado normal.</a:t>
            </a:r>
          </a:p>
          <a:p>
            <a:pPr>
              <a:spcAft>
                <a:spcPts val="1000"/>
              </a:spcAft>
            </a:pPr>
            <a:r>
              <a:rPr lang="pt-BR" dirty="0"/>
              <a:t>E também para verificar se o sistema irá se comportar como o esperado de acordo com as condições previamente definidas.</a:t>
            </a:r>
          </a:p>
          <a:p>
            <a:pPr>
              <a:spcAft>
                <a:spcPts val="1000"/>
              </a:spcAft>
            </a:pPr>
            <a:r>
              <a:rPr lang="pt-BR" dirty="0"/>
              <a:t>Qualquer comportamento fora do esperado pode indicar um ponto fraco em questão.</a:t>
            </a:r>
          </a:p>
        </p:txBody>
      </p:sp>
    </p:spTree>
    <p:extLst>
      <p:ext uri="{BB962C8B-B14F-4D97-AF65-F5344CB8AC3E}">
        <p14:creationId xmlns:p14="http://schemas.microsoft.com/office/powerpoint/2010/main" val="11738740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Por dentro do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Os comportamentos inesperados durante a execução de um experimento indicam uma oportunidade para melhorias.</a:t>
            </a:r>
          </a:p>
          <a:p>
            <a:pPr>
              <a:spcAft>
                <a:spcPts val="1000"/>
              </a:spcAft>
            </a:pPr>
            <a:r>
              <a:rPr lang="pt-BR" dirty="0"/>
              <a:t>Mais ainda, encontrar uma falha durante um experimento significa encontrá-la antes do usuário final.</a:t>
            </a:r>
          </a:p>
          <a:p>
            <a:pPr>
              <a:spcAft>
                <a:spcPts val="1000"/>
              </a:spcAft>
            </a:pPr>
            <a:r>
              <a:rPr lang="pt-BR" dirty="0"/>
              <a:t>Voltando ao nosso experimento, uma olhada no arquivo </a:t>
            </a:r>
            <a:r>
              <a:rPr lang="pt-BR" i="1" dirty="0"/>
              <a:t>service.py</a:t>
            </a:r>
            <a:r>
              <a:rPr lang="pt-BR" dirty="0"/>
              <a:t> indicará a falha.</a:t>
            </a:r>
          </a:p>
          <a:p>
            <a:pPr>
              <a:spcAft>
                <a:spcPts val="1000"/>
              </a:spcAft>
            </a:pPr>
            <a:r>
              <a:rPr lang="pt-BR" dirty="0"/>
              <a:t>Ao assumir que o arquivo Exchange.dat sempre estará presente o serviço irá falhar se o mesmo não estará presente.</a:t>
            </a:r>
          </a:p>
        </p:txBody>
      </p:sp>
    </p:spTree>
    <p:extLst>
      <p:ext uri="{BB962C8B-B14F-4D97-AF65-F5344CB8AC3E}">
        <p14:creationId xmlns:p14="http://schemas.microsoft.com/office/powerpoint/2010/main" val="49085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Dark</a:t>
            </a:r>
            <a:r>
              <a:rPr lang="pt-BR" dirty="0"/>
              <a:t> </a:t>
            </a:r>
            <a:r>
              <a:rPr lang="pt-BR" dirty="0" err="1"/>
              <a:t>Debt</a:t>
            </a:r>
            <a:r>
              <a:rPr lang="pt-BR" dirty="0"/>
              <a:t> – Dívidas Ocultas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2374925"/>
            <a:ext cx="9365587" cy="372984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800" dirty="0"/>
              <a:t>São muito comuns em sistemas complexos 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São pontos fracos no sistema de difícil detecção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São indetectáveis até causarem falhas visíveis no sistema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Causam anomalias ocultas no sistema, difíceis de se identificar a causa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Podem afetar o funcionamento do sistema</a:t>
            </a:r>
          </a:p>
        </p:txBody>
      </p:sp>
    </p:spTree>
    <p:extLst>
      <p:ext uri="{BB962C8B-B14F-4D97-AF65-F5344CB8AC3E}">
        <p14:creationId xmlns:p14="http://schemas.microsoft.com/office/powerpoint/2010/main" val="40173401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Melhorias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9186168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Em nossa hipótese indicamos que o serviço deveria ter resiliência a essa falha.</a:t>
            </a:r>
          </a:p>
          <a:p>
            <a:pPr>
              <a:spcAft>
                <a:spcPts val="1000"/>
              </a:spcAft>
            </a:pPr>
            <a:r>
              <a:rPr lang="pt-BR" dirty="0"/>
              <a:t>Em alguns casos a fase da análise por si só exigirá um certo esforço.</a:t>
            </a:r>
          </a:p>
          <a:p>
            <a:pPr>
              <a:spcAft>
                <a:spcPts val="1000"/>
              </a:spcAft>
            </a:pPr>
            <a:r>
              <a:rPr lang="pt-BR" dirty="0"/>
              <a:t>Depois da descoberta de uma possível falha, os esforços devem ser direcionados a correção da mesma.</a:t>
            </a:r>
          </a:p>
          <a:p>
            <a:pPr>
              <a:spcAft>
                <a:spcPts val="1000"/>
              </a:spcAft>
            </a:pPr>
            <a:r>
              <a:rPr lang="pt-BR" dirty="0"/>
              <a:t>Os pontos críticos devem ser priorizados.</a:t>
            </a:r>
          </a:p>
        </p:txBody>
      </p:sp>
    </p:spTree>
    <p:extLst>
      <p:ext uri="{BB962C8B-B14F-4D97-AF65-F5344CB8AC3E}">
        <p14:creationId xmlns:p14="http://schemas.microsoft.com/office/powerpoint/2010/main" val="36151533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Melhorias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7075146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Como temos um serviço muito simples a resolução é fácil.</a:t>
            </a:r>
          </a:p>
          <a:p>
            <a:pPr>
              <a:spcAft>
                <a:spcPts val="1000"/>
              </a:spcAft>
            </a:pPr>
            <a:r>
              <a:rPr lang="pt-BR" dirty="0"/>
              <a:t>A implementação resiliente se encontra no arquivo </a:t>
            </a:r>
            <a:r>
              <a:rPr lang="pt-BR" i="1" dirty="0"/>
              <a:t>resilient-service.py</a:t>
            </a:r>
          </a:p>
          <a:p>
            <a:pPr>
              <a:spcAft>
                <a:spcPts val="1000"/>
              </a:spcAft>
            </a:pPr>
            <a:r>
              <a:rPr lang="pt-BR" dirty="0"/>
              <a:t>O mesmo checa a existência do arquivo </a:t>
            </a:r>
            <a:r>
              <a:rPr lang="pt-BR" i="1" dirty="0"/>
              <a:t>exchange.dat </a:t>
            </a:r>
            <a:r>
              <a:rPr lang="pt-BR" dirty="0"/>
              <a:t>e caso não encontre o mesmo retorna uma mensagem de erro.</a:t>
            </a:r>
          </a:p>
          <a:p>
            <a:pPr>
              <a:spcAft>
                <a:spcPts val="1000"/>
              </a:spcAft>
            </a:pPr>
            <a:r>
              <a:rPr lang="pt-BR" dirty="0"/>
              <a:t>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149" y="2976731"/>
            <a:ext cx="3803451" cy="266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795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Validando Melhorias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7075146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Agora executamos o experimento de novo para validar a melhoria implementada.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pt-BR" dirty="0"/>
              <a:t>Primeiro devemos parar a instância do serviço antigo e rodar a do novo serviço resiliente.</a:t>
            </a:r>
            <a:br>
              <a:rPr lang="pt-BR" dirty="0"/>
            </a:br>
            <a:br>
              <a:rPr lang="pt-BR" dirty="0"/>
            </a:br>
            <a:r>
              <a:rPr lang="pt-BR" dirty="0">
                <a:highlight>
                  <a:srgbClr val="000000"/>
                </a:highlight>
              </a:rPr>
              <a:t>$ python3 resilient-service.py</a:t>
            </a:r>
          </a:p>
          <a:p>
            <a:pPr>
              <a:spcAft>
                <a:spcPts val="1000"/>
              </a:spcAft>
            </a:pPr>
            <a:r>
              <a:rPr lang="pt-BR" dirty="0"/>
              <a:t>Ao rodarmos o experimento de novo no terminal vemos que a falha foi corrigida.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867" y="2976731"/>
            <a:ext cx="3809733" cy="266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527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Validando Melhorias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Quando a hipótese de estado não encontra nenhum desvio no sistema temos a falha corrigida.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985" y="3382802"/>
            <a:ext cx="6571429" cy="3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444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Melhorias – Log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9061990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Ao executar o experimento, dois arquivos são criados: </a:t>
            </a:r>
            <a:r>
              <a:rPr lang="pt-BR" i="1" dirty="0"/>
              <a:t>chaostoolkit.log </a:t>
            </a:r>
            <a:r>
              <a:rPr lang="pt-BR" dirty="0"/>
              <a:t>e</a:t>
            </a:r>
            <a:r>
              <a:rPr lang="pt-BR" i="1" dirty="0"/>
              <a:t> </a:t>
            </a:r>
            <a:r>
              <a:rPr lang="pt-BR" i="1" dirty="0" err="1"/>
              <a:t>journal.json</a:t>
            </a:r>
            <a:endParaRPr lang="pt-BR" i="1" dirty="0"/>
          </a:p>
          <a:p>
            <a:pPr>
              <a:spcAft>
                <a:spcPts val="1000"/>
              </a:spcAft>
            </a:pPr>
            <a:r>
              <a:rPr lang="pt-BR" dirty="0"/>
              <a:t>O</a:t>
            </a:r>
            <a:r>
              <a:rPr lang="pt-BR" i="1" dirty="0"/>
              <a:t> chaostoolkit.log </a:t>
            </a:r>
            <a:r>
              <a:rPr lang="pt-BR" dirty="0"/>
              <a:t>contém o log das operações executadas pelo </a:t>
            </a:r>
            <a:r>
              <a:rPr lang="pt-BR" dirty="0" err="1"/>
              <a:t>Chaos</a:t>
            </a:r>
            <a:r>
              <a:rPr lang="pt-BR" dirty="0"/>
              <a:t> Toolkit</a:t>
            </a:r>
          </a:p>
          <a:p>
            <a:pPr>
              <a:spcAft>
                <a:spcPts val="1000"/>
              </a:spcAft>
            </a:pPr>
            <a:r>
              <a:rPr lang="pt-BR" dirty="0"/>
              <a:t>O </a:t>
            </a:r>
            <a:r>
              <a:rPr lang="pt-BR" i="1" dirty="0" err="1"/>
              <a:t>journal.json</a:t>
            </a:r>
            <a:r>
              <a:rPr lang="pt-BR" dirty="0"/>
              <a:t> contém todas as informações sobre as ações executadas durante o experimento</a:t>
            </a:r>
          </a:p>
          <a:p>
            <a:pPr>
              <a:spcAft>
                <a:spcPts val="1000"/>
              </a:spcAft>
            </a:pPr>
            <a:r>
              <a:rPr lang="pt-BR" dirty="0"/>
              <a:t>O </a:t>
            </a:r>
            <a:r>
              <a:rPr lang="pt-BR" i="1" dirty="0" err="1"/>
              <a:t>journal.json</a:t>
            </a:r>
            <a:r>
              <a:rPr lang="pt-BR" dirty="0"/>
              <a:t> é muito útil para operações automatizadas de pós-experimentos. 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1041577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4400" dirty="0"/>
              <a:t>ENGENHARIA DO CAOS: </a:t>
            </a:r>
            <a:br>
              <a:rPr lang="pt-BR" sz="4400" dirty="0"/>
            </a:br>
            <a:r>
              <a:rPr lang="pt-BR" sz="4400" dirty="0"/>
              <a:t>DO COMEÇO AO FIM</a:t>
            </a:r>
          </a:p>
        </p:txBody>
      </p:sp>
    </p:spTree>
    <p:extLst>
      <p:ext uri="{BB962C8B-B14F-4D97-AF65-F5344CB8AC3E}">
        <p14:creationId xmlns:p14="http://schemas.microsoft.com/office/powerpoint/2010/main" val="42260084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t-BR" dirty="0"/>
              <a:t>Mergulhando no Caos: </a:t>
            </a:r>
            <a:br>
              <a:rPr lang="pt-BR" dirty="0"/>
            </a:br>
            <a:r>
              <a:rPr lang="pt-BR" dirty="0"/>
              <a:t>Pessoas, Práticas e Processos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No capítulo anterior vimos o ciclo de um experimento aplicado pelo Chaos Toolkit.</a:t>
            </a:r>
          </a:p>
          <a:p>
            <a:pPr>
              <a:spcAft>
                <a:spcPts val="1000"/>
              </a:spcAft>
            </a:pPr>
            <a:r>
              <a:rPr lang="pt-BR" dirty="0"/>
              <a:t>Agora ampliaremos os nossos horizontes e iremos mais a fundo.</a:t>
            </a:r>
          </a:p>
          <a:p>
            <a:pPr>
              <a:spcAft>
                <a:spcPts val="1000"/>
              </a:spcAft>
            </a:pPr>
            <a:r>
              <a:rPr lang="pt-BR" dirty="0"/>
              <a:t>Iremos abordar todo o processo, desde os princípios fundamentais.</a:t>
            </a:r>
          </a:p>
          <a:p>
            <a:pPr>
              <a:spcAft>
                <a:spcPts val="1000"/>
              </a:spcAft>
            </a:pPr>
            <a:r>
              <a:rPr lang="pt-BR" dirty="0"/>
              <a:t>Também iremos trabalhar com um experimento mais complexo que buscará falhas não somente na área da plataforma, mas também na infraestrutura e até mesmo nas pessoas.</a:t>
            </a:r>
          </a:p>
        </p:txBody>
      </p:sp>
    </p:spTree>
    <p:extLst>
      <p:ext uri="{BB962C8B-B14F-4D97-AF65-F5344CB8AC3E}">
        <p14:creationId xmlns:p14="http://schemas.microsoft.com/office/powerpoint/2010/main" val="40069775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</a:t>
            </a:r>
            <a:br>
              <a:rPr lang="pt-BR" dirty="0"/>
            </a:br>
            <a:r>
              <a:rPr lang="pt-BR" dirty="0"/>
              <a:t>Pessoas, Práticas e Processos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Usaremos um sistema alvo mais complexo nesse experimento, além de termos mais informações sobre os processos do mesmo.</a:t>
            </a:r>
          </a:p>
          <a:p>
            <a:pPr>
              <a:spcAft>
                <a:spcPts val="1000"/>
              </a:spcAft>
            </a:pPr>
            <a:r>
              <a:rPr lang="pt-BR" dirty="0"/>
              <a:t>Como nesse experimento também abordaremos a área de processos em que as pessoas estão envolvidas precisaremos mais do que os detalhes técnicos do mesmo.</a:t>
            </a:r>
          </a:p>
          <a:p>
            <a:pPr>
              <a:spcAft>
                <a:spcPts val="1000"/>
              </a:spcAft>
            </a:pPr>
            <a:r>
              <a:rPr lang="pt-BR" dirty="0"/>
              <a:t>Assim como no experimento anterior, partiremos dos aspectos técnicos, mas também abordaremos as pessoas, práticas e processos do nosso sistema alvo.</a:t>
            </a:r>
          </a:p>
          <a:p>
            <a:pPr>
              <a:spcAft>
                <a:spcPts val="1000"/>
              </a:spcAft>
            </a:pPr>
            <a:r>
              <a:rPr lang="pt-BR" dirty="0"/>
              <a:t>O nosso sistema alvo terá as seguintes especificações:</a:t>
            </a:r>
          </a:p>
          <a:p>
            <a:pPr marL="0" indent="0">
              <a:spcAft>
                <a:spcPts val="1000"/>
              </a:spcAft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23174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 Plataforma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889039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 Plataforma: Um cluster </a:t>
            </a:r>
            <a:r>
              <a:rPr lang="pt-BR" dirty="0" err="1"/>
              <a:t>Kurbenetes</a:t>
            </a:r>
            <a:r>
              <a:rPr lang="pt-BR" dirty="0"/>
              <a:t> de três nós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 sistema alvo está baseado em um cluster </a:t>
            </a:r>
            <a:r>
              <a:rPr lang="pt-BR" dirty="0" err="1"/>
              <a:t>Kurbenetes</a:t>
            </a:r>
            <a:r>
              <a:rPr lang="pt-BR" dirty="0"/>
              <a:t> que rodará um serviço simples.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Com o </a:t>
            </a:r>
            <a:r>
              <a:rPr lang="pt-BR" dirty="0" err="1"/>
              <a:t>Kurbenetes</a:t>
            </a:r>
            <a:r>
              <a:rPr lang="pt-BR" dirty="0"/>
              <a:t> como plataforma o nosso sistema terá os nós como a camada mais baixa de infraestrutura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Essa infraestrutura de recursos irá suportar e executará os containers e serviços no cluster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Neste caso o nosso sistema possui uma topografia de 3 nós no cluster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Para esse experimento teremos um serviço rodando sobre ou mais containers sobre um cluster de 3 nós</a:t>
            </a:r>
          </a:p>
        </p:txBody>
      </p:sp>
    </p:spTree>
    <p:extLst>
      <p:ext uri="{BB962C8B-B14F-4D97-AF65-F5344CB8AC3E}">
        <p14:creationId xmlns:p14="http://schemas.microsoft.com/office/powerpoint/2010/main" val="29882462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 Aplicação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 Aplicação: Um único serviço replicado em 3 nós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Para o nosso experimento usaremos uma aplicação simples com um único serviço a ser replicado em 3 nós.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DEBFE71-41FB-44C6-BC87-660E3B680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403" y="3849475"/>
            <a:ext cx="4295194" cy="271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3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r>
              <a:rPr lang="pt-BR" dirty="0"/>
              <a:t> – Um Pequeno Exemplo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0321" y="2336873"/>
            <a:ext cx="9759079" cy="3599316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acontecerá se o serviço B cair?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acontecerá se o serviço A demorar muito a responder?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acontecerá se a conexão ficar congestionada?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tudo isso significa para o usuário?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170" y="4563461"/>
            <a:ext cx="5569660" cy="168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459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 Aplicação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4574811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 Aplicação: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Este código está disponível no repositório do </a:t>
            </a:r>
            <a:r>
              <a:rPr lang="pt-BR" dirty="0" err="1"/>
              <a:t>Github</a:t>
            </a:r>
            <a:r>
              <a:rPr lang="pt-BR" dirty="0"/>
              <a:t> disponibilizado anteriormente na pasta </a:t>
            </a:r>
            <a:r>
              <a:rPr lang="pt-BR" i="1" dirty="0"/>
              <a:t>chapter4/</a:t>
            </a:r>
            <a:r>
              <a:rPr lang="pt-BR" i="1" dirty="0" err="1"/>
              <a:t>before</a:t>
            </a:r>
            <a:r>
              <a:rPr lang="pt-BR" i="1" dirty="0"/>
              <a:t> </a:t>
            </a:r>
          </a:p>
          <a:p>
            <a:pPr lvl="1">
              <a:spcAft>
                <a:spcPts val="1000"/>
              </a:spcAft>
            </a:pPr>
            <a:r>
              <a:rPr lang="pt-BR" i="1" dirty="0">
                <a:highlight>
                  <a:srgbClr val="000000"/>
                </a:highlight>
              </a:rPr>
              <a:t>https://github.com/chaostoolkit-incubator/community-playground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Junto da descrição deste serviço, também temos </a:t>
            </a:r>
            <a:br>
              <a:rPr lang="pt-BR" dirty="0"/>
            </a:br>
            <a:r>
              <a:rPr lang="pt-BR" dirty="0"/>
              <a:t>a descrição da implantação do mesmo.</a:t>
            </a:r>
          </a:p>
        </p:txBody>
      </p:sp>
      <p:pic>
        <p:nvPicPr>
          <p:cNvPr id="19" name="Imagem 18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FD3AFE34-7077-4A60-96E2-6F8DAB0E6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042" y="3157377"/>
            <a:ext cx="3022695" cy="2947395"/>
          </a:xfrm>
          <a:prstGeom prst="rect">
            <a:avLst/>
          </a:prstGeom>
        </p:spPr>
      </p:pic>
      <p:pic>
        <p:nvPicPr>
          <p:cNvPr id="21" name="Imagem 20" descr="Texto preto sobre fundo branco&#10;&#10;Descrição gerada automaticamente">
            <a:extLst>
              <a:ext uri="{FF2B5EF4-FFF2-40B4-BE49-F238E27FC236}">
                <a16:creationId xmlns:a16="http://schemas.microsoft.com/office/drawing/2014/main" id="{2091E8B3-C288-4E2C-B4F5-EE8F924B0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540" y="3560826"/>
            <a:ext cx="3324965" cy="216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995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 Aplicação</a:t>
            </a:r>
          </a:p>
        </p:txBody>
      </p:sp>
      <p:pic>
        <p:nvPicPr>
          <p:cNvPr id="8" name="Espaço Reservado para Conteúdo 7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21A4DC99-B1D5-47CE-8DB3-1834DEBDC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1656" y="2947416"/>
            <a:ext cx="2858411" cy="3017211"/>
          </a:xfr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5AB6E71-484C-4934-8487-C3CDD32A933C}"/>
              </a:ext>
            </a:extLst>
          </p:cNvPr>
          <p:cNvSpPr txBox="1">
            <a:spLocks/>
          </p:cNvSpPr>
          <p:nvPr/>
        </p:nvSpPr>
        <p:spPr>
          <a:xfrm>
            <a:off x="680321" y="2505456"/>
            <a:ext cx="8036959" cy="3599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r>
              <a:rPr lang="pt-BR" dirty="0"/>
              <a:t>A Aplicação: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Na diretiva de replicas do arquivo podemos notar a estratégia  da equipe ao distribuir o serviço em três instâncias.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Ao executar o comando </a:t>
            </a:r>
            <a:r>
              <a:rPr lang="pt-BR" i="1" dirty="0" err="1">
                <a:highlight>
                  <a:srgbClr val="000000"/>
                </a:highlight>
              </a:rPr>
              <a:t>kubectl</a:t>
            </a:r>
            <a:r>
              <a:rPr lang="pt-BR" i="1" dirty="0">
                <a:highlight>
                  <a:srgbClr val="000000"/>
                </a:highlight>
              </a:rPr>
              <a:t> </a:t>
            </a:r>
            <a:r>
              <a:rPr lang="pt-BR" i="1" dirty="0" err="1">
                <a:highlight>
                  <a:srgbClr val="000000"/>
                </a:highlight>
              </a:rPr>
              <a:t>apply</a:t>
            </a:r>
            <a:r>
              <a:rPr lang="pt-BR" i="1" dirty="0">
                <a:highlight>
                  <a:srgbClr val="000000"/>
                </a:highlight>
              </a:rPr>
              <a:t> -f </a:t>
            </a:r>
            <a:r>
              <a:rPr lang="pt-BR" i="1" dirty="0" err="1">
                <a:highlight>
                  <a:srgbClr val="000000"/>
                </a:highlight>
              </a:rPr>
              <a:t>before</a:t>
            </a:r>
            <a:r>
              <a:rPr lang="pt-BR" dirty="0"/>
              <a:t>, o </a:t>
            </a:r>
            <a:r>
              <a:rPr lang="pt-BR" dirty="0" err="1"/>
              <a:t>Kubernetes</a:t>
            </a:r>
            <a:r>
              <a:rPr lang="pt-BR" dirty="0"/>
              <a:t> estabelecerá um cluster no qual o serviço </a:t>
            </a:r>
            <a:r>
              <a:rPr lang="pt-BR" i="1" dirty="0" err="1">
                <a:highlight>
                  <a:srgbClr val="000000"/>
                </a:highlight>
              </a:rPr>
              <a:t>my-service</a:t>
            </a:r>
            <a:r>
              <a:rPr lang="pt-BR" i="1" dirty="0"/>
              <a:t> </a:t>
            </a:r>
            <a:r>
              <a:rPr lang="pt-BR" dirty="0"/>
              <a:t>será replicado entre os nós disponíveis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Aqui temos uma implementação da equipe responsável pelo sistema, até este ponto tudo está ok.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Entretanto, geralmente há outra equipe responsável pelos clusters o que pode levar á condições turbulentas.</a:t>
            </a:r>
          </a:p>
        </p:txBody>
      </p:sp>
    </p:spTree>
    <p:extLst>
      <p:ext uri="{BB962C8B-B14F-4D97-AF65-F5344CB8AC3E}">
        <p14:creationId xmlns:p14="http://schemas.microsoft.com/office/powerpoint/2010/main" val="12459500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As Pessoas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2104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As Pessoas: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Em sistemas assim, geralmente há o time de desenvolvimento e o time que gerencia os clusters.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Cada equipe terá um foco e prioridades diferentes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Os administradores dos clusters se preocuparão em administrar nós, discos virtuais, com desperdício de recursos, etc.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Já os administradores da aplicação estarão focados em manter a saúde da aplicação e de sistemas relacionados a ela, assegurar redundância, garantir o armazenamento necessário para que a aplicação se mantenha estável, etc. </a:t>
            </a:r>
          </a:p>
          <a:p>
            <a:pPr lvl="1"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70572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As Pessoas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29019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Aqui temos os administradores da aplicação solicitando recursos e os administradores dos clusters servindo esses recursos.</a:t>
            </a:r>
          </a:p>
          <a:p>
            <a:pPr>
              <a:spcAft>
                <a:spcPts val="1000"/>
              </a:spcAft>
            </a:pPr>
            <a:r>
              <a:rPr lang="pt-BR" dirty="0"/>
              <a:t>Até esse ponto tudo parece ocorrer bem.</a:t>
            </a:r>
          </a:p>
          <a:p>
            <a:pPr>
              <a:spcAft>
                <a:spcPts val="1000"/>
              </a:spcAft>
            </a:pPr>
            <a:r>
              <a:rPr lang="pt-BR" dirty="0"/>
              <a:t>Mas, como engenheiros do caos o nosso trabalho é testar a confiabilidade e resiliência do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Após uma reunião foi descoberta uma situação bem comum que tem haver com o conflito entre os objetivos desses dois grupos.</a:t>
            </a:r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D2C6B6C-0E73-402B-B1CA-A1A8ACF3F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586" y="2640905"/>
            <a:ext cx="3569617" cy="375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080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As Pessoas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cenário se da a partir da divisão de responsabilidades entre as duas equipes.</a:t>
            </a:r>
          </a:p>
          <a:p>
            <a:pPr>
              <a:spcAft>
                <a:spcPts val="1000"/>
              </a:spcAft>
            </a:pPr>
            <a:r>
              <a:rPr lang="pt-BR" dirty="0"/>
              <a:t>No caso de um administrador de cluster remover um cluster para manutenções de rotina por exemplo, isso poderia afetar o serviço que estava naquele cluster e serviços relacionados.</a:t>
            </a:r>
          </a:p>
          <a:p>
            <a:pPr>
              <a:spcAft>
                <a:spcPts val="1000"/>
              </a:spcAft>
            </a:pPr>
            <a:r>
              <a:rPr lang="pt-BR" dirty="0"/>
              <a:t>Para tirarmos a dúvida de como essa condição afetará o sistema em um ambiente próximo do real iremos ao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É hora de deixar a fase de Exploração e entrar na fase de Descoberta no ciclo de aprendizado do caos.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658937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Nomeando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Crie um novo arquivo </a:t>
            </a:r>
            <a:r>
              <a:rPr lang="pt-BR" dirty="0" err="1"/>
              <a:t>experiment.json</a:t>
            </a:r>
            <a:r>
              <a:rPr lang="pt-BR" dirty="0"/>
              <a:t> no diretório do capitulo 6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Crie a definição do experimento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Complete a seção de descrição com algumas tags</a:t>
            </a:r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520A8EB-2E63-4A8A-9AC6-2ACFC1972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960" y="4623548"/>
            <a:ext cx="6736080" cy="17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1008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Nomeando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1. Declaração da crença. Acreditamos que o sistema se comportará bem durante o experimento.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2. Descrição detalhada, possível dúvida do porque do experimento estar sendo executado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3. Indicação da plataforma aonde o experimento será executado.</a:t>
            </a:r>
          </a:p>
          <a:p>
            <a:pPr>
              <a:spcAft>
                <a:spcPts val="1000"/>
              </a:spcAft>
            </a:pPr>
            <a:r>
              <a:rPr lang="pt-BR" dirty="0"/>
              <a:t>Definindo a Hipótese de Estado: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Definição do estado normal do sistema. Definição do que é o comportamento normal esperado.</a:t>
            </a:r>
          </a:p>
        </p:txBody>
      </p:sp>
    </p:spTree>
    <p:extLst>
      <p:ext uri="{BB962C8B-B14F-4D97-AF65-F5344CB8AC3E}">
        <p14:creationId xmlns:p14="http://schemas.microsoft.com/office/powerpoint/2010/main" val="49374230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390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Definindo a Hipótese de Estado: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 sistema deverá oferecer resiliência mesmo com as condições turbulentas injetadas durante o experimento.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Como já vimos a hipótese de estado é composta de uma ou mais </a:t>
            </a:r>
            <a:r>
              <a:rPr lang="pt-BR" dirty="0" err="1"/>
              <a:t>probes</a:t>
            </a:r>
            <a:r>
              <a:rPr lang="pt-BR" dirty="0"/>
              <a:t>/investigações e tolerâncias associadas.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Cada </a:t>
            </a:r>
            <a:r>
              <a:rPr lang="pt-BR" dirty="0" err="1"/>
              <a:t>probe</a:t>
            </a:r>
            <a:r>
              <a:rPr lang="pt-BR" dirty="0"/>
              <a:t> irá validar os valores de tolerância e comparar com o estado atual do sistema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Se todos os dados forem validados com sucesso o sistema estará em um estado normal, caso contrário há uma falha a ser corrigida.</a:t>
            </a:r>
          </a:p>
          <a:p>
            <a:pPr lvl="1"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65423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Definindo a Hipótese de Estado: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Defina a hipótese de estado na próxima seção do arquivo </a:t>
            </a:r>
            <a:r>
              <a:rPr lang="pt-BR" dirty="0" err="1"/>
              <a:t>experiment.json</a:t>
            </a:r>
            <a:r>
              <a:rPr lang="pt-BR" dirty="0"/>
              <a:t> como mostrado abaixo:</a:t>
            </a: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73E52E4-1D8C-4A9F-B70B-6EE4E6191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642" y="3821299"/>
            <a:ext cx="5086716" cy="272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697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Definindo a Hipótese de Estado: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Configuração da hipótese de estado.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6" name="Imagem 5" descr="Texto preto sobre fundo branco&#10;&#10;Descrição gerada automaticamente">
            <a:extLst>
              <a:ext uri="{FF2B5EF4-FFF2-40B4-BE49-F238E27FC236}">
                <a16:creationId xmlns:a16="http://schemas.microsoft.com/office/drawing/2014/main" id="{C14BBD80-A053-4667-991C-D82C308EF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018" y="3474304"/>
            <a:ext cx="4237862" cy="309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28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Confiáveis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65244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800" dirty="0"/>
              <a:t>Até mesmo sistemas simples apresentam certas surpresas desagradáveis, um certo nível de dívida oculta.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A Engenharia do Caos apresenta ferramentas para a confirmação da suposição de um sistema resiliente.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Elas atestas a confiança do sistema no mundo real, fora dos controlados ambientes de testes.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Os pontos fracos conhecidos devem ser resolvidas, os não conhecidos precisam ser conhecidos.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092832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Definindo a Hipótese de Estado: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1. O título descreve o comportamento normal do sistema de acordo com o que se acredita.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2. A tolerância neste caso espera uma resposta http com o código 200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3. A primeira </a:t>
            </a:r>
            <a:r>
              <a:rPr lang="pt-BR" dirty="0" err="1"/>
              <a:t>probe</a:t>
            </a:r>
            <a:r>
              <a:rPr lang="pt-BR" dirty="0"/>
              <a:t> usa o http para acessar o valor de retorno de um endpoint.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4. O valor precisará ser alterado para o endpoint do serviço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5. Definição de um tempo de espera máximo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6. A segunda </a:t>
            </a:r>
            <a:r>
              <a:rPr lang="pt-BR" dirty="0" err="1"/>
              <a:t>probe</a:t>
            </a:r>
            <a:r>
              <a:rPr lang="pt-BR" dirty="0"/>
              <a:t> faz uma chamada para um módulo Python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687652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Definindo a Hipótese de Estado: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7. O nome do módulo Python usado nessa </a:t>
            </a:r>
            <a:r>
              <a:rPr lang="pt-BR" dirty="0" err="1"/>
              <a:t>probe</a:t>
            </a:r>
            <a:endParaRPr lang="pt-BR" dirty="0"/>
          </a:p>
          <a:p>
            <a:pPr lvl="1">
              <a:spcAft>
                <a:spcPts val="1000"/>
              </a:spcAft>
            </a:pPr>
            <a:r>
              <a:rPr lang="pt-BR" dirty="0"/>
              <a:t>8. Nome da função Python usada nessa </a:t>
            </a:r>
            <a:r>
              <a:rPr lang="pt-BR" dirty="0" err="1"/>
              <a:t>probe</a:t>
            </a:r>
            <a:endParaRPr lang="pt-BR" dirty="0"/>
          </a:p>
          <a:p>
            <a:pPr lvl="1">
              <a:spcAft>
                <a:spcPts val="1000"/>
              </a:spcAft>
            </a:pPr>
            <a:r>
              <a:rPr lang="pt-BR" dirty="0"/>
              <a:t>9. Lista de argumentos suportados pelo módulo do Python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*Essa hipótese nos mostra 2 exemplos de </a:t>
            </a:r>
            <a:r>
              <a:rPr lang="pt-BR" dirty="0" err="1"/>
              <a:t>probes</a:t>
            </a:r>
            <a:r>
              <a:rPr lang="pt-BR" dirty="0"/>
              <a:t>, seja uma chamada http ou uma função de um módulo Python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**Há ainda uma terceira forma, ao usar uma chamada para um processo local como uma </a:t>
            </a:r>
            <a:r>
              <a:rPr lang="pt-BR" dirty="0" err="1"/>
              <a:t>probe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77875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Definindo a Hipótese de Estado: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Essa hipótese criada verifica se o alvo responde com o status </a:t>
            </a:r>
            <a:r>
              <a:rPr lang="pt-BR" dirty="0" err="1"/>
              <a:t>code</a:t>
            </a:r>
            <a:br>
              <a:rPr lang="pt-BR" dirty="0"/>
            </a:br>
            <a:r>
              <a:rPr lang="pt-BR" dirty="0"/>
              <a:t>http 200, com um limite de tempo máximo de 3 segundos.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Ela também verifica se os </a:t>
            </a:r>
            <a:r>
              <a:rPr lang="pt-BR" dirty="0" err="1"/>
              <a:t>pods</a:t>
            </a:r>
            <a:r>
              <a:rPr lang="pt-BR" dirty="0"/>
              <a:t> que o </a:t>
            </a:r>
            <a:r>
              <a:rPr lang="pt-BR" dirty="0" err="1"/>
              <a:t>Kurbenetes</a:t>
            </a:r>
            <a:r>
              <a:rPr lang="pt-BR" dirty="0"/>
              <a:t> está monitorando estão executando o sistema em um estado normal.</a:t>
            </a:r>
          </a:p>
          <a:p>
            <a:pPr>
              <a:spcAft>
                <a:spcPts val="1000"/>
              </a:spcAft>
            </a:pPr>
            <a:r>
              <a:rPr lang="pt-BR" dirty="0"/>
              <a:t>O próximo passo é a criação do nosso método, mas para isso, primeiro iremos precisar de uma pequena configuração.</a:t>
            </a:r>
          </a:p>
          <a:p>
            <a:pPr>
              <a:spcAft>
                <a:spcPts val="1000"/>
              </a:spcAft>
            </a:pPr>
            <a:r>
              <a:rPr lang="pt-BR" dirty="0"/>
              <a:t>*Para que o Chaos Toolkit trabalhe com o </a:t>
            </a:r>
            <a:r>
              <a:rPr lang="pt-BR" dirty="0" err="1"/>
              <a:t>Kurbenetes</a:t>
            </a:r>
            <a:r>
              <a:rPr lang="pt-BR" dirty="0"/>
              <a:t> é necessário a instalação de um plugin adicional.</a:t>
            </a:r>
          </a:p>
          <a:p>
            <a:pPr>
              <a:spcAft>
                <a:spcPts val="1000"/>
              </a:spcAft>
            </a:pPr>
            <a:endParaRPr lang="pt-BR" dirty="0"/>
          </a:p>
          <a:p>
            <a:pPr>
              <a:spcAft>
                <a:spcPts val="1000"/>
              </a:spcAft>
            </a:pPr>
            <a:endParaRPr lang="pt-BR" dirty="0"/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673780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Dentro do ambiente de caos execute o seguinte comando:</a:t>
            </a:r>
            <a:br>
              <a:rPr lang="pt-BR" dirty="0"/>
            </a:br>
            <a:r>
              <a:rPr lang="pt-BR" i="1" dirty="0">
                <a:highlight>
                  <a:srgbClr val="000000"/>
                </a:highlight>
              </a:rPr>
              <a:t>$ </a:t>
            </a:r>
            <a:r>
              <a:rPr lang="pt-BR" i="1" dirty="0" err="1">
                <a:highlight>
                  <a:srgbClr val="000000"/>
                </a:highlight>
              </a:rPr>
              <a:t>pip</a:t>
            </a:r>
            <a:r>
              <a:rPr lang="pt-BR" i="1" dirty="0">
                <a:highlight>
                  <a:srgbClr val="000000"/>
                </a:highlight>
              </a:rPr>
              <a:t> </a:t>
            </a:r>
            <a:r>
              <a:rPr lang="pt-BR" i="1" dirty="0" err="1">
                <a:highlight>
                  <a:srgbClr val="000000"/>
                </a:highlight>
              </a:rPr>
              <a:t>install</a:t>
            </a:r>
            <a:r>
              <a:rPr lang="pt-BR" i="1" dirty="0">
                <a:highlight>
                  <a:srgbClr val="000000"/>
                </a:highlight>
              </a:rPr>
              <a:t> </a:t>
            </a:r>
            <a:r>
              <a:rPr lang="pt-BR" i="1" dirty="0" err="1">
                <a:highlight>
                  <a:srgbClr val="000000"/>
                </a:highlight>
              </a:rPr>
              <a:t>chaostoolkit-kubernetes</a:t>
            </a:r>
            <a:endParaRPr lang="pt-BR" i="1" dirty="0">
              <a:highlight>
                <a:srgbClr val="000000"/>
              </a:highlight>
            </a:endParaRPr>
          </a:p>
          <a:p>
            <a:pPr>
              <a:spcAft>
                <a:spcPts val="1000"/>
              </a:spcAft>
            </a:pPr>
            <a:r>
              <a:rPr lang="pt-BR" dirty="0"/>
              <a:t>Isso é tudo que precisamos para trabalhar com </a:t>
            </a:r>
            <a:r>
              <a:rPr lang="pt-BR" dirty="0" err="1"/>
              <a:t>Kurbenetes</a:t>
            </a:r>
            <a:r>
              <a:rPr lang="pt-BR" dirty="0"/>
              <a:t> usando o Chaos Toolkit</a:t>
            </a:r>
          </a:p>
          <a:p>
            <a:pPr>
              <a:spcAft>
                <a:spcPts val="1000"/>
              </a:spcAft>
            </a:pPr>
            <a:r>
              <a:rPr lang="pt-BR" dirty="0"/>
              <a:t>Esse driver contem um conjunto de </a:t>
            </a:r>
            <a:r>
              <a:rPr lang="pt-BR" dirty="0" err="1"/>
              <a:t>probes</a:t>
            </a:r>
            <a:r>
              <a:rPr lang="pt-BR" dirty="0"/>
              <a:t> e </a:t>
            </a:r>
            <a:r>
              <a:rPr lang="pt-BR" dirty="0" err="1"/>
              <a:t>action</a:t>
            </a:r>
            <a:endParaRPr lang="pt-BR" dirty="0"/>
          </a:p>
          <a:p>
            <a:pPr>
              <a:spcAft>
                <a:spcPts val="1000"/>
              </a:spcAft>
            </a:pPr>
            <a:r>
              <a:rPr lang="pt-BR" dirty="0"/>
              <a:t>As </a:t>
            </a:r>
            <a:r>
              <a:rPr lang="pt-BR" dirty="0" err="1"/>
              <a:t>probes</a:t>
            </a:r>
            <a:r>
              <a:rPr lang="pt-BR" dirty="0"/>
              <a:t> inspecionam o sistema e as </a:t>
            </a:r>
            <a:r>
              <a:rPr lang="pt-BR" dirty="0" err="1"/>
              <a:t>actions</a:t>
            </a:r>
            <a:r>
              <a:rPr lang="pt-BR" dirty="0"/>
              <a:t> injetam as condições turbulentas.</a:t>
            </a:r>
          </a:p>
          <a:p>
            <a:pPr>
              <a:spcAft>
                <a:spcPts val="1000"/>
              </a:spcAft>
            </a:pPr>
            <a:r>
              <a:rPr lang="pt-BR" dirty="0"/>
              <a:t>Para o nosso experimento assumiremos o papel de administrador do cluster.</a:t>
            </a:r>
          </a:p>
        </p:txBody>
      </p:sp>
    </p:spTree>
    <p:extLst>
      <p:ext uri="{BB962C8B-B14F-4D97-AF65-F5344CB8AC3E}">
        <p14:creationId xmlns:p14="http://schemas.microsoft.com/office/powerpoint/2010/main" val="89575372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Método do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Para o nosso experimento tentaremos retirar um dos nós do </a:t>
            </a:r>
            <a:r>
              <a:rPr lang="pt-BR" dirty="0" err="1"/>
              <a:t>Kurebenetes</a:t>
            </a:r>
            <a:r>
              <a:rPr lang="pt-BR" dirty="0"/>
              <a:t> para fins de manutenção.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Partindo do pressuposto que o administrador do cluster não tem conhecimento do impacto de suas ações.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Iremos criar uma entrada com a </a:t>
            </a:r>
            <a:r>
              <a:rPr lang="pt-BR" dirty="0" err="1"/>
              <a:t>action</a:t>
            </a:r>
            <a:r>
              <a:rPr lang="pt-BR" dirty="0"/>
              <a:t> </a:t>
            </a:r>
            <a:r>
              <a:rPr lang="pt-BR" dirty="0" err="1">
                <a:highlight>
                  <a:srgbClr val="000000"/>
                </a:highlight>
              </a:rPr>
              <a:t>drain_nodes</a:t>
            </a:r>
            <a:r>
              <a:rPr lang="pt-BR" dirty="0"/>
              <a:t> para simular esse efeito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Primeiro vamos criar um bloco de método logo após o bloco da hipótese de estado.</a:t>
            </a:r>
          </a:p>
        </p:txBody>
      </p:sp>
    </p:spTree>
    <p:extLst>
      <p:ext uri="{BB962C8B-B14F-4D97-AF65-F5344CB8AC3E}">
        <p14:creationId xmlns:p14="http://schemas.microsoft.com/office/powerpoint/2010/main" val="235035705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77787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Método do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Para o nosso experimento tentaremos retirar um dos nós do </a:t>
            </a:r>
            <a:r>
              <a:rPr lang="pt-BR" dirty="0" err="1"/>
              <a:t>Kurebenetes</a:t>
            </a:r>
            <a:r>
              <a:rPr lang="pt-BR" dirty="0"/>
              <a:t> para fins de manutenção.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*1. Como o experimento pode conter muitas </a:t>
            </a:r>
            <a:r>
              <a:rPr lang="pt-BR" dirty="0" err="1"/>
              <a:t>probes</a:t>
            </a:r>
            <a:r>
              <a:rPr lang="pt-BR" dirty="0"/>
              <a:t> e </a:t>
            </a:r>
            <a:r>
              <a:rPr lang="pt-BR" dirty="0" err="1"/>
              <a:t>actions</a:t>
            </a:r>
            <a:r>
              <a:rPr lang="pt-BR" dirty="0"/>
              <a:t> é inicializado como um </a:t>
            </a:r>
            <a:r>
              <a:rPr lang="pt-BR" dirty="0" err="1"/>
              <a:t>array</a:t>
            </a:r>
            <a:r>
              <a:rPr lang="pt-BR" dirty="0"/>
              <a:t> em </a:t>
            </a:r>
            <a:r>
              <a:rPr lang="pt-BR" dirty="0" err="1"/>
              <a:t>javascript</a:t>
            </a:r>
            <a:endParaRPr lang="pt-BR" dirty="0"/>
          </a:p>
          <a:p>
            <a:pPr lvl="1">
              <a:spcAft>
                <a:spcPts val="1000"/>
              </a:spcAft>
            </a:pPr>
            <a:r>
              <a:rPr lang="pt-BR" dirty="0"/>
              <a:t>Agora inicializamos a </a:t>
            </a:r>
            <a:r>
              <a:rPr lang="pt-BR" dirty="0" err="1"/>
              <a:t>action</a:t>
            </a:r>
            <a:r>
              <a:rPr lang="pt-BR" dirty="0"/>
              <a:t>, o </a:t>
            </a:r>
            <a:r>
              <a:rPr lang="pt-BR" dirty="0" err="1"/>
              <a:t>type</a:t>
            </a:r>
            <a:r>
              <a:rPr lang="pt-BR" dirty="0"/>
              <a:t> indica se é uma </a:t>
            </a:r>
            <a:r>
              <a:rPr lang="pt-BR" dirty="0" err="1"/>
              <a:t>action</a:t>
            </a:r>
            <a:r>
              <a:rPr lang="pt-BR" dirty="0"/>
              <a:t> ou uma </a:t>
            </a:r>
            <a:r>
              <a:rPr lang="pt-BR" dirty="0" err="1"/>
              <a:t>probe</a:t>
            </a:r>
            <a:r>
              <a:rPr lang="pt-BR" dirty="0"/>
              <a:t>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Se for uma </a:t>
            </a:r>
            <a:r>
              <a:rPr lang="pt-BR" dirty="0" err="1"/>
              <a:t>probe</a:t>
            </a:r>
            <a:r>
              <a:rPr lang="pt-BR" dirty="0"/>
              <a:t>, o resultado da mesma será adicionado ao jornal, sendo uma </a:t>
            </a:r>
            <a:r>
              <a:rPr lang="pt-BR" dirty="0" err="1"/>
              <a:t>action</a:t>
            </a:r>
            <a:r>
              <a:rPr lang="pt-BR" dirty="0"/>
              <a:t>, apenas será executada.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 nome deverá ser o mais relevante possível.</a:t>
            </a:r>
          </a:p>
          <a:p>
            <a:pPr lvl="2">
              <a:spcAft>
                <a:spcPts val="1000"/>
              </a:spcAft>
            </a:pPr>
            <a:endParaRPr lang="pt-BR" dirty="0"/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88C33E3-3F3D-4C26-88E5-A5D0E3391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924" y="2888530"/>
            <a:ext cx="3106406" cy="1207153"/>
          </a:xfrm>
          <a:prstGeom prst="rect">
            <a:avLst/>
          </a:prstGeom>
        </p:spPr>
      </p:pic>
      <p:pic>
        <p:nvPicPr>
          <p:cNvPr id="7" name="Imagem 6" descr="Uma imagem contendo screenshot&#10;&#10;Descrição gerada automaticamente">
            <a:extLst>
              <a:ext uri="{FF2B5EF4-FFF2-40B4-BE49-F238E27FC236}">
                <a16:creationId xmlns:a16="http://schemas.microsoft.com/office/drawing/2014/main" id="{3F6A1892-F05E-4FA1-83EB-B28F5804C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922" y="4399104"/>
            <a:ext cx="3106405" cy="161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2011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884559" cy="359931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dirty="0"/>
              <a:t>Criação do Método do Experimento: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Devemos dizer ao Chaos Toolkit para usar o método </a:t>
            </a:r>
            <a:r>
              <a:rPr lang="pt-BR" dirty="0" err="1"/>
              <a:t>drain_nodes</a:t>
            </a:r>
            <a:r>
              <a:rPr lang="pt-BR" dirty="0"/>
              <a:t> </a:t>
            </a:r>
            <a:r>
              <a:rPr lang="pt-BR" dirty="0" err="1"/>
              <a:t>action</a:t>
            </a:r>
            <a:r>
              <a:rPr lang="pt-BR" dirty="0"/>
              <a:t> do driver </a:t>
            </a:r>
            <a:r>
              <a:rPr lang="pt-BR" dirty="0" err="1"/>
              <a:t>Kurbenetes</a:t>
            </a:r>
            <a:r>
              <a:rPr lang="pt-BR" dirty="0"/>
              <a:t> instalado anteriormente.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Seguindo o bloco de código no próximo slide teremos os seguintes passos executados: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1. O bloco </a:t>
            </a:r>
            <a:r>
              <a:rPr lang="pt-BR" dirty="0" err="1"/>
              <a:t>provider</a:t>
            </a:r>
            <a:r>
              <a:rPr lang="pt-BR" dirty="0"/>
              <a:t> captura como a </a:t>
            </a:r>
            <a:r>
              <a:rPr lang="pt-BR" dirty="0" err="1"/>
              <a:t>action</a:t>
            </a:r>
            <a:r>
              <a:rPr lang="pt-BR" dirty="0"/>
              <a:t> será executada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2. O </a:t>
            </a:r>
            <a:r>
              <a:rPr lang="pt-BR" dirty="0" err="1"/>
              <a:t>provider</a:t>
            </a:r>
            <a:r>
              <a:rPr lang="pt-BR" dirty="0"/>
              <a:t> nesse caso é um módulo Python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3. Esse é o módulo Python que o Chaos Toolkit deverá usar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4. Nome da função Python a ser chamada por esta ação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5. Parâmetros esperados pela função </a:t>
            </a:r>
            <a:r>
              <a:rPr lang="pt-BR" dirty="0" err="1"/>
              <a:t>drain_node</a:t>
            </a:r>
            <a:endParaRPr lang="pt-BR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6. Nome do nó atual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pt-BR" dirty="0"/>
          </a:p>
          <a:p>
            <a:pPr lvl="1">
              <a:spcAft>
                <a:spcPts val="1000"/>
              </a:spcAft>
            </a:pPr>
            <a:endParaRPr lang="pt-BR" dirty="0"/>
          </a:p>
          <a:p>
            <a:pPr lvl="1">
              <a:spcAft>
                <a:spcPts val="1000"/>
              </a:spcAft>
            </a:pPr>
            <a:endParaRPr lang="pt-BR" dirty="0"/>
          </a:p>
        </p:txBody>
      </p:sp>
      <p:pic>
        <p:nvPicPr>
          <p:cNvPr id="9" name="Imagem 8" descr="Uma imagem contendo screenshot&#10;&#10;Descrição gerada automaticamente">
            <a:extLst>
              <a:ext uri="{FF2B5EF4-FFF2-40B4-BE49-F238E27FC236}">
                <a16:creationId xmlns:a16="http://schemas.microsoft.com/office/drawing/2014/main" id="{B2A9A641-3EC2-4ED9-BA4B-1AAD8B4FD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498" y="3764280"/>
            <a:ext cx="3113688" cy="182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4493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8280799" cy="3599316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Criação do Método do Experimento: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7. O </a:t>
            </a:r>
            <a:r>
              <a:rPr lang="pt-BR" dirty="0" err="1"/>
              <a:t>drain_node</a:t>
            </a:r>
            <a:r>
              <a:rPr lang="pt-BR" dirty="0"/>
              <a:t> pode ser parado se estiver associado a um armazenamento local, esse flag força a ação mesmo neste caso.</a:t>
            </a: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80D3385B-873F-4530-84FD-DB2AB88E3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370" y="3682981"/>
            <a:ext cx="5219599" cy="2153939"/>
          </a:xfrm>
          <a:prstGeom prst="rect">
            <a:avLst/>
          </a:prstGeom>
        </p:spPr>
      </p:pic>
      <p:pic>
        <p:nvPicPr>
          <p:cNvPr id="9" name="Imagem 8" descr="Uma imagem contendo faca&#10;&#10;Descrição gerada automaticamente">
            <a:extLst>
              <a:ext uri="{FF2B5EF4-FFF2-40B4-BE49-F238E27FC236}">
                <a16:creationId xmlns:a16="http://schemas.microsoft.com/office/drawing/2014/main" id="{5EE85B43-911B-411F-B248-F9CDB0AF8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370" y="5742420"/>
            <a:ext cx="5217029" cy="84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9977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Método do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Finalmente temos o nosso método de experimento completo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 método testa o trabalho de um administrador de cluster retirando um nó.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Se não houver nenhuma falha encontrada as condições deverão estar de acordo com as tolerâncias da hipótese de estado.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Antes de executarmos o nosso experimento, teremos ainda mais um bloco a ser introduzido.</a:t>
            </a:r>
          </a:p>
        </p:txBody>
      </p:sp>
    </p:spTree>
    <p:extLst>
      <p:ext uri="{BB962C8B-B14F-4D97-AF65-F5344CB8AC3E}">
        <p14:creationId xmlns:p14="http://schemas.microsoft.com/office/powerpoint/2010/main" val="318287770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</a:t>
            </a:r>
            <a:r>
              <a:rPr lang="pt-BR" dirty="0" err="1"/>
              <a:t>Rollback</a:t>
            </a:r>
            <a:r>
              <a:rPr lang="pt-BR" dirty="0"/>
              <a:t>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 </a:t>
            </a:r>
            <a:r>
              <a:rPr lang="pt-BR" dirty="0" err="1"/>
              <a:t>roolback</a:t>
            </a:r>
            <a:r>
              <a:rPr lang="pt-BR" dirty="0"/>
              <a:t> pode ter diferentes definições dependendo da sua área de atuação.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Em banco de dados ele consiste em retornar a </a:t>
            </a:r>
            <a:r>
              <a:rPr lang="pt-BR" dirty="0" err="1"/>
              <a:t>database</a:t>
            </a:r>
            <a:r>
              <a:rPr lang="pt-BR" dirty="0"/>
              <a:t> a um ponto anterior.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Nos experimentos do caos ele atua como uma ação corretiva as turbulências causadas pelo experimento.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Ele consiste em restabelecer as propriedades do sistema que foram manipuladas durante o método do experimento.</a:t>
            </a:r>
          </a:p>
          <a:p>
            <a:pPr lvl="1">
              <a:spcAft>
                <a:spcPts val="1000"/>
              </a:spcAft>
            </a:pPr>
            <a:endParaRPr lang="pt-BR" dirty="0"/>
          </a:p>
          <a:p>
            <a:pPr lvl="1"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440323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3490</TotalTime>
  <Words>8014</Words>
  <Application>Microsoft Office PowerPoint</Application>
  <PresentationFormat>Widescreen</PresentationFormat>
  <Paragraphs>729</Paragraphs>
  <Slides>152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152</vt:i4>
      </vt:variant>
    </vt:vector>
  </HeadingPairs>
  <TitlesOfParts>
    <vt:vector size="156" baseType="lpstr">
      <vt:lpstr>Arial</vt:lpstr>
      <vt:lpstr>Trebuchet MS</vt:lpstr>
      <vt:lpstr>Wingdings</vt:lpstr>
      <vt:lpstr>Berlim</vt:lpstr>
      <vt:lpstr>CHAOS ENGINEERING</vt:lpstr>
      <vt:lpstr>Chaos Engineering</vt:lpstr>
      <vt:lpstr>Chaos Engineering</vt:lpstr>
      <vt:lpstr>FUNDAMENTOS</vt:lpstr>
      <vt:lpstr>Chaos Engineering – Fundamentos</vt:lpstr>
      <vt:lpstr>Os usuários de um sistema esperam que o mesmo seja confiável como um todo, não somente no quesito segurança. Há vários fatores que podem por essa confiabilidade em cheque.</vt:lpstr>
      <vt:lpstr>Dark Debt – Dívidas Ocultas</vt:lpstr>
      <vt:lpstr>Chaos Engineering – Um Pequeno Exemplo</vt:lpstr>
      <vt:lpstr>Sistemas Confiáveis</vt:lpstr>
      <vt:lpstr>Chaos Engineering – Abrangência</vt:lpstr>
      <vt:lpstr>O hostil ambiente de produção</vt:lpstr>
      <vt:lpstr>O Processo de Engenharia do Caos</vt:lpstr>
      <vt:lpstr>O Processo de Engenharia do Caos - Passos</vt:lpstr>
      <vt:lpstr>Observabilidade</vt:lpstr>
      <vt:lpstr>Engenheiros do Caos?</vt:lpstr>
      <vt:lpstr>HIPÓTESES</vt:lpstr>
      <vt:lpstr>Como fazer Engenharia do Caos</vt:lpstr>
      <vt:lpstr>Criando Hipóteses</vt:lpstr>
      <vt:lpstr>Coletando Hipóteses</vt:lpstr>
      <vt:lpstr>Coletando Hipóteses – Continuação</vt:lpstr>
      <vt:lpstr>Mapa de Impacto de Probabilidades</vt:lpstr>
      <vt:lpstr>Mapa de Impacto de Probabilidades</vt:lpstr>
      <vt:lpstr>Mapa de Impacto de Probabilidades</vt:lpstr>
      <vt:lpstr>Backlog de Hipóteses</vt:lpstr>
      <vt:lpstr>Criando o Backlog de Hipóteses</vt:lpstr>
      <vt:lpstr>Criando o Backlog de Hipóteses</vt:lpstr>
      <vt:lpstr>GAME DAY</vt:lpstr>
      <vt:lpstr>Planejando um Game Day</vt:lpstr>
      <vt:lpstr>Planejando um Game Day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Executando um Game Day</vt:lpstr>
      <vt:lpstr>Executando um Game Day</vt:lpstr>
      <vt:lpstr>AUTOMAÇÃO COM  CHAOS TOOLKIT</vt:lpstr>
      <vt:lpstr>Experimentos Automatizados</vt:lpstr>
      <vt:lpstr>Orquestrando o Chaos</vt:lpstr>
      <vt:lpstr>Chaos Toolkit</vt:lpstr>
      <vt:lpstr>Chaos Toolkit Workflow</vt:lpstr>
      <vt:lpstr>Preparando o ambiente</vt:lpstr>
      <vt:lpstr>Instalando o Chaos Toolkit</vt:lpstr>
      <vt:lpstr>Instalando o Chaos Toolkit</vt:lpstr>
      <vt:lpstr>EXECUTANDO EXPERIMENTOS AUTOMATIZADOS</vt:lpstr>
      <vt:lpstr>Preparando a execução no Chaos Toolkit</vt:lpstr>
      <vt:lpstr>Conhecendo o sistema alvo</vt:lpstr>
      <vt:lpstr>Conhecendo o sistema alvo</vt:lpstr>
      <vt:lpstr>Conhecendo o sistema alvo</vt:lpstr>
      <vt:lpstr>Conhecendo o sistema alvo</vt:lpstr>
      <vt:lpstr>Experimento com Chaos Toolkit: Exploração e Descoberta</vt:lpstr>
      <vt:lpstr>Experimento com Chaos Toolkit: Exploração e Descoberta</vt:lpstr>
      <vt:lpstr>Experimento com Chaos Toolkit: Exploração e Descoberta</vt:lpstr>
      <vt:lpstr>Experimento com Chaos Toolkit: Exploração e Descoberta</vt:lpstr>
      <vt:lpstr>Experimento com Chaos Toolkit: Exploração e Descoberta</vt:lpstr>
      <vt:lpstr>Experimento com Chaos Toolkit: Descoberta e Análise</vt:lpstr>
      <vt:lpstr>Experimento com Chaos Toolkit: Descoberta e Análise</vt:lpstr>
      <vt:lpstr>Experimento com Chaos Toolkit: Descoberta e Análise</vt:lpstr>
      <vt:lpstr>Experimento com Chaos Toolkit: Descoberta e Análise</vt:lpstr>
      <vt:lpstr>Experimento com Chaos Toolkit: Por dentro do experimento</vt:lpstr>
      <vt:lpstr>Experimento com Chaos Toolkit: Por dentro do experimento</vt:lpstr>
      <vt:lpstr>Experimento com Chaos Toolkit: Por dentro do experimento</vt:lpstr>
      <vt:lpstr>Experimento com Chaos Toolkit: Por dentro do experimento</vt:lpstr>
      <vt:lpstr>Experimento com Chaos Toolkit: Implementando Melhorias</vt:lpstr>
      <vt:lpstr>Experimento com Chaos Toolkit: Implementando Melhorias</vt:lpstr>
      <vt:lpstr>Experimento com Chaos Toolkit: Validando Melhorias</vt:lpstr>
      <vt:lpstr>Experimento com Chaos Toolkit: Validando Melhorias</vt:lpstr>
      <vt:lpstr>Experimento com Chaos Toolkit: Implementando Melhorias – Log</vt:lpstr>
      <vt:lpstr>ENGENHARIA DO CAOS:  DO COMEÇO AO FIM</vt:lpstr>
      <vt:lpstr>Mergulhando no Caos:  Pessoas, Práticas e Processos</vt:lpstr>
      <vt:lpstr>Mergulhando no Caos:  Pessoas, Práticas e Processos</vt:lpstr>
      <vt:lpstr>Mergulhando no Caos: A Plataforma</vt:lpstr>
      <vt:lpstr>Mergulhando no Caos: A Aplicação</vt:lpstr>
      <vt:lpstr>Mergulhando no Caos: A Aplicação</vt:lpstr>
      <vt:lpstr>Mergulhando no Caos: A Aplicação</vt:lpstr>
      <vt:lpstr>Mergulhando no Caos: As Pessoas</vt:lpstr>
      <vt:lpstr>Mergulhando no Caos: As Pessoas</vt:lpstr>
      <vt:lpstr>Mergulhando no Caos: As Pessoas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CAOS COLABORATIVO</vt:lpstr>
      <vt:lpstr>Caos Compartilhado</vt:lpstr>
      <vt:lpstr>Caos Compartilhado</vt:lpstr>
      <vt:lpstr>Caos Compartilhado</vt:lpstr>
      <vt:lpstr>Caos Compartilhado</vt:lpstr>
      <vt:lpstr>Compartilhando Experimentos</vt:lpstr>
      <vt:lpstr>Compartilhando Experimentos</vt:lpstr>
      <vt:lpstr>Compartilhando Experimentos</vt:lpstr>
      <vt:lpstr>Compartilhando Experimentos</vt:lpstr>
      <vt:lpstr>Compartilhando Experimentos</vt:lpstr>
      <vt:lpstr>Compartilhando Experimentos</vt:lpstr>
      <vt:lpstr>Compartilhando Experimentos</vt:lpstr>
      <vt:lpstr>Externalizando Segredos</vt:lpstr>
      <vt:lpstr>Externalizando Segredos</vt:lpstr>
      <vt:lpstr>Escopo dos Segredos</vt:lpstr>
      <vt:lpstr>Modelo de Contribuição</vt:lpstr>
      <vt:lpstr>Compartilhando Relatórios</vt:lpstr>
      <vt:lpstr>Compartilhando Relatórios</vt:lpstr>
      <vt:lpstr>Compartilhando Relatórios</vt:lpstr>
      <vt:lpstr>DRIVES CUSTOMIZADOS</vt:lpstr>
      <vt:lpstr>Criando Drives Customizados</vt:lpstr>
      <vt:lpstr>Criando Drives Customizados - HTTP</vt:lpstr>
      <vt:lpstr>Criando Drives Customizados - HTTP</vt:lpstr>
      <vt:lpstr>Criando Drives Customizados - HTTP</vt:lpstr>
      <vt:lpstr>Criando Drives Customizados - HTTP</vt:lpstr>
      <vt:lpstr>Criando Drives Customizados - Process</vt:lpstr>
      <vt:lpstr>Criando Drives Customizados - Python</vt:lpstr>
      <vt:lpstr>Criando Drives Customizados - Python</vt:lpstr>
      <vt:lpstr>Criando Drives Customizados - Python</vt:lpstr>
      <vt:lpstr>Criando Drives Customizados - Python</vt:lpstr>
      <vt:lpstr>Criando Drives Customizados - Python</vt:lpstr>
      <vt:lpstr>Criando Drives Customizados - Python</vt:lpstr>
      <vt:lpstr>Criando Drives Customizados - Python</vt:lpstr>
      <vt:lpstr>Criando Drives Customizados - Python</vt:lpstr>
      <vt:lpstr>Criando Drives Customizados - Python</vt:lpstr>
      <vt:lpstr>Criando Drives Customizados - Python</vt:lpstr>
      <vt:lpstr>Criando Drives Customizados - Python</vt:lpstr>
      <vt:lpstr>Criando Drives Customizados - Python</vt:lpstr>
      <vt:lpstr>Criando Drives Customizados - Python</vt:lpstr>
      <vt:lpstr>Criando Drives Customizados - Python</vt:lpstr>
      <vt:lpstr>Criando Drives Customizados - Python</vt:lpstr>
      <vt:lpstr>Criando Drives Customizados - Python</vt:lpstr>
      <vt:lpstr>Criando Drives Customizados - Python</vt:lpstr>
      <vt:lpstr>.</vt:lpstr>
      <vt:lpstr>Criando Drives Customizados -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CHAOS ENGINEERING</dc:title>
  <dc:creator>Felipe Oliveira</dc:creator>
  <cp:lastModifiedBy>Felipe Oliveira</cp:lastModifiedBy>
  <cp:revision>377</cp:revision>
  <dcterms:created xsi:type="dcterms:W3CDTF">2019-09-08T02:45:33Z</dcterms:created>
  <dcterms:modified xsi:type="dcterms:W3CDTF">2019-10-22T03:32:20Z</dcterms:modified>
</cp:coreProperties>
</file>