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390" r:id="rId4"/>
    <p:sldId id="288" r:id="rId5"/>
    <p:sldId id="287" r:id="rId6"/>
    <p:sldId id="258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9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92" r:id="rId28"/>
    <p:sldId id="293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0" r:id="rId38"/>
    <p:sldId id="291" r:id="rId39"/>
    <p:sldId id="294" r:id="rId40"/>
    <p:sldId id="295" r:id="rId41"/>
    <p:sldId id="296" r:id="rId42"/>
    <p:sldId id="297" r:id="rId43"/>
    <p:sldId id="308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9" r:id="rId52"/>
    <p:sldId id="305" r:id="rId53"/>
    <p:sldId id="306" r:id="rId54"/>
    <p:sldId id="307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57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8" r:id="rId104"/>
    <p:sldId id="359" r:id="rId105"/>
    <p:sldId id="360" r:id="rId106"/>
    <p:sldId id="361" r:id="rId107"/>
    <p:sldId id="362" r:id="rId108"/>
    <p:sldId id="388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9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Durante o experimento há uma tentativa de remoção de um nó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Sendo assim durante o </a:t>
            </a:r>
            <a:r>
              <a:rPr lang="pt-BR" dirty="0" err="1"/>
              <a:t>Rollback</a:t>
            </a:r>
            <a:r>
              <a:rPr lang="pt-BR" dirty="0"/>
              <a:t> iremos tentar reverter esta ação para que o sistema se encontre ao menos em um estado próximo de seu estado inicial.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Isso é feito através da definição de uma seção de </a:t>
            </a:r>
            <a:r>
              <a:rPr lang="pt-BR" dirty="0" err="1"/>
              <a:t>rollback</a:t>
            </a:r>
            <a:r>
              <a:rPr lang="pt-BR" dirty="0"/>
              <a:t> como podemos ver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118546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A função </a:t>
            </a:r>
            <a:r>
              <a:rPr lang="pt-BR" dirty="0" err="1"/>
              <a:t>uncordon_node</a:t>
            </a:r>
            <a:r>
              <a:rPr lang="pt-BR" dirty="0"/>
              <a:t> pode ser usada para colocar de volta para dentro do cluster o nó que foi drenado.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053A24-1862-48D7-93BB-86F504AA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45" y="3793660"/>
            <a:ext cx="5869709" cy="27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49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O nome do node deverá ser o mesmo do nó que foi drenado durante o experimento. Você pode obter a lista de nós com o comando do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get nodes</a:t>
            </a:r>
            <a:r>
              <a:rPr lang="pt-BR" dirty="0"/>
              <a:t>.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*Embora seja uma boa ideia reverter as alterações feitas durante o experimento, a criação do </a:t>
            </a:r>
            <a:r>
              <a:rPr lang="pt-BR" dirty="0" err="1"/>
              <a:t>rollback</a:t>
            </a:r>
            <a:r>
              <a:rPr lang="pt-BR" dirty="0"/>
              <a:t> não é obrigatória.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desejarmos observar o comportamento do sistema durante um período de tempo, não faz sentido a criação do </a:t>
            </a:r>
            <a:r>
              <a:rPr lang="pt-BR" dirty="0" err="1"/>
              <a:t>rollback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mesmo pensamento vale para os </a:t>
            </a:r>
            <a:r>
              <a:rPr lang="pt-BR" dirty="0" err="1"/>
              <a:t>rollbacks</a:t>
            </a:r>
            <a:r>
              <a:rPr lang="pt-BR" dirty="0"/>
              <a:t> automáticos, embora seja uma ação padrão na criação de um experimento ela não é obrigatória.</a:t>
            </a:r>
          </a:p>
        </p:txBody>
      </p:sp>
    </p:spTree>
    <p:extLst>
      <p:ext uri="{BB962C8B-B14F-4D97-AF65-F5344CB8AC3E}">
        <p14:creationId xmlns:p14="http://schemas.microsoft.com/office/powerpoint/2010/main" val="9226893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executaremos 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verifique se o estamos no cluster correto com o comando </a:t>
            </a:r>
            <a:br>
              <a:rPr lang="pt-BR" dirty="0"/>
            </a:b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Esse comando irá configurar um único serviço com 3 instâncias em </a:t>
            </a:r>
            <a:r>
              <a:rPr lang="pt-BR" dirty="0" err="1"/>
              <a:t>pods</a:t>
            </a:r>
            <a:r>
              <a:rPr lang="pt-BR" dirty="0"/>
              <a:t> que servirão de tráfego para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podemos executar o comando do caos </a:t>
            </a:r>
            <a:r>
              <a:rPr lang="pt-BR" i="1" dirty="0" err="1">
                <a:highlight>
                  <a:srgbClr val="000000"/>
                </a:highlight>
              </a:rPr>
              <a:t>run</a:t>
            </a:r>
            <a:endParaRPr lang="pt-BR" i="1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r>
              <a:rPr lang="pt-BR" dirty="0"/>
              <a:t>*Devemos especificar o nome do arquivo se não for o </a:t>
            </a:r>
            <a:r>
              <a:rPr lang="pt-BR" i="1" dirty="0" err="1"/>
              <a:t>experiment.json</a:t>
            </a:r>
            <a:endParaRPr lang="pt-BR" i="1" dirty="0"/>
          </a:p>
          <a:p>
            <a:pPr lvl="1">
              <a:spcAft>
                <a:spcPts val="1000"/>
              </a:spcAft>
            </a:pPr>
            <a:r>
              <a:rPr lang="en-US" dirty="0">
                <a:highlight>
                  <a:srgbClr val="000000"/>
                </a:highlight>
              </a:rPr>
              <a:t>(</a:t>
            </a:r>
            <a:r>
              <a:rPr lang="en-US" dirty="0" err="1">
                <a:highlight>
                  <a:srgbClr val="000000"/>
                </a:highlight>
              </a:rPr>
              <a:t>chaostk</a:t>
            </a:r>
            <a:r>
              <a:rPr lang="en-US" dirty="0">
                <a:highlight>
                  <a:srgbClr val="000000"/>
                </a:highlight>
              </a:rPr>
              <a:t>) $ chaos run </a:t>
            </a:r>
            <a:r>
              <a:rPr lang="en-US" dirty="0" err="1">
                <a:highlight>
                  <a:srgbClr val="000000"/>
                </a:highlight>
              </a:rPr>
              <a:t>experiment.json</a:t>
            </a:r>
            <a:endParaRPr lang="pt-BR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7402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360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lado temos a saída do comando </a:t>
            </a:r>
            <a:r>
              <a:rPr lang="pt-BR" dirty="0" err="1"/>
              <a:t>run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Podemos observar que o experimento encontrou uma falha/fraqueza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drenar um ou mais nós do sistema o mesmo fica inutilizável por causa da necessidade de possuir 3 instâncias (</a:t>
            </a:r>
            <a:r>
              <a:rPr lang="pt-BR" dirty="0" err="1"/>
              <a:t>pods</a:t>
            </a:r>
            <a:r>
              <a:rPr lang="pt-BR" dirty="0"/>
              <a:t>) para manter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Também podemos o notar a realização do </a:t>
            </a:r>
            <a:r>
              <a:rPr lang="pt-BR" dirty="0" err="1"/>
              <a:t>rollback</a:t>
            </a:r>
            <a:r>
              <a:rPr lang="pt-BR" dirty="0"/>
              <a:t> no experimento, lembrando que a realização do mesmo é opcional.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59D6CBF-3496-4008-A3D5-EDFE7F28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2505456"/>
            <a:ext cx="4660875" cy="40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57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das formas de corrigir essa falha no sistema seria impedir que o administrador do cluster seja capaz de drenar o nó quando isso atingisse os requisitos dos serviços da equipe de administração.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Isto poderia ser configurado deixando algumas regras a serem seguidas pelo administrador do cluster.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neste caso sempre teremos a possibilidade de alguém cometer um erro.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Portanto, iremos aplicar uma </a:t>
            </a:r>
            <a:r>
              <a:rPr lang="pt-BR" dirty="0" err="1"/>
              <a:t>policy</a:t>
            </a:r>
            <a:r>
              <a:rPr lang="pt-BR" dirty="0"/>
              <a:t> ao sistema que previna situações como essa.</a:t>
            </a:r>
          </a:p>
        </p:txBody>
      </p:sp>
    </p:spTree>
    <p:extLst>
      <p:ext uri="{BB962C8B-B14F-4D97-AF65-F5344CB8AC3E}">
        <p14:creationId xmlns:p14="http://schemas.microsoft.com/office/powerpoint/2010/main" val="40726759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a implementação da </a:t>
            </a:r>
            <a:r>
              <a:rPr lang="pt-BR" dirty="0" err="1"/>
              <a:t>policy</a:t>
            </a:r>
            <a:r>
              <a:rPr lang="pt-BR" dirty="0"/>
              <a:t> iremos usar 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/>
              <a:t>Disruption</a:t>
            </a:r>
            <a:r>
              <a:rPr lang="pt-BR" dirty="0"/>
              <a:t> Budget.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limite o número de </a:t>
            </a:r>
            <a:r>
              <a:rPr lang="pt-BR" dirty="0" err="1"/>
              <a:t>pods</a:t>
            </a:r>
            <a:r>
              <a:rPr lang="pt-BR" dirty="0"/>
              <a:t> que podem voluntariamente serem removidos simultaneamente de uma aplicação replicada.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nosso experimento se baseia na remoção voluntaria dos nós, a equipe da aplicação pode guardar os seus </a:t>
            </a:r>
            <a:r>
              <a:rPr lang="pt-BR" dirty="0" err="1"/>
              <a:t>pods</a:t>
            </a:r>
            <a:r>
              <a:rPr lang="pt-BR" dirty="0"/>
              <a:t> por segurança.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Eles podem parar a drenagem de nós pelo administrador do cluster forçando uma </a:t>
            </a:r>
            <a:r>
              <a:rPr lang="pt-BR" dirty="0" err="1"/>
              <a:t>Disruption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no cluster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6735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749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Especifica o número mínimo de </a:t>
            </a:r>
            <a:r>
              <a:rPr lang="pt-BR" dirty="0" err="1"/>
              <a:t>pods</a:t>
            </a:r>
            <a:r>
              <a:rPr lang="pt-BR" dirty="0"/>
              <a:t> que devem estar no estado de prontos em um dado momento no tempo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Seleciona os </a:t>
            </a:r>
            <a:r>
              <a:rPr lang="pt-BR" dirty="0" err="1"/>
              <a:t>pods</a:t>
            </a:r>
            <a:r>
              <a:rPr lang="pt-BR" dirty="0"/>
              <a:t> a serem protegidos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seguinte comando aplica o </a:t>
            </a:r>
            <a:r>
              <a:rPr lang="pt-BR" dirty="0" err="1"/>
              <a:t>Disruption</a:t>
            </a:r>
            <a:r>
              <a:rPr lang="pt-BR" dirty="0"/>
              <a:t> Budget 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after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Agora podemos executar o experimento novamente para nos certificar das correções aplicadas.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1587B14-F678-4E16-92AB-2CB26687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194" y="3429000"/>
            <a:ext cx="362953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07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CAOS COLABORATIVO</a:t>
            </a:r>
          </a:p>
        </p:txBody>
      </p:sp>
    </p:spTree>
    <p:extLst>
      <p:ext uri="{BB962C8B-B14F-4D97-AF65-F5344CB8AC3E}">
        <p14:creationId xmlns:p14="http://schemas.microsoft.com/office/powerpoint/2010/main" val="9358832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Até aqui vimos que a colaboração é a chave para o sucesso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A colaboração se estende para os experimentos e descobertas e pode ir muito além da sua equipe.</a:t>
            </a:r>
          </a:p>
          <a:p>
            <a:pPr>
              <a:spcAft>
                <a:spcPts val="1000"/>
              </a:spcAft>
            </a:pPr>
            <a:r>
              <a:rPr lang="pt-BR" dirty="0"/>
              <a:t>Graças as definições das hipóteses nos arquivos JSON e YAML se torna fácil para o compartilhamento entre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veremos os ajustes finais para quer possamos compartilhar e reusar os experimentos.</a:t>
            </a:r>
          </a:p>
        </p:txBody>
      </p:sp>
    </p:spTree>
    <p:extLst>
      <p:ext uri="{BB962C8B-B14F-4D97-AF65-F5344CB8AC3E}">
        <p14:creationId xmlns:p14="http://schemas.microsoft.com/office/powerpoint/2010/main" val="308644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Nunca saberemos quando um experimento pode ser útil a outras equipes ou até mesmo para reuso, por mais específica que seja a situação.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Devemos ter em mente o reuso e o compartilhamento quando desenvolvemos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Alguns aspectos particulares, por motivos óbvios não devem ser compartilhados.</a:t>
            </a:r>
          </a:p>
          <a:p>
            <a:pPr>
              <a:spcAft>
                <a:spcPts val="1000"/>
              </a:spcAft>
            </a:pPr>
            <a:r>
              <a:rPr lang="pt-BR" dirty="0"/>
              <a:t>No entanto algumas configurações globais que variam de sistema para sistema podem ser compartilhadas.</a:t>
            </a:r>
          </a:p>
        </p:txBody>
      </p:sp>
    </p:spTree>
    <p:extLst>
      <p:ext uri="{BB962C8B-B14F-4D97-AF65-F5344CB8AC3E}">
        <p14:creationId xmlns:p14="http://schemas.microsoft.com/office/powerpoint/2010/main" val="12222831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Experimento exemplo: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DA4433F-59FC-494E-BFE0-899AC975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5" y="3333978"/>
            <a:ext cx="5726308" cy="2770794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E428B56-B066-431C-BC92-BA575D93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29" y="3677682"/>
            <a:ext cx="5426783" cy="20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79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Experimento exemplo: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C66452-A01A-4ECA-91BA-C02893F1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38" y="3055315"/>
            <a:ext cx="6300324" cy="3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096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Este experimento nos ajuda a ilustrar os dois aspectos que queremos externalizar: Configuração e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O experimento se a um serviço de terceiro chamado </a:t>
            </a:r>
            <a:r>
              <a:rPr lang="pt-BR" dirty="0" err="1"/>
              <a:t>Instana</a:t>
            </a:r>
            <a:r>
              <a:rPr lang="pt-BR" dirty="0"/>
              <a:t>, coleta dados de eventos e os coloca no jornal/diário.</a:t>
            </a:r>
          </a:p>
          <a:p>
            <a:pPr>
              <a:spcAft>
                <a:spcPts val="1000"/>
              </a:spcAft>
            </a:pPr>
            <a:r>
              <a:rPr lang="pt-BR" dirty="0"/>
              <a:t>Existem alguns blocos que conversam com o serviço da </a:t>
            </a:r>
            <a:r>
              <a:rPr lang="pt-BR" dirty="0" err="1"/>
              <a:t>Instana</a:t>
            </a:r>
            <a:r>
              <a:rPr lang="pt-BR" dirty="0"/>
              <a:t>, eles são usados nas </a:t>
            </a:r>
            <a:r>
              <a:rPr lang="pt-BR" dirty="0" err="1"/>
              <a:t>probes</a:t>
            </a:r>
            <a:r>
              <a:rPr lang="pt-BR" dirty="0"/>
              <a:t> e acabam por se tornar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Já a URL de resposta para o aplicativo que se encontra na hipótese de estado pode variar de acordo com o sistema e portanto é um item configurável.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1944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que este experimento se torne mais reutilizável iremos: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a URL da </a:t>
            </a:r>
            <a:r>
              <a:rPr lang="pt-BR" dirty="0" err="1"/>
              <a:t>probe</a:t>
            </a:r>
            <a:r>
              <a:rPr lang="pt-BR" dirty="0"/>
              <a:t> para um item configurável.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toda a configuração para que seja executada em tempo de execução.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todos os segredos para que eles sejam executados em tempo de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URL do app-must-</a:t>
            </a:r>
            <a:r>
              <a:rPr lang="pt-BR" dirty="0" err="1"/>
              <a:t>respond</a:t>
            </a:r>
            <a:r>
              <a:rPr lang="pt-BR" dirty="0"/>
              <a:t> </a:t>
            </a:r>
            <a:r>
              <a:rPr lang="pt-BR" dirty="0" err="1"/>
              <a:t>probe’s</a:t>
            </a:r>
            <a:r>
              <a:rPr lang="pt-BR" dirty="0"/>
              <a:t> deveria ser declarada como um item configurável para que possa apontar para os mais variados sistemas através da URL</a:t>
            </a:r>
          </a:p>
        </p:txBody>
      </p:sp>
    </p:spTree>
    <p:extLst>
      <p:ext uri="{BB962C8B-B14F-4D97-AF65-F5344CB8AC3E}">
        <p14:creationId xmlns:p14="http://schemas.microsoft.com/office/powerpoint/2010/main" val="20111369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isso criamos um novo item no bloco de configuração para conter a propriedade configurável do endpoint da aplicação.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13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12845C8-675B-405F-934D-750BE843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25" y="3685084"/>
            <a:ext cx="4966165" cy="2502790"/>
          </a:xfrm>
          <a:prstGeom prst="rect">
            <a:avLst/>
          </a:prstGeom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6DA2B0E-CB2C-4B47-9ACE-EB438452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2" y="3892007"/>
            <a:ext cx="4956313" cy="20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482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Agora podemos referenciar a nova propriedade do endpoint da aplicação usando o seu nome dentro das chaves ${}</a:t>
            </a:r>
          </a:p>
        </p:txBody>
      </p:sp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DA90D00-91FC-45A7-B17C-F08403E9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21" y="3429000"/>
            <a:ext cx="4303158" cy="31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247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Apesar da propriedade de configuração do endpoint da aplicação ser um bom começo, ela ainda é um valor muito conectado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tornarmos esse processo mais flexível e sem depender da execução do experimento para ajustarmos as propriedades, iremos transformá-las em variáveis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As variáveis de ambiente podem ser alteradas sem que tenhamos que mudar o código fonte dos nossos experimentos.</a:t>
            </a:r>
          </a:p>
        </p:txBody>
      </p:sp>
    </p:spTree>
    <p:extLst>
      <p:ext uri="{BB962C8B-B14F-4D97-AF65-F5344CB8AC3E}">
        <p14:creationId xmlns:p14="http://schemas.microsoft.com/office/powerpoint/2010/main" val="37532006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tornar uma propriedade de configuração populada por uma variável de ambiente iremos fazer um mapeamento.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mapear uma variável de ambiente contendo o valor de configuração de uma propriedade usando uma chave e um valor (</a:t>
            </a:r>
            <a:r>
              <a:rPr lang="pt-BR" dirty="0" err="1"/>
              <a:t>key</a:t>
            </a:r>
            <a:r>
              <a:rPr lang="pt-BR" dirty="0"/>
              <a:t> e </a:t>
            </a:r>
            <a:r>
              <a:rPr lang="pt-BR" dirty="0" err="1"/>
              <a:t>value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O exemplo ao lado mostra a mudança na propriedade </a:t>
            </a:r>
            <a:r>
              <a:rPr lang="pt-BR" dirty="0" err="1"/>
              <a:t>application_endpoint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EE2603-5C97-47CE-ACE3-D5430C49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40" y="3120205"/>
            <a:ext cx="4041789" cy="25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812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98655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err="1"/>
              <a:t>Env</a:t>
            </a:r>
            <a:r>
              <a:rPr lang="pt-BR" dirty="0"/>
              <a:t> especifica o tipo que diz ao Chaos Toolkit para pegar os valores de configurações das variáveis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Key especifica o nome da variável de ambiente que irá suprir o valor.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podemos fazer o mesmo com as propriedades de configurações do </a:t>
            </a:r>
            <a:r>
              <a:rPr lang="pt-BR" dirty="0" err="1"/>
              <a:t>instana_host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as propriedades podem ser configuradas em tempo de execução, dependendo do tipo de serviço utilizado e do contexto do endpoint.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130075ED-F4AB-4F27-A7B3-8882FE2B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76" y="2852742"/>
            <a:ext cx="3284594" cy="29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Externalizando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9302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é uma boa prática externalizar os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devemos ter segredos embutidos nos códigos fonte dos nossos experimentos.</a:t>
            </a:r>
          </a:p>
          <a:p>
            <a:pPr>
              <a:spcAft>
                <a:spcPts val="1000"/>
              </a:spcAft>
            </a:pPr>
            <a:r>
              <a:rPr lang="pt-BR" dirty="0"/>
              <a:t>No momento temos um segredo chamado </a:t>
            </a:r>
            <a:r>
              <a:rPr lang="pt-BR" dirty="0" err="1"/>
              <a:t>instana_api_token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Ele se encontra no código do nosso experimento </a:t>
            </a:r>
            <a:r>
              <a:rPr lang="pt-BR" dirty="0" err="1"/>
              <a:t>aguradando</a:t>
            </a:r>
            <a:r>
              <a:rPr lang="pt-BR" dirty="0"/>
              <a:t> que alguém acidentalmente o compartilhe.</a:t>
            </a:r>
          </a:p>
          <a:p>
            <a:pPr>
              <a:spcAft>
                <a:spcPts val="1000"/>
              </a:spcAft>
            </a:pPr>
            <a:r>
              <a:rPr lang="pt-BR" dirty="0"/>
              <a:t>Devemos mudar isto.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A758B9-0081-4B8B-8FBB-D2D5F911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141" y="3429000"/>
            <a:ext cx="33915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48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Externalizando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57975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Segredos embutidos no código como no exemplo anterior sempre deverão ser evitados.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traz várias opções para externalizar os segredos, mas por enquanto vamos configurá-lo como uma variável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nosso segredo </a:t>
            </a:r>
            <a:r>
              <a:rPr lang="pt-BR" dirty="0" err="1"/>
              <a:t>instana_api_token</a:t>
            </a:r>
            <a:r>
              <a:rPr lang="pt-BR" dirty="0"/>
              <a:t> está configurado como uma variável de ambiente e nosso experimento pronto para ser compartilhado.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C9055FE-EF12-4C39-BA0D-72DE6ED3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15" y="3259684"/>
            <a:ext cx="3324809" cy="20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28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Escopo dos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41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reparar que o bloco de código dos segredos possui mais um </a:t>
            </a:r>
            <a:r>
              <a:rPr lang="pt-BR" dirty="0" err="1"/>
              <a:t>aninhamento</a:t>
            </a:r>
            <a:r>
              <a:rPr lang="pt-BR" dirty="0"/>
              <a:t> se comparado ao de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Isso ocorre porque os segredos são condicionados em um container adicional no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configuramos um experimento, não apontamos os segredos diretamente, mas sim para o container que estará ativo naquele momento e que este sim terá o segredo.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B464D49-E0F5-4964-80F7-19CF32BE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20" y="2566416"/>
            <a:ext cx="4087889" cy="37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596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Modelo de Contribuição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6559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Nosso modelo está quase pronto, iremos adicionar agora dois conteúdos fundamentais para a colaboração.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que o nosso experimento possa servir de modelo, também iremos adicionar o Backlog de Hipóteses e as preparações do Game Day ao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O experimento pode declarar um conjunto de contribuições em vários níveis, com isso podemos nos comunicar com o leitor do nosso experimento.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6EA709E-8019-423F-97AF-0D7C765D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3128218"/>
            <a:ext cx="2990489" cy="27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554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cada execução de um experimento temos a geração de um diário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Ele contém diversas informações e é salvo em um arquivo chamado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Podemos tornar a leitura desses dados mais compreensível ao ser humano com o </a:t>
            </a:r>
            <a:r>
              <a:rPr lang="en-US" i="1" dirty="0" err="1"/>
              <a:t>chaostoolkit</a:t>
            </a:r>
            <a:r>
              <a:rPr lang="en-US" i="1" dirty="0"/>
              <a:t>-reporting p</a:t>
            </a:r>
            <a:r>
              <a:rPr lang="pt-BR" i="1" dirty="0" err="1"/>
              <a:t>lug-in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do plugin podemos gerar arquivos PDF e HTML bem como outros formatos.</a:t>
            </a:r>
          </a:p>
        </p:txBody>
      </p:sp>
    </p:spTree>
    <p:extLst>
      <p:ext uri="{BB962C8B-B14F-4D97-AF65-F5344CB8AC3E}">
        <p14:creationId xmlns:p14="http://schemas.microsoft.com/office/powerpoint/2010/main" val="32342587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387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configuração do plugin requer algumas dependências nativas para funcionar por isso usaremos a versão do Docker.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Devemos ter o Docker instalado para a nossa plataforma.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Com o seguinte comando baixamos o plugin</a:t>
            </a:r>
            <a:br>
              <a:rPr lang="pt-BR" dirty="0"/>
            </a:br>
            <a:r>
              <a:rPr lang="pt-BR" dirty="0"/>
              <a:t>$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chaostoolkit</a:t>
            </a:r>
            <a:r>
              <a:rPr lang="pt-BR" dirty="0"/>
              <a:t>/</a:t>
            </a:r>
            <a:r>
              <a:rPr lang="pt-BR" dirty="0" err="1"/>
              <a:t>reporting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3. Uma vez com a imagem baixada e extraída podemos abrir um arquivo    </a:t>
            </a:r>
            <a:r>
              <a:rPr lang="pt-BR" dirty="0" err="1"/>
              <a:t>jornal.json</a:t>
            </a:r>
            <a:r>
              <a:rPr lang="pt-BR" dirty="0"/>
              <a:t> de um experimento previamente executado.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De dentro do diretório do arquivo </a:t>
            </a:r>
            <a:r>
              <a:rPr lang="pt-BR" dirty="0" err="1"/>
              <a:t>jornal.json</a:t>
            </a:r>
            <a:r>
              <a:rPr lang="pt-BR" dirty="0"/>
              <a:t> executamos o comando ao lado para a criação de um PDF</a:t>
            </a:r>
          </a:p>
        </p:txBody>
      </p:sp>
      <p:pic>
        <p:nvPicPr>
          <p:cNvPr id="9" name="Imagem 8" descr="Uma imagem contendo quarto, tela, mesa, perto&#10;&#10;Descrição gerada automaticamente">
            <a:extLst>
              <a:ext uri="{FF2B5EF4-FFF2-40B4-BE49-F238E27FC236}">
                <a16:creationId xmlns:a16="http://schemas.microsoft.com/office/drawing/2014/main" id="{E556852E-B4B2-4096-9547-48BF1971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23" y="3764645"/>
            <a:ext cx="236834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819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podemos gerar relatórios de múltiplos diários.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basta referenciar os múltiplos arquivos.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Esse comando irá pegar todos os diários e gerar um único relatório em PDF.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poderemos ver os modelos de contribuição se estes foram configurados em cada diário.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961CC441-FF32-4FE3-9FBC-F9EB4926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83" y="3623051"/>
            <a:ext cx="4946034" cy="1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826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5600" dirty="0"/>
              <a:t>DRIVES CUSTOMIZADOS</a:t>
            </a:r>
          </a:p>
        </p:txBody>
      </p:sp>
    </p:spTree>
    <p:extLst>
      <p:ext uri="{BB962C8B-B14F-4D97-AF65-F5344CB8AC3E}">
        <p14:creationId xmlns:p14="http://schemas.microsoft.com/office/powerpoint/2010/main" val="3873077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014872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31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24666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607452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389315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809578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6473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Fundamentos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Automação com Chaos Toolkit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Executando experimentos automatizados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Engenharia do Caos: Do começo ao fim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Caos Colaborativo</a:t>
            </a:r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Drives Customizados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9049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Por dentro 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>
                <a:highlight>
                  <a:srgbClr val="000000"/>
                </a:highlight>
              </a:rPr>
              <a:t>validate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Uma vez que o experimento seja válido o </a:t>
            </a:r>
            <a:r>
              <a:rPr lang="pt-BR" dirty="0" err="1"/>
              <a:t>Chaos</a:t>
            </a:r>
            <a:r>
              <a:rPr lang="pt-BR" dirty="0"/>
              <a:t> Toolkit orquestra a sua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execução é baseada nas definições do experimento.</a:t>
            </a:r>
          </a:p>
          <a:p>
            <a:pPr>
              <a:spcAft>
                <a:spcPts val="1000"/>
              </a:spcAft>
            </a:pP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Processo de execução de experimento do </a:t>
            </a:r>
            <a:r>
              <a:rPr lang="pt-BR" dirty="0" err="1"/>
              <a:t>Chaos</a:t>
            </a:r>
            <a:r>
              <a:rPr lang="pt-BR" dirty="0"/>
              <a:t> Toolkit: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35" y="3098406"/>
            <a:ext cx="5166632" cy="3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505456"/>
            <a:ext cx="935550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o diagrama podemos observar que: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do sistema é usada duas vezes no processo.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é usada para verificar se o sistema se encontra em seu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para verificar se o sistema irá se comportar como o esperado de acordo com as condições previamente definidas.</a:t>
            </a:r>
          </a:p>
          <a:p>
            <a:pPr>
              <a:spcAft>
                <a:spcPts val="1000"/>
              </a:spcAft>
            </a:pPr>
            <a:r>
              <a:rPr lang="pt-BR" dirty="0"/>
              <a:t>Qualquer comportamento fora do esperado pode indicar um ponto fraco em questão.</a:t>
            </a:r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comportamentos inesperados durante a execução de um experimento indicam uma oportunidade para melhorias.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ainda, encontrar uma falha durante um experimento significa encontrá-la antes do usuário final.</a:t>
            </a:r>
          </a:p>
          <a:p>
            <a:pPr>
              <a:spcAft>
                <a:spcPts val="1000"/>
              </a:spcAft>
            </a:pPr>
            <a:r>
              <a:rPr lang="pt-BR" dirty="0"/>
              <a:t>Voltando ao nosso experimento, uma olhada no arquivo </a:t>
            </a:r>
            <a:r>
              <a:rPr lang="pt-BR" i="1" dirty="0"/>
              <a:t>service.py</a:t>
            </a:r>
            <a:r>
              <a:rPr lang="pt-BR" dirty="0"/>
              <a:t> indicará 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Ao assumir que o arquivo Exchange.dat sempre estará presente o serviço irá falhar se o mesmo não estará presente.</a:t>
            </a:r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18616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Em nossa hipótese indicamos que o serviço deveria ter resiliência a essa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Em alguns casos a fase da análise por si só exigirá um certo esforço.</a:t>
            </a:r>
          </a:p>
          <a:p>
            <a:pPr>
              <a:spcAft>
                <a:spcPts val="1000"/>
              </a:spcAft>
            </a:pPr>
            <a:r>
              <a:rPr lang="pt-BR" dirty="0"/>
              <a:t>Depois da descoberta de uma possível falha, os esforços devem ser direcionados a correção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Os pontos críticos devem ser priorizados.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Como temos um serviço muito simples a resolução é fácil.</a:t>
            </a:r>
          </a:p>
          <a:p>
            <a:pPr>
              <a:spcAft>
                <a:spcPts val="1000"/>
              </a:spcAft>
            </a:pPr>
            <a:r>
              <a:rPr lang="pt-BR" dirty="0"/>
              <a:t>A implementação resiliente se encontra no arquivo </a:t>
            </a:r>
            <a:r>
              <a:rPr lang="pt-BR" i="1" dirty="0"/>
              <a:t>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mesmo checa a existência do arquivo </a:t>
            </a:r>
            <a:r>
              <a:rPr lang="pt-BR" i="1" dirty="0"/>
              <a:t>exchange.dat </a:t>
            </a:r>
            <a:r>
              <a:rPr lang="pt-BR" dirty="0"/>
              <a:t>e caso não encontre o mesmo retorna uma mensagem de erro.</a:t>
            </a:r>
          </a:p>
          <a:p>
            <a:pPr>
              <a:spcAft>
                <a:spcPts val="1000"/>
              </a:spcAft>
            </a:pPr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49" y="2976731"/>
            <a:ext cx="3803451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executamos o experimento de novo para validar a melhoria implementada.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Primeiro devemos parar a instância do serviço antigo e rodar a do novo serviço resiliente.</a:t>
            </a:r>
            <a:br>
              <a:rPr lang="pt-BR" dirty="0"/>
            </a:b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python3 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Ao rodarmos o experimento de novo no terminal vemos que a falha foi corrigida.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67" y="2976731"/>
            <a:ext cx="3809733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a hipótese de estado não encontra nenhum desvio no sistema temos a falha corrigida.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5" y="3382802"/>
            <a:ext cx="65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4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 – Log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06199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Ao executar o experimento, dois arquivos são criados: </a:t>
            </a:r>
            <a:r>
              <a:rPr lang="pt-BR" i="1" dirty="0"/>
              <a:t>chaostoolkit.log </a:t>
            </a:r>
            <a:r>
              <a:rPr lang="pt-BR" dirty="0"/>
              <a:t>e</a:t>
            </a:r>
            <a:r>
              <a:rPr lang="pt-BR" i="1" dirty="0"/>
              <a:t>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</a:t>
            </a:r>
            <a:r>
              <a:rPr lang="pt-BR" i="1" dirty="0"/>
              <a:t> chaostoolkit.log </a:t>
            </a:r>
            <a:r>
              <a:rPr lang="pt-BR" dirty="0"/>
              <a:t>contém o log das operações executadas pelo </a:t>
            </a:r>
            <a:r>
              <a:rPr lang="pt-BR" dirty="0" err="1"/>
              <a:t>Chaos</a:t>
            </a:r>
            <a:r>
              <a:rPr lang="pt-BR" dirty="0"/>
              <a:t>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contém todas as informações sobre as ações executadas durante o experimento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é muito útil para operações automatizadas de pós-experimentos.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04157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ENGENHARIA DO CAOS: </a:t>
            </a:r>
            <a:br>
              <a:rPr lang="pt-BR" sz="4400" dirty="0"/>
            </a:br>
            <a:r>
              <a:rPr lang="pt-BR" sz="4400" dirty="0"/>
              <a:t>DO COMEÇO AO FIM</a:t>
            </a:r>
          </a:p>
        </p:txBody>
      </p:sp>
    </p:spTree>
    <p:extLst>
      <p:ext uri="{BB962C8B-B14F-4D97-AF65-F5344CB8AC3E}">
        <p14:creationId xmlns:p14="http://schemas.microsoft.com/office/powerpoint/2010/main" val="42260084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capítulo anterior vimos o ciclo de um experimento aplicado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ampliaremos os nossos horizontes e iremos mais a fundo.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abordar todo o processo, desde os princípios fundamentais.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iremos trabalhar com um experimento mais complexo que buscará falhas não somente na área da plataforma, mas também na infraestrutura e até mesmo nas pessoas.</a:t>
            </a:r>
          </a:p>
        </p:txBody>
      </p:sp>
    </p:spTree>
    <p:extLst>
      <p:ext uri="{BB962C8B-B14F-4D97-AF65-F5344CB8AC3E}">
        <p14:creationId xmlns:p14="http://schemas.microsoft.com/office/powerpoint/2010/main" val="40069775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Usaremos um sistema alvo mais complexo nesse experimento, além de termos mais informações sobre os processos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Como nesse experimento também abordaremos a área de processos em que as pessoas estão envolvidas precisaremos mais do que os detalhes técnicos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Assim como no experimento anterior, partiremos dos aspectos técnicos, mas também abordaremos as pessoas, práticas e processos do nosso sistema alvo.</a:t>
            </a:r>
          </a:p>
          <a:p>
            <a:pPr>
              <a:spcAft>
                <a:spcPts val="1000"/>
              </a:spcAft>
            </a:pPr>
            <a:r>
              <a:rPr lang="pt-BR" dirty="0"/>
              <a:t>O nosso sistema alvo terá as seguintes especificações:</a:t>
            </a:r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317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Plataforma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8903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Plataforma: Um cluster </a:t>
            </a:r>
            <a:r>
              <a:rPr lang="pt-BR" dirty="0" err="1"/>
              <a:t>Kurbenetes</a:t>
            </a:r>
            <a:r>
              <a:rPr lang="pt-BR" dirty="0"/>
              <a:t> de três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alvo está baseado em um cluster </a:t>
            </a:r>
            <a:r>
              <a:rPr lang="pt-BR" dirty="0" err="1"/>
              <a:t>Kurbenetes</a:t>
            </a:r>
            <a:r>
              <a:rPr lang="pt-BR" dirty="0"/>
              <a:t> que rodará um serviço simples.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</a:t>
            </a:r>
            <a:r>
              <a:rPr lang="pt-BR" dirty="0" err="1"/>
              <a:t>Kurbenetes</a:t>
            </a:r>
            <a:r>
              <a:rPr lang="pt-BR" dirty="0"/>
              <a:t> como plataforma o nosso sistema terá os nós como a camada mais baixa de infraestrutura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infraestrutura de recursos irá suportar e executará os containers e serviços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Neste caso o nosso sistema possui uma topografia de 3 nós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esse experimento teremos um serviço rodando sobre ou mais containers sobre um cluster de 3 nós</a:t>
            </a:r>
          </a:p>
        </p:txBody>
      </p:sp>
    </p:spTree>
    <p:extLst>
      <p:ext uri="{BB962C8B-B14F-4D97-AF65-F5344CB8AC3E}">
        <p14:creationId xmlns:p14="http://schemas.microsoft.com/office/powerpoint/2010/main" val="29882462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 Um único serviço replicado em 3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usaremos uma aplicação simples com um único serviço a ser replicado em 3 nós.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BFE71-41FB-44C6-BC87-660E3B68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03" y="3849475"/>
            <a:ext cx="4295194" cy="27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457481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Este código está disponível no repositório do </a:t>
            </a:r>
            <a:r>
              <a:rPr lang="pt-BR" dirty="0" err="1"/>
              <a:t>Github</a:t>
            </a:r>
            <a:r>
              <a:rPr lang="pt-BR" dirty="0"/>
              <a:t> disponibilizado anteriormente na pasta </a:t>
            </a:r>
            <a:r>
              <a:rPr lang="pt-BR" i="1" dirty="0"/>
              <a:t>chapter4/</a:t>
            </a:r>
            <a:r>
              <a:rPr lang="pt-BR" i="1" dirty="0" err="1"/>
              <a:t>before</a:t>
            </a:r>
            <a:r>
              <a:rPr lang="pt-BR" i="1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i="1" dirty="0">
                <a:highlight>
                  <a:srgbClr val="000000"/>
                </a:highlight>
              </a:rPr>
              <a:t>https://github.com/chaostoolkit-incubator/community-playground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Junto da descrição deste serviço, também temos </a:t>
            </a:r>
            <a:br>
              <a:rPr lang="pt-BR" dirty="0"/>
            </a:br>
            <a:r>
              <a:rPr lang="pt-BR" dirty="0"/>
              <a:t>a descrição da implantação do mesmo.</a:t>
            </a:r>
          </a:p>
        </p:txBody>
      </p:sp>
      <p:pic>
        <p:nvPicPr>
          <p:cNvPr id="19" name="Imagem 18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D3AFE34-7077-4A60-96E2-6F8DAB0E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42" y="3157377"/>
            <a:ext cx="3022695" cy="2947395"/>
          </a:xfrm>
          <a:prstGeom prst="rect">
            <a:avLst/>
          </a:prstGeom>
        </p:spPr>
      </p:pic>
      <p:pic>
        <p:nvPicPr>
          <p:cNvPr id="21" name="Imagem 2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091E8B3-C288-4E2C-B4F5-EE8F924B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40" y="3560826"/>
            <a:ext cx="3324965" cy="2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9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pic>
        <p:nvPicPr>
          <p:cNvPr id="8" name="Espaço Reservado para Conteúdo 7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1A4DC99-B1D5-47CE-8DB3-1834DEBD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56" y="2947416"/>
            <a:ext cx="2858411" cy="3017211"/>
          </a:xfr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5AB6E71-484C-4934-8487-C3CDD32A933C}"/>
              </a:ext>
            </a:extLst>
          </p:cNvPr>
          <p:cNvSpPr txBox="1">
            <a:spLocks/>
          </p:cNvSpPr>
          <p:nvPr/>
        </p:nvSpPr>
        <p:spPr>
          <a:xfrm>
            <a:off x="680321" y="2505456"/>
            <a:ext cx="803695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Na diretiva de replicas do arquivo podemos notar a estratégia  da equipe ao distribuir o serviço em três instâncias.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executar o comando </a:t>
            </a:r>
            <a:r>
              <a:rPr lang="pt-BR" i="1" dirty="0" err="1">
                <a:highlight>
                  <a:srgbClr val="000000"/>
                </a:highlight>
              </a:rPr>
              <a:t>kubectl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apply</a:t>
            </a:r>
            <a:r>
              <a:rPr lang="pt-BR" i="1" dirty="0">
                <a:highlight>
                  <a:srgbClr val="000000"/>
                </a:highlight>
              </a:rPr>
              <a:t> -f </a:t>
            </a:r>
            <a:r>
              <a:rPr lang="pt-BR" i="1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, o </a:t>
            </a:r>
            <a:r>
              <a:rPr lang="pt-BR" dirty="0" err="1"/>
              <a:t>Kubernetes</a:t>
            </a:r>
            <a:r>
              <a:rPr lang="pt-BR" dirty="0"/>
              <a:t> estabelecerá um cluster no qual o serviço </a:t>
            </a:r>
            <a:r>
              <a:rPr lang="pt-BR" i="1" dirty="0" err="1">
                <a:highlight>
                  <a:srgbClr val="000000"/>
                </a:highlight>
              </a:rPr>
              <a:t>my-service</a:t>
            </a:r>
            <a:r>
              <a:rPr lang="pt-BR" i="1" dirty="0"/>
              <a:t> </a:t>
            </a:r>
            <a:r>
              <a:rPr lang="pt-BR" dirty="0"/>
              <a:t>será replicado entre os nós disponíveis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Aqui temos uma implementação da equipe responsável pelo sistema, até este ponto tudo está ok.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geralmente há outra equipe responsável pelos clusters o que pode levar á condições turbulentas.</a:t>
            </a:r>
          </a:p>
        </p:txBody>
      </p:sp>
    </p:spTree>
    <p:extLst>
      <p:ext uri="{BB962C8B-B14F-4D97-AF65-F5344CB8AC3E}">
        <p14:creationId xmlns:p14="http://schemas.microsoft.com/office/powerpoint/2010/main" val="1245950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2104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As Pessoas: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sistemas assim, geralmente há o time de desenvolvimento e o time que gerencia os clusters.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equipe terá um foco e prioridades diferentes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Os administradores dos clusters se preocuparão em administrar nós, discos virtuais, com desperdício de recursos, etc.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os administradores da aplicação estarão focados em manter a saúde da aplicação e de sistemas relacionados a ela, assegurar redundância, garantir o armazenamento necessário para que a aplicação se mantenha estável, etc. 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057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90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Aqui temos os administradores da aplicação solicitando recursos e os administradores dos clusters servindo esses recursos.</a:t>
            </a:r>
          </a:p>
          <a:p>
            <a:pPr>
              <a:spcAft>
                <a:spcPts val="1000"/>
              </a:spcAft>
            </a:pPr>
            <a:r>
              <a:rPr lang="pt-BR" dirty="0"/>
              <a:t>Até esse ponto tudo parece ocorrer bem.</a:t>
            </a:r>
          </a:p>
          <a:p>
            <a:pPr>
              <a:spcAft>
                <a:spcPts val="1000"/>
              </a:spcAft>
            </a:pPr>
            <a:r>
              <a:rPr lang="pt-BR" dirty="0"/>
              <a:t>Mas, como engenheiros do caos o nosso trabalho é testar a confiabilidade e resiliência do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Após uma reunião foi descoberta uma situação bem comum que tem haver com o conflito entre os objetivos desses dois grupos.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2C6B6C-0E73-402B-B1CA-A1A8ACF3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86" y="2640905"/>
            <a:ext cx="3569617" cy="37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080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cenário se da a partir da divisão de responsabilidades entre as duas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um administrador de cluster remover um cluster para manutenções de rotina por exemplo, isso poderia afetar o serviço que estava naquele cluster e serviços relacionados.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tirarmos a dúvida de como essa condição afetará o sistema em um ambiente próximo do real iremos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É hora de deixar a fase de Exploração e entrar na fase de Descoberta no ciclo de aprendizado do caos.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5893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um novo arquivo </a:t>
            </a:r>
            <a:r>
              <a:rPr lang="pt-BR" dirty="0" err="1"/>
              <a:t>experiment.json</a:t>
            </a:r>
            <a:r>
              <a:rPr lang="pt-BR" dirty="0"/>
              <a:t> no diretório do capitulo 6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a definição do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Complete a seção de descrição com algumas tags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520A8EB-2E63-4A8A-9AC6-2ACFC197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4623548"/>
            <a:ext cx="6736080" cy="17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0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Declaração da crença. Acreditamos que o sistema se comportará bem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Descrição detalhada, possível dúvida do porque do experimento estar sendo executado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Indicação da plataforma aonde o experimento será executado.</a:t>
            </a:r>
          </a:p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Definição do estado normal do sistema. Definição do que é o comportamento normal esperado.</a:t>
            </a:r>
          </a:p>
        </p:txBody>
      </p:sp>
    </p:spTree>
    <p:extLst>
      <p:ext uri="{BB962C8B-B14F-4D97-AF65-F5344CB8AC3E}">
        <p14:creationId xmlns:p14="http://schemas.microsoft.com/office/powerpoint/2010/main" val="493742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39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deverá oferecer resiliência mesmo com as condições turbulentas injetadas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já vimos a hipótese de estado é composta de uma ou mais </a:t>
            </a:r>
            <a:r>
              <a:rPr lang="pt-BR" dirty="0" err="1"/>
              <a:t>probes</a:t>
            </a:r>
            <a:r>
              <a:rPr lang="pt-BR" dirty="0"/>
              <a:t>/investigações e tolerâncias associadas.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irá validar os valores de tolerância e comparar com o estado atual do sistema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todos os dados forem validados com sucesso o sistema estará em um estado normal, caso contrário há uma falha a ser corrigida.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6542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Defina a hipótese de estado na próxima seção do arquivo </a:t>
            </a:r>
            <a:r>
              <a:rPr lang="pt-BR" dirty="0" err="1"/>
              <a:t>experiment.json</a:t>
            </a:r>
            <a:r>
              <a:rPr lang="pt-BR" dirty="0"/>
              <a:t> como mostrado abaixo: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3E52E4-1D8C-4A9F-B70B-6EE4E619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42" y="3821299"/>
            <a:ext cx="5086716" cy="27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97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Configuração da hipótese de estado.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14BBD80-A053-4667-991C-D82C308E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18" y="3474304"/>
            <a:ext cx="4237862" cy="30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O título descreve o comportamento normal do sistema de acordo com o que se acredita.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A tolerância neste caso espera uma resposta http com o código 200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A primeira </a:t>
            </a:r>
            <a:r>
              <a:rPr lang="pt-BR" dirty="0" err="1"/>
              <a:t>probe</a:t>
            </a:r>
            <a:r>
              <a:rPr lang="pt-BR" dirty="0"/>
              <a:t> usa o http para acessar o valor de retorno de um endpoint.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O valor precisará ser alterado para o endpoint do serviço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5. Definição de um tempo de espera máximo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6. A segunda </a:t>
            </a:r>
            <a:r>
              <a:rPr lang="pt-BR" dirty="0" err="1"/>
              <a:t>probe</a:t>
            </a:r>
            <a:r>
              <a:rPr lang="pt-BR" dirty="0"/>
              <a:t> faz uma chamada para um módulo Python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8765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7. O nome do módulo Python usado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8. Nome da função Python usada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9. Lista de argumentos suportados pelo módulo do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*Essa hipótese nos mostra 2 exemplos de </a:t>
            </a:r>
            <a:r>
              <a:rPr lang="pt-BR" dirty="0" err="1"/>
              <a:t>probes</a:t>
            </a:r>
            <a:r>
              <a:rPr lang="pt-BR" dirty="0"/>
              <a:t>, seja uma chamada http ou uma função de um módulo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**Há ainda uma terceira forma, ao usar uma chamada para um processo local como uma </a:t>
            </a:r>
            <a:r>
              <a:rPr lang="pt-BR" dirty="0" err="1"/>
              <a:t>probe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78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hipótese criada verifica se o alvo responde com o status </a:t>
            </a:r>
            <a:r>
              <a:rPr lang="pt-BR" dirty="0" err="1"/>
              <a:t>code</a:t>
            </a:r>
            <a:br>
              <a:rPr lang="pt-BR" dirty="0"/>
            </a:br>
            <a:r>
              <a:rPr lang="pt-BR" dirty="0"/>
              <a:t>http 200, com um limite de tempo máximo de 3 segundos.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Ela também verifica se os </a:t>
            </a:r>
            <a:r>
              <a:rPr lang="pt-BR" dirty="0" err="1"/>
              <a:t>pods</a:t>
            </a:r>
            <a:r>
              <a:rPr lang="pt-BR" dirty="0"/>
              <a:t> que o </a:t>
            </a:r>
            <a:r>
              <a:rPr lang="pt-BR" dirty="0" err="1"/>
              <a:t>Kurbenetes</a:t>
            </a:r>
            <a:r>
              <a:rPr lang="pt-BR" dirty="0"/>
              <a:t> está monitorando estão executando o sistema em um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O próximo passo é a criação do nosso método, mas para isso, primeiro iremos precisar de uma pequena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*Para que o Chaos Toolkit trabalhe com o </a:t>
            </a:r>
            <a:r>
              <a:rPr lang="pt-BR" dirty="0" err="1"/>
              <a:t>Kurbenetes</a:t>
            </a:r>
            <a:r>
              <a:rPr lang="pt-BR" dirty="0"/>
              <a:t> é necessário a instalação de um plugin adicional.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378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Dentro do ambiente de caos execute o seguinte comando:</a:t>
            </a:r>
            <a:br>
              <a:rPr lang="pt-BR" dirty="0"/>
            </a:br>
            <a:r>
              <a:rPr lang="pt-BR" i="1" dirty="0">
                <a:highlight>
                  <a:srgbClr val="000000"/>
                </a:highlight>
              </a:rPr>
              <a:t>$ </a:t>
            </a:r>
            <a:r>
              <a:rPr lang="pt-BR" i="1" dirty="0" err="1">
                <a:highlight>
                  <a:srgbClr val="000000"/>
                </a:highlight>
              </a:rPr>
              <a:t>pip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install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chaostoolkit-kubernetes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Isso é tudo que precisamos para trabalhar com </a:t>
            </a:r>
            <a:r>
              <a:rPr lang="pt-BR" dirty="0" err="1"/>
              <a:t>Kurbenetes</a:t>
            </a:r>
            <a:r>
              <a:rPr lang="pt-BR" dirty="0"/>
              <a:t> usando 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Esse driver contem um conjunto de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inspecionam o sistema e as </a:t>
            </a:r>
            <a:r>
              <a:rPr lang="pt-BR" dirty="0" err="1"/>
              <a:t>actions</a:t>
            </a:r>
            <a:r>
              <a:rPr lang="pt-BR" dirty="0"/>
              <a:t> injetam as condições turbulentas.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o nosso experimento assumiremos o papel de administrador do cluster.</a:t>
            </a:r>
          </a:p>
        </p:txBody>
      </p:sp>
    </p:spTree>
    <p:extLst>
      <p:ext uri="{BB962C8B-B14F-4D97-AF65-F5344CB8AC3E}">
        <p14:creationId xmlns:p14="http://schemas.microsoft.com/office/powerpoint/2010/main" val="895753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Partindo do pressuposto que o administrador do cluster não tem conhecimento do impacto de suas ações.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Iremos criar uma entrada com a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drain_nodes</a:t>
            </a:r>
            <a:r>
              <a:rPr lang="pt-BR" dirty="0"/>
              <a:t> para simular esse efeito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vamos criar um bloco de método logo após o bloco da hipótese de estado.</a:t>
            </a:r>
          </a:p>
        </p:txBody>
      </p:sp>
    </p:spTree>
    <p:extLst>
      <p:ext uri="{BB962C8B-B14F-4D97-AF65-F5344CB8AC3E}">
        <p14:creationId xmlns:p14="http://schemas.microsoft.com/office/powerpoint/2010/main" val="23503570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778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*1. Como o experimento pode conter muitas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é inicializado como um </a:t>
            </a:r>
            <a:r>
              <a:rPr lang="pt-BR" dirty="0" err="1"/>
              <a:t>array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Agora inicializamos a </a:t>
            </a:r>
            <a:r>
              <a:rPr lang="pt-BR" dirty="0" err="1"/>
              <a:t>action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indica se é uma </a:t>
            </a:r>
            <a:r>
              <a:rPr lang="pt-BR" dirty="0" err="1"/>
              <a:t>action</a:t>
            </a:r>
            <a:r>
              <a:rPr lang="pt-BR" dirty="0"/>
              <a:t> ou uma </a:t>
            </a:r>
            <a:r>
              <a:rPr lang="pt-BR" dirty="0" err="1"/>
              <a:t>probe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for uma </a:t>
            </a:r>
            <a:r>
              <a:rPr lang="pt-BR" dirty="0" err="1"/>
              <a:t>probe</a:t>
            </a:r>
            <a:r>
              <a:rPr lang="pt-BR" dirty="0"/>
              <a:t>, o resultado da mesma será adicionado ao jornal, sendo uma </a:t>
            </a:r>
            <a:r>
              <a:rPr lang="pt-BR" dirty="0" err="1"/>
              <a:t>action</a:t>
            </a:r>
            <a:r>
              <a:rPr lang="pt-BR" dirty="0"/>
              <a:t>, apenas será executada.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nome deverá ser o mais relevante possível.</a:t>
            </a:r>
          </a:p>
          <a:p>
            <a:pPr lvl="2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88C33E3-3F3D-4C26-88E5-A5D0E339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24" y="2888530"/>
            <a:ext cx="3106406" cy="1207153"/>
          </a:xfrm>
          <a:prstGeom prst="rect">
            <a:avLst/>
          </a:prstGeom>
        </p:spPr>
      </p:pic>
      <p:pic>
        <p:nvPicPr>
          <p:cNvPr id="7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3F6A1892-F05E-4FA1-83EB-B28F5804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922" y="4399104"/>
            <a:ext cx="3106405" cy="16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01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884559" cy="35993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Devemos dizer ao Chaos Toolkit para usar o método </a:t>
            </a:r>
            <a:r>
              <a:rPr lang="pt-BR" dirty="0" err="1"/>
              <a:t>drain_nodes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do driver </a:t>
            </a:r>
            <a:r>
              <a:rPr lang="pt-BR" dirty="0" err="1"/>
              <a:t>Kurbenetes</a:t>
            </a:r>
            <a:r>
              <a:rPr lang="pt-BR" dirty="0"/>
              <a:t> instalado anteriormente.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Seguindo o bloco de código no próximo slide teremos os seguintes passos executados: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1. O bloco </a:t>
            </a:r>
            <a:r>
              <a:rPr lang="pt-BR" dirty="0" err="1"/>
              <a:t>provider</a:t>
            </a:r>
            <a:r>
              <a:rPr lang="pt-BR" dirty="0"/>
              <a:t> captura como a </a:t>
            </a:r>
            <a:r>
              <a:rPr lang="pt-BR" dirty="0" err="1"/>
              <a:t>action</a:t>
            </a:r>
            <a:r>
              <a:rPr lang="pt-BR" dirty="0"/>
              <a:t> será executada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2. O </a:t>
            </a:r>
            <a:r>
              <a:rPr lang="pt-BR" dirty="0" err="1"/>
              <a:t>provider</a:t>
            </a:r>
            <a:r>
              <a:rPr lang="pt-BR" dirty="0"/>
              <a:t> nesse caso é um módulo Python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3. Esse é o módulo Python que o Chaos Toolkit deverá usar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4. Nome da função Python a ser chamada por esta ação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5. Parâmetros esperados pela função </a:t>
            </a:r>
            <a:r>
              <a:rPr lang="pt-BR" dirty="0" err="1"/>
              <a:t>drain_node</a:t>
            </a:r>
            <a:endParaRPr lang="pt-B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6. Nome do nó atual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9" name="Imagem 8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2A9A641-3EC2-4ED9-BA4B-1AAD8B4F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498" y="3764280"/>
            <a:ext cx="3113688" cy="18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4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280799" cy="35993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7. O </a:t>
            </a:r>
            <a:r>
              <a:rPr lang="pt-BR" dirty="0" err="1"/>
              <a:t>drain_node</a:t>
            </a:r>
            <a:r>
              <a:rPr lang="pt-BR" dirty="0"/>
              <a:t> pode ser parado se estiver associado a um armazenamento local, esse flag força a ação mesmo neste caso.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D3385B-873F-4530-84FD-DB2AB88E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70" y="3682981"/>
            <a:ext cx="5219599" cy="2153939"/>
          </a:xfrm>
          <a:prstGeom prst="rect">
            <a:avLst/>
          </a:prstGeom>
        </p:spPr>
      </p:pic>
      <p:pic>
        <p:nvPicPr>
          <p:cNvPr id="9" name="Imagem 8" descr="Uma imagem contendo faca&#10;&#10;Descrição gerada automaticamente">
            <a:extLst>
              <a:ext uri="{FF2B5EF4-FFF2-40B4-BE49-F238E27FC236}">
                <a16:creationId xmlns:a16="http://schemas.microsoft.com/office/drawing/2014/main" id="{5EE85B43-911B-411F-B248-F9CDB0AF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70" y="5742420"/>
            <a:ext cx="5217029" cy="8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97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Finalmente temos o nosso método de experimento completo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método testa o trabalho de um administrador de cluster retirando um nó.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não houver nenhuma falha encontrada as condições deverão estar de acordo com as tolerâncias da hipótese de estado.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Antes de executarmos o nosso experimento, teremos ainda mais um bloco a ser introduzido.</a:t>
            </a:r>
          </a:p>
        </p:txBody>
      </p:sp>
    </p:spTree>
    <p:extLst>
      <p:ext uri="{BB962C8B-B14F-4D97-AF65-F5344CB8AC3E}">
        <p14:creationId xmlns:p14="http://schemas.microsoft.com/office/powerpoint/2010/main" val="31828777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</a:t>
            </a:r>
            <a:r>
              <a:rPr lang="pt-BR" dirty="0" err="1"/>
              <a:t>roolback</a:t>
            </a:r>
            <a:r>
              <a:rPr lang="pt-BR" dirty="0"/>
              <a:t> pode ter diferentes definições dependendo da sua área de atuação.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banco de dados ele consiste em retornar a </a:t>
            </a:r>
            <a:r>
              <a:rPr lang="pt-BR" dirty="0" err="1"/>
              <a:t>database</a:t>
            </a:r>
            <a:r>
              <a:rPr lang="pt-BR" dirty="0"/>
              <a:t> a um ponto anterior.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Nos experimentos do caos ele atua como uma ação corretiva as turbulências causadas pelo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consiste em restabelecer as propriedades do sistema que foram manipuladas durante o método do experimento.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4032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6901</Words>
  <Application>Microsoft Office PowerPoint</Application>
  <PresentationFormat>Widescreen</PresentationFormat>
  <Paragraphs>629</Paragraphs>
  <Slides>134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134</vt:i4>
      </vt:variant>
    </vt:vector>
  </HeadingPairs>
  <TitlesOfParts>
    <vt:vector size="138" baseType="lpstr">
      <vt:lpstr>Arial</vt:lpstr>
      <vt:lpstr>Trebuchet MS</vt:lpstr>
      <vt:lpstr>Wingdings</vt:lpstr>
      <vt:lpstr>Berlim</vt:lpstr>
      <vt:lpstr>CHAOS ENGINEERING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Implementando Melhorias</vt:lpstr>
      <vt:lpstr>Experimento com Chaos Toolkit: Implementando Melhorias</vt:lpstr>
      <vt:lpstr>Experimento com Chaos Toolkit: Validando Melhorias</vt:lpstr>
      <vt:lpstr>Experimento com Chaos Toolkit: Validando Melhorias</vt:lpstr>
      <vt:lpstr>Experimento com Chaos Toolkit: Implementando Melhorias – Log</vt:lpstr>
      <vt:lpstr>ENGENHARIA DO CAOS:  DO COMEÇO AO FIM</vt:lpstr>
      <vt:lpstr>Mergulhando no Caos:  Pessoas, Práticas e Processos</vt:lpstr>
      <vt:lpstr>Mergulhando no Caos:  Pessoas, Práticas e Processos</vt:lpstr>
      <vt:lpstr>Mergulhando no Caos: A Plataforma</vt:lpstr>
      <vt:lpstr>Mergulhando no Caos: A Aplicação</vt:lpstr>
      <vt:lpstr>Mergulhando no Caos: A Aplicação</vt:lpstr>
      <vt:lpstr>Mergulhando no Caos: A Aplicação</vt:lpstr>
      <vt:lpstr>Mergulhando no Caos: As Pessoas</vt:lpstr>
      <vt:lpstr>Mergulhando no Caos: As Pessoas</vt:lpstr>
      <vt:lpstr>Mergulhando no Caos: As Pessoas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CAOS COLABORATIVO</vt:lpstr>
      <vt:lpstr>Caos Compartilhado</vt:lpstr>
      <vt:lpstr>Caos Compartilhado</vt:lpstr>
      <vt:lpstr>Caos Compartilhado</vt:lpstr>
      <vt:lpstr>Caos Compartilhado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Externalizando Segredos</vt:lpstr>
      <vt:lpstr>Externalizando Segredos</vt:lpstr>
      <vt:lpstr>Escopo dos Segredos</vt:lpstr>
      <vt:lpstr>Modelo de Contribuição</vt:lpstr>
      <vt:lpstr>Compartilhando Relatórios</vt:lpstr>
      <vt:lpstr>Compartilhando Relatórios</vt:lpstr>
      <vt:lpstr>Compartilhando Relatórios</vt:lpstr>
      <vt:lpstr>DRIVES CUSTOMIZADOS</vt:lpstr>
      <vt:lpstr>Compartilhando Relatórios</vt:lpstr>
      <vt:lpstr>Compartilhando Relatórios</vt:lpstr>
      <vt:lpstr>Compartilhando Relatórios</vt:lpstr>
      <vt:lpstr>Compartilhando Relatórios</vt:lpstr>
      <vt:lpstr>Compartilhando Relatórios</vt:lpstr>
      <vt:lpstr>Mergulhando no Caos: O Experimento</vt:lpstr>
      <vt:lpstr>Mergulhando no Caos: O Experimento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338</cp:revision>
  <dcterms:created xsi:type="dcterms:W3CDTF">2019-09-08T02:45:33Z</dcterms:created>
  <dcterms:modified xsi:type="dcterms:W3CDTF">2019-10-15T00:59:29Z</dcterms:modified>
</cp:coreProperties>
</file>