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9" r:id="rId1"/>
  </p:sldMasterIdLst>
  <p:sldIdLst>
    <p:sldId id="256" r:id="rId2"/>
    <p:sldId id="259" r:id="rId3"/>
    <p:sldId id="288" r:id="rId4"/>
    <p:sldId id="287" r:id="rId5"/>
    <p:sldId id="258" r:id="rId6"/>
    <p:sldId id="286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89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92" r:id="rId27"/>
    <p:sldId id="293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90" r:id="rId37"/>
    <p:sldId id="291" r:id="rId38"/>
    <p:sldId id="294" r:id="rId39"/>
    <p:sldId id="295" r:id="rId40"/>
    <p:sldId id="296" r:id="rId41"/>
    <p:sldId id="297" r:id="rId42"/>
    <p:sldId id="308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9" r:id="rId51"/>
    <p:sldId id="305" r:id="rId52"/>
    <p:sldId id="306" r:id="rId53"/>
    <p:sldId id="307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27" r:id="rId72"/>
    <p:sldId id="328" r:id="rId73"/>
    <p:sldId id="329" r:id="rId74"/>
    <p:sldId id="330" r:id="rId75"/>
    <p:sldId id="331" r:id="rId76"/>
    <p:sldId id="332" r:id="rId77"/>
    <p:sldId id="333" r:id="rId78"/>
    <p:sldId id="334" r:id="rId79"/>
    <p:sldId id="335" r:id="rId80"/>
    <p:sldId id="336" r:id="rId81"/>
    <p:sldId id="337" r:id="rId82"/>
    <p:sldId id="338" r:id="rId83"/>
    <p:sldId id="339" r:id="rId84"/>
    <p:sldId id="340" r:id="rId85"/>
    <p:sldId id="341" r:id="rId86"/>
    <p:sldId id="342" r:id="rId87"/>
    <p:sldId id="343" r:id="rId88"/>
    <p:sldId id="344" r:id="rId89"/>
    <p:sldId id="345" r:id="rId90"/>
    <p:sldId id="346" r:id="rId91"/>
    <p:sldId id="347" r:id="rId92"/>
    <p:sldId id="348" r:id="rId93"/>
    <p:sldId id="349" r:id="rId94"/>
    <p:sldId id="350" r:id="rId95"/>
    <p:sldId id="351" r:id="rId96"/>
    <p:sldId id="352" r:id="rId97"/>
    <p:sldId id="353" r:id="rId98"/>
    <p:sldId id="354" r:id="rId99"/>
    <p:sldId id="355" r:id="rId100"/>
    <p:sldId id="356" r:id="rId10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409" autoAdjust="0"/>
    <p:restoredTop sz="94660"/>
  </p:normalViewPr>
  <p:slideViewPr>
    <p:cSldViewPr snapToGrid="0">
      <p:cViewPr varScale="1">
        <p:scale>
          <a:sx n="85" d="100"/>
          <a:sy n="85" d="100"/>
        </p:scale>
        <p:origin x="9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presProps" Target="pres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68989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275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2885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1790548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71783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265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8369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31851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4AAD347D-5ACD-4C99-B74B-A9C85AD731AF}" type="datetimeFigureOut">
              <a:rPr lang="en-US" smtClean="0"/>
              <a:t>10/1/2019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57649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98651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092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137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78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33634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139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234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475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10/1/2019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2030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chaostoolkit.org/reference/usage/install/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://localhost:8080/" TargetMode="Externa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2733709"/>
            <a:ext cx="7681456" cy="1373070"/>
          </a:xfrm>
        </p:spPr>
        <p:txBody>
          <a:bodyPr/>
          <a:lstStyle/>
          <a:p>
            <a:pPr algn="l"/>
            <a:r>
              <a:rPr lang="pt-BR" sz="6000" dirty="0"/>
              <a:t>CHAOS ENGINEERING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80160" y="2834639"/>
            <a:ext cx="7498575" cy="381655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pt-BR" sz="2800" dirty="0"/>
              <a:t>Das Hipóteses aos Testes</a:t>
            </a:r>
          </a:p>
        </p:txBody>
      </p:sp>
    </p:spTree>
    <p:extLst>
      <p:ext uri="{BB962C8B-B14F-4D97-AF65-F5344CB8AC3E}">
        <p14:creationId xmlns:p14="http://schemas.microsoft.com/office/powerpoint/2010/main" val="1095077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hostil ambiente de produção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0323" y="2336873"/>
            <a:ext cx="9351951" cy="3599316"/>
          </a:xfrm>
        </p:spPr>
        <p:txBody>
          <a:bodyPr>
            <a:noAutofit/>
          </a:bodyPr>
          <a:lstStyle/>
          <a:p>
            <a:r>
              <a:rPr lang="pt-BR" sz="2600" dirty="0"/>
              <a:t>Até mesmo a NASA encontra turbulentos cenários na “produção” em suas missões.</a:t>
            </a:r>
          </a:p>
          <a:p>
            <a:r>
              <a:rPr lang="pt-BR" sz="2600" dirty="0"/>
              <a:t>Testes em ambientes fechados não conseguem reproduzir as condições turbulentas que ocorrem na produção.</a:t>
            </a:r>
          </a:p>
          <a:p>
            <a:r>
              <a:rPr lang="pt-BR" sz="2600" dirty="0"/>
              <a:t>Engenheiros do caos auxiliam as equipes de produção a não ignorarem esse ambiente hostil.</a:t>
            </a:r>
          </a:p>
          <a:p>
            <a:r>
              <a:rPr lang="pt-BR" sz="2600" dirty="0"/>
              <a:t>Esse foco permite o desenvolvimento de sistemas mais robustos e  tolerantes ás falhas.</a:t>
            </a:r>
          </a:p>
        </p:txBody>
      </p:sp>
    </p:spTree>
    <p:extLst>
      <p:ext uri="{BB962C8B-B14F-4D97-AF65-F5344CB8AC3E}">
        <p14:creationId xmlns:p14="http://schemas.microsoft.com/office/powerpoint/2010/main" val="2222090335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Experimento com </a:t>
            </a:r>
            <a:r>
              <a:rPr lang="pt-BR" dirty="0" err="1"/>
              <a:t>Chaos</a:t>
            </a:r>
            <a:r>
              <a:rPr lang="pt-BR" dirty="0"/>
              <a:t> Toolkit:</a:t>
            </a:r>
            <a:br>
              <a:rPr lang="pt-BR" dirty="0"/>
            </a:br>
            <a:r>
              <a:rPr lang="pt-BR" dirty="0"/>
              <a:t>Implementando as Melhorias</a:t>
            </a:r>
            <a:endParaRPr lang="pt-BR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922689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Processo de Engenharia do Caos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000"/>
              </a:spcAft>
            </a:pPr>
            <a:r>
              <a:rPr lang="pt-BR" sz="2600" dirty="0"/>
              <a:t>Como o sistema responderá a uma situação x?</a:t>
            </a:r>
          </a:p>
          <a:p>
            <a:pPr>
              <a:spcAft>
                <a:spcPts val="1000"/>
              </a:spcAft>
            </a:pPr>
            <a:r>
              <a:rPr lang="pt-BR" sz="2600" dirty="0"/>
              <a:t>A questão leva ao risco a ser explorado.</a:t>
            </a:r>
          </a:p>
          <a:p>
            <a:pPr>
              <a:spcAft>
                <a:spcPts val="1000"/>
              </a:spcAft>
            </a:pPr>
            <a:r>
              <a:rPr lang="pt-BR" sz="2600" dirty="0"/>
              <a:t>O risco leva a uma hipótese</a:t>
            </a:r>
          </a:p>
          <a:p>
            <a:pPr>
              <a:spcAft>
                <a:spcPts val="1000"/>
              </a:spcAft>
            </a:pPr>
            <a:r>
              <a:rPr lang="pt-BR" sz="2600" dirty="0"/>
              <a:t>A hipótese leva a observação dos testes implementados</a:t>
            </a:r>
          </a:p>
          <a:p>
            <a:pPr>
              <a:spcAft>
                <a:spcPts val="1000"/>
              </a:spcAft>
            </a:pPr>
            <a:r>
              <a:rPr lang="pt-BR" sz="2600" dirty="0"/>
              <a:t>A observação leva a correção de erros ou comprovação de confiabilidade do sistema.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712092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Processo de Engenharia do Caos - Passos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EF1E1CC-213E-429A-B454-1BE171FF5E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1494" y="4856997"/>
            <a:ext cx="6429375" cy="1247775"/>
          </a:xfrm>
          <a:prstGeom prst="rect">
            <a:avLst/>
          </a:prstGeom>
        </p:spPr>
      </p:pic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078497CB-96B5-4041-8B70-16B37A2A0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599316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pt-BR" sz="2600" dirty="0"/>
              <a:t>Questão a ser respondida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pt-BR" sz="2600" dirty="0"/>
              <a:t>Formulação da Hipótese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pt-BR" sz="2600" dirty="0"/>
              <a:t>Execução dos testes em produção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pt-BR" sz="2600" dirty="0"/>
              <a:t>Observação dos resultados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pt-BR" sz="2600" dirty="0"/>
              <a:t>Resiliência comprovada ou falhas a serem corrigidas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819647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Observabilidade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42057B65-44B7-4747-9E63-E0A5228425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599316"/>
          </a:xfrm>
        </p:spPr>
        <p:txBody>
          <a:bodyPr>
            <a:normAutofit fontScale="92500"/>
          </a:bodyPr>
          <a:lstStyle/>
          <a:p>
            <a:r>
              <a:rPr lang="pt-BR" sz="2600" dirty="0"/>
              <a:t>É fundamental que o sistema seja capaz de ser depurado enquanto os experimentos sejam realizados.</a:t>
            </a:r>
          </a:p>
          <a:p>
            <a:r>
              <a:rPr lang="pt-BR" sz="2600" dirty="0"/>
              <a:t>“</a:t>
            </a:r>
            <a:r>
              <a:rPr lang="pt-BR" sz="2600" dirty="0" err="1"/>
              <a:t>Charity</a:t>
            </a:r>
            <a:r>
              <a:rPr lang="pt-BR" sz="2600" dirty="0"/>
              <a:t> </a:t>
            </a:r>
            <a:r>
              <a:rPr lang="pt-BR" sz="2600" dirty="0" err="1"/>
              <a:t>Majors</a:t>
            </a:r>
            <a:r>
              <a:rPr lang="pt-BR" sz="2600" dirty="0"/>
              <a:t> descreve a </a:t>
            </a:r>
            <a:r>
              <a:rPr lang="pt-BR" sz="2600" dirty="0" err="1"/>
              <a:t>observabilidade</a:t>
            </a:r>
            <a:r>
              <a:rPr lang="pt-BR" sz="2600" dirty="0"/>
              <a:t> como a habilidade que um sistema em execução tem de ser depurado/</a:t>
            </a:r>
            <a:r>
              <a:rPr lang="pt-BR" sz="2600" dirty="0" err="1"/>
              <a:t>debugado</a:t>
            </a:r>
            <a:r>
              <a:rPr lang="pt-BR" sz="2600" dirty="0"/>
              <a:t>”</a:t>
            </a:r>
          </a:p>
          <a:p>
            <a:r>
              <a:rPr lang="pt-BR" sz="2600" dirty="0"/>
              <a:t>Os experimentos irão se </a:t>
            </a:r>
            <a:r>
              <a:rPr lang="pt-BR" sz="2600" dirty="0" err="1"/>
              <a:t>baseiar</a:t>
            </a:r>
            <a:r>
              <a:rPr lang="pt-BR" sz="2600" dirty="0"/>
              <a:t> na capacidade que um sistema tem de ser depurado em produção/execução em cenário real.</a:t>
            </a:r>
          </a:p>
          <a:p>
            <a:r>
              <a:rPr lang="pt-BR" sz="2600" dirty="0"/>
              <a:t>Se o sistema não possuir uma alta </a:t>
            </a:r>
            <a:r>
              <a:rPr lang="pt-BR" sz="2600" dirty="0" err="1"/>
              <a:t>observabilidade</a:t>
            </a:r>
            <a:r>
              <a:rPr lang="pt-BR" sz="2600" dirty="0"/>
              <a:t> essa deficiência se tornará muito evidente ao implementar a Engenharia do Caos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893124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Engenheiros do Caos?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0321" y="2336873"/>
            <a:ext cx="9317119" cy="3599316"/>
          </a:xfrm>
        </p:spPr>
        <p:txBody>
          <a:bodyPr>
            <a:normAutofit/>
          </a:bodyPr>
          <a:lstStyle/>
          <a:p>
            <a:r>
              <a:rPr lang="pt-BR" dirty="0"/>
              <a:t>A Engenharia do Caos é uma habilidade e não um título dado à algumas pessoas da equipe de desenvolvimento.</a:t>
            </a:r>
          </a:p>
          <a:p>
            <a:r>
              <a:rPr lang="pt-BR" dirty="0"/>
              <a:t>Assim como todos são responsáveis pela criação de testes, todos os componentes da equipe são responsáveis por pensar e conduzir experimentos.</a:t>
            </a:r>
          </a:p>
          <a:p>
            <a:r>
              <a:rPr lang="pt-BR" dirty="0"/>
              <a:t>Grandes companhias como a Netflix possuem Engenheiros do Caos em tempo integral, mas o seu trabalho é de apoio junto as equipes, com workshops, consultoria e criação de ferramentas.</a:t>
            </a:r>
          </a:p>
        </p:txBody>
      </p:sp>
    </p:spTree>
    <p:extLst>
      <p:ext uri="{BB962C8B-B14F-4D97-AF65-F5344CB8AC3E}">
        <p14:creationId xmlns:p14="http://schemas.microsoft.com/office/powerpoint/2010/main" val="13363978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5BCED719-060C-4357-99A7-1C2583E4F2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2733709"/>
            <a:ext cx="7681456" cy="1373070"/>
          </a:xfrm>
        </p:spPr>
        <p:txBody>
          <a:bodyPr/>
          <a:lstStyle/>
          <a:p>
            <a:pPr algn="l"/>
            <a:r>
              <a:rPr lang="pt-BR" sz="6000" dirty="0"/>
              <a:t>HIPÓTESES</a:t>
            </a:r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78553A55-494E-4FB9-854D-D4A1D73F8E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26893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fazer Engenharia do Caos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30776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t-BR" dirty="0"/>
              <a:t>Devemos aprendes com os nossos testes e experimentos.</a:t>
            </a:r>
          </a:p>
          <a:p>
            <a:pPr>
              <a:spcAft>
                <a:spcPts val="600"/>
              </a:spcAft>
            </a:pPr>
            <a:r>
              <a:rPr lang="pt-BR" dirty="0"/>
              <a:t>Para isso não basta apenas quebrar coisas em produção.</a:t>
            </a:r>
          </a:p>
          <a:p>
            <a:pPr>
              <a:spcAft>
                <a:spcPts val="600"/>
              </a:spcAft>
            </a:pPr>
            <a:r>
              <a:rPr lang="pt-BR" dirty="0"/>
              <a:t>É preciso saber quais perguntas queremos responder e aprender com as respostas das mesmas.</a:t>
            </a:r>
          </a:p>
          <a:p>
            <a:pPr>
              <a:spcAft>
                <a:spcPts val="600"/>
              </a:spcAft>
            </a:pPr>
            <a:r>
              <a:rPr lang="pt-BR" dirty="0"/>
              <a:t>Experimentos se utilizam de métodos científicos, requerem planejamento para analisar e executar.</a:t>
            </a:r>
          </a:p>
          <a:p>
            <a:pPr>
              <a:spcAft>
                <a:spcPts val="600"/>
              </a:spcAft>
            </a:pPr>
            <a:r>
              <a:rPr lang="pt-BR" dirty="0"/>
              <a:t>Partindo disto, devemos definir em quais área do nosso sistema a resiliência se faz mais necessária? Aonde teremos um impacto maio?</a:t>
            </a:r>
          </a:p>
        </p:txBody>
      </p:sp>
    </p:spTree>
    <p:extLst>
      <p:ext uri="{BB962C8B-B14F-4D97-AF65-F5344CB8AC3E}">
        <p14:creationId xmlns:p14="http://schemas.microsoft.com/office/powerpoint/2010/main" val="42722826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Hipóteses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0321" y="2336873"/>
            <a:ext cx="928663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Essa série de questionamentos envolvidos no planejamento de um experimento formam o Backlog de Hipóteses.</a:t>
            </a:r>
          </a:p>
          <a:p>
            <a:pPr>
              <a:spcAft>
                <a:spcPts val="1000"/>
              </a:spcAft>
            </a:pPr>
            <a:r>
              <a:rPr lang="pt-BR" dirty="0"/>
              <a:t>Essas questões são a essência de uma hipótese.</a:t>
            </a:r>
          </a:p>
          <a:p>
            <a:pPr>
              <a:spcAft>
                <a:spcPts val="1000"/>
              </a:spcAft>
            </a:pPr>
            <a:r>
              <a:rPr lang="pt-BR" dirty="0"/>
              <a:t>Respondendo a essas questões teremos a definição de quais os tipos de experimentos a serem criados e executados.</a:t>
            </a:r>
          </a:p>
          <a:p>
            <a:pPr>
              <a:spcAft>
                <a:spcPts val="1000"/>
              </a:spcAft>
            </a:pPr>
            <a:r>
              <a:rPr lang="pt-BR" dirty="0"/>
              <a:t>Esses questionamentos olharão tanto para acontecimentos passados como para o estado atual do sistema.</a:t>
            </a:r>
          </a:p>
        </p:txBody>
      </p:sp>
    </p:spTree>
    <p:extLst>
      <p:ext uri="{BB962C8B-B14F-4D97-AF65-F5344CB8AC3E}">
        <p14:creationId xmlns:p14="http://schemas.microsoft.com/office/powerpoint/2010/main" val="34219071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Coletando Hipóteses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pt-BR" dirty="0"/>
              <a:t>Das várias fontes de hipóteses temos duas abordagens mais utilizadas: A análise de incidentes e o esboço do sistema.</a:t>
            </a:r>
          </a:p>
          <a:p>
            <a:pPr>
              <a:spcAft>
                <a:spcPts val="600"/>
              </a:spcAft>
            </a:pPr>
            <a:r>
              <a:rPr lang="pt-BR" dirty="0"/>
              <a:t>Análise de Incidentes: Olha para o passado a fim de se aprender com os erros, porém a Engenharia do Caos não utiliza apenas esse tipo de análise.</a:t>
            </a:r>
          </a:p>
          <a:p>
            <a:pPr>
              <a:spcAft>
                <a:spcPts val="600"/>
              </a:spcAft>
            </a:pPr>
            <a:r>
              <a:rPr lang="pt-BR" dirty="0"/>
              <a:t>Esboço do Sistema: Através de um esboço completo e detalhado do sistema fica evidente quais questões deverão ser feitas para a formação da base das hipóteses.</a:t>
            </a:r>
          </a:p>
          <a:p>
            <a:pPr>
              <a:spcAft>
                <a:spcPts val="600"/>
              </a:spcAft>
            </a:pPr>
            <a:r>
              <a:rPr lang="pt-BR" dirty="0"/>
              <a:t>Todos deverão estar a par dos esboços para a coleta das várias questões antes da questão central “O que queremos explorar?”.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181343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Coletando Hipóteses – Continuação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0321" y="2336872"/>
            <a:ext cx="7655959" cy="4155367"/>
          </a:xfrm>
        </p:spPr>
        <p:txBody>
          <a:bodyPr>
            <a:norm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Cada falha deverá ser detalhada.</a:t>
            </a:r>
          </a:p>
          <a:p>
            <a:pPr>
              <a:spcAft>
                <a:spcPts val="1000"/>
              </a:spcAft>
            </a:pPr>
            <a:r>
              <a:rPr lang="pt-BR" dirty="0"/>
              <a:t>A partir da coleção de falhas é aplicada a técnica FMEA (</a:t>
            </a:r>
            <a:r>
              <a:rPr lang="pt-BR" dirty="0" err="1"/>
              <a:t>Failure</a:t>
            </a:r>
            <a:r>
              <a:rPr lang="pt-BR" dirty="0"/>
              <a:t> </a:t>
            </a:r>
            <a:r>
              <a:rPr lang="pt-BR" dirty="0" err="1"/>
              <a:t>Mode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Effects</a:t>
            </a:r>
            <a:r>
              <a:rPr lang="pt-BR" dirty="0"/>
              <a:t> </a:t>
            </a:r>
            <a:r>
              <a:rPr lang="pt-BR" dirty="0" err="1"/>
              <a:t>Analysis</a:t>
            </a:r>
            <a:r>
              <a:rPr lang="pt-BR" dirty="0"/>
              <a:t>)</a:t>
            </a:r>
          </a:p>
          <a:p>
            <a:pPr>
              <a:spcAft>
                <a:spcPts val="1000"/>
              </a:spcAft>
            </a:pPr>
            <a:r>
              <a:rPr lang="pt-BR" dirty="0"/>
              <a:t>Através de uma versão mais rápida desta técnica iremos refinar o nosso conjunto de falhas coletados anteriormente.</a:t>
            </a:r>
          </a:p>
          <a:p>
            <a:pPr>
              <a:spcAft>
                <a:spcPts val="1000"/>
              </a:spcAft>
            </a:pPr>
            <a:r>
              <a:rPr lang="pt-BR" dirty="0"/>
              <a:t>Por último devemos discutir, compreender, analisar e concordar sobre o impacto dessas falhas no sistema.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1890E94-4E50-4B73-A396-0ABCEE2E5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6360" y="3658676"/>
            <a:ext cx="2671713" cy="1016669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988C79CA-27DA-4835-9BD7-55EBC4C8DB6B}"/>
              </a:ext>
            </a:extLst>
          </p:cNvPr>
          <p:cNvSpPr txBox="1"/>
          <p:nvPr/>
        </p:nvSpPr>
        <p:spPr>
          <a:xfrm>
            <a:off x="8976360" y="4705825"/>
            <a:ext cx="2671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err="1"/>
              <a:t>Card</a:t>
            </a:r>
            <a:r>
              <a:rPr lang="pt-BR" dirty="0"/>
              <a:t> de falha</a:t>
            </a:r>
          </a:p>
        </p:txBody>
      </p:sp>
    </p:spTree>
    <p:extLst>
      <p:ext uri="{BB962C8B-B14F-4D97-AF65-F5344CB8AC3E}">
        <p14:creationId xmlns:p14="http://schemas.microsoft.com/office/powerpoint/2010/main" val="3415198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Chaos </a:t>
            </a:r>
            <a:r>
              <a:rPr lang="pt-BR" dirty="0" err="1"/>
              <a:t>Engineering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04293" y="2374925"/>
            <a:ext cx="9365587" cy="3729847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sz="2800" dirty="0"/>
              <a:t>Fundamentos</a:t>
            </a:r>
          </a:p>
          <a:p>
            <a:pPr>
              <a:spcAft>
                <a:spcPts val="1000"/>
              </a:spcAft>
            </a:pPr>
            <a:r>
              <a:rPr lang="pt-BR" sz="2800" dirty="0"/>
              <a:t>Formulação de hipóteses com FMEA Lite</a:t>
            </a:r>
          </a:p>
          <a:p>
            <a:pPr>
              <a:spcAft>
                <a:spcPts val="1000"/>
              </a:spcAft>
            </a:pPr>
            <a:r>
              <a:rPr lang="pt-BR" sz="2800" dirty="0"/>
              <a:t>Game Day – Preparando o primeiro experimento</a:t>
            </a:r>
          </a:p>
          <a:p>
            <a:pPr>
              <a:spcAft>
                <a:spcPts val="1000"/>
              </a:spcAft>
            </a:pPr>
            <a:r>
              <a:rPr lang="pt-BR" sz="2800" dirty="0"/>
              <a:t>Automação com Chaos Toolkit</a:t>
            </a:r>
          </a:p>
          <a:p>
            <a:pPr>
              <a:spcAft>
                <a:spcPts val="1000"/>
              </a:spcAft>
            </a:pPr>
            <a:r>
              <a:rPr lang="pt-BR" sz="2800" dirty="0"/>
              <a:t>Executando experimentos automatizados</a:t>
            </a:r>
          </a:p>
          <a:p>
            <a:pPr>
              <a:spcAft>
                <a:spcPts val="1000"/>
              </a:spcAft>
            </a:pPr>
            <a:endParaRPr lang="pt-BR" sz="2800" dirty="0"/>
          </a:p>
          <a:p>
            <a:pPr>
              <a:spcAft>
                <a:spcPts val="1000"/>
              </a:spcAft>
            </a:pP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6914007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Mapa de Impacto de Probabilidades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0321" y="2336873"/>
            <a:ext cx="6741559" cy="3997522"/>
          </a:xfrm>
        </p:spPr>
        <p:txBody>
          <a:bodyPr>
            <a:norm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Para o refinamento das falhas levantadas se usa dois indicadores principais: A probabilidade da falha ocorrer e o seu potencial de impacto no sistema.</a:t>
            </a:r>
          </a:p>
          <a:p>
            <a:pPr>
              <a:spcAft>
                <a:spcPts val="1000"/>
              </a:spcAft>
            </a:pPr>
            <a:r>
              <a:rPr lang="pt-BR" dirty="0"/>
              <a:t>Deverá haver um debate sobre onde cada falha será alocada.</a:t>
            </a:r>
          </a:p>
          <a:p>
            <a:pPr>
              <a:spcAft>
                <a:spcPts val="1000"/>
              </a:spcAft>
            </a:pPr>
            <a:r>
              <a:rPr lang="pt-BR" dirty="0"/>
              <a:t>Essa decisão deverá ser tomada em conjunto por todos aqueles envolvidos nos processos e ciclo de vida do Software.</a:t>
            </a:r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0859D8B-FA5C-4FF3-B755-9F0DFAA3BE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8600" y="2471442"/>
            <a:ext cx="3848357" cy="3728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1923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Mapa de Impacto de Probabilidades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A614F520-4E59-44A1-989F-4B76E33256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030" y="2486682"/>
            <a:ext cx="3867158" cy="3728384"/>
          </a:xfrm>
          <a:prstGeom prst="rect">
            <a:avLst/>
          </a:prstGeom>
        </p:spPr>
      </p:pic>
      <p:sp>
        <p:nvSpPr>
          <p:cNvPr id="15" name="Espaço Reservado para Conteúdo 2">
            <a:extLst>
              <a:ext uri="{FF2B5EF4-FFF2-40B4-BE49-F238E27FC236}">
                <a16:creationId xmlns:a16="http://schemas.microsoft.com/office/drawing/2014/main" id="{D0DA1623-AABC-41C3-965B-04D367FE0D55}"/>
              </a:ext>
            </a:extLst>
          </p:cNvPr>
          <p:cNvSpPr txBox="1">
            <a:spLocks/>
          </p:cNvSpPr>
          <p:nvPr/>
        </p:nvSpPr>
        <p:spPr>
          <a:xfrm>
            <a:off x="4725251" y="2551216"/>
            <a:ext cx="6689509" cy="35993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000"/>
              </a:spcAft>
            </a:pPr>
            <a:r>
              <a:rPr lang="pt-BR" dirty="0"/>
              <a:t>Através da criação do grid podemos observar  quais falhas possuem uma maior probabilidade de ocorrem e quais causam um impacto maior no sistema.</a:t>
            </a:r>
          </a:p>
          <a:p>
            <a:pPr>
              <a:spcAft>
                <a:spcPts val="1000"/>
              </a:spcAft>
            </a:pPr>
            <a:r>
              <a:rPr lang="pt-BR" dirty="0"/>
              <a:t>No caso de distorções no grid, ocasionadas por uma equipe muito pequena ou muito otimista/pessimista podemos sempre ajustar a escala do mesmo, para uma aproximação mais realista.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927679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Mapa de Impacto de Probabilidades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287C9973-415C-4475-ACAD-C2156F0D3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7107319" cy="4216327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Um último passo antes de elaborarmos o backlog de hipótese:</a:t>
            </a:r>
          </a:p>
          <a:p>
            <a:pPr>
              <a:spcAft>
                <a:spcPts val="1000"/>
              </a:spcAft>
            </a:pPr>
            <a:r>
              <a:rPr lang="pt-BR" dirty="0"/>
              <a:t>Ainda em contato com a equipe, devemos agrupar as falhas de acordo com os pontos principais no software: Segurança, Confiabilidade, Durabilidade, etc...</a:t>
            </a:r>
          </a:p>
          <a:p>
            <a:pPr>
              <a:spcAft>
                <a:spcPts val="1000"/>
              </a:spcAft>
            </a:pPr>
            <a:r>
              <a:rPr lang="pt-BR" dirty="0"/>
              <a:t>Esses pontos indicarão quais área serão afetadas se a falha ocorrer e os mesmos deverão ser atualizados nos cartões de falha.</a:t>
            </a:r>
          </a:p>
          <a:p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4E55080-D85F-42D4-AF46-23A044B0FC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1960" y="2601862"/>
            <a:ext cx="3622724" cy="3004977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BF6F3BE5-68BE-4F8F-8654-2430805335F3}"/>
              </a:ext>
            </a:extLst>
          </p:cNvPr>
          <p:cNvSpPr txBox="1"/>
          <p:nvPr/>
        </p:nvSpPr>
        <p:spPr>
          <a:xfrm>
            <a:off x="8061960" y="5606839"/>
            <a:ext cx="3622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Cartão de falha completo</a:t>
            </a:r>
          </a:p>
        </p:txBody>
      </p:sp>
    </p:spTree>
    <p:extLst>
      <p:ext uri="{BB962C8B-B14F-4D97-AF65-F5344CB8AC3E}">
        <p14:creationId xmlns:p14="http://schemas.microsoft.com/office/powerpoint/2010/main" val="1816910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Backlog de Hipóteses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0321" y="2336873"/>
            <a:ext cx="901231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Finalmente teremos as informação para a criação do backlog de hipóteses que darão base aos experimentos:</a:t>
            </a:r>
          </a:p>
          <a:p>
            <a:pPr>
              <a:spcAft>
                <a:spcPts val="1000"/>
              </a:spcAft>
            </a:pPr>
            <a:r>
              <a:rPr lang="pt-BR" dirty="0"/>
              <a:t>Sabemos quais falhas poderão ocorrer</a:t>
            </a:r>
          </a:p>
          <a:p>
            <a:pPr>
              <a:spcAft>
                <a:spcPts val="1000"/>
              </a:spcAft>
            </a:pPr>
            <a:r>
              <a:rPr lang="pt-BR" dirty="0"/>
              <a:t>Sabemos o impacto de cada falha específica no sistema</a:t>
            </a:r>
          </a:p>
          <a:p>
            <a:pPr>
              <a:spcAft>
                <a:spcPts val="1000"/>
              </a:spcAft>
            </a:pPr>
            <a:r>
              <a:rPr lang="pt-BR" dirty="0"/>
              <a:t>Sabemos qual a probabilidade dessa falhar ocorrer</a:t>
            </a:r>
          </a:p>
          <a:p>
            <a:pPr>
              <a:spcAft>
                <a:spcPts val="1000"/>
              </a:spcAft>
            </a:pPr>
            <a:r>
              <a:rPr lang="pt-BR" dirty="0"/>
              <a:t>Quais são os pontos críticos/prioritários do sistema caso alguma falha ocorra, o que deve ser priorizado.</a:t>
            </a:r>
          </a:p>
        </p:txBody>
      </p:sp>
    </p:spTree>
    <p:extLst>
      <p:ext uri="{BB962C8B-B14F-4D97-AF65-F5344CB8AC3E}">
        <p14:creationId xmlns:p14="http://schemas.microsoft.com/office/powerpoint/2010/main" val="14422327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EB1AB484-58B5-4E06-8303-F73919D69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Criando o Backlog de Hipóteses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1E24C003-54BA-443E-8531-82869D1BC4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690919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O mapa de impacto fornece as informações cruciais, as decisões devem ser tomadas em conjunto com as equipes.</a:t>
            </a:r>
          </a:p>
          <a:p>
            <a:pPr>
              <a:spcAft>
                <a:spcPts val="1000"/>
              </a:spcAft>
            </a:pPr>
            <a:r>
              <a:rPr lang="pt-BR" dirty="0"/>
              <a:t> Para a conversão das falhas em hipóteses podemos simplesmente mudar a terminologia da falha de "o que acontece e seu impacto" para "quando acontecer, não haverá impacto”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8205DA00-DD98-415B-8238-C5A16FBCCC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0308" y="2614887"/>
            <a:ext cx="3511371" cy="2674971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119F54D2-C642-4D1C-AD47-3240EC966CBE}"/>
              </a:ext>
            </a:extLst>
          </p:cNvPr>
          <p:cNvSpPr txBox="1"/>
          <p:nvPr/>
        </p:nvSpPr>
        <p:spPr>
          <a:xfrm>
            <a:off x="8000308" y="5289858"/>
            <a:ext cx="3511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Conversão para cartão</a:t>
            </a:r>
            <a:br>
              <a:rPr lang="pt-BR" dirty="0"/>
            </a:br>
            <a:r>
              <a:rPr lang="pt-BR" dirty="0"/>
              <a:t> de hipótese</a:t>
            </a:r>
          </a:p>
        </p:txBody>
      </p:sp>
    </p:spTree>
    <p:extLst>
      <p:ext uri="{BB962C8B-B14F-4D97-AF65-F5344CB8AC3E}">
        <p14:creationId xmlns:p14="http://schemas.microsoft.com/office/powerpoint/2010/main" val="11799647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o Backlog de Hipóteses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DF0D297D-B69A-447B-805B-CF6A6EB8AA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No cartão do slide anterior temos o exemplo de uma hipótese a ser considerada.</a:t>
            </a:r>
          </a:p>
          <a:p>
            <a:pPr>
              <a:spcAft>
                <a:spcPts val="1000"/>
              </a:spcAft>
            </a:pPr>
            <a:r>
              <a:rPr lang="pt-BR" dirty="0"/>
              <a:t>Levando em conta uma localização de alta probabilidade de falha e grande impacto no grid.</a:t>
            </a:r>
          </a:p>
          <a:p>
            <a:pPr>
              <a:spcAft>
                <a:spcPts val="1000"/>
              </a:spcAft>
            </a:pPr>
            <a:r>
              <a:rPr lang="pt-BR" dirty="0"/>
              <a:t>E também o grupo em que foi atribuído, o que informa que uma falha aqui poderá comprometer a durabilidade e a disponibilidade do sistema.</a:t>
            </a:r>
          </a:p>
        </p:txBody>
      </p:sp>
    </p:spTree>
    <p:extLst>
      <p:ext uri="{BB962C8B-B14F-4D97-AF65-F5344CB8AC3E}">
        <p14:creationId xmlns:p14="http://schemas.microsoft.com/office/powerpoint/2010/main" val="36315323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5BCED719-060C-4357-99A7-1C2583E4F2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2733709"/>
            <a:ext cx="7681456" cy="1373070"/>
          </a:xfrm>
        </p:spPr>
        <p:txBody>
          <a:bodyPr/>
          <a:lstStyle/>
          <a:p>
            <a:pPr algn="l"/>
            <a:r>
              <a:rPr lang="pt-BR" sz="6000" dirty="0"/>
              <a:t>GAME DAY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5F4D5741-D4D4-4EB7-9D77-2D138424CA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4440" y="2849879"/>
            <a:ext cx="7498575" cy="381655"/>
          </a:xfrm>
        </p:spPr>
        <p:txBody>
          <a:bodyPr lIns="0" rIns="0">
            <a:normAutofit fontScale="85000" lnSpcReduction="20000"/>
          </a:bodyPr>
          <a:lstStyle/>
          <a:p>
            <a:pPr algn="l"/>
            <a:r>
              <a:rPr lang="pt-BR" sz="2800" dirty="0"/>
              <a:t>Preparando o primeiro experimento</a:t>
            </a:r>
          </a:p>
        </p:txBody>
      </p:sp>
    </p:spTree>
    <p:extLst>
      <p:ext uri="{BB962C8B-B14F-4D97-AF65-F5344CB8AC3E}">
        <p14:creationId xmlns:p14="http://schemas.microsoft.com/office/powerpoint/2010/main" val="22361400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Planejando um Game Day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DF0D297D-B69A-447B-805B-CF6A6EB8AA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Incidentes ocorrem de formas imprevisíveis no mundo real</a:t>
            </a:r>
          </a:p>
          <a:p>
            <a:pPr>
              <a:spcAft>
                <a:spcPts val="1000"/>
              </a:spcAft>
            </a:pPr>
            <a:r>
              <a:rPr lang="pt-BR" dirty="0"/>
              <a:t>A forma mais viável de se começar com Engenharia do Caos não requer o uso de ferramentas e sim esforço e planejamento.</a:t>
            </a:r>
          </a:p>
          <a:p>
            <a:pPr>
              <a:spcAft>
                <a:spcPts val="1000"/>
              </a:spcAft>
            </a:pPr>
            <a:r>
              <a:rPr lang="pt-BR" dirty="0"/>
              <a:t>O Game Day é um evento prático que na maioria das vezes dura algumas horas.</a:t>
            </a:r>
          </a:p>
          <a:p>
            <a:pPr>
              <a:spcAft>
                <a:spcPts val="1000"/>
              </a:spcAft>
            </a:pPr>
            <a:r>
              <a:rPr lang="pt-BR" dirty="0"/>
              <a:t>O objetivo aqui é exercitar como você e sua equipe reagem às turbulentas situações do mundo real.</a:t>
            </a:r>
          </a:p>
        </p:txBody>
      </p:sp>
    </p:spTree>
    <p:extLst>
      <p:ext uri="{BB962C8B-B14F-4D97-AF65-F5344CB8AC3E}">
        <p14:creationId xmlns:p14="http://schemas.microsoft.com/office/powerpoint/2010/main" val="37976522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03B4F953-B6F4-4CD9-A659-425A441CF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Planejando um Game Day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7953B01F-1F70-4E4D-9F2E-83676B5BBC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085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O Game Day é executado em um ambiente seguro e controlado.</a:t>
            </a:r>
          </a:p>
          <a:p>
            <a:pPr>
              <a:spcAft>
                <a:spcPts val="1000"/>
              </a:spcAft>
            </a:pPr>
            <a:r>
              <a:rPr lang="pt-BR" dirty="0"/>
              <a:t>Requer um plano, papel, caneta e consciência do que está ocorrendo e o quanto se pode aprender do incidente.</a:t>
            </a:r>
          </a:p>
          <a:p>
            <a:pPr>
              <a:spcAft>
                <a:spcPts val="1000"/>
              </a:spcAft>
            </a:pPr>
            <a:r>
              <a:rPr lang="pt-BR" dirty="0"/>
              <a:t>Transforma a hipótese coletada anteriormente em um experimento.</a:t>
            </a:r>
          </a:p>
          <a:p>
            <a:pPr>
              <a:spcAft>
                <a:spcPts val="1000"/>
              </a:spcAft>
            </a:pPr>
            <a:r>
              <a:rPr lang="pt-BR" dirty="0"/>
              <a:t>Pode ter diversas formas de execução contanto que forneça informações detalhadas dos pontos fracos do sistema.</a:t>
            </a:r>
          </a:p>
          <a:p>
            <a:pPr>
              <a:spcAft>
                <a:spcPts val="1000"/>
              </a:spcAft>
            </a:pPr>
            <a:endParaRPr lang="pt-BR" sz="2600" dirty="0"/>
          </a:p>
          <a:p>
            <a:pPr>
              <a:spcAft>
                <a:spcPts val="1000"/>
              </a:spcAft>
            </a:pPr>
            <a:endParaRPr lang="pt-BR" sz="2600" dirty="0"/>
          </a:p>
          <a:p>
            <a:pPr>
              <a:spcAft>
                <a:spcPts val="1000"/>
              </a:spcAft>
            </a:pPr>
            <a:endParaRPr lang="pt-BR" sz="2600" dirty="0"/>
          </a:p>
        </p:txBody>
      </p:sp>
    </p:spTree>
    <p:extLst>
      <p:ext uri="{BB962C8B-B14F-4D97-AF65-F5344CB8AC3E}">
        <p14:creationId xmlns:p14="http://schemas.microsoft.com/office/powerpoint/2010/main" val="10324420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7A11EE1B-96FA-4C76-B515-44888DDAF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Planejando um Game Day – Passos Iniciais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95E71A33-B664-4887-92EC-37747FEE6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3520440"/>
            <a:ext cx="9484758" cy="2788920"/>
          </a:xfrm>
        </p:spPr>
        <p:txBody>
          <a:bodyPr numCol="2" spcCol="180000">
            <a:noAutofit/>
          </a:bodyPr>
          <a:lstStyle/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pt-BR" dirty="0"/>
              <a:t>Ter uma hipótese a explorar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pt-BR" dirty="0"/>
              <a:t>Ter um estilo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pt-BR" dirty="0"/>
              <a:t>Decidir quem participará e quem observará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pt-BR" dirty="0"/>
              <a:t>Decidir onde o Game Day </a:t>
            </a:r>
            <a:br>
              <a:rPr lang="pt-BR" dirty="0"/>
            </a:br>
            <a:r>
              <a:rPr lang="pt-BR" dirty="0"/>
              <a:t>irá ocorrer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pt-BR" dirty="0"/>
              <a:t>Decidir quando começará e sua duração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pt-BR" dirty="0"/>
              <a:t>Descrever o experimento de Game Day.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pt-BR" dirty="0"/>
              <a:t>Obter aprovação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67F5EBBB-13CC-4971-9040-B2FB5F900BAE}"/>
              </a:ext>
            </a:extLst>
          </p:cNvPr>
          <p:cNvSpPr txBox="1">
            <a:spLocks/>
          </p:cNvSpPr>
          <p:nvPr/>
        </p:nvSpPr>
        <p:spPr>
          <a:xfrm>
            <a:off x="680320" y="2505456"/>
            <a:ext cx="9484759" cy="8168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Aft>
                <a:spcPts val="1000"/>
              </a:spcAft>
              <a:buNone/>
            </a:pPr>
            <a:r>
              <a:rPr lang="pt-BR" dirty="0"/>
              <a:t>Para a realização dos primeiros Game </a:t>
            </a:r>
            <a:r>
              <a:rPr lang="pt-BR" dirty="0" err="1"/>
              <a:t>Days</a:t>
            </a:r>
            <a:r>
              <a:rPr lang="pt-BR" dirty="0"/>
              <a:t> os passos abaixo podem fornecer uma orientação inicial:</a:t>
            </a:r>
          </a:p>
        </p:txBody>
      </p:sp>
    </p:spTree>
    <p:extLst>
      <p:ext uri="{BB962C8B-B14F-4D97-AF65-F5344CB8AC3E}">
        <p14:creationId xmlns:p14="http://schemas.microsoft.com/office/powerpoint/2010/main" val="4270319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5BCED719-060C-4357-99A7-1C2583E4F2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2733709"/>
            <a:ext cx="7681456" cy="1373070"/>
          </a:xfrm>
        </p:spPr>
        <p:txBody>
          <a:bodyPr/>
          <a:lstStyle/>
          <a:p>
            <a:pPr algn="l"/>
            <a:r>
              <a:rPr lang="pt-BR" sz="6000" dirty="0"/>
              <a:t>FUNDAMENTOS</a:t>
            </a:r>
          </a:p>
        </p:txBody>
      </p:sp>
    </p:spTree>
    <p:extLst>
      <p:ext uri="{BB962C8B-B14F-4D97-AF65-F5344CB8AC3E}">
        <p14:creationId xmlns:p14="http://schemas.microsoft.com/office/powerpoint/2010/main" val="1586404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Planejando um Game Day – Passos Iniciais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Inicialmente estes passos podem ajudar nas primeiras execuções do Game Day</a:t>
            </a:r>
          </a:p>
          <a:p>
            <a:pPr>
              <a:spcAft>
                <a:spcPts val="1000"/>
              </a:spcAft>
            </a:pPr>
            <a:r>
              <a:rPr lang="pt-BR" dirty="0"/>
              <a:t>Com o tempo e experiência a forma de execução do Game Day poderá ser alterada e adaptada de acordo com a necessidade.</a:t>
            </a:r>
          </a:p>
          <a:p>
            <a:pPr>
              <a:spcAft>
                <a:spcPts val="1000"/>
              </a:spcAft>
            </a:pPr>
            <a:r>
              <a:rPr lang="pt-BR" dirty="0"/>
              <a:t>Com a criação do Backlog de Hipóteses temos o primeiro passo cumprido.</a:t>
            </a:r>
          </a:p>
          <a:p>
            <a:pPr>
              <a:spcAft>
                <a:spcPts val="1000"/>
              </a:spcAft>
            </a:pPr>
            <a:endParaRPr lang="pt-BR" sz="2600" dirty="0"/>
          </a:p>
        </p:txBody>
      </p:sp>
    </p:spTree>
    <p:extLst>
      <p:ext uri="{BB962C8B-B14F-4D97-AF65-F5344CB8AC3E}">
        <p14:creationId xmlns:p14="http://schemas.microsoft.com/office/powerpoint/2010/main" val="16395959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F5A3BEE5-C185-4292-A6F7-79784B719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Planejando um Game Day – Passos Iniciais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13258F79-AB69-40C0-BDB6-3B676A90BC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613861" cy="3599316"/>
          </a:xfrm>
        </p:spPr>
        <p:txBody>
          <a:bodyPr>
            <a:noAutofit/>
          </a:bodyPr>
          <a:lstStyle/>
          <a:p>
            <a:pPr marL="0" indent="0">
              <a:spcAft>
                <a:spcPts val="1000"/>
              </a:spcAft>
              <a:buNone/>
            </a:pPr>
            <a:r>
              <a:rPr lang="pt-BR" sz="2600" dirty="0"/>
              <a:t> -&gt; Escolhendo um estilo de Game Day:</a:t>
            </a:r>
          </a:p>
          <a:p>
            <a:pPr lvl="1">
              <a:spcAft>
                <a:spcPts val="1000"/>
              </a:spcAft>
            </a:pPr>
            <a:r>
              <a:rPr lang="pt-BR" sz="2200" dirty="0"/>
              <a:t>Os Game </a:t>
            </a:r>
            <a:r>
              <a:rPr lang="pt-BR" sz="2200" dirty="0" err="1"/>
              <a:t>Days</a:t>
            </a:r>
            <a:r>
              <a:rPr lang="pt-BR" sz="2200" dirty="0"/>
              <a:t> possuem vários estilos diferentes</a:t>
            </a:r>
          </a:p>
          <a:p>
            <a:pPr lvl="1">
              <a:spcAft>
                <a:spcPts val="1000"/>
              </a:spcAft>
            </a:pPr>
            <a:r>
              <a:rPr lang="pt-BR" sz="2200" dirty="0"/>
              <a:t>As variações ocorrem em o quanto os participantes sabem e o escopo a ser executado.</a:t>
            </a:r>
          </a:p>
          <a:p>
            <a:pPr lvl="1">
              <a:spcAft>
                <a:spcPts val="1000"/>
              </a:spcAft>
            </a:pPr>
            <a:r>
              <a:rPr lang="pt-BR" sz="2200" dirty="0"/>
              <a:t>Dois estilos populares temos o </a:t>
            </a:r>
            <a:r>
              <a:rPr lang="pt-BR" sz="2200" dirty="0" err="1"/>
              <a:t>Dungeons</a:t>
            </a:r>
            <a:r>
              <a:rPr lang="pt-BR" sz="2200" dirty="0"/>
              <a:t> &amp; </a:t>
            </a:r>
            <a:r>
              <a:rPr lang="pt-BR" sz="2200" dirty="0" err="1"/>
              <a:t>Dragons</a:t>
            </a:r>
            <a:r>
              <a:rPr lang="pt-BR" sz="2200" dirty="0"/>
              <a:t>, aonde nenhum dos participantes conhecem as condições de execução, tal como um incidente real</a:t>
            </a:r>
          </a:p>
          <a:p>
            <a:pPr lvl="1">
              <a:spcAft>
                <a:spcPts val="1000"/>
              </a:spcAft>
            </a:pPr>
            <a:r>
              <a:rPr lang="pt-BR" sz="2200" dirty="0"/>
              <a:t>Outro estilo é o </a:t>
            </a:r>
            <a:r>
              <a:rPr lang="pt-BR" sz="2200" dirty="0" err="1"/>
              <a:t>Informed</a:t>
            </a:r>
            <a:r>
              <a:rPr lang="pt-BR" sz="2200" dirty="0"/>
              <a:t> in </a:t>
            </a:r>
            <a:r>
              <a:rPr lang="pt-BR" sz="2200" dirty="0" err="1"/>
              <a:t>Advance</a:t>
            </a:r>
            <a:r>
              <a:rPr lang="pt-BR" sz="2200" dirty="0"/>
              <a:t>, onde os participantes são informados com antecedência sobre o tipo de incidente que irá ocorrer no Game Day</a:t>
            </a:r>
          </a:p>
        </p:txBody>
      </p:sp>
    </p:spTree>
    <p:extLst>
      <p:ext uri="{BB962C8B-B14F-4D97-AF65-F5344CB8AC3E}">
        <p14:creationId xmlns:p14="http://schemas.microsoft.com/office/powerpoint/2010/main" val="1042890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86DA7663-A6AF-4EF4-BACC-8352D6749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Planejando um Game Day – Passos Iniciais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245E1A71-8810-4FB0-9B5C-007113CC1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8" y="2505075"/>
            <a:ext cx="9453562" cy="3600450"/>
          </a:xfrm>
        </p:spPr>
        <p:txBody>
          <a:bodyPr>
            <a:noAutofit/>
          </a:bodyPr>
          <a:lstStyle/>
          <a:p>
            <a:pPr marL="0" indent="0">
              <a:spcAft>
                <a:spcPts val="1000"/>
              </a:spcAft>
              <a:buNone/>
            </a:pPr>
            <a:r>
              <a:rPr lang="pt-BR" sz="2600" dirty="0"/>
              <a:t> -&gt; Decidindo quem serão os participantes e observadores:</a:t>
            </a:r>
          </a:p>
          <a:p>
            <a:pPr lvl="1">
              <a:spcBef>
                <a:spcPts val="1000"/>
              </a:spcBef>
              <a:spcAft>
                <a:spcPts val="1000"/>
              </a:spcAft>
            </a:pPr>
            <a:r>
              <a:rPr lang="pt-BR" sz="2200" dirty="0"/>
              <a:t>De maneira simples e direta, os participantes serão aqueles que estarão realmente envolvidos em um incidente real.</a:t>
            </a:r>
          </a:p>
          <a:p>
            <a:pPr lvl="1">
              <a:spcBef>
                <a:spcPts val="1000"/>
              </a:spcBef>
              <a:spcAft>
                <a:spcPts val="1000"/>
              </a:spcAft>
            </a:pPr>
            <a:r>
              <a:rPr lang="pt-BR" sz="2200" dirty="0"/>
              <a:t>Os observadores são todos aqueles em que não atuam diretamente em um evento real, mas possuem interesses nas suas descobertas.</a:t>
            </a:r>
          </a:p>
          <a:p>
            <a:pPr lvl="1">
              <a:spcBef>
                <a:spcPts val="1000"/>
              </a:spcBef>
              <a:spcAft>
                <a:spcPts val="1000"/>
              </a:spcAft>
            </a:pPr>
            <a:r>
              <a:rPr lang="pt-BR" sz="2200" dirty="0"/>
              <a:t>CEOs, diretores, em diante, o objetivo é aumentar a conscientização das descobertas. </a:t>
            </a:r>
            <a:endParaRPr lang="pt-BR" sz="2600" dirty="0"/>
          </a:p>
          <a:p>
            <a:pPr marL="0" indent="0">
              <a:spcAft>
                <a:spcPts val="1000"/>
              </a:spcAft>
              <a:buNone/>
            </a:pPr>
            <a:r>
              <a:rPr lang="pt-BR" sz="2600" dirty="0"/>
              <a:t> </a:t>
            </a:r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24220173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24CD6648-05CB-490E-939C-0CDA393A9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Planejando um Game Day – Passos Iniciais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171FE211-E9FC-4C40-8995-E04E6020C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 marL="0" indent="0">
              <a:spcAft>
                <a:spcPts val="1000"/>
              </a:spcAft>
              <a:buNone/>
            </a:pPr>
            <a:r>
              <a:rPr lang="pt-BR" sz="2600" dirty="0"/>
              <a:t>-&gt; Decidindo onde o Game Day irá ocorrer:</a:t>
            </a:r>
          </a:p>
          <a:p>
            <a:pPr lvl="1">
              <a:spcAft>
                <a:spcPts val="1000"/>
              </a:spcAft>
            </a:pPr>
            <a:r>
              <a:rPr lang="pt-BR" sz="2200" dirty="0"/>
              <a:t>Onde os participantes estarão?</a:t>
            </a:r>
            <a:br>
              <a:rPr lang="pt-BR" sz="2200" dirty="0"/>
            </a:br>
            <a:r>
              <a:rPr lang="pt-BR" sz="2200" dirty="0"/>
              <a:t>A condição ideia é onde eles normalmente estarão em um incidente de produção real.</a:t>
            </a:r>
          </a:p>
          <a:p>
            <a:pPr lvl="1">
              <a:spcAft>
                <a:spcPts val="1000"/>
              </a:spcAft>
            </a:pPr>
            <a:r>
              <a:rPr lang="pt-BR" sz="2200" dirty="0"/>
              <a:t>Onde a condição turbulenta ocorrerá?</a:t>
            </a:r>
            <a:br>
              <a:rPr lang="pt-BR" sz="2200" dirty="0"/>
            </a:br>
            <a:r>
              <a:rPr lang="pt-BR" sz="2200" dirty="0"/>
              <a:t>Apesar do cenário ideal ser o ambiente de produção, para os primeiros experimentos é recomendável o uso de um ambiente controlado e com um curto alcance.</a:t>
            </a:r>
            <a:br>
              <a:rPr lang="pt-BR" sz="2200" dirty="0"/>
            </a:br>
            <a:r>
              <a:rPr lang="pt-BR" sz="2200" dirty="0"/>
              <a:t/>
            </a:r>
            <a:br>
              <a:rPr lang="pt-BR" sz="2200" dirty="0"/>
            </a:br>
            <a:r>
              <a:rPr lang="pt-BR" sz="2200" dirty="0"/>
              <a:t>A medida que formos atestando a capacidade do nosso sistema, podemos ir escalando os experimentos até chegarmos na produção.</a:t>
            </a:r>
          </a:p>
          <a:p>
            <a:pPr lvl="1">
              <a:spcAft>
                <a:spcPts val="1000"/>
              </a:spcAft>
            </a:pPr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18789492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697E69E6-7EA7-4980-A5A7-358CF04F7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Planejando um Game Day – Passos Iniciais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CE675CF0-D83B-45F2-8469-DBCA4C1EB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8707519" cy="3599316"/>
          </a:xfrm>
        </p:spPr>
        <p:txBody>
          <a:bodyPr>
            <a:noAutofit/>
          </a:bodyPr>
          <a:lstStyle/>
          <a:p>
            <a:pPr marL="0" indent="0">
              <a:spcAft>
                <a:spcPts val="1000"/>
              </a:spcAft>
              <a:buNone/>
            </a:pPr>
            <a:r>
              <a:rPr lang="pt-BR" sz="2600" dirty="0"/>
              <a:t> -&gt; Decidindo quando e por quanto tempo:</a:t>
            </a:r>
          </a:p>
          <a:p>
            <a:pPr lvl="1">
              <a:spcAft>
                <a:spcPts val="1000"/>
              </a:spcAft>
            </a:pPr>
            <a:r>
              <a:rPr lang="pt-BR" sz="2200" dirty="0"/>
              <a:t>O melhor momento é quando os participantes e observadores estiverem mais abertos, como antes de um retrospectiva em grupo.</a:t>
            </a:r>
          </a:p>
          <a:p>
            <a:pPr lvl="1">
              <a:spcAft>
                <a:spcPts val="1000"/>
              </a:spcAft>
            </a:pPr>
            <a:r>
              <a:rPr lang="pt-BR" sz="2200" dirty="0"/>
              <a:t>Quanto ao tempo, algumas horas poderão ser suficientes.</a:t>
            </a:r>
          </a:p>
          <a:p>
            <a:pPr lvl="1">
              <a:spcAft>
                <a:spcPts val="1000"/>
              </a:spcAft>
            </a:pPr>
            <a:r>
              <a:rPr lang="pt-BR" sz="2200" dirty="0"/>
              <a:t>Tudo dependerá do experimento a ser executado e do tamanho do mesmo.</a:t>
            </a:r>
            <a:endParaRPr lang="pt-BR" sz="2600" dirty="0"/>
          </a:p>
        </p:txBody>
      </p:sp>
    </p:spTree>
    <p:extLst>
      <p:ext uri="{BB962C8B-B14F-4D97-AF65-F5344CB8AC3E}">
        <p14:creationId xmlns:p14="http://schemas.microsoft.com/office/powerpoint/2010/main" val="20043734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AC2B05B-1BD4-46EE-A52A-571FBADDD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Planejando um Game Day – Passos Iniciais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432C3836-9B30-4EB6-A24F-E4DD170CF7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 marL="0" indent="0">
              <a:spcAft>
                <a:spcPts val="1000"/>
              </a:spcAft>
              <a:buNone/>
            </a:pPr>
            <a:r>
              <a:rPr lang="pt-BR" sz="2600" dirty="0"/>
              <a:t> -&gt; Descrevendo o experimento - Elementos</a:t>
            </a:r>
          </a:p>
          <a:p>
            <a:pPr marL="457200" lvl="1" indent="0">
              <a:spcAft>
                <a:spcPts val="1000"/>
              </a:spcAft>
              <a:buNone/>
            </a:pPr>
            <a:r>
              <a:rPr lang="pt-BR" sz="2200" dirty="0"/>
              <a:t>- Elementos do experimento:</a:t>
            </a:r>
          </a:p>
          <a:p>
            <a:pPr lvl="1">
              <a:spcAft>
                <a:spcPts val="1000"/>
              </a:spcAft>
            </a:pPr>
            <a:r>
              <a:rPr lang="pt-BR" sz="2200" dirty="0"/>
              <a:t>Hipótese de </a:t>
            </a:r>
            <a:r>
              <a:rPr lang="pt-BR" sz="2200" dirty="0" err="1"/>
              <a:t>Steady-State</a:t>
            </a:r>
            <a:r>
              <a:rPr lang="pt-BR" sz="2200" dirty="0"/>
              <a:t/>
            </a:r>
            <a:br>
              <a:rPr lang="pt-BR" sz="2200" dirty="0"/>
            </a:br>
            <a:r>
              <a:rPr lang="pt-BR" sz="2200" dirty="0"/>
              <a:t>Medidas que indicam o estado normal do sistema</a:t>
            </a:r>
          </a:p>
          <a:p>
            <a:pPr lvl="1">
              <a:spcAft>
                <a:spcPts val="1000"/>
              </a:spcAft>
            </a:pPr>
            <a:r>
              <a:rPr lang="pt-BR" sz="2200" dirty="0"/>
              <a:t>Um método</a:t>
            </a:r>
            <a:br>
              <a:rPr lang="pt-BR" sz="2200" dirty="0"/>
            </a:br>
            <a:r>
              <a:rPr lang="pt-BR" sz="2200" dirty="0"/>
              <a:t>Atividades que irão injetar turbulência no sistema</a:t>
            </a:r>
          </a:p>
          <a:p>
            <a:pPr lvl="1">
              <a:spcAft>
                <a:spcPts val="1000"/>
              </a:spcAft>
            </a:pPr>
            <a:r>
              <a:rPr lang="pt-BR" sz="2200" dirty="0" err="1"/>
              <a:t>Rollbacks</a:t>
            </a:r>
            <a:r>
              <a:rPr lang="pt-BR" sz="2200" dirty="0"/>
              <a:t/>
            </a:r>
            <a:br>
              <a:rPr lang="pt-BR" sz="2200" dirty="0"/>
            </a:br>
            <a:r>
              <a:rPr lang="pt-BR" sz="2200" dirty="0"/>
              <a:t>Ações corretivas contra a turbulência injetada</a:t>
            </a:r>
          </a:p>
          <a:p>
            <a:pPr>
              <a:spcAft>
                <a:spcPts val="1000"/>
              </a:spcAft>
            </a:pPr>
            <a:endParaRPr lang="pt-BR" sz="2600" dirty="0"/>
          </a:p>
        </p:txBody>
      </p:sp>
    </p:spTree>
    <p:extLst>
      <p:ext uri="{BB962C8B-B14F-4D97-AF65-F5344CB8AC3E}">
        <p14:creationId xmlns:p14="http://schemas.microsoft.com/office/powerpoint/2010/main" val="39665007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C6E76DFF-2D2E-47B3-B76D-FB6EADA69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Planejando um Game Day – Passos Iniciais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895E7F85-78C7-44AA-B608-6F08034450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6848239" cy="3599316"/>
          </a:xfrm>
        </p:spPr>
        <p:txBody>
          <a:bodyPr>
            <a:noAutofit/>
          </a:bodyPr>
          <a:lstStyle/>
          <a:p>
            <a:pPr marL="0" indent="0">
              <a:spcAft>
                <a:spcPts val="1000"/>
              </a:spcAft>
              <a:buNone/>
            </a:pPr>
            <a:r>
              <a:rPr lang="pt-BR" sz="2600" dirty="0"/>
              <a:t>-&gt; Descrevendo o experimento - Hipótese</a:t>
            </a:r>
          </a:p>
          <a:p>
            <a:pPr marL="457200" lvl="1" indent="0">
              <a:spcBef>
                <a:spcPts val="1000"/>
              </a:spcBef>
              <a:spcAft>
                <a:spcPts val="1000"/>
              </a:spcAft>
              <a:buNone/>
            </a:pPr>
            <a:r>
              <a:rPr lang="pt-BR" sz="2200" dirty="0"/>
              <a:t>- Hipótese de </a:t>
            </a:r>
            <a:r>
              <a:rPr lang="pt-BR" sz="2200" dirty="0" err="1"/>
              <a:t>Steady-State</a:t>
            </a:r>
            <a:r>
              <a:rPr lang="pt-BR" sz="2200" dirty="0"/>
              <a:t>:</a:t>
            </a:r>
          </a:p>
          <a:p>
            <a:pPr lvl="1">
              <a:spcBef>
                <a:spcPts val="1000"/>
              </a:spcBef>
              <a:spcAft>
                <a:spcPts val="1000"/>
              </a:spcAft>
            </a:pPr>
            <a:r>
              <a:rPr lang="pt-BR" sz="2200" dirty="0" err="1"/>
              <a:t>Steady</a:t>
            </a:r>
            <a:r>
              <a:rPr lang="pt-BR" sz="2200" dirty="0"/>
              <a:t> </a:t>
            </a:r>
            <a:r>
              <a:rPr lang="pt-BR" sz="2200" dirty="0" err="1"/>
              <a:t>State</a:t>
            </a:r>
            <a:r>
              <a:rPr lang="pt-BR" sz="2200" dirty="0"/>
              <a:t> é o comportamento normal do sistema.</a:t>
            </a:r>
          </a:p>
          <a:p>
            <a:pPr lvl="1">
              <a:spcBef>
                <a:spcPts val="1000"/>
              </a:spcBef>
              <a:spcAft>
                <a:spcPts val="1000"/>
              </a:spcAft>
            </a:pPr>
            <a:r>
              <a:rPr lang="pt-BR" sz="2200" dirty="0"/>
              <a:t>Podem haver várias medidas que indicam isto.</a:t>
            </a:r>
          </a:p>
          <a:p>
            <a:pPr lvl="1">
              <a:spcBef>
                <a:spcPts val="1000"/>
              </a:spcBef>
              <a:spcAft>
                <a:spcPts val="1000"/>
              </a:spcAft>
            </a:pPr>
            <a:r>
              <a:rPr lang="pt-BR" sz="2200" dirty="0"/>
              <a:t>Essas medidas junto das suas tolerâncias deverão estar na Hipótese do </a:t>
            </a:r>
            <a:r>
              <a:rPr lang="pt-BR" sz="2200" dirty="0" err="1"/>
              <a:t>Steady-State</a:t>
            </a:r>
            <a:endParaRPr lang="pt-BR" sz="26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D66E431-964D-4D3D-AC67-04FB7693F8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0132" y="3429000"/>
            <a:ext cx="3171547" cy="144985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B6B61F90-8CC2-42E4-8DD8-1E29AB708559}"/>
              </a:ext>
            </a:extLst>
          </p:cNvPr>
          <p:cNvSpPr txBox="1"/>
          <p:nvPr/>
        </p:nvSpPr>
        <p:spPr>
          <a:xfrm>
            <a:off x="8340132" y="4878850"/>
            <a:ext cx="3171547" cy="64633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pt-BR" dirty="0"/>
              <a:t>Hipótese de </a:t>
            </a:r>
            <a:r>
              <a:rPr lang="pt-BR" dirty="0" err="1"/>
              <a:t>Steady-State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702330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8C297C6-7A8B-4030-8555-E440A5B92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Planejando um Game Day – Passos Iniciais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BEB4185A-D91E-4089-841F-F8BE961B3B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6848239" cy="3599316"/>
          </a:xfrm>
        </p:spPr>
        <p:txBody>
          <a:bodyPr>
            <a:noAutofit/>
          </a:bodyPr>
          <a:lstStyle/>
          <a:p>
            <a:pPr marL="0" indent="0">
              <a:spcAft>
                <a:spcPts val="1000"/>
              </a:spcAft>
              <a:buNone/>
            </a:pPr>
            <a:r>
              <a:rPr lang="pt-BR" sz="2600" dirty="0"/>
              <a:t>-&gt; Descrevendo o experimento - Método</a:t>
            </a:r>
          </a:p>
          <a:p>
            <a:pPr marL="457200" lvl="1" indent="0">
              <a:spcBef>
                <a:spcPts val="1000"/>
              </a:spcBef>
              <a:spcAft>
                <a:spcPts val="1000"/>
              </a:spcAft>
              <a:buNone/>
            </a:pPr>
            <a:r>
              <a:rPr lang="pt-BR" sz="2200" dirty="0"/>
              <a:t>- Método</a:t>
            </a:r>
          </a:p>
          <a:p>
            <a:pPr lvl="1">
              <a:spcBef>
                <a:spcPts val="1000"/>
              </a:spcBef>
              <a:spcAft>
                <a:spcPts val="1000"/>
              </a:spcAft>
            </a:pPr>
            <a:r>
              <a:rPr lang="pt-BR" sz="2200" dirty="0"/>
              <a:t>Para a criação do método precisamos das seguintes informações:</a:t>
            </a:r>
          </a:p>
          <a:p>
            <a:pPr lvl="1">
              <a:spcBef>
                <a:spcPts val="1000"/>
              </a:spcBef>
              <a:spcAft>
                <a:spcPts val="1000"/>
              </a:spcAft>
            </a:pPr>
            <a:r>
              <a:rPr lang="pt-BR" sz="2200" dirty="0"/>
              <a:t>Como causaremos a falha no sistema de acordo com a hipótese criada.</a:t>
            </a:r>
          </a:p>
          <a:p>
            <a:pPr lvl="1">
              <a:spcBef>
                <a:spcPts val="1000"/>
              </a:spcBef>
              <a:spcAft>
                <a:spcPts val="1000"/>
              </a:spcAft>
            </a:pPr>
            <a:r>
              <a:rPr lang="pt-BR" sz="2200" dirty="0"/>
              <a:t>Quando realizaremos essas ações durante o Game Day</a:t>
            </a:r>
          </a:p>
          <a:p>
            <a:pPr lvl="1">
              <a:spcBef>
                <a:spcPts val="1000"/>
              </a:spcBef>
              <a:spcAft>
                <a:spcPts val="1000"/>
              </a:spcAft>
            </a:pPr>
            <a:endParaRPr lang="pt-BR" sz="2600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6105A41-1FBE-4ACC-B726-63A3E2E273F8}"/>
              </a:ext>
            </a:extLst>
          </p:cNvPr>
          <p:cNvSpPr txBox="1"/>
          <p:nvPr/>
        </p:nvSpPr>
        <p:spPr>
          <a:xfrm>
            <a:off x="8369543" y="5597074"/>
            <a:ext cx="3142136" cy="439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pt-BR" sz="1600" dirty="0"/>
              <a:t>Hipótese de </a:t>
            </a:r>
            <a:r>
              <a:rPr lang="pt-BR" sz="1600" dirty="0" err="1"/>
              <a:t>Steady-State</a:t>
            </a:r>
            <a:r>
              <a:rPr lang="pt-BR" sz="1600" dirty="0"/>
              <a:t> </a:t>
            </a:r>
            <a:br>
              <a:rPr lang="pt-BR" sz="1600" dirty="0"/>
            </a:br>
            <a:r>
              <a:rPr lang="pt-BR" sz="1600" dirty="0"/>
              <a:t>e Método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D214B061-4476-4B76-9945-67B99C671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9543" y="3429000"/>
            <a:ext cx="3142136" cy="2168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3405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8C297C6-7A8B-4030-8555-E440A5B92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Planejando um Game Day – Passos Iniciais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BEB4185A-D91E-4089-841F-F8BE961B3B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6848239" cy="3599316"/>
          </a:xfrm>
        </p:spPr>
        <p:txBody>
          <a:bodyPr>
            <a:noAutofit/>
          </a:bodyPr>
          <a:lstStyle/>
          <a:p>
            <a:pPr marL="0" indent="0">
              <a:spcAft>
                <a:spcPts val="1000"/>
              </a:spcAft>
              <a:buNone/>
            </a:pPr>
            <a:r>
              <a:rPr lang="pt-BR" sz="2600" dirty="0"/>
              <a:t>-&gt; Descreva o experimento - </a:t>
            </a:r>
            <a:r>
              <a:rPr lang="pt-BR" sz="2600" dirty="0" err="1"/>
              <a:t>Rollbacks</a:t>
            </a:r>
            <a:endParaRPr lang="pt-BR" sz="2600" dirty="0"/>
          </a:p>
          <a:p>
            <a:pPr marL="457200" lvl="1" indent="0">
              <a:spcBef>
                <a:spcPts val="1000"/>
              </a:spcBef>
              <a:spcAft>
                <a:spcPts val="1000"/>
              </a:spcAft>
              <a:buNone/>
            </a:pPr>
            <a:r>
              <a:rPr lang="pt-BR" sz="2200" dirty="0"/>
              <a:t>- </a:t>
            </a:r>
            <a:r>
              <a:rPr lang="pt-BR" sz="2200" dirty="0" err="1"/>
              <a:t>Rollbacks</a:t>
            </a:r>
            <a:endParaRPr lang="pt-BR" sz="2200" dirty="0"/>
          </a:p>
          <a:p>
            <a:pPr lvl="1">
              <a:spcBef>
                <a:spcPts val="1000"/>
              </a:spcBef>
              <a:spcAft>
                <a:spcPts val="1000"/>
              </a:spcAft>
            </a:pPr>
            <a:r>
              <a:rPr lang="pt-BR" sz="2200" dirty="0"/>
              <a:t>Por último, finalizamos com uma lista de ações remediarias, os </a:t>
            </a:r>
            <a:r>
              <a:rPr lang="pt-BR" sz="2200" dirty="0" err="1"/>
              <a:t>rollbacks</a:t>
            </a:r>
            <a:r>
              <a:rPr lang="pt-BR" sz="2200" dirty="0"/>
              <a:t>.</a:t>
            </a:r>
          </a:p>
          <a:p>
            <a:pPr lvl="1">
              <a:spcBef>
                <a:spcPts val="1000"/>
              </a:spcBef>
              <a:spcAft>
                <a:spcPts val="1000"/>
              </a:spcAft>
            </a:pPr>
            <a:r>
              <a:rPr lang="pt-BR" sz="2200" dirty="0"/>
              <a:t>São ações que tem como objetivo fazer o sistema voltar ao seu estado anterior antes da injeção da falha.</a:t>
            </a:r>
          </a:p>
          <a:p>
            <a:pPr lvl="1">
              <a:spcBef>
                <a:spcPts val="1000"/>
              </a:spcBef>
              <a:spcAft>
                <a:spcPts val="1000"/>
              </a:spcAft>
            </a:pPr>
            <a:r>
              <a:rPr lang="pt-BR" sz="2200" dirty="0"/>
              <a:t>Lista de ações para desfazer o ataque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6105A41-1FBE-4ACC-B726-63A3E2E273F8}"/>
              </a:ext>
            </a:extLst>
          </p:cNvPr>
          <p:cNvSpPr txBox="1"/>
          <p:nvPr/>
        </p:nvSpPr>
        <p:spPr>
          <a:xfrm>
            <a:off x="8207121" y="5907755"/>
            <a:ext cx="3304558" cy="439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pt-BR" sz="1600" dirty="0"/>
              <a:t>Plano de experimento completo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3709121-DAD9-4F56-A756-A7C5B14D97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7121" y="3169920"/>
            <a:ext cx="3304558" cy="2737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0057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697E69E6-7EA7-4980-A5A7-358CF04F7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Planejando um Game Day – Passos Iniciais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CE675CF0-D83B-45F2-8469-DBCA4C1EB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613861" cy="3599316"/>
          </a:xfrm>
        </p:spPr>
        <p:txBody>
          <a:bodyPr>
            <a:noAutofit/>
          </a:bodyPr>
          <a:lstStyle/>
          <a:p>
            <a:pPr marL="0" indent="0">
              <a:spcAft>
                <a:spcPts val="1000"/>
              </a:spcAft>
              <a:buNone/>
            </a:pPr>
            <a:r>
              <a:rPr lang="pt-BR" dirty="0"/>
              <a:t> -&gt; Tenha a aprovação!</a:t>
            </a:r>
          </a:p>
          <a:p>
            <a:pPr lvl="1">
              <a:spcAft>
                <a:spcPts val="1000"/>
              </a:spcAft>
            </a:pPr>
            <a:r>
              <a:rPr lang="pt-BR" sz="2400" dirty="0"/>
              <a:t>Elabore uma lista de pessoas que precisam ser notificadas e que darão aprovação a execução do Game Day.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DE466DC-4C3A-46E6-9415-7A86B7DA7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8760" y="3967341"/>
            <a:ext cx="4334480" cy="244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834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Chaos </a:t>
            </a:r>
            <a:r>
              <a:rPr lang="pt-BR" dirty="0" err="1"/>
              <a:t>Engineering</a:t>
            </a:r>
            <a:r>
              <a:rPr lang="pt-BR" dirty="0"/>
              <a:t> – Fundamentos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04293" y="2374925"/>
            <a:ext cx="9365587" cy="3729847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sz="2800" dirty="0"/>
              <a:t>A engenharia do caos é a disciplina que tem como por objetivo a criação de sistemas resilientes.</a:t>
            </a:r>
          </a:p>
          <a:p>
            <a:pPr>
              <a:spcAft>
                <a:spcPts val="1000"/>
              </a:spcAft>
            </a:pPr>
            <a:r>
              <a:rPr lang="pt-BR" sz="2800" dirty="0"/>
              <a:t>As falhas e pontos fracos do sistema são evidenciadas antes que impactem negativamente o usuário.</a:t>
            </a:r>
          </a:p>
          <a:p>
            <a:pPr>
              <a:spcAft>
                <a:spcPts val="1000"/>
              </a:spcAft>
            </a:pPr>
            <a:r>
              <a:rPr lang="pt-BR" sz="2800" dirty="0"/>
              <a:t>Isso permite que correções e melhorias sejam implementadas antes que uma falha maior ocorra ocasionando prejuízos.</a:t>
            </a:r>
          </a:p>
          <a:p>
            <a:pPr>
              <a:spcAft>
                <a:spcPts val="1000"/>
              </a:spcAft>
            </a:pP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9460470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Executando um Game Day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36283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Durante a execução do Game Day, deve se coletar a maior quantidade de informações do Game Day em questão para um log detalhado.</a:t>
            </a:r>
          </a:p>
          <a:p>
            <a:pPr>
              <a:spcAft>
                <a:spcPts val="1000"/>
              </a:spcAft>
            </a:pPr>
            <a:r>
              <a:rPr lang="pt-BR" dirty="0"/>
              <a:t>Podemos recorrer as mais variadas tecnologias e meios para gravar a maior quantidade de observações possíveis.</a:t>
            </a:r>
          </a:p>
          <a:p>
            <a:pPr>
              <a:spcAft>
                <a:spcPts val="1000"/>
              </a:spcAft>
            </a:pPr>
            <a:r>
              <a:rPr lang="pt-BR" dirty="0"/>
              <a:t>Nunca se sabe quando e onde uma valiosa informação sobre uma falha irá surgir.</a:t>
            </a:r>
          </a:p>
        </p:txBody>
      </p:sp>
    </p:spTree>
    <p:extLst>
      <p:ext uri="{BB962C8B-B14F-4D97-AF65-F5344CB8AC3E}">
        <p14:creationId xmlns:p14="http://schemas.microsoft.com/office/powerpoint/2010/main" val="20459526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Executando um Game Day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 marL="0" indent="0">
              <a:spcAft>
                <a:spcPts val="1000"/>
              </a:spcAft>
              <a:buNone/>
            </a:pPr>
            <a:r>
              <a:rPr lang="pt-BR" sz="2600" dirty="0"/>
              <a:t> -&gt; Monitor de Segurança</a:t>
            </a:r>
          </a:p>
          <a:p>
            <a:pPr lvl="1">
              <a:spcAft>
                <a:spcPts val="1000"/>
              </a:spcAft>
            </a:pPr>
            <a:r>
              <a:rPr lang="pt-BR" sz="2200" dirty="0"/>
              <a:t>Deve-se se ter um cuidado maior quando estamos executando um Game Day em um sistema o qual não conhecemos com profundidade.</a:t>
            </a:r>
          </a:p>
          <a:p>
            <a:pPr lvl="1">
              <a:spcAft>
                <a:spcPts val="1000"/>
              </a:spcAft>
            </a:pPr>
            <a:r>
              <a:rPr lang="pt-BR" sz="2200" dirty="0"/>
              <a:t>Exemplos incluem quando uma nova equipe pedir para que você implemente a Engenharia do Caos.</a:t>
            </a:r>
          </a:p>
          <a:p>
            <a:pPr lvl="1">
              <a:spcAft>
                <a:spcPts val="1000"/>
              </a:spcAft>
            </a:pPr>
            <a:r>
              <a:rPr lang="pt-BR" sz="2200" dirty="0"/>
              <a:t>Nestes casos devemos trabalhar em conjunto com um profissional expert nesse sistema.</a:t>
            </a:r>
          </a:p>
          <a:p>
            <a:pPr lvl="1">
              <a:spcAft>
                <a:spcPts val="1000"/>
              </a:spcAft>
            </a:pPr>
            <a:r>
              <a:rPr lang="pt-BR" sz="2200" dirty="0"/>
              <a:t>Esse profissional não participará do Game Day, mas sim atuará como um monitor, encerrando o processo caso algo saia do controle.</a:t>
            </a:r>
            <a:endParaRPr lang="pt-BR" sz="2600" dirty="0"/>
          </a:p>
        </p:txBody>
      </p:sp>
    </p:spTree>
    <p:extLst>
      <p:ext uri="{BB962C8B-B14F-4D97-AF65-F5344CB8AC3E}">
        <p14:creationId xmlns:p14="http://schemas.microsoft.com/office/powerpoint/2010/main" val="21285077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5BCED719-060C-4357-99A7-1C2583E4F2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2733709"/>
            <a:ext cx="7681456" cy="1373070"/>
          </a:xfrm>
        </p:spPr>
        <p:txBody>
          <a:bodyPr/>
          <a:lstStyle/>
          <a:p>
            <a:pPr algn="l"/>
            <a:r>
              <a:rPr lang="pt-BR" sz="4800" dirty="0"/>
              <a:t>AUTOMAÇÃO COM </a:t>
            </a:r>
            <a:br>
              <a:rPr lang="pt-BR" sz="4800" dirty="0"/>
            </a:br>
            <a:r>
              <a:rPr lang="pt-BR" sz="4800" dirty="0"/>
              <a:t>CHAOS TOOLKIT</a:t>
            </a:r>
          </a:p>
        </p:txBody>
      </p:sp>
    </p:spTree>
    <p:extLst>
      <p:ext uri="{BB962C8B-B14F-4D97-AF65-F5344CB8AC3E}">
        <p14:creationId xmlns:p14="http://schemas.microsoft.com/office/powerpoint/2010/main" val="419230364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Experimentos Automatizados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Os experimentos automatizados permitem explorar os pontos fracos do sistema a qualquer hora.</a:t>
            </a:r>
          </a:p>
          <a:p>
            <a:pPr>
              <a:spcAft>
                <a:spcPts val="1000"/>
              </a:spcAft>
            </a:pPr>
            <a:r>
              <a:rPr lang="pt-BR" dirty="0"/>
              <a:t>Há uma vasta gama de ferramentas disponíveis atualmente que atuam em diferentes níveis.</a:t>
            </a:r>
          </a:p>
          <a:p>
            <a:pPr>
              <a:spcAft>
                <a:spcPts val="1000"/>
              </a:spcAft>
            </a:pPr>
            <a:r>
              <a:rPr lang="pt-BR" dirty="0"/>
              <a:t>Ao nível de infraestrutura temos o </a:t>
            </a:r>
            <a:r>
              <a:rPr lang="pt-BR" i="1" dirty="0"/>
              <a:t>Chaos </a:t>
            </a:r>
            <a:r>
              <a:rPr lang="pt-BR" i="1" dirty="0" err="1"/>
              <a:t>Monkey</a:t>
            </a:r>
            <a:r>
              <a:rPr lang="pt-BR" dirty="0"/>
              <a:t> e ao nível de aplicação temos como exemplo o </a:t>
            </a:r>
            <a:r>
              <a:rPr lang="pt-BR" i="1" dirty="0"/>
              <a:t>Chaos </a:t>
            </a:r>
            <a:r>
              <a:rPr lang="pt-BR" i="1" dirty="0" err="1"/>
              <a:t>Monkey</a:t>
            </a:r>
            <a:r>
              <a:rPr lang="pt-BR" i="1" dirty="0"/>
              <a:t> for Spring Boot</a:t>
            </a:r>
            <a:r>
              <a:rPr lang="pt-BR" dirty="0"/>
              <a:t>.</a:t>
            </a:r>
          </a:p>
          <a:p>
            <a:pPr>
              <a:spcAft>
                <a:spcPts val="1000"/>
              </a:spcAft>
            </a:pPr>
            <a:r>
              <a:rPr lang="pt-BR" dirty="0"/>
              <a:t>Aqui usaremos como ferramenta o </a:t>
            </a:r>
            <a:r>
              <a:rPr lang="pt-BR" i="1" dirty="0"/>
              <a:t>Chaos Toolkit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4716771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Orquestrando o Chaos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613861" cy="3599316"/>
          </a:xfrm>
        </p:spPr>
        <p:txBody>
          <a:bodyPr>
            <a:noAutofit/>
          </a:bodyPr>
          <a:lstStyle/>
          <a:p>
            <a:r>
              <a:rPr lang="pt-BR" dirty="0"/>
              <a:t>O </a:t>
            </a:r>
            <a:r>
              <a:rPr lang="pt-BR" i="1" dirty="0"/>
              <a:t>Chaos Toolkit </a:t>
            </a:r>
            <a:r>
              <a:rPr lang="pt-BR" dirty="0"/>
              <a:t>é uma ferramenta gratuita e open </a:t>
            </a:r>
            <a:r>
              <a:rPr lang="pt-BR" dirty="0" err="1"/>
              <a:t>source</a:t>
            </a:r>
            <a:r>
              <a:rPr lang="pt-BR" dirty="0"/>
              <a:t> que permite a orquestração dos experimentos.</a:t>
            </a:r>
          </a:p>
          <a:p>
            <a:r>
              <a:rPr lang="pt-BR" dirty="0"/>
              <a:t>Além disso possui uma ampla gama de extensões que permitem a customização dos mesmos.</a:t>
            </a:r>
          </a:p>
          <a:p>
            <a:r>
              <a:rPr lang="pt-BR" dirty="0"/>
              <a:t>O formato dos experimentos é definido por </a:t>
            </a:r>
            <a:r>
              <a:rPr lang="pt-BR" dirty="0" err="1"/>
              <a:t>aqruivos</a:t>
            </a:r>
            <a:r>
              <a:rPr lang="pt-BR" dirty="0"/>
              <a:t> YAML ou JSON.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2968EEB1-7319-4134-9A22-882F057D1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3065" y="4800601"/>
            <a:ext cx="6225869" cy="1675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61032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Chaos Toolkit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613861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Podemos instalar o Chaos Toolkit localmente para um primeiro contato.</a:t>
            </a:r>
          </a:p>
          <a:p>
            <a:pPr>
              <a:spcAft>
                <a:spcPts val="1000"/>
              </a:spcAft>
            </a:pPr>
            <a:r>
              <a:rPr lang="pt-BR" dirty="0"/>
              <a:t>O Chaos Toolkit CLI requer o Python versão 3.5 ou superior para ser instalado.</a:t>
            </a:r>
          </a:p>
          <a:p>
            <a:pPr>
              <a:spcAft>
                <a:spcPts val="1000"/>
              </a:spcAft>
            </a:pPr>
            <a:r>
              <a:rPr lang="pt-BR" dirty="0"/>
              <a:t>As instruções para a instalação em seu S.O podem ser obtidas em: </a:t>
            </a:r>
            <a:r>
              <a:rPr lang="pt-BR" dirty="0">
                <a:hlinkClick r:id="rId2"/>
              </a:rPr>
              <a:t>https://docs.chaostoolkit.org/reference/usage/install/</a:t>
            </a:r>
            <a:endParaRPr lang="pt-BR" dirty="0"/>
          </a:p>
          <a:p>
            <a:pPr>
              <a:spcAft>
                <a:spcPts val="1000"/>
              </a:spcAft>
            </a:pPr>
            <a:r>
              <a:rPr lang="pt-BR" dirty="0"/>
              <a:t>É necessário que o Python esteja devidamente instalado para a execução dos comandos do CLI.</a:t>
            </a:r>
          </a:p>
        </p:txBody>
      </p:sp>
    </p:spTree>
    <p:extLst>
      <p:ext uri="{BB962C8B-B14F-4D97-AF65-F5344CB8AC3E}">
        <p14:creationId xmlns:p14="http://schemas.microsoft.com/office/powerpoint/2010/main" val="220216541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Chaos Toolkit Workflow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505456"/>
            <a:ext cx="7621462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O Chaos Toolkit CLI adiciona os comandos para criação e execução de experimentos a linha de comando do seu sistema.</a:t>
            </a:r>
          </a:p>
          <a:p>
            <a:pPr>
              <a:spcAft>
                <a:spcPts val="1000"/>
              </a:spcAft>
            </a:pPr>
            <a:r>
              <a:rPr lang="pt-BR" dirty="0"/>
              <a:t>A partir dai teremos acesso ao fluxo de</a:t>
            </a:r>
            <a:br>
              <a:rPr lang="pt-BR" dirty="0"/>
            </a:br>
            <a:r>
              <a:rPr lang="pt-BR" dirty="0"/>
              <a:t>comandos do Chaos Toolkit</a:t>
            </a:r>
          </a:p>
          <a:p>
            <a:pPr>
              <a:spcAft>
                <a:spcPts val="1000"/>
              </a:spcAft>
            </a:pPr>
            <a:r>
              <a:rPr lang="pt-BR" dirty="0"/>
              <a:t>Fluxo: Descobrir e Gravar informações, Iniciar </a:t>
            </a:r>
            <a:br>
              <a:rPr lang="pt-BR" dirty="0"/>
            </a:br>
            <a:r>
              <a:rPr lang="pt-BR" dirty="0"/>
              <a:t>novos experimentos, Executar experimentos automatizados e Reportar os resultados dos experimentos.</a:t>
            </a:r>
          </a:p>
          <a:p>
            <a:pPr>
              <a:spcAft>
                <a:spcPts val="1000"/>
              </a:spcAft>
            </a:pPr>
            <a:endParaRPr lang="pt-BR" sz="26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757F80F-32D6-4789-B851-A8561A48F7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1783" y="2732505"/>
            <a:ext cx="3376224" cy="304345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2009ED8C-8D21-45C5-BFFB-F0E92B316768}"/>
              </a:ext>
            </a:extLst>
          </p:cNvPr>
          <p:cNvSpPr txBox="1"/>
          <p:nvPr/>
        </p:nvSpPr>
        <p:spPr>
          <a:xfrm>
            <a:off x="8301783" y="5806440"/>
            <a:ext cx="3376224" cy="439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pt-BR" sz="1600" dirty="0"/>
              <a:t>Chaos Toolkit Workflow</a:t>
            </a:r>
          </a:p>
        </p:txBody>
      </p:sp>
    </p:spTree>
    <p:extLst>
      <p:ext uri="{BB962C8B-B14F-4D97-AF65-F5344CB8AC3E}">
        <p14:creationId xmlns:p14="http://schemas.microsoft.com/office/powerpoint/2010/main" val="365173285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Preparando o ambiente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Para evitar um conflito com os módulos do Python é recomendável a criação de um ambiente isolado com o comando:</a:t>
            </a:r>
          </a:p>
          <a:p>
            <a:pPr marL="0" indent="0" algn="ctr">
              <a:spcAft>
                <a:spcPts val="1000"/>
              </a:spcAft>
              <a:buNone/>
            </a:pPr>
            <a:r>
              <a:rPr lang="pt-BR" dirty="0"/>
              <a:t> </a:t>
            </a:r>
            <a:r>
              <a:rPr lang="pt-BR" dirty="0">
                <a:highlight>
                  <a:srgbClr val="000000"/>
                </a:highlight>
              </a:rPr>
              <a:t>$ python3 -m </a:t>
            </a:r>
            <a:r>
              <a:rPr lang="pt-BR" dirty="0" err="1">
                <a:highlight>
                  <a:srgbClr val="000000"/>
                </a:highlight>
              </a:rPr>
              <a:t>venv</a:t>
            </a:r>
            <a:r>
              <a:rPr lang="pt-BR" dirty="0">
                <a:highlight>
                  <a:srgbClr val="000000"/>
                </a:highlight>
              </a:rPr>
              <a:t> ~/.</a:t>
            </a:r>
            <a:r>
              <a:rPr lang="pt-BR" dirty="0" err="1">
                <a:highlight>
                  <a:srgbClr val="000000"/>
                </a:highlight>
              </a:rPr>
              <a:t>venvs</a:t>
            </a:r>
            <a:r>
              <a:rPr lang="pt-BR" dirty="0">
                <a:highlight>
                  <a:srgbClr val="000000"/>
                </a:highlight>
              </a:rPr>
              <a:t>/</a:t>
            </a:r>
            <a:r>
              <a:rPr lang="pt-BR" dirty="0" err="1">
                <a:highlight>
                  <a:srgbClr val="000000"/>
                </a:highlight>
              </a:rPr>
              <a:t>chaostk</a:t>
            </a:r>
            <a:endParaRPr lang="pt-BR" i="1" dirty="0"/>
          </a:p>
          <a:p>
            <a:pPr>
              <a:spcAft>
                <a:spcPts val="1000"/>
              </a:spcAft>
            </a:pPr>
            <a:r>
              <a:rPr lang="pt-BR" dirty="0"/>
              <a:t>Para ativar o ambiente virtual use o comando:</a:t>
            </a:r>
          </a:p>
          <a:p>
            <a:pPr marL="0" indent="0" algn="ctr">
              <a:spcAft>
                <a:spcPts val="1000"/>
              </a:spcAft>
              <a:buNone/>
            </a:pPr>
            <a:r>
              <a:rPr lang="pt-BR" dirty="0">
                <a:highlight>
                  <a:srgbClr val="000000"/>
                </a:highlight>
              </a:rPr>
              <a:t>$ </a:t>
            </a:r>
            <a:r>
              <a:rPr lang="pt-BR" dirty="0" err="1">
                <a:highlight>
                  <a:srgbClr val="000000"/>
                </a:highlight>
              </a:rPr>
              <a:t>source</a:t>
            </a:r>
            <a:r>
              <a:rPr lang="pt-BR" dirty="0">
                <a:highlight>
                  <a:srgbClr val="000000"/>
                </a:highlight>
              </a:rPr>
              <a:t> ~/.</a:t>
            </a:r>
            <a:r>
              <a:rPr lang="pt-BR" dirty="0" err="1">
                <a:highlight>
                  <a:srgbClr val="000000"/>
                </a:highlight>
              </a:rPr>
              <a:t>venvs</a:t>
            </a:r>
            <a:r>
              <a:rPr lang="pt-BR" dirty="0">
                <a:highlight>
                  <a:srgbClr val="000000"/>
                </a:highlight>
              </a:rPr>
              <a:t>/</a:t>
            </a:r>
            <a:r>
              <a:rPr lang="pt-BR" dirty="0" err="1">
                <a:highlight>
                  <a:srgbClr val="000000"/>
                </a:highlight>
              </a:rPr>
              <a:t>chaostk</a:t>
            </a:r>
            <a:r>
              <a:rPr lang="pt-BR" dirty="0">
                <a:highlight>
                  <a:srgbClr val="000000"/>
                </a:highlight>
              </a:rPr>
              <a:t>/bin/</a:t>
            </a:r>
            <a:r>
              <a:rPr lang="pt-BR" dirty="0" err="1">
                <a:highlight>
                  <a:srgbClr val="000000"/>
                </a:highlight>
              </a:rPr>
              <a:t>activate</a:t>
            </a:r>
            <a:endParaRPr lang="pt-BR" dirty="0">
              <a:highlight>
                <a:srgbClr val="000000"/>
              </a:highlight>
            </a:endParaRPr>
          </a:p>
          <a:p>
            <a:pPr>
              <a:spcAft>
                <a:spcPts val="600"/>
              </a:spcAft>
            </a:pPr>
            <a:r>
              <a:rPr lang="pt-BR" dirty="0"/>
              <a:t>A linha de comando exibirá o nome do novo ambiente:</a:t>
            </a:r>
          </a:p>
          <a:p>
            <a:pPr marL="0" indent="0" algn="ctr">
              <a:spcAft>
                <a:spcPts val="1000"/>
              </a:spcAft>
              <a:buNone/>
            </a:pPr>
            <a:r>
              <a:rPr lang="pt-BR" dirty="0">
                <a:highlight>
                  <a:srgbClr val="000000"/>
                </a:highlight>
              </a:rPr>
              <a:t>(</a:t>
            </a:r>
            <a:r>
              <a:rPr lang="pt-BR" dirty="0" err="1">
                <a:highlight>
                  <a:srgbClr val="000000"/>
                </a:highlight>
              </a:rPr>
              <a:t>chaostk</a:t>
            </a:r>
            <a:r>
              <a:rPr lang="pt-BR" dirty="0">
                <a:highlight>
                  <a:srgbClr val="000000"/>
                </a:highlight>
              </a:rPr>
              <a:t>) $</a:t>
            </a:r>
          </a:p>
          <a:p>
            <a:pPr marL="0" indent="0" algn="ctr">
              <a:spcAft>
                <a:spcPts val="1000"/>
              </a:spcAft>
              <a:buNone/>
            </a:pPr>
            <a:endParaRPr lang="pt-BR" dirty="0">
              <a:highlight>
                <a:srgbClr val="0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83738590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Instalando o Chaos Toolkit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Finalmente é hora de instalarmos a linha de comando do Chaos Toolkit usando o </a:t>
            </a:r>
            <a:r>
              <a:rPr lang="pt-BR" i="1" dirty="0" err="1"/>
              <a:t>Pip</a:t>
            </a:r>
            <a:r>
              <a:rPr lang="pt-BR" i="1" dirty="0"/>
              <a:t> </a:t>
            </a:r>
            <a:r>
              <a:rPr lang="pt-BR" i="1" dirty="0" err="1"/>
              <a:t>Command</a:t>
            </a:r>
            <a:endParaRPr lang="pt-BR" dirty="0"/>
          </a:p>
          <a:p>
            <a:pPr marL="0" indent="0" algn="ctr">
              <a:spcAft>
                <a:spcPts val="1000"/>
              </a:spcAft>
              <a:buNone/>
            </a:pPr>
            <a:r>
              <a:rPr lang="pt-BR" dirty="0">
                <a:highlight>
                  <a:srgbClr val="000000"/>
                </a:highlight>
              </a:rPr>
              <a:t>(</a:t>
            </a:r>
            <a:r>
              <a:rPr lang="pt-BR" dirty="0" err="1">
                <a:highlight>
                  <a:srgbClr val="000000"/>
                </a:highlight>
              </a:rPr>
              <a:t>chaostk</a:t>
            </a:r>
            <a:r>
              <a:rPr lang="pt-BR" dirty="0">
                <a:highlight>
                  <a:srgbClr val="000000"/>
                </a:highlight>
              </a:rPr>
              <a:t>) $ </a:t>
            </a:r>
            <a:r>
              <a:rPr lang="pt-BR" dirty="0" err="1">
                <a:highlight>
                  <a:srgbClr val="000000"/>
                </a:highlight>
              </a:rPr>
              <a:t>pip</a:t>
            </a:r>
            <a:r>
              <a:rPr lang="pt-BR" dirty="0">
                <a:highlight>
                  <a:srgbClr val="000000"/>
                </a:highlight>
              </a:rPr>
              <a:t> </a:t>
            </a:r>
            <a:r>
              <a:rPr lang="pt-BR" dirty="0" err="1">
                <a:highlight>
                  <a:srgbClr val="000000"/>
                </a:highlight>
              </a:rPr>
              <a:t>install</a:t>
            </a:r>
            <a:r>
              <a:rPr lang="pt-BR" dirty="0">
                <a:highlight>
                  <a:srgbClr val="000000"/>
                </a:highlight>
              </a:rPr>
              <a:t> </a:t>
            </a:r>
            <a:r>
              <a:rPr lang="pt-BR" dirty="0" err="1">
                <a:highlight>
                  <a:srgbClr val="000000"/>
                </a:highlight>
              </a:rPr>
              <a:t>chaostoolkit</a:t>
            </a:r>
            <a:endParaRPr lang="pt-BR" dirty="0">
              <a:highlight>
                <a:srgbClr val="000000"/>
              </a:highlight>
            </a:endParaRPr>
          </a:p>
          <a:p>
            <a:pPr>
              <a:spcAft>
                <a:spcPts val="1000"/>
              </a:spcAft>
            </a:pPr>
            <a:r>
              <a:rPr lang="pt-BR" dirty="0"/>
              <a:t>Após a instalação teremos os novos comandos do Caos a disposição.</a:t>
            </a:r>
          </a:p>
          <a:p>
            <a:r>
              <a:rPr lang="pt-BR" dirty="0"/>
              <a:t>Com o comando </a:t>
            </a:r>
            <a:r>
              <a:rPr lang="pt-BR" i="1" dirty="0"/>
              <a:t>help</a:t>
            </a:r>
            <a:r>
              <a:rPr lang="pt-BR" dirty="0"/>
              <a:t> temos acesso a lista de comandos disponíveis.</a:t>
            </a:r>
          </a:p>
          <a:p>
            <a:pPr marL="0" indent="0" algn="ctr">
              <a:spcAft>
                <a:spcPts val="1000"/>
              </a:spcAft>
              <a:buNone/>
            </a:pPr>
            <a:r>
              <a:rPr lang="pt-BR" dirty="0">
                <a:highlight>
                  <a:srgbClr val="000000"/>
                </a:highlight>
              </a:rPr>
              <a:t>-</a:t>
            </a:r>
            <a:r>
              <a:rPr lang="pt-BR" i="1" dirty="0">
                <a:highlight>
                  <a:srgbClr val="000000"/>
                </a:highlight>
              </a:rPr>
              <a:t>–help </a:t>
            </a:r>
            <a:r>
              <a:rPr lang="pt-BR" i="1" dirty="0" err="1">
                <a:highlight>
                  <a:srgbClr val="000000"/>
                </a:highlight>
              </a:rPr>
              <a:t>command</a:t>
            </a:r>
            <a:endParaRPr lang="pt-BR" dirty="0"/>
          </a:p>
          <a:p>
            <a:pPr>
              <a:spcAft>
                <a:spcPts val="1000"/>
              </a:spcAft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5281259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Instalando o Chaos Toolkit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7077551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Cada comando se relaciona com uma das fases de aprendizagem da Engenharia do Caos.</a:t>
            </a:r>
          </a:p>
          <a:p>
            <a:pPr>
              <a:spcAft>
                <a:spcPts val="1000"/>
              </a:spcAft>
            </a:pPr>
            <a:r>
              <a:rPr lang="pt-BR" i="1" dirty="0"/>
              <a:t>Comandos de Exploração: </a:t>
            </a:r>
            <a:r>
              <a:rPr lang="pt-BR" i="1" dirty="0" err="1"/>
              <a:t>Discover</a:t>
            </a:r>
            <a:r>
              <a:rPr lang="pt-BR" i="1" dirty="0"/>
              <a:t>, </a:t>
            </a:r>
            <a:r>
              <a:rPr lang="pt-BR" i="1" dirty="0" err="1"/>
              <a:t>Init</a:t>
            </a:r>
            <a:r>
              <a:rPr lang="pt-BR" i="1" dirty="0"/>
              <a:t>, </a:t>
            </a:r>
            <a:r>
              <a:rPr lang="pt-BR" i="1" dirty="0" err="1"/>
              <a:t>Run</a:t>
            </a:r>
            <a:r>
              <a:rPr lang="pt-BR" i="1" dirty="0"/>
              <a:t> e </a:t>
            </a:r>
            <a:r>
              <a:rPr lang="pt-BR" i="1" dirty="0" err="1"/>
              <a:t>Report</a:t>
            </a:r>
            <a:endParaRPr lang="pt-BR" i="1" dirty="0"/>
          </a:p>
          <a:p>
            <a:pPr>
              <a:spcAft>
                <a:spcPts val="1000"/>
              </a:spcAft>
            </a:pPr>
            <a:r>
              <a:rPr lang="pt-BR" i="1" dirty="0"/>
              <a:t>Comando de Análise: </a:t>
            </a:r>
            <a:r>
              <a:rPr lang="pt-BR" i="1" dirty="0" err="1"/>
              <a:t>Report</a:t>
            </a:r>
            <a:endParaRPr lang="pt-BR" i="1" dirty="0"/>
          </a:p>
          <a:p>
            <a:r>
              <a:rPr lang="pt-BR" i="1" dirty="0"/>
              <a:t>Comandos de Validação: </a:t>
            </a:r>
            <a:r>
              <a:rPr lang="pt-BR" i="1" dirty="0" err="1"/>
              <a:t>Run</a:t>
            </a:r>
            <a:r>
              <a:rPr lang="pt-BR" i="1" dirty="0"/>
              <a:t> e </a:t>
            </a:r>
            <a:r>
              <a:rPr lang="pt-BR" i="1" dirty="0" err="1"/>
              <a:t>Report</a:t>
            </a:r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2417EA9-F7D1-41C3-8AAB-CB3BBF7A84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4320" y="2505456"/>
            <a:ext cx="3839055" cy="2965794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DE8EE86C-13B6-4836-B83C-1E2EB3B6C2D5}"/>
              </a:ext>
            </a:extLst>
          </p:cNvPr>
          <p:cNvSpPr txBox="1"/>
          <p:nvPr/>
        </p:nvSpPr>
        <p:spPr>
          <a:xfrm>
            <a:off x="8061247" y="5471250"/>
            <a:ext cx="3505200" cy="439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pt-BR" sz="1600" dirty="0"/>
              <a:t>Loop de Aprendizado da Engenharia do Caos</a:t>
            </a:r>
          </a:p>
        </p:txBody>
      </p:sp>
    </p:spTree>
    <p:extLst>
      <p:ext uri="{BB962C8B-B14F-4D97-AF65-F5344CB8AC3E}">
        <p14:creationId xmlns:p14="http://schemas.microsoft.com/office/powerpoint/2010/main" val="542297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AC3E6C53-102E-4ACA-BCBB-3CC973B9948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7B2B42C-0777-4D6E-9432-535281803A8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FEAAB60-93E2-4DC6-99AC-939637BCE86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EF5ECB8-D49C-48FB-A93E-88EB2FFDFD4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11B77A2-BD5C-432D-B52E-C12612C74C1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5C18694-F55B-41C0-ABF3-C1D971F99AD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E3E46CA8-7278-4BA3-AACE-235B5B3B53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643467" y="1794305"/>
            <a:ext cx="10905066" cy="3251878"/>
          </a:xfrm>
          <a:effectLst>
            <a:outerShdw blurRad="88900" dist="38100" dir="2700000" algn="tl" rotWithShape="0">
              <a:prstClr val="black">
                <a:alpha val="3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pt-BR" sz="4000" dirty="0"/>
              <a:t>Os usuários de um sistema esperam que o mesmo seja confiável como um todo, não somente no quesito segurança.</a:t>
            </a:r>
            <a:br>
              <a:rPr lang="pt-BR" sz="4000" dirty="0"/>
            </a:br>
            <a:r>
              <a:rPr lang="pt-BR" sz="4000" dirty="0"/>
              <a:t>Há vários fatores que podem por essa confiabilidade em cheque.</a:t>
            </a:r>
          </a:p>
        </p:txBody>
      </p:sp>
    </p:spTree>
    <p:extLst>
      <p:ext uri="{BB962C8B-B14F-4D97-AF65-F5344CB8AC3E}">
        <p14:creationId xmlns:p14="http://schemas.microsoft.com/office/powerpoint/2010/main" val="366669269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5BCED719-060C-4357-99A7-1C2583E4F2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2733709"/>
            <a:ext cx="7681456" cy="1373070"/>
          </a:xfrm>
        </p:spPr>
        <p:txBody>
          <a:bodyPr/>
          <a:lstStyle/>
          <a:p>
            <a:pPr algn="l"/>
            <a:r>
              <a:rPr lang="pt-BR" sz="4400" dirty="0"/>
              <a:t>EXECUTANDO EXPERIMENTOS AUTOMATIZADOS</a:t>
            </a:r>
          </a:p>
        </p:txBody>
      </p:sp>
    </p:spTree>
    <p:extLst>
      <p:ext uri="{BB962C8B-B14F-4D97-AF65-F5344CB8AC3E}">
        <p14:creationId xmlns:p14="http://schemas.microsoft.com/office/powerpoint/2010/main" val="102500830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pt-BR" dirty="0"/>
              <a:t>Preparando a execução no Chaos Toolkit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r>
              <a:rPr lang="pt-BR" dirty="0"/>
              <a:t>Aqui utilizaremos um sistema alvo simples para os ataques com o Chaos Toolkit de forma automática.</a:t>
            </a:r>
          </a:p>
          <a:p>
            <a:r>
              <a:rPr lang="pt-BR" dirty="0"/>
              <a:t>Passaremos por todo um ciclo de descoberta de fraquezas e superação das mesmas.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5E30C06-5FEE-4F94-8C30-D6543E567D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6450" y="4134633"/>
            <a:ext cx="4079100" cy="2266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73515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Conhecendo o sistema alvo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7153039" cy="3599316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pt-BR" dirty="0"/>
              <a:t>O sistema alvo que usaremos pode ser clonado do seu repositório com o seguinte comando:</a:t>
            </a:r>
          </a:p>
          <a:p>
            <a:pPr marL="0" indent="0" algn="ctr">
              <a:spcAft>
                <a:spcPts val="600"/>
              </a:spcAft>
              <a:buNone/>
            </a:pPr>
            <a:r>
              <a:rPr lang="pt-BR" dirty="0">
                <a:highlight>
                  <a:srgbClr val="000000"/>
                </a:highlight>
              </a:rPr>
              <a:t>$ </a:t>
            </a:r>
            <a:r>
              <a:rPr lang="pt-BR" dirty="0" err="1">
                <a:highlight>
                  <a:srgbClr val="000000"/>
                </a:highlight>
              </a:rPr>
              <a:t>git</a:t>
            </a:r>
            <a:r>
              <a:rPr lang="pt-BR" dirty="0">
                <a:highlight>
                  <a:srgbClr val="000000"/>
                </a:highlight>
              </a:rPr>
              <a:t> clone https://github.com/</a:t>
            </a:r>
            <a:r>
              <a:rPr lang="pt-BR" dirty="0" err="1">
                <a:highlight>
                  <a:srgbClr val="000000"/>
                </a:highlight>
              </a:rPr>
              <a:t>chaostoolkit-incubator</a:t>
            </a:r>
            <a:r>
              <a:rPr lang="pt-BR" dirty="0">
                <a:highlight>
                  <a:srgbClr val="000000"/>
                </a:highlight>
              </a:rPr>
              <a:t>/</a:t>
            </a:r>
            <a:r>
              <a:rPr lang="pt-BR" dirty="0" err="1">
                <a:highlight>
                  <a:srgbClr val="000000"/>
                </a:highlight>
              </a:rPr>
              <a:t>communityplayground</a:t>
            </a:r>
            <a:r>
              <a:rPr lang="pt-BR" dirty="0">
                <a:highlight>
                  <a:srgbClr val="000000"/>
                </a:highlight>
              </a:rPr>
              <a:t>.</a:t>
            </a:r>
          </a:p>
          <a:p>
            <a:r>
              <a:rPr lang="pt-BR" dirty="0"/>
              <a:t>Uma vez com o diretório clonado ou baixado, teremos a seguinte estrutura de pastas:</a:t>
            </a:r>
          </a:p>
          <a:p>
            <a:r>
              <a:rPr lang="pt-BR" dirty="0"/>
              <a:t>Ainda dentro do ambiento do Chaos Toolkit, iremos mudar para o diretório referente ao capítulo 5.</a:t>
            </a:r>
          </a:p>
          <a:p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9B97D29-2B4D-45BC-8A4D-AEFFF784CA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3789" y="2869890"/>
            <a:ext cx="2990730" cy="215394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D52C1B1A-5AA9-4CA3-84DE-21706AE63C29}"/>
              </a:ext>
            </a:extLst>
          </p:cNvPr>
          <p:cNvSpPr txBox="1"/>
          <p:nvPr/>
        </p:nvSpPr>
        <p:spPr>
          <a:xfrm>
            <a:off x="8383789" y="5023835"/>
            <a:ext cx="2990730" cy="439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pt-BR" sz="1600" dirty="0"/>
              <a:t>Estrutura de diretório do projeto exemplo</a:t>
            </a:r>
          </a:p>
        </p:txBody>
      </p:sp>
    </p:spTree>
    <p:extLst>
      <p:ext uri="{BB962C8B-B14F-4D97-AF65-F5344CB8AC3E}">
        <p14:creationId xmlns:p14="http://schemas.microsoft.com/office/powerpoint/2010/main" val="168504843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Conhecendo o sistema alvo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700063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Um experimento precisa de um sistema alvo e nosso sistema exemplo é bem simples.</a:t>
            </a:r>
          </a:p>
          <a:p>
            <a:pPr>
              <a:spcAft>
                <a:spcPts val="1000"/>
              </a:spcAft>
            </a:pPr>
            <a:r>
              <a:rPr lang="pt-BR" dirty="0"/>
              <a:t>As características desse sistema serão os alvos do nosso experimento.</a:t>
            </a:r>
          </a:p>
          <a:p>
            <a:pPr>
              <a:spcAft>
                <a:spcPts val="1000"/>
              </a:spcAft>
            </a:pPr>
            <a:r>
              <a:rPr lang="pt-BR" dirty="0"/>
              <a:t>O sistema alvo é composto de um único arquivo Python que contém um único serviço </a:t>
            </a:r>
            <a:r>
              <a:rPr lang="pt-BR" dirty="0" err="1"/>
              <a:t>runtime</a:t>
            </a:r>
            <a:r>
              <a:rPr lang="pt-BR" dirty="0"/>
              <a:t>.</a:t>
            </a:r>
          </a:p>
          <a:p>
            <a:pPr>
              <a:spcAft>
                <a:spcPts val="1000"/>
              </a:spcAft>
            </a:pPr>
            <a:r>
              <a:rPr lang="pt-BR" dirty="0"/>
              <a:t>Como exemplo este serviço não faz nada de interessante, ele expõe um HTTP em root e serve de conteúdo para o arquivo exchange.dat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9EB98E5-7787-4EB2-B573-EB9AE1C642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0713" y="2884498"/>
            <a:ext cx="3925352" cy="3230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33177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Conhecendo o sistema alvo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D71DB382-A908-4D85-BC37-B68D2650F3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73511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Para vermos o serviço em execução devemos executar o seguinte comando a partir do diretório inicial do projeto: </a:t>
            </a:r>
            <a:r>
              <a:rPr lang="pt-BR" dirty="0">
                <a:highlight>
                  <a:srgbClr val="000000"/>
                </a:highlight>
              </a:rPr>
              <a:t>$ python3 service.py</a:t>
            </a:r>
          </a:p>
          <a:p>
            <a:pPr>
              <a:spcAft>
                <a:spcPts val="1000"/>
              </a:spcAft>
            </a:pPr>
            <a:r>
              <a:rPr lang="pt-BR" dirty="0"/>
              <a:t>Com o serviço em execução ao digitarmos a url: </a:t>
            </a:r>
            <a:r>
              <a:rPr lang="pt-BR" i="1" dirty="0">
                <a:highlight>
                  <a:srgbClr val="000000"/>
                </a:highlight>
                <a:hlinkClick r:id="rId2"/>
              </a:rPr>
              <a:t>http://localhost:8080</a:t>
            </a:r>
            <a:r>
              <a:rPr lang="pt-BR" dirty="0"/>
              <a:t> veremos o conteúdo do arquivo servido.</a:t>
            </a:r>
          </a:p>
          <a:p>
            <a:pPr>
              <a:spcAft>
                <a:spcPts val="1000"/>
              </a:spcAft>
            </a:pPr>
            <a:r>
              <a:rPr lang="pt-BR" dirty="0"/>
              <a:t>O conteúdo do arquivo também é atualizado periodicamente, então a cada </a:t>
            </a:r>
            <a:r>
              <a:rPr lang="pt-BR" dirty="0" err="1"/>
              <a:t>enter</a:t>
            </a:r>
            <a:r>
              <a:rPr lang="pt-BR" dirty="0"/>
              <a:t> veremos uma entrada atualizada.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2CB3C3D2-2FA6-4DC0-8B62-FBF75C2604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4624" y="3261981"/>
            <a:ext cx="3419952" cy="208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42448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Conhecendo o sistema alvo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876847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O que poderia dar errado em um serviço tão trivial?</a:t>
            </a:r>
          </a:p>
          <a:p>
            <a:pPr>
              <a:spcAft>
                <a:spcPts val="1000"/>
              </a:spcAft>
            </a:pPr>
            <a:r>
              <a:rPr lang="pt-BR" dirty="0"/>
              <a:t>O preocupante é que este serviço possui sim, uma falha, uma em que acaba sendo retransmitida ao serviço que o consome.</a:t>
            </a:r>
          </a:p>
          <a:p>
            <a:pPr>
              <a:spcAft>
                <a:spcPts val="1000"/>
              </a:spcAft>
            </a:pPr>
            <a:r>
              <a:rPr lang="pt-BR" dirty="0"/>
              <a:t>Quando imaginamos que este poderia ser um serviço crítico real de um negócio, parte de uma API usada amplamente pelos consumidores, o cenário muda.</a:t>
            </a:r>
          </a:p>
        </p:txBody>
      </p:sp>
    </p:spTree>
    <p:extLst>
      <p:ext uri="{BB962C8B-B14F-4D97-AF65-F5344CB8AC3E}">
        <p14:creationId xmlns:p14="http://schemas.microsoft.com/office/powerpoint/2010/main" val="191415108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Experimento com Chaos Toolkit:</a:t>
            </a:r>
            <a:br>
              <a:rPr lang="pt-BR" dirty="0"/>
            </a:br>
            <a:r>
              <a:rPr lang="pt-BR" dirty="0"/>
              <a:t>Exploração e Descoberta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7439233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Seguindo o Loop de Aprendizado da Engenharia do Caos, o passo inicial é explorar o sistema a procura de pontos fracos.</a:t>
            </a:r>
          </a:p>
          <a:p>
            <a:pPr>
              <a:spcAft>
                <a:spcPts val="1000"/>
              </a:spcAft>
            </a:pPr>
            <a:r>
              <a:rPr lang="pt-BR" dirty="0"/>
              <a:t>Nosso experimento aqui já está escrito usando o Formato de Especificação Declarativa do Experimento do Chaos Toolkit</a:t>
            </a:r>
          </a:p>
          <a:p>
            <a:pPr>
              <a:spcAft>
                <a:spcPts val="1000"/>
              </a:spcAft>
            </a:pPr>
            <a:r>
              <a:rPr lang="pt-BR" dirty="0"/>
              <a:t>Essa especificação nasceu dos conceitos descritos no livro Chaos </a:t>
            </a:r>
            <a:r>
              <a:rPr lang="pt-BR" dirty="0" err="1"/>
              <a:t>Engineering</a:t>
            </a:r>
            <a:r>
              <a:rPr lang="pt-BR" dirty="0"/>
              <a:t> por Casey Rosenthal</a:t>
            </a:r>
          </a:p>
          <a:p>
            <a:pPr>
              <a:spcAft>
                <a:spcPts val="1000"/>
              </a:spcAft>
            </a:pPr>
            <a:r>
              <a:rPr lang="pt-BR" dirty="0"/>
              <a:t>Com isso temos o foco no experimento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9DEC7A8-2CED-4E9D-BFD6-73F7D227A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9554" y="2976732"/>
            <a:ext cx="3652046" cy="2656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28419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Experimento com Chaos Toolkit:</a:t>
            </a:r>
            <a:br>
              <a:rPr lang="pt-BR" dirty="0"/>
            </a:br>
            <a:r>
              <a:rPr lang="pt-BR" dirty="0"/>
              <a:t>Exploração e Descoberta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613861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O experiment se encontra no arquivo </a:t>
            </a:r>
            <a:r>
              <a:rPr lang="pt-BR" i="1" dirty="0" err="1"/>
              <a:t>experiment.json</a:t>
            </a:r>
            <a:r>
              <a:rPr lang="pt-BR" dirty="0"/>
              <a:t> junto do arquivo </a:t>
            </a:r>
            <a:r>
              <a:rPr lang="pt-BR" i="1" dirty="0"/>
              <a:t>service.py</a:t>
            </a:r>
          </a:p>
          <a:p>
            <a:pPr>
              <a:spcAft>
                <a:spcPts val="1000"/>
              </a:spcAft>
            </a:pPr>
            <a:r>
              <a:rPr lang="pt-BR" dirty="0"/>
              <a:t>O arquivo de experimento conterá uma descrição e algumas tags</a:t>
            </a:r>
          </a:p>
          <a:p>
            <a:pPr>
              <a:spcAft>
                <a:spcPts val="1000"/>
              </a:spcAft>
            </a:pPr>
            <a:r>
              <a:rPr lang="pt-BR" dirty="0"/>
              <a:t>O título deverá conter a pergunta do que buscamos e a descrição deverá conter como acreditamos que o serviço deverá se comportar.</a:t>
            </a:r>
          </a:p>
          <a:p>
            <a:pPr>
              <a:spcAft>
                <a:spcPts val="1000"/>
              </a:spcAft>
            </a:pPr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8CA54A8-D4F6-4DF9-BB03-114166A750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6931" y="5058840"/>
            <a:ext cx="4878137" cy="1488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03079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Experimento com Chaos Toolkit:</a:t>
            </a:r>
            <a:br>
              <a:rPr lang="pt-BR" dirty="0"/>
            </a:br>
            <a:r>
              <a:rPr lang="pt-BR" dirty="0"/>
              <a:t>Exploração e Descoberta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703111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A próxima seção do arquivo trata das hipóteses de estado</a:t>
            </a:r>
          </a:p>
          <a:p>
            <a:pPr>
              <a:spcAft>
                <a:spcPts val="1000"/>
              </a:spcAft>
            </a:pPr>
            <a:r>
              <a:rPr lang="pt-BR" dirty="0"/>
              <a:t>As hipóteses de estado normal / </a:t>
            </a:r>
            <a:r>
              <a:rPr lang="pt-BR" dirty="0" err="1"/>
              <a:t>ready</a:t>
            </a:r>
            <a:r>
              <a:rPr lang="pt-BR" dirty="0"/>
              <a:t> </a:t>
            </a:r>
            <a:r>
              <a:rPr lang="pt-BR" dirty="0" err="1"/>
              <a:t>state</a:t>
            </a:r>
            <a:r>
              <a:rPr lang="pt-BR" dirty="0"/>
              <a:t> </a:t>
            </a:r>
            <a:r>
              <a:rPr lang="pt-BR" dirty="0" err="1"/>
              <a:t>hyphotesis</a:t>
            </a:r>
            <a:r>
              <a:rPr lang="pt-BR" dirty="0"/>
              <a:t> informam o que constitui um estado normal da porção do sistema sujeita ao caos.</a:t>
            </a:r>
          </a:p>
          <a:p>
            <a:pPr>
              <a:spcAft>
                <a:spcPts val="1000"/>
              </a:spcAft>
            </a:pPr>
            <a:r>
              <a:rPr lang="pt-BR" dirty="0"/>
              <a:t>Isto constitui uma coleção se </a:t>
            </a:r>
            <a:r>
              <a:rPr lang="pt-BR" dirty="0" err="1"/>
              <a:t>probes</a:t>
            </a:r>
            <a:r>
              <a:rPr lang="pt-BR" dirty="0"/>
              <a:t> ou sondas.</a:t>
            </a:r>
          </a:p>
          <a:p>
            <a:pPr>
              <a:spcAft>
                <a:spcPts val="1000"/>
              </a:spcAft>
            </a:pPr>
            <a:r>
              <a:rPr lang="pt-BR" dirty="0"/>
              <a:t>Cada </a:t>
            </a:r>
            <a:r>
              <a:rPr lang="pt-BR" dirty="0" err="1"/>
              <a:t>probe</a:t>
            </a:r>
            <a:r>
              <a:rPr lang="pt-BR" dirty="0"/>
              <a:t> verifica uma propriedade do sistema alvo e verifica se a mesma está dentro dos valores normais dentro da tolerância.</a:t>
            </a:r>
          </a:p>
          <a:p>
            <a:pPr>
              <a:spcAft>
                <a:spcPts val="1000"/>
              </a:spcAft>
            </a:pP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C0874FB-462F-48C2-B71B-2EEC92765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4342" y="3228501"/>
            <a:ext cx="3850680" cy="2622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32773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Experimento com Chaos Toolkit:</a:t>
            </a:r>
            <a:br>
              <a:rPr lang="pt-BR" dirty="0"/>
            </a:br>
            <a:r>
              <a:rPr lang="pt-BR" dirty="0"/>
              <a:t>Exploração e Descoberta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677203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Na próxima parte temos o método do experimento.</a:t>
            </a:r>
          </a:p>
          <a:p>
            <a:pPr>
              <a:spcAft>
                <a:spcPts val="1000"/>
              </a:spcAft>
            </a:pPr>
            <a:r>
              <a:rPr lang="pt-BR" dirty="0"/>
              <a:t>Nele definiremos ações que causarão as condições turbulentas no sistema.</a:t>
            </a:r>
          </a:p>
          <a:p>
            <a:pPr>
              <a:spcAft>
                <a:spcPts val="1000"/>
              </a:spcAft>
            </a:pPr>
            <a:r>
              <a:rPr lang="pt-BR" dirty="0"/>
              <a:t>Neste exemplo testamos a resiliência do serviço na falta súbita do arquivo exchange.dat</a:t>
            </a:r>
          </a:p>
          <a:p>
            <a:pPr>
              <a:spcAft>
                <a:spcPts val="1000"/>
              </a:spcAft>
            </a:pPr>
            <a:r>
              <a:rPr lang="pt-BR" dirty="0"/>
              <a:t>Então tudo que o método deverá fazer é renomear o arquivo.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4B43913-FA2D-40E5-AC9D-3BE52B9424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4320" y="2755559"/>
            <a:ext cx="4055981" cy="3099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674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Dark</a:t>
            </a:r>
            <a:r>
              <a:rPr lang="pt-BR" dirty="0"/>
              <a:t> </a:t>
            </a:r>
            <a:r>
              <a:rPr lang="pt-BR" dirty="0" err="1"/>
              <a:t>Debt</a:t>
            </a:r>
            <a:r>
              <a:rPr lang="pt-BR" dirty="0"/>
              <a:t> – Dívidas Ocultas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04293" y="2374925"/>
            <a:ext cx="9365587" cy="3729847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sz="2800" dirty="0"/>
              <a:t>São muito comuns em sistemas complexos </a:t>
            </a:r>
          </a:p>
          <a:p>
            <a:pPr>
              <a:spcAft>
                <a:spcPts val="1000"/>
              </a:spcAft>
            </a:pPr>
            <a:r>
              <a:rPr lang="pt-BR" sz="2800" dirty="0"/>
              <a:t>São pontos fracos no sistema de difícil detecção</a:t>
            </a:r>
          </a:p>
          <a:p>
            <a:pPr>
              <a:spcAft>
                <a:spcPts val="1000"/>
              </a:spcAft>
            </a:pPr>
            <a:r>
              <a:rPr lang="pt-BR" sz="2800" dirty="0"/>
              <a:t>São indetectáveis até causarem falhas visíveis no sistema</a:t>
            </a:r>
          </a:p>
          <a:p>
            <a:pPr>
              <a:spcAft>
                <a:spcPts val="1000"/>
              </a:spcAft>
            </a:pPr>
            <a:r>
              <a:rPr lang="pt-BR" sz="2800" dirty="0"/>
              <a:t>Causam anomalias ocultas no sistema, difíceis de se identificar a causa</a:t>
            </a:r>
          </a:p>
          <a:p>
            <a:pPr>
              <a:spcAft>
                <a:spcPts val="1000"/>
              </a:spcAft>
            </a:pPr>
            <a:r>
              <a:rPr lang="pt-BR" sz="2800" dirty="0"/>
              <a:t>Podem afetar o funcionamento do sistema</a:t>
            </a:r>
          </a:p>
        </p:txBody>
      </p:sp>
    </p:spTree>
    <p:extLst>
      <p:ext uri="{BB962C8B-B14F-4D97-AF65-F5344CB8AC3E}">
        <p14:creationId xmlns:p14="http://schemas.microsoft.com/office/powerpoint/2010/main" val="401734011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Experimento com Chaos Toolkit:</a:t>
            </a:r>
            <a:br>
              <a:rPr lang="pt-BR" dirty="0"/>
            </a:br>
            <a:r>
              <a:rPr lang="pt-BR" dirty="0"/>
              <a:t>Exploração e Descoberta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Semelhante as hipóteses de estado, o método do experimento pode conter </a:t>
            </a:r>
            <a:r>
              <a:rPr lang="pt-BR" dirty="0" err="1"/>
              <a:t>probes</a:t>
            </a:r>
            <a:r>
              <a:rPr lang="pt-BR" dirty="0"/>
              <a:t>.</a:t>
            </a:r>
          </a:p>
          <a:p>
            <a:pPr>
              <a:spcAft>
                <a:spcPts val="1000"/>
              </a:spcAft>
            </a:pPr>
            <a:r>
              <a:rPr lang="pt-BR" dirty="0"/>
              <a:t>As </a:t>
            </a:r>
            <a:r>
              <a:rPr lang="pt-BR" dirty="0" err="1"/>
              <a:t>probes</a:t>
            </a:r>
            <a:r>
              <a:rPr lang="pt-BR" dirty="0"/>
              <a:t> no método do experimento enriquecem a saída de informações.</a:t>
            </a:r>
          </a:p>
          <a:p>
            <a:pPr>
              <a:spcAft>
                <a:spcPts val="1000"/>
              </a:spcAft>
            </a:pPr>
            <a:r>
              <a:rPr lang="pt-BR" dirty="0"/>
              <a:t>Para esse experimento simples pararemos no método.</a:t>
            </a:r>
          </a:p>
          <a:p>
            <a:pPr>
              <a:spcAft>
                <a:spcPts val="1000"/>
              </a:spcAft>
            </a:pPr>
            <a:r>
              <a:rPr lang="pt-BR" dirty="0"/>
              <a:t>Mais adiante, quando vermos experimentos mais complexos veremos a parte de </a:t>
            </a:r>
            <a:r>
              <a:rPr lang="pt-BR" dirty="0" err="1"/>
              <a:t>rollback</a:t>
            </a:r>
            <a:r>
              <a:rPr lang="pt-BR" dirty="0"/>
              <a:t> que se localiza logo após a seção do método dentro do arquivo de experimento.</a:t>
            </a:r>
          </a:p>
          <a:p>
            <a:pPr>
              <a:spcAft>
                <a:spcPts val="1000"/>
              </a:spcAft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1226349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DF410678-8248-4578-90C6-5AEF0A1A3D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8149" y="2976732"/>
            <a:ext cx="3803451" cy="2656763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Experimento com Chaos Toolkit:</a:t>
            </a:r>
            <a:br>
              <a:rPr lang="pt-BR" dirty="0"/>
            </a:br>
            <a:r>
              <a:rPr lang="pt-BR" dirty="0"/>
              <a:t>Descoberta e Análise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718351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Agora é hora de executar o experimento e ver como o sistema alvo se comporta diante das condições causadas pelo mesmo.</a:t>
            </a:r>
          </a:p>
          <a:p>
            <a:pPr>
              <a:spcAft>
                <a:spcPts val="1000"/>
              </a:spcAft>
            </a:pPr>
            <a:r>
              <a:rPr lang="pt-BR" dirty="0"/>
              <a:t>Essa é a fase de Descoberta e Análise do Loop de Aprendizado da Engenharia do Caos.</a:t>
            </a:r>
          </a:p>
          <a:p>
            <a:pPr>
              <a:spcAft>
                <a:spcPts val="1000"/>
              </a:spcAft>
            </a:pPr>
            <a:r>
              <a:rPr lang="pt-BR" dirty="0"/>
              <a:t>Primeiro, devemos ter certeza de que o </a:t>
            </a:r>
            <a:r>
              <a:rPr lang="pt-BR" i="1" dirty="0"/>
              <a:t>service.py </a:t>
            </a:r>
            <a:r>
              <a:rPr lang="pt-BR" dirty="0"/>
              <a:t>está rodando com o seguinte comando: </a:t>
            </a:r>
            <a:r>
              <a:rPr lang="pt-BR" dirty="0">
                <a:highlight>
                  <a:srgbClr val="000000"/>
                </a:highlight>
              </a:rPr>
              <a:t>$ python3 service.py</a:t>
            </a:r>
          </a:p>
        </p:txBody>
      </p:sp>
    </p:spTree>
    <p:extLst>
      <p:ext uri="{BB962C8B-B14F-4D97-AF65-F5344CB8AC3E}">
        <p14:creationId xmlns:p14="http://schemas.microsoft.com/office/powerpoint/2010/main" val="386238593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Experimento com Chaos Toolkit:</a:t>
            </a:r>
            <a:br>
              <a:rPr lang="pt-BR" dirty="0"/>
            </a:br>
            <a:r>
              <a:rPr lang="pt-BR" dirty="0"/>
              <a:t>Descoberta e Análise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Após o comando anterior o terminal deverá exibir a seguinte resposta:</a:t>
            </a:r>
          </a:p>
          <a:p>
            <a:pPr marL="0" indent="0" algn="ctr">
              <a:spcAft>
                <a:spcPts val="1000"/>
              </a:spcAft>
              <a:buNone/>
            </a:pPr>
            <a:r>
              <a:rPr lang="pt-BR" dirty="0"/>
              <a:t/>
            </a:r>
            <a:br>
              <a:rPr lang="pt-BR" dirty="0"/>
            </a:br>
            <a:endParaRPr lang="pt-BR" dirty="0"/>
          </a:p>
          <a:p>
            <a:pPr>
              <a:spcAft>
                <a:spcPts val="1000"/>
              </a:spcAft>
            </a:pPr>
            <a:r>
              <a:rPr lang="pt-BR" dirty="0"/>
              <a:t>Agora rodaremos o experimento usando o comando do caos </a:t>
            </a:r>
            <a:r>
              <a:rPr lang="pt-BR" i="1" dirty="0" err="1"/>
              <a:t>run</a:t>
            </a:r>
            <a:r>
              <a:rPr lang="pt-BR" i="1" dirty="0"/>
              <a:t>.</a:t>
            </a:r>
          </a:p>
          <a:p>
            <a:pPr>
              <a:spcAft>
                <a:spcPts val="1000"/>
              </a:spcAft>
            </a:pPr>
            <a:r>
              <a:rPr lang="pt-BR" dirty="0"/>
              <a:t>Lembrando que devemos estar com o ambiente virtual criado anteriormente </a:t>
            </a:r>
            <a:r>
              <a:rPr lang="pt-BR" i="1" dirty="0" err="1"/>
              <a:t>chaostk</a:t>
            </a:r>
            <a:r>
              <a:rPr lang="pt-BR" dirty="0"/>
              <a:t> ativado.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7F6B7D0-3CDC-44C9-A9D8-729A7F186D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1123" y="3139440"/>
            <a:ext cx="2969753" cy="103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78195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Experimento com Chaos Toolkit:</a:t>
            </a:r>
            <a:br>
              <a:rPr lang="pt-BR" dirty="0"/>
            </a:br>
            <a:r>
              <a:rPr lang="pt-BR" dirty="0"/>
              <a:t>Descoberta e Análise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Comando </a:t>
            </a:r>
            <a:r>
              <a:rPr lang="pt-BR" i="1" dirty="0" err="1"/>
              <a:t>run</a:t>
            </a:r>
            <a:r>
              <a:rPr lang="pt-BR" dirty="0"/>
              <a:t> executado:</a:t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endParaRPr lang="pt-BR" dirty="0"/>
          </a:p>
          <a:p>
            <a:pPr marL="0" indent="0">
              <a:spcAft>
                <a:spcPts val="1000"/>
              </a:spcAft>
              <a:buNone/>
            </a:pPr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311496A-3310-46CF-8D68-0B53AE80D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9609" y="3117449"/>
            <a:ext cx="6872781" cy="186200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0A8818B-8DB6-4D47-9959-903CF3FCC8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9610" y="4493682"/>
            <a:ext cx="6872779" cy="1952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61151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Experimento com Chaos Toolkit:</a:t>
            </a:r>
            <a:br>
              <a:rPr lang="pt-BR" dirty="0"/>
            </a:br>
            <a:r>
              <a:rPr lang="pt-BR" dirty="0"/>
              <a:t>Descoberta e Análise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Com isso executamos o nosso primeiro experimento automatizado!</a:t>
            </a:r>
          </a:p>
          <a:p>
            <a:pPr>
              <a:spcAft>
                <a:spcPts val="1000"/>
              </a:spcAft>
            </a:pPr>
            <a:r>
              <a:rPr lang="pt-BR" dirty="0"/>
              <a:t>Mais do que isso temos o resultado da execução e um retorno sobre o que o nosso experimento encontrou no sistema.</a:t>
            </a:r>
          </a:p>
          <a:p>
            <a:pPr>
              <a:spcAft>
                <a:spcPts val="1000"/>
              </a:spcAft>
            </a:pPr>
            <a:r>
              <a:rPr lang="pt-BR" dirty="0"/>
              <a:t>Com a entrada CRITICAL no terminal, temos a evidência de uma fraqueza descoberta.</a:t>
            </a:r>
          </a:p>
          <a:p>
            <a:pPr>
              <a:spcAft>
                <a:spcPts val="1000"/>
              </a:spcAft>
            </a:pPr>
            <a:r>
              <a:rPr lang="pt-BR" dirty="0"/>
              <a:t>Antes de analisarmos a falha, iremos ver o que o Chaos Toolkit fez ao executar o experimento.</a:t>
            </a:r>
          </a:p>
        </p:txBody>
      </p:sp>
    </p:spTree>
    <p:extLst>
      <p:ext uri="{BB962C8B-B14F-4D97-AF65-F5344CB8AC3E}">
        <p14:creationId xmlns:p14="http://schemas.microsoft.com/office/powerpoint/2010/main" val="89257186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Experimento com Chaos Toolkit:</a:t>
            </a:r>
            <a:br>
              <a:rPr lang="pt-BR" dirty="0"/>
            </a:br>
            <a:r>
              <a:rPr lang="pt-BR" dirty="0"/>
              <a:t>Por dentro do experimento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 smtClean="0"/>
              <a:t>Por dentro </a:t>
            </a:r>
            <a:r>
              <a:rPr lang="pt-BR" dirty="0"/>
              <a:t>da execução do comando </a:t>
            </a:r>
            <a:r>
              <a:rPr lang="pt-BR" i="1" dirty="0" err="1"/>
              <a:t>run</a:t>
            </a:r>
            <a:r>
              <a:rPr lang="pt-BR" dirty="0"/>
              <a:t>:</a:t>
            </a:r>
          </a:p>
          <a:p>
            <a:pPr>
              <a:spcAft>
                <a:spcPts val="1000"/>
              </a:spcAft>
            </a:pPr>
            <a:r>
              <a:rPr lang="pt-BR" dirty="0"/>
              <a:t>A primeira coisa que o Chaos Toolkit faz é validar se o experimento é executável.</a:t>
            </a:r>
          </a:p>
          <a:p>
            <a:pPr>
              <a:spcAft>
                <a:spcPts val="1000"/>
              </a:spcAft>
            </a:pPr>
            <a:r>
              <a:rPr lang="pt-BR" dirty="0"/>
              <a:t>Esse passo também pode ser executado com o comando </a:t>
            </a:r>
            <a:r>
              <a:rPr lang="pt-BR" i="1" dirty="0" err="1" smtClean="0">
                <a:highlight>
                  <a:srgbClr val="000000"/>
                </a:highlight>
              </a:rPr>
              <a:t>validate</a:t>
            </a:r>
            <a:endParaRPr lang="pt-BR" i="1" dirty="0" smtClean="0">
              <a:highlight>
                <a:srgbClr val="000000"/>
              </a:highlight>
            </a:endParaRPr>
          </a:p>
          <a:p>
            <a:pPr>
              <a:spcAft>
                <a:spcPts val="1000"/>
              </a:spcAft>
            </a:pPr>
            <a:r>
              <a:rPr lang="pt-BR" dirty="0" smtClean="0"/>
              <a:t>Uma vez que o experimento seja válido o </a:t>
            </a:r>
            <a:r>
              <a:rPr lang="pt-BR" dirty="0" err="1" smtClean="0"/>
              <a:t>Chaos</a:t>
            </a:r>
            <a:r>
              <a:rPr lang="pt-BR" dirty="0" smtClean="0"/>
              <a:t> Toolkit orquestra a sua execução.</a:t>
            </a:r>
          </a:p>
          <a:p>
            <a:pPr>
              <a:spcAft>
                <a:spcPts val="1000"/>
              </a:spcAft>
            </a:pPr>
            <a:r>
              <a:rPr lang="pt-BR" dirty="0" smtClean="0"/>
              <a:t>A execução é baseada nas definições do experimento.</a:t>
            </a:r>
            <a:endParaRPr lang="pt-BR" dirty="0"/>
          </a:p>
          <a:p>
            <a:pPr>
              <a:spcAft>
                <a:spcPts val="1000"/>
              </a:spcAft>
            </a:pPr>
            <a:endParaRPr lang="pt-BR" i="1" dirty="0">
              <a:highlight>
                <a:srgbClr val="000000"/>
              </a:highlight>
            </a:endParaRPr>
          </a:p>
          <a:p>
            <a:pPr>
              <a:spcAft>
                <a:spcPts val="1000"/>
              </a:spcAft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2238194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Experimento com Chaos Toolkit:</a:t>
            </a:r>
            <a:br>
              <a:rPr lang="pt-BR" dirty="0"/>
            </a:br>
            <a:r>
              <a:rPr lang="pt-BR" dirty="0"/>
              <a:t>Por dentro do experimento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 smtClean="0"/>
              <a:t>Processo de execução de experimento do </a:t>
            </a:r>
            <a:r>
              <a:rPr lang="pt-BR" dirty="0" err="1" smtClean="0"/>
              <a:t>Chaos</a:t>
            </a:r>
            <a:r>
              <a:rPr lang="pt-BR" dirty="0" smtClean="0"/>
              <a:t> Toolkit:</a:t>
            </a:r>
          </a:p>
          <a:p>
            <a:pPr>
              <a:spcAft>
                <a:spcPts val="1000"/>
              </a:spcAft>
            </a:pP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935" y="3098406"/>
            <a:ext cx="5166632" cy="3370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08925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Experimento com Chaos Toolkit:</a:t>
            </a:r>
            <a:br>
              <a:rPr lang="pt-BR" dirty="0"/>
            </a:br>
            <a:r>
              <a:rPr lang="pt-BR" dirty="0"/>
              <a:t>Por dentro do experimento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3" y="2505456"/>
            <a:ext cx="9355500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 smtClean="0"/>
              <a:t>Com o diagrama podemos observar que:</a:t>
            </a:r>
          </a:p>
          <a:p>
            <a:pPr>
              <a:spcAft>
                <a:spcPts val="1000"/>
              </a:spcAft>
            </a:pPr>
            <a:r>
              <a:rPr lang="pt-BR" dirty="0" smtClean="0"/>
              <a:t>A hipótese de estado do sistema é usada dua</a:t>
            </a:r>
            <a:r>
              <a:rPr lang="pt-BR" dirty="0" smtClean="0"/>
              <a:t>s vezes no processo.</a:t>
            </a:r>
          </a:p>
          <a:p>
            <a:pPr>
              <a:spcAft>
                <a:spcPts val="1000"/>
              </a:spcAft>
            </a:pPr>
            <a:r>
              <a:rPr lang="pt-BR" dirty="0" smtClean="0"/>
              <a:t>A hipótese de estado é usada para verificar se o sistema se encontra em seu estado normal.</a:t>
            </a:r>
          </a:p>
          <a:p>
            <a:pPr>
              <a:spcAft>
                <a:spcPts val="1000"/>
              </a:spcAft>
            </a:pPr>
            <a:r>
              <a:rPr lang="pt-BR" dirty="0" smtClean="0"/>
              <a:t>E também para verificar se o sistema irá se comportar como o esperado de acordo com as condições previamente definidas.</a:t>
            </a:r>
          </a:p>
          <a:p>
            <a:pPr>
              <a:spcAft>
                <a:spcPts val="1000"/>
              </a:spcAft>
            </a:pPr>
            <a:r>
              <a:rPr lang="pt-BR" dirty="0" smtClean="0"/>
              <a:t>Qualquer comportamento fora do esperado pode indicar um ponto fraco em questão.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7387408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Experimento com Chaos Toolkit:</a:t>
            </a:r>
            <a:br>
              <a:rPr lang="pt-BR" dirty="0"/>
            </a:br>
            <a:r>
              <a:rPr lang="pt-BR" dirty="0"/>
              <a:t>Por dentro do experimento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 smtClean="0"/>
              <a:t>Os comportamentos inesperados durante a execução de um experimento indicam uma oportunidade para melhorias.</a:t>
            </a:r>
          </a:p>
          <a:p>
            <a:pPr>
              <a:spcAft>
                <a:spcPts val="1000"/>
              </a:spcAft>
            </a:pPr>
            <a:r>
              <a:rPr lang="pt-BR" dirty="0" smtClean="0"/>
              <a:t>Mais ainda, encontrar uma falha </a:t>
            </a:r>
            <a:r>
              <a:rPr lang="pt-BR" dirty="0" smtClean="0"/>
              <a:t>durante</a:t>
            </a:r>
            <a:r>
              <a:rPr lang="pt-BR" dirty="0" smtClean="0"/>
              <a:t> um experimento significa encontrá-la antes do usuário final.</a:t>
            </a:r>
          </a:p>
          <a:p>
            <a:pPr>
              <a:spcAft>
                <a:spcPts val="1000"/>
              </a:spcAft>
            </a:pPr>
            <a:r>
              <a:rPr lang="pt-BR" dirty="0" smtClean="0"/>
              <a:t>Voltando ao nosso experimento, uma olhada no arquivo </a:t>
            </a:r>
            <a:r>
              <a:rPr lang="pt-BR" i="1" dirty="0" smtClean="0"/>
              <a:t>service.py</a:t>
            </a:r>
            <a:r>
              <a:rPr lang="pt-BR" dirty="0" smtClean="0"/>
              <a:t> indicará a falha.</a:t>
            </a:r>
          </a:p>
          <a:p>
            <a:pPr>
              <a:spcAft>
                <a:spcPts val="1000"/>
              </a:spcAft>
            </a:pPr>
            <a:r>
              <a:rPr lang="pt-BR" dirty="0" smtClean="0"/>
              <a:t>Ao assumir que o arquivo Exchange.dat sempre estará presente o serviço irá falhar se o mesmo não estará presente.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9085358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Experimento com </a:t>
            </a:r>
            <a:r>
              <a:rPr lang="pt-BR" dirty="0" err="1"/>
              <a:t>Chaos</a:t>
            </a:r>
            <a:r>
              <a:rPr lang="pt-BR" dirty="0"/>
              <a:t> Toolkit:</a:t>
            </a:r>
            <a:br>
              <a:rPr lang="pt-BR" dirty="0"/>
            </a:br>
            <a:r>
              <a:rPr lang="pt-BR" dirty="0" smtClean="0"/>
              <a:t>Implementando Melhorias</a:t>
            </a:r>
            <a:endParaRPr lang="pt-BR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505456"/>
            <a:ext cx="9186168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 smtClean="0"/>
              <a:t>Em nossa hipótese indicamos que o serviço deveria ter resiliência a essa falha.</a:t>
            </a:r>
          </a:p>
          <a:p>
            <a:pPr>
              <a:spcAft>
                <a:spcPts val="1000"/>
              </a:spcAft>
            </a:pPr>
            <a:r>
              <a:rPr lang="pt-BR" dirty="0" smtClean="0"/>
              <a:t>Em alguns casos a fase da análise por si só exigirá um certo esforço.</a:t>
            </a:r>
            <a:endParaRPr lang="pt-BR" dirty="0" smtClean="0"/>
          </a:p>
          <a:p>
            <a:pPr>
              <a:spcAft>
                <a:spcPts val="1000"/>
              </a:spcAft>
            </a:pPr>
            <a:r>
              <a:rPr lang="pt-BR" dirty="0" smtClean="0"/>
              <a:t>Depois da descoberta de uma possível falha, os esforços devem ser direcionados a correção da mesma.</a:t>
            </a:r>
          </a:p>
          <a:p>
            <a:pPr>
              <a:spcAft>
                <a:spcPts val="1000"/>
              </a:spcAft>
            </a:pPr>
            <a:r>
              <a:rPr lang="pt-BR" dirty="0" smtClean="0"/>
              <a:t>Os pontos críticos devem ser priorizados.</a:t>
            </a:r>
          </a:p>
        </p:txBody>
      </p:sp>
    </p:spTree>
    <p:extLst>
      <p:ext uri="{BB962C8B-B14F-4D97-AF65-F5344CB8AC3E}">
        <p14:creationId xmlns:p14="http://schemas.microsoft.com/office/powerpoint/2010/main" val="3615153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Chaos </a:t>
            </a:r>
            <a:r>
              <a:rPr lang="pt-BR" dirty="0" err="1"/>
              <a:t>Engineering</a:t>
            </a:r>
            <a:r>
              <a:rPr lang="pt-BR" dirty="0"/>
              <a:t> – Um Pequeno Exemplo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680321" y="2336873"/>
            <a:ext cx="9759079" cy="3599316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2600" dirty="0"/>
              <a:t>O que acontecerá se o serviço B cair?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2600" dirty="0"/>
              <a:t>O que acontecerá se o serviço A demorar muito a responder?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2600" dirty="0"/>
              <a:t>O que acontecerá se a conexão ficar congestionada?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2600" dirty="0"/>
              <a:t>O que tudo isso significa para o usuário?</a:t>
            </a:r>
          </a:p>
          <a:p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170" y="4563461"/>
            <a:ext cx="5569660" cy="1684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64599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Experimento com </a:t>
            </a:r>
            <a:r>
              <a:rPr lang="pt-BR" dirty="0" err="1"/>
              <a:t>Chaos</a:t>
            </a:r>
            <a:r>
              <a:rPr lang="pt-BR" dirty="0"/>
              <a:t> Toolkit:</a:t>
            </a:r>
            <a:br>
              <a:rPr lang="pt-BR" dirty="0"/>
            </a:br>
            <a:r>
              <a:rPr lang="pt-BR" dirty="0"/>
              <a:t>Implementando Melhorias</a:t>
            </a:r>
            <a:endParaRPr lang="pt-BR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505456"/>
            <a:ext cx="7075146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 smtClean="0"/>
              <a:t>Como temos um serviço muito simples a resolução é fácil.</a:t>
            </a:r>
          </a:p>
          <a:p>
            <a:pPr>
              <a:spcAft>
                <a:spcPts val="1000"/>
              </a:spcAft>
            </a:pPr>
            <a:r>
              <a:rPr lang="pt-BR" dirty="0" smtClean="0"/>
              <a:t>A implementação resiliente se encontra no arquivo </a:t>
            </a:r>
            <a:r>
              <a:rPr lang="pt-BR" i="1" dirty="0" smtClean="0"/>
              <a:t>resilient-service.py</a:t>
            </a:r>
          </a:p>
          <a:p>
            <a:pPr>
              <a:spcAft>
                <a:spcPts val="1000"/>
              </a:spcAft>
            </a:pPr>
            <a:r>
              <a:rPr lang="pt-BR" dirty="0" smtClean="0"/>
              <a:t>O mesmo checa a existência do arquivo </a:t>
            </a:r>
            <a:r>
              <a:rPr lang="pt-BR" i="1" dirty="0" smtClean="0"/>
              <a:t>exchange.dat </a:t>
            </a:r>
            <a:r>
              <a:rPr lang="pt-BR" dirty="0" smtClean="0"/>
              <a:t>e caso não encontre o mesmo retorna uma mensagem de erro.</a:t>
            </a:r>
          </a:p>
          <a:p>
            <a:pPr>
              <a:spcAft>
                <a:spcPts val="1000"/>
              </a:spcAft>
            </a:pPr>
            <a:r>
              <a:rPr lang="pt-BR" dirty="0" smtClean="0"/>
              <a:t> 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149" y="2976731"/>
            <a:ext cx="3803451" cy="2667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57954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Experimento com </a:t>
            </a:r>
            <a:r>
              <a:rPr lang="pt-BR" dirty="0" err="1"/>
              <a:t>Chaos</a:t>
            </a:r>
            <a:r>
              <a:rPr lang="pt-BR" dirty="0"/>
              <a:t> Toolkit:</a:t>
            </a:r>
            <a:br>
              <a:rPr lang="pt-BR" dirty="0"/>
            </a:br>
            <a:r>
              <a:rPr lang="pt-BR" dirty="0" smtClean="0"/>
              <a:t>Validando </a:t>
            </a:r>
            <a:r>
              <a:rPr lang="pt-BR" dirty="0"/>
              <a:t>Melhorias</a:t>
            </a:r>
            <a:endParaRPr lang="pt-BR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505456"/>
            <a:ext cx="7075146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 smtClean="0"/>
              <a:t>Agora executamos o experimento de novo para validar a melhoria implementada.</a:t>
            </a:r>
          </a:p>
          <a:p>
            <a:pPr>
              <a:spcBef>
                <a:spcPts val="0"/>
              </a:spcBef>
              <a:spcAft>
                <a:spcPts val="1000"/>
              </a:spcAft>
            </a:pPr>
            <a:r>
              <a:rPr lang="pt-BR" dirty="0" smtClean="0"/>
              <a:t>Primeiro devemos parar a instância do serviço antigo e rodar a do novo serviço resiliente.</a:t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>
                <a:highlight>
                  <a:srgbClr val="000000"/>
                </a:highlight>
              </a:rPr>
              <a:t>$ python3 resilient-service.py</a:t>
            </a:r>
            <a:endParaRPr lang="pt-BR" dirty="0">
              <a:highlight>
                <a:srgbClr val="000000"/>
              </a:highlight>
            </a:endParaRPr>
          </a:p>
          <a:p>
            <a:pPr>
              <a:spcAft>
                <a:spcPts val="1000"/>
              </a:spcAft>
            </a:pPr>
            <a:r>
              <a:rPr lang="pt-BR" dirty="0" smtClean="0"/>
              <a:t>Ao rodarmos o experimento de novo no terminal vemos que a falha foi corrigida.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1867" y="2976731"/>
            <a:ext cx="3809733" cy="2667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05279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Experimento com </a:t>
            </a:r>
            <a:r>
              <a:rPr lang="pt-BR" dirty="0" err="1"/>
              <a:t>Chaos</a:t>
            </a:r>
            <a:r>
              <a:rPr lang="pt-BR"/>
              <a:t> Toolkit:</a:t>
            </a:r>
            <a:br>
              <a:rPr lang="pt-BR"/>
            </a:br>
            <a:r>
              <a:rPr lang="pt-BR"/>
              <a:t>Validando Melhorias</a:t>
            </a:r>
            <a:endParaRPr lang="pt-BR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 smtClean="0"/>
              <a:t>Falha corrigida:</a:t>
            </a: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6985" y="3224758"/>
            <a:ext cx="6571429" cy="30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24447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Experimento com </a:t>
            </a:r>
            <a:r>
              <a:rPr lang="pt-BR" dirty="0" err="1"/>
              <a:t>Chaos</a:t>
            </a:r>
            <a:r>
              <a:rPr lang="pt-BR" dirty="0"/>
              <a:t> Toolkit:</a:t>
            </a:r>
            <a:br>
              <a:rPr lang="pt-BR" dirty="0"/>
            </a:br>
            <a:r>
              <a:rPr lang="pt-BR" dirty="0"/>
              <a:t>Implementando Melhorias</a:t>
            </a:r>
            <a:endParaRPr lang="pt-BR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210415778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Experimento com </a:t>
            </a:r>
            <a:r>
              <a:rPr lang="pt-BR" dirty="0" err="1"/>
              <a:t>Chaos</a:t>
            </a:r>
            <a:r>
              <a:rPr lang="pt-BR" dirty="0"/>
              <a:t> Toolkit:</a:t>
            </a:r>
            <a:br>
              <a:rPr lang="pt-BR" dirty="0"/>
            </a:br>
            <a:r>
              <a:rPr lang="pt-BR" dirty="0"/>
              <a:t>Implementando as Melhorias</a:t>
            </a:r>
            <a:endParaRPr lang="pt-BR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400697750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Experimento com </a:t>
            </a:r>
            <a:r>
              <a:rPr lang="pt-BR" dirty="0" err="1"/>
              <a:t>Chaos</a:t>
            </a:r>
            <a:r>
              <a:rPr lang="pt-BR" dirty="0"/>
              <a:t> Toolkit:</a:t>
            </a:r>
            <a:br>
              <a:rPr lang="pt-BR" dirty="0"/>
            </a:br>
            <a:r>
              <a:rPr lang="pt-BR" dirty="0"/>
              <a:t>Implementando as Melhorias</a:t>
            </a:r>
            <a:endParaRPr lang="pt-BR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83231749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Experimento com </a:t>
            </a:r>
            <a:r>
              <a:rPr lang="pt-BR" dirty="0" err="1"/>
              <a:t>Chaos</a:t>
            </a:r>
            <a:r>
              <a:rPr lang="pt-BR" dirty="0"/>
              <a:t> Toolkit:</a:t>
            </a:r>
            <a:br>
              <a:rPr lang="pt-BR" dirty="0"/>
            </a:br>
            <a:r>
              <a:rPr lang="pt-BR" dirty="0"/>
              <a:t>Implementando as Melhorias</a:t>
            </a:r>
            <a:endParaRPr lang="pt-BR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298824625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Experimento com </a:t>
            </a:r>
            <a:r>
              <a:rPr lang="pt-BR" dirty="0" err="1"/>
              <a:t>Chaos</a:t>
            </a:r>
            <a:r>
              <a:rPr lang="pt-BR" dirty="0"/>
              <a:t> Toolkit:</a:t>
            </a:r>
            <a:br>
              <a:rPr lang="pt-BR" dirty="0"/>
            </a:br>
            <a:r>
              <a:rPr lang="pt-BR" dirty="0"/>
              <a:t>Implementando as Melhorias</a:t>
            </a:r>
            <a:endParaRPr lang="pt-BR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198013693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Experimento com </a:t>
            </a:r>
            <a:r>
              <a:rPr lang="pt-BR" dirty="0" err="1"/>
              <a:t>Chaos</a:t>
            </a:r>
            <a:r>
              <a:rPr lang="pt-BR" dirty="0"/>
              <a:t> Toolkit:</a:t>
            </a:r>
            <a:br>
              <a:rPr lang="pt-BR" dirty="0"/>
            </a:br>
            <a:r>
              <a:rPr lang="pt-BR" dirty="0"/>
              <a:t>Implementando as Melhorias</a:t>
            </a:r>
            <a:endParaRPr lang="pt-BR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71259950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Experimento com </a:t>
            </a:r>
            <a:r>
              <a:rPr lang="pt-BR" dirty="0" err="1"/>
              <a:t>Chaos</a:t>
            </a:r>
            <a:r>
              <a:rPr lang="pt-BR" dirty="0"/>
              <a:t> Toolkit:</a:t>
            </a:r>
            <a:br>
              <a:rPr lang="pt-BR" dirty="0"/>
            </a:br>
            <a:r>
              <a:rPr lang="pt-BR" dirty="0"/>
              <a:t>Implementando as Melhorias</a:t>
            </a:r>
            <a:endParaRPr lang="pt-BR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1245950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Sistemas Confiáveis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652447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sz="2800" dirty="0"/>
              <a:t>Até mesmo sistemas simples apresentam certas surpresas desagradáveis, um certo nível de dívida oculta.</a:t>
            </a:r>
          </a:p>
          <a:p>
            <a:pPr>
              <a:spcAft>
                <a:spcPts val="1000"/>
              </a:spcAft>
            </a:pPr>
            <a:r>
              <a:rPr lang="pt-BR" sz="2800" dirty="0"/>
              <a:t>A Engenharia do Caos apresenta ferramentas para a confirmação da suposição de um sistema resiliente.</a:t>
            </a:r>
          </a:p>
          <a:p>
            <a:pPr>
              <a:spcAft>
                <a:spcPts val="1000"/>
              </a:spcAft>
            </a:pPr>
            <a:r>
              <a:rPr lang="pt-BR" sz="2800" dirty="0"/>
              <a:t>Elas atestas a confiança do sistema no mundo real, fora dos controlados ambientes de testes.</a:t>
            </a:r>
          </a:p>
          <a:p>
            <a:pPr>
              <a:spcAft>
                <a:spcPts val="1000"/>
              </a:spcAft>
            </a:pPr>
            <a:r>
              <a:rPr lang="pt-BR" sz="2800" dirty="0"/>
              <a:t>Os pontos fracos conhecidos devem ser resolvidas, os não conhecidos precisam ser conhecidos.</a:t>
            </a:r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90928326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Experimento com </a:t>
            </a:r>
            <a:r>
              <a:rPr lang="pt-BR" dirty="0" err="1"/>
              <a:t>Chaos</a:t>
            </a:r>
            <a:r>
              <a:rPr lang="pt-BR" dirty="0"/>
              <a:t> Toolkit:</a:t>
            </a:r>
            <a:br>
              <a:rPr lang="pt-BR" dirty="0"/>
            </a:br>
            <a:r>
              <a:rPr lang="pt-BR" dirty="0"/>
              <a:t>Implementando as Melhorias</a:t>
            </a:r>
            <a:endParaRPr lang="pt-BR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394705720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Experimento com </a:t>
            </a:r>
            <a:r>
              <a:rPr lang="pt-BR" dirty="0" err="1"/>
              <a:t>Chaos</a:t>
            </a:r>
            <a:r>
              <a:rPr lang="pt-BR" dirty="0"/>
              <a:t> Toolkit:</a:t>
            </a:r>
            <a:br>
              <a:rPr lang="pt-BR" dirty="0"/>
            </a:br>
            <a:r>
              <a:rPr lang="pt-BR" dirty="0"/>
              <a:t>Implementando as Melhorias</a:t>
            </a:r>
            <a:endParaRPr lang="pt-BR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54860808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Experimento com </a:t>
            </a:r>
            <a:r>
              <a:rPr lang="pt-BR" dirty="0" err="1"/>
              <a:t>Chaos</a:t>
            </a:r>
            <a:r>
              <a:rPr lang="pt-BR" dirty="0"/>
              <a:t> Toolkit:</a:t>
            </a:r>
            <a:br>
              <a:rPr lang="pt-BR" dirty="0"/>
            </a:br>
            <a:r>
              <a:rPr lang="pt-BR" dirty="0"/>
              <a:t>Implementando as Melhorias</a:t>
            </a:r>
            <a:endParaRPr lang="pt-BR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253658937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Experimento com </a:t>
            </a:r>
            <a:r>
              <a:rPr lang="pt-BR" dirty="0" err="1"/>
              <a:t>Chaos</a:t>
            </a:r>
            <a:r>
              <a:rPr lang="pt-BR" dirty="0"/>
              <a:t> Toolkit:</a:t>
            </a:r>
            <a:br>
              <a:rPr lang="pt-BR" dirty="0"/>
            </a:br>
            <a:r>
              <a:rPr lang="pt-BR" dirty="0"/>
              <a:t>Implementando as Melhorias</a:t>
            </a:r>
            <a:endParaRPr lang="pt-BR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369011008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Experimento com </a:t>
            </a:r>
            <a:r>
              <a:rPr lang="pt-BR" dirty="0" err="1"/>
              <a:t>Chaos</a:t>
            </a:r>
            <a:r>
              <a:rPr lang="pt-BR" dirty="0"/>
              <a:t> Toolkit:</a:t>
            </a:r>
            <a:br>
              <a:rPr lang="pt-BR" dirty="0"/>
            </a:br>
            <a:r>
              <a:rPr lang="pt-BR" dirty="0"/>
              <a:t>Implementando as Melhorias</a:t>
            </a:r>
            <a:endParaRPr lang="pt-BR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49374230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Experimento com </a:t>
            </a:r>
            <a:r>
              <a:rPr lang="pt-BR" dirty="0" err="1"/>
              <a:t>Chaos</a:t>
            </a:r>
            <a:r>
              <a:rPr lang="pt-BR" dirty="0"/>
              <a:t> Toolkit:</a:t>
            </a:r>
            <a:br>
              <a:rPr lang="pt-BR" dirty="0"/>
            </a:br>
            <a:r>
              <a:rPr lang="pt-BR" dirty="0"/>
              <a:t>Implementando as Melhorias</a:t>
            </a:r>
            <a:endParaRPr lang="pt-BR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194265423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Experimento com </a:t>
            </a:r>
            <a:r>
              <a:rPr lang="pt-BR" dirty="0" err="1"/>
              <a:t>Chaos</a:t>
            </a:r>
            <a:r>
              <a:rPr lang="pt-BR" dirty="0"/>
              <a:t> Toolkit:</a:t>
            </a:r>
            <a:br>
              <a:rPr lang="pt-BR" dirty="0"/>
            </a:br>
            <a:r>
              <a:rPr lang="pt-BR" dirty="0"/>
              <a:t>Implementando as Melhorias</a:t>
            </a:r>
            <a:endParaRPr lang="pt-BR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162946971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Experimento com </a:t>
            </a:r>
            <a:r>
              <a:rPr lang="pt-BR" dirty="0" err="1"/>
              <a:t>Chaos</a:t>
            </a:r>
            <a:r>
              <a:rPr lang="pt-BR" dirty="0"/>
              <a:t> Toolkit:</a:t>
            </a:r>
            <a:br>
              <a:rPr lang="pt-BR" dirty="0"/>
            </a:br>
            <a:r>
              <a:rPr lang="pt-BR" dirty="0"/>
              <a:t>Implementando as Melhorias</a:t>
            </a:r>
            <a:endParaRPr lang="pt-BR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192882895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Experimento com </a:t>
            </a:r>
            <a:r>
              <a:rPr lang="pt-BR" dirty="0" err="1"/>
              <a:t>Chaos</a:t>
            </a:r>
            <a:r>
              <a:rPr lang="pt-BR" dirty="0"/>
              <a:t> Toolkit:</a:t>
            </a:r>
            <a:br>
              <a:rPr lang="pt-BR" dirty="0"/>
            </a:br>
            <a:r>
              <a:rPr lang="pt-BR" dirty="0"/>
              <a:t>Implementando as Melhorias</a:t>
            </a:r>
            <a:endParaRPr lang="pt-BR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333687652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Experimento com </a:t>
            </a:r>
            <a:r>
              <a:rPr lang="pt-BR" dirty="0" err="1"/>
              <a:t>Chaos</a:t>
            </a:r>
            <a:r>
              <a:rPr lang="pt-BR" dirty="0"/>
              <a:t> Toolkit:</a:t>
            </a:r>
            <a:br>
              <a:rPr lang="pt-BR" dirty="0"/>
            </a:br>
            <a:r>
              <a:rPr lang="pt-BR" dirty="0"/>
              <a:t>Implementando as Melhorias</a:t>
            </a:r>
            <a:endParaRPr lang="pt-BR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4257787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Chaos </a:t>
            </a:r>
            <a:r>
              <a:rPr lang="pt-BR" dirty="0" err="1"/>
              <a:t>Engineering</a:t>
            </a:r>
            <a:r>
              <a:rPr lang="pt-BR" dirty="0"/>
              <a:t> – Abrangência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0322" y="2336872"/>
            <a:ext cx="5678275" cy="4128150"/>
          </a:xfrm>
        </p:spPr>
        <p:txBody>
          <a:bodyPr bIns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</a:pPr>
            <a:r>
              <a:rPr lang="pt-BR" sz="2800" dirty="0"/>
              <a:t>Abrange todo o sistema sociotecnico.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pt-BR" sz="2800" dirty="0"/>
              <a:t>As ferramentas originais de Chaos focavam na infraestrutura.</a:t>
            </a:r>
          </a:p>
          <a:p>
            <a:pPr>
              <a:lnSpc>
                <a:spcPct val="110000"/>
              </a:lnSpc>
            </a:pPr>
            <a:r>
              <a:rPr lang="pt-BR" sz="2800" dirty="0"/>
              <a:t>Entretanto outras áreas que podem apresentar falhas devem ser levadas em consideração.</a:t>
            </a:r>
            <a:r>
              <a:rPr lang="pt-BR" sz="2400" dirty="0"/>
              <a:t/>
            </a:r>
            <a:br>
              <a:rPr lang="pt-BR" sz="2400" dirty="0"/>
            </a:br>
            <a:endParaRPr lang="pt-BR" sz="240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A4B1392-4720-4556-BB68-73350A5B7F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0828" y="2570911"/>
            <a:ext cx="4784658" cy="3751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6170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Experimento com </a:t>
            </a:r>
            <a:r>
              <a:rPr lang="pt-BR" dirty="0" err="1"/>
              <a:t>Chaos</a:t>
            </a:r>
            <a:r>
              <a:rPr lang="pt-BR" dirty="0"/>
              <a:t> Toolkit:</a:t>
            </a:r>
            <a:br>
              <a:rPr lang="pt-BR" dirty="0"/>
            </a:br>
            <a:r>
              <a:rPr lang="pt-BR" dirty="0"/>
              <a:t>Implementando as Melhorias</a:t>
            </a:r>
            <a:endParaRPr lang="pt-BR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50673780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Experimento com </a:t>
            </a:r>
            <a:r>
              <a:rPr lang="pt-BR" dirty="0" err="1"/>
              <a:t>Chaos</a:t>
            </a:r>
            <a:r>
              <a:rPr lang="pt-BR" dirty="0"/>
              <a:t> Toolkit:</a:t>
            </a:r>
            <a:br>
              <a:rPr lang="pt-BR" dirty="0"/>
            </a:br>
            <a:r>
              <a:rPr lang="pt-BR" dirty="0"/>
              <a:t>Implementando as Melhorias</a:t>
            </a:r>
            <a:endParaRPr lang="pt-BR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895753721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Experimento com </a:t>
            </a:r>
            <a:r>
              <a:rPr lang="pt-BR" dirty="0" err="1"/>
              <a:t>Chaos</a:t>
            </a:r>
            <a:r>
              <a:rPr lang="pt-BR" dirty="0"/>
              <a:t> Toolkit:</a:t>
            </a:r>
            <a:br>
              <a:rPr lang="pt-BR" dirty="0"/>
            </a:br>
            <a:r>
              <a:rPr lang="pt-BR" dirty="0"/>
              <a:t>Implementando as Melhorias</a:t>
            </a:r>
            <a:endParaRPr lang="pt-BR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235035705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Experimento com </a:t>
            </a:r>
            <a:r>
              <a:rPr lang="pt-BR" dirty="0" err="1"/>
              <a:t>Chaos</a:t>
            </a:r>
            <a:r>
              <a:rPr lang="pt-BR" dirty="0"/>
              <a:t> Toolkit:</a:t>
            </a:r>
            <a:br>
              <a:rPr lang="pt-BR" dirty="0"/>
            </a:br>
            <a:r>
              <a:rPr lang="pt-BR" dirty="0"/>
              <a:t>Implementando as Melhorias</a:t>
            </a:r>
            <a:endParaRPr lang="pt-BR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3878320112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Experimento com </a:t>
            </a:r>
            <a:r>
              <a:rPr lang="pt-BR" dirty="0" err="1"/>
              <a:t>Chaos</a:t>
            </a:r>
            <a:r>
              <a:rPr lang="pt-BR" dirty="0"/>
              <a:t> Toolkit:</a:t>
            </a:r>
            <a:br>
              <a:rPr lang="pt-BR" dirty="0"/>
            </a:br>
            <a:r>
              <a:rPr lang="pt-BR" dirty="0"/>
              <a:t>Implementando as Melhorias</a:t>
            </a:r>
            <a:endParaRPr lang="pt-BR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2141744937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Experimento com </a:t>
            </a:r>
            <a:r>
              <a:rPr lang="pt-BR" dirty="0" err="1"/>
              <a:t>Chaos</a:t>
            </a:r>
            <a:r>
              <a:rPr lang="pt-BR" dirty="0"/>
              <a:t> Toolkit:</a:t>
            </a:r>
            <a:br>
              <a:rPr lang="pt-BR" dirty="0"/>
            </a:br>
            <a:r>
              <a:rPr lang="pt-BR" dirty="0"/>
              <a:t>Implementando as Melhorias</a:t>
            </a:r>
            <a:endParaRPr lang="pt-BR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1012399773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Experimento com </a:t>
            </a:r>
            <a:r>
              <a:rPr lang="pt-BR" dirty="0" err="1"/>
              <a:t>Chaos</a:t>
            </a:r>
            <a:r>
              <a:rPr lang="pt-BR" dirty="0"/>
              <a:t> Toolkit:</a:t>
            </a:r>
            <a:br>
              <a:rPr lang="pt-BR" dirty="0"/>
            </a:br>
            <a:r>
              <a:rPr lang="pt-BR" dirty="0"/>
              <a:t>Implementando as Melhorias</a:t>
            </a:r>
            <a:endParaRPr lang="pt-BR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3182877706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Experimento com </a:t>
            </a:r>
            <a:r>
              <a:rPr lang="pt-BR" dirty="0" err="1"/>
              <a:t>Chaos</a:t>
            </a:r>
            <a:r>
              <a:rPr lang="pt-BR" dirty="0"/>
              <a:t> Toolkit:</a:t>
            </a:r>
            <a:br>
              <a:rPr lang="pt-BR" dirty="0"/>
            </a:br>
            <a:r>
              <a:rPr lang="pt-BR" dirty="0"/>
              <a:t>Implementando as Melhorias</a:t>
            </a:r>
            <a:endParaRPr lang="pt-BR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3464403235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Experimento com </a:t>
            </a:r>
            <a:r>
              <a:rPr lang="pt-BR" dirty="0" err="1"/>
              <a:t>Chaos</a:t>
            </a:r>
            <a:r>
              <a:rPr lang="pt-BR" dirty="0"/>
              <a:t> Toolkit:</a:t>
            </a:r>
            <a:br>
              <a:rPr lang="pt-BR" dirty="0"/>
            </a:br>
            <a:r>
              <a:rPr lang="pt-BR" dirty="0"/>
              <a:t>Implementando as Melhorias</a:t>
            </a:r>
            <a:endParaRPr lang="pt-BR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3118546804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Experimento com </a:t>
            </a:r>
            <a:r>
              <a:rPr lang="pt-BR" dirty="0" err="1"/>
              <a:t>Chaos</a:t>
            </a:r>
            <a:r>
              <a:rPr lang="pt-BR" dirty="0"/>
              <a:t> Toolkit:</a:t>
            </a:r>
            <a:br>
              <a:rPr lang="pt-BR" dirty="0"/>
            </a:br>
            <a:r>
              <a:rPr lang="pt-BR" dirty="0"/>
              <a:t>Implementando as Melhorias</a:t>
            </a:r>
            <a:endParaRPr lang="pt-BR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232034947"/>
      </p:ext>
    </p:extLst>
  </p:cSld>
  <p:clrMapOvr>
    <a:masterClrMapping/>
  </p:clrMapOvr>
</p:sld>
</file>

<file path=ppt/theme/theme1.xml><?xml version="1.0" encoding="utf-8"?>
<a:theme xmlns:a="http://schemas.openxmlformats.org/drawingml/2006/main" name="Berlim">
  <a:themeElements>
    <a:clrScheme name="Berlim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m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m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1984</TotalTime>
  <Words>3791</Words>
  <Application>Microsoft Office PowerPoint</Application>
  <PresentationFormat>Widescreen</PresentationFormat>
  <Paragraphs>389</Paragraphs>
  <Slides>100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100</vt:i4>
      </vt:variant>
    </vt:vector>
  </HeadingPairs>
  <TitlesOfParts>
    <vt:vector size="104" baseType="lpstr">
      <vt:lpstr>Arial</vt:lpstr>
      <vt:lpstr>Trebuchet MS</vt:lpstr>
      <vt:lpstr>Wingdings</vt:lpstr>
      <vt:lpstr>Berlim</vt:lpstr>
      <vt:lpstr>CHAOS ENGINEERING</vt:lpstr>
      <vt:lpstr>Chaos Engineering</vt:lpstr>
      <vt:lpstr>FUNDAMENTOS</vt:lpstr>
      <vt:lpstr>Chaos Engineering – Fundamentos</vt:lpstr>
      <vt:lpstr>Os usuários de um sistema esperam que o mesmo seja confiável como um todo, não somente no quesito segurança. Há vários fatores que podem por essa confiabilidade em cheque.</vt:lpstr>
      <vt:lpstr>Dark Debt – Dívidas Ocultas</vt:lpstr>
      <vt:lpstr>Chaos Engineering – Um Pequeno Exemplo</vt:lpstr>
      <vt:lpstr>Sistemas Confiáveis</vt:lpstr>
      <vt:lpstr>Chaos Engineering – Abrangência</vt:lpstr>
      <vt:lpstr>O hostil ambiente de produção</vt:lpstr>
      <vt:lpstr>O Processo de Engenharia do Caos</vt:lpstr>
      <vt:lpstr>O Processo de Engenharia do Caos - Passos</vt:lpstr>
      <vt:lpstr>Observabilidade</vt:lpstr>
      <vt:lpstr>Engenheiros do Caos?</vt:lpstr>
      <vt:lpstr>HIPÓTESES</vt:lpstr>
      <vt:lpstr>Como fazer Engenharia do Caos</vt:lpstr>
      <vt:lpstr>Criando Hipóteses</vt:lpstr>
      <vt:lpstr>Coletando Hipóteses</vt:lpstr>
      <vt:lpstr>Coletando Hipóteses – Continuação</vt:lpstr>
      <vt:lpstr>Mapa de Impacto de Probabilidades</vt:lpstr>
      <vt:lpstr>Mapa de Impacto de Probabilidades</vt:lpstr>
      <vt:lpstr>Mapa de Impacto de Probabilidades</vt:lpstr>
      <vt:lpstr>Backlog de Hipóteses</vt:lpstr>
      <vt:lpstr>Criando o Backlog de Hipóteses</vt:lpstr>
      <vt:lpstr>Criando o Backlog de Hipóteses</vt:lpstr>
      <vt:lpstr>GAME DAY</vt:lpstr>
      <vt:lpstr>Planejando um Game Day</vt:lpstr>
      <vt:lpstr>Planejando um Game Day</vt:lpstr>
      <vt:lpstr>Planejando um Game Day – Passos Iniciais</vt:lpstr>
      <vt:lpstr>Planejando um Game Day – Passos Iniciais</vt:lpstr>
      <vt:lpstr>Planejando um Game Day – Passos Iniciais</vt:lpstr>
      <vt:lpstr>Planejando um Game Day – Passos Iniciais</vt:lpstr>
      <vt:lpstr>Planejando um Game Day – Passos Iniciais</vt:lpstr>
      <vt:lpstr>Planejando um Game Day – Passos Iniciais</vt:lpstr>
      <vt:lpstr>Planejando um Game Day – Passos Iniciais</vt:lpstr>
      <vt:lpstr>Planejando um Game Day – Passos Iniciais</vt:lpstr>
      <vt:lpstr>Planejando um Game Day – Passos Iniciais</vt:lpstr>
      <vt:lpstr>Planejando um Game Day – Passos Iniciais</vt:lpstr>
      <vt:lpstr>Planejando um Game Day – Passos Iniciais</vt:lpstr>
      <vt:lpstr>Executando um Game Day</vt:lpstr>
      <vt:lpstr>Executando um Game Day</vt:lpstr>
      <vt:lpstr>AUTOMAÇÃO COM  CHAOS TOOLKIT</vt:lpstr>
      <vt:lpstr>Experimentos Automatizados</vt:lpstr>
      <vt:lpstr>Orquestrando o Chaos</vt:lpstr>
      <vt:lpstr>Chaos Toolkit</vt:lpstr>
      <vt:lpstr>Chaos Toolkit Workflow</vt:lpstr>
      <vt:lpstr>Preparando o ambiente</vt:lpstr>
      <vt:lpstr>Instalando o Chaos Toolkit</vt:lpstr>
      <vt:lpstr>Instalando o Chaos Toolkit</vt:lpstr>
      <vt:lpstr>EXECUTANDO EXPERIMENTOS AUTOMATIZADOS</vt:lpstr>
      <vt:lpstr>Preparando a execução no Chaos Toolkit</vt:lpstr>
      <vt:lpstr>Conhecendo o sistema alvo</vt:lpstr>
      <vt:lpstr>Conhecendo o sistema alvo</vt:lpstr>
      <vt:lpstr>Conhecendo o sistema alvo</vt:lpstr>
      <vt:lpstr>Conhecendo o sistema alvo</vt:lpstr>
      <vt:lpstr>Experimento com Chaos Toolkit: Exploração e Descoberta</vt:lpstr>
      <vt:lpstr>Experimento com Chaos Toolkit: Exploração e Descoberta</vt:lpstr>
      <vt:lpstr>Experimento com Chaos Toolkit: Exploração e Descoberta</vt:lpstr>
      <vt:lpstr>Experimento com Chaos Toolkit: Exploração e Descoberta</vt:lpstr>
      <vt:lpstr>Experimento com Chaos Toolkit: Exploração e Descoberta</vt:lpstr>
      <vt:lpstr>Experimento com Chaos Toolkit: Descoberta e Análise</vt:lpstr>
      <vt:lpstr>Experimento com Chaos Toolkit: Descoberta e Análise</vt:lpstr>
      <vt:lpstr>Experimento com Chaos Toolkit: Descoberta e Análise</vt:lpstr>
      <vt:lpstr>Experimento com Chaos Toolkit: Descoberta e Análise</vt:lpstr>
      <vt:lpstr>Experimento com Chaos Toolkit: Por dentro do experimento</vt:lpstr>
      <vt:lpstr>Experimento com Chaos Toolkit: Por dentro do experimento</vt:lpstr>
      <vt:lpstr>Experimento com Chaos Toolkit: Por dentro do experimento</vt:lpstr>
      <vt:lpstr>Experimento com Chaos Toolkit: Por dentro do experimento</vt:lpstr>
      <vt:lpstr>Experimento com Chaos Toolkit: Implementando Melhorias</vt:lpstr>
      <vt:lpstr>Experimento com Chaos Toolkit: Implementando Melhorias</vt:lpstr>
      <vt:lpstr>Experimento com Chaos Toolkit: Validando Melhorias</vt:lpstr>
      <vt:lpstr>Experimento com Chaos Toolkit: Validando Melhorias</vt:lpstr>
      <vt:lpstr>Experimento com Chaos Toolkit: Implementando Melhorias</vt:lpstr>
      <vt:lpstr>Experimento com Chaos Toolkit: Implementando as Melhorias</vt:lpstr>
      <vt:lpstr>Experimento com Chaos Toolkit: Implementando as Melhorias</vt:lpstr>
      <vt:lpstr>Experimento com Chaos Toolkit: Implementando as Melhorias</vt:lpstr>
      <vt:lpstr>Experimento com Chaos Toolkit: Implementando as Melhorias</vt:lpstr>
      <vt:lpstr>Experimento com Chaos Toolkit: Implementando as Melhorias</vt:lpstr>
      <vt:lpstr>Experimento com Chaos Toolkit: Implementando as Melhorias</vt:lpstr>
      <vt:lpstr>Experimento com Chaos Toolkit: Implementando as Melhorias</vt:lpstr>
      <vt:lpstr>Experimento com Chaos Toolkit: Implementando as Melhorias</vt:lpstr>
      <vt:lpstr>Experimento com Chaos Toolkit: Implementando as Melhorias</vt:lpstr>
      <vt:lpstr>Experimento com Chaos Toolkit: Implementando as Melhorias</vt:lpstr>
      <vt:lpstr>Experimento com Chaos Toolkit: Implementando as Melhorias</vt:lpstr>
      <vt:lpstr>Experimento com Chaos Toolkit: Implementando as Melhorias</vt:lpstr>
      <vt:lpstr>Experimento com Chaos Toolkit: Implementando as Melhorias</vt:lpstr>
      <vt:lpstr>Experimento com Chaos Toolkit: Implementando as Melhorias</vt:lpstr>
      <vt:lpstr>Experimento com Chaos Toolkit: Implementando as Melhorias</vt:lpstr>
      <vt:lpstr>Experimento com Chaos Toolkit: Implementando as Melhorias</vt:lpstr>
      <vt:lpstr>Experimento com Chaos Toolkit: Implementando as Melhorias</vt:lpstr>
      <vt:lpstr>Experimento com Chaos Toolkit: Implementando as Melhorias</vt:lpstr>
      <vt:lpstr>Experimento com Chaos Toolkit: Implementando as Melhorias</vt:lpstr>
      <vt:lpstr>Experimento com Chaos Toolkit: Implementando as Melhorias</vt:lpstr>
      <vt:lpstr>Experimento com Chaos Toolkit: Implementando as Melhorias</vt:lpstr>
      <vt:lpstr>Experimento com Chaos Toolkit: Implementando as Melhorias</vt:lpstr>
      <vt:lpstr>Experimento com Chaos Toolkit: Implementando as Melhorias</vt:lpstr>
      <vt:lpstr>Experimento com Chaos Toolkit: Implementando as Melhorias</vt:lpstr>
      <vt:lpstr>Experimento com Chaos Toolkit: Implementando as Melhorias</vt:lpstr>
      <vt:lpstr>Experimento com Chaos Toolkit: Implementando as Melhorias</vt:lpstr>
      <vt:lpstr>Experimento com Chaos Toolkit: Implementando as Melhorias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CHAOS ENGINEERING</dc:title>
  <dc:creator>Felipe Oliveira</dc:creator>
  <cp:lastModifiedBy>JAVA</cp:lastModifiedBy>
  <cp:revision>202</cp:revision>
  <dcterms:created xsi:type="dcterms:W3CDTF">2019-09-08T02:45:33Z</dcterms:created>
  <dcterms:modified xsi:type="dcterms:W3CDTF">2019-10-01T23:57:48Z</dcterms:modified>
</cp:coreProperties>
</file>