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57" r:id="rId4"/>
    <p:sldId id="258" r:id="rId5"/>
    <p:sldId id="268" r:id="rId6"/>
    <p:sldId id="269" r:id="rId7"/>
    <p:sldId id="266" r:id="rId8"/>
    <p:sldId id="267" r:id="rId9"/>
    <p:sldId id="264" r:id="rId10"/>
    <p:sldId id="270" r:id="rId11"/>
    <p:sldId id="274" r:id="rId12"/>
    <p:sldId id="260" r:id="rId13"/>
    <p:sldId id="272" r:id="rId14"/>
    <p:sldId id="273" r:id="rId15"/>
    <p:sldId id="275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34C90E-5BD2-486D-8032-324EE37378DD}" v="66" dt="2021-10-20T15:01:18.542"/>
    <p1510:client id="{6A7D7EB9-117C-DEA1-E231-73AF3A7BD657}" v="8" dt="2021-10-26T19:55:04.887"/>
    <p1510:client id="{891FF3C0-DFEA-7387-DBAC-23259C9B5ECE}" v="2" dt="2021-10-24T20:13:04.821"/>
    <p1510:client id="{D6794853-243D-16FB-B211-A22A3F419696}" v="168" dt="2021-10-25T19:44:48.304"/>
    <p1510:client id="{E2F826CF-4F1D-5F1D-7891-BBBE55CF8145}" v="234" dt="2021-10-23T19:37:45.658"/>
    <p1510:client id="{EF685CA0-DEA0-C67E-46C0-F7EEC654220D}" v="610" dt="2021-10-20T21:24:59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2303A6-9D19-4FBA-84C5-A7EC9F4789BF}"/>
              </a:ext>
            </a:extLst>
          </p:cNvPr>
          <p:cNvSpPr txBox="1"/>
          <p:nvPr/>
        </p:nvSpPr>
        <p:spPr>
          <a:xfrm>
            <a:off x="3960" y="518555"/>
            <a:ext cx="1218408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latin typeface="Ebrima"/>
                <a:ea typeface="Ebrima"/>
                <a:cs typeface="Ebrima"/>
              </a:rPr>
              <a:t>AGUARDE UM MOMENTO</a:t>
            </a:r>
            <a:br>
              <a:rPr lang="en-US" sz="4400" dirty="0">
                <a:latin typeface="Ebrima"/>
                <a:ea typeface="Ebrima"/>
                <a:cs typeface="Ebrima"/>
              </a:rPr>
            </a:br>
            <a:r>
              <a:rPr lang="en-US" sz="4400">
                <a:latin typeface="Ebrima"/>
                <a:ea typeface="Ebrima"/>
                <a:cs typeface="Ebrima"/>
              </a:rPr>
              <a:t>A APRESENTAÇÃO JÁ IRÁ COMEÇAR</a:t>
            </a:r>
            <a:endParaRPr lang="en-US" sz="4400" dirty="0">
              <a:latin typeface="Ebrima"/>
              <a:ea typeface="Ebrima"/>
              <a:cs typeface="Ebrima"/>
            </a:endParaRPr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15CAC67A-895D-4979-94D3-6EF8E469B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2152650"/>
            <a:ext cx="6905625" cy="4600575"/>
          </a:xfrm>
          <a:prstGeom prst="rect">
            <a:avLst/>
          </a:prstGeom>
        </p:spPr>
      </p:pic>
      <p:pic>
        <p:nvPicPr>
          <p:cNvPr id="8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471DE778-E32F-41E8-9CC2-7A84F38C1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78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EB155-7FDE-4B6C-BDA3-363B603E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>
                <a:latin typeface="Ebrima"/>
                <a:ea typeface="Ebrima"/>
                <a:cs typeface="Calibri Light"/>
              </a:rPr>
              <a:t>MER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B8FB1E6C-D28F-4A03-909A-784CE758B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 err="1">
                <a:latin typeface="Ebrima"/>
                <a:ea typeface="Ebrima"/>
                <a:cs typeface="Calibri"/>
              </a:rPr>
              <a:t>Modelo</a:t>
            </a:r>
            <a:r>
              <a:rPr lang="en-US" sz="1800" dirty="0">
                <a:latin typeface="Ebrima"/>
                <a:ea typeface="Ebrima"/>
                <a:cs typeface="Calibri"/>
              </a:rPr>
              <a:t> de </a:t>
            </a:r>
            <a:r>
              <a:rPr lang="en-US" sz="1800" dirty="0" err="1">
                <a:latin typeface="Ebrima"/>
                <a:ea typeface="Ebrima"/>
                <a:cs typeface="Calibri"/>
              </a:rPr>
              <a:t>Entidade</a:t>
            </a:r>
            <a:r>
              <a:rPr lang="en-US" sz="1800" dirty="0">
                <a:latin typeface="Ebrima"/>
                <a:ea typeface="Ebrima"/>
                <a:cs typeface="Calibri"/>
              </a:rPr>
              <a:t> </a:t>
            </a:r>
            <a:r>
              <a:rPr lang="en-US" sz="1800" dirty="0" err="1">
                <a:latin typeface="Ebrima"/>
                <a:ea typeface="Ebrima"/>
                <a:cs typeface="Calibri"/>
              </a:rPr>
              <a:t>Relacional</a:t>
            </a:r>
            <a:endParaRPr lang="en-US" sz="1800">
              <a:latin typeface="Ebrima"/>
              <a:ea typeface="Ebrima"/>
              <a:cs typeface="Ebrima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0CB2DB68-44BB-475F-90E9-6A55A92A1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511702"/>
            <a:ext cx="9029700" cy="434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754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EB155-7FDE-4B6C-BDA3-363B603E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Ebrima"/>
                <a:ea typeface="Ebrima"/>
                <a:cs typeface="Calibri Light"/>
              </a:rPr>
              <a:t>DER</a:t>
            </a:r>
            <a:endParaRPr lang="en-US" sz="3200" dirty="0">
              <a:latin typeface="Ebrima"/>
              <a:ea typeface="Ebrima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B8FB1E6C-D28F-4A03-909A-784CE758B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 err="1">
                <a:latin typeface="Ebrima"/>
                <a:ea typeface="Ebrima"/>
                <a:cs typeface="Calibri"/>
              </a:rPr>
              <a:t>Diagrama</a:t>
            </a:r>
            <a:r>
              <a:rPr lang="en-US" sz="1800" dirty="0">
                <a:latin typeface="Ebrima"/>
                <a:ea typeface="Ebrima"/>
                <a:cs typeface="Calibri"/>
              </a:rPr>
              <a:t> de </a:t>
            </a:r>
            <a:r>
              <a:rPr lang="en-US" sz="1800" dirty="0" err="1">
                <a:latin typeface="Ebrima"/>
                <a:ea typeface="Ebrima"/>
                <a:cs typeface="Calibri"/>
              </a:rPr>
              <a:t>Entidade</a:t>
            </a:r>
            <a:r>
              <a:rPr lang="en-US" sz="1800" dirty="0">
                <a:latin typeface="Ebrima"/>
                <a:ea typeface="Ebrima"/>
                <a:cs typeface="Calibri"/>
              </a:rPr>
              <a:t> </a:t>
            </a:r>
            <a:r>
              <a:rPr lang="en-US" sz="1800" dirty="0" err="1">
                <a:latin typeface="Ebrima"/>
                <a:ea typeface="Ebrima"/>
                <a:cs typeface="Calibri"/>
              </a:rPr>
              <a:t>Relacionar</a:t>
            </a:r>
            <a:endParaRPr lang="en-US" sz="1800">
              <a:latin typeface="Ebrima"/>
              <a:ea typeface="Ebrima"/>
              <a:cs typeface="Ebrima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BF9FB2BF-EA47-4161-ADDE-4BAD27CD9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630306"/>
            <a:ext cx="6677025" cy="422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2264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EB155-7FDE-4B6C-BDA3-363B603E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Ebrima"/>
                <a:ea typeface="Ebrima"/>
                <a:cs typeface="Calibri Light"/>
              </a:rPr>
              <a:t>Use Cases</a:t>
            </a:r>
            <a:endParaRPr lang="en-US" sz="5400">
              <a:latin typeface="Ebrima"/>
              <a:ea typeface="Ebrima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FC2879B-21E6-4F9B-9774-604B19A36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latin typeface="Ebrima"/>
                <a:ea typeface="Ebrima"/>
                <a:cs typeface="Calibri"/>
              </a:rPr>
              <a:t>C#</a:t>
            </a:r>
            <a:endParaRPr lang="en-US" sz="2200">
              <a:latin typeface="Ebrima"/>
              <a:ea typeface="Ebrima"/>
              <a:cs typeface="Ebrima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40D21CE-A4C8-44F0-B0F5-AF1311CD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746" y="1064476"/>
            <a:ext cx="6903720" cy="472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0576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EB155-7FDE-4B6C-BDA3-363B603E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Ebrima"/>
                <a:ea typeface="Ebrima"/>
                <a:cs typeface="Calibri Light"/>
              </a:rPr>
              <a:t>Use Cases</a:t>
            </a:r>
            <a:endParaRPr lang="en-US" sz="5400">
              <a:latin typeface="Ebrima"/>
              <a:ea typeface="Ebrima"/>
              <a:cs typeface="Ebrima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FC2879B-21E6-4F9B-9774-604B19A36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latin typeface="Ebrima"/>
                <a:ea typeface="Ebrima"/>
                <a:cs typeface="Calibri"/>
              </a:rPr>
              <a:t>ASP</a:t>
            </a: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B2659393-7D2F-43C5-95C1-9E491CB1E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0" y="702037"/>
            <a:ext cx="5686425" cy="545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321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EB155-7FDE-4B6C-BDA3-363B603E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Ebrima"/>
                <a:ea typeface="Ebrima"/>
                <a:cs typeface="Calibri Light"/>
              </a:rPr>
              <a:t>Use Cases</a:t>
            </a:r>
            <a:endParaRPr lang="en-US" sz="5400">
              <a:latin typeface="Ebrima"/>
              <a:ea typeface="Ebrima"/>
              <a:cs typeface="Ebrima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FC2879B-21E6-4F9B-9774-604B19A36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latin typeface="Ebrima"/>
                <a:ea typeface="Ebrima"/>
                <a:cs typeface="Calibri"/>
              </a:rPr>
              <a:t>Mobile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E928864A-5F34-4BEB-8355-D60E57BE9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0" y="968375"/>
            <a:ext cx="6505575" cy="493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4228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EB155-7FDE-4B6C-BDA3-363B603E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Ebrima"/>
                <a:ea typeface="Ebrima"/>
                <a:cs typeface="Calibri Light"/>
              </a:rPr>
              <a:t>Diagrama de Classe</a:t>
            </a:r>
            <a:endParaRPr lang="en-US" dirty="0">
              <a:latin typeface="Ebrima"/>
              <a:ea typeface="Ebrima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FC2879B-21E6-4F9B-9774-604B19A36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 err="1">
                <a:cs typeface="Calibri"/>
              </a:rPr>
              <a:t>Diagramas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B92878B6-2EDC-4D51-8C53-5D00F9335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0" y="513042"/>
            <a:ext cx="8077200" cy="583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41941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985F8-EBB8-422F-8964-47B2ED08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err="1">
                <a:solidFill>
                  <a:srgbClr val="FFFFFF"/>
                </a:solidFill>
                <a:latin typeface="Ebrima"/>
                <a:ea typeface="Ebrima"/>
                <a:cs typeface="Ebrima"/>
              </a:rPr>
              <a:t>Aplicações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0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30EED-9FF9-4E5C-855D-CF8C5679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err="1">
                <a:latin typeface="Ebrima"/>
                <a:ea typeface="Ebrima"/>
                <a:cs typeface="Ebrima"/>
              </a:rPr>
              <a:t>Considerações</a:t>
            </a:r>
            <a:r>
              <a:rPr lang="en-US" sz="8000" kern="1200">
                <a:latin typeface="Ebrima"/>
                <a:ea typeface="Ebrima"/>
                <a:cs typeface="Ebrima"/>
              </a:rPr>
              <a:t> </a:t>
            </a:r>
            <a:r>
              <a:rPr lang="en-US" sz="8000" kern="1200" err="1">
                <a:latin typeface="Ebrima"/>
                <a:ea typeface="Ebrima"/>
                <a:cs typeface="Ebrima"/>
              </a:rPr>
              <a:t>Finais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27598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5031" y="4504809"/>
            <a:ext cx="5561938" cy="15345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latin typeface="Ebrima"/>
                <a:ea typeface="Ebrima"/>
                <a:cs typeface="Calibri"/>
              </a:rPr>
              <a:t>Ratio Alpha</a:t>
            </a:r>
            <a:br>
              <a:rPr lang="en-US" sz="3200" dirty="0">
                <a:latin typeface="Ebrima"/>
                <a:ea typeface="Ebrima"/>
                <a:cs typeface="Calibri"/>
              </a:rPr>
            </a:br>
            <a:br>
              <a:rPr lang="en-US" sz="2000" dirty="0">
                <a:latin typeface="Ebrima"/>
                <a:ea typeface="Ebrima"/>
                <a:cs typeface="Calibri"/>
              </a:rPr>
            </a:br>
            <a:endParaRPr lang="en-US" sz="2000" dirty="0">
              <a:latin typeface="Ebrima"/>
              <a:ea typeface="Ebrima"/>
              <a:cs typeface="Calibri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FE6B11-5703-4A7A-AE38-BD79AE30D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977" y="526969"/>
            <a:ext cx="7043675" cy="466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F4CF2-9AAC-4358-B438-89B5E8F1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FFFFFF"/>
                </a:solidFill>
                <a:latin typeface="Ebrima"/>
                <a:ea typeface="Ebrima"/>
                <a:cs typeface="Calibri Light"/>
              </a:rPr>
              <a:t>Integrantes</a:t>
            </a:r>
            <a:r>
              <a:rPr lang="en-US" dirty="0">
                <a:solidFill>
                  <a:srgbClr val="FFFFFF"/>
                </a:solidFill>
                <a:latin typeface="Ebrima"/>
                <a:ea typeface="Ebrima"/>
                <a:cs typeface="Calibri Light"/>
              </a:rPr>
              <a:t> </a:t>
            </a:r>
            <a:r>
              <a:rPr lang="en-US">
                <a:solidFill>
                  <a:srgbClr val="FFFFFF"/>
                </a:solidFill>
                <a:latin typeface="Ebrima"/>
                <a:ea typeface="Ebrima"/>
                <a:cs typeface="Calibri Light"/>
              </a:rPr>
              <a:t>e </a:t>
            </a:r>
            <a:r>
              <a:rPr lang="en-US" err="1">
                <a:solidFill>
                  <a:srgbClr val="FFFFFF"/>
                </a:solidFill>
                <a:latin typeface="Ebrima"/>
                <a:ea typeface="Ebrima"/>
                <a:cs typeface="Calibri Light"/>
              </a:rPr>
              <a:t>funções</a:t>
            </a:r>
            <a:endParaRPr lang="en-US" err="1">
              <a:solidFill>
                <a:srgbClr val="FFFFFF"/>
              </a:solidFill>
              <a:latin typeface="Ebrima"/>
              <a:ea typeface="Ebrima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A4469-0529-41BB-A4EC-09A3B8BDF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Ebrima"/>
                <a:ea typeface="Ebrima"/>
                <a:cs typeface="Calibri"/>
              </a:rPr>
              <a:t>Pedro Delgado Baldo</a:t>
            </a:r>
            <a:br>
              <a:rPr lang="en-US" dirty="0">
                <a:latin typeface="Ebrima"/>
                <a:cs typeface="Calibri"/>
              </a:rPr>
            </a:br>
            <a:r>
              <a:rPr lang="en-US" sz="2000" i="1">
                <a:latin typeface="Ebrima"/>
                <a:ea typeface="Ebrima"/>
                <a:cs typeface="Calibri"/>
              </a:rPr>
              <a:t>Desenvolvedor Mobile</a:t>
            </a:r>
          </a:p>
          <a:p>
            <a:r>
              <a:rPr lang="en-US">
                <a:latin typeface="Ebrima"/>
                <a:ea typeface="Ebrima"/>
                <a:cs typeface="Calibri"/>
              </a:rPr>
              <a:t>Guilherme Albuquerque de Souza</a:t>
            </a:r>
            <a:br>
              <a:rPr lang="en-US" dirty="0">
                <a:latin typeface="Ebrima"/>
                <a:cs typeface="Calibri"/>
              </a:rPr>
            </a:br>
            <a:r>
              <a:rPr lang="en-US" sz="2000" i="1">
                <a:latin typeface="Ebrima"/>
                <a:ea typeface="Ebrima"/>
                <a:cs typeface="Calibri"/>
              </a:rPr>
              <a:t>Desenvolvedor Mobile</a:t>
            </a:r>
          </a:p>
          <a:p>
            <a:r>
              <a:rPr lang="en-US">
                <a:latin typeface="Ebrima"/>
                <a:ea typeface="Ebrima"/>
                <a:cs typeface="Calibri"/>
              </a:rPr>
              <a:t>Fernando Escribano Munhoz</a:t>
            </a:r>
            <a:br>
              <a:rPr lang="en-US" dirty="0">
                <a:latin typeface="Ebrima"/>
                <a:cs typeface="Calibri"/>
              </a:rPr>
            </a:br>
            <a:r>
              <a:rPr lang="en-US" sz="2000" i="1">
                <a:latin typeface="Ebrima"/>
                <a:ea typeface="Ebrima"/>
                <a:cs typeface="Calibri"/>
              </a:rPr>
              <a:t>DBA e DBA Mobile</a:t>
            </a:r>
          </a:p>
          <a:p>
            <a:r>
              <a:rPr lang="en-US">
                <a:latin typeface="Ebrima"/>
                <a:ea typeface="Ebrima"/>
                <a:cs typeface="Calibri"/>
              </a:rPr>
              <a:t>Taumanni Ioannou</a:t>
            </a:r>
            <a:br>
              <a:rPr lang="en-US" dirty="0">
                <a:latin typeface="Ebrima"/>
                <a:cs typeface="Calibri"/>
              </a:rPr>
            </a:br>
            <a:r>
              <a:rPr lang="en-US" sz="2000" i="1">
                <a:latin typeface="Ebrima"/>
                <a:ea typeface="Ebrima"/>
                <a:cs typeface="Calibri"/>
              </a:rPr>
              <a:t>DBA, Documentação e Desenvolvedor </a:t>
            </a:r>
            <a:r>
              <a:rPr lang="en-US" sz="2000" i="1" dirty="0">
                <a:latin typeface="Ebrima"/>
                <a:ea typeface="Ebrima"/>
                <a:cs typeface="Calibri"/>
              </a:rPr>
              <a:t>ASP</a:t>
            </a:r>
          </a:p>
          <a:p>
            <a:r>
              <a:rPr lang="en-US">
                <a:latin typeface="Ebrima"/>
                <a:ea typeface="Ebrima"/>
                <a:cs typeface="Calibri"/>
              </a:rPr>
              <a:t>Thiago Harada</a:t>
            </a:r>
            <a:br>
              <a:rPr lang="en-US" dirty="0">
                <a:latin typeface="Ebrima"/>
                <a:cs typeface="Calibri"/>
              </a:rPr>
            </a:br>
            <a:r>
              <a:rPr lang="en-US" sz="2000" i="1">
                <a:latin typeface="Ebrima"/>
                <a:ea typeface="Ebrima"/>
                <a:cs typeface="Calibri"/>
              </a:rPr>
              <a:t>Designer, Desenvolvedor ASP </a:t>
            </a:r>
            <a:r>
              <a:rPr lang="en-US" sz="2000" i="1" dirty="0">
                <a:latin typeface="Ebrima"/>
                <a:ea typeface="+mn-lt"/>
                <a:cs typeface="+mn-lt"/>
              </a:rPr>
              <a:t>e Documentação</a:t>
            </a:r>
            <a:endParaRPr lang="en-US" sz="2000" i="1">
              <a:latin typeface="Ebrima"/>
              <a:ea typeface="Ebrima"/>
              <a:cs typeface="Calibri"/>
            </a:endParaRPr>
          </a:p>
          <a:p>
            <a:r>
              <a:rPr lang="en-US">
                <a:latin typeface="Ebrima"/>
                <a:ea typeface="Ebrima"/>
                <a:cs typeface="Calibri"/>
              </a:rPr>
              <a:t>Sérgio Carlos de Souza Gregório Júnior</a:t>
            </a:r>
            <a:br>
              <a:rPr lang="en-US" dirty="0">
                <a:latin typeface="Ebrima"/>
                <a:cs typeface="Calibri"/>
              </a:rPr>
            </a:br>
            <a:r>
              <a:rPr lang="en-US" sz="2000" i="1">
                <a:latin typeface="Ebrima"/>
                <a:ea typeface="Ebrima"/>
                <a:cs typeface="Calibri"/>
              </a:rPr>
              <a:t>Desenvolvedor C#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059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BC63D-147C-481B-A69F-7AE6C36F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34" y="591344"/>
            <a:ext cx="3771900" cy="5585619"/>
          </a:xfrm>
        </p:spPr>
        <p:txBody>
          <a:bodyPr>
            <a:normAutofit/>
          </a:bodyPr>
          <a:lstStyle/>
          <a:p>
            <a:r>
              <a:rPr lang="en-US" sz="3200" err="1">
                <a:solidFill>
                  <a:srgbClr val="FFFFFF"/>
                </a:solidFill>
                <a:latin typeface="Ebrima"/>
                <a:ea typeface="Ebrima"/>
                <a:cs typeface="Calibri Light"/>
              </a:rPr>
              <a:t>Situação-Problema</a:t>
            </a:r>
            <a:endParaRPr lang="en-US" sz="3200" err="1">
              <a:solidFill>
                <a:srgbClr val="FFFFFF"/>
              </a:solidFill>
              <a:latin typeface="Ebrima"/>
              <a:ea typeface="Ebrima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AB86E-1230-4485-A1DF-328AB0312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Ebrima"/>
                <a:ea typeface="Ebrima"/>
                <a:cs typeface="Calibri"/>
              </a:rPr>
              <a:t>Mercado de </a:t>
            </a:r>
            <a:r>
              <a:rPr lang="en-US" dirty="0" err="1">
                <a:latin typeface="Ebrima"/>
                <a:ea typeface="Ebrima"/>
                <a:cs typeface="Calibri"/>
              </a:rPr>
              <a:t>criptomoedas</a:t>
            </a:r>
            <a:r>
              <a:rPr lang="en-US" dirty="0">
                <a:latin typeface="Ebrima"/>
                <a:ea typeface="Ebrima"/>
                <a:cs typeface="Calibri"/>
              </a:rPr>
              <a:t> </a:t>
            </a:r>
            <a:r>
              <a:rPr lang="en-US" dirty="0" err="1">
                <a:latin typeface="Ebrima"/>
                <a:ea typeface="Ebrima"/>
                <a:cs typeface="Calibri"/>
              </a:rPr>
              <a:t>relativamente</a:t>
            </a:r>
            <a:r>
              <a:rPr lang="en-US" dirty="0">
                <a:latin typeface="Ebrima"/>
                <a:ea typeface="Ebrima"/>
                <a:cs typeface="Calibri"/>
              </a:rPr>
              <a:t> novo no </a:t>
            </a:r>
            <a:r>
              <a:rPr lang="en-US" dirty="0" err="1">
                <a:latin typeface="Ebrima"/>
                <a:ea typeface="Ebrima"/>
                <a:cs typeface="Calibri"/>
              </a:rPr>
              <a:t>país</a:t>
            </a:r>
            <a:r>
              <a:rPr lang="en-US" dirty="0">
                <a:latin typeface="Ebrima"/>
                <a:ea typeface="Ebrima"/>
                <a:cs typeface="Calibri"/>
              </a:rPr>
              <a:t>;</a:t>
            </a:r>
          </a:p>
          <a:p>
            <a:r>
              <a:rPr lang="en-US" dirty="0" err="1">
                <a:latin typeface="Ebrima"/>
                <a:ea typeface="Ebrima"/>
                <a:cs typeface="Calibri"/>
              </a:rPr>
              <a:t>Problemas</a:t>
            </a:r>
            <a:r>
              <a:rPr lang="en-US" dirty="0">
                <a:latin typeface="Ebrima"/>
                <a:ea typeface="Ebrima"/>
                <a:cs typeface="Calibri"/>
              </a:rPr>
              <a:t> </a:t>
            </a:r>
            <a:r>
              <a:rPr lang="en-US" dirty="0" err="1">
                <a:latin typeface="Ebrima"/>
                <a:ea typeface="Ebrima"/>
                <a:cs typeface="Calibri"/>
              </a:rPr>
              <a:t>como</a:t>
            </a:r>
            <a:r>
              <a:rPr lang="en-US" dirty="0">
                <a:latin typeface="Ebrima"/>
                <a:ea typeface="Ebrima"/>
                <a:cs typeface="Calibri"/>
              </a:rPr>
              <a:t> </a:t>
            </a:r>
            <a:r>
              <a:rPr lang="en-US" dirty="0" err="1">
                <a:latin typeface="Ebrima"/>
                <a:ea typeface="Ebrima"/>
                <a:cs typeface="Calibri"/>
              </a:rPr>
              <a:t>medo</a:t>
            </a:r>
            <a:r>
              <a:rPr lang="en-US" dirty="0">
                <a:latin typeface="Ebrima"/>
                <a:ea typeface="Ebrima"/>
                <a:cs typeface="Calibri"/>
              </a:rPr>
              <a:t> </a:t>
            </a:r>
            <a:r>
              <a:rPr lang="en-US" dirty="0" err="1">
                <a:latin typeface="Ebrima"/>
                <a:ea typeface="Ebrima"/>
                <a:cs typeface="Calibri"/>
              </a:rPr>
              <a:t>quando</a:t>
            </a:r>
            <a:r>
              <a:rPr lang="en-US" dirty="0">
                <a:latin typeface="Ebrima"/>
                <a:ea typeface="Ebrima"/>
                <a:cs typeface="Calibri"/>
              </a:rPr>
              <a:t> se </a:t>
            </a:r>
            <a:r>
              <a:rPr lang="en-US" dirty="0" err="1">
                <a:latin typeface="Ebrima"/>
                <a:ea typeface="Ebrima"/>
                <a:cs typeface="Calibri"/>
              </a:rPr>
              <a:t>trata</a:t>
            </a:r>
            <a:r>
              <a:rPr lang="en-US" dirty="0">
                <a:latin typeface="Ebrima"/>
                <a:ea typeface="Ebrima"/>
                <a:cs typeface="Calibri"/>
              </a:rPr>
              <a:t> de </a:t>
            </a:r>
            <a:r>
              <a:rPr lang="en-US" dirty="0" err="1">
                <a:latin typeface="Ebrima"/>
                <a:ea typeface="Ebrima"/>
                <a:cs typeface="Calibri"/>
              </a:rPr>
              <a:t>investimentos</a:t>
            </a:r>
            <a:r>
              <a:rPr lang="en-US" dirty="0">
                <a:latin typeface="Ebrima"/>
                <a:ea typeface="Ebrima"/>
                <a:cs typeface="Calibri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818266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01433-3717-487B-BD0A-B46034E8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  <a:latin typeface="Ebrima"/>
                <a:ea typeface="Ebrima"/>
                <a:cs typeface="Calibri Light"/>
              </a:rPr>
              <a:t>Gráficos e Estatísticas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483E365A-4598-4E4F-B6A3-7B658FC02C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7931" y="770382"/>
            <a:ext cx="4486275" cy="2286000"/>
          </a:xfrm>
        </p:spPr>
      </p:pic>
      <p:pic>
        <p:nvPicPr>
          <p:cNvPr id="10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4D50897A-3D9F-4A0A-A8F7-1CE9445A45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53200" y="4581235"/>
            <a:ext cx="5181600" cy="120231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ACD47F-014B-476A-899E-D37FF3432739}"/>
              </a:ext>
            </a:extLst>
          </p:cNvPr>
          <p:cNvSpPr txBox="1"/>
          <p:nvPr/>
        </p:nvSpPr>
        <p:spPr>
          <a:xfrm>
            <a:off x="7267575" y="200025"/>
            <a:ext cx="37528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Ebrima"/>
                <a:ea typeface="Ebrima"/>
                <a:cs typeface="Ebrima"/>
              </a:rPr>
              <a:t>Conhecimento sobre criptomoedas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8843F9-BEF0-462B-BFF4-4ACED2134F6E}"/>
              </a:ext>
            </a:extLst>
          </p:cNvPr>
          <p:cNvSpPr txBox="1"/>
          <p:nvPr/>
        </p:nvSpPr>
        <p:spPr>
          <a:xfrm>
            <a:off x="6496050" y="3781425"/>
            <a:ext cx="52959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/>
            <a:r>
              <a:rPr lang="en-US" err="1">
                <a:latin typeface="Ebrima"/>
                <a:ea typeface="Ebrima"/>
                <a:cs typeface="Ebrima"/>
              </a:rPr>
              <a:t>Dificuldades</a:t>
            </a:r>
            <a:r>
              <a:rPr lang="en-US" dirty="0">
                <a:latin typeface="Ebrima"/>
                <a:ea typeface="Ebrima"/>
                <a:cs typeface="Ebrima"/>
              </a:rPr>
              <a:t> para </a:t>
            </a:r>
            <a:r>
              <a:rPr lang="en-US" err="1">
                <a:latin typeface="Ebrima"/>
                <a:ea typeface="Ebrima"/>
                <a:cs typeface="Ebrima"/>
              </a:rPr>
              <a:t>aprender</a:t>
            </a:r>
            <a:r>
              <a:rPr lang="en-US" dirty="0">
                <a:latin typeface="Ebrima"/>
                <a:ea typeface="Ebrima"/>
                <a:cs typeface="Ebrima"/>
              </a:rPr>
              <a:t> </a:t>
            </a:r>
            <a:r>
              <a:rPr lang="en-US" err="1">
                <a:latin typeface="Ebrima"/>
                <a:ea typeface="Ebrima"/>
                <a:cs typeface="Ebrima"/>
              </a:rPr>
              <a:t>sobre</a:t>
            </a:r>
            <a:r>
              <a:rPr lang="en-US" dirty="0">
                <a:latin typeface="Ebrima"/>
                <a:ea typeface="Ebrima"/>
                <a:cs typeface="Ebrima"/>
              </a:rPr>
              <a:t> o </a:t>
            </a:r>
            <a:r>
              <a:rPr lang="en-US" err="1">
                <a:latin typeface="Ebrima"/>
                <a:ea typeface="Ebrima"/>
                <a:cs typeface="Ebrima"/>
              </a:rPr>
              <a:t>investimento</a:t>
            </a:r>
            <a:r>
              <a:rPr lang="en-US" dirty="0">
                <a:latin typeface="Ebrima"/>
                <a:ea typeface="Ebrima"/>
                <a:cs typeface="Ebrima"/>
              </a:rPr>
              <a:t> </a:t>
            </a:r>
            <a:r>
              <a:rPr lang="en-US" err="1">
                <a:latin typeface="Ebrima"/>
                <a:ea typeface="Ebrima"/>
                <a:cs typeface="Ebrima"/>
              </a:rPr>
              <a:t>em</a:t>
            </a:r>
            <a:r>
              <a:rPr lang="en-US" dirty="0">
                <a:latin typeface="Ebrima"/>
                <a:ea typeface="Ebrima"/>
                <a:cs typeface="Ebrima"/>
              </a:rPr>
              <a:t> </a:t>
            </a:r>
            <a:r>
              <a:rPr lang="en-US" err="1">
                <a:latin typeface="Ebrima"/>
                <a:ea typeface="Ebrima"/>
                <a:cs typeface="Ebrima"/>
              </a:rPr>
              <a:t>criptomoedas</a:t>
            </a:r>
            <a:endParaRPr lang="en-US">
              <a:latin typeface="Ebrima"/>
              <a:ea typeface="Ebrima"/>
              <a:cs typeface="Ebrima"/>
            </a:endParaRPr>
          </a:p>
        </p:txBody>
      </p:sp>
    </p:spTree>
    <p:extLst>
      <p:ext uri="{BB962C8B-B14F-4D97-AF65-F5344CB8AC3E}">
        <p14:creationId xmlns:p14="http://schemas.microsoft.com/office/powerpoint/2010/main" val="56092879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73527-4E4F-4108-9486-B5D407EB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latin typeface="Ebrima"/>
                <a:ea typeface="Ebrima"/>
                <a:cs typeface="Calibri Light"/>
              </a:rPr>
              <a:t>Sobre a </a:t>
            </a:r>
            <a:r>
              <a:rPr lang="en-US" sz="3600">
                <a:latin typeface="Ebrima"/>
                <a:ea typeface="Ebrima"/>
                <a:cs typeface="Calibri Light"/>
              </a:rPr>
              <a:t>criação da Virtua'let</a:t>
            </a:r>
            <a:endParaRPr lang="en-US" sz="3600" dirty="0">
              <a:latin typeface="Ebrima"/>
              <a:ea typeface="Ebrima"/>
              <a:cs typeface="Calibri Light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0916DD-8160-4FD0-9538-3A58196E7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 err="1">
                <a:latin typeface="Ebrima"/>
                <a:ea typeface="Ebrima"/>
                <a:cs typeface="Calibri"/>
              </a:rPr>
              <a:t>Pergunta</a:t>
            </a:r>
            <a:r>
              <a:rPr lang="en-US" sz="2200" dirty="0">
                <a:latin typeface="Ebrima"/>
                <a:ea typeface="Ebrima"/>
                <a:cs typeface="Calibri"/>
              </a:rPr>
              <a:t> </a:t>
            </a:r>
            <a:r>
              <a:rPr lang="en-US" sz="2200" dirty="0" err="1">
                <a:latin typeface="Ebrima"/>
                <a:ea typeface="Ebrima"/>
                <a:cs typeface="Calibri"/>
              </a:rPr>
              <a:t>feita</a:t>
            </a:r>
            <a:r>
              <a:rPr lang="en-US" sz="2200" dirty="0">
                <a:latin typeface="Ebrima"/>
                <a:ea typeface="Ebrima"/>
                <a:cs typeface="Calibri"/>
              </a:rPr>
              <a:t> </a:t>
            </a:r>
            <a:r>
              <a:rPr lang="en-US" sz="2200" dirty="0" err="1">
                <a:latin typeface="Ebrima"/>
                <a:ea typeface="Ebrima"/>
                <a:cs typeface="Calibri"/>
              </a:rPr>
              <a:t>aos</a:t>
            </a:r>
            <a:r>
              <a:rPr lang="en-US" sz="2200" dirty="0">
                <a:latin typeface="Ebrima"/>
                <a:ea typeface="Ebrima"/>
                <a:cs typeface="Calibri"/>
              </a:rPr>
              <a:t> </a:t>
            </a:r>
            <a:r>
              <a:rPr lang="en-US" sz="2200" dirty="0" err="1">
                <a:latin typeface="Ebrima"/>
                <a:ea typeface="Ebrima"/>
                <a:cs typeface="Calibri"/>
              </a:rPr>
              <a:t>entrevistados</a:t>
            </a:r>
            <a:r>
              <a:rPr lang="en-US" sz="2200" dirty="0">
                <a:latin typeface="Ebrima"/>
                <a:ea typeface="Ebrima"/>
                <a:cs typeface="Calibri"/>
              </a:rPr>
              <a:t>: </a:t>
            </a:r>
            <a:r>
              <a:rPr lang="en-US" sz="2200" dirty="0" err="1">
                <a:latin typeface="Ebrima"/>
                <a:ea typeface="+mn-lt"/>
                <a:cs typeface="+mn-lt"/>
              </a:rPr>
              <a:t>Você</a:t>
            </a:r>
            <a:r>
              <a:rPr lang="en-US" sz="2200" dirty="0">
                <a:latin typeface="Ebrima"/>
                <a:ea typeface="+mn-lt"/>
                <a:cs typeface="+mn-lt"/>
              </a:rPr>
              <a:t> </a:t>
            </a:r>
            <a:r>
              <a:rPr lang="en-US" sz="2200" dirty="0" err="1">
                <a:latin typeface="Ebrima"/>
                <a:ea typeface="+mn-lt"/>
                <a:cs typeface="+mn-lt"/>
              </a:rPr>
              <a:t>usaria</a:t>
            </a:r>
            <a:r>
              <a:rPr lang="en-US" sz="2200" dirty="0">
                <a:latin typeface="Ebrima"/>
                <a:ea typeface="+mn-lt"/>
                <a:cs typeface="+mn-lt"/>
              </a:rPr>
              <a:t> um </a:t>
            </a:r>
            <a:r>
              <a:rPr lang="en-US" sz="2200" dirty="0" err="1">
                <a:latin typeface="Ebrima"/>
                <a:ea typeface="+mn-lt"/>
                <a:cs typeface="+mn-lt"/>
              </a:rPr>
              <a:t>aplicativo</a:t>
            </a:r>
            <a:r>
              <a:rPr lang="en-US" sz="2200" dirty="0">
                <a:latin typeface="Ebrima"/>
                <a:ea typeface="+mn-lt"/>
                <a:cs typeface="+mn-lt"/>
              </a:rPr>
              <a:t> que </a:t>
            </a:r>
            <a:r>
              <a:rPr lang="en-US" sz="2200" dirty="0" err="1">
                <a:latin typeface="Ebrima"/>
                <a:ea typeface="+mn-lt"/>
                <a:cs typeface="+mn-lt"/>
              </a:rPr>
              <a:t>ensina</a:t>
            </a:r>
            <a:r>
              <a:rPr lang="en-US" sz="2200" dirty="0">
                <a:latin typeface="Ebrima"/>
                <a:ea typeface="+mn-lt"/>
                <a:cs typeface="+mn-lt"/>
              </a:rPr>
              <a:t> </a:t>
            </a:r>
            <a:r>
              <a:rPr lang="en-US" sz="2200" dirty="0" err="1">
                <a:latin typeface="Ebrima"/>
                <a:ea typeface="+mn-lt"/>
                <a:cs typeface="+mn-lt"/>
              </a:rPr>
              <a:t>sobre</a:t>
            </a:r>
            <a:r>
              <a:rPr lang="en-US" sz="2200" dirty="0">
                <a:latin typeface="Ebrima"/>
                <a:ea typeface="+mn-lt"/>
                <a:cs typeface="+mn-lt"/>
              </a:rPr>
              <a:t> </a:t>
            </a:r>
            <a:r>
              <a:rPr lang="en-US" sz="2200" dirty="0" err="1">
                <a:latin typeface="Ebrima"/>
                <a:ea typeface="+mn-lt"/>
                <a:cs typeface="+mn-lt"/>
              </a:rPr>
              <a:t>criptomoedas</a:t>
            </a:r>
            <a:r>
              <a:rPr lang="en-US" sz="2200" dirty="0">
                <a:latin typeface="Ebrima"/>
                <a:ea typeface="+mn-lt"/>
                <a:cs typeface="+mn-lt"/>
              </a:rPr>
              <a:t> e </a:t>
            </a:r>
            <a:r>
              <a:rPr lang="en-US" sz="2200" dirty="0" err="1">
                <a:latin typeface="Ebrima"/>
                <a:ea typeface="+mn-lt"/>
                <a:cs typeface="+mn-lt"/>
              </a:rPr>
              <a:t>lhe</a:t>
            </a:r>
            <a:r>
              <a:rPr lang="en-US" sz="2200" dirty="0">
                <a:latin typeface="Ebrima"/>
                <a:ea typeface="+mn-lt"/>
                <a:cs typeface="+mn-lt"/>
              </a:rPr>
              <a:t> </a:t>
            </a:r>
            <a:r>
              <a:rPr lang="en-US" sz="2200" dirty="0" err="1">
                <a:latin typeface="Ebrima"/>
                <a:ea typeface="+mn-lt"/>
                <a:cs typeface="+mn-lt"/>
              </a:rPr>
              <a:t>desse</a:t>
            </a:r>
            <a:r>
              <a:rPr lang="en-US" sz="2200" dirty="0">
                <a:latin typeface="Ebrima"/>
                <a:ea typeface="+mn-lt"/>
                <a:cs typeface="+mn-lt"/>
              </a:rPr>
              <a:t> base para </a:t>
            </a:r>
            <a:r>
              <a:rPr lang="en-US" sz="2200" dirty="0" err="1">
                <a:latin typeface="Ebrima"/>
                <a:ea typeface="+mn-lt"/>
                <a:cs typeface="+mn-lt"/>
              </a:rPr>
              <a:t>começar</a:t>
            </a:r>
            <a:r>
              <a:rPr lang="en-US" sz="2200" dirty="0">
                <a:latin typeface="Ebrima"/>
                <a:ea typeface="+mn-lt"/>
                <a:cs typeface="+mn-lt"/>
              </a:rPr>
              <a:t> a </a:t>
            </a:r>
            <a:r>
              <a:rPr lang="en-US" sz="2200" dirty="0" err="1">
                <a:latin typeface="Ebrima"/>
                <a:ea typeface="+mn-lt"/>
                <a:cs typeface="+mn-lt"/>
              </a:rPr>
              <a:t>investir</a:t>
            </a:r>
            <a:r>
              <a:rPr lang="en-US" sz="2200" dirty="0">
                <a:latin typeface="Ebrima"/>
                <a:ea typeface="+mn-lt"/>
                <a:cs typeface="+mn-lt"/>
              </a:rPr>
              <a:t>?</a:t>
            </a:r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077B0975-C290-4974-910E-70B3E0B68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535" y="2290936"/>
            <a:ext cx="8514737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9367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E0A35-56AE-4E9A-969A-1D78057A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300" y="1043809"/>
            <a:ext cx="3091677" cy="10175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6000">
                <a:latin typeface="Ebrima"/>
                <a:ea typeface="Ebrima"/>
                <a:cs typeface="Ebrima"/>
              </a:rPr>
              <a:t>Virtua'let</a:t>
            </a:r>
            <a:endParaRPr lang="en-US">
              <a:latin typeface="Ebrima"/>
              <a:ea typeface="Ebrima"/>
              <a:cs typeface="Ebrima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B96E6FD9-E25B-40B7-AA85-E2DB7B6F0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75" y="2057400"/>
            <a:ext cx="4019550" cy="4019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E71650-3086-46F8-A288-E374E38FEAC4}"/>
              </a:ext>
            </a:extLst>
          </p:cNvPr>
          <p:cNvSpPr txBox="1"/>
          <p:nvPr/>
        </p:nvSpPr>
        <p:spPr>
          <a:xfrm>
            <a:off x="6543675" y="6219825"/>
            <a:ext cx="3952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Ebrima"/>
                <a:ea typeface="Ebrima"/>
                <a:cs typeface="Ebrima"/>
              </a:rPr>
              <a:t>"O melhor para o seu investimento"</a:t>
            </a:r>
          </a:p>
        </p:txBody>
      </p:sp>
    </p:spTree>
    <p:extLst>
      <p:ext uri="{BB962C8B-B14F-4D97-AF65-F5344CB8AC3E}">
        <p14:creationId xmlns:p14="http://schemas.microsoft.com/office/powerpoint/2010/main" val="33415819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c 20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63A4E-5436-4AA2-BC93-36130E60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18" y="1370171"/>
            <a:ext cx="508558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Ebrima"/>
                <a:ea typeface="Ebrima"/>
                <a:cs typeface="Ebrima"/>
              </a:rPr>
              <a:t>O que é a </a:t>
            </a:r>
            <a:r>
              <a:rPr lang="en-US" sz="6000" dirty="0" err="1">
                <a:solidFill>
                  <a:schemeClr val="bg1"/>
                </a:solidFill>
                <a:latin typeface="Ebrima"/>
                <a:ea typeface="Ebrima"/>
                <a:cs typeface="Ebrima"/>
              </a:rPr>
              <a:t>Virtua'let</a:t>
            </a:r>
            <a:r>
              <a:rPr lang="en-US" sz="6000" dirty="0">
                <a:solidFill>
                  <a:schemeClr val="bg1"/>
                </a:solidFill>
                <a:latin typeface="Ebrima"/>
                <a:ea typeface="Ebrima"/>
                <a:cs typeface="Ebrima"/>
              </a:rPr>
              <a:t>?</a:t>
            </a: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B409465D-5E82-460E-8D7B-5BE1CCAB6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"/>
          <a:stretch/>
        </p:blipFill>
        <p:spPr>
          <a:xfrm>
            <a:off x="6520859" y="795510"/>
            <a:ext cx="5137520" cy="513752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0" name="Rectangle 24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92860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E7160-D16A-4752-9F03-B4A5F78E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42" y="795509"/>
            <a:ext cx="4397325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  <a:latin typeface="Ebrima"/>
                <a:ea typeface="Ebrima"/>
                <a:cs typeface="Ebrima"/>
              </a:rPr>
              <a:t>Ferramentas usadas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5" descr="Logo&#10;&#10;Description automatically generated">
            <a:extLst>
              <a:ext uri="{FF2B5EF4-FFF2-40B4-BE49-F238E27FC236}">
                <a16:creationId xmlns:a16="http://schemas.microsoft.com/office/drawing/2014/main" id="{B0653E1E-09F9-49B5-B49E-B25E0CE1C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2438162"/>
            <a:ext cx="2743200" cy="38147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949AD7B-5022-4CDE-9161-986436AF2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5" y="333375"/>
            <a:ext cx="1504950" cy="1504950"/>
          </a:xfrm>
          <a:prstGeom prst="rect">
            <a:avLst/>
          </a:prstGeom>
        </p:spPr>
      </p:pic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1127D32B-27D7-45B2-8BE0-6518F0AEB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900" y="3543300"/>
            <a:ext cx="1285875" cy="1285875"/>
          </a:xfrm>
          <a:prstGeom prst="rect">
            <a:avLst/>
          </a:prstGeom>
        </p:spPr>
      </p:pic>
      <p:pic>
        <p:nvPicPr>
          <p:cNvPr id="8" name="Picture 9" descr="Icon&#10;&#10;Description automatically generated">
            <a:extLst>
              <a:ext uri="{FF2B5EF4-FFF2-40B4-BE49-F238E27FC236}">
                <a16:creationId xmlns:a16="http://schemas.microsoft.com/office/drawing/2014/main" id="{68C38046-DA36-494A-A414-F9DB72AF6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5775" y="95250"/>
            <a:ext cx="2743200" cy="1714500"/>
          </a:xfrm>
          <a:prstGeom prst="rect">
            <a:avLst/>
          </a:prstGeom>
        </p:spPr>
      </p:pic>
      <p:pic>
        <p:nvPicPr>
          <p:cNvPr id="10" name="Picture 11" descr="Icon&#10;&#10;Description automatically generated">
            <a:extLst>
              <a:ext uri="{FF2B5EF4-FFF2-40B4-BE49-F238E27FC236}">
                <a16:creationId xmlns:a16="http://schemas.microsoft.com/office/drawing/2014/main" id="{BEA614BF-6F7B-4601-A577-0875FA0D0E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0775" y="1914525"/>
            <a:ext cx="1676400" cy="1676400"/>
          </a:xfrm>
          <a:prstGeom prst="rect">
            <a:avLst/>
          </a:prstGeom>
        </p:spPr>
      </p:pic>
      <p:pic>
        <p:nvPicPr>
          <p:cNvPr id="12" name="Picture 13" descr="Logo&#10;&#10;Description automatically generated">
            <a:extLst>
              <a:ext uri="{FF2B5EF4-FFF2-40B4-BE49-F238E27FC236}">
                <a16:creationId xmlns:a16="http://schemas.microsoft.com/office/drawing/2014/main" id="{3D7B5952-7163-4AB8-BE52-B92E3B55E2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2150" y="5268542"/>
            <a:ext cx="1676400" cy="1369167"/>
          </a:xfrm>
          <a:prstGeom prst="rect">
            <a:avLst/>
          </a:prstGeom>
        </p:spPr>
      </p:pic>
      <p:pic>
        <p:nvPicPr>
          <p:cNvPr id="18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0383FAFB-4376-448A-A15C-E47855BCB3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0" y="5094208"/>
            <a:ext cx="2743200" cy="1298734"/>
          </a:xfrm>
          <a:prstGeom prst="rect">
            <a:avLst/>
          </a:prstGeom>
        </p:spPr>
      </p:pic>
      <p:pic>
        <p:nvPicPr>
          <p:cNvPr id="19" name="Picture 19" descr="Icon&#10;&#10;Description automatically generated">
            <a:extLst>
              <a:ext uri="{FF2B5EF4-FFF2-40B4-BE49-F238E27FC236}">
                <a16:creationId xmlns:a16="http://schemas.microsoft.com/office/drawing/2014/main" id="{290237DE-7C40-4908-BFFD-46ED3F29E5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9763" y="2947988"/>
            <a:ext cx="19240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50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Integrantes e funções</vt:lpstr>
      <vt:lpstr>Situação-Problema</vt:lpstr>
      <vt:lpstr>Gráficos e Estatísticas</vt:lpstr>
      <vt:lpstr>Sobre a criação da Virtua'let</vt:lpstr>
      <vt:lpstr>Virtua'let</vt:lpstr>
      <vt:lpstr>O que é a Virtua'let?</vt:lpstr>
      <vt:lpstr>Ferramentas usadas</vt:lpstr>
      <vt:lpstr>MER</vt:lpstr>
      <vt:lpstr>DER</vt:lpstr>
      <vt:lpstr>Use Cases</vt:lpstr>
      <vt:lpstr>Use Cases</vt:lpstr>
      <vt:lpstr>Use Cases</vt:lpstr>
      <vt:lpstr>Diagrama de Classe</vt:lpstr>
      <vt:lpstr>Aplicações</vt:lpstr>
      <vt:lpstr>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326</cp:revision>
  <dcterms:created xsi:type="dcterms:W3CDTF">2021-10-20T14:51:20Z</dcterms:created>
  <dcterms:modified xsi:type="dcterms:W3CDTF">2021-10-26T19:55:29Z</dcterms:modified>
</cp:coreProperties>
</file>