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08" r:id="rId3"/>
    <p:sldId id="257" r:id="rId4"/>
    <p:sldId id="313" r:id="rId5"/>
    <p:sldId id="322" r:id="rId6"/>
    <p:sldId id="318" r:id="rId7"/>
    <p:sldId id="321" r:id="rId8"/>
    <p:sldId id="283" r:id="rId9"/>
    <p:sldId id="316" r:id="rId10"/>
    <p:sldId id="311" r:id="rId11"/>
    <p:sldId id="323" r:id="rId12"/>
    <p:sldId id="319" r:id="rId13"/>
    <p:sldId id="317" r:id="rId14"/>
    <p:sldId id="324" r:id="rId15"/>
    <p:sldId id="31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>
        <p:scale>
          <a:sx n="75" d="100"/>
          <a:sy n="75" d="100"/>
        </p:scale>
        <p:origin x="79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8BFD3-EFCF-472D-AA32-D921214EEDD5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DD159-7265-4B71-9CD3-3840010A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50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5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6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8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8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f24f6860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f24f6860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1F34-D208-731F-B0AC-869BC1F1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0C88A-D51A-17CD-5A5C-D14D98AA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EB926-AED1-29B4-12A3-F9858C3F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108A5-6048-BABC-0224-A9B723F1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C1104-0CBA-AD1A-DEB0-71CFED86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5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53FB9-80B0-E571-8FDA-7F424B5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70740-4D0A-AC2F-0EB8-FEA41CA94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B09FA-0B3D-6C30-8FB0-8762C1CF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61471-6A83-1B20-7CD4-85286D9D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DA6FF-8553-42DD-FC5B-4E4E419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C246AD-8332-1CC1-6776-D689494E4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6F830-B65A-3482-D435-A601A0B7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01117-464B-87E8-84ED-160575A7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C6147F-2F4B-BB02-1609-BEEB8DD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1386C-8A81-5846-7ECD-B1641E81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8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105184" y="2048104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825989" y="2936567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44245" y="348996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5287717" y="2932033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5654517" y="348291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9299120" y="2932067"/>
            <a:ext cx="192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8683341" y="3482931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967501" y="5046535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967500" y="5599945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3827467" y="5042001"/>
            <a:ext cx="150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3827461" y="559289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6687433" y="5042035"/>
            <a:ext cx="122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6687433" y="5592912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6687449" y="428880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2083" y="4147480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5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640649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905276" y="2913668"/>
            <a:ext cx="26612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4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Headline desig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7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Title + design + sub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708757" y="441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13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246221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1246221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B7B7B7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7161720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7161720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895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wo colum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718683" y="2843457"/>
            <a:ext cx="6090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64211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82062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6820627" y="2843457"/>
            <a:ext cx="6116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94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Headline design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36401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48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21333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21588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4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ED50F-0048-5DB2-5AD6-5E2C6B3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6EA21-BEFC-6EA9-D047-79D04F5C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E9931-1866-D369-CEB5-EE22BC5E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000CF-0F17-A484-22BA-70A7823F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8CFAF-A09A-06D9-A489-155C30E3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51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3">
  <p:cSld name="Headline design 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79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2827925" y="18612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827925" y="24765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 idx="2"/>
          </p:nvPr>
        </p:nvSpPr>
        <p:spPr>
          <a:xfrm>
            <a:off x="6124875" y="1856733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6928875" y="2472028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ctrTitle" idx="4"/>
          </p:nvPr>
        </p:nvSpPr>
        <p:spPr>
          <a:xfrm>
            <a:off x="2827925" y="3895568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5"/>
          </p:nvPr>
        </p:nvSpPr>
        <p:spPr>
          <a:xfrm>
            <a:off x="2827925" y="45108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6"/>
          </p:nvPr>
        </p:nvSpPr>
        <p:spPr>
          <a:xfrm>
            <a:off x="6124875" y="3891039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6928875" y="4506332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 idx="8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349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1536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48840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619467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4349800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8614333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8080133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12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Headline design 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93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Headline design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478967" y="2990967"/>
            <a:ext cx="3835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48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21333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8065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6842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7468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2"/>
          </p:nvPr>
        </p:nvSpPr>
        <p:spPr>
          <a:xfrm>
            <a:off x="52036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52662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"/>
          </p:nvPr>
        </p:nvSpPr>
        <p:spPr>
          <a:xfrm>
            <a:off x="87860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88486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 hasCustomPrompt="1"/>
          </p:nvPr>
        </p:nvSpPr>
        <p:spPr>
          <a:xfrm>
            <a:off x="18968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 hasCustomPrompt="1"/>
          </p:nvPr>
        </p:nvSpPr>
        <p:spPr>
          <a:xfrm>
            <a:off x="53849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 hasCustomPrompt="1"/>
          </p:nvPr>
        </p:nvSpPr>
        <p:spPr>
          <a:xfrm>
            <a:off x="89990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9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637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 flipH="1">
            <a:off x="66944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1314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616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856067" y="24400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964800" y="1321400"/>
            <a:ext cx="4874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5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33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68B87-9FA6-6B94-AF76-176BADC8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4AF6D-6492-EC24-2F63-D3A7C68F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009F4-38BB-90EC-D8C4-00B08F1F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25DC7-70DD-5446-D5E9-0376D6CC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24C0B-7A8C-F63C-13CE-43BA10A2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04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1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71FA-DEA3-96EC-65DD-BCAA9035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A62F9-721F-BB6E-B4B3-EE915CF3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165C1-4395-A1A8-8049-27C17467B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92CE0-AE27-4F1F-01F9-BF7F71B0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208697-463D-57C6-DBEA-DC5DDE4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FD4A41-F30E-790A-9D27-9738168B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BAFD4-4CD5-2FC0-299B-9D539D67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0924F-31C8-EE32-3E22-F645F577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FA7386-F964-A841-4596-23776B29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BFFA19-6716-7B62-32BB-B48042DD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21F03-2CCA-88C2-B8B3-B2B7D45E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A92B13-D124-3B40-92BB-398A09BF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B75B3E-73D8-B3D9-E400-D4A6FD2F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7DA0F7-818A-FDB8-1EA9-FB362B8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1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3EDCD-8CD0-8F24-3C77-B7CC6AF7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4804AC-E945-C0D3-3870-A9C8E41E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14B23-3212-CD20-8B37-416710CA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4E04AF-3632-DB94-5A5F-5410F36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F9E71C-6168-E966-B85E-BF752839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286C57-4A3E-01BE-CE36-99FF4775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B94ED-82CC-B46E-EBD4-70B56480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FE955-9A5E-5A1B-9417-74367BFD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C5D7-5AC3-3D71-513B-6BA8BCDB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4C6B32-9161-D39C-159A-64571E8F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08564C-B6C7-A852-3B61-22D4565C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FB1D7-D38E-9565-08FA-C7652A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561DE9-531E-D6E5-AD90-6532314C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E4C54-3FF5-4E11-8EA1-F9927126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6AA274-12F9-3A7E-CE03-935BA1F78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15A4E-D77B-64D8-6E05-E38EEA6F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75283-DC55-7D87-8FDF-B055A1A6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2512FD-695A-802B-A658-9E30F079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C2D4DA-8491-35B8-B5D4-34CE15E4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3DD315-EFBE-79BD-679F-047196AD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5EB3A6-5046-448A-8338-21AADB65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9320C-3AEF-55E0-2203-FDDCB295D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0EA1-2E56-4A15-97A7-478520C071AD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81F82-EC46-77FC-A810-FE9F8B93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3B946-48F1-49C1-956B-208FD03E0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6848-7A06-4079-91E1-E33F7391D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0654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BA – Básico. Consciente. Sustentável.">
            <a:extLst>
              <a:ext uri="{FF2B5EF4-FFF2-40B4-BE49-F238E27FC236}">
                <a16:creationId xmlns:a16="http://schemas.microsoft.com/office/drawing/2014/main" id="{3DEC8F6D-FC8D-2563-5F24-A7898F10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6884D23-A413-25BB-A1EA-395601F1579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 dirty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2EF027-8F00-796A-9031-44C715873913}"/>
              </a:ext>
            </a:extLst>
          </p:cNvPr>
          <p:cNvSpPr/>
          <p:nvPr/>
        </p:nvSpPr>
        <p:spPr>
          <a:xfrm>
            <a:off x="0" y="3863247"/>
            <a:ext cx="12192000" cy="126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10" name="Google Shape;147;p29">
            <a:extLst>
              <a:ext uri="{FF2B5EF4-FFF2-40B4-BE49-F238E27FC236}">
                <a16:creationId xmlns:a16="http://schemas.microsoft.com/office/drawing/2014/main" id="{421B34E9-7F50-4C95-C58A-125B1AE1622A}"/>
              </a:ext>
            </a:extLst>
          </p:cNvPr>
          <p:cNvSpPr txBox="1">
            <a:spLocks/>
          </p:cNvSpPr>
          <p:nvPr/>
        </p:nvSpPr>
        <p:spPr>
          <a:xfrm>
            <a:off x="3" y="3783203"/>
            <a:ext cx="12191997" cy="12698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1219170"/>
            <a:r>
              <a:rPr lang="pt-BR" sz="3200" b="1" kern="0" dirty="0">
                <a:solidFill>
                  <a:srgbClr val="F3F3F3"/>
                </a:solidFill>
                <a:latin typeface="DM Serif Display" pitchFamily="2" charset="0"/>
              </a:rPr>
              <a:t>RECEITA E PREVISIBILIDADE DE DEMANDA NA GESTÃO DE ESTOQUE DE UMA EMPRESA DE VESTUÁRIO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DF00E-206C-D110-6812-276F5042FDEF}"/>
              </a:ext>
            </a:extLst>
          </p:cNvPr>
          <p:cNvSpPr txBox="1"/>
          <p:nvPr/>
        </p:nvSpPr>
        <p:spPr>
          <a:xfrm>
            <a:off x="8299374" y="0"/>
            <a:ext cx="389262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Caroline Steiner</a:t>
            </a:r>
          </a:p>
          <a:p>
            <a:pPr algn="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Rafaella </a:t>
            </a:r>
            <a:r>
              <a:rPr lang="pt-BR" sz="1867" kern="0" dirty="0" err="1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Spatz</a:t>
            </a:r>
            <a:endParaRPr lang="pt-BR" sz="1867" kern="0" dirty="0">
              <a:solidFill>
                <a:srgbClr val="F3F3F3"/>
              </a:solidFill>
              <a:latin typeface="DM Serif Display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69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CD2BBA0F-BF29-924C-8DB9-867D44FD817D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34576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cs typeface="Times New Roman" panose="02020603050405020304" pitchFamily="18" charset="0"/>
              </a:rPr>
              <a:t>Resultados</a:t>
            </a:r>
            <a:endParaRPr lang="pt-BR" sz="1867" b="1" kern="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F75CB4-A693-5CEC-2573-48951C93A90B}"/>
              </a:ext>
            </a:extLst>
          </p:cNvPr>
          <p:cNvSpPr txBox="1"/>
          <p:nvPr/>
        </p:nvSpPr>
        <p:spPr>
          <a:xfrm>
            <a:off x="392798" y="763588"/>
            <a:ext cx="111668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Classificação XYZ e matrizes ABC/XYZ das três técnicas de estimação de previsibilidade utilizadas no trabalho</a:t>
            </a:r>
          </a:p>
          <a:p>
            <a:r>
              <a:rPr lang="pt-BR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03A8-5E82-9F0B-2CF4-F7616A48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4" y="1485072"/>
            <a:ext cx="5565394" cy="22941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A78DFA-072D-755E-16E1-B0337B5CDCE0}"/>
              </a:ext>
            </a:extLst>
          </p:cNvPr>
          <p:cNvSpPr/>
          <p:nvPr/>
        </p:nvSpPr>
        <p:spPr>
          <a:xfrm>
            <a:off x="6274567" y="1908142"/>
            <a:ext cx="5643085" cy="404826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097D5-657A-EF51-CB5E-9B03B2B683A7}"/>
              </a:ext>
            </a:extLst>
          </p:cNvPr>
          <p:cNvSpPr txBox="1"/>
          <p:nvPr/>
        </p:nvSpPr>
        <p:spPr>
          <a:xfrm>
            <a:off x="6462313" y="2179871"/>
            <a:ext cx="54553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Escolha do modelo AIC (SARIMAX):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Sazonalidade: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     CV                AIC               MSE </a:t>
            </a:r>
          </a:p>
          <a:p>
            <a:r>
              <a:rPr lang="pt-BR" sz="1600" dirty="0">
                <a:solidFill>
                  <a:schemeClr val="tx1"/>
                </a:solidFill>
              </a:rPr>
              <a:t>                         </a:t>
            </a:r>
            <a:r>
              <a:rPr lang="pt-BR" sz="1200" dirty="0">
                <a:solidFill>
                  <a:schemeClr val="tx1"/>
                </a:solidFill>
              </a:rPr>
              <a:t>(SARIMAX)              (PROPHET)</a:t>
            </a:r>
          </a:p>
          <a:p>
            <a:pPr marL="342900" indent="-342900"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pt-BR" dirty="0">
                <a:solidFill>
                  <a:schemeClr val="tx1"/>
                </a:solidFill>
              </a:rPr>
              <a:t>Melhor distribuição das classes e previsibilidade</a:t>
            </a:r>
          </a:p>
          <a:p>
            <a:pPr marL="342900" indent="-342900">
              <a:buAutoNum type="arabicPeriod" startAt="2"/>
            </a:pP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  </a:t>
            </a:r>
            <a:r>
              <a:rPr lang="pt-BR" b="1" dirty="0">
                <a:solidFill>
                  <a:schemeClr val="tx1"/>
                </a:solidFill>
              </a:rPr>
              <a:t>CV                AIC              MSE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          (SARIMAX)            (PROPHET)</a:t>
            </a:r>
          </a:p>
        </p:txBody>
      </p:sp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6C7E4A55-35A2-DB34-8FBD-F9759CE5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254" y="4921342"/>
            <a:ext cx="365760" cy="36576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BC477497-7A5C-F378-554A-516D30C4C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2608" y="3273948"/>
            <a:ext cx="365760" cy="365760"/>
          </a:xfrm>
          <a:prstGeom prst="rect">
            <a:avLst/>
          </a:prstGeom>
        </p:spPr>
      </p:pic>
      <p:pic>
        <p:nvPicPr>
          <p:cNvPr id="23" name="Graphic 22" descr="Badge Cross with solid fill">
            <a:extLst>
              <a:ext uri="{FF2B5EF4-FFF2-40B4-BE49-F238E27FC236}">
                <a16:creationId xmlns:a16="http://schemas.microsoft.com/office/drawing/2014/main" id="{8A80FD91-553F-65AE-90FC-DDD9FBC22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2608" y="4921342"/>
            <a:ext cx="365760" cy="365760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60CBB842-064D-E18B-69CC-F0DB76D7F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901" y="4921342"/>
            <a:ext cx="365760" cy="365760"/>
          </a:xfrm>
          <a:prstGeom prst="rect">
            <a:avLst/>
          </a:prstGeom>
        </p:spPr>
      </p:pic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EAB8C8CC-6609-EF29-7FDB-6268DAFEC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254" y="3277247"/>
            <a:ext cx="365760" cy="365760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F9CB1C2E-4E9F-E191-2BBD-A2CC6D02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9900" y="327176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CD2BBA0F-BF29-924C-8DB9-867D44FD817D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5366558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cs typeface="Times New Roman" panose="02020603050405020304" pitchFamily="18" charset="0"/>
              </a:rPr>
              <a:t>Comparação dos resultados </a:t>
            </a:r>
            <a:endParaRPr lang="pt-BR" sz="1867" b="1" kern="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BD80863B-4F72-3D23-9970-46B11E66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6" y="1336713"/>
            <a:ext cx="9520422" cy="3353274"/>
          </a:xfrm>
          <a:prstGeom prst="rect">
            <a:avLst/>
          </a:prstGeom>
        </p:spPr>
      </p:pic>
      <p:sp>
        <p:nvSpPr>
          <p:cNvPr id="4" name="Retângulo 2055">
            <a:extLst>
              <a:ext uri="{FF2B5EF4-FFF2-40B4-BE49-F238E27FC236}">
                <a16:creationId xmlns:a16="http://schemas.microsoft.com/office/drawing/2014/main" id="{06082E04-58BF-8B03-2A38-DAD13DE931A3}"/>
              </a:ext>
            </a:extLst>
          </p:cNvPr>
          <p:cNvSpPr/>
          <p:nvPr/>
        </p:nvSpPr>
        <p:spPr>
          <a:xfrm>
            <a:off x="6655858" y="1602187"/>
            <a:ext cx="3358402" cy="316154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89385-26C0-7F65-142C-286A4BEB4D38}"/>
              </a:ext>
            </a:extLst>
          </p:cNvPr>
          <p:cNvSpPr txBox="1"/>
          <p:nvPr/>
        </p:nvSpPr>
        <p:spPr>
          <a:xfrm>
            <a:off x="5961339" y="5234929"/>
            <a:ext cx="474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Modelos baseados no SARIMAX e PROPHET levam as classificações mais próximas</a:t>
            </a:r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7272B526-3A77-131A-FF68-4301BBF80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859" y="4341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CD2BBA0F-BF29-924C-8DB9-867D44FD817D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34576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cs typeface="Times New Roman" panose="02020603050405020304" pitchFamily="18" charset="0"/>
              </a:rPr>
              <a:t>Políticas de estoque</a:t>
            </a:r>
            <a:endParaRPr lang="pt-BR" sz="1867" b="1" kern="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D93EF6-5054-D708-BD81-B58A4F0AFE25}"/>
              </a:ext>
            </a:extLst>
          </p:cNvPr>
          <p:cNvSpPr txBox="1"/>
          <p:nvPr/>
        </p:nvSpPr>
        <p:spPr>
          <a:xfrm>
            <a:off x="283615" y="222395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45E46F-FBB2-9EF8-260B-4407F4482F89}"/>
              </a:ext>
            </a:extLst>
          </p:cNvPr>
          <p:cNvSpPr txBox="1"/>
          <p:nvPr/>
        </p:nvSpPr>
        <p:spPr>
          <a:xfrm>
            <a:off x="5809439" y="150153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1EBAEA-CC88-D915-E85B-FA8BFECBAA42}"/>
              </a:ext>
            </a:extLst>
          </p:cNvPr>
          <p:cNvSpPr txBox="1"/>
          <p:nvPr/>
        </p:nvSpPr>
        <p:spPr>
          <a:xfrm>
            <a:off x="9473743" y="1495095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947580-43BF-C803-BB02-4DC54B0E4951}"/>
              </a:ext>
            </a:extLst>
          </p:cNvPr>
          <p:cNvSpPr txBox="1"/>
          <p:nvPr/>
        </p:nvSpPr>
        <p:spPr>
          <a:xfrm>
            <a:off x="2185994" y="1478024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X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95802A-EE9C-F12D-1416-FD26B3A3BDF9}"/>
              </a:ext>
            </a:extLst>
          </p:cNvPr>
          <p:cNvSpPr txBox="1"/>
          <p:nvPr/>
        </p:nvSpPr>
        <p:spPr>
          <a:xfrm>
            <a:off x="283615" y="3298123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C9379E-AD73-7B67-1E0D-CBDA30CD425B}"/>
              </a:ext>
            </a:extLst>
          </p:cNvPr>
          <p:cNvSpPr txBox="1"/>
          <p:nvPr/>
        </p:nvSpPr>
        <p:spPr>
          <a:xfrm>
            <a:off x="283615" y="466113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2C78F7F-9F1D-347F-C48C-02523774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7067"/>
              </p:ext>
            </p:extLst>
          </p:nvPr>
        </p:nvGraphicFramePr>
        <p:xfrm>
          <a:off x="691530" y="1864427"/>
          <a:ext cx="10768083" cy="34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404">
                  <a:extLst>
                    <a:ext uri="{9D8B030D-6E8A-4147-A177-3AD203B41FA5}">
                      <a16:colId xmlns:a16="http://schemas.microsoft.com/office/drawing/2014/main" val="3141713322"/>
                    </a:ext>
                  </a:extLst>
                </a:gridCol>
                <a:gridCol w="3469318">
                  <a:extLst>
                    <a:ext uri="{9D8B030D-6E8A-4147-A177-3AD203B41FA5}">
                      <a16:colId xmlns:a16="http://schemas.microsoft.com/office/drawing/2014/main" val="2372340471"/>
                    </a:ext>
                  </a:extLst>
                </a:gridCol>
                <a:gridCol w="3589361">
                  <a:extLst>
                    <a:ext uri="{9D8B030D-6E8A-4147-A177-3AD203B41FA5}">
                      <a16:colId xmlns:a16="http://schemas.microsoft.com/office/drawing/2014/main" val="353602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i="0" u="none" strike="noStrike" kern="1200" cap="none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 Produtos foco da gestão</a:t>
                      </a:r>
                    </a:p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i="0" u="none" strike="noStrike" kern="1200" cap="none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 Compras com maior frequência</a:t>
                      </a:r>
                    </a:p>
                    <a:p>
                      <a:pPr marL="380990" indent="-38099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Char char="Ø"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.Produtos foco da gestão</a:t>
                      </a:r>
                    </a:p>
                    <a:p>
                      <a:pPr marL="0" indent="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.Compras com maior frequência</a:t>
                      </a:r>
                    </a:p>
                    <a:p>
                      <a:pPr marL="380990" indent="-38099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Char char="Ø"/>
                      </a:pPr>
                      <a:endParaRPr lang="pt-BR" sz="1600" b="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.Produtos foco da gestão </a:t>
                      </a:r>
                    </a:p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b="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.Manter estoque de segurança em maior quantidade</a:t>
                      </a:r>
                    </a:p>
                    <a:p>
                      <a:endParaRPr lang="pt-BR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.Produtos foco da gestão</a:t>
                      </a:r>
                    </a:p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 Compras com maior frequência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 Produtos foco da gestão</a:t>
                      </a:r>
                    </a:p>
                    <a:p>
                      <a:pPr marL="0" indent="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 Compras com maior frequência</a:t>
                      </a:r>
                    </a:p>
                    <a:p>
                      <a:pPr marL="380990" indent="-38099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Char char="Ø"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.Maior confiança no planejamento de estoque automático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.Manter estoque de segurança em maior quantidade</a:t>
                      </a:r>
                    </a:p>
                    <a:p>
                      <a:endParaRPr lang="pt-BR" sz="1100" b="0" i="0" u="none" strike="noStrike" cap="none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.Planejamento de estoque automático</a:t>
                      </a:r>
                    </a:p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.Compras com menor 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Confiança no planejamento do estoque automático</a:t>
                      </a:r>
                    </a:p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.Compras com menor frequência</a:t>
                      </a:r>
                    </a:p>
                    <a:p>
                      <a:pPr marL="380990" indent="-380990" algn="l" defTabSz="1219170" rtl="0" eaLnBrk="1" latinLnBrk="0" hangingPunct="1">
                        <a:buClr>
                          <a:srgbClr val="000000"/>
                        </a:buClr>
                        <a:buFont typeface="Wingdings" panose="05000000000000000000" pitchFamily="2" charset="2"/>
                        <a:buChar char="Ø"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  <a:sym typeface="Arial"/>
                        </a:rPr>
                        <a:t>.Maior confiança no planejamento de estoque automático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62933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58F35454-C9A1-00FC-6163-FE525810A6B0}"/>
              </a:ext>
            </a:extLst>
          </p:cNvPr>
          <p:cNvSpPr txBox="1"/>
          <p:nvPr/>
        </p:nvSpPr>
        <p:spPr>
          <a:xfrm>
            <a:off x="712471" y="924026"/>
            <a:ext cx="6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Os produtos mais críticos são os AX, AY, BX e BY:</a:t>
            </a:r>
          </a:p>
        </p:txBody>
      </p:sp>
    </p:spTree>
    <p:extLst>
      <p:ext uri="{BB962C8B-B14F-4D97-AF65-F5344CB8AC3E}">
        <p14:creationId xmlns:p14="http://schemas.microsoft.com/office/powerpoint/2010/main" val="27445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CD2BBA0F-BF29-924C-8DB9-867D44FD817D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3457600" cy="5463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cs typeface="Times New Roman" panose="02020603050405020304" pitchFamily="18" charset="0"/>
              </a:rPr>
              <a:t>Considerações Finais</a:t>
            </a:r>
            <a:endParaRPr lang="pt-BR" sz="1867" b="1" kern="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13;p35">
            <a:extLst>
              <a:ext uri="{FF2B5EF4-FFF2-40B4-BE49-F238E27FC236}">
                <a16:creationId xmlns:a16="http://schemas.microsoft.com/office/drawing/2014/main" id="{6B88824A-E76A-4939-BD3C-53E4528E3FC9}"/>
              </a:ext>
            </a:extLst>
          </p:cNvPr>
          <p:cNvSpPr txBox="1">
            <a:spLocks/>
          </p:cNvSpPr>
          <p:nvPr/>
        </p:nvSpPr>
        <p:spPr>
          <a:xfrm>
            <a:off x="2615" y="2143413"/>
            <a:ext cx="6270628" cy="135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pt-BR" sz="16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Maior eficiência;</a:t>
            </a:r>
          </a:p>
          <a:p>
            <a:pPr marL="285750" indent="-285750" algn="just">
              <a:buFontTx/>
              <a:buChar char="-"/>
            </a:pPr>
            <a:r>
              <a:rPr lang="pt-BR" sz="16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Redução de perda de oportunidades de vendas;</a:t>
            </a:r>
          </a:p>
          <a:p>
            <a:pPr marL="285750" indent="-285750" algn="just">
              <a:buFontTx/>
              <a:buChar char="-"/>
            </a:pPr>
            <a:r>
              <a:rPr lang="pt-BR" sz="16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Melhoria nos resultados da empresa.</a:t>
            </a:r>
          </a:p>
          <a:p>
            <a:pPr marL="0" indent="0" algn="just"/>
            <a:endParaRPr lang="pt-BR" sz="1600" kern="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213;p35">
            <a:extLst>
              <a:ext uri="{FF2B5EF4-FFF2-40B4-BE49-F238E27FC236}">
                <a16:creationId xmlns:a16="http://schemas.microsoft.com/office/drawing/2014/main" id="{E3BFEB0A-EF46-4E42-BDA9-F86C91C18690}"/>
              </a:ext>
            </a:extLst>
          </p:cNvPr>
          <p:cNvSpPr txBox="1">
            <a:spLocks/>
          </p:cNvSpPr>
          <p:nvPr/>
        </p:nvSpPr>
        <p:spPr>
          <a:xfrm>
            <a:off x="7227919" y="2143412"/>
            <a:ext cx="5016997" cy="135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pt-BR" sz="15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Diferenciação muito grande dos produtos (cor/tamanho);</a:t>
            </a:r>
          </a:p>
          <a:p>
            <a:pPr marL="285750" indent="-285750" algn="just">
              <a:buFontTx/>
              <a:buChar char="-"/>
            </a:pPr>
            <a:r>
              <a:rPr lang="pt-BR" sz="15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Curto ciclo de vida dos produtos.</a:t>
            </a:r>
          </a:p>
          <a:p>
            <a:pPr marL="0" indent="0" algn="just"/>
            <a:endParaRPr lang="pt-BR" sz="1600" kern="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6FD4FD13-9F91-4C89-8743-E413CAAAB62A}"/>
              </a:ext>
            </a:extLst>
          </p:cNvPr>
          <p:cNvSpPr/>
          <p:nvPr/>
        </p:nvSpPr>
        <p:spPr>
          <a:xfrm rot="10800000">
            <a:off x="3885795" y="1367449"/>
            <a:ext cx="3897297" cy="41192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Google Shape;219;p36">
            <a:extLst>
              <a:ext uri="{FF2B5EF4-FFF2-40B4-BE49-F238E27FC236}">
                <a16:creationId xmlns:a16="http://schemas.microsoft.com/office/drawing/2014/main" id="{DC6A9DA4-E216-47CB-89CA-12D115B0B550}"/>
              </a:ext>
            </a:extLst>
          </p:cNvPr>
          <p:cNvSpPr txBox="1">
            <a:spLocks/>
          </p:cNvSpPr>
          <p:nvPr/>
        </p:nvSpPr>
        <p:spPr>
          <a:xfrm>
            <a:off x="7018935" y="1054320"/>
            <a:ext cx="3457600" cy="546324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1867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Limitações</a:t>
            </a:r>
          </a:p>
        </p:txBody>
      </p:sp>
      <p:sp>
        <p:nvSpPr>
          <p:cNvPr id="14" name="Google Shape;219;p36">
            <a:extLst>
              <a:ext uri="{FF2B5EF4-FFF2-40B4-BE49-F238E27FC236}">
                <a16:creationId xmlns:a16="http://schemas.microsoft.com/office/drawing/2014/main" id="{2FA51450-65D8-4ECE-A2F6-C5D428F7E032}"/>
              </a:ext>
            </a:extLst>
          </p:cNvPr>
          <p:cNvSpPr txBox="1">
            <a:spLocks/>
          </p:cNvSpPr>
          <p:nvPr/>
        </p:nvSpPr>
        <p:spPr>
          <a:xfrm>
            <a:off x="3137929" y="1106033"/>
            <a:ext cx="1719333" cy="54632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1867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Contribuições</a:t>
            </a:r>
          </a:p>
        </p:txBody>
      </p:sp>
      <p:sp>
        <p:nvSpPr>
          <p:cNvPr id="26" name="Google Shape;219;p36">
            <a:extLst>
              <a:ext uri="{FF2B5EF4-FFF2-40B4-BE49-F238E27FC236}">
                <a16:creationId xmlns:a16="http://schemas.microsoft.com/office/drawing/2014/main" id="{8FCD12D0-35D5-4DAF-A951-F13055DF8156}"/>
              </a:ext>
            </a:extLst>
          </p:cNvPr>
          <p:cNvSpPr txBox="1">
            <a:spLocks/>
          </p:cNvSpPr>
          <p:nvPr/>
        </p:nvSpPr>
        <p:spPr>
          <a:xfrm>
            <a:off x="4857262" y="4617200"/>
            <a:ext cx="2149679" cy="54632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1867" b="1" kern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</a:t>
            </a:r>
          </a:p>
        </p:txBody>
      </p:sp>
      <p:sp>
        <p:nvSpPr>
          <p:cNvPr id="27" name="Google Shape;213;p35">
            <a:extLst>
              <a:ext uri="{FF2B5EF4-FFF2-40B4-BE49-F238E27FC236}">
                <a16:creationId xmlns:a16="http://schemas.microsoft.com/office/drawing/2014/main" id="{A750060F-D76F-43AF-91F3-ACC731A87664}"/>
              </a:ext>
            </a:extLst>
          </p:cNvPr>
          <p:cNvSpPr txBox="1">
            <a:spLocks/>
          </p:cNvSpPr>
          <p:nvPr/>
        </p:nvSpPr>
        <p:spPr>
          <a:xfrm>
            <a:off x="3997595" y="5451679"/>
            <a:ext cx="6237928" cy="135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pt-BR" sz="15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Lead time da reposição dos produtos; </a:t>
            </a:r>
          </a:p>
          <a:p>
            <a:pPr marL="285750" indent="-285750" algn="just">
              <a:buFontTx/>
              <a:buChar char="-"/>
            </a:pPr>
            <a:r>
              <a:rPr lang="pt-BR" sz="15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Melhores agregações de itens;</a:t>
            </a:r>
          </a:p>
          <a:p>
            <a:pPr marL="285750" indent="-285750" algn="just">
              <a:buFontTx/>
              <a:buChar char="-"/>
            </a:pPr>
            <a:r>
              <a:rPr lang="pt-BR" sz="15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Coleta dos dados histórico de vendas.  </a:t>
            </a:r>
          </a:p>
        </p:txBody>
      </p:sp>
    </p:spTree>
    <p:extLst>
      <p:ext uri="{BB962C8B-B14F-4D97-AF65-F5344CB8AC3E}">
        <p14:creationId xmlns:p14="http://schemas.microsoft.com/office/powerpoint/2010/main" val="142698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BA – Básico. Consciente. Sustentável.">
            <a:extLst>
              <a:ext uri="{FF2B5EF4-FFF2-40B4-BE49-F238E27FC236}">
                <a16:creationId xmlns:a16="http://schemas.microsoft.com/office/drawing/2014/main" id="{3DEC8F6D-FC8D-2563-5F24-A7898F10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6884D23-A413-25BB-A1EA-395601F1579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 dirty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2EF027-8F00-796A-9031-44C715873913}"/>
              </a:ext>
            </a:extLst>
          </p:cNvPr>
          <p:cNvSpPr/>
          <p:nvPr/>
        </p:nvSpPr>
        <p:spPr>
          <a:xfrm>
            <a:off x="0" y="3863247"/>
            <a:ext cx="12192000" cy="126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10" name="Google Shape;147;p29">
            <a:extLst>
              <a:ext uri="{FF2B5EF4-FFF2-40B4-BE49-F238E27FC236}">
                <a16:creationId xmlns:a16="http://schemas.microsoft.com/office/drawing/2014/main" id="{421B34E9-7F50-4C95-C58A-125B1AE1622A}"/>
              </a:ext>
            </a:extLst>
          </p:cNvPr>
          <p:cNvSpPr txBox="1">
            <a:spLocks/>
          </p:cNvSpPr>
          <p:nvPr/>
        </p:nvSpPr>
        <p:spPr>
          <a:xfrm>
            <a:off x="3" y="3783203"/>
            <a:ext cx="12191997" cy="12698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1219170"/>
            <a:r>
              <a:rPr lang="pt-BR" sz="3200" b="1" kern="0" dirty="0">
                <a:solidFill>
                  <a:srgbClr val="F3F3F3"/>
                </a:solidFill>
                <a:latin typeface="DM Serif Display" pitchFamily="2" charset="0"/>
              </a:rPr>
              <a:t>Obrigada pela atenção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DF00E-206C-D110-6812-276F5042FDEF}"/>
              </a:ext>
            </a:extLst>
          </p:cNvPr>
          <p:cNvSpPr txBox="1"/>
          <p:nvPr/>
        </p:nvSpPr>
        <p:spPr>
          <a:xfrm>
            <a:off x="8299374" y="0"/>
            <a:ext cx="389262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Caroline Steiner</a:t>
            </a:r>
          </a:p>
          <a:p>
            <a:pPr algn="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Rafaella </a:t>
            </a:r>
            <a:r>
              <a:rPr lang="pt-BR" sz="1867" kern="0" dirty="0" err="1">
                <a:solidFill>
                  <a:srgbClr val="F3F3F3"/>
                </a:solidFill>
                <a:latin typeface="DM Serif Display" pitchFamily="2" charset="0"/>
                <a:cs typeface="Arial"/>
                <a:sym typeface="Arial"/>
              </a:rPr>
              <a:t>Spatz</a:t>
            </a:r>
            <a:endParaRPr lang="pt-BR" sz="1867" kern="0" dirty="0">
              <a:solidFill>
                <a:srgbClr val="F3F3F3"/>
              </a:solidFill>
              <a:latin typeface="DM Serif Display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5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ctrTitle" idx="6"/>
          </p:nvPr>
        </p:nvSpPr>
        <p:spPr>
          <a:xfrm>
            <a:off x="9144155" y="2842086"/>
            <a:ext cx="1926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BR" dirty="0"/>
              <a:t>REFERENCIAL TEÓRICO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8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/>
              <a:t>03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>
            <a:off x="3913559" y="2842086"/>
            <a:ext cx="1560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BR" dirty="0"/>
              <a:t>RESUMO</a:t>
            </a:r>
            <a:br>
              <a:rPr lang="pt-BR" dirty="0"/>
            </a:b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/>
              <a:t>01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ctrTitle" idx="3"/>
          </p:nvPr>
        </p:nvSpPr>
        <p:spPr>
          <a:xfrm>
            <a:off x="5287717" y="2604689"/>
            <a:ext cx="300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BR" dirty="0"/>
              <a:t>INTRODUÇÃO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5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/>
              <a:t>02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 idx="9"/>
          </p:nvPr>
        </p:nvSpPr>
        <p:spPr>
          <a:xfrm>
            <a:off x="788670" y="4784945"/>
            <a:ext cx="173883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pt-BR" dirty="0">
                <a:solidFill>
                  <a:schemeClr val="dk1"/>
                </a:solidFill>
              </a:rPr>
              <a:t>METODOLOGIA 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14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04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5"/>
          </p:nvPr>
        </p:nvSpPr>
        <p:spPr>
          <a:xfrm>
            <a:off x="3772703" y="4784945"/>
            <a:ext cx="1504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pt-BR" dirty="0">
                <a:solidFill>
                  <a:schemeClr val="dk1"/>
                </a:solidFill>
              </a:rPr>
              <a:t>RESULTADOS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17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05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ctrTitle" idx="18"/>
          </p:nvPr>
        </p:nvSpPr>
        <p:spPr>
          <a:xfrm>
            <a:off x="5902427" y="5017544"/>
            <a:ext cx="2866609" cy="51411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BR" dirty="0"/>
              <a:t>POLÍTICAS DE ESTOQUE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20"/>
          </p:nvPr>
        </p:nvSpPr>
        <p:spPr>
          <a:xfrm>
            <a:off x="6179449" y="4288805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/>
              <a:t>06</a:t>
            </a:r>
            <a:endParaRPr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9AD8C34-12AF-1B5C-E3A0-5017EDF471CF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189101" y="245577"/>
            <a:ext cx="2338400" cy="126160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15" name="Google Shape;168;p30">
            <a:extLst>
              <a:ext uri="{FF2B5EF4-FFF2-40B4-BE49-F238E27FC236}">
                <a16:creationId xmlns:a16="http://schemas.microsoft.com/office/drawing/2014/main" id="{5343E3E8-9C54-43BB-A451-CE62E754666B}"/>
              </a:ext>
            </a:extLst>
          </p:cNvPr>
          <p:cNvSpPr txBox="1">
            <a:spLocks/>
          </p:cNvSpPr>
          <p:nvPr/>
        </p:nvSpPr>
        <p:spPr>
          <a:xfrm>
            <a:off x="8357875" y="5012001"/>
            <a:ext cx="2866609" cy="5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 kern="0" dirty="0"/>
              <a:t>CONSIDERAÇÕES FINAIS</a:t>
            </a:r>
          </a:p>
        </p:txBody>
      </p:sp>
      <p:sp>
        <p:nvSpPr>
          <p:cNvPr id="16" name="Google Shape;170;p30">
            <a:extLst>
              <a:ext uri="{FF2B5EF4-FFF2-40B4-BE49-F238E27FC236}">
                <a16:creationId xmlns:a16="http://schemas.microsoft.com/office/drawing/2014/main" id="{6A23ACA9-3F59-484E-92AB-02FFA941192E}"/>
              </a:ext>
            </a:extLst>
          </p:cNvPr>
          <p:cNvSpPr txBox="1">
            <a:spLocks/>
          </p:cNvSpPr>
          <p:nvPr/>
        </p:nvSpPr>
        <p:spPr>
          <a:xfrm>
            <a:off x="8794871" y="4299216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6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kern="0" dirty="0"/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13;p35">
            <a:extLst>
              <a:ext uri="{FF2B5EF4-FFF2-40B4-BE49-F238E27FC236}">
                <a16:creationId xmlns:a16="http://schemas.microsoft.com/office/drawing/2014/main" id="{B666EF55-4718-428C-6DE8-0CAB56E1492B}"/>
              </a:ext>
            </a:extLst>
          </p:cNvPr>
          <p:cNvSpPr txBox="1">
            <a:spLocks/>
          </p:cNvSpPr>
          <p:nvPr/>
        </p:nvSpPr>
        <p:spPr>
          <a:xfrm>
            <a:off x="1335960" y="769300"/>
            <a:ext cx="9889365" cy="106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pt-BR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Objetivo: Trazer uma proposta de melhoria de gestão de estoque baseado na priorização do produtos baseado na matriz ABC/XYZ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2F4AC-29E4-9E80-BC86-A4A4E9B8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83" y="1706588"/>
            <a:ext cx="8116433" cy="4382112"/>
          </a:xfrm>
          <a:prstGeom prst="rect">
            <a:avLst/>
          </a:prstGeom>
        </p:spPr>
      </p:pic>
      <p:sp>
        <p:nvSpPr>
          <p:cNvPr id="5" name="CaixaDeTexto 2">
            <a:extLst>
              <a:ext uri="{FF2B5EF4-FFF2-40B4-BE49-F238E27FC236}">
                <a16:creationId xmlns:a16="http://schemas.microsoft.com/office/drawing/2014/main" id="{EFF2C3FC-4BFE-C3F1-A712-F9647DFDF56C}"/>
              </a:ext>
            </a:extLst>
          </p:cNvPr>
          <p:cNvSpPr txBox="1"/>
          <p:nvPr/>
        </p:nvSpPr>
        <p:spPr>
          <a:xfrm>
            <a:off x="166447" y="307635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Resumo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39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13;p35">
            <a:extLst>
              <a:ext uri="{FF2B5EF4-FFF2-40B4-BE49-F238E27FC236}">
                <a16:creationId xmlns:a16="http://schemas.microsoft.com/office/drawing/2014/main" id="{B666EF55-4718-428C-6DE8-0CAB56E1492B}"/>
              </a:ext>
            </a:extLst>
          </p:cNvPr>
          <p:cNvSpPr txBox="1">
            <a:spLocks/>
          </p:cNvSpPr>
          <p:nvPr/>
        </p:nvSpPr>
        <p:spPr>
          <a:xfrm>
            <a:off x="1335960" y="769300"/>
            <a:ext cx="9889365" cy="106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pt-BR" sz="18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Objetivo: Trazer uma proposta de melhoria de gestão de estoque baseado na priorização do produtos baseado na matriz ABC/XYZ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EFF2C3FC-4BFE-C3F1-A712-F9647DFDF56C}"/>
              </a:ext>
            </a:extLst>
          </p:cNvPr>
          <p:cNvSpPr txBox="1"/>
          <p:nvPr/>
        </p:nvSpPr>
        <p:spPr>
          <a:xfrm>
            <a:off x="166447" y="307635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Resumo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73617FB-89DA-2774-BDB9-A1F0C2E7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702558"/>
            <a:ext cx="812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7C59DE-10F7-BCC3-6F6D-D7EFDE018810}"/>
              </a:ext>
            </a:extLst>
          </p:cNvPr>
          <p:cNvSpPr txBox="1"/>
          <p:nvPr/>
        </p:nvSpPr>
        <p:spPr>
          <a:xfrm>
            <a:off x="166447" y="329902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Introdução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15" name="Google Shape;213;p35">
            <a:extLst>
              <a:ext uri="{FF2B5EF4-FFF2-40B4-BE49-F238E27FC236}">
                <a16:creationId xmlns:a16="http://schemas.microsoft.com/office/drawing/2014/main" id="{56DC2150-BD54-DA48-B828-99C08707D672}"/>
              </a:ext>
            </a:extLst>
          </p:cNvPr>
          <p:cNvSpPr txBox="1">
            <a:spLocks/>
          </p:cNvSpPr>
          <p:nvPr/>
        </p:nvSpPr>
        <p:spPr>
          <a:xfrm>
            <a:off x="166447" y="1653984"/>
            <a:ext cx="5678736" cy="135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just"/>
            <a:r>
              <a:rPr lang="pt-BR" sz="16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 </a:t>
            </a:r>
            <a:r>
              <a:rPr lang="pt-BR" sz="16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Oribá</a:t>
            </a:r>
            <a:r>
              <a:rPr lang="pt-BR" sz="1600" kern="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empresa objeto deste trabalho, é uma loja de moda masculina, que vende roupas sustentáveis, com excelente qualidade e um preço justo. Seu catálogo consta de cerca de 500 diferentes itens de vestuário. </a:t>
            </a:r>
          </a:p>
          <a:p>
            <a:pPr marL="0" indent="0" algn="just"/>
            <a:endParaRPr lang="pt-BR" sz="1600" kern="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pt-BR" sz="1600" kern="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5B65F1-0503-C7C4-6DAC-F9C7FB0DC608}"/>
              </a:ext>
            </a:extLst>
          </p:cNvPr>
          <p:cNvSpPr txBox="1"/>
          <p:nvPr/>
        </p:nvSpPr>
        <p:spPr>
          <a:xfrm>
            <a:off x="166447" y="1004113"/>
            <a:ext cx="611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ORIBÁ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10F6F2-7999-BAC9-F3B9-89CD4603A20C}"/>
              </a:ext>
            </a:extLst>
          </p:cNvPr>
          <p:cNvSpPr txBox="1"/>
          <p:nvPr/>
        </p:nvSpPr>
        <p:spPr>
          <a:xfrm>
            <a:off x="166447" y="3274583"/>
            <a:ext cx="611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MODELO DE GESTÃO DE ESTOQUE ATUAL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96B460-6E3A-46AC-7C5F-B6942B97E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2"/>
          <a:stretch/>
        </p:blipFill>
        <p:spPr>
          <a:xfrm>
            <a:off x="705054" y="3856461"/>
            <a:ext cx="4630636" cy="1841918"/>
          </a:xfrm>
          <a:prstGeom prst="rect">
            <a:avLst/>
          </a:prstGeom>
        </p:spPr>
      </p:pic>
      <p:sp>
        <p:nvSpPr>
          <p:cNvPr id="18" name="Divisa 17">
            <a:extLst>
              <a:ext uri="{FF2B5EF4-FFF2-40B4-BE49-F238E27FC236}">
                <a16:creationId xmlns:a16="http://schemas.microsoft.com/office/drawing/2014/main" id="{53BC4130-C7BA-70BE-C0A7-5DDF6C55CF9D}"/>
              </a:ext>
            </a:extLst>
          </p:cNvPr>
          <p:cNvSpPr/>
          <p:nvPr/>
        </p:nvSpPr>
        <p:spPr>
          <a:xfrm>
            <a:off x="5561351" y="0"/>
            <a:ext cx="6130977" cy="6858000"/>
          </a:xfrm>
          <a:prstGeom prst="chevron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14195C-E157-162F-0A97-A04B1A27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76" y="1830049"/>
            <a:ext cx="4796853" cy="31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0;p36">
            <a:extLst>
              <a:ext uri="{FF2B5EF4-FFF2-40B4-BE49-F238E27FC236}">
                <a16:creationId xmlns:a16="http://schemas.microsoft.com/office/drawing/2014/main" id="{3720D3F8-ECD4-3E18-0CBB-2CE7FFCE494B}"/>
              </a:ext>
            </a:extLst>
          </p:cNvPr>
          <p:cNvSpPr/>
          <p:nvPr/>
        </p:nvSpPr>
        <p:spPr>
          <a:xfrm>
            <a:off x="4386437" y="488749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7C59DE-10F7-BCC3-6F6D-D7EFDE018810}"/>
              </a:ext>
            </a:extLst>
          </p:cNvPr>
          <p:cNvSpPr txBox="1"/>
          <p:nvPr/>
        </p:nvSpPr>
        <p:spPr>
          <a:xfrm>
            <a:off x="166447" y="75551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Referencial teórico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33F16E-CF65-7F92-2A88-C7FE50BF614E}"/>
              </a:ext>
            </a:extLst>
          </p:cNvPr>
          <p:cNvSpPr/>
          <p:nvPr/>
        </p:nvSpPr>
        <p:spPr>
          <a:xfrm>
            <a:off x="3425588" y="0"/>
            <a:ext cx="1255594" cy="37731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A422CE-4568-4CD2-DAB0-54380EAE5CAF}"/>
              </a:ext>
            </a:extLst>
          </p:cNvPr>
          <p:cNvSpPr/>
          <p:nvPr/>
        </p:nvSpPr>
        <p:spPr>
          <a:xfrm>
            <a:off x="6998208" y="3057586"/>
            <a:ext cx="1255594" cy="37731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EEEBF01-FDA2-8C58-6EC0-0CA0943B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337" y="2904699"/>
            <a:ext cx="506012" cy="524301"/>
          </a:xfrm>
          <a:prstGeom prst="rect">
            <a:avLst/>
          </a:prstGeom>
        </p:spPr>
      </p:pic>
      <p:sp>
        <p:nvSpPr>
          <p:cNvPr id="24" name="Google Shape;230;p36">
            <a:extLst>
              <a:ext uri="{FF2B5EF4-FFF2-40B4-BE49-F238E27FC236}">
                <a16:creationId xmlns:a16="http://schemas.microsoft.com/office/drawing/2014/main" id="{BCD1FB61-C5F4-3875-E832-4BDCEBD5230D}"/>
              </a:ext>
            </a:extLst>
          </p:cNvPr>
          <p:cNvSpPr/>
          <p:nvPr/>
        </p:nvSpPr>
        <p:spPr>
          <a:xfrm>
            <a:off x="8036911" y="3084882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31;p36">
            <a:extLst>
              <a:ext uri="{FF2B5EF4-FFF2-40B4-BE49-F238E27FC236}">
                <a16:creationId xmlns:a16="http://schemas.microsoft.com/office/drawing/2014/main" id="{DC5B3B0A-ACA2-F48B-1264-2C19F9032D89}"/>
              </a:ext>
            </a:extLst>
          </p:cNvPr>
          <p:cNvSpPr/>
          <p:nvPr/>
        </p:nvSpPr>
        <p:spPr>
          <a:xfrm>
            <a:off x="6653264" y="4860677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24;p36">
            <a:extLst>
              <a:ext uri="{FF2B5EF4-FFF2-40B4-BE49-F238E27FC236}">
                <a16:creationId xmlns:a16="http://schemas.microsoft.com/office/drawing/2014/main" id="{9E6840BB-45FC-57BD-4389-4655EEF2B287}"/>
              </a:ext>
            </a:extLst>
          </p:cNvPr>
          <p:cNvSpPr txBox="1">
            <a:spLocks/>
          </p:cNvSpPr>
          <p:nvPr/>
        </p:nvSpPr>
        <p:spPr>
          <a:xfrm>
            <a:off x="4937236" y="-2468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kern="0" dirty="0">
                <a:latin typeface="DM Serif Display" pitchFamily="2" charset="0"/>
                <a:cs typeface="Times New Roman" panose="02020603050405020304" pitchFamily="18" charset="0"/>
              </a:rPr>
              <a:t>Gestão de Estoque</a:t>
            </a:r>
          </a:p>
        </p:txBody>
      </p:sp>
      <p:sp>
        <p:nvSpPr>
          <p:cNvPr id="28" name="Google Shape;221;p36">
            <a:extLst>
              <a:ext uri="{FF2B5EF4-FFF2-40B4-BE49-F238E27FC236}">
                <a16:creationId xmlns:a16="http://schemas.microsoft.com/office/drawing/2014/main" id="{0C43BF63-AA23-F418-DFB8-3F52E14763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7236" y="418053"/>
            <a:ext cx="3541277" cy="12563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Administração dos produtos estocados buscando o equilíbrio entre a oferta e a demanda, redução do custo de estoque e de perdas de oportunidades de venda.</a:t>
            </a:r>
          </a:p>
        </p:txBody>
      </p:sp>
      <p:sp>
        <p:nvSpPr>
          <p:cNvPr id="29" name="Google Shape;225;p36">
            <a:extLst>
              <a:ext uri="{FF2B5EF4-FFF2-40B4-BE49-F238E27FC236}">
                <a16:creationId xmlns:a16="http://schemas.microsoft.com/office/drawing/2014/main" id="{2CE32ED2-B829-2D5C-98FE-475B17AF7AEA}"/>
              </a:ext>
            </a:extLst>
          </p:cNvPr>
          <p:cNvSpPr txBox="1">
            <a:spLocks/>
          </p:cNvSpPr>
          <p:nvPr/>
        </p:nvSpPr>
        <p:spPr>
          <a:xfrm>
            <a:off x="1659280" y="2401081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kern="0" dirty="0">
                <a:latin typeface="DM Serif Display" pitchFamily="2" charset="0"/>
                <a:cs typeface="Times New Roman" panose="02020603050405020304" pitchFamily="18" charset="0"/>
              </a:rPr>
              <a:t>Curva ABC</a:t>
            </a:r>
          </a:p>
        </p:txBody>
      </p:sp>
      <p:sp>
        <p:nvSpPr>
          <p:cNvPr id="30" name="Google Shape;226;p36">
            <a:extLst>
              <a:ext uri="{FF2B5EF4-FFF2-40B4-BE49-F238E27FC236}">
                <a16:creationId xmlns:a16="http://schemas.microsoft.com/office/drawing/2014/main" id="{EDA9034B-FE64-CD7F-D021-17215807F584}"/>
              </a:ext>
            </a:extLst>
          </p:cNvPr>
          <p:cNvSpPr txBox="1">
            <a:spLocks/>
          </p:cNvSpPr>
          <p:nvPr/>
        </p:nvSpPr>
        <p:spPr>
          <a:xfrm>
            <a:off x="132190" y="3214408"/>
            <a:ext cx="3233610" cy="28694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É um método classificativo para o controle de estoque, na qual permite identificar 20% dos produtos responsáveis por 80% da receita</a:t>
            </a:r>
          </a:p>
          <a:p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DM Serif Display"/>
              </a:rPr>
              <a:t>Limitações: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DM Serif Display"/>
              </a:rPr>
              <a:t>Baseia-se em uma fotografia da receita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DM Serif Display"/>
              </a:rPr>
              <a:t>Não considera sazonalidade e previsibilidade da demanda</a:t>
            </a:r>
          </a:p>
        </p:txBody>
      </p:sp>
      <p:sp>
        <p:nvSpPr>
          <p:cNvPr id="33" name="Google Shape;223;p36">
            <a:extLst>
              <a:ext uri="{FF2B5EF4-FFF2-40B4-BE49-F238E27FC236}">
                <a16:creationId xmlns:a16="http://schemas.microsoft.com/office/drawing/2014/main" id="{C3772FC3-AC3D-9914-5693-C48F7DBF3B9C}"/>
              </a:ext>
            </a:extLst>
          </p:cNvPr>
          <p:cNvSpPr txBox="1">
            <a:spLocks/>
          </p:cNvSpPr>
          <p:nvPr/>
        </p:nvSpPr>
        <p:spPr>
          <a:xfrm>
            <a:off x="8397589" y="2602226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333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pt-BR" sz="1867" kern="0" dirty="0">
                <a:solidFill>
                  <a:srgbClr val="000000"/>
                </a:solidFill>
                <a:latin typeface="DM Serif Display" pitchFamily="2" charset="0"/>
                <a:cs typeface="Times New Roman" panose="02020603050405020304" pitchFamily="18" charset="0"/>
                <a:sym typeface="Arial"/>
              </a:rPr>
              <a:t>Curva</a:t>
            </a:r>
            <a:r>
              <a:rPr lang="pt-BR" kern="0" dirty="0"/>
              <a:t> </a:t>
            </a:r>
            <a:r>
              <a:rPr lang="pt-BR" sz="1867" kern="0" dirty="0">
                <a:solidFill>
                  <a:srgbClr val="000000"/>
                </a:solidFill>
                <a:latin typeface="DM Serif Display" pitchFamily="2" charset="0"/>
                <a:cs typeface="Times New Roman" panose="02020603050405020304" pitchFamily="18" charset="0"/>
              </a:rPr>
              <a:t>XYZ</a:t>
            </a:r>
          </a:p>
        </p:txBody>
      </p:sp>
      <p:sp>
        <p:nvSpPr>
          <p:cNvPr id="34" name="Google Shape;222;p36">
            <a:extLst>
              <a:ext uri="{FF2B5EF4-FFF2-40B4-BE49-F238E27FC236}">
                <a16:creationId xmlns:a16="http://schemas.microsoft.com/office/drawing/2014/main" id="{AAD19DB5-1214-2C4A-4282-BB614042E3CD}"/>
              </a:ext>
            </a:extLst>
          </p:cNvPr>
          <p:cNvSpPr txBox="1">
            <a:spLocks/>
          </p:cNvSpPr>
          <p:nvPr/>
        </p:nvSpPr>
        <p:spPr>
          <a:xfrm>
            <a:off x="8444597" y="3377383"/>
            <a:ext cx="3772428" cy="28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3733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 curva XYZ pode classificar o estoque a partir de outros critérios como previsibilidade ou criticidades dos produtos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/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Gráfico 24" descr="Oferta e procura estrutura de tópicos">
            <a:extLst>
              <a:ext uri="{FF2B5EF4-FFF2-40B4-BE49-F238E27FC236}">
                <a16:creationId xmlns:a16="http://schemas.microsoft.com/office/drawing/2014/main" id="{CCABA01B-CD2F-B56D-F955-7287AE7D9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2836" y="501548"/>
            <a:ext cx="508001" cy="508001"/>
          </a:xfrm>
          <a:prstGeom prst="rect">
            <a:avLst/>
          </a:prstGeom>
        </p:spPr>
      </p:pic>
      <p:sp>
        <p:nvSpPr>
          <p:cNvPr id="35" name="Google Shape;220;p36">
            <a:extLst>
              <a:ext uri="{FF2B5EF4-FFF2-40B4-BE49-F238E27FC236}">
                <a16:creationId xmlns:a16="http://schemas.microsoft.com/office/drawing/2014/main" id="{B5279F0D-35FF-D1EA-945D-B38432BFF499}"/>
              </a:ext>
            </a:extLst>
          </p:cNvPr>
          <p:cNvSpPr txBox="1">
            <a:spLocks/>
          </p:cNvSpPr>
          <p:nvPr/>
        </p:nvSpPr>
        <p:spPr>
          <a:xfrm>
            <a:off x="4679759" y="4245451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kern="0" dirty="0">
                <a:latin typeface="DM Serif Display" pitchFamily="2" charset="0"/>
                <a:cs typeface="Times New Roman" panose="02020603050405020304" pitchFamily="18" charset="0"/>
              </a:rPr>
              <a:t>Matriz ABC/XYZ</a:t>
            </a:r>
          </a:p>
        </p:txBody>
      </p:sp>
      <p:sp>
        <p:nvSpPr>
          <p:cNvPr id="36" name="Google Shape;227;p36">
            <a:extLst>
              <a:ext uri="{FF2B5EF4-FFF2-40B4-BE49-F238E27FC236}">
                <a16:creationId xmlns:a16="http://schemas.microsoft.com/office/drawing/2014/main" id="{07593E5A-435F-53FF-BDD7-5D5879A08930}"/>
              </a:ext>
            </a:extLst>
          </p:cNvPr>
          <p:cNvSpPr txBox="1">
            <a:spLocks/>
          </p:cNvSpPr>
          <p:nvPr/>
        </p:nvSpPr>
        <p:spPr>
          <a:xfrm>
            <a:off x="3384012" y="5121077"/>
            <a:ext cx="3269252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Possibilita a gestão do estoque mais assertiva considerando a receita, volatilidade da  demanda e a sazonalidade</a:t>
            </a:r>
          </a:p>
        </p:txBody>
      </p:sp>
      <p:pic>
        <p:nvPicPr>
          <p:cNvPr id="8" name="Gráfico 7" descr="Tabela estrutura de tópicos">
            <a:extLst>
              <a:ext uri="{FF2B5EF4-FFF2-40B4-BE49-F238E27FC236}">
                <a16:creationId xmlns:a16="http://schemas.microsoft.com/office/drawing/2014/main" id="{9C7F21C1-CBAE-2D55-0CA7-187120396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3264" y="4844651"/>
            <a:ext cx="520800" cy="520800"/>
          </a:xfrm>
          <a:prstGeom prst="rect">
            <a:avLst/>
          </a:prstGeom>
        </p:spPr>
      </p:pic>
      <p:pic>
        <p:nvPicPr>
          <p:cNvPr id="12" name="Gráfico 11" descr="Estatísticas com preenchimento sólido">
            <a:extLst>
              <a:ext uri="{FF2B5EF4-FFF2-40B4-BE49-F238E27FC236}">
                <a16:creationId xmlns:a16="http://schemas.microsoft.com/office/drawing/2014/main" id="{8251420B-8C2C-5E7A-0D65-D48355EDB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3125" y="3158167"/>
            <a:ext cx="426405" cy="4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56"/>
          <p:cNvGrpSpPr/>
          <p:nvPr/>
        </p:nvGrpSpPr>
        <p:grpSpPr>
          <a:xfrm>
            <a:off x="4718293" y="2857696"/>
            <a:ext cx="2755455" cy="2754979"/>
            <a:chOff x="2974000" y="1609100"/>
            <a:chExt cx="2864695" cy="2864200"/>
          </a:xfrm>
        </p:grpSpPr>
        <p:sp>
          <p:nvSpPr>
            <p:cNvPr id="739" name="Google Shape;739;p56"/>
            <p:cNvSpPr/>
            <p:nvPr/>
          </p:nvSpPr>
          <p:spPr>
            <a:xfrm>
              <a:off x="2974000" y="1609100"/>
              <a:ext cx="1384955" cy="1384521"/>
            </a:xfrm>
            <a:custGeom>
              <a:avLst/>
              <a:gdLst/>
              <a:ahLst/>
              <a:cxnLst/>
              <a:rect l="l" t="t" r="r" b="b"/>
              <a:pathLst>
                <a:path w="25535" h="25527" extrusionOk="0">
                  <a:moveTo>
                    <a:pt x="1" y="1"/>
                  </a:moveTo>
                  <a:lnTo>
                    <a:pt x="1" y="25526"/>
                  </a:lnTo>
                  <a:lnTo>
                    <a:pt x="2750" y="25526"/>
                  </a:lnTo>
                  <a:lnTo>
                    <a:pt x="2750" y="2741"/>
                  </a:lnTo>
                  <a:lnTo>
                    <a:pt x="25535" y="2741"/>
                  </a:lnTo>
                  <a:lnTo>
                    <a:pt x="25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2974000" y="3088834"/>
              <a:ext cx="1384955" cy="1384466"/>
            </a:xfrm>
            <a:custGeom>
              <a:avLst/>
              <a:gdLst/>
              <a:ahLst/>
              <a:cxnLst/>
              <a:rect l="l" t="t" r="r" b="b"/>
              <a:pathLst>
                <a:path w="25535" h="25526" extrusionOk="0">
                  <a:moveTo>
                    <a:pt x="1" y="1"/>
                  </a:moveTo>
                  <a:lnTo>
                    <a:pt x="1" y="25526"/>
                  </a:lnTo>
                  <a:lnTo>
                    <a:pt x="25535" y="25526"/>
                  </a:lnTo>
                  <a:lnTo>
                    <a:pt x="25535" y="22785"/>
                  </a:lnTo>
                  <a:lnTo>
                    <a:pt x="2750" y="22785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4454228" y="1609100"/>
              <a:ext cx="1384466" cy="1384521"/>
            </a:xfrm>
            <a:custGeom>
              <a:avLst/>
              <a:gdLst/>
              <a:ahLst/>
              <a:cxnLst/>
              <a:rect l="l" t="t" r="r" b="b"/>
              <a:pathLst>
                <a:path w="25526" h="25527" extrusionOk="0">
                  <a:moveTo>
                    <a:pt x="0" y="1"/>
                  </a:moveTo>
                  <a:lnTo>
                    <a:pt x="0" y="2741"/>
                  </a:lnTo>
                  <a:lnTo>
                    <a:pt x="22776" y="2741"/>
                  </a:lnTo>
                  <a:lnTo>
                    <a:pt x="22776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4454228" y="3088834"/>
              <a:ext cx="1384466" cy="1384466"/>
            </a:xfrm>
            <a:custGeom>
              <a:avLst/>
              <a:gdLst/>
              <a:ahLst/>
              <a:cxnLst/>
              <a:rect l="l" t="t" r="r" b="b"/>
              <a:pathLst>
                <a:path w="25526" h="25526" extrusionOk="0">
                  <a:moveTo>
                    <a:pt x="22776" y="1"/>
                  </a:moveTo>
                  <a:lnTo>
                    <a:pt x="22776" y="22785"/>
                  </a:lnTo>
                  <a:lnTo>
                    <a:pt x="0" y="22785"/>
                  </a:lnTo>
                  <a:lnTo>
                    <a:pt x="0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43" name="Google Shape;743;p56"/>
          <p:cNvSpPr txBox="1">
            <a:spLocks noGrp="1"/>
          </p:cNvSpPr>
          <p:nvPr>
            <p:ph type="subTitle" idx="4294967295"/>
          </p:nvPr>
        </p:nvSpPr>
        <p:spPr>
          <a:xfrm>
            <a:off x="2192385" y="2656649"/>
            <a:ext cx="1840400" cy="7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s" sz="2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$150M</a:t>
            </a:r>
            <a:endParaRPr sz="2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s" sz="1867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Mercury</a:t>
            </a:r>
            <a:endParaRPr sz="1867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 algn="r">
              <a:lnSpc>
                <a:spcPct val="100000"/>
              </a:lnSpc>
              <a:spcAft>
                <a:spcPts val="2133"/>
              </a:spcAft>
              <a:buNone/>
            </a:pPr>
            <a:r>
              <a:rPr lang="es" sz="1333" dirty="0">
                <a:solidFill>
                  <a:schemeClr val="lt1"/>
                </a:solidFill>
              </a:rPr>
              <a:t>Mercury is the smallest planet in our Solar System</a:t>
            </a:r>
            <a:endParaRPr sz="1333" dirty="0">
              <a:solidFill>
                <a:schemeClr val="lt1"/>
              </a:solidFill>
            </a:endParaRPr>
          </a:p>
        </p:txBody>
      </p:sp>
      <p:sp>
        <p:nvSpPr>
          <p:cNvPr id="744" name="Google Shape;744;p56"/>
          <p:cNvSpPr txBox="1">
            <a:spLocks noGrp="1"/>
          </p:cNvSpPr>
          <p:nvPr>
            <p:ph type="subTitle" idx="4294967295"/>
          </p:nvPr>
        </p:nvSpPr>
        <p:spPr>
          <a:xfrm>
            <a:off x="2198333" y="4315812"/>
            <a:ext cx="1840400" cy="7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s" sz="2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50%</a:t>
            </a:r>
            <a:endParaRPr sz="2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s" sz="1867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Saturn</a:t>
            </a:r>
            <a:endParaRPr sz="1867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 algn="r">
              <a:lnSpc>
                <a:spcPct val="100000"/>
              </a:lnSpc>
              <a:spcAft>
                <a:spcPts val="2133"/>
              </a:spcAft>
              <a:buNone/>
            </a:pPr>
            <a:r>
              <a:rPr lang="es" sz="1333" dirty="0">
                <a:solidFill>
                  <a:schemeClr val="lt1"/>
                </a:solidFill>
              </a:rPr>
              <a:t>Saturn is composed mostly of hydrogen and helium</a:t>
            </a:r>
            <a:endParaRPr sz="1333" dirty="0">
              <a:solidFill>
                <a:schemeClr val="lt1"/>
              </a:solidFill>
            </a:endParaRPr>
          </a:p>
        </p:txBody>
      </p:sp>
      <p:sp>
        <p:nvSpPr>
          <p:cNvPr id="745" name="Google Shape;745;p56"/>
          <p:cNvSpPr txBox="1">
            <a:spLocks noGrp="1"/>
          </p:cNvSpPr>
          <p:nvPr>
            <p:ph type="subTitle" idx="4294967295"/>
          </p:nvPr>
        </p:nvSpPr>
        <p:spPr>
          <a:xfrm>
            <a:off x="8146535" y="2645780"/>
            <a:ext cx="1840400" cy="7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" sz="2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$75M</a:t>
            </a:r>
            <a:endParaRPr sz="2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" sz="1867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Venus</a:t>
            </a:r>
            <a:endParaRPr sz="1867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s" sz="1333" dirty="0">
                <a:solidFill>
                  <a:schemeClr val="lt1"/>
                </a:solidFill>
              </a:rPr>
              <a:t>Venus has a beautiful name, but it’s terribly hot</a:t>
            </a:r>
            <a:endParaRPr sz="1333" dirty="0">
              <a:solidFill>
                <a:schemeClr val="l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42588-E29D-AE7A-E99B-B7B028A58ABD}"/>
              </a:ext>
            </a:extLst>
          </p:cNvPr>
          <p:cNvSpPr txBox="1"/>
          <p:nvPr/>
        </p:nvSpPr>
        <p:spPr>
          <a:xfrm>
            <a:off x="166447" y="75551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DM Serif Display"/>
              </a:rPr>
              <a:t>Metodologia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E20068-8335-67DA-11A6-51AFA6A0D579}"/>
              </a:ext>
            </a:extLst>
          </p:cNvPr>
          <p:cNvSpPr txBox="1"/>
          <p:nvPr/>
        </p:nvSpPr>
        <p:spPr>
          <a:xfrm>
            <a:off x="166447" y="684167"/>
            <a:ext cx="24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1219170">
              <a:buClr>
                <a:srgbClr val="000000"/>
              </a:buClr>
              <a:defRPr b="1" kern="0">
                <a:solidFill>
                  <a:srgbClr val="253929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>
                <a:sym typeface="Arial"/>
              </a:rPr>
              <a:t>Tratamento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9AB7DB-6B9D-880C-6D2E-F3BFA8189051}"/>
              </a:ext>
            </a:extLst>
          </p:cNvPr>
          <p:cNvSpPr txBox="1"/>
          <p:nvPr/>
        </p:nvSpPr>
        <p:spPr>
          <a:xfrm>
            <a:off x="205222" y="3305048"/>
            <a:ext cx="205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1219170">
              <a:buClr>
                <a:srgbClr val="000000"/>
              </a:buClr>
              <a:defRPr b="1" kern="0">
                <a:solidFill>
                  <a:srgbClr val="253929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>
                <a:sym typeface="Arial"/>
              </a:rPr>
              <a:t>Classificação ABC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71121E-5585-0F42-1538-70F28C1369BA}"/>
              </a:ext>
            </a:extLst>
          </p:cNvPr>
          <p:cNvSpPr txBox="1"/>
          <p:nvPr/>
        </p:nvSpPr>
        <p:spPr>
          <a:xfrm>
            <a:off x="6229702" y="3305048"/>
            <a:ext cx="20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1219170">
              <a:buClr>
                <a:srgbClr val="000000"/>
              </a:buClr>
              <a:defRPr b="1" kern="0">
                <a:solidFill>
                  <a:srgbClr val="253929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>
                <a:sym typeface="Arial"/>
              </a:rPr>
              <a:t>Classificação XYZ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59769FB-BFAF-D1AB-43D1-68FC6AAA7770}"/>
              </a:ext>
            </a:extLst>
          </p:cNvPr>
          <p:cNvCxnSpPr>
            <a:cxnSpLocks/>
          </p:cNvCxnSpPr>
          <p:nvPr/>
        </p:nvCxnSpPr>
        <p:spPr>
          <a:xfrm>
            <a:off x="6096000" y="3167110"/>
            <a:ext cx="0" cy="35194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6A4E0AE-BEE0-C650-A81B-906A74A8C1B6}"/>
              </a:ext>
            </a:extLst>
          </p:cNvPr>
          <p:cNvCxnSpPr>
            <a:cxnSpLocks/>
          </p:cNvCxnSpPr>
          <p:nvPr/>
        </p:nvCxnSpPr>
        <p:spPr>
          <a:xfrm>
            <a:off x="268178" y="3164593"/>
            <a:ext cx="11592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8051F-B8BA-18D0-8B46-95AF6442A6EF}"/>
              </a:ext>
            </a:extLst>
          </p:cNvPr>
          <p:cNvSpPr txBox="1"/>
          <p:nvPr/>
        </p:nvSpPr>
        <p:spPr>
          <a:xfrm>
            <a:off x="383291" y="3784445"/>
            <a:ext cx="5132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Para obter dados mais assertivos, foram realizados 3 cenários distintos;</a:t>
            </a:r>
          </a:p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O cenário escolhido contém a descrição dos itens por cor.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7362A4-45B2-33F9-5F56-72E4D11922AD}"/>
              </a:ext>
            </a:extLst>
          </p:cNvPr>
          <p:cNvSpPr txBox="1"/>
          <p:nvPr/>
        </p:nvSpPr>
        <p:spPr>
          <a:xfrm>
            <a:off x="6252641" y="3802337"/>
            <a:ext cx="58770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Foram avaliadas 3 medidas sobre a série de vendas: </a:t>
            </a:r>
          </a:p>
          <a:p>
            <a:pPr marL="838190" lvl="1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CV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(Coeficiente de Variação)</a:t>
            </a:r>
          </a:p>
          <a:p>
            <a:pPr marL="838190" lvl="1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AIC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Akaike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) do modelo SARIMAX da série</a:t>
            </a:r>
          </a:p>
          <a:p>
            <a:pPr marL="838190" lvl="1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MSE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mean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square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error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) do modelo 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Prophet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 da série</a:t>
            </a:r>
          </a:p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1600" dirty="0">
              <a:highlight>
                <a:srgbClr val="00FFFF"/>
              </a:highlight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Para a classificação XYZ, foi utilizada a proporcionalidade da quantidade dos produtos de 16% X, 24% Y e 60% Z;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7A00FC-B1C4-EA85-B0CB-B62132DD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46" y="1163234"/>
            <a:ext cx="5764178" cy="15468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E883CC9-7EA1-9FF5-489D-C13C3538C505}"/>
              </a:ext>
            </a:extLst>
          </p:cNvPr>
          <p:cNvSpPr txBox="1"/>
          <p:nvPr/>
        </p:nvSpPr>
        <p:spPr>
          <a:xfrm>
            <a:off x="322817" y="1464030"/>
            <a:ext cx="557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ABC: Dados referentes ao ano de 2021;</a:t>
            </a:r>
          </a:p>
          <a:p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Métodos de estimativa de previsibilidade: Quantidades de vendas dos produtos de 48 meses (2018, 2019, 2020, 2021) e foram desconsiderados meses fora do intervalo de dados</a:t>
            </a:r>
          </a:p>
        </p:txBody>
      </p:sp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5E7AB4DB-00BB-D941-0ED1-619E08EAE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0692"/>
              </p:ext>
            </p:extLst>
          </p:nvPr>
        </p:nvGraphicFramePr>
        <p:xfrm>
          <a:off x="635879" y="5166006"/>
          <a:ext cx="4932361" cy="128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67">
                  <a:extLst>
                    <a:ext uri="{9D8B030D-6E8A-4147-A177-3AD203B41FA5}">
                      <a16:colId xmlns:a16="http://schemas.microsoft.com/office/drawing/2014/main" val="4070880717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327314469"/>
                    </a:ext>
                  </a:extLst>
                </a:gridCol>
                <a:gridCol w="673417">
                  <a:extLst>
                    <a:ext uri="{9D8B030D-6E8A-4147-A177-3AD203B41FA5}">
                      <a16:colId xmlns:a16="http://schemas.microsoft.com/office/drawing/2014/main" val="1551399118"/>
                    </a:ext>
                  </a:extLst>
                </a:gridCol>
                <a:gridCol w="1213167">
                  <a:extLst>
                    <a:ext uri="{9D8B030D-6E8A-4147-A177-3AD203B41FA5}">
                      <a16:colId xmlns:a16="http://schemas.microsoft.com/office/drawing/2014/main" val="2227520684"/>
                    </a:ext>
                  </a:extLst>
                </a:gridCol>
                <a:gridCol w="851217">
                  <a:extLst>
                    <a:ext uri="{9D8B030D-6E8A-4147-A177-3AD203B41FA5}">
                      <a16:colId xmlns:a16="http://schemas.microsoft.com/office/drawing/2014/main" val="29506006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Classificação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QTD Produtos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% QTD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Receita (</a:t>
                      </a:r>
                      <a:r>
                        <a:rPr lang="pt-BR" sz="1050" dirty="0" err="1"/>
                        <a:t>R</a:t>
                      </a:r>
                      <a:r>
                        <a:rPr lang="pt-BR" sz="1050" dirty="0"/>
                        <a:t>$ Mil)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% Receita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0593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19,8%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5.831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60,4%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0405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/>
                        <a:t>B</a:t>
                      </a:r>
                      <a:endParaRPr lang="pt-B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143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28,3%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2.897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30,0%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516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262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51,9%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918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9,5%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9079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/>
                        <a:t>505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/>
                        <a:t>100,0%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/>
                        <a:t>9.646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/>
                        <a:t>100,0%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2489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B8789F-B5E8-9F4F-E128-93AE88A627DC}"/>
              </a:ext>
            </a:extLst>
          </p:cNvPr>
          <p:cNvSpPr/>
          <p:nvPr/>
        </p:nvSpPr>
        <p:spPr>
          <a:xfrm>
            <a:off x="0" y="4127654"/>
            <a:ext cx="12192000" cy="232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8C9C605-37D9-2128-D64E-B9B2A498B3F5}"/>
              </a:ext>
            </a:extLst>
          </p:cNvPr>
          <p:cNvSpPr/>
          <p:nvPr/>
        </p:nvSpPr>
        <p:spPr>
          <a:xfrm>
            <a:off x="205648" y="1336714"/>
            <a:ext cx="3613533" cy="47174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79E497-7EBB-F54F-532E-2D8450D2B022}"/>
              </a:ext>
            </a:extLst>
          </p:cNvPr>
          <p:cNvSpPr/>
          <p:nvPr/>
        </p:nvSpPr>
        <p:spPr>
          <a:xfrm>
            <a:off x="4236598" y="1336714"/>
            <a:ext cx="3613533" cy="470675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6F44BFA-AD60-28AB-74B1-494D2D0858EB}"/>
              </a:ext>
            </a:extLst>
          </p:cNvPr>
          <p:cNvSpPr/>
          <p:nvPr/>
        </p:nvSpPr>
        <p:spPr>
          <a:xfrm>
            <a:off x="8267547" y="1336714"/>
            <a:ext cx="3613533" cy="470335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 dirty="0">
              <a:solidFill>
                <a:srgbClr val="F3F3F3"/>
              </a:solidFill>
              <a:latin typeface="Arial"/>
              <a:sym typeface="Arial"/>
            </a:endParaRPr>
          </a:p>
        </p:txBody>
      </p:sp>
      <p:sp>
        <p:nvSpPr>
          <p:cNvPr id="7" name="Google Shape;219;p36">
            <a:extLst>
              <a:ext uri="{FF2B5EF4-FFF2-40B4-BE49-F238E27FC236}">
                <a16:creationId xmlns:a16="http://schemas.microsoft.com/office/drawing/2014/main" id="{5EB3002D-D5C1-E88E-3764-33A72AFF915E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34576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Curva XYZ</a:t>
            </a:r>
            <a:endParaRPr lang="pt-BR" sz="1867" b="1" kern="0" dirty="0">
              <a:solidFill>
                <a:srgbClr val="F3F3F3"/>
              </a:solidFill>
              <a:latin typeface="DM Serif Displ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4F565-4DA0-E5CF-712E-004549870165}"/>
              </a:ext>
            </a:extLst>
          </p:cNvPr>
          <p:cNvSpPr txBox="1"/>
          <p:nvPr/>
        </p:nvSpPr>
        <p:spPr>
          <a:xfrm>
            <a:off x="4846196" y="814527"/>
            <a:ext cx="239433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53929"/>
                </a:solidFill>
                <a:latin typeface="DM Serif Display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AIC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B5EF67-8563-D42A-E8D3-A374E97E8ACC}"/>
              </a:ext>
            </a:extLst>
          </p:cNvPr>
          <p:cNvSpPr txBox="1"/>
          <p:nvPr/>
        </p:nvSpPr>
        <p:spPr>
          <a:xfrm>
            <a:off x="8877145" y="817931"/>
            <a:ext cx="239433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53929"/>
                </a:solidFill>
                <a:latin typeface="DM Serif Display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AF7D1B-0F18-5F1D-3729-C55FEF1BA6A7}"/>
              </a:ext>
            </a:extLst>
          </p:cNvPr>
          <p:cNvSpPr txBox="1"/>
          <p:nvPr/>
        </p:nvSpPr>
        <p:spPr>
          <a:xfrm>
            <a:off x="205648" y="803846"/>
            <a:ext cx="331322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53929"/>
                </a:solidFill>
                <a:latin typeface="DM Serif Display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F8554-A131-0007-FA21-E22E7879C664}"/>
              </a:ext>
            </a:extLst>
          </p:cNvPr>
          <p:cNvSpPr txBox="1"/>
          <p:nvPr/>
        </p:nvSpPr>
        <p:spPr>
          <a:xfrm>
            <a:off x="283615" y="1953143"/>
            <a:ext cx="3417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O coeficiente de variação é uma versão em escala do desvio padrão;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Metodologia estática;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Quanto maior o valor do CV, maior a variabilidade de consumo do item;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Desvantagens: Não identifica sazonalidade e é muito sensível a outliers 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F069B1-43F5-2FEA-61A5-2DE5DDB2731F}"/>
              </a:ext>
            </a:extLst>
          </p:cNvPr>
          <p:cNvSpPr txBox="1"/>
          <p:nvPr/>
        </p:nvSpPr>
        <p:spPr>
          <a:xfrm>
            <a:off x="4387161" y="1953142"/>
            <a:ext cx="34176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SARIMAX é um modelo estatístico para análise e previsão de dados de séries temporais;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Modela uma série temporal a partir de três parâmetros : autorregressivo (AR), integrado (I) e médias móveis (MA)</a:t>
            </a:r>
          </a:p>
          <a:p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Vantagens: 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Facilidade de identificar os melhores modelos em séries pequenas.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Ferramenta: </a:t>
            </a:r>
            <a:r>
              <a:rPr lang="pt-BR" sz="1600" b="1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  <a:sym typeface="Arial"/>
              </a:rPr>
              <a:t>Pmdarima</a:t>
            </a:r>
            <a:r>
              <a:rPr lang="pt-BR" sz="16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  <a:sym typeface="Arial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0D164E-3BEA-E32C-CD4C-561EEE9D3010}"/>
              </a:ext>
            </a:extLst>
          </p:cNvPr>
          <p:cNvSpPr txBox="1"/>
          <p:nvPr/>
        </p:nvSpPr>
        <p:spPr>
          <a:xfrm>
            <a:off x="8463402" y="1953142"/>
            <a:ext cx="34176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 PROPHET é um framework open-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source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criado pelo Facebook para previsão de séries temporais, disponível em Python e </a:t>
            </a:r>
            <a:r>
              <a:rPr lang="pt-BR" sz="16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Vantagens: 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Simplicidade da modelagem da previsão e um dos modelos </a:t>
            </a:r>
            <a:r>
              <a:rPr lang="pt-BR" sz="1600" i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estado da arte </a:t>
            </a: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de previsão de séries no mercado de e-commerce com uma modelagem híbrida. </a:t>
            </a:r>
          </a:p>
          <a:p>
            <a:endParaRPr lang="pt-BR" sz="16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Arial"/>
              </a:rPr>
              <a:t>Ferramenta: </a:t>
            </a:r>
            <a:r>
              <a:rPr lang="pt-BR" sz="1600" b="1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  <a:sym typeface="Arial"/>
              </a:rPr>
              <a:t>Prophet</a:t>
            </a:r>
            <a:r>
              <a:rPr lang="pt-BR" sz="16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  <a:sym typeface="Arial"/>
              </a:rPr>
              <a:t>/</a:t>
            </a:r>
            <a:r>
              <a:rPr lang="pt-BR" sz="1600" b="1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  <a:sym typeface="Arial"/>
              </a:rPr>
              <a:t>Kats</a:t>
            </a:r>
            <a:endParaRPr lang="pt-BR" sz="1600" strike="sngStrike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92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6">
            <a:extLst>
              <a:ext uri="{FF2B5EF4-FFF2-40B4-BE49-F238E27FC236}">
                <a16:creationId xmlns:a16="http://schemas.microsoft.com/office/drawing/2014/main" id="{CD2BBA0F-BF29-924C-8DB9-867D44FD817D}"/>
              </a:ext>
            </a:extLst>
          </p:cNvPr>
          <p:cNvSpPr txBox="1">
            <a:spLocks/>
          </p:cNvSpPr>
          <p:nvPr/>
        </p:nvSpPr>
        <p:spPr>
          <a:xfrm>
            <a:off x="283615" y="75113"/>
            <a:ext cx="34576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pt-BR" sz="2400" b="1" kern="0" dirty="0">
                <a:solidFill>
                  <a:srgbClr val="253929"/>
                </a:solidFill>
                <a:latin typeface="DM Serif Display" pitchFamily="2" charset="0"/>
                <a:cs typeface="Times New Roman" panose="02020603050405020304" pitchFamily="18" charset="0"/>
              </a:rPr>
              <a:t>Resultados</a:t>
            </a:r>
            <a:endParaRPr lang="pt-BR" sz="1867" b="1" kern="0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F75CB4-A693-5CEC-2573-48951C93A90B}"/>
              </a:ext>
            </a:extLst>
          </p:cNvPr>
          <p:cNvSpPr txBox="1"/>
          <p:nvPr/>
        </p:nvSpPr>
        <p:spPr>
          <a:xfrm>
            <a:off x="392798" y="763588"/>
            <a:ext cx="111668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Classificação XYZ e matrizes ABC/XYZ das três técnicas de estimação de previsibilidade utilizadas no trabalho</a:t>
            </a:r>
          </a:p>
          <a:p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AA2BF0-906A-8DF3-31BD-3EFDCB2A46CA}"/>
              </a:ext>
            </a:extLst>
          </p:cNvPr>
          <p:cNvSpPr txBox="1"/>
          <p:nvPr/>
        </p:nvSpPr>
        <p:spPr>
          <a:xfrm>
            <a:off x="1648714" y="1729062"/>
            <a:ext cx="596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BABB6A-DB43-55D1-B87B-EE438E0B9BB1}"/>
              </a:ext>
            </a:extLst>
          </p:cNvPr>
          <p:cNvSpPr txBox="1"/>
          <p:nvPr/>
        </p:nvSpPr>
        <p:spPr>
          <a:xfrm>
            <a:off x="5807748" y="1729062"/>
            <a:ext cx="5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AIC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B6B5AF-03C8-AD86-8171-1E888C4E1A2D}"/>
              </a:ext>
            </a:extLst>
          </p:cNvPr>
          <p:cNvSpPr txBox="1"/>
          <p:nvPr/>
        </p:nvSpPr>
        <p:spPr>
          <a:xfrm>
            <a:off x="9946583" y="1729062"/>
            <a:ext cx="77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MSE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AF5C979-5375-7626-A264-34B0DA9DA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6"/>
          <a:stretch/>
        </p:blipFill>
        <p:spPr bwMode="auto">
          <a:xfrm>
            <a:off x="4357905" y="2308354"/>
            <a:ext cx="3456096" cy="1011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8" name="Imagem 2047">
            <a:extLst>
              <a:ext uri="{FF2B5EF4-FFF2-40B4-BE49-F238E27FC236}">
                <a16:creationId xmlns:a16="http://schemas.microsoft.com/office/drawing/2014/main" id="{7F787FA8-7A9F-DBE8-FFC6-DA9C90A1F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57"/>
          <a:stretch/>
        </p:blipFill>
        <p:spPr bwMode="auto">
          <a:xfrm>
            <a:off x="348688" y="2308354"/>
            <a:ext cx="3356681" cy="1011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Imagem 2051">
            <a:extLst>
              <a:ext uri="{FF2B5EF4-FFF2-40B4-BE49-F238E27FC236}">
                <a16:creationId xmlns:a16="http://schemas.microsoft.com/office/drawing/2014/main" id="{4392305D-0811-2FF4-EECA-1D2744637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536" y="2308354"/>
            <a:ext cx="3322859" cy="980756"/>
          </a:xfrm>
          <a:prstGeom prst="rect">
            <a:avLst/>
          </a:prstGeom>
        </p:spPr>
      </p:pic>
      <p:sp>
        <p:nvSpPr>
          <p:cNvPr id="2056" name="Retângulo 2055">
            <a:extLst>
              <a:ext uri="{FF2B5EF4-FFF2-40B4-BE49-F238E27FC236}">
                <a16:creationId xmlns:a16="http://schemas.microsoft.com/office/drawing/2014/main" id="{FF8ABA86-1336-1C21-7790-35C83C4D2C9D}"/>
              </a:ext>
            </a:extLst>
          </p:cNvPr>
          <p:cNvSpPr/>
          <p:nvPr/>
        </p:nvSpPr>
        <p:spPr>
          <a:xfrm>
            <a:off x="4148633" y="1624084"/>
            <a:ext cx="3894733" cy="419994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7" name="Seta: para Baixo 2056">
            <a:extLst>
              <a:ext uri="{FF2B5EF4-FFF2-40B4-BE49-F238E27FC236}">
                <a16:creationId xmlns:a16="http://schemas.microsoft.com/office/drawing/2014/main" id="{B82625D3-4D97-6A39-F37C-D1A1AB637DC8}"/>
              </a:ext>
            </a:extLst>
          </p:cNvPr>
          <p:cNvSpPr/>
          <p:nvPr/>
        </p:nvSpPr>
        <p:spPr>
          <a:xfrm>
            <a:off x="5891284" y="1217712"/>
            <a:ext cx="409433" cy="33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1747C9-AA83-5BFF-C8F1-EA647D34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88" y="4214877"/>
            <a:ext cx="3342945" cy="12870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259D7A-C2E9-2F66-D265-BB9B7565889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99382" y="4213994"/>
            <a:ext cx="3348000" cy="1288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A24BC1-25BB-7EE2-1307-E5AF1C3C4EF3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41395" y="4213994"/>
            <a:ext cx="3348000" cy="12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2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vesment Business Plan by Slidego">
  <a:themeElements>
    <a:clrScheme name="Simple Light">
      <a:dk1>
        <a:srgbClr val="253929"/>
      </a:dk1>
      <a:lt1>
        <a:srgbClr val="F3F3F3"/>
      </a:lt1>
      <a:dk2>
        <a:srgbClr val="253929"/>
      </a:dk2>
      <a:lt2>
        <a:srgbClr val="EEEEEE"/>
      </a:lt2>
      <a:accent1>
        <a:srgbClr val="253929"/>
      </a:accent1>
      <a:accent2>
        <a:srgbClr val="253929"/>
      </a:accent2>
      <a:accent3>
        <a:srgbClr val="253929"/>
      </a:accent3>
      <a:accent4>
        <a:srgbClr val="253929"/>
      </a:accent4>
      <a:accent5>
        <a:srgbClr val="253929"/>
      </a:accent5>
      <a:accent6>
        <a:srgbClr val="253929"/>
      </a:accent6>
      <a:hlink>
        <a:srgbClr val="253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892</Words>
  <Application>Microsoft Office PowerPoint</Application>
  <PresentationFormat>Widescreen</PresentationFormat>
  <Paragraphs>173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DM Serif Display</vt:lpstr>
      <vt:lpstr>Fira Sans Extra Condensed Medium</vt:lpstr>
      <vt:lpstr>Open Sans</vt:lpstr>
      <vt:lpstr>Open Sans Light</vt:lpstr>
      <vt:lpstr>Times New Roman</vt:lpstr>
      <vt:lpstr>Wingdings</vt:lpstr>
      <vt:lpstr>Tema do Office</vt:lpstr>
      <vt:lpstr>Invesment Business Plan by Slidego</vt:lpstr>
      <vt:lpstr>Apresentação do PowerPoint</vt:lpstr>
      <vt:lpstr>REFERENCIAL TEÓRICO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rafaella spatz</dc:creator>
  <cp:lastModifiedBy>Caroline Jawetz Steiner</cp:lastModifiedBy>
  <cp:revision>26</cp:revision>
  <dcterms:created xsi:type="dcterms:W3CDTF">2022-06-07T01:34:13Z</dcterms:created>
  <dcterms:modified xsi:type="dcterms:W3CDTF">2022-12-07T19:31:56Z</dcterms:modified>
</cp:coreProperties>
</file>