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8803600" cy="36004500"/>
  <p:notesSz cx="6858000" cy="9144000"/>
  <p:defaultTextStyle>
    <a:defPPr>
      <a:defRPr lang="pt-BR"/>
    </a:defPPr>
    <a:lvl1pPr marL="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5166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70332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5498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40664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5830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10996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96162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81328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3042" y="-216"/>
      </p:cViewPr>
      <p:guideLst>
        <p:guide orient="horz" pos="11340"/>
        <p:guide pos="9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270" y="11184734"/>
            <a:ext cx="24483060" cy="771763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540" y="20402550"/>
            <a:ext cx="2016252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2610" y="1441852"/>
            <a:ext cx="6480810" cy="30720506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440180" y="1441852"/>
            <a:ext cx="18962370" cy="30720506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286" y="23136228"/>
            <a:ext cx="24483060" cy="7150894"/>
          </a:xfrm>
        </p:spPr>
        <p:txBody>
          <a:bodyPr anchor="t"/>
          <a:lstStyle>
            <a:lvl1pPr algn="l">
              <a:defRPr sz="16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75286" y="15260246"/>
            <a:ext cx="24483060" cy="7875982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5166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70332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5498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0664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25830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0996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96162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81328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40180" y="8401053"/>
            <a:ext cx="12721590" cy="23761306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641830" y="8401053"/>
            <a:ext cx="12721590" cy="23761306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180" y="8059343"/>
            <a:ext cx="12726592" cy="335875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660" indent="0">
              <a:buNone/>
              <a:defRPr sz="8100" b="1"/>
            </a:lvl2pPr>
            <a:lvl3pPr marL="3703320" indent="0">
              <a:buNone/>
              <a:defRPr sz="7300" b="1"/>
            </a:lvl3pPr>
            <a:lvl4pPr marL="5554980" indent="0">
              <a:buNone/>
              <a:defRPr sz="6500" b="1"/>
            </a:lvl4pPr>
            <a:lvl5pPr marL="7406640" indent="0">
              <a:buNone/>
              <a:defRPr sz="6500" b="1"/>
            </a:lvl5pPr>
            <a:lvl6pPr marL="9258300" indent="0">
              <a:buNone/>
              <a:defRPr sz="6500" b="1"/>
            </a:lvl6pPr>
            <a:lvl7pPr marL="11109960" indent="0">
              <a:buNone/>
              <a:defRPr sz="6500" b="1"/>
            </a:lvl7pPr>
            <a:lvl8pPr marL="12961620" indent="0">
              <a:buNone/>
              <a:defRPr sz="6500" b="1"/>
            </a:lvl8pPr>
            <a:lvl9pPr marL="14813280" indent="0">
              <a:buNone/>
              <a:defRPr sz="6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40180" y="11418094"/>
            <a:ext cx="12726592" cy="20744262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631830" y="8059343"/>
            <a:ext cx="12731591" cy="335875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660" indent="0">
              <a:buNone/>
              <a:defRPr sz="8100" b="1"/>
            </a:lvl2pPr>
            <a:lvl3pPr marL="3703320" indent="0">
              <a:buNone/>
              <a:defRPr sz="7300" b="1"/>
            </a:lvl3pPr>
            <a:lvl4pPr marL="5554980" indent="0">
              <a:buNone/>
              <a:defRPr sz="6500" b="1"/>
            </a:lvl4pPr>
            <a:lvl5pPr marL="7406640" indent="0">
              <a:buNone/>
              <a:defRPr sz="6500" b="1"/>
            </a:lvl5pPr>
            <a:lvl6pPr marL="9258300" indent="0">
              <a:buNone/>
              <a:defRPr sz="6500" b="1"/>
            </a:lvl6pPr>
            <a:lvl7pPr marL="11109960" indent="0">
              <a:buNone/>
              <a:defRPr sz="6500" b="1"/>
            </a:lvl7pPr>
            <a:lvl8pPr marL="12961620" indent="0">
              <a:buNone/>
              <a:defRPr sz="6500" b="1"/>
            </a:lvl8pPr>
            <a:lvl9pPr marL="14813280" indent="0">
              <a:buNone/>
              <a:defRPr sz="6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631830" y="11418094"/>
            <a:ext cx="12731591" cy="20744262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82" y="1433512"/>
            <a:ext cx="9476186" cy="6100763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61407" y="1433515"/>
            <a:ext cx="16102013" cy="30728843"/>
          </a:xfrm>
        </p:spPr>
        <p:txBody>
          <a:bodyPr/>
          <a:lstStyle>
            <a:lvl1pPr>
              <a:defRPr sz="130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40182" y="7534278"/>
            <a:ext cx="9476186" cy="24628081"/>
          </a:xfrm>
        </p:spPr>
        <p:txBody>
          <a:bodyPr/>
          <a:lstStyle>
            <a:lvl1pPr marL="0" indent="0">
              <a:buNone/>
              <a:defRPr sz="5700"/>
            </a:lvl1pPr>
            <a:lvl2pPr marL="1851660" indent="0">
              <a:buNone/>
              <a:defRPr sz="4900"/>
            </a:lvl2pPr>
            <a:lvl3pPr marL="3703320" indent="0">
              <a:buNone/>
              <a:defRPr sz="4100"/>
            </a:lvl3pPr>
            <a:lvl4pPr marL="5554980" indent="0">
              <a:buNone/>
              <a:defRPr sz="3600"/>
            </a:lvl4pPr>
            <a:lvl5pPr marL="7406640" indent="0">
              <a:buNone/>
              <a:defRPr sz="3600"/>
            </a:lvl5pPr>
            <a:lvl6pPr marL="9258300" indent="0">
              <a:buNone/>
              <a:defRPr sz="3600"/>
            </a:lvl6pPr>
            <a:lvl7pPr marL="11109960" indent="0">
              <a:buNone/>
              <a:defRPr sz="3600"/>
            </a:lvl7pPr>
            <a:lvl8pPr marL="12961620" indent="0">
              <a:buNone/>
              <a:defRPr sz="3600"/>
            </a:lvl8pPr>
            <a:lvl9pPr marL="14813280" indent="0">
              <a:buNone/>
              <a:defRPr sz="3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707" y="25203150"/>
            <a:ext cx="17282160" cy="2975375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645707" y="3217069"/>
            <a:ext cx="17282160" cy="21602700"/>
          </a:xfrm>
        </p:spPr>
        <p:txBody>
          <a:bodyPr/>
          <a:lstStyle>
            <a:lvl1pPr marL="0" indent="0">
              <a:buNone/>
              <a:defRPr sz="13000"/>
            </a:lvl1pPr>
            <a:lvl2pPr marL="1851660" indent="0">
              <a:buNone/>
              <a:defRPr sz="11300"/>
            </a:lvl2pPr>
            <a:lvl3pPr marL="3703320" indent="0">
              <a:buNone/>
              <a:defRPr sz="9700"/>
            </a:lvl3pPr>
            <a:lvl4pPr marL="5554980" indent="0">
              <a:buNone/>
              <a:defRPr sz="8100"/>
            </a:lvl4pPr>
            <a:lvl5pPr marL="7406640" indent="0">
              <a:buNone/>
              <a:defRPr sz="8100"/>
            </a:lvl5pPr>
            <a:lvl6pPr marL="9258300" indent="0">
              <a:buNone/>
              <a:defRPr sz="8100"/>
            </a:lvl6pPr>
            <a:lvl7pPr marL="11109960" indent="0">
              <a:buNone/>
              <a:defRPr sz="8100"/>
            </a:lvl7pPr>
            <a:lvl8pPr marL="12961620" indent="0">
              <a:buNone/>
              <a:defRPr sz="8100"/>
            </a:lvl8pPr>
            <a:lvl9pPr marL="14813280" indent="0">
              <a:buNone/>
              <a:defRPr sz="81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45707" y="28178524"/>
            <a:ext cx="17282160" cy="4225526"/>
          </a:xfrm>
        </p:spPr>
        <p:txBody>
          <a:bodyPr/>
          <a:lstStyle>
            <a:lvl1pPr marL="0" indent="0">
              <a:buNone/>
              <a:defRPr sz="5700"/>
            </a:lvl1pPr>
            <a:lvl2pPr marL="1851660" indent="0">
              <a:buNone/>
              <a:defRPr sz="4900"/>
            </a:lvl2pPr>
            <a:lvl3pPr marL="3703320" indent="0">
              <a:buNone/>
              <a:defRPr sz="4100"/>
            </a:lvl3pPr>
            <a:lvl4pPr marL="5554980" indent="0">
              <a:buNone/>
              <a:defRPr sz="3600"/>
            </a:lvl4pPr>
            <a:lvl5pPr marL="7406640" indent="0">
              <a:buNone/>
              <a:defRPr sz="3600"/>
            </a:lvl5pPr>
            <a:lvl6pPr marL="9258300" indent="0">
              <a:buNone/>
              <a:defRPr sz="3600"/>
            </a:lvl6pPr>
            <a:lvl7pPr marL="11109960" indent="0">
              <a:buNone/>
              <a:defRPr sz="3600"/>
            </a:lvl7pPr>
            <a:lvl8pPr marL="12961620" indent="0">
              <a:buNone/>
              <a:defRPr sz="3600"/>
            </a:lvl8pPr>
            <a:lvl9pPr marL="14813280" indent="0">
              <a:buNone/>
              <a:defRPr sz="3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40180" y="1441850"/>
            <a:ext cx="25923240" cy="6000750"/>
          </a:xfrm>
          <a:prstGeom prst="rect">
            <a:avLst/>
          </a:prstGeom>
        </p:spPr>
        <p:txBody>
          <a:bodyPr vert="horz" lIns="370332" tIns="185166" rIns="370332" bIns="185166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180" y="8401053"/>
            <a:ext cx="25923240" cy="23761306"/>
          </a:xfrm>
          <a:prstGeom prst="rect">
            <a:avLst/>
          </a:prstGeom>
        </p:spPr>
        <p:txBody>
          <a:bodyPr vert="horz" lIns="370332" tIns="185166" rIns="370332" bIns="185166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440180" y="33370840"/>
            <a:ext cx="6720840" cy="1916906"/>
          </a:xfrm>
          <a:prstGeom prst="rect">
            <a:avLst/>
          </a:prstGeom>
        </p:spPr>
        <p:txBody>
          <a:bodyPr vert="horz" lIns="370332" tIns="185166" rIns="370332" bIns="185166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8729-9901-42F1-BFA2-0B1EF2F823E8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841230" y="33370840"/>
            <a:ext cx="9121140" cy="1916906"/>
          </a:xfrm>
          <a:prstGeom prst="rect">
            <a:avLst/>
          </a:prstGeom>
        </p:spPr>
        <p:txBody>
          <a:bodyPr vert="horz" lIns="370332" tIns="185166" rIns="370332" bIns="185166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0642580" y="33370840"/>
            <a:ext cx="6720840" cy="1916906"/>
          </a:xfrm>
          <a:prstGeom prst="rect">
            <a:avLst/>
          </a:prstGeom>
        </p:spPr>
        <p:txBody>
          <a:bodyPr vert="horz" lIns="370332" tIns="185166" rIns="370332" bIns="185166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BBFC-A2C4-40DA-8F3B-82D00B0E7A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03320" rtl="0" eaLnBrk="1" latinLnBrk="0" hangingPunct="1">
        <a:spcBef>
          <a:spcPct val="0"/>
        </a:spcBef>
        <a:buNone/>
        <a:defRPr sz="1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8745" indent="-1388745" algn="l" defTabSz="3703320" rtl="0" eaLnBrk="1" latinLnBrk="0" hangingPunct="1">
        <a:spcBef>
          <a:spcPct val="20000"/>
        </a:spcBef>
        <a:buFont typeface="Arial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008948" indent="-1157288" algn="l" defTabSz="3703320" rtl="0" eaLnBrk="1" latinLnBrk="0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29150" indent="-925830" algn="l" defTabSz="3703320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indent="-925830" algn="l" defTabSz="3703320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332470" indent="-925830" algn="l" defTabSz="3703320" rtl="0" eaLnBrk="1" latinLnBrk="0" hangingPunct="1">
        <a:spcBef>
          <a:spcPct val="20000"/>
        </a:spcBef>
        <a:buFont typeface="Arial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4130" indent="-925830" algn="l" defTabSz="3703320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5790" indent="-925830" algn="l" defTabSz="3703320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87450" indent="-925830" algn="l" defTabSz="3703320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739110" indent="-925830" algn="l" defTabSz="3703320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70332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5498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5830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10996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328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440180" y="7357988"/>
            <a:ext cx="12721590" cy="243977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RESUMO</a:t>
            </a:r>
            <a:endParaRPr lang="pt-BR" sz="32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O programa de reconhecimento facial escolar (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Recog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) foi criado com o intuito de testar a capacidade de aplicação do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OpenCV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e do Algoritmo de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Rosetta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em um sistema de médio porte. Visa também facilitar a entrada e controle de pessoas no ambiente escolar. O sistema consiste de três aplicações conectadas a um banco de dados Microsoft SQL Server, desenvolvidos em Java e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sz="32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Sistemas de segurança ao redor do mundo estão avançando diariamente, e novas maneiras de incrementá-la têm surgido diariamente, descartando as anteriores, agora obsoletas. Uma técnica muito utilizada é a biometria, em que se identifica a digital do individuo para lhe garantir a entrada ao estabelecimento ou ao sistema em questão. Porem, poucos destes fazem uso do reconhecimento facial em suas funcionalidades, ainda que o mesmo esteja numa curva ascendente de uso.</a:t>
            </a:r>
          </a:p>
          <a:p>
            <a:pPr marL="0" indent="0" algn="just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Devido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esse fato, buscamos desenvolver uma aplicação na qual, não apenas detectamos o rosto, como também o reconhecemos, liberando ou não o acesso da pessoa ao estabelecimento. Realizamos o projeto em Java utilizando a biblioteca open 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OpenCV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 3.0[1] – para a detecção facial -; um algoritmo de diferenciação RGB, denominado algoritmo de 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Rosetta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[2], para o reconhecimento; e o Microsoft SQL Server para armazenamento das imagens e dados. 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Metodologia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O projeto foi desenvolvido fazendo uso de quatro ferramentas: Microsoft SQL Server, Java (através da IDE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Netbeans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), a biblioteca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OpenCV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e o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algorítmo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Rosetta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 Com um programa de reconhecimento, o rosto da pessoa é identificado. Se houver sido previamente cadastrado em nosso banco de dados através do Programa Cadastro, sua entrada será liberada. </a:t>
            </a:r>
          </a:p>
          <a:p>
            <a:pPr marL="0" indent="0" algn="just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Este sistema foi desenvolvido com o foco em escolas, pois, além de ser um local com alta circulação de pessoas, deve-se ter controle sobre a entrada das mesmas. Além disso, o objetivo foi testar a eficiência utilizando um meio alternativo para o reconhecimento facial, fugindo dos já existentes, como o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Laplacian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aces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A precisão do reconhecimento, assim como a velocidade, são fatores importantes e foram levados em conta durante o desenvolvimento do projeto.</a:t>
            </a:r>
          </a:p>
          <a:p>
            <a:pPr marL="0" indent="0" algn="just">
              <a:buNone/>
            </a:pP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4641830" y="7286551"/>
            <a:ext cx="12721590" cy="22669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Conclusões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Com o projeto foi possível ter algumas conclusões, tanto da eficiência do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Algorítmo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Rosetta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em reconhecimento facial, quanto no uso desta tecnologia num ambiente escolar. </a:t>
            </a:r>
          </a:p>
          <a:p>
            <a:pPr marL="0" indent="0" algn="just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Primeiro, com alguns testes, foi possível obter 85% de precisão no reconhecimento. Contudo, nota-se que, mesmo que pequeno, o tempo para isso é diretamente proporcional à quantia de alunos cadastrados. Contud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o, isso já era esperado. Logo, está planejado implementações simples no banco de dados que garantirão aumento de velocidade, como o simples fato de ter registrado se o aluno já está dentro da escola, e preferência aos que entram e saem diariamente, sendo estes reconhecidos mais rapidamente.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Com relação ao uso da tecnologia no ambiente escolar, diversos benefícios foram encontrados.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Particularmente, o COTUCA sofre em horários em que muitos alunos entram e saem da escola, formando grandes filas. Com o reconhecimento facial isso poderia ser altamente melhorado, garantindo uma velocidade maior. Dinheiro também é gasto com cartões de RA como são os atuais. Ainda que haja o preço da câmera, por exemplo, ao longo prazo, não gastar anualmente com cartões será bom tanto para a verba da escola, quanto para os alunos, que não terão a preocupação em esquecer o RA e terem problemas ao entrar.</a:t>
            </a:r>
          </a:p>
          <a:p>
            <a:pPr marL="0" indent="0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Além de todas essas vantagens, há ainda o aumento inevitável da segurança. Ainda que os cartões já garantam mais que a maioria das escolas, há a necessidade de funcionários monitorando constantemente. Com o reconhecimento facial, os pais poderiam entrar e sair da escola também, não tendo de ir até esses mesmos funcionários procurando informação. 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Com as conclusões alcançadas através deste projeto e com o inevitável fato de existir diversas outras opções de melhorias e implementações no mesmo – até em outros estabelecimentos, além da escola -, acreditamos na alta relevância desta nova tecnologia e no quanto pode ainda melhorar a vida das pessoas.</a:t>
            </a:r>
          </a:p>
          <a:p>
            <a:pPr marL="0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Bibliografia</a:t>
            </a:r>
            <a:endParaRPr lang="pt-BR" sz="4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[1] 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OpenCV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, Disponível em: &lt;http://opencv.org/&gt;. Acesso em: Agosto 2015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[2] 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Percentage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difference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between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images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Rosetta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. Disponível em: &lt;http://rosettacode.org/wiki/Percentage_difference_between_images&gt;. Acesso em: Agosto 2015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2900282" y="4929096"/>
            <a:ext cx="22753637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400" b="1" dirty="0" err="1" smtClean="0">
                <a:latin typeface="Arial" pitchFamily="34" charset="0"/>
                <a:cs typeface="Arial" pitchFamily="34" charset="0"/>
              </a:rPr>
              <a:t>Recog</a:t>
            </a:r>
            <a:endParaRPr lang="pt-BR" sz="4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3000" b="1" dirty="0" smtClean="0">
                <a:latin typeface="Arial" pitchFamily="34" charset="0"/>
                <a:cs typeface="Arial" pitchFamily="34" charset="0"/>
              </a:rPr>
              <a:t>Pedro </a:t>
            </a:r>
            <a:r>
              <a:rPr lang="pt-BR" sz="3000" b="1" dirty="0" err="1" smtClean="0">
                <a:latin typeface="Arial" pitchFamily="34" charset="0"/>
                <a:cs typeface="Arial" pitchFamily="34" charset="0"/>
              </a:rPr>
              <a:t>Berbert</a:t>
            </a:r>
            <a:r>
              <a:rPr lang="pt-BR" sz="3000" b="1" dirty="0" smtClean="0">
                <a:latin typeface="Arial" pitchFamily="34" charset="0"/>
                <a:cs typeface="Arial" pitchFamily="34" charset="0"/>
              </a:rPr>
              <a:t> Bruno¹; Igor Martins Silvério²; Mateus Freitas Silveira³</a:t>
            </a:r>
            <a:r>
              <a:rPr lang="pt-BR" sz="3000" b="1" dirty="0" smtClean="0">
                <a:latin typeface="Arial" pitchFamily="34" charset="0"/>
                <a:cs typeface="Arial" pitchFamily="34" charset="0"/>
              </a:rPr>
              <a:t>; ANDRÉ LUÍS DOS REIS GOMES DE CARVALHO</a:t>
            </a:r>
            <a:endParaRPr lang="pt-BR" sz="3000" b="1" baseline="300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000" dirty="0"/>
              <a:t>pedrojbbruno@gmail.com¹, </a:t>
            </a:r>
            <a:r>
              <a:rPr lang="pt-BR" sz="2000" dirty="0" smtClean="0"/>
              <a:t>igor.martins.silverio@gmail.com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, </a:t>
            </a:r>
            <a:r>
              <a:rPr lang="pt-BR" sz="2000" dirty="0" smtClean="0"/>
              <a:t>mateusfreitas.silveira@gmail.com</a:t>
            </a:r>
            <a:r>
              <a:rPr lang="pt-BR" sz="2000" baseline="30000" dirty="0" smtClean="0"/>
              <a:t>3 </a:t>
            </a:r>
            <a:r>
              <a:rPr lang="pt-BR" sz="2000" dirty="0" smtClean="0">
                <a:sym typeface="Wingdings" pitchFamily="2" charset="2"/>
              </a:rPr>
              <a:t> andre@cotuca.unicamp.br</a:t>
            </a:r>
            <a:endParaRPr lang="pt-BR" sz="3700" b="1" dirty="0">
              <a:solidFill>
                <a:srgbClr val="003366"/>
              </a:solidFill>
              <a:cs typeface="Times New Roman" pitchFamily="18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1971588" y="428502"/>
            <a:ext cx="24788986" cy="4333875"/>
            <a:chOff x="1971588" y="428502"/>
            <a:chExt cx="24788986" cy="4333875"/>
          </a:xfrm>
        </p:grpSpPr>
        <p:pic>
          <p:nvPicPr>
            <p:cNvPr id="7" name="Imagem 19" descr="unicamp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974096" y="928568"/>
              <a:ext cx="2647950" cy="297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Imagem 18" descr="cotuca1_fundo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831616" y="785692"/>
              <a:ext cx="2928958" cy="312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7" descr="C:\Users\cintia\Downloads\Mostra_2014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1588" y="428502"/>
              <a:ext cx="4754563" cy="4333875"/>
            </a:xfrm>
            <a:prstGeom prst="rect">
              <a:avLst/>
            </a:prstGeom>
            <a:noFill/>
          </p:spPr>
        </p:pic>
        <p:sp>
          <p:nvSpPr>
            <p:cNvPr id="18" name="CaixaDeTexto 17"/>
            <p:cNvSpPr txBox="1"/>
            <p:nvPr/>
          </p:nvSpPr>
          <p:spPr>
            <a:xfrm>
              <a:off x="6972248" y="2000138"/>
              <a:ext cx="13573220" cy="1969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4800" b="1" dirty="0" smtClean="0">
                  <a:solidFill>
                    <a:schemeClr val="tx2"/>
                  </a:solidFill>
                </a:rPr>
                <a:t>V MOSTRA DE TRABALHOS DE CURSOS TÉCNICOS</a:t>
              </a:r>
              <a:br>
                <a:rPr lang="pt-BR" sz="4800" b="1" dirty="0" smtClean="0">
                  <a:solidFill>
                    <a:schemeClr val="tx2"/>
                  </a:solidFill>
                </a:rPr>
              </a:br>
              <a:r>
                <a:rPr lang="pt-BR" sz="4000" dirty="0" smtClean="0"/>
                <a:t>Colégio Técnico de Campinas COTUCA/UNICAMP</a:t>
              </a:r>
              <a:br>
                <a:rPr lang="pt-BR" sz="4000" dirty="0" smtClean="0"/>
              </a:br>
              <a:r>
                <a:rPr lang="pt-BR" sz="4000" dirty="0" smtClean="0"/>
                <a:t>24 de setembro de 2015</a:t>
              </a:r>
              <a:endParaRPr lang="pt-BR" sz="40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726151" y="31179714"/>
            <a:ext cx="14761640" cy="317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4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AGRADECIMENTO</a:t>
            </a:r>
          </a:p>
          <a:p>
            <a:pPr lvl="0" algn="ctr">
              <a:spcBef>
                <a:spcPct val="20000"/>
              </a:spcBef>
            </a:pPr>
            <a:r>
              <a:rPr lang="pt-BR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 desenvolvimento da aplicação foi possível graças ao time de desenvolvimento do </a:t>
            </a:r>
            <a:r>
              <a:rPr lang="pt-BR" sz="3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OpenCV</a:t>
            </a:r>
            <a:r>
              <a:rPr lang="pt-BR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e aos criadores do </a:t>
            </a:r>
            <a:r>
              <a:rPr lang="pt-BR" sz="3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Rosetta</a:t>
            </a:r>
            <a:r>
              <a:rPr lang="pt-BR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pt-BR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no qual pudemos encontrar exemplos de código para detecção e diferenciação de imagens. Também agradecemos ao professor André Carvalho pela ajuda e orientação em relação ao projeto.</a:t>
            </a:r>
          </a:p>
        </p:txBody>
      </p:sp>
      <p:pic>
        <p:nvPicPr>
          <p:cNvPr id="3" name="Picture 4" descr="D:\Documentos\Matt\COTUCA\1º Semestre\Design\Cartaz Sarau\arabesco_1-01 menos brilho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991" y="25995138"/>
            <a:ext cx="9982609" cy="998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ctr">
          <a:defRPr sz="4800" b="1" dirty="0" smtClean="0">
            <a:solidFill>
              <a:schemeClr val="tx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852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SEM / EESC / USP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 MOSTRA DE TRABALHOS DE CURSOS TÉCNICOS Centro Cultural de Inclusão e Integração Social (CIS Guanabara) 26 de setembro de 2014</dc:title>
  <dc:creator>nicoletti</dc:creator>
  <cp:lastModifiedBy>User</cp:lastModifiedBy>
  <cp:revision>25</cp:revision>
  <dcterms:created xsi:type="dcterms:W3CDTF">2014-03-30T00:12:57Z</dcterms:created>
  <dcterms:modified xsi:type="dcterms:W3CDTF">2015-09-12T03:24:49Z</dcterms:modified>
</cp:coreProperties>
</file>