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2" r:id="rId4"/>
    <p:sldId id="264" r:id="rId5"/>
    <p:sldId id="267" r:id="rId6"/>
    <p:sldId id="266" r:id="rId7"/>
    <p:sldId id="270" r:id="rId8"/>
    <p:sldId id="275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AC2EC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S&amp;P Global</a:t>
            </a:r>
          </a:p>
          <a:p>
            <a:r>
              <a:rPr lang="en-US" dirty="0"/>
              <a:t>January 30, 2024</a:t>
            </a:r>
          </a:p>
          <a:p>
            <a:endParaRPr lang="en-US" dirty="0"/>
          </a:p>
          <a:p>
            <a:r>
              <a:rPr lang="en-US" dirty="0"/>
              <a:t>Misael M. Morales</a:t>
            </a:r>
          </a:p>
          <a:p>
            <a:r>
              <a:rPr lang="en-US" dirty="0"/>
              <a:t>Carlos Torres-Verdin,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is the transition matrix</a:t>
                </a:r>
              </a:p>
              <a:p>
                <a:pPr marL="0" indent="0">
                  <a:buNone/>
                </a:pPr>
                <a:r>
                  <a:rPr lang="en-US" dirty="0"/>
                  <a:t>x is the vector of unknowns</a:t>
                </a:r>
              </a:p>
              <a:p>
                <a:pPr marL="0" indent="0">
                  <a:buNone/>
                </a:pPr>
                <a:r>
                  <a:rPr lang="en-US" dirty="0"/>
                  <a:t>d is the data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  <a:blipFill>
                <a:blip r:embed="rId2"/>
                <a:stretch>
                  <a:fillRect l="-2845" b="-4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620172-8E98-030B-6E10-FE8750BA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4984"/>
            <a:ext cx="5496560" cy="1213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  <a:blipFill>
                <a:blip r:embed="rId4"/>
                <a:stretch>
                  <a:fillRect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B8F416C-7AC4-73D1-9365-FDDFBBB30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800" y="1164880"/>
            <a:ext cx="6181880" cy="5584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479551-BF6F-D53C-D808-2CB027F12081}"/>
              </a:ext>
            </a:extLst>
          </p:cNvPr>
          <p:cNvSpPr txBox="1">
            <a:spLocks/>
          </p:cNvSpPr>
          <p:nvPr/>
        </p:nvSpPr>
        <p:spPr>
          <a:xfrm>
            <a:off x="838200" y="1039495"/>
            <a:ext cx="10515600" cy="57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(Mineral inversion)</a:t>
            </a:r>
          </a:p>
        </p:txBody>
      </p:sp>
    </p:spTree>
    <p:extLst>
      <p:ext uri="{BB962C8B-B14F-4D97-AF65-F5344CB8AC3E}">
        <p14:creationId xmlns:p14="http://schemas.microsoft.com/office/powerpoint/2010/main" val="15101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DFD4-DD85-93AD-395F-1E26D898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59B9-35F2-BB69-CF54-3C861B80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Raw well logs are noisy, composed of multiple runs, and affected by environmental factors.</a:t>
            </a:r>
          </a:p>
          <a:p>
            <a:pPr lvl="1"/>
            <a:r>
              <a:rPr lang="en-US" dirty="0"/>
              <a:t>e.g., temperature, salinity, wellbore effects, …</a:t>
            </a:r>
          </a:p>
          <a:p>
            <a:pPr lvl="1"/>
            <a:endParaRPr lang="en-US" dirty="0"/>
          </a:p>
          <a:p>
            <a:r>
              <a:rPr lang="en-US" dirty="0"/>
              <a:t>Petrophysical analysis and interpretation requires corrected well logs for accurate subsurface characterization and formation evaluation.</a:t>
            </a:r>
          </a:p>
          <a:p>
            <a:pPr lvl="1"/>
            <a:r>
              <a:rPr lang="en-US" dirty="0"/>
              <a:t>Sweet spot detection, reservoir-seal detection, sand-shale differentiation, ….</a:t>
            </a:r>
          </a:p>
          <a:p>
            <a:pPr lvl="1"/>
            <a:endParaRPr lang="en-US" dirty="0"/>
          </a:p>
          <a:p>
            <a:r>
              <a:rPr lang="en-US" dirty="0"/>
              <a:t>Automated Shale Baseline Correction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Automated Mineral Composition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Anisotropic Resistivity Inversion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CE227-B2D7-F063-73DB-9733254C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2DA8F-F9FB-4C9B-FDF0-9F826867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Shale Baseline Correction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9AE5-03A4-958A-23BE-033692FB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690688"/>
            <a:ext cx="5307980" cy="15321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E3511-5390-4A89-D4B3-34F56FC0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4980E-1E0B-41EB-A0B3-7DC38500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24" y="1418751"/>
            <a:ext cx="6482576" cy="516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6" t="17728" r="38459"/>
          <a:stretch/>
        </p:blipFill>
        <p:spPr>
          <a:xfrm>
            <a:off x="1205271" y="3222857"/>
            <a:ext cx="2035710" cy="362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27" t="10412" r="35823"/>
          <a:stretch/>
        </p:blipFill>
        <p:spPr>
          <a:xfrm>
            <a:off x="3503068" y="3222857"/>
            <a:ext cx="1973401" cy="3635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1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Automated Shale 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9EE2F-C36B-E31C-F757-4043580CAEEB}"/>
              </a:ext>
            </a:extLst>
          </p:cNvPr>
          <p:cNvGrpSpPr/>
          <p:nvPr/>
        </p:nvGrpSpPr>
        <p:grpSpPr>
          <a:xfrm>
            <a:off x="1779287" y="435362"/>
            <a:ext cx="9218641" cy="6007609"/>
            <a:chOff x="790994" y="850391"/>
            <a:chExt cx="9218641" cy="600760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E7CCD9-E1D8-DA83-1276-B8948919E6BA}"/>
                </a:ext>
              </a:extLst>
            </p:cNvPr>
            <p:cNvGrpSpPr/>
            <p:nvPr/>
          </p:nvGrpSpPr>
          <p:grpSpPr>
            <a:xfrm>
              <a:off x="790994" y="850391"/>
              <a:ext cx="2173186" cy="2240280"/>
              <a:chOff x="711746" y="1399032"/>
              <a:chExt cx="2173186" cy="2240280"/>
            </a:xfrm>
            <a:solidFill>
              <a:srgbClr val="B889DB"/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FCDC3D-0A62-2CEB-8069-81D3C5A0494C}"/>
                  </a:ext>
                </a:extLst>
              </p:cNvPr>
              <p:cNvSpPr/>
              <p:nvPr/>
            </p:nvSpPr>
            <p:spPr>
              <a:xfrm>
                <a:off x="711746" y="1399032"/>
                <a:ext cx="725424" cy="22402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8A1403-E81E-9B1B-8EAB-8334A1FD57A9}"/>
                  </a:ext>
                </a:extLst>
              </p:cNvPr>
              <p:cNvSpPr/>
              <p:nvPr/>
            </p:nvSpPr>
            <p:spPr>
              <a:xfrm>
                <a:off x="1438693" y="1399032"/>
                <a:ext cx="725424" cy="22402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752F91B-7397-0813-943E-4ED10379BF61}"/>
                      </a:ext>
                    </a:extLst>
                  </p:cNvPr>
                  <p:cNvSpPr/>
                  <p:nvPr/>
                </p:nvSpPr>
                <p:spPr>
                  <a:xfrm>
                    <a:off x="2159508" y="1399032"/>
                    <a:ext cx="725424" cy="2240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752F91B-7397-0813-943E-4ED10379BF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08" y="1399032"/>
                    <a:ext cx="725424" cy="22402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FE646FBB-0B5D-2431-54FD-B76DDE68376D}"/>
                </a:ext>
              </a:extLst>
            </p:cNvPr>
            <p:cNvSpPr/>
            <p:nvPr/>
          </p:nvSpPr>
          <p:spPr>
            <a:xfrm rot="5400000">
              <a:off x="3558540" y="1243583"/>
              <a:ext cx="2240280" cy="145389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D9A58B2-ABC9-C443-C11D-99BC3C0DD212}"/>
                    </a:ext>
                  </a:extLst>
                </p:cNvPr>
                <p:cNvSpPr/>
                <p:nvPr/>
              </p:nvSpPr>
              <p:spPr>
                <a:xfrm>
                  <a:off x="5666232" y="1170431"/>
                  <a:ext cx="859536" cy="1600200"/>
                </a:xfrm>
                <a:prstGeom prst="ellipse">
                  <a:avLst/>
                </a:prstGeom>
                <a:solidFill>
                  <a:srgbClr val="DAC2E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D9A58B2-ABC9-C443-C11D-99BC3C0DD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32" y="1170431"/>
                  <a:ext cx="8595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B0F1045A-213F-B69D-AC35-F22B1519E13C}"/>
                </a:ext>
              </a:extLst>
            </p:cNvPr>
            <p:cNvSpPr/>
            <p:nvPr/>
          </p:nvSpPr>
          <p:spPr>
            <a:xfrm rot="16200000">
              <a:off x="6393180" y="1243584"/>
              <a:ext cx="2240280" cy="145389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Decoder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5DB193-F40B-2509-AD30-93746CB3B805}"/>
                </a:ext>
              </a:extLst>
            </p:cNvPr>
            <p:cNvSpPr/>
            <p:nvPr/>
          </p:nvSpPr>
          <p:spPr>
            <a:xfrm>
              <a:off x="8507104" y="850391"/>
              <a:ext cx="1014984" cy="22402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SP</a:t>
              </a:r>
              <a:r>
                <a:rPr lang="en-US" baseline="30000" dirty="0"/>
                <a:t>*</a:t>
              </a:r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DECC9-64E6-E1AF-EAF5-6F5128F5D5B1}"/>
                </a:ext>
              </a:extLst>
            </p:cNvPr>
            <p:cNvGrpSpPr/>
            <p:nvPr/>
          </p:nvGrpSpPr>
          <p:grpSpPr>
            <a:xfrm>
              <a:off x="2182366" y="4008121"/>
              <a:ext cx="3223262" cy="2849879"/>
              <a:chOff x="2656330" y="3506472"/>
              <a:chExt cx="3223262" cy="2849879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5D0E73BF-FEC2-BBB4-F17F-FE102A995E80}"/>
                  </a:ext>
                </a:extLst>
              </p:cNvPr>
              <p:cNvSpPr/>
              <p:nvPr/>
            </p:nvSpPr>
            <p:spPr>
              <a:xfrm rot="5400000">
                <a:off x="2843021" y="3319781"/>
                <a:ext cx="2849879" cy="322326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40AE7C1A-E691-9AED-9E61-84265EA3A953}"/>
                  </a:ext>
                </a:extLst>
              </p:cNvPr>
              <p:cNvSpPr/>
              <p:nvPr/>
            </p:nvSpPr>
            <p:spPr>
              <a:xfrm>
                <a:off x="2731006" y="3834131"/>
                <a:ext cx="625601" cy="219456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</a:t>
                </a:r>
              </a:p>
            </p:txBody>
          </p: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4CED80F4-1868-C382-91A3-2751F4C9718A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E6E6F606-16BB-D8DB-24D5-4C96AE484B82}"/>
                  </a:ext>
                </a:extLst>
              </p:cNvPr>
              <p:cNvSpPr/>
              <p:nvPr/>
            </p:nvSpPr>
            <p:spPr>
              <a:xfrm>
                <a:off x="3994023" y="4007865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C67CFCA3-D0A2-FCF1-9EB1-8C83149BEAD9}"/>
                  </a:ext>
                </a:extLst>
              </p:cNvPr>
              <p:cNvSpPr/>
              <p:nvPr/>
            </p:nvSpPr>
            <p:spPr>
              <a:xfrm>
                <a:off x="4625531" y="4167883"/>
                <a:ext cx="521208" cy="152704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LeakyReLU</a:t>
                </a:r>
                <a:endParaRPr lang="en-US" dirty="0"/>
              </a:p>
            </p:txBody>
          </p:sp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B56239F4-20C0-21A9-DA24-3F0067D2366C}"/>
                  </a:ext>
                </a:extLst>
              </p:cNvPr>
              <p:cNvSpPr/>
              <p:nvPr/>
            </p:nvSpPr>
            <p:spPr>
              <a:xfrm>
                <a:off x="5257038" y="4337047"/>
                <a:ext cx="521208" cy="118872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Max Pool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4BDBD15-786E-1368-59DE-2B3EFCD926A0}"/>
                </a:ext>
              </a:extLst>
            </p:cNvPr>
            <p:cNvGrpSpPr/>
            <p:nvPr/>
          </p:nvGrpSpPr>
          <p:grpSpPr>
            <a:xfrm rot="10800000">
              <a:off x="6786373" y="4008116"/>
              <a:ext cx="3223262" cy="2849879"/>
              <a:chOff x="2656330" y="3506472"/>
              <a:chExt cx="3223262" cy="2849879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BF12F0F-EC1C-E929-7A5E-9E64ABB55F0B}"/>
                  </a:ext>
                </a:extLst>
              </p:cNvPr>
              <p:cNvSpPr/>
              <p:nvPr/>
            </p:nvSpPr>
            <p:spPr>
              <a:xfrm rot="5400000">
                <a:off x="2843021" y="3319781"/>
                <a:ext cx="2849879" cy="322326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lowchart: Alternate Process 35">
                <a:extLst>
                  <a:ext uri="{FF2B5EF4-FFF2-40B4-BE49-F238E27FC236}">
                    <a16:creationId xmlns:a16="http://schemas.microsoft.com/office/drawing/2014/main" id="{01A60EF6-5B85-9001-19F7-5D6AE7DAD652}"/>
                  </a:ext>
                </a:extLst>
              </p:cNvPr>
              <p:cNvSpPr/>
              <p:nvPr/>
            </p:nvSpPr>
            <p:spPr>
              <a:xfrm>
                <a:off x="2731007" y="3834131"/>
                <a:ext cx="521208" cy="219456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Upsampling</a:t>
                </a:r>
                <a:endParaRPr lang="en-US" dirty="0"/>
              </a:p>
            </p:txBody>
          </p:sp>
          <p:sp>
            <p:nvSpPr>
              <p:cNvPr id="37" name="Flowchart: Alternate Process 36">
                <a:extLst>
                  <a:ext uri="{FF2B5EF4-FFF2-40B4-BE49-F238E27FC236}">
                    <a16:creationId xmlns:a16="http://schemas.microsoft.com/office/drawing/2014/main" id="{D70E8DC4-BB53-DDD2-E149-5A696A4A9A35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LeakyReLU</a:t>
                </a:r>
                <a:endParaRPr lang="en-US" dirty="0"/>
              </a:p>
            </p:txBody>
          </p:sp>
          <p:sp>
            <p:nvSpPr>
              <p:cNvPr id="38" name="Flowchart: Alternate Process 37">
                <a:extLst>
                  <a:ext uri="{FF2B5EF4-FFF2-40B4-BE49-F238E27FC236}">
                    <a16:creationId xmlns:a16="http://schemas.microsoft.com/office/drawing/2014/main" id="{C959C0EA-B6F7-8FC1-A041-4D10FBCC9DAB}"/>
                  </a:ext>
                </a:extLst>
              </p:cNvPr>
              <p:cNvSpPr/>
              <p:nvPr/>
            </p:nvSpPr>
            <p:spPr>
              <a:xfrm>
                <a:off x="3994023" y="4007865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0800E312-8FD8-0398-E0D5-5B9D8FF1CD44}"/>
                  </a:ext>
                </a:extLst>
              </p:cNvPr>
              <p:cNvSpPr/>
              <p:nvPr/>
            </p:nvSpPr>
            <p:spPr>
              <a:xfrm>
                <a:off x="4625531" y="4167884"/>
                <a:ext cx="631507" cy="152704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 </a:t>
                </a:r>
                <a:r>
                  <a:rPr lang="en-US" dirty="0" err="1"/>
                  <a:t>Transp</a:t>
                </a:r>
                <a:endParaRPr lang="en-US" dirty="0"/>
              </a:p>
            </p:txBody>
          </p:sp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B4B419F-6744-673B-32DF-8D13B19C2DBA}"/>
                  </a:ext>
                </a:extLst>
              </p:cNvPr>
              <p:cNvSpPr/>
              <p:nvPr/>
            </p:nvSpPr>
            <p:spPr>
              <a:xfrm>
                <a:off x="5257038" y="4337047"/>
                <a:ext cx="521208" cy="118872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BC3DC3-F432-B139-0D70-FF8637A55CE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2182365" y="2908934"/>
              <a:ext cx="2496315" cy="1099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338E93-4CD6-AC35-DC8F-17088709785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678680" y="2908934"/>
              <a:ext cx="726947" cy="1810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15ABE3-B18B-B3C5-2419-A76303AA1242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6786371" y="2908935"/>
              <a:ext cx="726949" cy="1810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723142-D7B9-F742-24FE-3839B355215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13320" y="2908935"/>
              <a:ext cx="2496315" cy="1099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65D27A-F9FD-3F26-2CE2-75F0C859FBB3}"/>
                    </a:ext>
                  </a:extLst>
                </p:cNvPr>
                <p:cNvSpPr/>
                <p:nvPr/>
              </p:nvSpPr>
              <p:spPr>
                <a:xfrm>
                  <a:off x="2965704" y="850391"/>
                  <a:ext cx="725424" cy="2240280"/>
                </a:xfrm>
                <a:prstGeom prst="rect">
                  <a:avLst/>
                </a:prstGeom>
                <a:solidFill>
                  <a:srgbClr val="B889D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65D27A-F9FD-3F26-2CE2-75F0C859F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704" y="850391"/>
                  <a:ext cx="725424" cy="22402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5C66-F154-F163-1B7A-D42F592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Trained a 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shows prediction of the baseline-corrected mean, but collapses to no variance</a:t>
                </a:r>
              </a:p>
              <a:p>
                <a:pPr lvl="1"/>
                <a:r>
                  <a:rPr lang="en-US" dirty="0"/>
                  <a:t>Predicts the correct baseline, but does not capture the data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/>
                  <a:t>Design a more robust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to predict correct baseline and data</a:t>
                </a:r>
              </a:p>
              <a:p>
                <a:pPr lvl="1"/>
                <a:r>
                  <a:rPr lang="en-US" dirty="0"/>
                  <a:t>Transfer 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Automated Anisotropic Resistivity Inversion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3550" y="215201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50" y="2152015"/>
                <a:ext cx="5257800" cy="4351338"/>
              </a:xfrm>
              <a:prstGeom prst="rect">
                <a:avLst/>
              </a:prstGeom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4B908FD-A0D9-44AD-E52B-7C3C4A221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893"/>
            <a:ext cx="6533550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03C7F-A1E8-27C0-4D4B-C9197FB59619}"/>
              </a:ext>
            </a:extLst>
          </p:cNvPr>
          <p:cNvSpPr txBox="1">
            <a:spLocks/>
          </p:cNvSpPr>
          <p:nvPr/>
        </p:nvSpPr>
        <p:spPr>
          <a:xfrm>
            <a:off x="838200" y="1107758"/>
            <a:ext cx="10515600" cy="57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(Nonlinear inversion with Automatic Differentiation framework for UQ)</a:t>
            </a:r>
          </a:p>
        </p:txBody>
      </p:sp>
    </p:spTree>
    <p:extLst>
      <p:ext uri="{BB962C8B-B14F-4D97-AF65-F5344CB8AC3E}">
        <p14:creationId xmlns:p14="http://schemas.microsoft.com/office/powerpoint/2010/main" val="308581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BEE8-8142-639B-CDBF-E6395F45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495"/>
            <a:ext cx="10515600" cy="57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Rock classification based on core data (Leverett; Winland; Lorenz)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19EC6-521B-D8CE-692E-46341007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65" r="41551" b="6098"/>
          <a:stretch/>
        </p:blipFill>
        <p:spPr>
          <a:xfrm>
            <a:off x="91440" y="2323781"/>
            <a:ext cx="3291840" cy="2235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8116D-2FCD-2785-673A-C976E9DD1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4" r="41498" b="5323"/>
          <a:stretch/>
        </p:blipFill>
        <p:spPr>
          <a:xfrm>
            <a:off x="91440" y="4554602"/>
            <a:ext cx="3291839" cy="2303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E7D85-CE1F-8D4B-C315-0D7614F68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4718" r="41466"/>
          <a:stretch/>
        </p:blipFill>
        <p:spPr>
          <a:xfrm>
            <a:off x="3383280" y="2323781"/>
            <a:ext cx="3291839" cy="4534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B95FE-BB28-29CC-69A8-E831C203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316" y="2323781"/>
            <a:ext cx="5282244" cy="45342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B3571A8-1DE8-28AA-9197-9EC6F3CDD0F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Automated Mineral Composition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375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Progress Meeting</vt:lpstr>
      <vt:lpstr>Executive Summary</vt:lpstr>
      <vt:lpstr>Automated Shale Baseline Correction</vt:lpstr>
      <vt:lpstr>Automated Shale Baseline Correction</vt:lpstr>
      <vt:lpstr>PowerPoint Presentation</vt:lpstr>
      <vt:lpstr>PowerPoint Presentation</vt:lpstr>
      <vt:lpstr>Findings and future work</vt:lpstr>
      <vt:lpstr>Automated Anisotropic Resistivity Inversion</vt:lpstr>
      <vt:lpstr>PowerPoint Presentation</vt:lpstr>
      <vt:lpstr>Automated Mineral Composition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14</cp:revision>
  <dcterms:created xsi:type="dcterms:W3CDTF">2023-08-29T16:54:58Z</dcterms:created>
  <dcterms:modified xsi:type="dcterms:W3CDTF">2024-01-30T15:48:08Z</dcterms:modified>
</cp:coreProperties>
</file>