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368" r:id="rId2"/>
    <p:sldId id="257" r:id="rId3"/>
    <p:sldId id="258" r:id="rId4"/>
    <p:sldId id="259" r:id="rId5"/>
    <p:sldId id="260" r:id="rId6"/>
    <p:sldId id="261" r:id="rId7"/>
    <p:sldId id="262" r:id="rId8"/>
    <p:sldId id="373" r:id="rId9"/>
    <p:sldId id="369" r:id="rId10"/>
    <p:sldId id="370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91" r:id="rId26"/>
    <p:sldId id="288" r:id="rId27"/>
    <p:sldId id="289" r:id="rId28"/>
    <p:sldId id="374" r:id="rId29"/>
    <p:sldId id="372" r:id="rId30"/>
    <p:sldId id="371" r:id="rId31"/>
  </p:sldIdLst>
  <p:sldSz cx="9144000" cy="5143500" type="screen16x9"/>
  <p:notesSz cx="6858000" cy="9144000"/>
  <p:embeddedFontLst>
    <p:embeddedFont>
      <p:font typeface="Arial Black" panose="020B0604020202020204" pitchFamily="34" charset="0"/>
      <p:bold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  <p:embeddedFont>
      <p:font typeface="Nunito" pitchFamily="2" charset="77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84"/>
    <p:restoredTop sz="87891"/>
  </p:normalViewPr>
  <p:slideViewPr>
    <p:cSldViewPr snapToGrid="0">
      <p:cViewPr varScale="1">
        <p:scale>
          <a:sx n="143" d="100"/>
          <a:sy n="143" d="100"/>
        </p:scale>
        <p:origin x="1512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14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f4ff10ce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f4ff10ce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3012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0c324ea85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30c324ea85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0fe555d6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30fe555d6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30c324ea8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30c324ea8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0fe555d60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30fe555d60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0fe555d6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0fe555d6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30fe555d6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30fe555d6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0fe555d6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30fe555d6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30fe555d6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30fe555d60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30fe555d60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30fe555d60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f4ff10c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f4ff10c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30fe555d6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30fe555d6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30fe555d60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30fe555d60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30fe555d6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30fe555d6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0fe555d6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0fe555d6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30fe555d60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30fe555d60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0fe555d60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30fe555d60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8300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30c324ea8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30c324ea8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30c324ea8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30c324ea8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30c324ea8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30c324ea8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5592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30c324ea8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30c324ea8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80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f4ff10ce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f4ff10ce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3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f4ff10c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f4ff10c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f4ff10cec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f4ff10cec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0c324ea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0c324ea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f4ff10ce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f4ff10ce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f4ff10ce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f4ff10ce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4058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f4ff10ce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f4ff10ce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999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39353C0-DB0A-E64B-AA0A-7AFBDE9CEE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385" y="288365"/>
            <a:ext cx="2322341" cy="46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18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A97DAD-EA5D-1FB7-45C7-30F162B69C40}"/>
              </a:ext>
            </a:extLst>
          </p:cNvPr>
          <p:cNvCxnSpPr>
            <a:cxnSpLocks/>
          </p:cNvCxnSpPr>
          <p:nvPr/>
        </p:nvCxnSpPr>
        <p:spPr>
          <a:xfrm>
            <a:off x="533945" y="2524418"/>
            <a:ext cx="23786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F54A3F-8F2B-E96A-98EF-FFAA50C703B6}"/>
              </a:ext>
            </a:extLst>
          </p:cNvPr>
          <p:cNvSpPr txBox="1"/>
          <p:nvPr/>
        </p:nvSpPr>
        <p:spPr>
          <a:xfrm>
            <a:off x="464095" y="3043532"/>
            <a:ext cx="2052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  <a:defRPr/>
            </a:pPr>
            <a:r>
              <a:rPr lang="en-US" sz="1050" dirty="0">
                <a:solidFill>
                  <a:srgbClr val="FFFFFF"/>
                </a:solidFill>
              </a:rPr>
              <a:t>May 5</a:t>
            </a:r>
            <a:r>
              <a:rPr lang="en-US" sz="1050" baseline="30000" dirty="0">
                <a:solidFill>
                  <a:srgbClr val="FFFFFF"/>
                </a:solidFill>
              </a:rPr>
              <a:t>th</a:t>
            </a:r>
            <a:r>
              <a:rPr lang="en-US" sz="1050" dirty="0">
                <a:solidFill>
                  <a:srgbClr val="FFFFFF"/>
                </a:solidFill>
              </a:rPr>
              <a:t>, 2023</a:t>
            </a:r>
            <a:endParaRPr lang="en-US" sz="1350" kern="1200" dirty="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7AF1F-07E6-1783-F1A2-99AFFFB06367}"/>
              </a:ext>
            </a:extLst>
          </p:cNvPr>
          <p:cNvSpPr txBox="1"/>
          <p:nvPr/>
        </p:nvSpPr>
        <p:spPr>
          <a:xfrm>
            <a:off x="428741" y="3948647"/>
            <a:ext cx="2813812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  <a:defRPr/>
            </a:pPr>
            <a:r>
              <a:rPr lang="en-US" sz="825" b="1" kern="1200" dirty="0">
                <a:solidFill>
                  <a:srgbClr val="FFFFFF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Midé Mabadeje, </a:t>
            </a:r>
            <a:r>
              <a:rPr lang="en-US" sz="825" kern="1200" dirty="0">
                <a:solidFill>
                  <a:srgbClr val="FFFFFF"/>
                </a:solidFill>
                <a:ea typeface="+mn-ea"/>
                <a:cs typeface="+mn-cs"/>
              </a:rPr>
              <a:t>PhD. Candidate</a:t>
            </a:r>
          </a:p>
          <a:p>
            <a:pPr defTabSz="685800">
              <a:buClrTx/>
              <a:defRPr/>
            </a:pPr>
            <a:r>
              <a:rPr lang="en-US" sz="825" b="1" kern="1200" dirty="0">
                <a:solidFill>
                  <a:srgbClr val="FFFFFF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Dr. Michael Pyrcz, </a:t>
            </a:r>
            <a:r>
              <a:rPr lang="en-US" sz="825" kern="1200" dirty="0">
                <a:solidFill>
                  <a:srgbClr val="FFFFFF"/>
                </a:solidFill>
                <a:ea typeface="+mn-ea"/>
                <a:cs typeface="+mn-cs"/>
              </a:rPr>
              <a:t>Professor</a:t>
            </a:r>
          </a:p>
          <a:p>
            <a:pPr defTabSz="685800">
              <a:buClrTx/>
              <a:defRPr/>
            </a:pPr>
            <a:endParaRPr lang="en-US" sz="825" kern="1200" dirty="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DA5507-06DB-3F24-C285-DE4557781C24}"/>
              </a:ext>
            </a:extLst>
          </p:cNvPr>
          <p:cNvSpPr txBox="1"/>
          <p:nvPr/>
        </p:nvSpPr>
        <p:spPr>
          <a:xfrm>
            <a:off x="428741" y="4421853"/>
            <a:ext cx="406345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825" b="1" dirty="0">
                <a:solidFill>
                  <a:srgbClr val="FFFFFF"/>
                </a:solidFill>
              </a:rPr>
              <a:t>The University of Texas at Austin</a:t>
            </a:r>
          </a:p>
        </p:txBody>
      </p:sp>
      <p:sp>
        <p:nvSpPr>
          <p:cNvPr id="4" name="Title Placeholder 7">
            <a:extLst>
              <a:ext uri="{FF2B5EF4-FFF2-40B4-BE49-F238E27FC236}">
                <a16:creationId xmlns:a16="http://schemas.microsoft.com/office/drawing/2014/main" id="{BB340950-BC94-5D06-86FD-9DCF4EC33B24}"/>
              </a:ext>
            </a:extLst>
          </p:cNvPr>
          <p:cNvSpPr txBox="1">
            <a:spLocks/>
          </p:cNvSpPr>
          <p:nvPr/>
        </p:nvSpPr>
        <p:spPr>
          <a:xfrm>
            <a:off x="464094" y="1134563"/>
            <a:ext cx="8575131" cy="1314450"/>
          </a:xfrm>
          <a:prstGeom prst="rect">
            <a:avLst/>
          </a:prstGeom>
        </p:spPr>
        <p:txBody>
          <a:bodyPr vert="horz" wrap="square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>
              <a:defRPr/>
            </a:pPr>
            <a:r>
              <a:rPr lang="en-US" sz="2250" dirty="0">
                <a:solidFill>
                  <a:srgbClr val="FFFFFF"/>
                </a:solidFill>
              </a:rPr>
              <a:t>Autoencoders for outlier detection in high-dimensional data.</a:t>
            </a:r>
          </a:p>
        </p:txBody>
      </p:sp>
    </p:spTree>
    <p:extLst>
      <p:ext uri="{BB962C8B-B14F-4D97-AF65-F5344CB8AC3E}">
        <p14:creationId xmlns:p14="http://schemas.microsoft.com/office/powerpoint/2010/main" val="335139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819150" y="5991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Density Based Clustering of Application with Noise (DBSCAN)</a:t>
            </a:r>
            <a:endParaRPr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4755114" y="1382714"/>
            <a:ext cx="4187848" cy="3461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400" dirty="0"/>
              <a:t>DBSCAN is a maximal set of density connected points, grows over complicated connected patterns.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lang="en-US" sz="1000" b="1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400" b="1" dirty="0"/>
              <a:t>Steps:</a:t>
            </a:r>
          </a:p>
          <a:p>
            <a:pPr lvl="0" indent="-330993">
              <a:lnSpc>
                <a:spcPct val="95000"/>
              </a:lnSpc>
              <a:spcBef>
                <a:spcPts val="1200"/>
              </a:spcBef>
              <a:buSzPts val="1613"/>
            </a:pPr>
            <a:r>
              <a:rPr lang="en-US" sz="1400" dirty="0"/>
              <a:t>Visit data samples at random</a:t>
            </a:r>
          </a:p>
          <a:p>
            <a:pPr lvl="0" indent="-330993">
              <a:lnSpc>
                <a:spcPct val="95000"/>
              </a:lnSpc>
              <a:buSzPts val="1613"/>
            </a:pPr>
            <a:endParaRPr lang="en-US" sz="1400" dirty="0"/>
          </a:p>
          <a:p>
            <a:pPr lvl="0" indent="-330993">
              <a:lnSpc>
                <a:spcPct val="95000"/>
              </a:lnSpc>
              <a:buSzPts val="1613"/>
            </a:pPr>
            <a:r>
              <a:rPr lang="en-US" sz="1400" dirty="0"/>
              <a:t>Check neighborhood</a:t>
            </a:r>
          </a:p>
          <a:p>
            <a:pPr lvl="0" indent="-330993">
              <a:lnSpc>
                <a:spcPct val="95000"/>
              </a:lnSpc>
              <a:buSzPts val="1613"/>
            </a:pPr>
            <a:endParaRPr lang="en-US" sz="900" dirty="0"/>
          </a:p>
          <a:p>
            <a:pPr lvl="1" indent="-330993">
              <a:lnSpc>
                <a:spcPct val="95000"/>
              </a:lnSpc>
              <a:buSzPts val="1613"/>
            </a:pPr>
            <a:r>
              <a:rPr lang="en-US" sz="1400" dirty="0"/>
              <a:t>If enough points, start a new cluster or add to an adjacent cluster</a:t>
            </a:r>
          </a:p>
          <a:p>
            <a:pPr lvl="1" indent="-330993">
              <a:lnSpc>
                <a:spcPct val="95000"/>
              </a:lnSpc>
              <a:buSzPts val="1613"/>
            </a:pPr>
            <a:endParaRPr lang="en-US" sz="900" dirty="0"/>
          </a:p>
          <a:p>
            <a:pPr lvl="1" indent="-330993">
              <a:lnSpc>
                <a:spcPct val="95000"/>
              </a:lnSpc>
              <a:buSzPts val="1613"/>
            </a:pPr>
            <a:r>
              <a:rPr lang="en-US" sz="1400" dirty="0"/>
              <a:t>If not enough points, assign as an outlier</a:t>
            </a:r>
          </a:p>
          <a:p>
            <a:pPr lvl="1" indent="-330993">
              <a:lnSpc>
                <a:spcPct val="95000"/>
              </a:lnSpc>
              <a:buSzPts val="1613"/>
            </a:pPr>
            <a:endParaRPr lang="en-US" sz="900" dirty="0"/>
          </a:p>
          <a:p>
            <a:pPr lvl="0" indent="-330993">
              <a:lnSpc>
                <a:spcPct val="95000"/>
              </a:lnSpc>
              <a:buSzPts val="1613"/>
            </a:pPr>
            <a:r>
              <a:rPr lang="en-US" sz="1400" dirty="0"/>
              <a:t>Stop when all samples are visited</a:t>
            </a:r>
          </a:p>
        </p:txBody>
      </p:sp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AE21332E-0A5C-718A-1CA8-8CAC7149D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50" y="2015481"/>
            <a:ext cx="4472664" cy="25258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A23B42-A96C-932F-D57E-6A08D2B18E26}"/>
                  </a:ext>
                </a:extLst>
              </p:cNvPr>
              <p:cNvSpPr txBox="1"/>
              <p:nvPr/>
            </p:nvSpPr>
            <p:spPr>
              <a:xfrm>
                <a:off x="5521591" y="2094106"/>
                <a:ext cx="2654894" cy="2432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rgbClr val="99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Parameters: radius, </a:t>
                </a:r>
                <a14:m>
                  <m:oMath xmlns:m="http://schemas.openxmlformats.org/officeDocument/2006/math">
                    <m:r>
                      <a:rPr lang="en-US" sz="900" b="1" i="1">
                        <a:solidFill>
                          <a:srgbClr val="99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𝛆</m:t>
                    </m:r>
                  </m:oMath>
                </a14:m>
                <a:r>
                  <a:rPr lang="en-US" sz="900" b="1" dirty="0">
                    <a:solidFill>
                      <a:srgbClr val="99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,  and minimum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sz="900" b="1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𝐧</m:t>
                        </m:r>
                      </m:e>
                      <m:sub>
                        <m:r>
                          <a:rPr lang="en-US" sz="900" b="1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𝐩𝐭𝐬</m:t>
                        </m:r>
                      </m:sub>
                    </m:sSub>
                  </m:oMath>
                </a14:m>
                <a:r>
                  <a:rPr lang="en-US" sz="900" b="1" dirty="0">
                    <a:solidFill>
                      <a:srgbClr val="99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A23B42-A96C-932F-D57E-6A08D2B18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91" y="2094106"/>
                <a:ext cx="2654894" cy="243208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58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Workflow for Outlier Detection (AE-DBSCAN)</a:t>
            </a:r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body" idx="1"/>
          </p:nvPr>
        </p:nvSpPr>
        <p:spPr>
          <a:xfrm>
            <a:off x="819150" y="1711725"/>
            <a:ext cx="7505700" cy="30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Split dataset into train and test size e.g., 80:20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Train and tune the hyperparameters of the autoencoder using appropriate loss function e.g., MSE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Using the trained AE, project all data into the latent space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Perform DBSCAN in the latent space to identify outliers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Tune the DBSCAN parameters i.e., min samples, epsilon and obtain the optimal DBSCAN results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Set all clusters formed via density reachability to cluster 1, denoted as inliers, and elsewhere outliers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Decode the DBSCAN identified outliers using the decoder network 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6"/>
          <p:cNvPicPr preferRelativeResize="0"/>
          <p:nvPr/>
        </p:nvPicPr>
        <p:blipFill rotWithShape="1">
          <a:blip r:embed="rId3">
            <a:alphaModFix/>
          </a:blip>
          <a:srcRect b="4725"/>
          <a:stretch/>
        </p:blipFill>
        <p:spPr>
          <a:xfrm>
            <a:off x="2252500" y="523475"/>
            <a:ext cx="4367749" cy="286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8725" y="2745800"/>
            <a:ext cx="1935301" cy="1455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26"/>
          <p:cNvCxnSpPr>
            <a:endCxn id="225" idx="0"/>
          </p:cNvCxnSpPr>
          <p:nvPr/>
        </p:nvCxnSpPr>
        <p:spPr>
          <a:xfrm>
            <a:off x="4432175" y="2081300"/>
            <a:ext cx="4200" cy="66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p26"/>
          <p:cNvSpPr txBox="1"/>
          <p:nvPr/>
        </p:nvSpPr>
        <p:spPr>
          <a:xfrm>
            <a:off x="4060775" y="4201475"/>
            <a:ext cx="747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DBSCAN</a:t>
            </a:r>
            <a:endParaRPr sz="1100" b="1"/>
          </a:p>
        </p:txBody>
      </p:sp>
      <p:cxnSp>
        <p:nvCxnSpPr>
          <p:cNvPr id="228" name="Google Shape;228;p26"/>
          <p:cNvCxnSpPr>
            <a:stCxn id="227" idx="2"/>
          </p:cNvCxnSpPr>
          <p:nvPr/>
        </p:nvCxnSpPr>
        <p:spPr>
          <a:xfrm rot="-5400000">
            <a:off x="3317825" y="3265325"/>
            <a:ext cx="2406600" cy="173700"/>
          </a:xfrm>
          <a:prstGeom prst="bentConnector5">
            <a:avLst>
              <a:gd name="adj1" fmla="val -450"/>
              <a:gd name="adj2" fmla="val 514796"/>
              <a:gd name="adj3" fmla="val 725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9" name="Google Shape;229;p26"/>
          <p:cNvCxnSpPr>
            <a:endCxn id="224" idx="1"/>
          </p:cNvCxnSpPr>
          <p:nvPr/>
        </p:nvCxnSpPr>
        <p:spPr>
          <a:xfrm rot="10800000" flipH="1">
            <a:off x="1799800" y="1956950"/>
            <a:ext cx="4527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" name="Google Shape;230;p26"/>
          <p:cNvSpPr txBox="1"/>
          <p:nvPr/>
        </p:nvSpPr>
        <p:spPr>
          <a:xfrm>
            <a:off x="0" y="1753275"/>
            <a:ext cx="189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Multidimensional dataset</a:t>
            </a:r>
            <a:endParaRPr sz="1100" b="1"/>
          </a:p>
        </p:txBody>
      </p:sp>
      <p:sp>
        <p:nvSpPr>
          <p:cNvPr id="231" name="Google Shape;231;p26"/>
          <p:cNvSpPr txBox="1"/>
          <p:nvPr/>
        </p:nvSpPr>
        <p:spPr>
          <a:xfrm>
            <a:off x="5404025" y="3545075"/>
            <a:ext cx="1638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Outliers in latent space</a:t>
            </a:r>
            <a:endParaRPr sz="1100" b="1"/>
          </a:p>
        </p:txBody>
      </p:sp>
      <p:cxnSp>
        <p:nvCxnSpPr>
          <p:cNvPr id="232" name="Google Shape;232;p26"/>
          <p:cNvCxnSpPr/>
          <p:nvPr/>
        </p:nvCxnSpPr>
        <p:spPr>
          <a:xfrm rot="10800000" flipH="1">
            <a:off x="6412825" y="1955150"/>
            <a:ext cx="4527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3" name="Google Shape;233;p26"/>
          <p:cNvSpPr txBox="1"/>
          <p:nvPr/>
        </p:nvSpPr>
        <p:spPr>
          <a:xfrm>
            <a:off x="6865525" y="1794450"/>
            <a:ext cx="1395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Outliers in original space</a:t>
            </a:r>
            <a:endParaRPr sz="1100" b="1"/>
          </a:p>
        </p:txBody>
      </p:sp>
      <p:sp>
        <p:nvSpPr>
          <p:cNvPr id="234" name="Google Shape;234;p26"/>
          <p:cNvSpPr txBox="1"/>
          <p:nvPr/>
        </p:nvSpPr>
        <p:spPr>
          <a:xfrm>
            <a:off x="2252575" y="302025"/>
            <a:ext cx="1252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Encoder Network</a:t>
            </a:r>
            <a:endParaRPr sz="1100" b="1"/>
          </a:p>
        </p:txBody>
      </p:sp>
      <p:sp>
        <p:nvSpPr>
          <p:cNvPr id="235" name="Google Shape;235;p26"/>
          <p:cNvSpPr txBox="1"/>
          <p:nvPr/>
        </p:nvSpPr>
        <p:spPr>
          <a:xfrm>
            <a:off x="5368050" y="266450"/>
            <a:ext cx="1252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Decoder Network</a:t>
            </a:r>
            <a:endParaRPr sz="1100" b="1"/>
          </a:p>
        </p:txBody>
      </p:sp>
      <p:sp>
        <p:nvSpPr>
          <p:cNvPr id="236" name="Google Shape;236;p26"/>
          <p:cNvSpPr txBox="1"/>
          <p:nvPr/>
        </p:nvSpPr>
        <p:spPr>
          <a:xfrm>
            <a:off x="4011575" y="1399275"/>
            <a:ext cx="849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Bottleneck </a:t>
            </a:r>
            <a:endParaRPr sz="1100" b="1"/>
          </a:p>
        </p:txBody>
      </p:sp>
      <p:sp>
        <p:nvSpPr>
          <p:cNvPr id="237" name="Google Shape;237;p26"/>
          <p:cNvSpPr txBox="1"/>
          <p:nvPr/>
        </p:nvSpPr>
        <p:spPr>
          <a:xfrm>
            <a:off x="2564075" y="4612400"/>
            <a:ext cx="364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 b="1" i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AE-DBSCAN for Multidimensional Outlier Detection</a:t>
            </a:r>
            <a:endParaRPr sz="1000" b="1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Outline</a:t>
            </a:r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body" idx="1"/>
          </p:nvPr>
        </p:nvSpPr>
        <p:spPr>
          <a:xfrm>
            <a:off x="788400" y="1568099"/>
            <a:ext cx="7665000" cy="3371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 dirty="0"/>
              <a:t>Outlier detection with simulated data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 dirty="0"/>
              <a:t>Constructed a toy dataset to train and test the auto-encoder method </a:t>
            </a:r>
            <a:endParaRPr sz="1400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" sz="1600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" sz="1600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 dirty="0"/>
              <a:t>2)   Evaluation and Comparison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 dirty="0"/>
              <a:t>Performance evaluation using MSE threshold and visualization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 dirty="0"/>
              <a:t>Performance comparison between proposed auto-encoder method and alternative methodologies (e.g., IF, LOF, and DBSCAN in highly dimensional space) to detect multivariate outliers in both synthetic and real data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endParaRPr lang="en"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b="1" dirty="0"/>
              <a:t>Note:</a:t>
            </a:r>
            <a:r>
              <a:rPr lang="en" sz="1200" i="1" dirty="0"/>
              <a:t> Without labels for our dataset we cannot assess and compare the accuracy, we visually inspect the outlier points.</a:t>
            </a:r>
            <a:endParaRPr sz="1200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2169000" y="2094450"/>
            <a:ext cx="48060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Synthetic Dataset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>
            <a:spLocks noGrp="1"/>
          </p:cNvSpPr>
          <p:nvPr>
            <p:ph type="title"/>
          </p:nvPr>
        </p:nvSpPr>
        <p:spPr>
          <a:xfrm>
            <a:off x="819150" y="2693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Synthetic Dataset</a:t>
            </a:r>
            <a:endParaRPr/>
          </a:p>
        </p:txBody>
      </p:sp>
      <p:sp>
        <p:nvSpPr>
          <p:cNvPr id="254" name="Google Shape;254;p29"/>
          <p:cNvSpPr txBox="1">
            <a:spLocks noGrp="1"/>
          </p:cNvSpPr>
          <p:nvPr>
            <p:ph type="body" idx="1"/>
          </p:nvPr>
        </p:nvSpPr>
        <p:spPr>
          <a:xfrm>
            <a:off x="819150" y="907275"/>
            <a:ext cx="75057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i="1"/>
              <a:t>Training AE on synthetic data: </a:t>
            </a:r>
            <a:r>
              <a:rPr lang="en"/>
              <a:t>Epochs = 100, Batch size = 32, Input size =  3000 x 4</a:t>
            </a:r>
            <a:endParaRPr b="1"/>
          </a:p>
        </p:txBody>
      </p:sp>
      <p:pic>
        <p:nvPicPr>
          <p:cNvPr id="255" name="Google Shape;2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800" y="1425075"/>
            <a:ext cx="4240075" cy="318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923" y="1449875"/>
            <a:ext cx="4240075" cy="31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>
            <a:spLocks noGrp="1"/>
          </p:cNvSpPr>
          <p:nvPr>
            <p:ph type="title"/>
          </p:nvPr>
        </p:nvSpPr>
        <p:spPr>
          <a:xfrm>
            <a:off x="819150" y="3231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Synthetic Dataset</a:t>
            </a:r>
            <a:endParaRPr/>
          </a:p>
        </p:txBody>
      </p:sp>
      <p:sp>
        <p:nvSpPr>
          <p:cNvPr id="262" name="Google Shape;262;p30"/>
          <p:cNvSpPr txBox="1">
            <a:spLocks noGrp="1"/>
          </p:cNvSpPr>
          <p:nvPr>
            <p:ph type="body" idx="1"/>
          </p:nvPr>
        </p:nvSpPr>
        <p:spPr>
          <a:xfrm>
            <a:off x="819150" y="891900"/>
            <a:ext cx="75057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Model reconstruction: </a:t>
            </a:r>
            <a:r>
              <a:rPr lang="en" i="1"/>
              <a:t>evaluating the performance of the AE decoder in replicating the test set from the synthetic data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3" name="Google Shape;263;p30"/>
          <p:cNvPicPr preferRelativeResize="0"/>
          <p:nvPr/>
        </p:nvPicPr>
        <p:blipFill rotWithShape="1">
          <a:blip r:embed="rId3">
            <a:alphaModFix/>
          </a:blip>
          <a:srcRect r="1058"/>
          <a:stretch/>
        </p:blipFill>
        <p:spPr>
          <a:xfrm>
            <a:off x="2461925" y="1430100"/>
            <a:ext cx="4175550" cy="33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>
            <a:spLocks noGrp="1"/>
          </p:cNvSpPr>
          <p:nvPr>
            <p:ph type="title"/>
          </p:nvPr>
        </p:nvSpPr>
        <p:spPr>
          <a:xfrm>
            <a:off x="819150" y="2769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Synthetic Dataset</a:t>
            </a:r>
            <a:endParaRPr/>
          </a:p>
        </p:txBody>
      </p:sp>
      <p:sp>
        <p:nvSpPr>
          <p:cNvPr id="269" name="Google Shape;269;p31"/>
          <p:cNvSpPr txBox="1">
            <a:spLocks noGrp="1"/>
          </p:cNvSpPr>
          <p:nvPr>
            <p:ph type="body" idx="1"/>
          </p:nvPr>
        </p:nvSpPr>
        <p:spPr>
          <a:xfrm>
            <a:off x="793700" y="959625"/>
            <a:ext cx="7505700" cy="8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Workflow testing with MSE in latent space to find outliers: </a:t>
            </a:r>
            <a:r>
              <a:rPr lang="en" i="1"/>
              <a:t>Identify 95th percentile threshold using MSE CDF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with MSE in latent space</a:t>
            </a:r>
            <a:endParaRPr/>
          </a:p>
        </p:txBody>
      </p:sp>
      <p:grpSp>
        <p:nvGrpSpPr>
          <p:cNvPr id="270" name="Google Shape;270;p31"/>
          <p:cNvGrpSpPr/>
          <p:nvPr/>
        </p:nvGrpSpPr>
        <p:grpSpPr>
          <a:xfrm>
            <a:off x="543775" y="1765725"/>
            <a:ext cx="8005551" cy="3108026"/>
            <a:chOff x="543775" y="1232325"/>
            <a:chExt cx="8005551" cy="3108026"/>
          </a:xfrm>
        </p:grpSpPr>
        <p:pic>
          <p:nvPicPr>
            <p:cNvPr id="271" name="Google Shape;271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3775" y="1275749"/>
              <a:ext cx="4028225" cy="3021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96276" y="1232325"/>
              <a:ext cx="4153050" cy="3108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>
            <a:spLocks noGrp="1"/>
          </p:cNvSpPr>
          <p:nvPr>
            <p:ph type="title" idx="4294967295"/>
          </p:nvPr>
        </p:nvSpPr>
        <p:spPr>
          <a:xfrm>
            <a:off x="819150" y="238550"/>
            <a:ext cx="30891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MSE Threshold</a:t>
            </a:r>
            <a:endParaRPr sz="3000" dirty="0"/>
          </a:p>
        </p:txBody>
      </p:sp>
      <p:pic>
        <p:nvPicPr>
          <p:cNvPr id="278" name="Google Shape;2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975" y="0"/>
            <a:ext cx="51562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2"/>
          <p:cNvSpPr txBox="1"/>
          <p:nvPr/>
        </p:nvSpPr>
        <p:spPr>
          <a:xfrm>
            <a:off x="636675" y="1563875"/>
            <a:ext cx="33273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Outlier detection appears unsatisfactory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endParaRPr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US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Inliers erroneously marked as outliers in some cases and vice-versa</a:t>
            </a:r>
            <a:endParaRPr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>
            <a:spLocks noGrp="1"/>
          </p:cNvSpPr>
          <p:nvPr>
            <p:ph type="title" idx="4294967295"/>
          </p:nvPr>
        </p:nvSpPr>
        <p:spPr>
          <a:xfrm>
            <a:off x="819150" y="238550"/>
            <a:ext cx="30891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MSE Threshold</a:t>
            </a:r>
            <a:endParaRPr sz="3000" dirty="0"/>
          </a:p>
        </p:txBody>
      </p:sp>
      <p:pic>
        <p:nvPicPr>
          <p:cNvPr id="285" name="Google Shape;2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975" y="0"/>
            <a:ext cx="51562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3"/>
          <p:cNvSpPr/>
          <p:nvPr/>
        </p:nvSpPr>
        <p:spPr>
          <a:xfrm>
            <a:off x="3954750" y="15550"/>
            <a:ext cx="1103400" cy="51279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79;p32">
            <a:extLst>
              <a:ext uri="{FF2B5EF4-FFF2-40B4-BE49-F238E27FC236}">
                <a16:creationId xmlns:a16="http://schemas.microsoft.com/office/drawing/2014/main" id="{5615B19B-0917-1DFD-3BD2-03CC1AA41814}"/>
              </a:ext>
            </a:extLst>
          </p:cNvPr>
          <p:cNvSpPr txBox="1"/>
          <p:nvPr/>
        </p:nvSpPr>
        <p:spPr>
          <a:xfrm>
            <a:off x="636675" y="1563875"/>
            <a:ext cx="33273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Outlier detection appears unsatisfactory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endParaRPr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-US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Inliers erroneously marked as outliers in some cases and vice-versa</a:t>
            </a:r>
            <a:endParaRPr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735663"/>
            <a:ext cx="47469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Outliers</a:t>
            </a:r>
            <a:r>
              <a:rPr lang="en" sz="1500"/>
              <a:t>: observations that constitute an exception to the general trend observed in the data; observations that are distributed differently than the majority of the observations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Detecting outliers can contribute to: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Understanding causal mechanisms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New research directions triggered by the existence of an exception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Discovery of errors or anomalies in observations</a:t>
            </a:r>
            <a:endParaRPr sz="1500"/>
          </a:p>
        </p:txBody>
      </p:sp>
      <p:pic>
        <p:nvPicPr>
          <p:cNvPr id="136" name="Google Shape;136;p14" descr="Outlier - isixsigma.co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800" y="1591350"/>
            <a:ext cx="3074850" cy="27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56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4"/>
          <p:cNvSpPr txBox="1">
            <a:spLocks noGrp="1"/>
          </p:cNvSpPr>
          <p:nvPr>
            <p:ph type="title" idx="4294967295"/>
          </p:nvPr>
        </p:nvSpPr>
        <p:spPr>
          <a:xfrm>
            <a:off x="5434325" y="193425"/>
            <a:ext cx="30891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Proposed AE-DBSCAN</a:t>
            </a:r>
            <a:endParaRPr sz="3000"/>
          </a:p>
        </p:txBody>
      </p:sp>
      <p:sp>
        <p:nvSpPr>
          <p:cNvPr id="294" name="Google Shape;294;p34"/>
          <p:cNvSpPr txBox="1"/>
          <p:nvPr/>
        </p:nvSpPr>
        <p:spPr>
          <a:xfrm>
            <a:off x="5388525" y="1625325"/>
            <a:ext cx="37632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DBSCAN in latent space to identify outliers</a:t>
            </a:r>
            <a:endParaRPr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Improvement in outlier detection relative to the MSE threshold method</a:t>
            </a:r>
            <a:endParaRPr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Most infused noise points are correctly classified</a:t>
            </a:r>
            <a:endParaRPr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few noise points are inliers opposed to outliers</a:t>
            </a:r>
            <a:endParaRPr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4"/>
          <p:cNvSpPr txBox="1"/>
          <p:nvPr/>
        </p:nvSpPr>
        <p:spPr>
          <a:xfrm>
            <a:off x="-1515075" y="3037925"/>
            <a:ext cx="447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56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5"/>
          <p:cNvSpPr txBox="1">
            <a:spLocks noGrp="1"/>
          </p:cNvSpPr>
          <p:nvPr>
            <p:ph type="title" idx="4294967295"/>
          </p:nvPr>
        </p:nvSpPr>
        <p:spPr>
          <a:xfrm>
            <a:off x="5434325" y="193425"/>
            <a:ext cx="30891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Proposed AE-DBSCAN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303" name="Google Shape;303;p35"/>
          <p:cNvSpPr txBox="1"/>
          <p:nvPr/>
        </p:nvSpPr>
        <p:spPr>
          <a:xfrm>
            <a:off x="-1515075" y="3037925"/>
            <a:ext cx="447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5"/>
          <p:cNvSpPr/>
          <p:nvPr/>
        </p:nvSpPr>
        <p:spPr>
          <a:xfrm>
            <a:off x="271925" y="303025"/>
            <a:ext cx="116700" cy="1164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5"/>
          <p:cNvSpPr/>
          <p:nvPr/>
        </p:nvSpPr>
        <p:spPr>
          <a:xfrm>
            <a:off x="388625" y="1316950"/>
            <a:ext cx="116700" cy="1164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5"/>
          <p:cNvSpPr/>
          <p:nvPr/>
        </p:nvSpPr>
        <p:spPr>
          <a:xfrm>
            <a:off x="388625" y="2307550"/>
            <a:ext cx="116700" cy="1164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5"/>
          <p:cNvSpPr/>
          <p:nvPr/>
        </p:nvSpPr>
        <p:spPr>
          <a:xfrm>
            <a:off x="541025" y="3298150"/>
            <a:ext cx="116700" cy="1164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5"/>
          <p:cNvSpPr/>
          <p:nvPr/>
        </p:nvSpPr>
        <p:spPr>
          <a:xfrm>
            <a:off x="541025" y="4326100"/>
            <a:ext cx="116700" cy="1164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94;p34">
            <a:extLst>
              <a:ext uri="{FF2B5EF4-FFF2-40B4-BE49-F238E27FC236}">
                <a16:creationId xmlns:a16="http://schemas.microsoft.com/office/drawing/2014/main" id="{EBFDEAE3-49C7-135A-3A81-DBAFD1E43301}"/>
              </a:ext>
            </a:extLst>
          </p:cNvPr>
          <p:cNvSpPr txBox="1"/>
          <p:nvPr/>
        </p:nvSpPr>
        <p:spPr>
          <a:xfrm>
            <a:off x="5388525" y="1625325"/>
            <a:ext cx="37632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DBSCAN in latent space to identify outliers</a:t>
            </a:r>
            <a:endParaRPr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Improvement in outlier detection relative to the MSE threshold method</a:t>
            </a:r>
            <a:endParaRPr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Most infused noise points are correctly classified</a:t>
            </a:r>
            <a:endParaRPr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few noise points are inliers opposed to outliers</a:t>
            </a:r>
            <a:endParaRPr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100" y="0"/>
            <a:ext cx="5156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6"/>
          <p:cNvSpPr txBox="1">
            <a:spLocks noGrp="1"/>
          </p:cNvSpPr>
          <p:nvPr>
            <p:ph type="title" idx="4294967295"/>
          </p:nvPr>
        </p:nvSpPr>
        <p:spPr>
          <a:xfrm>
            <a:off x="578300" y="417275"/>
            <a:ext cx="30891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in n-D Space</a:t>
            </a:r>
            <a:endParaRPr sz="3000"/>
          </a:p>
        </p:txBody>
      </p:sp>
      <p:sp>
        <p:nvSpPr>
          <p:cNvPr id="315" name="Google Shape;315;p36"/>
          <p:cNvSpPr txBox="1"/>
          <p:nvPr/>
        </p:nvSpPr>
        <p:spPr>
          <a:xfrm>
            <a:off x="384900" y="1967200"/>
            <a:ext cx="37632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DBSCAN performed on the high dimensional data input </a:t>
            </a:r>
            <a:r>
              <a:rPr lang="en" sz="16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without AE</a:t>
            </a:r>
            <a:endParaRPr sz="16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Low dimensional space visualized with PCA</a:t>
            </a:r>
            <a:endParaRPr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DBSCAN does not recognize outliers (see column 1)</a:t>
            </a:r>
            <a:endParaRPr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6"/>
          <p:cNvSpPr/>
          <p:nvPr/>
        </p:nvSpPr>
        <p:spPr>
          <a:xfrm>
            <a:off x="8771925" y="4848250"/>
            <a:ext cx="101100" cy="6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6"/>
          <p:cNvSpPr/>
          <p:nvPr/>
        </p:nvSpPr>
        <p:spPr>
          <a:xfrm>
            <a:off x="3954750" y="15550"/>
            <a:ext cx="1103400" cy="51279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0" y="0"/>
            <a:ext cx="5156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7"/>
          <p:cNvSpPr txBox="1">
            <a:spLocks noGrp="1"/>
          </p:cNvSpPr>
          <p:nvPr>
            <p:ph type="title" idx="4294967295"/>
          </p:nvPr>
        </p:nvSpPr>
        <p:spPr>
          <a:xfrm>
            <a:off x="5434325" y="193425"/>
            <a:ext cx="34929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Isolation Forest Outlier Detection</a:t>
            </a:r>
            <a:endParaRPr sz="3000"/>
          </a:p>
        </p:txBody>
      </p:sp>
      <p:sp>
        <p:nvSpPr>
          <p:cNvPr id="324" name="Google Shape;324;p37"/>
          <p:cNvSpPr txBox="1"/>
          <p:nvPr/>
        </p:nvSpPr>
        <p:spPr>
          <a:xfrm>
            <a:off x="5388525" y="1625325"/>
            <a:ext cx="37632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Performed on high dimensional data</a:t>
            </a:r>
            <a:endParaRPr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Outlier detection appears unsatisfactory</a:t>
            </a:r>
            <a:endParaRPr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High false positives for outlier identification</a:t>
            </a:r>
            <a:endParaRPr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100" y="0"/>
            <a:ext cx="5156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8"/>
          <p:cNvSpPr txBox="1">
            <a:spLocks noGrp="1"/>
          </p:cNvSpPr>
          <p:nvPr>
            <p:ph type="title" idx="4294967295"/>
          </p:nvPr>
        </p:nvSpPr>
        <p:spPr>
          <a:xfrm>
            <a:off x="578300" y="417275"/>
            <a:ext cx="30891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Outlier Factor Method</a:t>
            </a:r>
            <a:endParaRPr sz="3000"/>
          </a:p>
        </p:txBody>
      </p:sp>
      <p:sp>
        <p:nvSpPr>
          <p:cNvPr id="331" name="Google Shape;331;p38"/>
          <p:cNvSpPr txBox="1"/>
          <p:nvPr/>
        </p:nvSpPr>
        <p:spPr>
          <a:xfrm>
            <a:off x="384900" y="1967200"/>
            <a:ext cx="37632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Performed on high dimensional data</a:t>
            </a:r>
            <a:endParaRPr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Outlier detection shows improvement relative to IF,  but still unsatisfactory</a:t>
            </a:r>
            <a:endParaRPr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Medium amount of false positives </a:t>
            </a:r>
            <a:r>
              <a:rPr lang="en" sz="16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wrt</a:t>
            </a:r>
            <a:r>
              <a:rPr lang="en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 IF </a:t>
            </a:r>
            <a:endParaRPr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2169000" y="2094450"/>
            <a:ext cx="48060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Results: Actual Dataset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9641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86" name="Google Shape;386;p45"/>
          <p:cNvSpPr txBox="1">
            <a:spLocks noGrp="1"/>
          </p:cNvSpPr>
          <p:nvPr>
            <p:ph type="body" idx="1"/>
          </p:nvPr>
        </p:nvSpPr>
        <p:spPr>
          <a:xfrm>
            <a:off x="819150" y="1717475"/>
            <a:ext cx="7505700" cy="23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AE-DBSCAN in the latent space for outlier detection performed better than an autoencoder paired with MSE threshold for outlier detection.</a:t>
            </a: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 dirty="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Other methods for multivariate outlier detection performed poorly.</a:t>
            </a:r>
            <a:endParaRPr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Steps</a:t>
            </a:r>
            <a:endParaRPr dirty="0"/>
          </a:p>
        </p:txBody>
      </p:sp>
      <p:sp>
        <p:nvSpPr>
          <p:cNvPr id="392" name="Google Shape;392;p46"/>
          <p:cNvSpPr txBox="1">
            <a:spLocks noGrp="1"/>
          </p:cNvSpPr>
          <p:nvPr>
            <p:ph type="body" idx="1"/>
          </p:nvPr>
        </p:nvSpPr>
        <p:spPr>
          <a:xfrm>
            <a:off x="819150" y="1685924"/>
            <a:ext cx="7505700" cy="3106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lnSpc>
                <a:spcPct val="150000"/>
              </a:lnSpc>
              <a:buSzPts val="1600"/>
              <a:buNone/>
            </a:pPr>
            <a:endParaRPr lang="en" sz="1600" dirty="0"/>
          </a:p>
          <a:p>
            <a:pPr indent="-330200">
              <a:lnSpc>
                <a:spcPct val="150000"/>
              </a:lnSpc>
              <a:buSzPts val="1600"/>
            </a:pPr>
            <a:r>
              <a:rPr lang="en" sz="1600" dirty="0"/>
              <a:t>Implement joint probabi</a:t>
            </a:r>
            <a:r>
              <a:rPr lang="en-US" sz="1600" dirty="0"/>
              <a:t>l</a:t>
            </a:r>
            <a:r>
              <a:rPr lang="en" sz="1600" dirty="0" err="1"/>
              <a:t>ity</a:t>
            </a:r>
            <a:r>
              <a:rPr lang="en" sz="1600" dirty="0"/>
              <a:t> threshold in the latent space for AE-DBSCAN.</a:t>
            </a:r>
          </a:p>
          <a:p>
            <a:pPr indent="-330200">
              <a:lnSpc>
                <a:spcPct val="150000"/>
              </a:lnSpc>
              <a:buSzPts val="1600"/>
            </a:pPr>
            <a:endParaRPr lang="en" sz="1600" dirty="0"/>
          </a:p>
          <a:p>
            <a:pPr indent="-330200">
              <a:lnSpc>
                <a:spcPct val="150000"/>
              </a:lnSpc>
              <a:buSzPts val="1600"/>
            </a:pPr>
            <a:r>
              <a:rPr lang="en" sz="1600" dirty="0"/>
              <a:t>Refine </a:t>
            </a:r>
            <a:r>
              <a:rPr lang="en" sz="1600" dirty="0" err="1"/>
              <a:t>hyperparamter</a:t>
            </a:r>
            <a:r>
              <a:rPr lang="en" sz="1600" dirty="0"/>
              <a:t> tuning for methods in proposed AE-DBSCAN.</a:t>
            </a:r>
          </a:p>
          <a:p>
            <a:pPr indent="-330200">
              <a:lnSpc>
                <a:spcPct val="150000"/>
              </a:lnSpc>
              <a:buSzPts val="1600"/>
            </a:pPr>
            <a:endParaRPr lang="en" sz="1600" dirty="0"/>
          </a:p>
          <a:p>
            <a:pPr indent="-330200">
              <a:lnSpc>
                <a:spcPct val="150000"/>
              </a:lnSpc>
              <a:buSzPts val="1600"/>
            </a:pPr>
            <a:r>
              <a:rPr lang="en-US" sz="1600" dirty="0"/>
              <a:t>Try on actual data.</a:t>
            </a:r>
            <a:endParaRPr lang="en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2388284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Try it Out. !</a:t>
            </a:r>
            <a:endParaRPr dirty="0"/>
          </a:p>
        </p:txBody>
      </p:sp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99CDD54F-8BA4-9F23-C002-05D87718E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913" y="168812"/>
            <a:ext cx="5500647" cy="4779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519F0E-4E50-A5B3-7E41-871D8055AD2A}"/>
              </a:ext>
            </a:extLst>
          </p:cNvPr>
          <p:cNvSpPr txBox="1"/>
          <p:nvPr/>
        </p:nvSpPr>
        <p:spPr>
          <a:xfrm>
            <a:off x="229347" y="1582615"/>
            <a:ext cx="32470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Demonstrates preprocessing steps and methods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2"/>
              </a:solidFill>
              <a:latin typeface="Calibri"/>
              <a:cs typeface="Calibri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Includes equations and diagnostic plots for demonstrative purposes.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25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4C84DE4-0C4C-DD42-5E52-3B02C2D3A28C}"/>
              </a:ext>
            </a:extLst>
          </p:cNvPr>
          <p:cNvSpPr txBox="1"/>
          <p:nvPr/>
        </p:nvSpPr>
        <p:spPr>
          <a:xfrm>
            <a:off x="1230878" y="2279362"/>
            <a:ext cx="27685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BF5700"/>
                </a:solidFill>
                <a:latin typeface="+mj-lt"/>
              </a:rPr>
              <a:t>THANK YOU.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052D23-EE2C-B61C-E51B-D92E83E7128E}"/>
              </a:ext>
            </a:extLst>
          </p:cNvPr>
          <p:cNvCxnSpPr>
            <a:cxnSpLocks/>
          </p:cNvCxnSpPr>
          <p:nvPr/>
        </p:nvCxnSpPr>
        <p:spPr>
          <a:xfrm>
            <a:off x="4591220" y="1835990"/>
            <a:ext cx="0" cy="1749193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9E625C-E6AF-F469-8A3B-0D07904598AF}"/>
              </a:ext>
            </a:extLst>
          </p:cNvPr>
          <p:cNvSpPr txBox="1"/>
          <p:nvPr/>
        </p:nvSpPr>
        <p:spPr>
          <a:xfrm>
            <a:off x="5273083" y="2371694"/>
            <a:ext cx="34053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BF5700"/>
                </a:solidFill>
                <a:latin typeface="+mj-lt"/>
              </a:rPr>
              <a:t>Questions or Comments?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75E519-4237-04F6-9141-85D5CF5742E7}"/>
              </a:ext>
            </a:extLst>
          </p:cNvPr>
          <p:cNvSpPr txBox="1"/>
          <p:nvPr/>
        </p:nvSpPr>
        <p:spPr>
          <a:xfrm>
            <a:off x="11840182" y="648866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219158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Detection Applications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605375"/>
            <a:ext cx="7505700" cy="3236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02" dirty="0"/>
              <a:t>A host of applications can benefit from robust and generalizable outlier detection methods – outlier detection should not be done merely to discard data points that disconfirm the model.</a:t>
            </a:r>
            <a:endParaRPr sz="1602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602" b="1" dirty="0"/>
              <a:t>Examples:</a:t>
            </a:r>
            <a:endParaRPr sz="1602" b="1" dirty="0"/>
          </a:p>
          <a:p>
            <a:pPr marL="457200" lvl="0" indent="-330358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3"/>
              <a:buChar char="●"/>
            </a:pPr>
            <a:r>
              <a:rPr lang="en" sz="1602" dirty="0"/>
              <a:t>Data cleaning, identification of erroneous observations</a:t>
            </a:r>
            <a:endParaRPr sz="1602" dirty="0"/>
          </a:p>
          <a:p>
            <a:pPr marL="457200" lvl="0" indent="-3303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3"/>
              <a:buChar char="●"/>
            </a:pPr>
            <a:r>
              <a:rPr lang="en" sz="1602" dirty="0"/>
              <a:t>Financial fraud detection</a:t>
            </a:r>
            <a:endParaRPr sz="1602" dirty="0"/>
          </a:p>
          <a:p>
            <a:pPr marL="457200" lvl="0" indent="-3303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3"/>
              <a:buChar char="●"/>
            </a:pPr>
            <a:r>
              <a:rPr lang="en" sz="1602" dirty="0"/>
              <a:t>Healthcare/ diagnosis</a:t>
            </a:r>
            <a:endParaRPr sz="1902" dirty="0"/>
          </a:p>
          <a:p>
            <a:pPr marL="457200" lvl="0" indent="-3303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3"/>
              <a:buChar char="●"/>
            </a:pPr>
            <a:r>
              <a:rPr lang="en" sz="1602" dirty="0"/>
              <a:t>Detection of bot activity</a:t>
            </a:r>
          </a:p>
          <a:p>
            <a:pPr marL="126842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3"/>
              <a:buNone/>
            </a:pPr>
            <a:endParaRPr sz="1602" dirty="0"/>
          </a:p>
          <a:p>
            <a:pPr marL="457200" lvl="0" indent="-3303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3"/>
              <a:buChar char="●"/>
            </a:pPr>
            <a:r>
              <a:rPr lang="en" sz="1602" dirty="0"/>
              <a:t>Identification of anomalous geological features via reservoir characterization</a:t>
            </a:r>
            <a:endParaRPr sz="1602" dirty="0"/>
          </a:p>
          <a:p>
            <a:pPr marL="457200" lvl="0" indent="-3303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3"/>
              <a:buChar char="●"/>
            </a:pPr>
            <a:r>
              <a:rPr lang="en" sz="1602" dirty="0"/>
              <a:t>Identification of equipment degradation and failure during production.</a:t>
            </a:r>
            <a:endParaRPr sz="1602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602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DBCE4E-964D-BE4C-8FC2-0A9216C028AF}"/>
              </a:ext>
            </a:extLst>
          </p:cNvPr>
          <p:cNvSpPr/>
          <p:nvPr/>
        </p:nvSpPr>
        <p:spPr>
          <a:xfrm>
            <a:off x="304800" y="254001"/>
            <a:ext cx="3708400" cy="1098550"/>
          </a:xfrm>
          <a:prstGeom prst="rect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US" sz="1350" kern="1200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0D30F1-567A-324C-B0EB-E0D1D12B2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282" y="1886846"/>
            <a:ext cx="4680965" cy="93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2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for Outlier Detection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819150" y="1628875"/>
            <a:ext cx="4256100" cy="28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Most methods rely on identifying unusual distance between the outlying point and the inlying data.</a:t>
            </a:r>
            <a:endParaRPr sz="1800" dirty="0"/>
          </a:p>
          <a:p>
            <a:pPr marL="457200" lvl="0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Visual inspection</a:t>
            </a:r>
            <a:endParaRPr sz="1800" dirty="0"/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Z-Score analysis</a:t>
            </a:r>
            <a:endParaRPr sz="1800" dirty="0"/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Tukey’s box and whiskers plot</a:t>
            </a:r>
            <a:endParaRPr sz="1800" dirty="0"/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Isolation forest (IF)</a:t>
            </a:r>
            <a:endParaRPr sz="1800" dirty="0"/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Local outlier factor method (LOF)</a:t>
            </a:r>
            <a:endParaRPr sz="1800" i="1" dirty="0"/>
          </a:p>
        </p:txBody>
      </p:sp>
      <p:pic>
        <p:nvPicPr>
          <p:cNvPr id="149" name="Google Shape;149;p16" descr="Too much outside the box - Outliers and Boxplots – Paul Julian II, PhD –  Ecologist, Wetland Biogeochemist, Data-scientist, lover of Rstats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075" y="1518500"/>
            <a:ext cx="3565518" cy="31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Outliers in High-Dimensional Data</a:t>
            </a:r>
            <a:endParaRPr dirty="0"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>
            <a:off x="819150" y="1615099"/>
            <a:ext cx="7505700" cy="3112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800" b="1" dirty="0"/>
              <a:t>Outlier detection in high-dimensional data is more challenging.</a:t>
            </a: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800" b="1" dirty="0"/>
          </a:p>
          <a:p>
            <a:pPr marL="457200" lvl="0" indent="-330676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8"/>
              <a:buChar char="●"/>
            </a:pPr>
            <a:r>
              <a:rPr lang="en" sz="1800" dirty="0"/>
              <a:t>Visualization cannot be done at high dimensions.</a:t>
            </a:r>
          </a:p>
          <a:p>
            <a:pPr marL="126524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8"/>
              <a:buNone/>
            </a:pPr>
            <a:endParaRPr sz="1800" dirty="0"/>
          </a:p>
          <a:p>
            <a:pPr marL="457200" lvl="0" indent="-33067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8"/>
              <a:buChar char="●"/>
            </a:pPr>
            <a:r>
              <a:rPr lang="en" sz="1800" dirty="0"/>
              <a:t>Outlier structure becomes more complex: unusual combinations of feature values.</a:t>
            </a:r>
          </a:p>
          <a:p>
            <a:pPr marL="126524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8"/>
              <a:buNone/>
            </a:pPr>
            <a:endParaRPr sz="1800" dirty="0"/>
          </a:p>
          <a:p>
            <a:pPr marL="457200" lvl="0" indent="-33067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8"/>
              <a:buChar char="●"/>
            </a:pPr>
            <a:r>
              <a:rPr lang="en" sz="1800" dirty="0"/>
              <a:t>As dimensionality increases, the space between points becomes more uniform and sparse. 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Existing Methods for High Dimensional Outlier Detection</a:t>
            </a:r>
            <a:endParaRPr dirty="0"/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819150" y="1838625"/>
            <a:ext cx="7505700" cy="29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00" b="1" dirty="0"/>
              <a:t>Local Outlier Factor</a:t>
            </a:r>
            <a:endParaRPr sz="1800" b="1" dirty="0"/>
          </a:p>
          <a:p>
            <a:pPr marL="457200" lvl="0" indent="-311273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302"/>
              <a:buChar char="●"/>
            </a:pPr>
            <a:r>
              <a:rPr lang="en" sz="1600" dirty="0"/>
              <a:t>Use Mahalanobis distance to address curse of dimensionality</a:t>
            </a:r>
            <a:endParaRPr sz="1600" dirty="0"/>
          </a:p>
          <a:p>
            <a:pPr marL="457200" lvl="0" indent="-31127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2"/>
              <a:buChar char="●"/>
            </a:pPr>
            <a:r>
              <a:rPr lang="en" sz="1600" dirty="0"/>
              <a:t>Can be paired with dimensionality reduction techniques to improve performance</a:t>
            </a:r>
            <a:endParaRPr sz="1600" dirty="0"/>
          </a:p>
          <a:p>
            <a:pPr marL="457200" lvl="0" indent="-31127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302"/>
              <a:buChar char="●"/>
            </a:pPr>
            <a:r>
              <a:rPr lang="en" sz="1600" dirty="0">
                <a:solidFill>
                  <a:srgbClr val="990000"/>
                </a:solidFill>
              </a:rPr>
              <a:t>Sensitive to hyperparameter selection</a:t>
            </a:r>
            <a:endParaRPr sz="1600" dirty="0">
              <a:solidFill>
                <a:srgbClr val="990000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800" b="1" dirty="0"/>
              <a:t>Isolation Forests</a:t>
            </a:r>
            <a:endParaRPr sz="1800" b="1" dirty="0"/>
          </a:p>
          <a:p>
            <a:pPr marL="457200" lvl="0" indent="-311273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302"/>
              <a:buChar char="●"/>
            </a:pPr>
            <a:r>
              <a:rPr lang="en" sz="1600" dirty="0"/>
              <a:t>Uses random splitting using trees to isolate anomalies</a:t>
            </a:r>
            <a:endParaRPr sz="1600" dirty="0"/>
          </a:p>
          <a:p>
            <a:pPr marL="457200" lvl="0" indent="-31127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302"/>
              <a:buChar char="●"/>
            </a:pPr>
            <a:r>
              <a:rPr lang="en" sz="1600" dirty="0">
                <a:solidFill>
                  <a:srgbClr val="990000"/>
                </a:solidFill>
              </a:rPr>
              <a:t>Sensitive to  hyperparameter selection</a:t>
            </a:r>
            <a:endParaRPr sz="1600" dirty="0">
              <a:solidFill>
                <a:srgbClr val="990000"/>
              </a:solidFill>
            </a:endParaRPr>
          </a:p>
          <a:p>
            <a:pPr marL="457200" lvl="0" indent="-31127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302"/>
              <a:buChar char="●"/>
            </a:pPr>
            <a:r>
              <a:rPr lang="en" sz="1600" dirty="0">
                <a:solidFill>
                  <a:srgbClr val="990000"/>
                </a:solidFill>
              </a:rPr>
              <a:t>Does not perform well on datasets with varying data distributions</a:t>
            </a:r>
          </a:p>
          <a:p>
            <a:pPr marL="145927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302"/>
              <a:buNone/>
            </a:pPr>
            <a:endParaRPr lang="en" sz="1600" dirty="0">
              <a:solidFill>
                <a:srgbClr val="990000"/>
              </a:solidFill>
            </a:endParaRPr>
          </a:p>
          <a:p>
            <a:pPr marL="0" indent="0">
              <a:lnSpc>
                <a:spcPct val="85000"/>
              </a:lnSpc>
              <a:spcBef>
                <a:spcPts val="1200"/>
              </a:spcBef>
              <a:buSzPts val="1018"/>
              <a:buNone/>
            </a:pPr>
            <a:r>
              <a:rPr lang="en-US" sz="1800" b="1" dirty="0"/>
              <a:t>Limitations: </a:t>
            </a:r>
            <a:r>
              <a:rPr lang="en-US" sz="1600" dirty="0"/>
              <a:t>lacks robustness and has distribution assumption</a:t>
            </a:r>
            <a:endParaRPr lang="en-US" sz="1800" b="1" dirty="0"/>
          </a:p>
          <a:p>
            <a:pPr marL="457200" lvl="0" indent="-31127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302"/>
              <a:buChar char="●"/>
            </a:pPr>
            <a:endParaRPr sz="1600" b="1" i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819150" y="5991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524700" y="1249050"/>
            <a:ext cx="8094600" cy="3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12" b="1" dirty="0">
                <a:solidFill>
                  <a:schemeClr val="accent5"/>
                </a:solidFill>
              </a:rPr>
              <a:t>Oil and gas datasets are complex with high dimensionality due to engineering and geological constraints, makes outlier identification across spaces challenging.</a:t>
            </a:r>
            <a:endParaRPr sz="1812" b="1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lang="en" sz="1612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12" dirty="0"/>
              <a:t>Outlier identification is important :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612" dirty="0"/>
          </a:p>
          <a:p>
            <a:pPr indent="-330993">
              <a:lnSpc>
                <a:spcPct val="150000"/>
              </a:lnSpc>
              <a:buSzPts val="1613"/>
            </a:pPr>
            <a:r>
              <a:rPr lang="en-US" sz="1612" dirty="0"/>
              <a:t>Identifying productive zones e.g., sweet spots, facies of interests </a:t>
            </a:r>
          </a:p>
          <a:p>
            <a:pPr indent="-330993">
              <a:lnSpc>
                <a:spcPct val="150000"/>
              </a:lnSpc>
              <a:buSzPts val="1613"/>
            </a:pPr>
            <a:r>
              <a:rPr lang="en-US" sz="1612" dirty="0"/>
              <a:t>Anomaly detection</a:t>
            </a:r>
          </a:p>
          <a:p>
            <a:pPr marL="457200" lvl="0" indent="-33099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13"/>
              <a:buChar char="●"/>
            </a:pPr>
            <a:r>
              <a:rPr lang="en-US" sz="1612" dirty="0"/>
              <a:t>Erroneous inferences and decision making</a:t>
            </a:r>
            <a:endParaRPr sz="161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819150" y="5991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Proposal</a:t>
            </a:r>
            <a:endParaRPr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524700" y="1249050"/>
            <a:ext cx="8094600" cy="3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12" b="1" dirty="0">
                <a:solidFill>
                  <a:schemeClr val="accent5"/>
                </a:solidFill>
              </a:rPr>
              <a:t>To build a method for outlier detection for high-dimensional datasets using an auto-encoder to reduce dimensionality and to implement this method to detect outliers.</a:t>
            </a:r>
            <a:endParaRPr sz="1812" b="1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12" dirty="0"/>
              <a:t>Advantages to using an auto-encoder for data reduction in outlier detection:</a:t>
            </a:r>
            <a:endParaRPr sz="1612" dirty="0"/>
          </a:p>
          <a:p>
            <a:pPr marL="457200" lvl="0" indent="-33099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13"/>
              <a:buChar char="●"/>
            </a:pPr>
            <a:r>
              <a:rPr lang="en" sz="1612" dirty="0"/>
              <a:t>Does not assume linear relationship between features</a:t>
            </a:r>
            <a:endParaRPr sz="1612" dirty="0"/>
          </a:p>
          <a:p>
            <a:pPr marL="457200" lvl="0" indent="-33099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3"/>
              <a:buChar char="●"/>
            </a:pPr>
            <a:r>
              <a:rPr lang="en" sz="1612" dirty="0"/>
              <a:t>No distributional assumption</a:t>
            </a:r>
            <a:endParaRPr sz="1612" dirty="0"/>
          </a:p>
          <a:p>
            <a:pPr marL="457200" lvl="0" indent="-33099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3"/>
              <a:buChar char="●"/>
            </a:pPr>
            <a:r>
              <a:rPr lang="en" sz="1612" dirty="0"/>
              <a:t>Flexible regarding data type (can be used to reconstruct continuous, discrete, mixed data)</a:t>
            </a:r>
            <a:endParaRPr sz="1612" dirty="0"/>
          </a:p>
          <a:p>
            <a:pPr marL="457200" lvl="0" indent="-33099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3"/>
              <a:buChar char="●"/>
            </a:pPr>
            <a:r>
              <a:rPr lang="en" sz="1612" dirty="0"/>
              <a:t>Unsupervised; can be trained on unlabeled data </a:t>
            </a:r>
          </a:p>
          <a:p>
            <a:pPr marL="457200" lvl="0" indent="-33099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3"/>
              <a:buChar char="●"/>
            </a:pPr>
            <a:r>
              <a:rPr lang="en" sz="1612" dirty="0"/>
              <a:t>Forward and backward route</a:t>
            </a:r>
            <a:endParaRPr sz="1612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lang="en" sz="100" b="1" i="1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200" b="1" i="1" dirty="0"/>
              <a:t>Note: </a:t>
            </a:r>
            <a:r>
              <a:rPr lang="en" sz="1200" i="1" dirty="0"/>
              <a:t>No method will perform equally well on all datasets. Our proposal is to consider a technique that has significant advantages in detecting outliers in high-dimensional datasets across different scenarios.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63403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819150" y="5991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Autoencoders (AE)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87C4B1-C44C-3BD2-8D03-5DE912C6C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547" y="1887163"/>
            <a:ext cx="5391637" cy="251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10D72-D9B2-BB90-EDD2-339D3AA53D1E}"/>
              </a:ext>
            </a:extLst>
          </p:cNvPr>
          <p:cNvSpPr txBox="1"/>
          <p:nvPr/>
        </p:nvSpPr>
        <p:spPr>
          <a:xfrm>
            <a:off x="3274979" y="4239060"/>
            <a:ext cx="2431915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0" i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Source:</a:t>
            </a:r>
            <a:r>
              <a:rPr lang="en-US" sz="600" b="0" i="1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https://</a:t>
            </a:r>
            <a:r>
              <a:rPr lang="en-US" sz="600" b="0" i="1" u="none" strike="noStrike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www.mathworks.com</a:t>
            </a:r>
            <a:r>
              <a:rPr lang="en-US" sz="600" b="0" i="1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/discovery/</a:t>
            </a:r>
            <a:r>
              <a:rPr lang="en-US" sz="600" b="0" i="1" u="none" strike="noStrike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autoencoder.html</a:t>
            </a:r>
            <a:endParaRPr lang="en-US" sz="600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B0C53-FC0A-790E-55BF-9DB6B38ECC97}"/>
              </a:ext>
            </a:extLst>
          </p:cNvPr>
          <p:cNvSpPr txBox="1"/>
          <p:nvPr/>
        </p:nvSpPr>
        <p:spPr>
          <a:xfrm>
            <a:off x="648510" y="1551155"/>
            <a:ext cx="78483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600" dirty="0">
                <a:solidFill>
                  <a:schemeClr val="bg2"/>
                </a:solidFill>
              </a:rPr>
              <a:t>AE consists of 4 main steps: encoder, bottleneck, decoder, and reconstruction loss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31608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1139</Words>
  <Application>Microsoft Macintosh PowerPoint</Application>
  <PresentationFormat>On-screen Show (16:9)</PresentationFormat>
  <Paragraphs>168</Paragraphs>
  <Slides>30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Nunito</vt:lpstr>
      <vt:lpstr>Cambria Math</vt:lpstr>
      <vt:lpstr>Calibri</vt:lpstr>
      <vt:lpstr>Shift</vt:lpstr>
      <vt:lpstr>PowerPoint Presentation</vt:lpstr>
      <vt:lpstr>Introduction</vt:lpstr>
      <vt:lpstr>Outlier Detection Applications</vt:lpstr>
      <vt:lpstr>Methods for Outlier Detection</vt:lpstr>
      <vt:lpstr>Outliers in High-Dimensional Data</vt:lpstr>
      <vt:lpstr>Existing Methods for High Dimensional Outlier Detection</vt:lpstr>
      <vt:lpstr>Motivation</vt:lpstr>
      <vt:lpstr>Proposal</vt:lpstr>
      <vt:lpstr>Autoencoders (AE)</vt:lpstr>
      <vt:lpstr>Density Based Clustering of Application with Noise (DBSCAN)</vt:lpstr>
      <vt:lpstr>Proposed Workflow for Outlier Detection (AE-DBSCAN)</vt:lpstr>
      <vt:lpstr>PowerPoint Presentation</vt:lpstr>
      <vt:lpstr>Results Outline</vt:lpstr>
      <vt:lpstr>Results: Synthetic Dataset</vt:lpstr>
      <vt:lpstr>Results: Synthetic Dataset</vt:lpstr>
      <vt:lpstr>Results: Synthetic Dataset</vt:lpstr>
      <vt:lpstr>Results: Synthetic Dataset</vt:lpstr>
      <vt:lpstr>MSE Threshold</vt:lpstr>
      <vt:lpstr>MSE Threshold</vt:lpstr>
      <vt:lpstr>Proposed AE-DBSCAN</vt:lpstr>
      <vt:lpstr>Proposed AE-DBSCAN </vt:lpstr>
      <vt:lpstr>DBSCAN in n-D Space</vt:lpstr>
      <vt:lpstr>Isolation Forest Outlier Detection</vt:lpstr>
      <vt:lpstr>Local Outlier Factor Method</vt:lpstr>
      <vt:lpstr>Results: Actual Dataset</vt:lpstr>
      <vt:lpstr>Conclusions</vt:lpstr>
      <vt:lpstr>Future Steps</vt:lpstr>
      <vt:lpstr>Try it Out. 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Auto-Encoders for Outlier Detection in High-Dimensional Data</dc:title>
  <cp:lastModifiedBy>Mabadeje, Midé</cp:lastModifiedBy>
  <cp:revision>49</cp:revision>
  <dcterms:modified xsi:type="dcterms:W3CDTF">2023-05-06T03:22:04Z</dcterms:modified>
</cp:coreProperties>
</file>