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2"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75126" autoAdjust="0"/>
  </p:normalViewPr>
  <p:slideViewPr>
    <p:cSldViewPr snapToGrid="0">
      <p:cViewPr varScale="1">
        <p:scale>
          <a:sx n="64" d="100"/>
          <a:sy n="64" d="100"/>
        </p:scale>
        <p:origin x="139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99B3FE1B-01D1-459D-875F-8154E6AE5851}" type="datetimeFigureOut">
              <a:rPr lang="he-IL" smtClean="0"/>
              <a:t>ח'/חשון/תשפ"א</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B6656299-95F5-4672-9317-3DE3BC982A1F}" type="slidenum">
              <a:rPr lang="he-IL" smtClean="0"/>
              <a:t>‹#›</a:t>
            </a:fld>
            <a:endParaRPr lang="he-IL"/>
          </a:p>
        </p:txBody>
      </p:sp>
    </p:spTree>
    <p:extLst>
      <p:ext uri="{BB962C8B-B14F-4D97-AF65-F5344CB8AC3E}">
        <p14:creationId xmlns:p14="http://schemas.microsoft.com/office/powerpoint/2010/main" val="57615865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IMDB </a:t>
            </a:r>
            <a:r>
              <a:rPr lang="he-IL" dirty="0"/>
              <a:t> אתר אינטרנט (חינמי) עם מידע נרחב על סרטים, סדרות טלוויזיה,  שחקני קולנוע, תקצרי סרטים, ביקורות צופים, טריוויה ועוד. האתר הוא בבעלות חברת אמזון, שרכשה אותו בשנת 1998 . החל מ-2002 קיים אתר בשם </a:t>
            </a:r>
            <a:r>
              <a:rPr lang="en-US" dirty="0" err="1"/>
              <a:t>IMDbPro</a:t>
            </a:r>
            <a:r>
              <a:rPr lang="he-IL" dirty="0"/>
              <a:t> שמציע מידע לאנשי מקצוע בתחום, השימוש באתר </a:t>
            </a:r>
            <a:r>
              <a:rPr lang="en-US" dirty="0"/>
              <a:t>Pro</a:t>
            </a:r>
            <a:r>
              <a:rPr lang="he-IL" dirty="0"/>
              <a:t> הוא בתשלום.</a:t>
            </a:r>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2</a:t>
            </a:fld>
            <a:endParaRPr lang="he-IL"/>
          </a:p>
        </p:txBody>
      </p:sp>
    </p:spTree>
    <p:extLst>
      <p:ext uri="{BB962C8B-B14F-4D97-AF65-F5344CB8AC3E}">
        <p14:creationId xmlns:p14="http://schemas.microsoft.com/office/powerpoint/2010/main" val="3754016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באתר נרשמות ביקורות רבות לגבי סרטים/סדרות – חלק מהביקורות חיוביות וחלק שליליות. משתמש באתר יכול להזין ביקורת חדשה לסרט/תוכנית שהוא צפה בה.</a:t>
            </a:r>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3</a:t>
            </a:fld>
            <a:endParaRPr lang="he-IL"/>
          </a:p>
        </p:txBody>
      </p:sp>
    </p:spTree>
    <p:extLst>
      <p:ext uri="{BB962C8B-B14F-4D97-AF65-F5344CB8AC3E}">
        <p14:creationId xmlns:p14="http://schemas.microsoft.com/office/powerpoint/2010/main" val="387467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היינו רוצים לחקור את הביקורות ונרצה לבצע </a:t>
            </a:r>
            <a:r>
              <a:rPr lang="he-IL" dirty="0" err="1"/>
              <a:t>קלאסיפיקציה</a:t>
            </a:r>
            <a:r>
              <a:rPr lang="he-IL" dirty="0"/>
              <a:t>: יש </a:t>
            </a:r>
            <a:r>
              <a:rPr lang="he-IL" dirty="0" err="1"/>
              <a:t>ברשותינו</a:t>
            </a:r>
            <a:r>
              <a:rPr lang="he-IL" dirty="0"/>
              <a:t> מאגר של 25,000 ביקורות ולכל ביקורת אנו יודעים האם היא חיובית או שלילית. נרצה לבצע מודל </a:t>
            </a:r>
            <a:r>
              <a:rPr lang="he-IL" dirty="0" err="1"/>
              <a:t>קלאסיפיקציה</a:t>
            </a:r>
            <a:r>
              <a:rPr lang="he-IL" dirty="0"/>
              <a:t> על הביקורת כדי לזהות בעתיד האם ביקורת חדשה שנכתבת היא חיובית או שלילית. מדובר באלפי ביקורות שנכתבות ולא אפשרי לקרוא כל ביקורת וביקורת. </a:t>
            </a:r>
          </a:p>
          <a:p>
            <a:endParaRPr lang="he-IL" dirty="0"/>
          </a:p>
          <a:p>
            <a:r>
              <a:rPr lang="he-IL" dirty="0"/>
              <a:t>דרך </a:t>
            </a:r>
            <a:r>
              <a:rPr lang="en-US" dirty="0"/>
              <a:t>topic modeling</a:t>
            </a:r>
            <a:r>
              <a:rPr lang="he-IL" dirty="0"/>
              <a:t> , ננסה להבין מה מעניין אנשים – על אילו סוגי סרטים הם כותבים (</a:t>
            </a:r>
            <a:r>
              <a:rPr lang="en-US" dirty="0"/>
              <a:t>topic modeling</a:t>
            </a:r>
            <a:r>
              <a:rPr lang="he-IL" dirty="0"/>
              <a:t>) . נרצה לדעת מה מעניין אנשים, ובאילו תחומי עניין. אבל חשוב לציין שאנו טרם יודעים מה אנו עתידים לקבל ולא וודאי שתוצאות המודל תהינה ברורות כל כך</a:t>
            </a:r>
            <a:br>
              <a:rPr lang="en-US" dirty="0"/>
            </a:br>
            <a:endParaRPr lang="he-IL" dirty="0"/>
          </a:p>
          <a:p>
            <a:endParaRPr lang="he-IL" dirty="0"/>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4</a:t>
            </a:fld>
            <a:endParaRPr lang="he-IL"/>
          </a:p>
        </p:txBody>
      </p:sp>
    </p:spTree>
    <p:extLst>
      <p:ext uri="{BB962C8B-B14F-4D97-AF65-F5344CB8AC3E}">
        <p14:creationId xmlns:p14="http://schemas.microsoft.com/office/powerpoint/2010/main" val="1781116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הערך העסקי של הרעיון לארגון: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a:t>
            </a:r>
            <a:r>
              <a:rPr lang="en-US" dirty="0"/>
              <a:t>topic modeling</a:t>
            </a:r>
            <a:r>
              <a:rPr lang="he-IL" dirty="0"/>
              <a:t>: כדי לדעת אילו סוגי סרטים כדאי להמליץ עליהם באתר, ולהעביר מידע זה לחברות הפקת הסרטים שעושות שימוש באתר </a:t>
            </a:r>
            <a:r>
              <a:rPr lang="en-US" dirty="0" err="1"/>
              <a:t>ImdbPro</a:t>
            </a:r>
            <a:r>
              <a:rPr lang="he-IL" dirty="0"/>
              <a:t> (השימוש הוא בתשלום, כך שיגדיל את הכנסות החברה).</a:t>
            </a:r>
          </a:p>
          <a:p>
            <a:r>
              <a:rPr lang="he-IL" dirty="0"/>
              <a:t>-</a:t>
            </a:r>
            <a:r>
              <a:rPr lang="he-IL" dirty="0" err="1"/>
              <a:t>קלאסיפיקציה</a:t>
            </a:r>
            <a:r>
              <a:rPr lang="he-IL" dirty="0"/>
              <a:t>: עפ"י זיהוי ביקורות חדשות אם הן חיוביות או שליליות, נוכל לעדכן את דירוג הסרט ולהציג מידע אמין ומעודכן לגביו. ככל שהדירוגים שלנו יהיו יותר מדויקים כך יותר משתמשים יהיו באתר שלנו. בנוסף, נוכל להציג ביקורות חיוביות כהמלצות מדוע לצפות בסרט, וכך להביא יותר צופים לסרטים באתר.</a:t>
            </a:r>
          </a:p>
          <a:p>
            <a:endParaRPr lang="he-IL" dirty="0"/>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5</a:t>
            </a:fld>
            <a:endParaRPr lang="he-IL"/>
          </a:p>
        </p:txBody>
      </p:sp>
    </p:spTree>
    <p:extLst>
      <p:ext uri="{BB962C8B-B14F-4D97-AF65-F5344CB8AC3E}">
        <p14:creationId xmlns:p14="http://schemas.microsoft.com/office/powerpoint/2010/main" val="4185787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Data</a:t>
            </a:r>
            <a:r>
              <a:rPr lang="he-IL" dirty="0"/>
              <a:t> מתויג – כבר יש לנו.</a:t>
            </a:r>
          </a:p>
          <a:p>
            <a:r>
              <a:rPr lang="he-IL" dirty="0"/>
              <a:t>עיקר העבודה עם ה-</a:t>
            </a:r>
            <a:r>
              <a:rPr lang="en-US" dirty="0"/>
              <a:t>data</a:t>
            </a:r>
            <a:r>
              <a:rPr lang="he-IL" dirty="0"/>
              <a:t> תהיה בנושא ה-</a:t>
            </a:r>
            <a:r>
              <a:rPr lang="en-US" dirty="0"/>
              <a:t>embedding</a:t>
            </a:r>
            <a:r>
              <a:rPr lang="he-IL" dirty="0"/>
              <a:t> : איזה </a:t>
            </a:r>
            <a:r>
              <a:rPr lang="he-IL" dirty="0" err="1"/>
              <a:t>יצוג</a:t>
            </a:r>
            <a:r>
              <a:rPr lang="he-IL" dirty="0"/>
              <a:t> לבחור למילים, האם לקחת את כל המשפט או רק חלק ממנו (ראינו ביקורות עם טקסט ארוך – אולי יש מקום לקצר אותן כדי </a:t>
            </a:r>
            <a:r>
              <a:rPr lang="he-IL" dirty="0" err="1"/>
              <a:t>שהוקטור</a:t>
            </a:r>
            <a:r>
              <a:rPr lang="he-IL" dirty="0"/>
              <a:t> שמייצג את הביקורת לא יהיה ארוך מדי) , האם לתת משקל </a:t>
            </a:r>
            <a:r>
              <a:rPr lang="he-IL" dirty="0" err="1"/>
              <a:t>לתוים</a:t>
            </a:r>
            <a:r>
              <a:rPr lang="he-IL" dirty="0"/>
              <a:t> מיוחדים בטקסט, למשל סימני קריאה ועוד.</a:t>
            </a:r>
          </a:p>
          <a:p>
            <a:r>
              <a:rPr lang="he-IL" dirty="0"/>
              <a:t>לאחר שנייצג את הטקסט </a:t>
            </a:r>
            <a:r>
              <a:rPr lang="he-IL" dirty="0" err="1"/>
              <a:t>כוקטור</a:t>
            </a:r>
            <a:r>
              <a:rPr lang="he-IL" dirty="0"/>
              <a:t>, נפעיל </a:t>
            </a:r>
            <a:r>
              <a:rPr lang="en-US" dirty="0"/>
              <a:t>cluster analysis</a:t>
            </a:r>
            <a:r>
              <a:rPr lang="he-IL" dirty="0"/>
              <a:t> עבור </a:t>
            </a:r>
            <a:r>
              <a:rPr lang="en-US" dirty="0"/>
              <a:t>topic modeling</a:t>
            </a:r>
            <a:r>
              <a:rPr lang="he-IL" dirty="0"/>
              <a:t>, ונריץ </a:t>
            </a:r>
            <a:r>
              <a:rPr lang="en-US" dirty="0"/>
              <a:t>classification model</a:t>
            </a:r>
            <a:r>
              <a:rPr lang="he-IL" dirty="0"/>
              <a:t> כדי לחזות ביקורות עתידיות כחיוביות או שליליות.</a:t>
            </a:r>
            <a:endParaRPr lang="en-US" dirty="0"/>
          </a:p>
          <a:p>
            <a:r>
              <a:rPr lang="he-IL" dirty="0"/>
              <a:t>עבור </a:t>
            </a:r>
            <a:r>
              <a:rPr lang="en-US" dirty="0"/>
              <a:t>cluster analysis</a:t>
            </a:r>
            <a:r>
              <a:rPr lang="he-IL" dirty="0"/>
              <a:t> נצטרך להתמודד עם </a:t>
            </a:r>
            <a:r>
              <a:rPr lang="he-IL" dirty="0" err="1"/>
              <a:t>פונקצית</a:t>
            </a:r>
            <a:r>
              <a:rPr lang="he-IL" dirty="0"/>
              <a:t> מרחק, כאן ננסה </a:t>
            </a:r>
            <a:r>
              <a:rPr lang="he-IL" dirty="0" err="1"/>
              <a:t>להעזר</a:t>
            </a:r>
            <a:r>
              <a:rPr lang="he-IL" dirty="0"/>
              <a:t> בייצוג של </a:t>
            </a:r>
            <a:r>
              <a:rPr lang="en-US" dirty="0"/>
              <a:t>Word2Vec</a:t>
            </a:r>
            <a:r>
              <a:rPr lang="he-IL" dirty="0"/>
              <a:t> או </a:t>
            </a:r>
            <a:r>
              <a:rPr lang="en-US" dirty="0"/>
              <a:t>Doc2Vec</a:t>
            </a:r>
            <a:r>
              <a:rPr lang="he-IL" dirty="0"/>
              <a:t> כדי לציין </a:t>
            </a:r>
            <a:r>
              <a:rPr lang="en-US" dirty="0"/>
              <a:t>similarity</a:t>
            </a:r>
            <a:r>
              <a:rPr lang="he-IL" dirty="0"/>
              <a:t> בין </a:t>
            </a:r>
            <a:r>
              <a:rPr lang="en-US" dirty="0"/>
              <a:t>reviews</a:t>
            </a:r>
            <a:r>
              <a:rPr lang="he-IL"/>
              <a:t> דומים.</a:t>
            </a:r>
            <a:endParaRPr lang="he-IL" dirty="0"/>
          </a:p>
          <a:p>
            <a:endParaRPr lang="he-IL" dirty="0"/>
          </a:p>
          <a:p>
            <a:r>
              <a:rPr lang="he-IL" dirty="0"/>
              <a:t>בחירת מדדי הצלחה – </a:t>
            </a:r>
            <a:r>
              <a:rPr lang="en-US" dirty="0"/>
              <a:t>recall + precision</a:t>
            </a:r>
            <a:r>
              <a:rPr lang="he-IL" dirty="0"/>
              <a:t> + </a:t>
            </a:r>
            <a:r>
              <a:rPr lang="en-US" dirty="0"/>
              <a:t>F-Score</a:t>
            </a:r>
            <a:endParaRPr lang="he-IL" dirty="0"/>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6</a:t>
            </a:fld>
            <a:endParaRPr lang="he-IL"/>
          </a:p>
        </p:txBody>
      </p:sp>
    </p:spTree>
    <p:extLst>
      <p:ext uri="{BB962C8B-B14F-4D97-AF65-F5344CB8AC3E}">
        <p14:creationId xmlns:p14="http://schemas.microsoft.com/office/powerpoint/2010/main" val="649442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B6656299-95F5-4672-9317-3DE3BC982A1F}" type="slidenum">
              <a:rPr lang="he-IL" smtClean="0"/>
              <a:t>7</a:t>
            </a:fld>
            <a:endParaRPr lang="he-IL"/>
          </a:p>
        </p:txBody>
      </p:sp>
    </p:spTree>
    <p:extLst>
      <p:ext uri="{BB962C8B-B14F-4D97-AF65-F5344CB8AC3E}">
        <p14:creationId xmlns:p14="http://schemas.microsoft.com/office/powerpoint/2010/main" val="41659275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236B938-022E-4225-A7C0-0A189B935F48}" type="datetimeFigureOut">
              <a:rPr lang="he-IL" smtClean="0"/>
              <a:t>ח'/חשון/תשפ"א</a:t>
            </a:fld>
            <a:endParaRPr lang="he-IL"/>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he-IL"/>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1396083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8236B938-022E-4225-A7C0-0A189B935F48}" type="datetimeFigureOut">
              <a:rPr lang="he-IL" smtClean="0"/>
              <a:t>ח'/חשון/תשפ"א</a:t>
            </a:fld>
            <a:endParaRPr lang="he-IL"/>
          </a:p>
        </p:txBody>
      </p:sp>
      <p:sp>
        <p:nvSpPr>
          <p:cNvPr id="6" name="Footer Placeholder 5"/>
          <p:cNvSpPr>
            <a:spLocks noGrp="1"/>
          </p:cNvSpPr>
          <p:nvPr>
            <p:ph type="ftr" sz="quarter" idx="11"/>
          </p:nvPr>
        </p:nvSpPr>
        <p:spPr/>
        <p:txBody>
          <a:bodyPr/>
          <a:lstStyle/>
          <a:p>
            <a:endParaRPr lang="he-I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3832967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כותרת וכיתוב">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he-IL"/>
              <a:t>לחץ כדי לערוך סגנון כותרת של תבנית בסיס</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8236B938-022E-4225-A7C0-0A189B935F48}" type="datetimeFigureOut">
              <a:rPr lang="he-IL" smtClean="0"/>
              <a:t>ח'/חשון/תשפ"א</a:t>
            </a:fld>
            <a:endParaRPr lang="he-IL"/>
          </a:p>
        </p:txBody>
      </p:sp>
      <p:sp>
        <p:nvSpPr>
          <p:cNvPr id="5" name="Footer Placeholder 4"/>
          <p:cNvSpPr>
            <a:spLocks noGrp="1"/>
          </p:cNvSpPr>
          <p:nvPr>
            <p:ph type="ftr" sz="quarter" idx="11"/>
          </p:nvPr>
        </p:nvSpPr>
        <p:spPr/>
        <p:txBody>
          <a:bodyPr/>
          <a:lstStyle/>
          <a:p>
            <a:endParaRPr lang="he-IL"/>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194749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ציטוט עם כיתוב">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he-IL"/>
              <a:t>לחץ כדי לערוך סגנון כותרת של תבנית בסיס</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8236B938-022E-4225-A7C0-0A189B935F48}" type="datetimeFigureOut">
              <a:rPr lang="he-IL" smtClean="0"/>
              <a:t>ח'/חשון/תשפ"א</a:t>
            </a:fld>
            <a:endParaRPr lang="he-IL"/>
          </a:p>
        </p:txBody>
      </p:sp>
      <p:sp>
        <p:nvSpPr>
          <p:cNvPr id="5" name="Footer Placeholder 4"/>
          <p:cNvSpPr>
            <a:spLocks noGrp="1"/>
          </p:cNvSpPr>
          <p:nvPr>
            <p:ph type="ftr" sz="quarter" idx="11"/>
          </p:nvPr>
        </p:nvSpPr>
        <p:spPr/>
        <p:txBody>
          <a:bodyPr/>
          <a:lstStyle/>
          <a:p>
            <a:endParaRPr lang="he-IL"/>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4216275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כרטיס שם">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8236B938-022E-4225-A7C0-0A189B935F48}" type="datetimeFigureOut">
              <a:rPr lang="he-IL" smtClean="0"/>
              <a:t>ח'/חשון/תשפ"א</a:t>
            </a:fld>
            <a:endParaRPr lang="he-IL"/>
          </a:p>
        </p:txBody>
      </p:sp>
      <p:sp>
        <p:nvSpPr>
          <p:cNvPr id="5" name="Footer Placeholder 4"/>
          <p:cNvSpPr>
            <a:spLocks noGrp="1"/>
          </p:cNvSpPr>
          <p:nvPr>
            <p:ph type="ftr" sz="quarter" idx="11"/>
          </p:nvPr>
        </p:nvSpPr>
        <p:spPr/>
        <p:txBody>
          <a:bodyPr/>
          <a:lstStyle/>
          <a:p>
            <a:endParaRPr lang="he-IL"/>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2469366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236B938-022E-4225-A7C0-0A189B935F48}" type="datetimeFigureOut">
              <a:rPr lang="he-IL" smtClean="0"/>
              <a:t>ח'/חשון/תשפ"א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38290237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236B938-022E-4225-A7C0-0A189B935F48}" type="datetimeFigureOut">
              <a:rPr lang="he-IL" smtClean="0"/>
              <a:t>ח'/חשון/תשפ"א</a:t>
            </a:fld>
            <a:endParaRPr lang="he-IL"/>
          </a:p>
        </p:txBody>
      </p:sp>
      <p:sp>
        <p:nvSpPr>
          <p:cNvPr id="8" name="Footer Placeholder 7"/>
          <p:cNvSpPr>
            <a:spLocks noGrp="1"/>
          </p:cNvSpPr>
          <p:nvPr>
            <p:ph type="ftr" sz="quarter" idx="11"/>
          </p:nvPr>
        </p:nvSpPr>
        <p:spPr>
          <a:xfrm>
            <a:off x="561111" y="6391838"/>
            <a:ext cx="3644282" cy="304801"/>
          </a:xfrm>
        </p:spPr>
        <p:txBody>
          <a:bodyPr/>
          <a:lstStyle/>
          <a:p>
            <a:endParaRPr lang="he-IL"/>
          </a:p>
        </p:txBody>
      </p:sp>
      <p:sp>
        <p:nvSpPr>
          <p:cNvPr id="9" name="Slide Number Placeholder 8"/>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11868162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236B938-022E-4225-A7C0-0A189B935F48}" type="datetimeFigureOut">
              <a:rPr lang="he-IL" smtClean="0"/>
              <a:t>ח'/חשון/תשפ"א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35222711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236B938-022E-4225-A7C0-0A189B935F48}" type="datetimeFigureOut">
              <a:rPr lang="he-IL" smtClean="0"/>
              <a:t>ח'/חשון/תשפ"א</a:t>
            </a:fld>
            <a:endParaRPr lang="he-IL"/>
          </a:p>
        </p:txBody>
      </p:sp>
      <p:sp>
        <p:nvSpPr>
          <p:cNvPr id="5" name="Footer Placeholder 4"/>
          <p:cNvSpPr>
            <a:spLocks noGrp="1"/>
          </p:cNvSpPr>
          <p:nvPr>
            <p:ph type="ftr" sz="quarter" idx="11"/>
          </p:nvPr>
        </p:nvSpPr>
        <p:spPr/>
        <p:txBody>
          <a:bodyPr/>
          <a:lstStyle/>
          <a:p>
            <a:endParaRPr lang="he-IL"/>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3819427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8236B938-022E-4225-A7C0-0A189B935F48}" type="datetimeFigureOut">
              <a:rPr lang="he-IL" smtClean="0"/>
              <a:t>ח'/חשון/תשפ"א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285014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8236B938-022E-4225-A7C0-0A189B935F48}" type="datetimeFigureOut">
              <a:rPr lang="he-IL" smtClean="0"/>
              <a:t>ח'/חשון/תשפ"א</a:t>
            </a:fld>
            <a:endParaRPr lang="he-IL"/>
          </a:p>
        </p:txBody>
      </p:sp>
      <p:sp>
        <p:nvSpPr>
          <p:cNvPr id="5" name="Footer Placeholder 4"/>
          <p:cNvSpPr>
            <a:spLocks noGrp="1"/>
          </p:cNvSpPr>
          <p:nvPr>
            <p:ph type="ftr" sz="quarter" idx="11"/>
          </p:nvPr>
        </p:nvSpPr>
        <p:spPr/>
        <p:txBody>
          <a:bodyPr/>
          <a:lstStyle/>
          <a:p>
            <a:endParaRPr lang="he-I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3607478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8236B938-022E-4225-A7C0-0A189B935F48}" type="datetimeFigureOut">
              <a:rPr lang="he-IL" smtClean="0"/>
              <a:t>ח'/חשון/תשפ"א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139569568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8236B938-022E-4225-A7C0-0A189B935F48}" type="datetimeFigureOut">
              <a:rPr lang="he-IL" smtClean="0"/>
              <a:t>ח'/חשון/תשפ"א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53012585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8236B938-022E-4225-A7C0-0A189B935F48}" type="datetimeFigureOut">
              <a:rPr lang="he-IL" smtClean="0"/>
              <a:t>ח'/חשון/תשפ"א</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714482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36B938-022E-4225-A7C0-0A189B935F48}" type="datetimeFigureOut">
              <a:rPr lang="he-IL" smtClean="0"/>
              <a:t>ח'/חשון/תשפ"א</a:t>
            </a:fld>
            <a:endParaRPr lang="he-IL"/>
          </a:p>
        </p:txBody>
      </p:sp>
      <p:sp>
        <p:nvSpPr>
          <p:cNvPr id="3" name="Footer Placeholder 2"/>
          <p:cNvSpPr>
            <a:spLocks noGrp="1"/>
          </p:cNvSpPr>
          <p:nvPr>
            <p:ph type="ftr" sz="quarter" idx="11"/>
          </p:nvPr>
        </p:nvSpPr>
        <p:spPr/>
        <p:txBody>
          <a:bodyPr/>
          <a:lstStyle/>
          <a:p>
            <a:endParaRPr lang="he-IL"/>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4209959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8236B938-022E-4225-A7C0-0A189B935F48}" type="datetimeFigureOut">
              <a:rPr lang="he-IL" smtClean="0"/>
              <a:t>ח'/חשון/תשפ"א</a:t>
            </a:fld>
            <a:endParaRPr lang="he-IL"/>
          </a:p>
        </p:txBody>
      </p:sp>
      <p:sp>
        <p:nvSpPr>
          <p:cNvPr id="6" name="Footer Placeholder 5"/>
          <p:cNvSpPr>
            <a:spLocks noGrp="1"/>
          </p:cNvSpPr>
          <p:nvPr>
            <p:ph type="ftr" sz="quarter" idx="11"/>
          </p:nvPr>
        </p:nvSpPr>
        <p:spPr/>
        <p:txBody>
          <a:bodyPr/>
          <a:lstStyle/>
          <a:p>
            <a:endParaRPr lang="he-I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99409026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he-IL"/>
              <a:t>לחץ על הסמל כדי להוסיף תמונה</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8236B938-022E-4225-A7C0-0A189B935F48}" type="datetimeFigureOut">
              <a:rPr lang="he-IL" smtClean="0"/>
              <a:t>ח'/חשון/תשפ"א</a:t>
            </a:fld>
            <a:endParaRPr lang="he-IL"/>
          </a:p>
        </p:txBody>
      </p:sp>
      <p:sp>
        <p:nvSpPr>
          <p:cNvPr id="6" name="Footer Placeholder 5"/>
          <p:cNvSpPr>
            <a:spLocks noGrp="1"/>
          </p:cNvSpPr>
          <p:nvPr>
            <p:ph type="ftr" sz="quarter" idx="11"/>
          </p:nvPr>
        </p:nvSpPr>
        <p:spPr/>
        <p:txBody>
          <a:bodyPr/>
          <a:lstStyle/>
          <a:p>
            <a:endParaRPr lang="he-IL"/>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7DB4024-E9DB-443A-A93A-A93606FCF05D}" type="slidenum">
              <a:rPr lang="he-IL" smtClean="0"/>
              <a:t>‹#›</a:t>
            </a:fld>
            <a:endParaRPr lang="he-IL"/>
          </a:p>
        </p:txBody>
      </p:sp>
    </p:spTree>
    <p:extLst>
      <p:ext uri="{BB962C8B-B14F-4D97-AF65-F5344CB8AC3E}">
        <p14:creationId xmlns:p14="http://schemas.microsoft.com/office/powerpoint/2010/main" val="3708405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236B938-022E-4225-A7C0-0A189B935F48}" type="datetimeFigureOut">
              <a:rPr lang="he-IL" smtClean="0"/>
              <a:t>ח'/חשון/תשפ"א</a:t>
            </a:fld>
            <a:endParaRPr lang="he-IL"/>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he-IL"/>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7DB4024-E9DB-443A-A93A-A93606FCF05D}" type="slidenum">
              <a:rPr lang="he-IL" smtClean="0"/>
              <a:t>‹#›</a:t>
            </a:fld>
            <a:endParaRPr lang="he-IL"/>
          </a:p>
        </p:txBody>
      </p:sp>
    </p:spTree>
    <p:extLst>
      <p:ext uri="{BB962C8B-B14F-4D97-AF65-F5344CB8AC3E}">
        <p14:creationId xmlns:p14="http://schemas.microsoft.com/office/powerpoint/2010/main" val="30814051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1" eaLnBrk="1" latinLnBrk="0" hangingPunct="1">
        <a:spcBef>
          <a:spcPct val="0"/>
        </a:spcBef>
        <a:buNone/>
        <a:defRPr sz="3600" b="0" i="0" kern="1200">
          <a:solidFill>
            <a:schemeClr val="bg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en.everybodywiki.com/IMDb" TargetMode="External"/><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hyperlink" Target="https://leanchange.org/lean-change-management/"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en.everybodywiki.com/IMDb"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hyperlink" Target="https://www.pxfuel.com/en/free-photo-xzjid" TargetMode="External"/><Relationship Id="rId3" Type="http://schemas.openxmlformats.org/officeDocument/2006/relationships/image" Target="../media/image11.png"/><Relationship Id="rId7"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hyperlink" Target="http://www.thebluediamondgallery.com/handwriting/d/data.html" TargetMode="External"/><Relationship Id="rId5" Type="http://schemas.openxmlformats.org/officeDocument/2006/relationships/image" Target="../media/image12.jpg"/><Relationship Id="rId4" Type="http://schemas.openxmlformats.org/officeDocument/2006/relationships/hyperlink" Target="http://www.sthda.com/english/wiki/model-based-clustering-unsupervised-machine-learning" TargetMode="External"/><Relationship Id="rId9" Type="http://schemas.openxmlformats.org/officeDocument/2006/relationships/image" Target="../media/image1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D22D1B95-2B54-43E9-85D9-B489F6C5D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a:extLst>
              <a:ext uri="{FF2B5EF4-FFF2-40B4-BE49-F238E27FC236}">
                <a16:creationId xmlns:a16="http://schemas.microsoft.com/office/drawing/2014/main" id="{7D0F3F6D-A49D-4406-8D61-1C4F8D792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a:extLst>
              <a:ext uri="{FF2B5EF4-FFF2-40B4-BE49-F238E27FC236}">
                <a16:creationId xmlns:a16="http://schemas.microsoft.com/office/drawing/2014/main" id="{D953A318-DA8D-4405-9536-D889E45C5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14" name="Rectangle 13">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כותרת 1">
            <a:extLst>
              <a:ext uri="{FF2B5EF4-FFF2-40B4-BE49-F238E27FC236}">
                <a16:creationId xmlns:a16="http://schemas.microsoft.com/office/drawing/2014/main" id="{25F64E25-976A-4811-9F36-E211B43DA1F9}"/>
              </a:ext>
            </a:extLst>
          </p:cNvPr>
          <p:cNvSpPr>
            <a:spLocks noGrp="1"/>
          </p:cNvSpPr>
          <p:nvPr>
            <p:ph type="ctrTitle"/>
          </p:nvPr>
        </p:nvSpPr>
        <p:spPr>
          <a:xfrm>
            <a:off x="1683171" y="1143000"/>
            <a:ext cx="8825658" cy="3389217"/>
          </a:xfrm>
        </p:spPr>
        <p:txBody>
          <a:bodyPr anchor="ctr">
            <a:normAutofit/>
          </a:bodyPr>
          <a:lstStyle/>
          <a:p>
            <a:pPr algn="ctr"/>
            <a:r>
              <a:rPr lang="en-US" sz="6600" dirty="0">
                <a:solidFill>
                  <a:srgbClr val="FFFFFF"/>
                </a:solidFill>
              </a:rPr>
              <a:t>IMDb Reviews Analysis</a:t>
            </a:r>
            <a:endParaRPr lang="he-IL" sz="6600" dirty="0">
              <a:solidFill>
                <a:srgbClr val="FFFFFF"/>
              </a:solidFill>
            </a:endParaRPr>
          </a:p>
        </p:txBody>
      </p:sp>
      <p:sp>
        <p:nvSpPr>
          <p:cNvPr id="3" name="כותרת משנה 2">
            <a:extLst>
              <a:ext uri="{FF2B5EF4-FFF2-40B4-BE49-F238E27FC236}">
                <a16:creationId xmlns:a16="http://schemas.microsoft.com/office/drawing/2014/main" id="{63373AD9-B798-4CC2-B71E-7AE81ABEE343}"/>
              </a:ext>
            </a:extLst>
          </p:cNvPr>
          <p:cNvSpPr>
            <a:spLocks noGrp="1"/>
          </p:cNvSpPr>
          <p:nvPr>
            <p:ph type="subTitle" idx="1"/>
          </p:nvPr>
        </p:nvSpPr>
        <p:spPr>
          <a:xfrm>
            <a:off x="1683171" y="4912805"/>
            <a:ext cx="8825658" cy="828932"/>
          </a:xfrm>
        </p:spPr>
        <p:txBody>
          <a:bodyPr>
            <a:normAutofit/>
          </a:bodyPr>
          <a:lstStyle/>
          <a:p>
            <a:pPr algn="ctr"/>
            <a:r>
              <a:rPr lang="en-US" sz="3600" dirty="0">
                <a:solidFill>
                  <a:schemeClr val="tx2"/>
                </a:solidFill>
              </a:rPr>
              <a:t>Make the most from user reviews</a:t>
            </a:r>
            <a:endParaRPr lang="he-IL" sz="3600" dirty="0">
              <a:solidFill>
                <a:schemeClr val="tx2"/>
              </a:solidFill>
            </a:endParaRPr>
          </a:p>
        </p:txBody>
      </p:sp>
      <p:pic>
        <p:nvPicPr>
          <p:cNvPr id="15" name="תמונה 14" descr="תמונה שמכילה ציור, לוח&#10;&#10;התיאור נוצר באופן אוטומטי">
            <a:extLst>
              <a:ext uri="{FF2B5EF4-FFF2-40B4-BE49-F238E27FC236}">
                <a16:creationId xmlns:a16="http://schemas.microsoft.com/office/drawing/2014/main" id="{BCC3835A-E84C-454E-AD4F-6EFDB36F34F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87253" y="561182"/>
            <a:ext cx="2381250" cy="1162050"/>
          </a:xfrm>
          <a:prstGeom prst="rect">
            <a:avLst/>
          </a:prstGeom>
        </p:spPr>
      </p:pic>
      <p:pic>
        <p:nvPicPr>
          <p:cNvPr id="18" name="תמונה 17">
            <a:extLst>
              <a:ext uri="{FF2B5EF4-FFF2-40B4-BE49-F238E27FC236}">
                <a16:creationId xmlns:a16="http://schemas.microsoft.com/office/drawing/2014/main" id="{BB7F749A-1C4C-4B80-9BC7-D6EF648941C6}"/>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268511" y="600454"/>
            <a:ext cx="3236236" cy="1085091"/>
          </a:xfrm>
          <a:prstGeom prst="rect">
            <a:avLst/>
          </a:prstGeom>
        </p:spPr>
      </p:pic>
      <p:sp>
        <p:nvSpPr>
          <p:cNvPr id="20" name="תיבת טקסט 19">
            <a:extLst>
              <a:ext uri="{FF2B5EF4-FFF2-40B4-BE49-F238E27FC236}">
                <a16:creationId xmlns:a16="http://schemas.microsoft.com/office/drawing/2014/main" id="{B5A20CC3-7ED6-400A-A01A-937668348FB0}"/>
              </a:ext>
            </a:extLst>
          </p:cNvPr>
          <p:cNvSpPr txBox="1"/>
          <p:nvPr/>
        </p:nvSpPr>
        <p:spPr>
          <a:xfrm>
            <a:off x="321013" y="6118698"/>
            <a:ext cx="3161489" cy="379379"/>
          </a:xfrm>
          <a:prstGeom prst="rect">
            <a:avLst/>
          </a:prstGeom>
          <a:noFill/>
        </p:spPr>
        <p:txBody>
          <a:bodyPr wrap="square" rtlCol="1">
            <a:spAutoFit/>
          </a:bodyPr>
          <a:lstStyle/>
          <a:p>
            <a:r>
              <a:rPr lang="en-US" dirty="0">
                <a:solidFill>
                  <a:srgbClr val="002060"/>
                </a:solidFill>
              </a:rPr>
              <a:t>Nir Shelly &amp; Shani Noy</a:t>
            </a:r>
            <a:endParaRPr lang="he-IL" dirty="0">
              <a:solidFill>
                <a:srgbClr val="002060"/>
              </a:solidFill>
            </a:endParaRPr>
          </a:p>
        </p:txBody>
      </p:sp>
      <p:sp>
        <p:nvSpPr>
          <p:cNvPr id="21" name="תיבת טקסט 20">
            <a:extLst>
              <a:ext uri="{FF2B5EF4-FFF2-40B4-BE49-F238E27FC236}">
                <a16:creationId xmlns:a16="http://schemas.microsoft.com/office/drawing/2014/main" id="{EFE99CF3-E676-41FF-9ED7-8469ADD3CEF6}"/>
              </a:ext>
            </a:extLst>
          </p:cNvPr>
          <p:cNvSpPr txBox="1"/>
          <p:nvPr/>
        </p:nvSpPr>
        <p:spPr>
          <a:xfrm>
            <a:off x="10035228" y="6118698"/>
            <a:ext cx="1832583" cy="379379"/>
          </a:xfrm>
          <a:prstGeom prst="rect">
            <a:avLst/>
          </a:prstGeom>
          <a:noFill/>
        </p:spPr>
        <p:txBody>
          <a:bodyPr wrap="square" rtlCol="1">
            <a:spAutoFit/>
          </a:bodyPr>
          <a:lstStyle/>
          <a:p>
            <a:r>
              <a:rPr lang="en-US" dirty="0">
                <a:solidFill>
                  <a:srgbClr val="002060"/>
                </a:solidFill>
              </a:rPr>
              <a:t>October 2020</a:t>
            </a:r>
            <a:endParaRPr lang="he-IL" dirty="0">
              <a:solidFill>
                <a:srgbClr val="002060"/>
              </a:solidFill>
            </a:endParaRPr>
          </a:p>
        </p:txBody>
      </p:sp>
    </p:spTree>
    <p:extLst>
      <p:ext uri="{BB962C8B-B14F-4D97-AF65-F5344CB8AC3E}">
        <p14:creationId xmlns:p14="http://schemas.microsoft.com/office/powerpoint/2010/main" val="3100212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58B8DF-6671-40E9-9227-D10B9DDF30A2}"/>
              </a:ext>
            </a:extLst>
          </p:cNvPr>
          <p:cNvSpPr>
            <a:spLocks noGrp="1"/>
          </p:cNvSpPr>
          <p:nvPr>
            <p:ph type="title"/>
          </p:nvPr>
        </p:nvSpPr>
        <p:spPr/>
        <p:txBody>
          <a:bodyPr/>
          <a:lstStyle/>
          <a:p>
            <a:r>
              <a:rPr lang="en-US" dirty="0"/>
              <a:t>Introduction</a:t>
            </a:r>
            <a:endParaRPr lang="he-IL" dirty="0"/>
          </a:p>
        </p:txBody>
      </p:sp>
      <p:pic>
        <p:nvPicPr>
          <p:cNvPr id="3" name="תמונה 2" descr="תמונה שמכילה ציור, לוח&#10;&#10;התיאור נוצר באופן אוטומטי">
            <a:extLst>
              <a:ext uri="{FF2B5EF4-FFF2-40B4-BE49-F238E27FC236}">
                <a16:creationId xmlns:a16="http://schemas.microsoft.com/office/drawing/2014/main" id="{E41A51B6-670E-48BC-BABF-BDE3C1D5706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384079" y="2483460"/>
            <a:ext cx="3315615" cy="1618020"/>
          </a:xfrm>
          <a:prstGeom prst="rect">
            <a:avLst/>
          </a:prstGeom>
        </p:spPr>
      </p:pic>
      <p:pic>
        <p:nvPicPr>
          <p:cNvPr id="4" name="תמונה 3">
            <a:extLst>
              <a:ext uri="{FF2B5EF4-FFF2-40B4-BE49-F238E27FC236}">
                <a16:creationId xmlns:a16="http://schemas.microsoft.com/office/drawing/2014/main" id="{A15BCD66-FD15-4101-BE94-42783C739DF0}"/>
              </a:ext>
            </a:extLst>
          </p:cNvPr>
          <p:cNvPicPr>
            <a:picLocks noChangeAspect="1"/>
          </p:cNvPicPr>
          <p:nvPr/>
        </p:nvPicPr>
        <p:blipFill>
          <a:blip r:embed="rId5"/>
          <a:stretch>
            <a:fillRect/>
          </a:stretch>
        </p:blipFill>
        <p:spPr>
          <a:xfrm>
            <a:off x="4566627" y="4629430"/>
            <a:ext cx="2950521" cy="19144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תמונה 4">
            <a:extLst>
              <a:ext uri="{FF2B5EF4-FFF2-40B4-BE49-F238E27FC236}">
                <a16:creationId xmlns:a16="http://schemas.microsoft.com/office/drawing/2014/main" id="{320EA0AC-9707-4F4C-AF3C-68D5CB59B15A}"/>
              </a:ext>
            </a:extLst>
          </p:cNvPr>
          <p:cNvPicPr>
            <a:picLocks noChangeAspect="1"/>
          </p:cNvPicPr>
          <p:nvPr/>
        </p:nvPicPr>
        <p:blipFill>
          <a:blip r:embed="rId6"/>
          <a:stretch>
            <a:fillRect/>
          </a:stretch>
        </p:blipFill>
        <p:spPr>
          <a:xfrm>
            <a:off x="609907" y="2659155"/>
            <a:ext cx="2583401" cy="22318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תמונה 5">
            <a:extLst>
              <a:ext uri="{FF2B5EF4-FFF2-40B4-BE49-F238E27FC236}">
                <a16:creationId xmlns:a16="http://schemas.microsoft.com/office/drawing/2014/main" id="{333CE13D-85C4-4543-BF4F-A7ECA0015030}"/>
              </a:ext>
            </a:extLst>
          </p:cNvPr>
          <p:cNvPicPr>
            <a:picLocks noChangeAspect="1"/>
          </p:cNvPicPr>
          <p:nvPr/>
        </p:nvPicPr>
        <p:blipFill>
          <a:blip r:embed="rId7"/>
          <a:stretch>
            <a:fillRect/>
          </a:stretch>
        </p:blipFill>
        <p:spPr>
          <a:xfrm>
            <a:off x="8624666" y="2742685"/>
            <a:ext cx="2687915" cy="21482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6204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A14CE6-73BD-4E74-9E3A-67568D099D44}"/>
              </a:ext>
            </a:extLst>
          </p:cNvPr>
          <p:cNvSpPr>
            <a:spLocks noGrp="1"/>
          </p:cNvSpPr>
          <p:nvPr>
            <p:ph type="title"/>
          </p:nvPr>
        </p:nvSpPr>
        <p:spPr/>
        <p:txBody>
          <a:bodyPr/>
          <a:lstStyle/>
          <a:p>
            <a:r>
              <a:rPr lang="en-US" dirty="0"/>
              <a:t>Goal</a:t>
            </a:r>
            <a:endParaRPr lang="he-IL" dirty="0"/>
          </a:p>
        </p:txBody>
      </p:sp>
      <p:pic>
        <p:nvPicPr>
          <p:cNvPr id="3" name="תמונה 2">
            <a:extLst>
              <a:ext uri="{FF2B5EF4-FFF2-40B4-BE49-F238E27FC236}">
                <a16:creationId xmlns:a16="http://schemas.microsoft.com/office/drawing/2014/main" id="{02595E1B-A483-4A45-A0C8-47909DE5EB05}"/>
              </a:ext>
            </a:extLst>
          </p:cNvPr>
          <p:cNvPicPr>
            <a:picLocks noChangeAspect="1"/>
          </p:cNvPicPr>
          <p:nvPr/>
        </p:nvPicPr>
        <p:blipFill>
          <a:blip r:embed="rId3"/>
          <a:stretch>
            <a:fillRect/>
          </a:stretch>
        </p:blipFill>
        <p:spPr>
          <a:xfrm>
            <a:off x="3696427" y="1680632"/>
            <a:ext cx="4509109" cy="43471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תיבת טקסט 3">
            <a:extLst>
              <a:ext uri="{FF2B5EF4-FFF2-40B4-BE49-F238E27FC236}">
                <a16:creationId xmlns:a16="http://schemas.microsoft.com/office/drawing/2014/main" id="{9B2C5DB0-1A16-4B64-905F-4F1D9BEC1680}"/>
              </a:ext>
            </a:extLst>
          </p:cNvPr>
          <p:cNvSpPr txBox="1"/>
          <p:nvPr/>
        </p:nvSpPr>
        <p:spPr>
          <a:xfrm rot="21023437">
            <a:off x="894776" y="3138248"/>
            <a:ext cx="4596063" cy="923330"/>
          </a:xfrm>
          <a:prstGeom prst="rect">
            <a:avLst/>
          </a:prstGeom>
        </p:spPr>
        <p:style>
          <a:lnRef idx="0">
            <a:schemeClr val="accent4"/>
          </a:lnRef>
          <a:fillRef idx="3">
            <a:schemeClr val="accent4"/>
          </a:fillRef>
          <a:effectRef idx="3">
            <a:schemeClr val="accent4"/>
          </a:effectRef>
          <a:fontRef idx="minor">
            <a:schemeClr val="lt1"/>
          </a:fontRef>
        </p:style>
        <p:txBody>
          <a:bodyPr wrap="square" rtlCol="1">
            <a:spAutoFit/>
          </a:bodyPr>
          <a:lstStyle/>
          <a:p>
            <a:r>
              <a:rPr lang="en-US" dirty="0"/>
              <a:t>Although I generally do not like remakes believing that remakes are waste of time; this film is an exception…</a:t>
            </a:r>
            <a:endParaRPr lang="he-IL" dirty="0"/>
          </a:p>
        </p:txBody>
      </p:sp>
      <p:sp>
        <p:nvSpPr>
          <p:cNvPr id="5" name="תיבת טקסט 4">
            <a:extLst>
              <a:ext uri="{FF2B5EF4-FFF2-40B4-BE49-F238E27FC236}">
                <a16:creationId xmlns:a16="http://schemas.microsoft.com/office/drawing/2014/main" id="{A3C02FDA-BFAF-406A-86F9-A590B3AF3A5E}"/>
              </a:ext>
            </a:extLst>
          </p:cNvPr>
          <p:cNvSpPr txBox="1"/>
          <p:nvPr/>
        </p:nvSpPr>
        <p:spPr>
          <a:xfrm rot="20791355">
            <a:off x="1398395" y="5196029"/>
            <a:ext cx="4596063" cy="646331"/>
          </a:xfrm>
          <a:prstGeom prst="rect">
            <a:avLst/>
          </a:prstGeom>
        </p:spPr>
        <p:style>
          <a:lnRef idx="0">
            <a:schemeClr val="accent4"/>
          </a:lnRef>
          <a:fillRef idx="3">
            <a:schemeClr val="accent4"/>
          </a:fillRef>
          <a:effectRef idx="3">
            <a:schemeClr val="accent4"/>
          </a:effectRef>
          <a:fontRef idx="minor">
            <a:schemeClr val="lt1"/>
          </a:fontRef>
        </p:style>
        <p:txBody>
          <a:bodyPr wrap="square" rtlCol="1">
            <a:spAutoFit/>
          </a:bodyPr>
          <a:lstStyle/>
          <a:p>
            <a:r>
              <a:rPr lang="en-US" dirty="0"/>
              <a:t>This movie was o.k. but it could have been much better.</a:t>
            </a:r>
            <a:endParaRPr lang="he-IL" dirty="0"/>
          </a:p>
        </p:txBody>
      </p:sp>
      <p:sp>
        <p:nvSpPr>
          <p:cNvPr id="6" name="תיבת טקסט 5">
            <a:extLst>
              <a:ext uri="{FF2B5EF4-FFF2-40B4-BE49-F238E27FC236}">
                <a16:creationId xmlns:a16="http://schemas.microsoft.com/office/drawing/2014/main" id="{EB7C931C-B972-4490-BA14-95932D383AE3}"/>
              </a:ext>
            </a:extLst>
          </p:cNvPr>
          <p:cNvSpPr txBox="1"/>
          <p:nvPr/>
        </p:nvSpPr>
        <p:spPr>
          <a:xfrm rot="638156">
            <a:off x="6903791" y="3972043"/>
            <a:ext cx="4596063" cy="923330"/>
          </a:xfrm>
          <a:prstGeom prst="rect">
            <a:avLst/>
          </a:prstGeom>
        </p:spPr>
        <p:style>
          <a:lnRef idx="0">
            <a:schemeClr val="accent4"/>
          </a:lnRef>
          <a:fillRef idx="3">
            <a:schemeClr val="accent4"/>
          </a:fillRef>
          <a:effectRef idx="3">
            <a:schemeClr val="accent4"/>
          </a:effectRef>
          <a:fontRef idx="minor">
            <a:schemeClr val="lt1"/>
          </a:fontRef>
        </p:style>
        <p:txBody>
          <a:bodyPr wrap="square" rtlCol="1">
            <a:spAutoFit/>
          </a:bodyPr>
          <a:lstStyle/>
          <a:p>
            <a:r>
              <a:rPr lang="en-US" dirty="0"/>
              <a:t>IT IS So Sad. Even though this was shot with film </a:t>
            </a:r>
            <a:r>
              <a:rPr lang="en-US" dirty="0" err="1"/>
              <a:t>i</a:t>
            </a:r>
            <a:r>
              <a:rPr lang="en-US" dirty="0"/>
              <a:t> think it stinks a little bit more than flicks like Blood Lake</a:t>
            </a:r>
            <a:endParaRPr lang="he-IL" dirty="0"/>
          </a:p>
        </p:txBody>
      </p:sp>
    </p:spTree>
    <p:extLst>
      <p:ext uri="{BB962C8B-B14F-4D97-AF65-F5344CB8AC3E}">
        <p14:creationId xmlns:p14="http://schemas.microsoft.com/office/powerpoint/2010/main" val="1790552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A14CE6-73BD-4E74-9E3A-67568D099D44}"/>
              </a:ext>
            </a:extLst>
          </p:cNvPr>
          <p:cNvSpPr>
            <a:spLocks noGrp="1"/>
          </p:cNvSpPr>
          <p:nvPr>
            <p:ph type="title"/>
          </p:nvPr>
        </p:nvSpPr>
        <p:spPr/>
        <p:txBody>
          <a:bodyPr/>
          <a:lstStyle/>
          <a:p>
            <a:pPr rtl="0"/>
            <a:r>
              <a:rPr lang="en-US" dirty="0"/>
              <a:t>Goal – cont.</a:t>
            </a:r>
            <a:endParaRPr lang="he-IL" dirty="0"/>
          </a:p>
        </p:txBody>
      </p:sp>
      <p:pic>
        <p:nvPicPr>
          <p:cNvPr id="3" name="תמונה 2">
            <a:extLst>
              <a:ext uri="{FF2B5EF4-FFF2-40B4-BE49-F238E27FC236}">
                <a16:creationId xmlns:a16="http://schemas.microsoft.com/office/drawing/2014/main" id="{02595E1B-A483-4A45-A0C8-47909DE5EB05}"/>
              </a:ext>
            </a:extLst>
          </p:cNvPr>
          <p:cNvPicPr>
            <a:picLocks noChangeAspect="1"/>
          </p:cNvPicPr>
          <p:nvPr/>
        </p:nvPicPr>
        <p:blipFill>
          <a:blip r:embed="rId3"/>
          <a:stretch>
            <a:fillRect/>
          </a:stretch>
        </p:blipFill>
        <p:spPr>
          <a:xfrm>
            <a:off x="731837" y="1687156"/>
            <a:ext cx="4509109" cy="43471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תיבת טקסט 3">
            <a:extLst>
              <a:ext uri="{FF2B5EF4-FFF2-40B4-BE49-F238E27FC236}">
                <a16:creationId xmlns:a16="http://schemas.microsoft.com/office/drawing/2014/main" id="{9B2C5DB0-1A16-4B64-905F-4F1D9BEC1680}"/>
              </a:ext>
            </a:extLst>
          </p:cNvPr>
          <p:cNvSpPr txBox="1"/>
          <p:nvPr/>
        </p:nvSpPr>
        <p:spPr>
          <a:xfrm>
            <a:off x="678207" y="2482490"/>
            <a:ext cx="4964603"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1">
            <a:spAutoFit/>
          </a:bodyPr>
          <a:lstStyle/>
          <a:p>
            <a:r>
              <a:rPr lang="en-US" sz="1200" dirty="0"/>
              <a:t>Although I generally do not like remakes believing that remakes are waste of time; this film is an exception…</a:t>
            </a:r>
            <a:endParaRPr lang="he-IL" sz="1200" dirty="0"/>
          </a:p>
        </p:txBody>
      </p:sp>
      <p:sp>
        <p:nvSpPr>
          <p:cNvPr id="5" name="תיבת טקסט 4">
            <a:extLst>
              <a:ext uri="{FF2B5EF4-FFF2-40B4-BE49-F238E27FC236}">
                <a16:creationId xmlns:a16="http://schemas.microsoft.com/office/drawing/2014/main" id="{A3C02FDA-BFAF-406A-86F9-A590B3AF3A5E}"/>
              </a:ext>
            </a:extLst>
          </p:cNvPr>
          <p:cNvSpPr txBox="1"/>
          <p:nvPr/>
        </p:nvSpPr>
        <p:spPr>
          <a:xfrm>
            <a:off x="678206" y="3701116"/>
            <a:ext cx="4596063"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1">
            <a:spAutoFit/>
          </a:bodyPr>
          <a:lstStyle/>
          <a:p>
            <a:r>
              <a:rPr lang="en-US" sz="1400" dirty="0"/>
              <a:t>This movie was o.k. but it could have been much better.</a:t>
            </a:r>
            <a:endParaRPr lang="he-IL" sz="1400" dirty="0"/>
          </a:p>
        </p:txBody>
      </p:sp>
      <p:sp>
        <p:nvSpPr>
          <p:cNvPr id="6" name="תיבת טקסט 5">
            <a:extLst>
              <a:ext uri="{FF2B5EF4-FFF2-40B4-BE49-F238E27FC236}">
                <a16:creationId xmlns:a16="http://schemas.microsoft.com/office/drawing/2014/main" id="{EB7C931C-B972-4490-BA14-95932D383AE3}"/>
              </a:ext>
            </a:extLst>
          </p:cNvPr>
          <p:cNvSpPr txBox="1"/>
          <p:nvPr/>
        </p:nvSpPr>
        <p:spPr>
          <a:xfrm>
            <a:off x="678207" y="3114252"/>
            <a:ext cx="4596063"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1">
            <a:spAutoFit/>
          </a:bodyPr>
          <a:lstStyle/>
          <a:p>
            <a:r>
              <a:rPr lang="en-US" sz="1200" dirty="0"/>
              <a:t>IT IS So Sad. Even though this was shot with film </a:t>
            </a:r>
            <a:r>
              <a:rPr lang="en-US" sz="1200" dirty="0" err="1"/>
              <a:t>i</a:t>
            </a:r>
            <a:r>
              <a:rPr lang="en-US" sz="1200" dirty="0"/>
              <a:t> think it stinks a little bit more than flicks like Blood Lake</a:t>
            </a:r>
            <a:endParaRPr lang="he-IL" sz="1200" dirty="0"/>
          </a:p>
        </p:txBody>
      </p:sp>
      <p:sp>
        <p:nvSpPr>
          <p:cNvPr id="7" name="תיבת טקסט 6">
            <a:extLst>
              <a:ext uri="{FF2B5EF4-FFF2-40B4-BE49-F238E27FC236}">
                <a16:creationId xmlns:a16="http://schemas.microsoft.com/office/drawing/2014/main" id="{1AA415B0-A06B-4EC2-A245-B31505BE6772}"/>
              </a:ext>
            </a:extLst>
          </p:cNvPr>
          <p:cNvSpPr txBox="1"/>
          <p:nvPr/>
        </p:nvSpPr>
        <p:spPr>
          <a:xfrm>
            <a:off x="6866448" y="5318336"/>
            <a:ext cx="5060856" cy="707886"/>
          </a:xfrm>
          <a:prstGeom prst="rect">
            <a:avLst/>
          </a:prstGeom>
        </p:spPr>
        <p:style>
          <a:lnRef idx="0">
            <a:schemeClr val="accent4"/>
          </a:lnRef>
          <a:fillRef idx="3">
            <a:schemeClr val="accent4"/>
          </a:fillRef>
          <a:effectRef idx="3">
            <a:schemeClr val="accent4"/>
          </a:effectRef>
          <a:fontRef idx="minor">
            <a:schemeClr val="lt1"/>
          </a:fontRef>
        </p:style>
        <p:txBody>
          <a:bodyPr wrap="square" rtlCol="1">
            <a:spAutoFit/>
          </a:bodyPr>
          <a:lstStyle/>
          <a:p>
            <a:pPr algn="ctr"/>
            <a:r>
              <a:rPr lang="en-US" sz="4000" dirty="0"/>
              <a:t>Topic Modeling</a:t>
            </a:r>
            <a:endParaRPr lang="he-IL" sz="4000" dirty="0"/>
          </a:p>
        </p:txBody>
      </p:sp>
      <p:sp>
        <p:nvSpPr>
          <p:cNvPr id="8" name="תיבת טקסט 7">
            <a:extLst>
              <a:ext uri="{FF2B5EF4-FFF2-40B4-BE49-F238E27FC236}">
                <a16:creationId xmlns:a16="http://schemas.microsoft.com/office/drawing/2014/main" id="{F947E6F7-DCD8-4821-A00F-379175909C8D}"/>
              </a:ext>
            </a:extLst>
          </p:cNvPr>
          <p:cNvSpPr txBox="1"/>
          <p:nvPr/>
        </p:nvSpPr>
        <p:spPr>
          <a:xfrm>
            <a:off x="6866448" y="3433870"/>
            <a:ext cx="5060856" cy="1323439"/>
          </a:xfrm>
          <a:prstGeom prst="rect">
            <a:avLst/>
          </a:prstGeom>
        </p:spPr>
        <p:style>
          <a:lnRef idx="0">
            <a:schemeClr val="accent4"/>
          </a:lnRef>
          <a:fillRef idx="3">
            <a:schemeClr val="accent4"/>
          </a:fillRef>
          <a:effectRef idx="3">
            <a:schemeClr val="accent4"/>
          </a:effectRef>
          <a:fontRef idx="minor">
            <a:schemeClr val="lt1"/>
          </a:fontRef>
        </p:style>
        <p:txBody>
          <a:bodyPr wrap="square" rtlCol="1">
            <a:spAutoFit/>
          </a:bodyPr>
          <a:lstStyle/>
          <a:p>
            <a:pPr algn="ctr"/>
            <a:r>
              <a:rPr lang="en-US" sz="4000" dirty="0"/>
              <a:t>Reviews </a:t>
            </a:r>
            <a:br>
              <a:rPr lang="en-US" sz="4000" dirty="0"/>
            </a:br>
            <a:r>
              <a:rPr lang="en-US" sz="4000" dirty="0"/>
              <a:t>Sentiment Analysis</a:t>
            </a:r>
            <a:endParaRPr lang="he-IL" sz="4000" dirty="0"/>
          </a:p>
        </p:txBody>
      </p:sp>
      <p:sp>
        <p:nvSpPr>
          <p:cNvPr id="9" name="חץ: ימינה 8">
            <a:extLst>
              <a:ext uri="{FF2B5EF4-FFF2-40B4-BE49-F238E27FC236}">
                <a16:creationId xmlns:a16="http://schemas.microsoft.com/office/drawing/2014/main" id="{32D5E537-0D9C-4C96-8CE5-7202482EF717}"/>
              </a:ext>
            </a:extLst>
          </p:cNvPr>
          <p:cNvSpPr/>
          <p:nvPr/>
        </p:nvSpPr>
        <p:spPr>
          <a:xfrm>
            <a:off x="6212305" y="4083870"/>
            <a:ext cx="654143"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סוגר מסולסל ימני 9">
            <a:extLst>
              <a:ext uri="{FF2B5EF4-FFF2-40B4-BE49-F238E27FC236}">
                <a16:creationId xmlns:a16="http://schemas.microsoft.com/office/drawing/2014/main" id="{46BD75A7-A0F8-4DD1-BA10-AA7842829849}"/>
              </a:ext>
            </a:extLst>
          </p:cNvPr>
          <p:cNvSpPr/>
          <p:nvPr/>
        </p:nvSpPr>
        <p:spPr>
          <a:xfrm>
            <a:off x="5531517" y="2397049"/>
            <a:ext cx="564483" cy="3835309"/>
          </a:xfrm>
          <a:prstGeom prst="rightBrace">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p>
        </p:txBody>
      </p:sp>
      <p:sp>
        <p:nvSpPr>
          <p:cNvPr id="11" name="אליפסה 10">
            <a:extLst>
              <a:ext uri="{FF2B5EF4-FFF2-40B4-BE49-F238E27FC236}">
                <a16:creationId xmlns:a16="http://schemas.microsoft.com/office/drawing/2014/main" id="{162A293C-5F63-4BDB-B091-C2B588462FD4}"/>
              </a:ext>
            </a:extLst>
          </p:cNvPr>
          <p:cNvSpPr/>
          <p:nvPr/>
        </p:nvSpPr>
        <p:spPr>
          <a:xfrm>
            <a:off x="2819994" y="4485517"/>
            <a:ext cx="234176" cy="271792"/>
          </a:xfrm>
          <a:prstGeom prst="ellipse">
            <a:avLst/>
          </a:prstGeom>
        </p:spPr>
        <p:style>
          <a:lnRef idx="0">
            <a:schemeClr val="accent4"/>
          </a:lnRef>
          <a:fillRef idx="3">
            <a:schemeClr val="accent4"/>
          </a:fillRef>
          <a:effectRef idx="3">
            <a:schemeClr val="accent4"/>
          </a:effectRef>
          <a:fontRef idx="minor">
            <a:schemeClr val="lt1"/>
          </a:fontRef>
        </p:style>
        <p:txBody>
          <a:bodyPr rtlCol="1" anchor="ctr"/>
          <a:lstStyle/>
          <a:p>
            <a:pPr algn="ctr"/>
            <a:endParaRPr lang="he-IL"/>
          </a:p>
        </p:txBody>
      </p:sp>
      <p:sp>
        <p:nvSpPr>
          <p:cNvPr id="12" name="אליפסה 11">
            <a:extLst>
              <a:ext uri="{FF2B5EF4-FFF2-40B4-BE49-F238E27FC236}">
                <a16:creationId xmlns:a16="http://schemas.microsoft.com/office/drawing/2014/main" id="{1151580F-396D-4CCA-AF05-4B32646B4EF4}"/>
              </a:ext>
            </a:extLst>
          </p:cNvPr>
          <p:cNvSpPr/>
          <p:nvPr/>
        </p:nvSpPr>
        <p:spPr>
          <a:xfrm>
            <a:off x="2819994" y="4930123"/>
            <a:ext cx="234176" cy="271792"/>
          </a:xfrm>
          <a:prstGeom prst="ellipse">
            <a:avLst/>
          </a:prstGeom>
        </p:spPr>
        <p:style>
          <a:lnRef idx="0">
            <a:schemeClr val="accent4"/>
          </a:lnRef>
          <a:fillRef idx="3">
            <a:schemeClr val="accent4"/>
          </a:fillRef>
          <a:effectRef idx="3">
            <a:schemeClr val="accent4"/>
          </a:effectRef>
          <a:fontRef idx="minor">
            <a:schemeClr val="lt1"/>
          </a:fontRef>
        </p:style>
        <p:txBody>
          <a:bodyPr rtlCol="1" anchor="ctr"/>
          <a:lstStyle/>
          <a:p>
            <a:pPr algn="ctr"/>
            <a:endParaRPr lang="he-IL"/>
          </a:p>
        </p:txBody>
      </p:sp>
      <p:sp>
        <p:nvSpPr>
          <p:cNvPr id="13" name="אליפסה 12">
            <a:extLst>
              <a:ext uri="{FF2B5EF4-FFF2-40B4-BE49-F238E27FC236}">
                <a16:creationId xmlns:a16="http://schemas.microsoft.com/office/drawing/2014/main" id="{806C75BE-9F18-4C05-97C2-9863CBC69D86}"/>
              </a:ext>
            </a:extLst>
          </p:cNvPr>
          <p:cNvSpPr/>
          <p:nvPr/>
        </p:nvSpPr>
        <p:spPr>
          <a:xfrm>
            <a:off x="2819994" y="5400487"/>
            <a:ext cx="234176" cy="271792"/>
          </a:xfrm>
          <a:prstGeom prst="ellipse">
            <a:avLst/>
          </a:prstGeom>
        </p:spPr>
        <p:style>
          <a:lnRef idx="0">
            <a:schemeClr val="accent4"/>
          </a:lnRef>
          <a:fillRef idx="3">
            <a:schemeClr val="accent4"/>
          </a:fillRef>
          <a:effectRef idx="3">
            <a:schemeClr val="accent4"/>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598514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A14CE6-73BD-4E74-9E3A-67568D099D44}"/>
              </a:ext>
            </a:extLst>
          </p:cNvPr>
          <p:cNvSpPr>
            <a:spLocks noGrp="1"/>
          </p:cNvSpPr>
          <p:nvPr>
            <p:ph type="title"/>
          </p:nvPr>
        </p:nvSpPr>
        <p:spPr/>
        <p:txBody>
          <a:bodyPr/>
          <a:lstStyle/>
          <a:p>
            <a:pPr rtl="0"/>
            <a:r>
              <a:rPr lang="en-US" dirty="0"/>
              <a:t>Business value</a:t>
            </a:r>
            <a:endParaRPr lang="he-IL" dirty="0"/>
          </a:p>
        </p:txBody>
      </p:sp>
      <p:pic>
        <p:nvPicPr>
          <p:cNvPr id="16" name="תמונה 15">
            <a:extLst>
              <a:ext uri="{FF2B5EF4-FFF2-40B4-BE49-F238E27FC236}">
                <a16:creationId xmlns:a16="http://schemas.microsoft.com/office/drawing/2014/main" id="{E45465C0-025C-47A3-8351-9D7445673A30}"/>
              </a:ext>
            </a:extLst>
          </p:cNvPr>
          <p:cNvPicPr>
            <a:picLocks noChangeAspect="1"/>
          </p:cNvPicPr>
          <p:nvPr/>
        </p:nvPicPr>
        <p:blipFill>
          <a:blip r:embed="rId3"/>
          <a:stretch>
            <a:fillRect/>
          </a:stretch>
        </p:blipFill>
        <p:spPr>
          <a:xfrm>
            <a:off x="624703" y="3272590"/>
            <a:ext cx="2659919" cy="31714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7" name="תמונה 16">
            <a:extLst>
              <a:ext uri="{FF2B5EF4-FFF2-40B4-BE49-F238E27FC236}">
                <a16:creationId xmlns:a16="http://schemas.microsoft.com/office/drawing/2014/main" id="{A93819BD-1925-41F8-A180-DE8EA80C5A73}"/>
              </a:ext>
            </a:extLst>
          </p:cNvPr>
          <p:cNvPicPr>
            <a:picLocks noChangeAspect="1"/>
          </p:cNvPicPr>
          <p:nvPr/>
        </p:nvPicPr>
        <p:blipFill>
          <a:blip r:embed="rId4"/>
          <a:stretch>
            <a:fillRect/>
          </a:stretch>
        </p:blipFill>
        <p:spPr>
          <a:xfrm>
            <a:off x="8499535" y="3386572"/>
            <a:ext cx="3255318" cy="29434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תמונה 13">
            <a:extLst>
              <a:ext uri="{FF2B5EF4-FFF2-40B4-BE49-F238E27FC236}">
                <a16:creationId xmlns:a16="http://schemas.microsoft.com/office/drawing/2014/main" id="{38883FC3-C8E0-40A5-8544-0D1A98D3F83B}"/>
              </a:ext>
            </a:extLst>
          </p:cNvPr>
          <p:cNvPicPr>
            <a:picLocks noChangeAspect="1"/>
          </p:cNvPicPr>
          <p:nvPr/>
        </p:nvPicPr>
        <p:blipFill>
          <a:blip r:embed="rId5"/>
          <a:stretch>
            <a:fillRect/>
          </a:stretch>
        </p:blipFill>
        <p:spPr>
          <a:xfrm>
            <a:off x="3479774" y="2261455"/>
            <a:ext cx="4824608" cy="18297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62234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תמונה 11">
            <a:extLst>
              <a:ext uri="{FF2B5EF4-FFF2-40B4-BE49-F238E27FC236}">
                <a16:creationId xmlns:a16="http://schemas.microsoft.com/office/drawing/2014/main" id="{25E37E51-12EF-4DCC-80DA-6F479915422A}"/>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693428" y="4012847"/>
            <a:ext cx="1755528" cy="1626744"/>
          </a:xfrm>
          <a:prstGeom prst="rect">
            <a:avLst/>
          </a:prstGeom>
        </p:spPr>
      </p:pic>
      <p:sp>
        <p:nvSpPr>
          <p:cNvPr id="2" name="כותרת 1">
            <a:extLst>
              <a:ext uri="{FF2B5EF4-FFF2-40B4-BE49-F238E27FC236}">
                <a16:creationId xmlns:a16="http://schemas.microsoft.com/office/drawing/2014/main" id="{1694DF9C-A840-42AD-8CA8-5F021DBDF296}"/>
              </a:ext>
            </a:extLst>
          </p:cNvPr>
          <p:cNvSpPr>
            <a:spLocks noGrp="1"/>
          </p:cNvSpPr>
          <p:nvPr>
            <p:ph type="title"/>
          </p:nvPr>
        </p:nvSpPr>
        <p:spPr/>
        <p:txBody>
          <a:bodyPr/>
          <a:lstStyle/>
          <a:p>
            <a:r>
              <a:rPr lang="en-US" dirty="0"/>
              <a:t>Let’s get started…</a:t>
            </a:r>
            <a:endParaRPr lang="he-IL" dirty="0"/>
          </a:p>
        </p:txBody>
      </p:sp>
      <p:pic>
        <p:nvPicPr>
          <p:cNvPr id="4" name="תמונה 3" descr="תמונה שמכילה טקסט, לוח ציור&#10;&#10;התיאור נוצר באופן אוטומטי">
            <a:extLst>
              <a:ext uri="{FF2B5EF4-FFF2-40B4-BE49-F238E27FC236}">
                <a16:creationId xmlns:a16="http://schemas.microsoft.com/office/drawing/2014/main" id="{4585A2A2-F14B-4BDD-8D79-2CFE6B09ACDB}"/>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9831807" y="2187075"/>
            <a:ext cx="1862889" cy="1241925"/>
          </a:xfrm>
          <a:prstGeom prst="rect">
            <a:avLst/>
          </a:prstGeom>
        </p:spPr>
      </p:pic>
      <p:sp>
        <p:nvSpPr>
          <p:cNvPr id="6" name="תיבת טקסט 5">
            <a:extLst>
              <a:ext uri="{FF2B5EF4-FFF2-40B4-BE49-F238E27FC236}">
                <a16:creationId xmlns:a16="http://schemas.microsoft.com/office/drawing/2014/main" id="{E5108625-03C9-4C0F-9978-5F38AD691A38}"/>
              </a:ext>
            </a:extLst>
          </p:cNvPr>
          <p:cNvSpPr txBox="1"/>
          <p:nvPr/>
        </p:nvSpPr>
        <p:spPr>
          <a:xfrm>
            <a:off x="11694696" y="2212061"/>
            <a:ext cx="601578" cy="707886"/>
          </a:xfrm>
          <a:prstGeom prst="rect">
            <a:avLst/>
          </a:prstGeom>
          <a:noFill/>
        </p:spPr>
        <p:txBody>
          <a:bodyPr wrap="square" rtlCol="1">
            <a:spAutoFit/>
          </a:bodyPr>
          <a:lstStyle/>
          <a:p>
            <a:r>
              <a:rPr lang="he-IL" sz="4000" dirty="0">
                <a:solidFill>
                  <a:srgbClr val="00B050"/>
                </a:solidFill>
                <a:sym typeface="Wingdings" panose="05000000000000000000" pitchFamily="2" charset="2"/>
              </a:rPr>
              <a:t></a:t>
            </a:r>
            <a:endParaRPr lang="he-IL" sz="4000" dirty="0">
              <a:solidFill>
                <a:srgbClr val="00B050"/>
              </a:solidFill>
            </a:endParaRPr>
          </a:p>
        </p:txBody>
      </p:sp>
      <p:pic>
        <p:nvPicPr>
          <p:cNvPr id="8" name="תמונה 7" descr="תמונה שמכילה אלקטרוניקה, מעגל חשמלי, מחשב&#10;&#10;התיאור נוצר באופן אוטומטי">
            <a:extLst>
              <a:ext uri="{FF2B5EF4-FFF2-40B4-BE49-F238E27FC236}">
                <a16:creationId xmlns:a16="http://schemas.microsoft.com/office/drawing/2014/main" id="{7D3C7135-1E6B-422C-BAC6-F79A30501860}"/>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4517512" y="2998081"/>
            <a:ext cx="1862889" cy="1164817"/>
          </a:xfrm>
          <a:prstGeom prst="rect">
            <a:avLst/>
          </a:prstGeom>
          <a:ln>
            <a:noFill/>
          </a:ln>
          <a:effectLst>
            <a:softEdge rad="112500"/>
          </a:effectLst>
        </p:spPr>
      </p:pic>
      <p:sp>
        <p:nvSpPr>
          <p:cNvPr id="9" name="תיבת טקסט 8">
            <a:extLst>
              <a:ext uri="{FF2B5EF4-FFF2-40B4-BE49-F238E27FC236}">
                <a16:creationId xmlns:a16="http://schemas.microsoft.com/office/drawing/2014/main" id="{6003B554-3F95-41F9-A9B3-D33766BFAE79}"/>
              </a:ext>
            </a:extLst>
          </p:cNvPr>
          <p:cNvSpPr txBox="1"/>
          <p:nvPr/>
        </p:nvSpPr>
        <p:spPr>
          <a:xfrm>
            <a:off x="6827265" y="3288101"/>
            <a:ext cx="4020207" cy="584775"/>
          </a:xfrm>
          <a:prstGeom prst="rect">
            <a:avLst/>
          </a:prstGeom>
        </p:spPr>
        <p:style>
          <a:lnRef idx="0">
            <a:schemeClr val="accent5"/>
          </a:lnRef>
          <a:fillRef idx="3">
            <a:schemeClr val="accent5"/>
          </a:fillRef>
          <a:effectRef idx="3">
            <a:schemeClr val="accent5"/>
          </a:effectRef>
          <a:fontRef idx="minor">
            <a:schemeClr val="lt1"/>
          </a:fontRef>
        </p:style>
        <p:txBody>
          <a:bodyPr wrap="square" rtlCol="1">
            <a:spAutoFit/>
          </a:bodyPr>
          <a:lstStyle/>
          <a:p>
            <a:pPr algn="ctr"/>
            <a:r>
              <a:rPr lang="en-US" sz="3200" dirty="0"/>
              <a:t>NLP </a:t>
            </a:r>
            <a:r>
              <a:rPr lang="en-US" sz="3200" dirty="0" err="1"/>
              <a:t>Preprocesinsg</a:t>
            </a:r>
            <a:endParaRPr lang="he-IL" sz="3200" dirty="0"/>
          </a:p>
        </p:txBody>
      </p:sp>
      <p:sp>
        <p:nvSpPr>
          <p:cNvPr id="10" name="תיבת טקסט 9">
            <a:extLst>
              <a:ext uri="{FF2B5EF4-FFF2-40B4-BE49-F238E27FC236}">
                <a16:creationId xmlns:a16="http://schemas.microsoft.com/office/drawing/2014/main" id="{2F474104-44F7-4424-A1B3-B036E2E912B5}"/>
              </a:ext>
            </a:extLst>
          </p:cNvPr>
          <p:cNvSpPr txBox="1"/>
          <p:nvPr/>
        </p:nvSpPr>
        <p:spPr>
          <a:xfrm>
            <a:off x="6096000" y="4582720"/>
            <a:ext cx="4020207" cy="584775"/>
          </a:xfrm>
          <a:prstGeom prst="rect">
            <a:avLst/>
          </a:prstGeom>
        </p:spPr>
        <p:style>
          <a:lnRef idx="0">
            <a:schemeClr val="accent5"/>
          </a:lnRef>
          <a:fillRef idx="3">
            <a:schemeClr val="accent5"/>
          </a:fillRef>
          <a:effectRef idx="3">
            <a:schemeClr val="accent5"/>
          </a:effectRef>
          <a:fontRef idx="minor">
            <a:schemeClr val="lt1"/>
          </a:fontRef>
        </p:style>
        <p:txBody>
          <a:bodyPr wrap="square" rtlCol="1">
            <a:spAutoFit/>
          </a:bodyPr>
          <a:lstStyle/>
          <a:p>
            <a:pPr algn="ctr"/>
            <a:r>
              <a:rPr lang="en-US" sz="3200" dirty="0"/>
              <a:t>Cluster Analysis</a:t>
            </a:r>
            <a:endParaRPr lang="he-IL" sz="3200" dirty="0"/>
          </a:p>
        </p:txBody>
      </p:sp>
      <p:sp>
        <p:nvSpPr>
          <p:cNvPr id="11" name="תיבת טקסט 10">
            <a:extLst>
              <a:ext uri="{FF2B5EF4-FFF2-40B4-BE49-F238E27FC236}">
                <a16:creationId xmlns:a16="http://schemas.microsoft.com/office/drawing/2014/main" id="{F28A102B-A338-4045-8E40-3A23A41BE356}"/>
              </a:ext>
            </a:extLst>
          </p:cNvPr>
          <p:cNvSpPr txBox="1"/>
          <p:nvPr/>
        </p:nvSpPr>
        <p:spPr>
          <a:xfrm>
            <a:off x="5285429" y="6008158"/>
            <a:ext cx="4339834" cy="584775"/>
          </a:xfrm>
          <a:prstGeom prst="rect">
            <a:avLst/>
          </a:prstGeom>
        </p:spPr>
        <p:style>
          <a:lnRef idx="0">
            <a:schemeClr val="accent5"/>
          </a:lnRef>
          <a:fillRef idx="3">
            <a:schemeClr val="accent5"/>
          </a:fillRef>
          <a:effectRef idx="3">
            <a:schemeClr val="accent5"/>
          </a:effectRef>
          <a:fontRef idx="minor">
            <a:schemeClr val="lt1"/>
          </a:fontRef>
        </p:style>
        <p:txBody>
          <a:bodyPr wrap="square" rtlCol="1">
            <a:spAutoFit/>
          </a:bodyPr>
          <a:lstStyle/>
          <a:p>
            <a:pPr algn="ctr"/>
            <a:r>
              <a:rPr lang="en-US" sz="3200" dirty="0"/>
              <a:t>Classification Model</a:t>
            </a:r>
            <a:endParaRPr lang="he-IL" sz="3200" dirty="0"/>
          </a:p>
        </p:txBody>
      </p:sp>
      <p:pic>
        <p:nvPicPr>
          <p:cNvPr id="1026" name="Picture 2" descr="Introduction about Logistic Regression Model – Analytics Buddhu">
            <a:extLst>
              <a:ext uri="{FF2B5EF4-FFF2-40B4-BE49-F238E27FC236}">
                <a16:creationId xmlns:a16="http://schemas.microsoft.com/office/drawing/2014/main" id="{0F46D887-BAC7-4C95-B7C7-7C93BCF3645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0651" y="5811017"/>
            <a:ext cx="1345554" cy="843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8872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A14CE6-73BD-4E74-9E3A-67568D099D44}"/>
              </a:ext>
            </a:extLst>
          </p:cNvPr>
          <p:cNvSpPr>
            <a:spLocks noGrp="1"/>
          </p:cNvSpPr>
          <p:nvPr>
            <p:ph type="title"/>
          </p:nvPr>
        </p:nvSpPr>
        <p:spPr/>
        <p:txBody>
          <a:bodyPr/>
          <a:lstStyle/>
          <a:p>
            <a:pPr algn="ctr" rtl="0"/>
            <a:r>
              <a:rPr lang="en-US" dirty="0"/>
              <a:t>Questions?</a:t>
            </a:r>
            <a:endParaRPr lang="he-IL" dirty="0"/>
          </a:p>
        </p:txBody>
      </p:sp>
    </p:spTree>
    <p:extLst>
      <p:ext uri="{BB962C8B-B14F-4D97-AF65-F5344CB8AC3E}">
        <p14:creationId xmlns:p14="http://schemas.microsoft.com/office/powerpoint/2010/main" val="27557898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יונים - חדר ישיבות">
  <a:themeElements>
    <a:clrScheme name="יונים - חדר ישיבות">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יונים - חדר ישיבות">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יונים - חדר ישיבות">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1628</TotalTime>
  <Words>578</Words>
  <Application>Microsoft Office PowerPoint</Application>
  <PresentationFormat>מסך רחב</PresentationFormat>
  <Paragraphs>42</Paragraphs>
  <Slides>7</Slides>
  <Notes>6</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7</vt:i4>
      </vt:variant>
    </vt:vector>
  </HeadingPairs>
  <TitlesOfParts>
    <vt:vector size="12" baseType="lpstr">
      <vt:lpstr>Arial</vt:lpstr>
      <vt:lpstr>Calibri</vt:lpstr>
      <vt:lpstr>Century Gothic</vt:lpstr>
      <vt:lpstr>Wingdings 3</vt:lpstr>
      <vt:lpstr>יונים - חדר ישיבות</vt:lpstr>
      <vt:lpstr>IMDb Reviews Analysis</vt:lpstr>
      <vt:lpstr>Introduction</vt:lpstr>
      <vt:lpstr>Goal</vt:lpstr>
      <vt:lpstr>Goal – cont.</vt:lpstr>
      <vt:lpstr>Business value</vt:lpstr>
      <vt:lpstr>Let’s get started…</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 Reviews Analysis</dc:title>
  <dc:creator>תמר נוי</dc:creator>
  <cp:lastModifiedBy>תמר נוי</cp:lastModifiedBy>
  <cp:revision>81</cp:revision>
  <dcterms:created xsi:type="dcterms:W3CDTF">2020-10-20T10:22:08Z</dcterms:created>
  <dcterms:modified xsi:type="dcterms:W3CDTF">2020-10-26T19:21:27Z</dcterms:modified>
</cp:coreProperties>
</file>