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ניר שלי" initials="נש" lastIdx="6" clrIdx="0">
    <p:extLst>
      <p:ext uri="{19B8F6BF-5375-455C-9EA6-DF929625EA0E}">
        <p15:presenceInfo xmlns:p15="http://schemas.microsoft.com/office/powerpoint/2012/main" userId="S::nirshel@emiscon.onmicrosoft.com::098517de-883a-4149-b1a8-0c8b73e849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5126" autoAdjust="0"/>
  </p:normalViewPr>
  <p:slideViewPr>
    <p:cSldViewPr snapToGrid="0">
      <p:cViewPr varScale="1">
        <p:scale>
          <a:sx n="82" d="100"/>
          <a:sy n="82"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2T18:59:33.187" idx="2">
    <p:pos x="7640" y="47"/>
    <p:text>בהערות, חייב להיות משתמש חדש?</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2T19:01:53.268" idx="3">
    <p:pos x="7670" y="10"/>
    <p:text>בהערות, משתמע מהטקסט שעל ידי ניתוח נושאים נוכל לדעת על איזה סוגי סרטים כותבים. אני לא בטוח שזה נכון. אנשים כותבים על דברים שונים, לא בהכרח מיינים את סוג הסרט בביקורת. אפשר לדבר על זה. לגבי סדר הדברים הייתי מתחיל בקלסיפיקציה, הנושא של הטופיק מודלים יכול להיות אנדלס.</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2T19:30:46.012" idx="4">
    <p:pos x="7670" y="10"/>
    <p:text>לא בטוח שנוכל להסביר מדוע לצפות בסרט</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22T19:31:43.214" idx="5">
    <p:pos x="7670" y="10"/>
    <p:text>במדדי ההצלחה, צריך להזכיר גם Fscore.</p:text>
    <p:extLst>
      <p:ext uri="{C676402C-5697-4E1C-873F-D02D1690AC5C}">
        <p15:threadingInfo xmlns:p15="http://schemas.microsoft.com/office/powerpoint/2012/main" timeZoneBias="-180"/>
      </p:ext>
    </p:extLst>
  </p:cm>
  <p:cm authorId="1" dt="2020-10-22T19:37:17.009" idx="6">
    <p:pos x="7670" y="146"/>
    <p:text>בנוסף, הייתי מזכיר את הנושא שנצטרך להתמודד איתו - פונקציות המרחק (או קרבה - סימילריטי) בטקסט.</p:text>
    <p:extLst>
      <p:ext uri="{C676402C-5697-4E1C-873F-D02D1690AC5C}">
        <p15:threadingInfo xmlns:p15="http://schemas.microsoft.com/office/powerpoint/2012/main" timeZoneBias="-180">
          <p15:parentCm authorId="1" idx="5"/>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ד'/חשון/תשפ"א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IMDB </a:t>
            </a:r>
            <a:r>
              <a:rPr lang="he-IL" dirty="0"/>
              <a:t> אתר אינטרנט (חינמי) עם מידע נרחב על סרטים, סדרות טלוויזיה,  שחקני קולנוע, תקצרי סרטים, ביקורות צופים, טריוויה ועוד. האתר הוא בבעלות חברת אמזון, שרכשה אותו בשנת 1998 . החל מ-2002 קיים אתר בשם </a:t>
            </a:r>
            <a:r>
              <a:rPr lang="en-US" dirty="0" err="1"/>
              <a:t>IMDbPro</a:t>
            </a:r>
            <a:r>
              <a:rPr lang="he-IL" dirty="0"/>
              <a:t> שמציע מידע לאנשי מקצוע בתחום, השימוש באתר </a:t>
            </a:r>
            <a:r>
              <a:rPr lang="en-US" dirty="0"/>
              <a:t>Pro</a:t>
            </a:r>
            <a:r>
              <a:rPr lang="he-IL" dirty="0"/>
              <a:t> הוא בתשלום.</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2</a:t>
            </a:fld>
            <a:endParaRPr lang="he-IL"/>
          </a:p>
        </p:txBody>
      </p:sp>
    </p:spTree>
    <p:extLst>
      <p:ext uri="{BB962C8B-B14F-4D97-AF65-F5344CB8AC3E}">
        <p14:creationId xmlns:p14="http://schemas.microsoft.com/office/powerpoint/2010/main" val="375401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באתר נרשמות ביקורות רבות לגבי סרטים/סדרות – חלק מהביקורות חיוביות וחלק שליליות. משתמש חדש באתר יכול להזין ביקורת חדשה לסרט/תוכנית שהוא צפה בה.</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3</a:t>
            </a:fld>
            <a:endParaRPr lang="he-IL"/>
          </a:p>
        </p:txBody>
      </p:sp>
    </p:spTree>
    <p:extLst>
      <p:ext uri="{BB962C8B-B14F-4D97-AF65-F5344CB8AC3E}">
        <p14:creationId xmlns:p14="http://schemas.microsoft.com/office/powerpoint/2010/main" val="38746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היינו רוצים לחקור את הביקורות ולהבין מה מעניין אנשים – על אילו סוגי סרטים הם כותבים (</a:t>
            </a:r>
            <a:r>
              <a:rPr lang="en-US" dirty="0"/>
              <a:t>topic modeling</a:t>
            </a:r>
            <a:r>
              <a:rPr lang="he-IL" dirty="0"/>
              <a:t>) . נרצה לדעת מה מעניין אנשים, ובאילו תחומי עניין. </a:t>
            </a:r>
            <a:br>
              <a:rPr lang="en-US" dirty="0"/>
            </a:br>
            <a:r>
              <a:rPr lang="he-IL" dirty="0"/>
              <a:t>חוץ מ-</a:t>
            </a:r>
            <a:r>
              <a:rPr lang="en-US" dirty="0"/>
              <a:t>topic modeling</a:t>
            </a:r>
            <a:r>
              <a:rPr lang="he-IL" dirty="0"/>
              <a:t> נרצה לבצע גם </a:t>
            </a:r>
            <a:r>
              <a:rPr lang="he-IL" dirty="0" err="1"/>
              <a:t>קלאסיפיקציה</a:t>
            </a:r>
            <a:r>
              <a:rPr lang="he-IL" dirty="0"/>
              <a:t>: יש </a:t>
            </a:r>
            <a:r>
              <a:rPr lang="he-IL" dirty="0" err="1"/>
              <a:t>ברשותינו</a:t>
            </a:r>
            <a:r>
              <a:rPr lang="he-IL" dirty="0"/>
              <a:t> מאגר של 25,000 ביקורות ולכל ביקורת אנו יודעים האם היא חיובית או שלילית. נרצה לבצע מודל </a:t>
            </a:r>
            <a:r>
              <a:rPr lang="he-IL" dirty="0" err="1"/>
              <a:t>קלאסיפיקציה</a:t>
            </a:r>
            <a:r>
              <a:rPr lang="he-IL" dirty="0"/>
              <a:t> על הביקורת כדי לזהות בעתיד האם ביקורת חדשה שנכתבת היא חיובית או שלילית. מדובר באלפי ביקורות שנכתבות ולא אפשרי לקרוא כל ביקורת וביקורת. </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4</a:t>
            </a:fld>
            <a:endParaRPr lang="he-IL"/>
          </a:p>
        </p:txBody>
      </p:sp>
    </p:spTree>
    <p:extLst>
      <p:ext uri="{BB962C8B-B14F-4D97-AF65-F5344CB8AC3E}">
        <p14:creationId xmlns:p14="http://schemas.microsoft.com/office/powerpoint/2010/main" val="17811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הערך העסקי של הרעיון לארגון: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topic modeling</a:t>
            </a:r>
            <a:r>
              <a:rPr lang="he-IL" dirty="0"/>
              <a:t>: כדי לדעת אילו סוגי סרטים כדאי להמליץ עליהם באתר, ולהעביר מידע זה לחברות הפקת הסרטים שעושות שימוש באתר </a:t>
            </a:r>
            <a:r>
              <a:rPr lang="en-US" dirty="0" err="1"/>
              <a:t>ImdbPro</a:t>
            </a:r>
            <a:r>
              <a:rPr lang="he-IL" dirty="0"/>
              <a:t> (השימוש הוא בתשלום, כך שיגדיל את הכנסות החברה).</a:t>
            </a:r>
          </a:p>
          <a:p>
            <a:r>
              <a:rPr lang="he-IL" dirty="0"/>
              <a:t>-</a:t>
            </a:r>
            <a:r>
              <a:rPr lang="he-IL" dirty="0" err="1"/>
              <a:t>קלאסיפיקציה</a:t>
            </a:r>
            <a:r>
              <a:rPr lang="he-IL" dirty="0"/>
              <a:t>: עפ"י זיהוי ביקורות חדשות אם הן חיוביות או שליליות, נוכל לעדכן את דירוג הסרט ולהציג מידע אמין ומעודכן לגביו. ככל שהדירוגים שלנו יהיו יותר מדויקים כך יותר משתמשים יהיו באתר שלנו. בנוסף, נוכל להציג ביקורות חיוביות כהמלצות מדוע לצפות בסרט, וכך להביא יותר צופים לסרטים באתר</a:t>
            </a:r>
            <a:r>
              <a:rPr lang="he-IL" dirty="0">
                <a:highlight>
                  <a:srgbClr val="FFFF00"/>
                </a:highlight>
              </a:rPr>
              <a:t>. </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5</a:t>
            </a:fld>
            <a:endParaRPr lang="he-IL"/>
          </a:p>
        </p:txBody>
      </p:sp>
    </p:spTree>
    <p:extLst>
      <p:ext uri="{BB962C8B-B14F-4D97-AF65-F5344CB8AC3E}">
        <p14:creationId xmlns:p14="http://schemas.microsoft.com/office/powerpoint/2010/main" val="418578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Data</a:t>
            </a:r>
            <a:r>
              <a:rPr lang="he-IL" dirty="0"/>
              <a:t> מתויג – כבר יש לנו.</a:t>
            </a:r>
          </a:p>
          <a:p>
            <a:r>
              <a:rPr lang="he-IL" dirty="0"/>
              <a:t>עיקר העבודה עם ה-</a:t>
            </a:r>
            <a:r>
              <a:rPr lang="en-US" dirty="0"/>
              <a:t>data</a:t>
            </a:r>
            <a:r>
              <a:rPr lang="he-IL" dirty="0"/>
              <a:t> תהיה בנושא ה-</a:t>
            </a:r>
            <a:r>
              <a:rPr lang="en-US" dirty="0"/>
              <a:t>embedding</a:t>
            </a:r>
            <a:r>
              <a:rPr lang="he-IL" dirty="0"/>
              <a:t> : איזה </a:t>
            </a:r>
            <a:r>
              <a:rPr lang="he-IL" dirty="0" err="1"/>
              <a:t>יצוג</a:t>
            </a:r>
            <a:r>
              <a:rPr lang="he-IL" dirty="0"/>
              <a:t> לבחור למילים, האם לקחת את כל המשפט או רק חלק ממנו (ראינו ביקורות עם טקסט ארוך – אולי יש מקום לקצר אותן כדי </a:t>
            </a:r>
            <a:r>
              <a:rPr lang="he-IL" dirty="0" err="1"/>
              <a:t>שהוקטור</a:t>
            </a:r>
            <a:r>
              <a:rPr lang="he-IL" dirty="0"/>
              <a:t> שמייצג את הביקורת לא יהיה ארוך מדי) , האם לתת משקל </a:t>
            </a:r>
            <a:r>
              <a:rPr lang="he-IL" dirty="0" err="1"/>
              <a:t>לתוים</a:t>
            </a:r>
            <a:r>
              <a:rPr lang="he-IL" dirty="0"/>
              <a:t> מיוחדים בטקסט, למשל סימני קריאה ועוד.</a:t>
            </a:r>
          </a:p>
          <a:p>
            <a:r>
              <a:rPr lang="he-IL" dirty="0"/>
              <a:t>לאחר שנייצג את הטקסט </a:t>
            </a:r>
            <a:r>
              <a:rPr lang="he-IL" dirty="0" err="1"/>
              <a:t>כוקטור</a:t>
            </a:r>
            <a:r>
              <a:rPr lang="he-IL" dirty="0"/>
              <a:t>, נפעיל </a:t>
            </a:r>
            <a:r>
              <a:rPr lang="en-US" dirty="0"/>
              <a:t>cluster analysis</a:t>
            </a:r>
            <a:r>
              <a:rPr lang="he-IL" dirty="0"/>
              <a:t> עבור </a:t>
            </a:r>
            <a:r>
              <a:rPr lang="en-US" dirty="0"/>
              <a:t>topic modeling</a:t>
            </a:r>
            <a:r>
              <a:rPr lang="he-IL" dirty="0"/>
              <a:t>, ונריץ </a:t>
            </a:r>
            <a:r>
              <a:rPr lang="en-US" dirty="0"/>
              <a:t>classification model</a:t>
            </a:r>
            <a:r>
              <a:rPr lang="he-IL" dirty="0"/>
              <a:t> כדי לחזות ביקורות עתידיות כחיוביות או שליליות.</a:t>
            </a:r>
            <a:endParaRPr lang="en-US" dirty="0"/>
          </a:p>
          <a:p>
            <a:endParaRPr lang="he-IL" dirty="0"/>
          </a:p>
          <a:p>
            <a:r>
              <a:rPr lang="he-IL" dirty="0"/>
              <a:t>בחירת מדדי הצלחה – </a:t>
            </a:r>
            <a:r>
              <a:rPr lang="en-US" dirty="0"/>
              <a:t>recall + precision</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6</a:t>
            </a:fld>
            <a:endParaRPr lang="he-IL"/>
          </a:p>
        </p:txBody>
      </p:sp>
    </p:spTree>
    <p:extLst>
      <p:ext uri="{BB962C8B-B14F-4D97-AF65-F5344CB8AC3E}">
        <p14:creationId xmlns:p14="http://schemas.microsoft.com/office/powerpoint/2010/main" val="64944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7</a:t>
            </a:fld>
            <a:endParaRPr lang="he-IL"/>
          </a:p>
        </p:txBody>
      </p:sp>
    </p:spTree>
    <p:extLst>
      <p:ext uri="{BB962C8B-B14F-4D97-AF65-F5344CB8AC3E}">
        <p14:creationId xmlns:p14="http://schemas.microsoft.com/office/powerpoint/2010/main" val="4165927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ד'/חשון/תשפ"א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ד'/חשון/תשפ"א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everybodywiki.com/IMD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comments" Target="../comments/commen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www.pxfuel.com/en/free-photo-xzjid" TargetMode="External"/><Relationship Id="rId3" Type="http://schemas.openxmlformats.org/officeDocument/2006/relationships/image" Target="../media/image11.png"/><Relationship Id="rId7"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www.thebluediamondgallery.com/handwriting/d/data.html" TargetMode="External"/><Relationship Id="rId5" Type="http://schemas.openxmlformats.org/officeDocument/2006/relationships/image" Target="../media/image12.jpg"/><Relationship Id="rId10" Type="http://schemas.openxmlformats.org/officeDocument/2006/relationships/comments" Target="../comments/comment4.xml"/><Relationship Id="rId4" Type="http://schemas.openxmlformats.org/officeDocument/2006/relationships/hyperlink" Target="http://www.sthda.com/english/wiki/model-based-clustering-unsupervised-machine-learning" TargetMode="External"/><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Make the most from user reviews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10035228" y="6118698"/>
            <a:ext cx="1832583" cy="379379"/>
          </a:xfrm>
          <a:prstGeom prst="rect">
            <a:avLst/>
          </a:prstGeom>
          <a:noFill/>
        </p:spPr>
        <p:txBody>
          <a:bodyPr wrap="square" rtlCol="1">
            <a:spAutoFit/>
          </a:bodyPr>
          <a:lstStyle/>
          <a:p>
            <a:r>
              <a:rPr lang="en-US" dirty="0">
                <a:solidFill>
                  <a:srgbClr val="002060"/>
                </a:solidFill>
              </a:rPr>
              <a:t>October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8B8DF-6671-40E9-9227-D10B9DDF30A2}"/>
              </a:ext>
            </a:extLst>
          </p:cNvPr>
          <p:cNvSpPr>
            <a:spLocks noGrp="1"/>
          </p:cNvSpPr>
          <p:nvPr>
            <p:ph type="title"/>
          </p:nvPr>
        </p:nvSpPr>
        <p:spPr/>
        <p:txBody>
          <a:bodyPr/>
          <a:lstStyle/>
          <a:p>
            <a:r>
              <a:rPr lang="en-US" dirty="0"/>
              <a:t>Introduction</a:t>
            </a:r>
            <a:endParaRPr lang="he-IL" dirty="0"/>
          </a:p>
        </p:txBody>
      </p:sp>
      <p:pic>
        <p:nvPicPr>
          <p:cNvPr id="3" name="תמונה 2" descr="תמונה שמכילה ציור, לוח&#10;&#10;התיאור נוצר באופן אוטומטי">
            <a:extLst>
              <a:ext uri="{FF2B5EF4-FFF2-40B4-BE49-F238E27FC236}">
                <a16:creationId xmlns:a16="http://schemas.microsoft.com/office/drawing/2014/main" id="{E41A51B6-670E-48BC-BABF-BDE3C1D570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84079" y="2483460"/>
            <a:ext cx="3315615" cy="1618020"/>
          </a:xfrm>
          <a:prstGeom prst="rect">
            <a:avLst/>
          </a:prstGeom>
        </p:spPr>
      </p:pic>
      <p:pic>
        <p:nvPicPr>
          <p:cNvPr id="4" name="תמונה 3">
            <a:extLst>
              <a:ext uri="{FF2B5EF4-FFF2-40B4-BE49-F238E27FC236}">
                <a16:creationId xmlns:a16="http://schemas.microsoft.com/office/drawing/2014/main" id="{A15BCD66-FD15-4101-BE94-42783C739DF0}"/>
              </a:ext>
            </a:extLst>
          </p:cNvPr>
          <p:cNvPicPr>
            <a:picLocks noChangeAspect="1"/>
          </p:cNvPicPr>
          <p:nvPr/>
        </p:nvPicPr>
        <p:blipFill>
          <a:blip r:embed="rId5"/>
          <a:stretch>
            <a:fillRect/>
          </a:stretch>
        </p:blipFill>
        <p:spPr>
          <a:xfrm>
            <a:off x="4566627" y="4629430"/>
            <a:ext cx="2950521" cy="191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320EA0AC-9707-4F4C-AF3C-68D5CB59B15A}"/>
              </a:ext>
            </a:extLst>
          </p:cNvPr>
          <p:cNvPicPr>
            <a:picLocks noChangeAspect="1"/>
          </p:cNvPicPr>
          <p:nvPr/>
        </p:nvPicPr>
        <p:blipFill>
          <a:blip r:embed="rId6"/>
          <a:stretch>
            <a:fillRect/>
          </a:stretch>
        </p:blipFill>
        <p:spPr>
          <a:xfrm>
            <a:off x="609907" y="2659155"/>
            <a:ext cx="2583401" cy="2231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תמונה 5">
            <a:extLst>
              <a:ext uri="{FF2B5EF4-FFF2-40B4-BE49-F238E27FC236}">
                <a16:creationId xmlns:a16="http://schemas.microsoft.com/office/drawing/2014/main" id="{333CE13D-85C4-4543-BF4F-A7ECA0015030}"/>
              </a:ext>
            </a:extLst>
          </p:cNvPr>
          <p:cNvPicPr>
            <a:picLocks noChangeAspect="1"/>
          </p:cNvPicPr>
          <p:nvPr/>
        </p:nvPicPr>
        <p:blipFill>
          <a:blip r:embed="rId7"/>
          <a:stretch>
            <a:fillRect/>
          </a:stretch>
        </p:blipFill>
        <p:spPr>
          <a:xfrm>
            <a:off x="8624666" y="2742685"/>
            <a:ext cx="2687915" cy="2148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62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r>
              <a:rPr lang="en-US" dirty="0"/>
              <a:t>Goal</a:t>
            </a:r>
            <a:endParaRPr lang="he-IL" dirty="0"/>
          </a:p>
        </p:txBody>
      </p:sp>
      <p:pic>
        <p:nvPicPr>
          <p:cNvPr id="3" name="תמונה 2">
            <a:extLst>
              <a:ext uri="{FF2B5EF4-FFF2-40B4-BE49-F238E27FC236}">
                <a16:creationId xmlns:a16="http://schemas.microsoft.com/office/drawing/2014/main" id="{02595E1B-A483-4A45-A0C8-47909DE5EB05}"/>
              </a:ext>
            </a:extLst>
          </p:cNvPr>
          <p:cNvPicPr>
            <a:picLocks noChangeAspect="1"/>
          </p:cNvPicPr>
          <p:nvPr/>
        </p:nvPicPr>
        <p:blipFill>
          <a:blip r:embed="rId3"/>
          <a:stretch>
            <a:fillRect/>
          </a:stretch>
        </p:blipFill>
        <p:spPr>
          <a:xfrm>
            <a:off x="3696427" y="1680632"/>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תיבת טקסט 3">
            <a:extLst>
              <a:ext uri="{FF2B5EF4-FFF2-40B4-BE49-F238E27FC236}">
                <a16:creationId xmlns:a16="http://schemas.microsoft.com/office/drawing/2014/main" id="{9B2C5DB0-1A16-4B64-905F-4F1D9BEC1680}"/>
              </a:ext>
            </a:extLst>
          </p:cNvPr>
          <p:cNvSpPr txBox="1"/>
          <p:nvPr/>
        </p:nvSpPr>
        <p:spPr>
          <a:xfrm rot="21023437">
            <a:off x="894776" y="3138248"/>
            <a:ext cx="459606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Although I generally do not like remakes believing that remakes are waste of time; this film is an exception…</a:t>
            </a:r>
            <a:endParaRPr lang="he-IL" dirty="0"/>
          </a:p>
        </p:txBody>
      </p:sp>
      <p:sp>
        <p:nvSpPr>
          <p:cNvPr id="5" name="תיבת טקסט 4">
            <a:extLst>
              <a:ext uri="{FF2B5EF4-FFF2-40B4-BE49-F238E27FC236}">
                <a16:creationId xmlns:a16="http://schemas.microsoft.com/office/drawing/2014/main" id="{A3C02FDA-BFAF-406A-86F9-A590B3AF3A5E}"/>
              </a:ext>
            </a:extLst>
          </p:cNvPr>
          <p:cNvSpPr txBox="1"/>
          <p:nvPr/>
        </p:nvSpPr>
        <p:spPr>
          <a:xfrm rot="20791355">
            <a:off x="1398395" y="5196029"/>
            <a:ext cx="4596063"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This movie was o.k. but it could have been much better.</a:t>
            </a:r>
            <a:endParaRPr lang="he-IL" dirty="0"/>
          </a:p>
        </p:txBody>
      </p:sp>
      <p:sp>
        <p:nvSpPr>
          <p:cNvPr id="6" name="תיבת טקסט 5">
            <a:extLst>
              <a:ext uri="{FF2B5EF4-FFF2-40B4-BE49-F238E27FC236}">
                <a16:creationId xmlns:a16="http://schemas.microsoft.com/office/drawing/2014/main" id="{EB7C931C-B972-4490-BA14-95932D383AE3}"/>
              </a:ext>
            </a:extLst>
          </p:cNvPr>
          <p:cNvSpPr txBox="1"/>
          <p:nvPr/>
        </p:nvSpPr>
        <p:spPr>
          <a:xfrm rot="638156">
            <a:off x="6903791" y="3972043"/>
            <a:ext cx="459606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IT IS So Sad. Even though this was shot with film </a:t>
            </a:r>
            <a:r>
              <a:rPr lang="en-US" dirty="0" err="1"/>
              <a:t>i</a:t>
            </a:r>
            <a:r>
              <a:rPr lang="en-US" dirty="0"/>
              <a:t> think it stinks a little bit more than flicks like Blood Lake</a:t>
            </a:r>
            <a:endParaRPr lang="he-IL" dirty="0"/>
          </a:p>
        </p:txBody>
      </p:sp>
    </p:spTree>
    <p:extLst>
      <p:ext uri="{BB962C8B-B14F-4D97-AF65-F5344CB8AC3E}">
        <p14:creationId xmlns:p14="http://schemas.microsoft.com/office/powerpoint/2010/main" val="179055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Goal – cont.</a:t>
            </a:r>
            <a:endParaRPr lang="he-IL" dirty="0"/>
          </a:p>
        </p:txBody>
      </p:sp>
      <p:pic>
        <p:nvPicPr>
          <p:cNvPr id="3" name="תמונה 2">
            <a:extLst>
              <a:ext uri="{FF2B5EF4-FFF2-40B4-BE49-F238E27FC236}">
                <a16:creationId xmlns:a16="http://schemas.microsoft.com/office/drawing/2014/main" id="{02595E1B-A483-4A45-A0C8-47909DE5EB05}"/>
              </a:ext>
            </a:extLst>
          </p:cNvPr>
          <p:cNvPicPr>
            <a:picLocks noChangeAspect="1"/>
          </p:cNvPicPr>
          <p:nvPr/>
        </p:nvPicPr>
        <p:blipFill>
          <a:blip r:embed="rId3"/>
          <a:stretch>
            <a:fillRect/>
          </a:stretch>
        </p:blipFill>
        <p:spPr>
          <a:xfrm>
            <a:off x="731837" y="1687156"/>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תיבת טקסט 3">
            <a:extLst>
              <a:ext uri="{FF2B5EF4-FFF2-40B4-BE49-F238E27FC236}">
                <a16:creationId xmlns:a16="http://schemas.microsoft.com/office/drawing/2014/main" id="{9B2C5DB0-1A16-4B64-905F-4F1D9BEC1680}"/>
              </a:ext>
            </a:extLst>
          </p:cNvPr>
          <p:cNvSpPr txBox="1"/>
          <p:nvPr/>
        </p:nvSpPr>
        <p:spPr>
          <a:xfrm>
            <a:off x="678207" y="2482490"/>
            <a:ext cx="496460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Although I generally do not like remakes believing that remakes are waste of time; this film is an exception…</a:t>
            </a:r>
            <a:endParaRPr lang="he-IL" sz="1200" dirty="0"/>
          </a:p>
        </p:txBody>
      </p:sp>
      <p:sp>
        <p:nvSpPr>
          <p:cNvPr id="5" name="תיבת טקסט 4">
            <a:extLst>
              <a:ext uri="{FF2B5EF4-FFF2-40B4-BE49-F238E27FC236}">
                <a16:creationId xmlns:a16="http://schemas.microsoft.com/office/drawing/2014/main" id="{A3C02FDA-BFAF-406A-86F9-A590B3AF3A5E}"/>
              </a:ext>
            </a:extLst>
          </p:cNvPr>
          <p:cNvSpPr txBox="1"/>
          <p:nvPr/>
        </p:nvSpPr>
        <p:spPr>
          <a:xfrm>
            <a:off x="678206" y="3701116"/>
            <a:ext cx="459606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400" dirty="0"/>
              <a:t>This movie was o.k. but it could have been much better.</a:t>
            </a:r>
            <a:endParaRPr lang="he-IL" sz="1400" dirty="0"/>
          </a:p>
        </p:txBody>
      </p:sp>
      <p:sp>
        <p:nvSpPr>
          <p:cNvPr id="6" name="תיבת טקסט 5">
            <a:extLst>
              <a:ext uri="{FF2B5EF4-FFF2-40B4-BE49-F238E27FC236}">
                <a16:creationId xmlns:a16="http://schemas.microsoft.com/office/drawing/2014/main" id="{EB7C931C-B972-4490-BA14-95932D383AE3}"/>
              </a:ext>
            </a:extLst>
          </p:cNvPr>
          <p:cNvSpPr txBox="1"/>
          <p:nvPr/>
        </p:nvSpPr>
        <p:spPr>
          <a:xfrm>
            <a:off x="678207" y="3114252"/>
            <a:ext cx="459606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IT IS So Sad. Even though this was shot with film </a:t>
            </a:r>
            <a:r>
              <a:rPr lang="en-US" sz="1200" dirty="0" err="1"/>
              <a:t>i</a:t>
            </a:r>
            <a:r>
              <a:rPr lang="en-US" sz="1200" dirty="0"/>
              <a:t> think it stinks a little bit more than flicks like Blood Lake</a:t>
            </a:r>
            <a:endParaRPr lang="he-IL" sz="1200" dirty="0"/>
          </a:p>
        </p:txBody>
      </p:sp>
      <p:sp>
        <p:nvSpPr>
          <p:cNvPr id="7" name="תיבת טקסט 6">
            <a:extLst>
              <a:ext uri="{FF2B5EF4-FFF2-40B4-BE49-F238E27FC236}">
                <a16:creationId xmlns:a16="http://schemas.microsoft.com/office/drawing/2014/main" id="{1AA415B0-A06B-4EC2-A245-B31505BE6772}"/>
              </a:ext>
            </a:extLst>
          </p:cNvPr>
          <p:cNvSpPr txBox="1"/>
          <p:nvPr/>
        </p:nvSpPr>
        <p:spPr>
          <a:xfrm>
            <a:off x="6982754" y="3299643"/>
            <a:ext cx="5060856"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ctr"/>
            <a:r>
              <a:rPr lang="en-US" sz="4000" dirty="0"/>
              <a:t>Topic Modeling</a:t>
            </a:r>
            <a:endParaRPr lang="he-IL" sz="4000" dirty="0"/>
          </a:p>
        </p:txBody>
      </p:sp>
      <p:sp>
        <p:nvSpPr>
          <p:cNvPr id="8" name="תיבת טקסט 7">
            <a:extLst>
              <a:ext uri="{FF2B5EF4-FFF2-40B4-BE49-F238E27FC236}">
                <a16:creationId xmlns:a16="http://schemas.microsoft.com/office/drawing/2014/main" id="{F947E6F7-DCD8-4821-A00F-379175909C8D}"/>
              </a:ext>
            </a:extLst>
          </p:cNvPr>
          <p:cNvSpPr txBox="1"/>
          <p:nvPr/>
        </p:nvSpPr>
        <p:spPr>
          <a:xfrm>
            <a:off x="6982754" y="4485517"/>
            <a:ext cx="5060856" cy="1323439"/>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ctr"/>
            <a:r>
              <a:rPr lang="en-US" sz="4000" dirty="0"/>
              <a:t>Reviews </a:t>
            </a:r>
            <a:br>
              <a:rPr lang="en-US" sz="4000" dirty="0"/>
            </a:br>
            <a:r>
              <a:rPr lang="en-US" sz="4000" dirty="0"/>
              <a:t>Sentiment Analysis</a:t>
            </a:r>
            <a:endParaRPr lang="he-IL" sz="4000" dirty="0"/>
          </a:p>
        </p:txBody>
      </p:sp>
      <p:sp>
        <p:nvSpPr>
          <p:cNvPr id="9" name="חץ: ימינה 8">
            <a:extLst>
              <a:ext uri="{FF2B5EF4-FFF2-40B4-BE49-F238E27FC236}">
                <a16:creationId xmlns:a16="http://schemas.microsoft.com/office/drawing/2014/main" id="{32D5E537-0D9C-4C96-8CE5-7202482EF717}"/>
              </a:ext>
            </a:extLst>
          </p:cNvPr>
          <p:cNvSpPr/>
          <p:nvPr/>
        </p:nvSpPr>
        <p:spPr>
          <a:xfrm>
            <a:off x="6212305" y="4083870"/>
            <a:ext cx="654143"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סוגר מסולסל ימני 9">
            <a:extLst>
              <a:ext uri="{FF2B5EF4-FFF2-40B4-BE49-F238E27FC236}">
                <a16:creationId xmlns:a16="http://schemas.microsoft.com/office/drawing/2014/main" id="{46BD75A7-A0F8-4DD1-BA10-AA7842829849}"/>
              </a:ext>
            </a:extLst>
          </p:cNvPr>
          <p:cNvSpPr/>
          <p:nvPr/>
        </p:nvSpPr>
        <p:spPr>
          <a:xfrm>
            <a:off x="5531517" y="2397049"/>
            <a:ext cx="564483" cy="3835309"/>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1" name="אליפסה 10">
            <a:extLst>
              <a:ext uri="{FF2B5EF4-FFF2-40B4-BE49-F238E27FC236}">
                <a16:creationId xmlns:a16="http://schemas.microsoft.com/office/drawing/2014/main" id="{162A293C-5F63-4BDB-B091-C2B588462FD4}"/>
              </a:ext>
            </a:extLst>
          </p:cNvPr>
          <p:cNvSpPr/>
          <p:nvPr/>
        </p:nvSpPr>
        <p:spPr>
          <a:xfrm>
            <a:off x="2819994" y="4485517"/>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1151580F-396D-4CCA-AF05-4B32646B4EF4}"/>
              </a:ext>
            </a:extLst>
          </p:cNvPr>
          <p:cNvSpPr/>
          <p:nvPr/>
        </p:nvSpPr>
        <p:spPr>
          <a:xfrm>
            <a:off x="2819994" y="493012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806C75BE-9F18-4C05-97C2-9863CBC69D86}"/>
              </a:ext>
            </a:extLst>
          </p:cNvPr>
          <p:cNvSpPr/>
          <p:nvPr/>
        </p:nvSpPr>
        <p:spPr>
          <a:xfrm>
            <a:off x="2819994" y="5400487"/>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9851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Business value</a:t>
            </a:r>
            <a:endParaRPr lang="he-IL" dirty="0"/>
          </a:p>
        </p:txBody>
      </p:sp>
      <p:pic>
        <p:nvPicPr>
          <p:cNvPr id="16" name="תמונה 15">
            <a:extLst>
              <a:ext uri="{FF2B5EF4-FFF2-40B4-BE49-F238E27FC236}">
                <a16:creationId xmlns:a16="http://schemas.microsoft.com/office/drawing/2014/main" id="{E45465C0-025C-47A3-8351-9D7445673A30}"/>
              </a:ext>
            </a:extLst>
          </p:cNvPr>
          <p:cNvPicPr>
            <a:picLocks noChangeAspect="1"/>
          </p:cNvPicPr>
          <p:nvPr/>
        </p:nvPicPr>
        <p:blipFill>
          <a:blip r:embed="rId3"/>
          <a:stretch>
            <a:fillRect/>
          </a:stretch>
        </p:blipFill>
        <p:spPr>
          <a:xfrm>
            <a:off x="624703" y="3272590"/>
            <a:ext cx="2659919" cy="3171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תמונה 16">
            <a:extLst>
              <a:ext uri="{FF2B5EF4-FFF2-40B4-BE49-F238E27FC236}">
                <a16:creationId xmlns:a16="http://schemas.microsoft.com/office/drawing/2014/main" id="{A93819BD-1925-41F8-A180-DE8EA80C5A73}"/>
              </a:ext>
            </a:extLst>
          </p:cNvPr>
          <p:cNvPicPr>
            <a:picLocks noChangeAspect="1"/>
          </p:cNvPicPr>
          <p:nvPr/>
        </p:nvPicPr>
        <p:blipFill>
          <a:blip r:embed="rId4"/>
          <a:stretch>
            <a:fillRect/>
          </a:stretch>
        </p:blipFill>
        <p:spPr>
          <a:xfrm>
            <a:off x="8499535" y="3386572"/>
            <a:ext cx="3255318" cy="2943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תמונה 13">
            <a:extLst>
              <a:ext uri="{FF2B5EF4-FFF2-40B4-BE49-F238E27FC236}">
                <a16:creationId xmlns:a16="http://schemas.microsoft.com/office/drawing/2014/main" id="{38883FC3-C8E0-40A5-8544-0D1A98D3F83B}"/>
              </a:ext>
            </a:extLst>
          </p:cNvPr>
          <p:cNvPicPr>
            <a:picLocks noChangeAspect="1"/>
          </p:cNvPicPr>
          <p:nvPr/>
        </p:nvPicPr>
        <p:blipFill>
          <a:blip r:embed="rId5"/>
          <a:stretch>
            <a:fillRect/>
          </a:stretch>
        </p:blipFill>
        <p:spPr>
          <a:xfrm>
            <a:off x="3479774" y="2261455"/>
            <a:ext cx="4824608" cy="1829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223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25E37E51-12EF-4DCC-80DA-6F479915422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93428" y="4012847"/>
            <a:ext cx="1755528" cy="1626744"/>
          </a:xfrm>
          <a:prstGeom prst="rect">
            <a:avLst/>
          </a:prstGeom>
        </p:spPr>
      </p:pic>
      <p:sp>
        <p:nvSpPr>
          <p:cNvPr id="2" name="כותרת 1">
            <a:extLst>
              <a:ext uri="{FF2B5EF4-FFF2-40B4-BE49-F238E27FC236}">
                <a16:creationId xmlns:a16="http://schemas.microsoft.com/office/drawing/2014/main" id="{1694DF9C-A840-42AD-8CA8-5F021DBDF296}"/>
              </a:ext>
            </a:extLst>
          </p:cNvPr>
          <p:cNvSpPr>
            <a:spLocks noGrp="1"/>
          </p:cNvSpPr>
          <p:nvPr>
            <p:ph type="title"/>
          </p:nvPr>
        </p:nvSpPr>
        <p:spPr/>
        <p:txBody>
          <a:bodyPr/>
          <a:lstStyle/>
          <a:p>
            <a:r>
              <a:rPr lang="en-US" dirty="0"/>
              <a:t>Let’s get started…</a:t>
            </a:r>
            <a:endParaRPr lang="he-IL" dirty="0"/>
          </a:p>
        </p:txBody>
      </p:sp>
      <p:pic>
        <p:nvPicPr>
          <p:cNvPr id="4" name="תמונה 3" descr="תמונה שמכילה טקסט, לוח ציור&#10;&#10;התיאור נוצר באופן אוטומטי">
            <a:extLst>
              <a:ext uri="{FF2B5EF4-FFF2-40B4-BE49-F238E27FC236}">
                <a16:creationId xmlns:a16="http://schemas.microsoft.com/office/drawing/2014/main" id="{4585A2A2-F14B-4BDD-8D79-2CFE6B09ACD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31807" y="2187075"/>
            <a:ext cx="1862889" cy="1241925"/>
          </a:xfrm>
          <a:prstGeom prst="rect">
            <a:avLst/>
          </a:prstGeom>
        </p:spPr>
      </p:pic>
      <p:sp>
        <p:nvSpPr>
          <p:cNvPr id="6" name="תיבת טקסט 5">
            <a:extLst>
              <a:ext uri="{FF2B5EF4-FFF2-40B4-BE49-F238E27FC236}">
                <a16:creationId xmlns:a16="http://schemas.microsoft.com/office/drawing/2014/main" id="{E5108625-03C9-4C0F-9978-5F38AD691A38}"/>
              </a:ext>
            </a:extLst>
          </p:cNvPr>
          <p:cNvSpPr txBox="1"/>
          <p:nvPr/>
        </p:nvSpPr>
        <p:spPr>
          <a:xfrm>
            <a:off x="11694696" y="2212061"/>
            <a:ext cx="601578" cy="707886"/>
          </a:xfrm>
          <a:prstGeom prst="rect">
            <a:avLst/>
          </a:prstGeom>
          <a:noFill/>
        </p:spPr>
        <p:txBody>
          <a:bodyPr wrap="square" rtlCol="1">
            <a:spAutoFit/>
          </a:bodyPr>
          <a:lstStyle/>
          <a:p>
            <a:r>
              <a:rPr lang="he-IL" sz="4000" dirty="0">
                <a:solidFill>
                  <a:srgbClr val="00B050"/>
                </a:solidFill>
                <a:sym typeface="Wingdings" panose="05000000000000000000" pitchFamily="2" charset="2"/>
              </a:rPr>
              <a:t></a:t>
            </a:r>
            <a:endParaRPr lang="he-IL" sz="4000" dirty="0">
              <a:solidFill>
                <a:srgbClr val="00B050"/>
              </a:solidFill>
            </a:endParaRPr>
          </a:p>
        </p:txBody>
      </p:sp>
      <p:pic>
        <p:nvPicPr>
          <p:cNvPr id="8" name="תמונה 7" descr="תמונה שמכילה אלקטרוניקה, מעגל חשמלי, מחשב&#10;&#10;התיאור נוצר באופן אוטומטי">
            <a:extLst>
              <a:ext uri="{FF2B5EF4-FFF2-40B4-BE49-F238E27FC236}">
                <a16:creationId xmlns:a16="http://schemas.microsoft.com/office/drawing/2014/main" id="{7D3C7135-1E6B-422C-BAC6-F79A3050186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517512" y="2998081"/>
            <a:ext cx="1862889" cy="1164817"/>
          </a:xfrm>
          <a:prstGeom prst="rect">
            <a:avLst/>
          </a:prstGeom>
          <a:ln>
            <a:noFill/>
          </a:ln>
          <a:effectLst>
            <a:softEdge rad="112500"/>
          </a:effectLst>
        </p:spPr>
      </p:pic>
      <p:sp>
        <p:nvSpPr>
          <p:cNvPr id="9" name="תיבת טקסט 8">
            <a:extLst>
              <a:ext uri="{FF2B5EF4-FFF2-40B4-BE49-F238E27FC236}">
                <a16:creationId xmlns:a16="http://schemas.microsoft.com/office/drawing/2014/main" id="{6003B554-3F95-41F9-A9B3-D33766BFAE79}"/>
              </a:ext>
            </a:extLst>
          </p:cNvPr>
          <p:cNvSpPr txBox="1"/>
          <p:nvPr/>
        </p:nvSpPr>
        <p:spPr>
          <a:xfrm>
            <a:off x="6827265" y="3288101"/>
            <a:ext cx="402020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NLP </a:t>
            </a:r>
            <a:r>
              <a:rPr lang="en-US" sz="3200" dirty="0" err="1"/>
              <a:t>Preprocesinsg</a:t>
            </a:r>
            <a:endParaRPr lang="he-IL" sz="3200" dirty="0"/>
          </a:p>
        </p:txBody>
      </p:sp>
      <p:sp>
        <p:nvSpPr>
          <p:cNvPr id="10" name="תיבת טקסט 9">
            <a:extLst>
              <a:ext uri="{FF2B5EF4-FFF2-40B4-BE49-F238E27FC236}">
                <a16:creationId xmlns:a16="http://schemas.microsoft.com/office/drawing/2014/main" id="{2F474104-44F7-4424-A1B3-B036E2E912B5}"/>
              </a:ext>
            </a:extLst>
          </p:cNvPr>
          <p:cNvSpPr txBox="1"/>
          <p:nvPr/>
        </p:nvSpPr>
        <p:spPr>
          <a:xfrm>
            <a:off x="6096000" y="4582720"/>
            <a:ext cx="402020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Cluster Analysis</a:t>
            </a:r>
            <a:endParaRPr lang="he-IL" sz="3200" dirty="0"/>
          </a:p>
        </p:txBody>
      </p:sp>
      <p:sp>
        <p:nvSpPr>
          <p:cNvPr id="11" name="תיבת טקסט 10">
            <a:extLst>
              <a:ext uri="{FF2B5EF4-FFF2-40B4-BE49-F238E27FC236}">
                <a16:creationId xmlns:a16="http://schemas.microsoft.com/office/drawing/2014/main" id="{F28A102B-A338-4045-8E40-3A23A41BE356}"/>
              </a:ext>
            </a:extLst>
          </p:cNvPr>
          <p:cNvSpPr txBox="1"/>
          <p:nvPr/>
        </p:nvSpPr>
        <p:spPr>
          <a:xfrm>
            <a:off x="5285429" y="6008158"/>
            <a:ext cx="4339834"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Classification Model</a:t>
            </a:r>
            <a:endParaRPr lang="he-IL" sz="3200" dirty="0"/>
          </a:p>
        </p:txBody>
      </p:sp>
      <p:pic>
        <p:nvPicPr>
          <p:cNvPr id="1026" name="Picture 2" descr="Introduction about Logistic Regression Model – Analytics Buddhu">
            <a:extLst>
              <a:ext uri="{FF2B5EF4-FFF2-40B4-BE49-F238E27FC236}">
                <a16:creationId xmlns:a16="http://schemas.microsoft.com/office/drawing/2014/main" id="{0F46D887-BAC7-4C95-B7C7-7C93BCF364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0651" y="5811017"/>
            <a:ext cx="1345554" cy="84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7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algn="ctr" rtl="0"/>
            <a:r>
              <a:rPr lang="en-US" dirty="0"/>
              <a:t>Questions?</a:t>
            </a:r>
            <a:endParaRPr lang="he-IL" dirty="0"/>
          </a:p>
        </p:txBody>
      </p:sp>
    </p:spTree>
    <p:extLst>
      <p:ext uri="{BB962C8B-B14F-4D97-AF65-F5344CB8AC3E}">
        <p14:creationId xmlns:p14="http://schemas.microsoft.com/office/powerpoint/2010/main" val="2755789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2449</TotalTime>
  <Words>535</Words>
  <Application>Microsoft Office PowerPoint</Application>
  <PresentationFormat>Widescreen</PresentationFormat>
  <Paragraphs>39</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יונים - חדר ישיבות</vt:lpstr>
      <vt:lpstr>IMDb Reviews Analysis</vt:lpstr>
      <vt:lpstr>Introduction</vt:lpstr>
      <vt:lpstr>Goal</vt:lpstr>
      <vt:lpstr>Goal – cont.</vt:lpstr>
      <vt:lpstr>Business value</vt:lpstr>
      <vt:lpstr>Let’s get started…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ניר שלי</cp:lastModifiedBy>
  <cp:revision>79</cp:revision>
  <dcterms:created xsi:type="dcterms:W3CDTF">2020-10-20T10:22:08Z</dcterms:created>
  <dcterms:modified xsi:type="dcterms:W3CDTF">2020-10-23T05:47:24Z</dcterms:modified>
</cp:coreProperties>
</file>