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16"/>
  </p:notesMasterIdLst>
  <p:sldIdLst>
    <p:sldId id="256" r:id="rId2"/>
    <p:sldId id="263" r:id="rId3"/>
    <p:sldId id="264" r:id="rId4"/>
    <p:sldId id="265" r:id="rId5"/>
    <p:sldId id="275" r:id="rId6"/>
    <p:sldId id="27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2201" autoAdjust="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9B3FE1B-01D1-459D-875F-8154E6AE5851}" type="datetimeFigureOut">
              <a:rPr lang="he-IL" smtClean="0"/>
              <a:t>א'/כסלו/תשפ"א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6656299-95F5-4672-9317-3DE3BC982A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615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236B938-022E-4225-A7C0-0A189B935F48}" type="datetimeFigureOut">
              <a:rPr lang="he-IL" smtClean="0"/>
              <a:t>א'/כסלו/תשפ"א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608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א'/כסלו/תשפ"א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296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א'/כסלו/תשפ"א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749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א'/כסלו/תשפ"א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6275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א'/כסלו/תשפ"א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9366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א'/כסלו/תשפ"א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9023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א'/כסלו/תשפ"א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6816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236B938-022E-4225-A7C0-0A189B935F48}" type="datetimeFigureOut">
              <a:rPr lang="he-IL" smtClean="0"/>
              <a:t>א'/כסלו/תשפ"א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2271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236B938-022E-4225-A7C0-0A189B935F48}" type="datetimeFigureOut">
              <a:rPr lang="he-IL" smtClean="0"/>
              <a:t>א'/כסלו/תשפ"א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942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א'/כסלו/תשפ"א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01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א'/כסלו/תשפ"א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747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א'/כסלו/תשפ"א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5695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א'/כסלו/תשפ"א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0125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א'/כסלו/תשפ"א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448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א'/כסלו/תשפ"א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995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א'/כסלו/תשפ"א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40902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א'/כסלו/תשפ"א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840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236B938-022E-4225-A7C0-0A189B935F48}" type="datetimeFigureOut">
              <a:rPr lang="he-IL" smtClean="0"/>
              <a:t>א'/כסלו/תשפ"א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140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everybodywiki.com/IMD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eanchange.org/lean-change-management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5F64E25-976A-4811-9F36-E211B43DA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IMDb Reviews Analysis</a:t>
            </a:r>
            <a:endParaRPr lang="he-IL" sz="6600" dirty="0">
              <a:solidFill>
                <a:srgbClr val="FFFFFF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3373AD9-B798-4CC2-B71E-7AE81ABEE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912805"/>
            <a:ext cx="8825658" cy="82893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Make the most from user reviews</a:t>
            </a:r>
            <a:endParaRPr lang="he-IL" sz="3600" dirty="0">
              <a:solidFill>
                <a:schemeClr val="tx2"/>
              </a:solidFill>
            </a:endParaRPr>
          </a:p>
        </p:txBody>
      </p:sp>
      <p:pic>
        <p:nvPicPr>
          <p:cNvPr id="15" name="תמונה 14" descr="תמונה שמכילה ציור, לוח&#10;&#10;התיאור נוצר באופן אוטומטי">
            <a:extLst>
              <a:ext uri="{FF2B5EF4-FFF2-40B4-BE49-F238E27FC236}">
                <a16:creationId xmlns:a16="http://schemas.microsoft.com/office/drawing/2014/main" id="{BCC3835A-E84C-454E-AD4F-6EFDB36F3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7253" y="561182"/>
            <a:ext cx="2381250" cy="1162050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BB7F749A-1C4C-4B80-9BC7-D6EF64894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268511" y="600454"/>
            <a:ext cx="3236236" cy="1085091"/>
          </a:xfrm>
          <a:prstGeom prst="rect">
            <a:avLst/>
          </a:prstGeom>
        </p:spPr>
      </p:pic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B5A20CC3-7ED6-400A-A01A-937668348FB0}"/>
              </a:ext>
            </a:extLst>
          </p:cNvPr>
          <p:cNvSpPr txBox="1"/>
          <p:nvPr/>
        </p:nvSpPr>
        <p:spPr>
          <a:xfrm>
            <a:off x="321013" y="6118698"/>
            <a:ext cx="3161489" cy="3793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Nir Shelly &amp; Shani Noy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EFE99CF3-E676-41FF-9ED7-8469ADD3CEF6}"/>
              </a:ext>
            </a:extLst>
          </p:cNvPr>
          <p:cNvSpPr txBox="1"/>
          <p:nvPr/>
        </p:nvSpPr>
        <p:spPr>
          <a:xfrm>
            <a:off x="10035228" y="6118698"/>
            <a:ext cx="1832583" cy="3793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October 2020</a:t>
            </a:r>
            <a:endParaRPr lang="he-I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21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F63109-57FF-4909-8FC9-A7AD1F49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things we did and challenges</a:t>
            </a: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1512E5A-B809-4F4B-A4ED-D899E7C8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2603500"/>
            <a:ext cx="9878917" cy="3416300"/>
          </a:xfrm>
        </p:spPr>
        <p:txBody>
          <a:bodyPr/>
          <a:lstStyle/>
          <a:p>
            <a:pPr algn="l" rtl="0"/>
            <a:r>
              <a:rPr lang="en-US" dirty="0"/>
              <a:t>Classification of reviews (supervised model)</a:t>
            </a:r>
          </a:p>
          <a:p>
            <a:pPr lvl="1" algn="l" rtl="0"/>
            <a:r>
              <a:rPr lang="en-US" dirty="0"/>
              <a:t>..continue</a:t>
            </a:r>
          </a:p>
          <a:p>
            <a:pPr lvl="1" algn="l" rtl="0"/>
            <a:endParaRPr lang="en-US" dirty="0"/>
          </a:p>
          <a:p>
            <a:pPr lvl="1" algn="l" rtl="0"/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3DD3447-9580-41B5-B558-7F65504323AE}"/>
              </a:ext>
            </a:extLst>
          </p:cNvPr>
          <p:cNvSpPr txBox="1"/>
          <p:nvPr/>
        </p:nvSpPr>
        <p:spPr>
          <a:xfrm>
            <a:off x="1952016" y="6215975"/>
            <a:ext cx="30739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Logistic Regression Model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C713C63-930E-4995-AE6D-47382FB40DAF}"/>
              </a:ext>
            </a:extLst>
          </p:cNvPr>
          <p:cNvSpPr txBox="1"/>
          <p:nvPr/>
        </p:nvSpPr>
        <p:spPr>
          <a:xfrm>
            <a:off x="8291210" y="6215975"/>
            <a:ext cx="29166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Naive Base Model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D37AE59-70DB-45A0-9458-876039244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61" y="3786046"/>
            <a:ext cx="5915851" cy="2029108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78FB95B7-D7F6-4C22-8E4E-614F546EB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912" y="3871783"/>
            <a:ext cx="5630061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8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F63109-57FF-4909-8FC9-A7AD1F49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things we did and challenges</a:t>
            </a: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1512E5A-B809-4F4B-A4ED-D899E7C8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2603500"/>
            <a:ext cx="9878917" cy="3416300"/>
          </a:xfrm>
        </p:spPr>
        <p:txBody>
          <a:bodyPr/>
          <a:lstStyle/>
          <a:p>
            <a:pPr algn="l" rtl="0"/>
            <a:r>
              <a:rPr lang="en-US" dirty="0"/>
              <a:t>Classification of reviews (supervised model)</a:t>
            </a:r>
          </a:p>
          <a:p>
            <a:pPr lvl="1" algn="l" rtl="0"/>
            <a:r>
              <a:rPr lang="en-US" dirty="0"/>
              <a:t>..continue</a:t>
            </a:r>
          </a:p>
          <a:p>
            <a:pPr lvl="1" algn="l" rtl="0"/>
            <a:endParaRPr lang="en-US" dirty="0"/>
          </a:p>
          <a:p>
            <a:pPr lvl="1" algn="l" rtl="0"/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3DD3447-9580-41B5-B558-7F65504323AE}"/>
              </a:ext>
            </a:extLst>
          </p:cNvPr>
          <p:cNvSpPr txBox="1"/>
          <p:nvPr/>
        </p:nvSpPr>
        <p:spPr>
          <a:xfrm>
            <a:off x="1952016" y="6215975"/>
            <a:ext cx="30739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LinearSVC</a:t>
            </a:r>
            <a:r>
              <a:rPr lang="en-US" dirty="0"/>
              <a:t> Model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B4E1F83-7DE7-4966-866C-673866BB6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51" y="3863062"/>
            <a:ext cx="5630061" cy="1952898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233EEE49-06ED-4996-A0EB-CE0225E9877D}"/>
              </a:ext>
            </a:extLst>
          </p:cNvPr>
          <p:cNvSpPr txBox="1"/>
          <p:nvPr/>
        </p:nvSpPr>
        <p:spPr>
          <a:xfrm>
            <a:off x="8213387" y="6215975"/>
            <a:ext cx="30739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KNN Model (k=7)</a:t>
            </a:r>
            <a:endParaRPr lang="he-IL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06455232-D515-401C-9D5C-DF308A8CD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601" y="3920220"/>
            <a:ext cx="5591955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4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F63109-57FF-4909-8FC9-A7AD1F49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things we did and challenges</a:t>
            </a: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1512E5A-B809-4F4B-A4ED-D899E7C8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2603500"/>
            <a:ext cx="9878917" cy="3416300"/>
          </a:xfrm>
        </p:spPr>
        <p:txBody>
          <a:bodyPr/>
          <a:lstStyle/>
          <a:p>
            <a:pPr algn="l" rtl="0"/>
            <a:r>
              <a:rPr lang="en-US" dirty="0"/>
              <a:t>Classification of reviews (supervised model)</a:t>
            </a:r>
          </a:p>
          <a:p>
            <a:pPr lvl="1" algn="l" rtl="0"/>
            <a:r>
              <a:rPr lang="en-US" dirty="0"/>
              <a:t>Using </a:t>
            </a:r>
            <a:r>
              <a:rPr lang="en-US" dirty="0" err="1"/>
              <a:t>Fasttext</a:t>
            </a:r>
            <a:r>
              <a:rPr lang="en-US" dirty="0"/>
              <a:t> from command-line, without ability to choose Model</a:t>
            </a:r>
          </a:p>
          <a:p>
            <a:pPr lvl="1" algn="l" rtl="0"/>
            <a:endParaRPr lang="en-US" dirty="0"/>
          </a:p>
          <a:p>
            <a:pPr lvl="1" algn="l" rtl="0"/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3DD3447-9580-41B5-B558-7F65504323AE}"/>
              </a:ext>
            </a:extLst>
          </p:cNvPr>
          <p:cNvSpPr txBox="1"/>
          <p:nvPr/>
        </p:nvSpPr>
        <p:spPr>
          <a:xfrm>
            <a:off x="1280808" y="5835134"/>
            <a:ext cx="15242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FastText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7668EC8-73FF-4C26-88E2-D40D99D18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814021"/>
            <a:ext cx="1524213" cy="809738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6D1E9806-7DBD-4ED1-92D8-CD7C96DDFEAD}"/>
              </a:ext>
            </a:extLst>
          </p:cNvPr>
          <p:cNvSpPr txBox="1"/>
          <p:nvPr/>
        </p:nvSpPr>
        <p:spPr>
          <a:xfrm>
            <a:off x="7335560" y="5916917"/>
            <a:ext cx="369831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FastText</a:t>
            </a:r>
            <a:r>
              <a:rPr lang="en-US" dirty="0"/>
              <a:t> with cleaned text and learning rate=0.05, epochs=30</a:t>
            </a: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40D5ADA-1733-49DA-8B71-046B3ED16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658" y="4727559"/>
            <a:ext cx="1629002" cy="771633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371B6D2D-36EA-4C29-A6F9-1DEEAF054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982" y="4727559"/>
            <a:ext cx="1943371" cy="943107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D30248E4-FC93-420E-B000-C5460B31A626}"/>
              </a:ext>
            </a:extLst>
          </p:cNvPr>
          <p:cNvSpPr txBox="1"/>
          <p:nvPr/>
        </p:nvSpPr>
        <p:spPr>
          <a:xfrm>
            <a:off x="3542311" y="5937274"/>
            <a:ext cx="3698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FastText</a:t>
            </a:r>
            <a:r>
              <a:rPr lang="en-US" dirty="0"/>
              <a:t> with cleaned text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47700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F63109-57FF-4909-8FC9-A7AD1F49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things we did and challenges</a:t>
            </a: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1512E5A-B809-4F4B-A4ED-D899E7C8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2603500"/>
            <a:ext cx="9878917" cy="3416300"/>
          </a:xfrm>
        </p:spPr>
        <p:txBody>
          <a:bodyPr/>
          <a:lstStyle/>
          <a:p>
            <a:pPr algn="l" rtl="0"/>
            <a:r>
              <a:rPr lang="en-US" dirty="0"/>
              <a:t>Classification of reviews (supervised model)</a:t>
            </a:r>
          </a:p>
          <a:p>
            <a:pPr lvl="1" algn="l" rtl="0"/>
            <a:r>
              <a:rPr lang="en-US" dirty="0"/>
              <a:t>Loading </a:t>
            </a:r>
            <a:r>
              <a:rPr lang="en-US" dirty="0" err="1"/>
              <a:t>FastText</a:t>
            </a:r>
            <a:r>
              <a:rPr lang="en-US" dirty="0"/>
              <a:t> model and using it with different algorithms</a:t>
            </a:r>
          </a:p>
          <a:p>
            <a:pPr lvl="1" algn="l" rtl="0"/>
            <a:endParaRPr lang="en-US" dirty="0"/>
          </a:p>
          <a:p>
            <a:pPr lvl="1" algn="l" rtl="0"/>
            <a:endParaRPr lang="he-IL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D30248E4-FC93-420E-B000-C5460B31A626}"/>
              </a:ext>
            </a:extLst>
          </p:cNvPr>
          <p:cNvSpPr txBox="1"/>
          <p:nvPr/>
        </p:nvSpPr>
        <p:spPr>
          <a:xfrm>
            <a:off x="886660" y="6018898"/>
            <a:ext cx="3698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FastText</a:t>
            </a:r>
            <a:r>
              <a:rPr lang="en-US" dirty="0"/>
              <a:t> with cleaned text- SVM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084334E-40D1-433F-8D49-EEFCAD3D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79" y="4133761"/>
            <a:ext cx="5106777" cy="192453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28352F6A-8BAE-4570-802E-E611A02E3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41" y="3949164"/>
            <a:ext cx="5337815" cy="1910745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B5EA8437-7984-466F-878D-60977A23A8F7}"/>
              </a:ext>
            </a:extLst>
          </p:cNvPr>
          <p:cNvSpPr txBox="1"/>
          <p:nvPr/>
        </p:nvSpPr>
        <p:spPr>
          <a:xfrm>
            <a:off x="6301724" y="6035671"/>
            <a:ext cx="54298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FastText</a:t>
            </a:r>
            <a:r>
              <a:rPr lang="en-US" dirty="0"/>
              <a:t> with cleaned text- Logistic Regression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3493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F63109-57FF-4909-8FC9-A7AD1F49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things we did and challenges</a:t>
            </a: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1512E5A-B809-4F4B-A4ED-D899E7C8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2603500"/>
            <a:ext cx="9878917" cy="3416300"/>
          </a:xfrm>
        </p:spPr>
        <p:txBody>
          <a:bodyPr/>
          <a:lstStyle/>
          <a:p>
            <a:pPr algn="l" rtl="0"/>
            <a:r>
              <a:rPr lang="en-US" dirty="0"/>
              <a:t>Classification of reviews (supervised model)</a:t>
            </a:r>
          </a:p>
          <a:p>
            <a:pPr lvl="1" algn="l" rtl="0"/>
            <a:r>
              <a:rPr lang="en-US" dirty="0"/>
              <a:t>…continue</a:t>
            </a:r>
          </a:p>
          <a:p>
            <a:pPr lvl="1" algn="l" rtl="0"/>
            <a:endParaRPr lang="en-US" dirty="0"/>
          </a:p>
          <a:p>
            <a:pPr lvl="1" algn="l" rtl="0"/>
            <a:endParaRPr lang="he-IL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D30248E4-FC93-420E-B000-C5460B31A626}"/>
              </a:ext>
            </a:extLst>
          </p:cNvPr>
          <p:cNvSpPr txBox="1"/>
          <p:nvPr/>
        </p:nvSpPr>
        <p:spPr>
          <a:xfrm>
            <a:off x="886660" y="6018898"/>
            <a:ext cx="5321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FastText</a:t>
            </a:r>
            <a:r>
              <a:rPr lang="en-US" dirty="0"/>
              <a:t> with cleaned text- Random Forest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5D70687-4036-47B0-9AC4-D9CABC6D4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50" y="3887078"/>
            <a:ext cx="5534797" cy="1924319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59910B7F-8970-4A15-863F-219FE1B540B4}"/>
              </a:ext>
            </a:extLst>
          </p:cNvPr>
          <p:cNvSpPr txBox="1"/>
          <p:nvPr/>
        </p:nvSpPr>
        <p:spPr>
          <a:xfrm>
            <a:off x="6379545" y="6018898"/>
            <a:ext cx="5321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FastText</a:t>
            </a:r>
            <a:r>
              <a:rPr lang="en-US" dirty="0"/>
              <a:t> with cleaned text- Decision Tree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D01467D-47A4-444B-839A-8C1F40702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041" y="3873045"/>
            <a:ext cx="5442670" cy="189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1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F63109-57FF-4909-8FC9-A7AD1F49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things we did and challenges</a:t>
            </a: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1512E5A-B809-4F4B-A4ED-D899E7C8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2603500"/>
            <a:ext cx="9878917" cy="3416300"/>
          </a:xfrm>
        </p:spPr>
        <p:txBody>
          <a:bodyPr/>
          <a:lstStyle/>
          <a:p>
            <a:pPr algn="l" rtl="0"/>
            <a:r>
              <a:rPr lang="en-US" dirty="0"/>
              <a:t>Analyzing the text:</a:t>
            </a:r>
          </a:p>
          <a:p>
            <a:pPr lvl="1" algn="l" rtl="0"/>
            <a:r>
              <a:rPr lang="en-US" dirty="0"/>
              <a:t>Test if there are NA</a:t>
            </a:r>
          </a:p>
          <a:p>
            <a:pPr lvl="1" algn="l" rtl="0"/>
            <a:r>
              <a:rPr lang="en-US" dirty="0"/>
              <a:t>Test if data is balanced</a:t>
            </a:r>
          </a:p>
          <a:p>
            <a:pPr lvl="1" algn="l" rtl="0"/>
            <a:r>
              <a:rPr lang="en-US" dirty="0"/>
              <a:t>Explore our text: are there special characters (as &lt;</a:t>
            </a:r>
            <a:r>
              <a:rPr lang="en-US" dirty="0" err="1"/>
              <a:t>br</a:t>
            </a:r>
            <a:r>
              <a:rPr lang="en-US" dirty="0"/>
              <a:t> \&gt;), length of text</a:t>
            </a:r>
          </a:p>
          <a:p>
            <a:pPr lvl="1" algn="l" rtl="0"/>
            <a:r>
              <a:rPr lang="en-US" dirty="0"/>
              <a:t>Which tokenizer to use (</a:t>
            </a:r>
            <a:r>
              <a:rPr lang="en-US" dirty="0" err="1"/>
              <a:t>word_tokenize</a:t>
            </a:r>
            <a:r>
              <a:rPr lang="en-US" dirty="0"/>
              <a:t> / </a:t>
            </a:r>
            <a:r>
              <a:rPr lang="en-US" dirty="0" err="1"/>
              <a:t>RegexpTokenizer</a:t>
            </a:r>
            <a:r>
              <a:rPr lang="en-US" dirty="0"/>
              <a:t> from </a:t>
            </a:r>
            <a:r>
              <a:rPr lang="en-US" dirty="0" err="1"/>
              <a:t>nltk</a:t>
            </a:r>
            <a:r>
              <a:rPr lang="en-US" dirty="0"/>
              <a:t>)</a:t>
            </a:r>
          </a:p>
          <a:p>
            <a:pPr marL="457200" lvl="1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0164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F63109-57FF-4909-8FC9-A7AD1F49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things we did and challenges</a:t>
            </a: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1512E5A-B809-4F4B-A4ED-D899E7C8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2603500"/>
            <a:ext cx="9878917" cy="3416300"/>
          </a:xfrm>
        </p:spPr>
        <p:txBody>
          <a:bodyPr/>
          <a:lstStyle/>
          <a:p>
            <a:pPr algn="l" rtl="0"/>
            <a:r>
              <a:rPr lang="en-US" dirty="0"/>
              <a:t>Analyzing the text:</a:t>
            </a:r>
          </a:p>
          <a:p>
            <a:pPr lvl="1" algn="l" rtl="0"/>
            <a:r>
              <a:rPr lang="en-US" dirty="0"/>
              <a:t>Which words are most used (after we </a:t>
            </a:r>
            <a:r>
              <a:rPr lang="en-US" dirty="0" err="1"/>
              <a:t>preprcossed</a:t>
            </a:r>
            <a:r>
              <a:rPr lang="en-US" dirty="0"/>
              <a:t> the text)</a:t>
            </a:r>
            <a:br>
              <a:rPr lang="en-US" dirty="0"/>
            </a:br>
            <a:endParaRPr lang="en-US" dirty="0"/>
          </a:p>
          <a:p>
            <a:pPr lvl="1" algn="l" rtl="0"/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5B5526F-AF0A-49E8-A1E1-F250A3FB2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7" y="3338777"/>
            <a:ext cx="495748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3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F63109-57FF-4909-8FC9-A7AD1F49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things we did and challenges</a:t>
            </a: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1512E5A-B809-4F4B-A4ED-D899E7C8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2603500"/>
            <a:ext cx="9878917" cy="3416300"/>
          </a:xfrm>
        </p:spPr>
        <p:txBody>
          <a:bodyPr/>
          <a:lstStyle/>
          <a:p>
            <a:pPr algn="l" rtl="0"/>
            <a:r>
              <a:rPr lang="en-US" dirty="0"/>
              <a:t>Preprocessing the text</a:t>
            </a:r>
          </a:p>
          <a:p>
            <a:pPr lvl="1" algn="l" rtl="0"/>
            <a:r>
              <a:rPr lang="en-US" dirty="0"/>
              <a:t>Creating a function to preprocess (see </a:t>
            </a:r>
            <a:r>
              <a:rPr lang="en-US" dirty="0" err="1"/>
              <a:t>clean_reviews</a:t>
            </a:r>
            <a:r>
              <a:rPr lang="en-US" dirty="0"/>
              <a:t> function)</a:t>
            </a:r>
          </a:p>
          <a:p>
            <a:pPr lvl="1" algn="l" rtl="0"/>
            <a:endParaRPr lang="en-US" dirty="0"/>
          </a:p>
          <a:p>
            <a:pPr lvl="1"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8951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F63109-57FF-4909-8FC9-A7AD1F49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things we did and challenges</a:t>
            </a: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1512E5A-B809-4F4B-A4ED-D899E7C8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2603500"/>
            <a:ext cx="9878917" cy="3416300"/>
          </a:xfrm>
        </p:spPr>
        <p:txBody>
          <a:bodyPr/>
          <a:lstStyle/>
          <a:p>
            <a:pPr algn="l" rtl="0"/>
            <a:r>
              <a:rPr lang="en-US" dirty="0"/>
              <a:t>Embedding</a:t>
            </a:r>
          </a:p>
          <a:p>
            <a:pPr lvl="1" algn="l" rtl="0"/>
            <a:r>
              <a:rPr lang="en-US" dirty="0"/>
              <a:t>Word2Vec (Dov2Vec)</a:t>
            </a:r>
          </a:p>
          <a:p>
            <a:pPr lvl="2" algn="l" rtl="0"/>
            <a:r>
              <a:rPr lang="en-US" dirty="0"/>
              <a:t>Word2Vec  Trains a unique word embedding for every individual word</a:t>
            </a:r>
          </a:p>
          <a:p>
            <a:pPr lvl="1" algn="l" rtl="0"/>
            <a:r>
              <a:rPr lang="en-US" dirty="0" err="1"/>
              <a:t>FastText</a:t>
            </a:r>
            <a:endParaRPr lang="en-US" dirty="0"/>
          </a:p>
          <a:p>
            <a:pPr lvl="2" algn="l" rtl="0"/>
            <a:r>
              <a:rPr lang="en-US" dirty="0" err="1"/>
              <a:t>Fasttext</a:t>
            </a:r>
            <a:r>
              <a:rPr lang="en-US" dirty="0"/>
              <a:t> treats each word as the aggregation of its </a:t>
            </a:r>
            <a:r>
              <a:rPr lang="en-US" dirty="0" err="1"/>
              <a:t>subwords</a:t>
            </a:r>
            <a:r>
              <a:rPr lang="en-US" dirty="0"/>
              <a:t> (</a:t>
            </a:r>
            <a:r>
              <a:rPr lang="en-US" dirty="0" err="1"/>
              <a:t>subwords</a:t>
            </a:r>
            <a:r>
              <a:rPr lang="en-US" dirty="0"/>
              <a:t> are taken to be the character </a:t>
            </a:r>
            <a:r>
              <a:rPr lang="en-US" dirty="0" err="1"/>
              <a:t>ngrams</a:t>
            </a:r>
            <a:r>
              <a:rPr lang="en-US" dirty="0"/>
              <a:t> of the word). The vector for a word is simply taken to be the sum of all vectors of its component char-</a:t>
            </a:r>
            <a:r>
              <a:rPr lang="en-US" dirty="0" err="1"/>
              <a:t>ngrams</a:t>
            </a:r>
            <a:endParaRPr lang="en-US" dirty="0"/>
          </a:p>
          <a:p>
            <a:pPr lvl="2" algn="l" rtl="0"/>
            <a:r>
              <a:rPr lang="en-US" dirty="0"/>
              <a:t>Better for morphologically rich languages (</a:t>
            </a:r>
            <a:r>
              <a:rPr lang="en-US" dirty="0" err="1"/>
              <a:t>Hebrew,German</a:t>
            </a:r>
            <a:r>
              <a:rPr lang="en-US" dirty="0"/>
              <a:t>, Turkish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 algn="l" rtl="0"/>
            <a:r>
              <a:rPr lang="en-US" dirty="0" err="1"/>
              <a:t>fastText</a:t>
            </a:r>
            <a:r>
              <a:rPr lang="en-US" dirty="0"/>
              <a:t> can obtain vectors even for out-of-vocabulary (OOV) words, by summing up vectors for its component char-</a:t>
            </a:r>
            <a:r>
              <a:rPr lang="en-US" dirty="0" err="1"/>
              <a:t>ngrams</a:t>
            </a:r>
            <a:r>
              <a:rPr lang="en-US" dirty="0"/>
              <a:t>, provided at least one of the char-</a:t>
            </a:r>
            <a:r>
              <a:rPr lang="en-US" dirty="0" err="1"/>
              <a:t>ngrams</a:t>
            </a:r>
            <a:r>
              <a:rPr lang="en-US" dirty="0"/>
              <a:t> was present in the training data.</a:t>
            </a:r>
          </a:p>
          <a:p>
            <a:pPr lvl="1"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2721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F63109-57FF-4909-8FC9-A7AD1F49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things we did and challenges</a:t>
            </a: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1512E5A-B809-4F4B-A4ED-D899E7C8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2603500"/>
            <a:ext cx="9878917" cy="3416300"/>
          </a:xfrm>
        </p:spPr>
        <p:txBody>
          <a:bodyPr/>
          <a:lstStyle/>
          <a:p>
            <a:pPr algn="l" rtl="0"/>
            <a:r>
              <a:rPr lang="en-US" dirty="0"/>
              <a:t>Classification of reviews (supervised model)</a:t>
            </a:r>
          </a:p>
          <a:p>
            <a:pPr lvl="1" algn="l" rtl="0"/>
            <a:r>
              <a:rPr lang="en-US" dirty="0"/>
              <a:t>Running Doc2Vec and using </a:t>
            </a:r>
            <a:r>
              <a:rPr lang="en-US" dirty="0" err="1"/>
              <a:t>DecisionTreeClassifier</a:t>
            </a:r>
            <a:endParaRPr lang="en-US" dirty="0"/>
          </a:p>
          <a:p>
            <a:pPr lvl="1" algn="l" rtl="0"/>
            <a:endParaRPr lang="en-US" dirty="0"/>
          </a:p>
          <a:p>
            <a:pPr lvl="1" algn="l" rtl="0"/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43C67EA5-35A9-42B1-BFFF-A8E9CE16D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960" y="3880097"/>
            <a:ext cx="5242280" cy="192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4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F63109-57FF-4909-8FC9-A7AD1F49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things we did and challenges</a:t>
            </a: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1512E5A-B809-4F4B-A4ED-D899E7C8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2603500"/>
            <a:ext cx="9878917" cy="3416300"/>
          </a:xfrm>
        </p:spPr>
        <p:txBody>
          <a:bodyPr/>
          <a:lstStyle/>
          <a:p>
            <a:pPr algn="l" rtl="0"/>
            <a:r>
              <a:rPr lang="en-US" dirty="0"/>
              <a:t>Classification of reviews (supervised model)</a:t>
            </a:r>
          </a:p>
          <a:p>
            <a:pPr lvl="1" algn="l" rtl="0"/>
            <a:r>
              <a:rPr lang="en-US" dirty="0"/>
              <a:t>Running Word2Vec and using </a:t>
            </a:r>
            <a:r>
              <a:rPr lang="en-US" dirty="0" err="1"/>
              <a:t>DecisionTreeClassifier</a:t>
            </a:r>
            <a:endParaRPr lang="en-US" dirty="0"/>
          </a:p>
          <a:p>
            <a:pPr lvl="1" algn="l" rtl="0"/>
            <a:endParaRPr lang="en-US" dirty="0"/>
          </a:p>
          <a:p>
            <a:pPr lvl="1" algn="l" rtl="0"/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D2625A4-C2F3-49D0-9B04-886DAD458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82" y="4007645"/>
            <a:ext cx="5801535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90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F63109-57FF-4909-8FC9-A7AD1F49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things we did and challenges</a:t>
            </a: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1512E5A-B809-4F4B-A4ED-D899E7C8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2603500"/>
            <a:ext cx="9878917" cy="3416300"/>
          </a:xfrm>
        </p:spPr>
        <p:txBody>
          <a:bodyPr/>
          <a:lstStyle/>
          <a:p>
            <a:pPr algn="l" rtl="0"/>
            <a:r>
              <a:rPr lang="en-US" dirty="0"/>
              <a:t>Classification of reviews (supervised model)</a:t>
            </a:r>
          </a:p>
          <a:p>
            <a:pPr lvl="1" algn="l" rtl="0"/>
            <a:r>
              <a:rPr lang="en-US" dirty="0"/>
              <a:t>Running Dord2Vec and using </a:t>
            </a:r>
            <a:r>
              <a:rPr lang="en-US" dirty="0" err="1"/>
              <a:t>DecisionTreeClassifier</a:t>
            </a:r>
            <a:r>
              <a:rPr lang="en-US" dirty="0"/>
              <a:t> , and building model from training dataset only (</a:t>
            </a:r>
            <a:r>
              <a:rPr lang="en-US" i="1" dirty="0" err="1"/>
              <a:t>model.build_vocab</a:t>
            </a:r>
            <a:r>
              <a:rPr lang="en-US" i="1" dirty="0"/>
              <a:t>(</a:t>
            </a:r>
            <a:r>
              <a:rPr lang="en-US" i="1" dirty="0" err="1"/>
              <a:t>train_corpus</a:t>
            </a:r>
            <a:r>
              <a:rPr lang="en-US" i="1" dirty="0"/>
              <a:t>)</a:t>
            </a:r>
            <a:r>
              <a:rPr lang="en-US" dirty="0"/>
              <a:t>)</a:t>
            </a:r>
          </a:p>
          <a:p>
            <a:pPr lvl="1" algn="l" rtl="0"/>
            <a:r>
              <a:rPr lang="en-US" dirty="0"/>
              <a:t>Vector size = 50</a:t>
            </a:r>
          </a:p>
          <a:p>
            <a:pPr lvl="1" algn="l" rtl="0"/>
            <a:endParaRPr lang="en-US" dirty="0"/>
          </a:p>
          <a:p>
            <a:pPr lvl="1" algn="l" rtl="0"/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FA49558-BC76-45EA-9F7B-CA6EFF180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671" y="4105008"/>
            <a:ext cx="5658640" cy="1914792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3E0E4A0-3E4A-442A-8D9C-E2446D6CA570}"/>
              </a:ext>
            </a:extLst>
          </p:cNvPr>
          <p:cNvSpPr txBox="1"/>
          <p:nvPr/>
        </p:nvSpPr>
        <p:spPr>
          <a:xfrm>
            <a:off x="4922196" y="6138153"/>
            <a:ext cx="27334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DecisionTree</a:t>
            </a:r>
            <a:r>
              <a:rPr lang="en-US" dirty="0"/>
              <a:t> Model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5737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F63109-57FF-4909-8FC9-A7AD1F49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things we did and challenges</a:t>
            </a: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1512E5A-B809-4F4B-A4ED-D899E7C8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2603500"/>
            <a:ext cx="9878917" cy="3416300"/>
          </a:xfrm>
        </p:spPr>
        <p:txBody>
          <a:bodyPr/>
          <a:lstStyle/>
          <a:p>
            <a:pPr algn="l" rtl="0"/>
            <a:r>
              <a:rPr lang="en-US" dirty="0"/>
              <a:t>Classification of reviews (supervised model)</a:t>
            </a:r>
          </a:p>
          <a:p>
            <a:pPr lvl="1" algn="l" rtl="0"/>
            <a:r>
              <a:rPr lang="en-US" dirty="0"/>
              <a:t>..continue</a:t>
            </a:r>
          </a:p>
          <a:p>
            <a:pPr lvl="1" algn="l" rtl="0"/>
            <a:endParaRPr lang="en-US" dirty="0"/>
          </a:p>
          <a:p>
            <a:pPr lvl="1" algn="l" rtl="0"/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57F1462-DC54-4F8B-829E-9840A5F9D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8" y="4047850"/>
            <a:ext cx="5591955" cy="1971950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3DD3447-9580-41B5-B558-7F65504323AE}"/>
              </a:ext>
            </a:extLst>
          </p:cNvPr>
          <p:cNvSpPr txBox="1"/>
          <p:nvPr/>
        </p:nvSpPr>
        <p:spPr>
          <a:xfrm>
            <a:off x="2276273" y="6215975"/>
            <a:ext cx="162451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SVM Model</a:t>
            </a: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9E24C469-6BE0-4530-A453-0C0696057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656" y="4047850"/>
            <a:ext cx="5649113" cy="1971950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C713C63-930E-4995-AE6D-47382FB40DAF}"/>
              </a:ext>
            </a:extLst>
          </p:cNvPr>
          <p:cNvSpPr txBox="1"/>
          <p:nvPr/>
        </p:nvSpPr>
        <p:spPr>
          <a:xfrm>
            <a:off x="8291210" y="6215975"/>
            <a:ext cx="29166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RandomForest</a:t>
            </a:r>
            <a:r>
              <a:rPr lang="en-US" dirty="0"/>
              <a:t> Model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51921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 - חדר ישיבות">
  <a:themeElements>
    <a:clrScheme name="יונים - חדר ישיבות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יונים - חדר ישיבות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 - חדר ישיבות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465</Words>
  <Application>Microsoft Office PowerPoint</Application>
  <PresentationFormat>מסך רחב</PresentationFormat>
  <Paragraphs>66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יונים - חדר ישיבות</vt:lpstr>
      <vt:lpstr>IMDb Reviews Analysis</vt:lpstr>
      <vt:lpstr>Main things we did and challenges</vt:lpstr>
      <vt:lpstr>Main things we did and challenges</vt:lpstr>
      <vt:lpstr>Main things we did and challenges</vt:lpstr>
      <vt:lpstr>Main things we did and challenges</vt:lpstr>
      <vt:lpstr>Main things we did and challenges</vt:lpstr>
      <vt:lpstr>Main things we did and challenges</vt:lpstr>
      <vt:lpstr>Main things we did and challenges</vt:lpstr>
      <vt:lpstr>Main things we did and challenges</vt:lpstr>
      <vt:lpstr>Main things we did and challenges</vt:lpstr>
      <vt:lpstr>Main things we did and challenges</vt:lpstr>
      <vt:lpstr>Main things we did and challenges</vt:lpstr>
      <vt:lpstr>Main things we did and challenges</vt:lpstr>
      <vt:lpstr>Main things we did and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Reviews Analysis</dc:title>
  <dc:creator>תמר נוי</dc:creator>
  <cp:lastModifiedBy>תמר נוי</cp:lastModifiedBy>
  <cp:revision>134</cp:revision>
  <dcterms:created xsi:type="dcterms:W3CDTF">2020-10-20T10:22:08Z</dcterms:created>
  <dcterms:modified xsi:type="dcterms:W3CDTF">2020-11-17T10:18:34Z</dcterms:modified>
</cp:coreProperties>
</file>