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17"/>
  </p:notesMasterIdLst>
  <p:sldIdLst>
    <p:sldId id="256" r:id="rId2"/>
    <p:sldId id="263" r:id="rId3"/>
    <p:sldId id="264" r:id="rId4"/>
    <p:sldId id="265" r:id="rId5"/>
    <p:sldId id="275" r:id="rId6"/>
    <p:sldId id="274" r:id="rId7"/>
    <p:sldId id="266" r:id="rId8"/>
    <p:sldId id="267" r:id="rId9"/>
    <p:sldId id="268" r:id="rId10"/>
    <p:sldId id="269" r:id="rId11"/>
    <p:sldId id="270" r:id="rId12"/>
    <p:sldId id="271" r:id="rId13"/>
    <p:sldId id="272" r:id="rId14"/>
    <p:sldId id="273"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2201" autoAdjust="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9B3FE1B-01D1-459D-875F-8154E6AE5851}" type="datetimeFigureOut">
              <a:rPr lang="he-IL" smtClean="0"/>
              <a:t>כ"ב/כסלו/תשפ"א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6656299-95F5-4672-9317-3DE3BC982A1F}" type="slidenum">
              <a:rPr lang="he-IL" smtClean="0"/>
              <a:t>‹#›</a:t>
            </a:fld>
            <a:endParaRPr lang="he-IL"/>
          </a:p>
        </p:txBody>
      </p:sp>
    </p:spTree>
    <p:extLst>
      <p:ext uri="{BB962C8B-B14F-4D97-AF65-F5344CB8AC3E}">
        <p14:creationId xmlns:p14="http://schemas.microsoft.com/office/powerpoint/2010/main" val="5761586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36B938-022E-4225-A7C0-0A189B935F48}" type="datetimeFigureOut">
              <a:rPr lang="he-IL" smtClean="0"/>
              <a:t>כ"ב/כסלו/תשפ"א</a:t>
            </a:fld>
            <a:endParaRPr lang="he-I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he-I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608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כ"ב/כסלו/תשפ"א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3296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כ"ב/כסלו/תשפ"א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9474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כ"ב/כסלו/תשפ"א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16275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כ"ב/כסלו/תשפ"א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46936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כ"ב/כסלו/תשפ"א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29023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כ"ב/כסלו/תשפ"א</a:t>
            </a:fld>
            <a:endParaRPr lang="he-IL"/>
          </a:p>
        </p:txBody>
      </p:sp>
      <p:sp>
        <p:nvSpPr>
          <p:cNvPr id="8" name="Footer Placeholder 7"/>
          <p:cNvSpPr>
            <a:spLocks noGrp="1"/>
          </p:cNvSpPr>
          <p:nvPr>
            <p:ph type="ftr" sz="quarter" idx="11"/>
          </p:nvPr>
        </p:nvSpPr>
        <p:spPr>
          <a:xfrm>
            <a:off x="561111" y="6391838"/>
            <a:ext cx="3644282" cy="304801"/>
          </a:xfrm>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186816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36B938-022E-4225-A7C0-0A189B935F48}" type="datetimeFigureOut">
              <a:rPr lang="he-IL" smtClean="0"/>
              <a:t>כ"ב/כסלו/תשפ"א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522271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36B938-022E-4225-A7C0-0A189B935F48}" type="datetimeFigureOut">
              <a:rPr lang="he-IL" smtClean="0"/>
              <a:t>כ"ב/כסלו/תשפ"א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1942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236B938-022E-4225-A7C0-0A189B935F48}" type="datetimeFigureOut">
              <a:rPr lang="he-IL" smtClean="0"/>
              <a:t>כ"ב/כסלו/תשפ"א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8501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כ"ב/כסלו/תשפ"א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60747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236B938-022E-4225-A7C0-0A189B935F48}" type="datetimeFigureOut">
              <a:rPr lang="he-IL" smtClean="0"/>
              <a:t>כ"ב/כסלו/תשפ"א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56956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236B938-022E-4225-A7C0-0A189B935F48}" type="datetimeFigureOut">
              <a:rPr lang="he-IL" smtClean="0"/>
              <a:t>כ"ב/כסלו/תשפ"א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5301258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236B938-022E-4225-A7C0-0A189B935F48}" type="datetimeFigureOut">
              <a:rPr lang="he-IL" smtClean="0"/>
              <a:t>כ"ב/כסלו/תשפ"א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71448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6B938-022E-4225-A7C0-0A189B935F48}" type="datetimeFigureOut">
              <a:rPr lang="he-IL" smtClean="0"/>
              <a:t>כ"ב/כסלו/תשפ"א</a:t>
            </a:fld>
            <a:endParaRPr lang="he-IL"/>
          </a:p>
        </p:txBody>
      </p:sp>
      <p:sp>
        <p:nvSpPr>
          <p:cNvPr id="3" name="Footer Placeholder 2"/>
          <p:cNvSpPr>
            <a:spLocks noGrp="1"/>
          </p:cNvSpPr>
          <p:nvPr>
            <p:ph type="ftr" sz="quarter" idx="11"/>
          </p:nvPr>
        </p:nvSpPr>
        <p:spPr/>
        <p:txBody>
          <a:bodyPr/>
          <a:lstStyle/>
          <a:p>
            <a:endParaRPr lang="he-I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0995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כ"ב/כסלו/תשפ"א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9940902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he-IL"/>
              <a:t>לחץ על הסמל כדי להוסיף תמונה</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כ"ב/כסלו/תשפ"א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70840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36B938-022E-4225-A7C0-0A189B935F48}" type="datetimeFigureOut">
              <a:rPr lang="he-IL" smtClean="0"/>
              <a:t>כ"ב/כסלו/תשפ"א</a:t>
            </a:fld>
            <a:endParaRPr lang="he-I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he-I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7DB4024-E9DB-443A-A93A-A93606FCF05D}" type="slidenum">
              <a:rPr lang="he-IL" smtClean="0"/>
              <a:t>‹#›</a:t>
            </a:fld>
            <a:endParaRPr lang="he-IL"/>
          </a:p>
        </p:txBody>
      </p:sp>
    </p:spTree>
    <p:extLst>
      <p:ext uri="{BB962C8B-B14F-4D97-AF65-F5344CB8AC3E}">
        <p14:creationId xmlns:p14="http://schemas.microsoft.com/office/powerpoint/2010/main" val="3081405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1" eaLnBrk="1" latinLnBrk="0" hangingPunct="1">
        <a:spcBef>
          <a:spcPct val="0"/>
        </a:spcBef>
        <a:buNone/>
        <a:defRPr sz="36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n.everybodywiki.com/IMDb"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leanchange.org/lean-change-management/"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25F64E25-976A-4811-9F36-E211B43DA1F9}"/>
              </a:ext>
            </a:extLst>
          </p:cNvPr>
          <p:cNvSpPr>
            <a:spLocks noGrp="1"/>
          </p:cNvSpPr>
          <p:nvPr>
            <p:ph type="ctrTitle"/>
          </p:nvPr>
        </p:nvSpPr>
        <p:spPr>
          <a:xfrm>
            <a:off x="1683171" y="1143000"/>
            <a:ext cx="8825658" cy="3389217"/>
          </a:xfrm>
        </p:spPr>
        <p:txBody>
          <a:bodyPr anchor="ctr">
            <a:normAutofit/>
          </a:bodyPr>
          <a:lstStyle/>
          <a:p>
            <a:pPr algn="ctr"/>
            <a:r>
              <a:rPr lang="en-US" sz="6600" dirty="0">
                <a:solidFill>
                  <a:srgbClr val="FFFFFF"/>
                </a:solidFill>
              </a:rPr>
              <a:t>IMDb Reviews Analysis</a:t>
            </a:r>
            <a:endParaRPr lang="he-IL" sz="6600" dirty="0">
              <a:solidFill>
                <a:srgbClr val="FFFFFF"/>
              </a:solidFill>
            </a:endParaRPr>
          </a:p>
        </p:txBody>
      </p:sp>
      <p:sp>
        <p:nvSpPr>
          <p:cNvPr id="3" name="כותרת משנה 2">
            <a:extLst>
              <a:ext uri="{FF2B5EF4-FFF2-40B4-BE49-F238E27FC236}">
                <a16:creationId xmlns:a16="http://schemas.microsoft.com/office/drawing/2014/main" id="{63373AD9-B798-4CC2-B71E-7AE81ABEE343}"/>
              </a:ext>
            </a:extLst>
          </p:cNvPr>
          <p:cNvSpPr>
            <a:spLocks noGrp="1"/>
          </p:cNvSpPr>
          <p:nvPr>
            <p:ph type="subTitle" idx="1"/>
          </p:nvPr>
        </p:nvSpPr>
        <p:spPr>
          <a:xfrm>
            <a:off x="1683171" y="4912805"/>
            <a:ext cx="8825658" cy="828932"/>
          </a:xfrm>
        </p:spPr>
        <p:txBody>
          <a:bodyPr>
            <a:normAutofit/>
          </a:bodyPr>
          <a:lstStyle/>
          <a:p>
            <a:pPr algn="ctr"/>
            <a:r>
              <a:rPr lang="en-US" sz="3600" dirty="0">
                <a:solidFill>
                  <a:schemeClr val="tx2"/>
                </a:solidFill>
              </a:rPr>
              <a:t>Make the most from user reviews</a:t>
            </a:r>
            <a:endParaRPr lang="he-IL" sz="3600" dirty="0">
              <a:solidFill>
                <a:schemeClr val="tx2"/>
              </a:solidFill>
            </a:endParaRPr>
          </a:p>
        </p:txBody>
      </p:sp>
      <p:pic>
        <p:nvPicPr>
          <p:cNvPr id="15" name="תמונה 14" descr="תמונה שמכילה ציור, לוח&#10;&#10;התיאור נוצר באופן אוטומטי">
            <a:extLst>
              <a:ext uri="{FF2B5EF4-FFF2-40B4-BE49-F238E27FC236}">
                <a16:creationId xmlns:a16="http://schemas.microsoft.com/office/drawing/2014/main" id="{BCC3835A-E84C-454E-AD4F-6EFDB36F34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7253" y="561182"/>
            <a:ext cx="2381250" cy="1162050"/>
          </a:xfrm>
          <a:prstGeom prst="rect">
            <a:avLst/>
          </a:prstGeom>
        </p:spPr>
      </p:pic>
      <p:pic>
        <p:nvPicPr>
          <p:cNvPr id="18" name="תמונה 17">
            <a:extLst>
              <a:ext uri="{FF2B5EF4-FFF2-40B4-BE49-F238E27FC236}">
                <a16:creationId xmlns:a16="http://schemas.microsoft.com/office/drawing/2014/main" id="{BB7F749A-1C4C-4B80-9BC7-D6EF648941C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68511" y="600454"/>
            <a:ext cx="3236236" cy="1085091"/>
          </a:xfrm>
          <a:prstGeom prst="rect">
            <a:avLst/>
          </a:prstGeom>
        </p:spPr>
      </p:pic>
      <p:sp>
        <p:nvSpPr>
          <p:cNvPr id="20" name="תיבת טקסט 19">
            <a:extLst>
              <a:ext uri="{FF2B5EF4-FFF2-40B4-BE49-F238E27FC236}">
                <a16:creationId xmlns:a16="http://schemas.microsoft.com/office/drawing/2014/main" id="{B5A20CC3-7ED6-400A-A01A-937668348FB0}"/>
              </a:ext>
            </a:extLst>
          </p:cNvPr>
          <p:cNvSpPr txBox="1"/>
          <p:nvPr/>
        </p:nvSpPr>
        <p:spPr>
          <a:xfrm>
            <a:off x="321013" y="6118698"/>
            <a:ext cx="3161489" cy="379379"/>
          </a:xfrm>
          <a:prstGeom prst="rect">
            <a:avLst/>
          </a:prstGeom>
          <a:noFill/>
        </p:spPr>
        <p:txBody>
          <a:bodyPr wrap="square" rtlCol="1">
            <a:spAutoFit/>
          </a:bodyPr>
          <a:lstStyle/>
          <a:p>
            <a:r>
              <a:rPr lang="en-US" dirty="0">
                <a:solidFill>
                  <a:srgbClr val="002060"/>
                </a:solidFill>
              </a:rPr>
              <a:t>Nir Shelly &amp; Shani Noy</a:t>
            </a:r>
            <a:endParaRPr lang="he-IL" dirty="0">
              <a:solidFill>
                <a:srgbClr val="002060"/>
              </a:solidFill>
            </a:endParaRPr>
          </a:p>
        </p:txBody>
      </p:sp>
      <p:sp>
        <p:nvSpPr>
          <p:cNvPr id="21" name="תיבת טקסט 20">
            <a:extLst>
              <a:ext uri="{FF2B5EF4-FFF2-40B4-BE49-F238E27FC236}">
                <a16:creationId xmlns:a16="http://schemas.microsoft.com/office/drawing/2014/main" id="{EFE99CF3-E676-41FF-9ED7-8469ADD3CEF6}"/>
              </a:ext>
            </a:extLst>
          </p:cNvPr>
          <p:cNvSpPr txBox="1"/>
          <p:nvPr/>
        </p:nvSpPr>
        <p:spPr>
          <a:xfrm>
            <a:off x="10035228" y="6118698"/>
            <a:ext cx="1832583" cy="379379"/>
          </a:xfrm>
          <a:prstGeom prst="rect">
            <a:avLst/>
          </a:prstGeom>
          <a:noFill/>
        </p:spPr>
        <p:txBody>
          <a:bodyPr wrap="square" rtlCol="1">
            <a:spAutoFit/>
          </a:bodyPr>
          <a:lstStyle/>
          <a:p>
            <a:r>
              <a:rPr lang="en-US" dirty="0">
                <a:solidFill>
                  <a:srgbClr val="002060"/>
                </a:solidFill>
              </a:rPr>
              <a:t>October 2020</a:t>
            </a:r>
            <a:endParaRPr lang="he-IL" dirty="0">
              <a:solidFill>
                <a:srgbClr val="002060"/>
              </a:solidFill>
            </a:endParaRPr>
          </a:p>
        </p:txBody>
      </p:sp>
    </p:spTree>
    <p:extLst>
      <p:ext uri="{BB962C8B-B14F-4D97-AF65-F5344CB8AC3E}">
        <p14:creationId xmlns:p14="http://schemas.microsoft.com/office/powerpoint/2010/main" val="310021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..continue</a:t>
            </a:r>
          </a:p>
          <a:p>
            <a:pPr lvl="1" algn="l" rtl="0"/>
            <a:endParaRPr lang="en-US" dirty="0"/>
          </a:p>
          <a:p>
            <a:pPr lvl="1" algn="l" rtl="0"/>
            <a:endParaRPr lang="he-IL" dirty="0"/>
          </a:p>
        </p:txBody>
      </p:sp>
      <p:sp>
        <p:nvSpPr>
          <p:cNvPr id="6" name="תיבת טקסט 5">
            <a:extLst>
              <a:ext uri="{FF2B5EF4-FFF2-40B4-BE49-F238E27FC236}">
                <a16:creationId xmlns:a16="http://schemas.microsoft.com/office/drawing/2014/main" id="{43DD3447-9580-41B5-B558-7F65504323AE}"/>
              </a:ext>
            </a:extLst>
          </p:cNvPr>
          <p:cNvSpPr txBox="1"/>
          <p:nvPr/>
        </p:nvSpPr>
        <p:spPr>
          <a:xfrm>
            <a:off x="1952016" y="6215975"/>
            <a:ext cx="3073940" cy="369332"/>
          </a:xfrm>
          <a:prstGeom prst="rect">
            <a:avLst/>
          </a:prstGeom>
          <a:noFill/>
        </p:spPr>
        <p:txBody>
          <a:bodyPr wrap="square" rtlCol="1">
            <a:spAutoFit/>
          </a:bodyPr>
          <a:lstStyle/>
          <a:p>
            <a:r>
              <a:rPr lang="en-US" dirty="0"/>
              <a:t>Logistic Regression Model</a:t>
            </a:r>
            <a:endParaRPr lang="he-IL" dirty="0"/>
          </a:p>
        </p:txBody>
      </p:sp>
      <p:sp>
        <p:nvSpPr>
          <p:cNvPr id="8" name="תיבת טקסט 7">
            <a:extLst>
              <a:ext uri="{FF2B5EF4-FFF2-40B4-BE49-F238E27FC236}">
                <a16:creationId xmlns:a16="http://schemas.microsoft.com/office/drawing/2014/main" id="{AC713C63-930E-4995-AE6D-47382FB40DAF}"/>
              </a:ext>
            </a:extLst>
          </p:cNvPr>
          <p:cNvSpPr txBox="1"/>
          <p:nvPr/>
        </p:nvSpPr>
        <p:spPr>
          <a:xfrm>
            <a:off x="8291210" y="6215975"/>
            <a:ext cx="2916676" cy="369332"/>
          </a:xfrm>
          <a:prstGeom prst="rect">
            <a:avLst/>
          </a:prstGeom>
          <a:noFill/>
        </p:spPr>
        <p:txBody>
          <a:bodyPr wrap="square" rtlCol="1">
            <a:spAutoFit/>
          </a:bodyPr>
          <a:lstStyle/>
          <a:p>
            <a:r>
              <a:rPr lang="en-US" dirty="0"/>
              <a:t>Naive Base Model</a:t>
            </a:r>
            <a:endParaRPr lang="he-IL" dirty="0"/>
          </a:p>
        </p:txBody>
      </p:sp>
      <p:pic>
        <p:nvPicPr>
          <p:cNvPr id="3" name="תמונה 2">
            <a:extLst>
              <a:ext uri="{FF2B5EF4-FFF2-40B4-BE49-F238E27FC236}">
                <a16:creationId xmlns:a16="http://schemas.microsoft.com/office/drawing/2014/main" id="{5D37AE59-70DB-45A0-9458-876039244BF3}"/>
              </a:ext>
            </a:extLst>
          </p:cNvPr>
          <p:cNvPicPr>
            <a:picLocks noChangeAspect="1"/>
          </p:cNvPicPr>
          <p:nvPr/>
        </p:nvPicPr>
        <p:blipFill>
          <a:blip r:embed="rId2"/>
          <a:stretch>
            <a:fillRect/>
          </a:stretch>
        </p:blipFill>
        <p:spPr>
          <a:xfrm>
            <a:off x="531061" y="3786046"/>
            <a:ext cx="5915851" cy="2029108"/>
          </a:xfrm>
          <a:prstGeom prst="rect">
            <a:avLst/>
          </a:prstGeom>
        </p:spPr>
      </p:pic>
      <p:pic>
        <p:nvPicPr>
          <p:cNvPr id="9" name="תמונה 8">
            <a:extLst>
              <a:ext uri="{FF2B5EF4-FFF2-40B4-BE49-F238E27FC236}">
                <a16:creationId xmlns:a16="http://schemas.microsoft.com/office/drawing/2014/main" id="{78FB95B7-D7F6-4C22-8E4E-614F546EB462}"/>
              </a:ext>
            </a:extLst>
          </p:cNvPr>
          <p:cNvPicPr>
            <a:picLocks noChangeAspect="1"/>
          </p:cNvPicPr>
          <p:nvPr/>
        </p:nvPicPr>
        <p:blipFill>
          <a:blip r:embed="rId3"/>
          <a:stretch>
            <a:fillRect/>
          </a:stretch>
        </p:blipFill>
        <p:spPr>
          <a:xfrm>
            <a:off x="6446912" y="3871783"/>
            <a:ext cx="5630061" cy="1943371"/>
          </a:xfrm>
          <a:prstGeom prst="rect">
            <a:avLst/>
          </a:prstGeom>
        </p:spPr>
      </p:pic>
    </p:spTree>
    <p:extLst>
      <p:ext uri="{BB962C8B-B14F-4D97-AF65-F5344CB8AC3E}">
        <p14:creationId xmlns:p14="http://schemas.microsoft.com/office/powerpoint/2010/main" val="212108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..continue</a:t>
            </a:r>
          </a:p>
          <a:p>
            <a:pPr lvl="1" algn="l" rtl="0"/>
            <a:endParaRPr lang="en-US" dirty="0"/>
          </a:p>
          <a:p>
            <a:pPr lvl="1" algn="l" rtl="0"/>
            <a:endParaRPr lang="he-IL" dirty="0"/>
          </a:p>
        </p:txBody>
      </p:sp>
      <p:sp>
        <p:nvSpPr>
          <p:cNvPr id="6" name="תיבת טקסט 5">
            <a:extLst>
              <a:ext uri="{FF2B5EF4-FFF2-40B4-BE49-F238E27FC236}">
                <a16:creationId xmlns:a16="http://schemas.microsoft.com/office/drawing/2014/main" id="{43DD3447-9580-41B5-B558-7F65504323AE}"/>
              </a:ext>
            </a:extLst>
          </p:cNvPr>
          <p:cNvSpPr txBox="1"/>
          <p:nvPr/>
        </p:nvSpPr>
        <p:spPr>
          <a:xfrm>
            <a:off x="1952016" y="6215975"/>
            <a:ext cx="3073940" cy="369332"/>
          </a:xfrm>
          <a:prstGeom prst="rect">
            <a:avLst/>
          </a:prstGeom>
          <a:noFill/>
        </p:spPr>
        <p:txBody>
          <a:bodyPr wrap="square" rtlCol="1">
            <a:spAutoFit/>
          </a:bodyPr>
          <a:lstStyle/>
          <a:p>
            <a:r>
              <a:rPr lang="en-US" dirty="0" err="1"/>
              <a:t>LinearSVC</a:t>
            </a:r>
            <a:r>
              <a:rPr lang="en-US" dirty="0"/>
              <a:t> Model</a:t>
            </a:r>
            <a:endParaRPr lang="he-IL" dirty="0"/>
          </a:p>
        </p:txBody>
      </p:sp>
      <p:pic>
        <p:nvPicPr>
          <p:cNvPr id="5" name="תמונה 4">
            <a:extLst>
              <a:ext uri="{FF2B5EF4-FFF2-40B4-BE49-F238E27FC236}">
                <a16:creationId xmlns:a16="http://schemas.microsoft.com/office/drawing/2014/main" id="{6B4E1F83-7DE7-4966-866C-673866BB6590}"/>
              </a:ext>
            </a:extLst>
          </p:cNvPr>
          <p:cNvPicPr>
            <a:picLocks noChangeAspect="1"/>
          </p:cNvPicPr>
          <p:nvPr/>
        </p:nvPicPr>
        <p:blipFill>
          <a:blip r:embed="rId2"/>
          <a:stretch>
            <a:fillRect/>
          </a:stretch>
        </p:blipFill>
        <p:spPr>
          <a:xfrm>
            <a:off x="464351" y="3863062"/>
            <a:ext cx="5630061" cy="1952898"/>
          </a:xfrm>
          <a:prstGeom prst="rect">
            <a:avLst/>
          </a:prstGeom>
        </p:spPr>
      </p:pic>
      <p:sp>
        <p:nvSpPr>
          <p:cNvPr id="10" name="תיבת טקסט 9">
            <a:extLst>
              <a:ext uri="{FF2B5EF4-FFF2-40B4-BE49-F238E27FC236}">
                <a16:creationId xmlns:a16="http://schemas.microsoft.com/office/drawing/2014/main" id="{233EEE49-06ED-4996-A0EB-CE0225E9877D}"/>
              </a:ext>
            </a:extLst>
          </p:cNvPr>
          <p:cNvSpPr txBox="1"/>
          <p:nvPr/>
        </p:nvSpPr>
        <p:spPr>
          <a:xfrm>
            <a:off x="8213387" y="6215975"/>
            <a:ext cx="3073940" cy="369332"/>
          </a:xfrm>
          <a:prstGeom prst="rect">
            <a:avLst/>
          </a:prstGeom>
          <a:noFill/>
        </p:spPr>
        <p:txBody>
          <a:bodyPr wrap="square" rtlCol="1">
            <a:spAutoFit/>
          </a:bodyPr>
          <a:lstStyle/>
          <a:p>
            <a:r>
              <a:rPr lang="en-US" dirty="0"/>
              <a:t>KNN Model (k=7)</a:t>
            </a:r>
            <a:endParaRPr lang="he-IL" dirty="0"/>
          </a:p>
        </p:txBody>
      </p:sp>
      <p:pic>
        <p:nvPicPr>
          <p:cNvPr id="11" name="תמונה 10">
            <a:extLst>
              <a:ext uri="{FF2B5EF4-FFF2-40B4-BE49-F238E27FC236}">
                <a16:creationId xmlns:a16="http://schemas.microsoft.com/office/drawing/2014/main" id="{06455232-D515-401C-9D5C-DF308A8CD444}"/>
              </a:ext>
            </a:extLst>
          </p:cNvPr>
          <p:cNvPicPr>
            <a:picLocks noChangeAspect="1"/>
          </p:cNvPicPr>
          <p:nvPr/>
        </p:nvPicPr>
        <p:blipFill>
          <a:blip r:embed="rId3"/>
          <a:stretch>
            <a:fillRect/>
          </a:stretch>
        </p:blipFill>
        <p:spPr>
          <a:xfrm>
            <a:off x="6422601" y="3920220"/>
            <a:ext cx="5591955" cy="1838582"/>
          </a:xfrm>
          <a:prstGeom prst="rect">
            <a:avLst/>
          </a:prstGeom>
        </p:spPr>
      </p:pic>
    </p:spTree>
    <p:extLst>
      <p:ext uri="{BB962C8B-B14F-4D97-AF65-F5344CB8AC3E}">
        <p14:creationId xmlns:p14="http://schemas.microsoft.com/office/powerpoint/2010/main" val="274904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Using </a:t>
            </a:r>
            <a:r>
              <a:rPr lang="en-US" dirty="0" err="1"/>
              <a:t>Fasttext</a:t>
            </a:r>
            <a:r>
              <a:rPr lang="en-US" dirty="0"/>
              <a:t> from command-line, without ability to choose Model</a:t>
            </a:r>
          </a:p>
          <a:p>
            <a:pPr lvl="1" algn="l" rtl="0"/>
            <a:endParaRPr lang="en-US" dirty="0"/>
          </a:p>
          <a:p>
            <a:pPr lvl="1" algn="l" rtl="0"/>
            <a:endParaRPr lang="he-IL" dirty="0"/>
          </a:p>
        </p:txBody>
      </p:sp>
      <p:sp>
        <p:nvSpPr>
          <p:cNvPr id="6" name="תיבת טקסט 5">
            <a:extLst>
              <a:ext uri="{FF2B5EF4-FFF2-40B4-BE49-F238E27FC236}">
                <a16:creationId xmlns:a16="http://schemas.microsoft.com/office/drawing/2014/main" id="{43DD3447-9580-41B5-B558-7F65504323AE}"/>
              </a:ext>
            </a:extLst>
          </p:cNvPr>
          <p:cNvSpPr txBox="1"/>
          <p:nvPr/>
        </p:nvSpPr>
        <p:spPr>
          <a:xfrm>
            <a:off x="1280808" y="5835134"/>
            <a:ext cx="1524212" cy="369332"/>
          </a:xfrm>
          <a:prstGeom prst="rect">
            <a:avLst/>
          </a:prstGeom>
          <a:noFill/>
        </p:spPr>
        <p:txBody>
          <a:bodyPr wrap="square" rtlCol="1">
            <a:spAutoFit/>
          </a:bodyPr>
          <a:lstStyle/>
          <a:p>
            <a:r>
              <a:rPr lang="en-US" dirty="0" err="1"/>
              <a:t>FastText</a:t>
            </a:r>
            <a:endParaRPr lang="he-IL" dirty="0"/>
          </a:p>
        </p:txBody>
      </p:sp>
      <p:pic>
        <p:nvPicPr>
          <p:cNvPr id="3" name="תמונה 2">
            <a:extLst>
              <a:ext uri="{FF2B5EF4-FFF2-40B4-BE49-F238E27FC236}">
                <a16:creationId xmlns:a16="http://schemas.microsoft.com/office/drawing/2014/main" id="{07668EC8-73FF-4C26-88E2-D40D99D18281}"/>
              </a:ext>
            </a:extLst>
          </p:cNvPr>
          <p:cNvPicPr>
            <a:picLocks noChangeAspect="1"/>
          </p:cNvPicPr>
          <p:nvPr/>
        </p:nvPicPr>
        <p:blipFill>
          <a:blip r:embed="rId2"/>
          <a:stretch>
            <a:fillRect/>
          </a:stretch>
        </p:blipFill>
        <p:spPr>
          <a:xfrm>
            <a:off x="1154954" y="4814021"/>
            <a:ext cx="1524213" cy="809738"/>
          </a:xfrm>
          <a:prstGeom prst="rect">
            <a:avLst/>
          </a:prstGeom>
        </p:spPr>
      </p:pic>
      <p:sp>
        <p:nvSpPr>
          <p:cNvPr id="9" name="תיבת טקסט 8">
            <a:extLst>
              <a:ext uri="{FF2B5EF4-FFF2-40B4-BE49-F238E27FC236}">
                <a16:creationId xmlns:a16="http://schemas.microsoft.com/office/drawing/2014/main" id="{6D1E9806-7DBD-4ED1-92D8-CD7C96DDFEAD}"/>
              </a:ext>
            </a:extLst>
          </p:cNvPr>
          <p:cNvSpPr txBox="1"/>
          <p:nvPr/>
        </p:nvSpPr>
        <p:spPr>
          <a:xfrm>
            <a:off x="7335560" y="5916917"/>
            <a:ext cx="3698311" cy="646331"/>
          </a:xfrm>
          <a:prstGeom prst="rect">
            <a:avLst/>
          </a:prstGeom>
          <a:noFill/>
        </p:spPr>
        <p:txBody>
          <a:bodyPr wrap="square" rtlCol="1">
            <a:spAutoFit/>
          </a:bodyPr>
          <a:lstStyle/>
          <a:p>
            <a:r>
              <a:rPr lang="en-US" dirty="0" err="1"/>
              <a:t>FastText</a:t>
            </a:r>
            <a:r>
              <a:rPr lang="en-US" dirty="0"/>
              <a:t> with cleaned text and learning rate=0.05, epochs=30</a:t>
            </a:r>
            <a:endParaRPr lang="he-IL" dirty="0"/>
          </a:p>
        </p:txBody>
      </p:sp>
      <p:pic>
        <p:nvPicPr>
          <p:cNvPr id="7" name="תמונה 6">
            <a:extLst>
              <a:ext uri="{FF2B5EF4-FFF2-40B4-BE49-F238E27FC236}">
                <a16:creationId xmlns:a16="http://schemas.microsoft.com/office/drawing/2014/main" id="{640D5ADA-1733-49DA-8B71-046B3ED16637}"/>
              </a:ext>
            </a:extLst>
          </p:cNvPr>
          <p:cNvPicPr>
            <a:picLocks noChangeAspect="1"/>
          </p:cNvPicPr>
          <p:nvPr/>
        </p:nvPicPr>
        <p:blipFill>
          <a:blip r:embed="rId3"/>
          <a:stretch>
            <a:fillRect/>
          </a:stretch>
        </p:blipFill>
        <p:spPr>
          <a:xfrm>
            <a:off x="3906658" y="4727559"/>
            <a:ext cx="1629002" cy="771633"/>
          </a:xfrm>
          <a:prstGeom prst="rect">
            <a:avLst/>
          </a:prstGeom>
        </p:spPr>
      </p:pic>
      <p:pic>
        <p:nvPicPr>
          <p:cNvPr id="8" name="תמונה 7">
            <a:extLst>
              <a:ext uri="{FF2B5EF4-FFF2-40B4-BE49-F238E27FC236}">
                <a16:creationId xmlns:a16="http://schemas.microsoft.com/office/drawing/2014/main" id="{371B6D2D-36EA-4C29-A6F9-1DEEAF05421A}"/>
              </a:ext>
            </a:extLst>
          </p:cNvPr>
          <p:cNvPicPr>
            <a:picLocks noChangeAspect="1"/>
          </p:cNvPicPr>
          <p:nvPr/>
        </p:nvPicPr>
        <p:blipFill>
          <a:blip r:embed="rId4"/>
          <a:stretch>
            <a:fillRect/>
          </a:stretch>
        </p:blipFill>
        <p:spPr>
          <a:xfrm>
            <a:off x="8207982" y="4727559"/>
            <a:ext cx="1943371" cy="943107"/>
          </a:xfrm>
          <a:prstGeom prst="rect">
            <a:avLst/>
          </a:prstGeom>
        </p:spPr>
      </p:pic>
      <p:sp>
        <p:nvSpPr>
          <p:cNvPr id="12" name="תיבת טקסט 11">
            <a:extLst>
              <a:ext uri="{FF2B5EF4-FFF2-40B4-BE49-F238E27FC236}">
                <a16:creationId xmlns:a16="http://schemas.microsoft.com/office/drawing/2014/main" id="{D30248E4-FC93-420E-B000-C5460B31A626}"/>
              </a:ext>
            </a:extLst>
          </p:cNvPr>
          <p:cNvSpPr txBox="1"/>
          <p:nvPr/>
        </p:nvSpPr>
        <p:spPr>
          <a:xfrm>
            <a:off x="3542311" y="5937274"/>
            <a:ext cx="3698311" cy="369332"/>
          </a:xfrm>
          <a:prstGeom prst="rect">
            <a:avLst/>
          </a:prstGeom>
          <a:noFill/>
        </p:spPr>
        <p:txBody>
          <a:bodyPr wrap="square" rtlCol="1">
            <a:spAutoFit/>
          </a:bodyPr>
          <a:lstStyle/>
          <a:p>
            <a:r>
              <a:rPr lang="en-US" dirty="0" err="1"/>
              <a:t>FastText</a:t>
            </a:r>
            <a:r>
              <a:rPr lang="en-US" dirty="0"/>
              <a:t> with cleaned text</a:t>
            </a:r>
            <a:endParaRPr lang="he-IL" dirty="0"/>
          </a:p>
        </p:txBody>
      </p:sp>
    </p:spTree>
    <p:extLst>
      <p:ext uri="{BB962C8B-B14F-4D97-AF65-F5344CB8AC3E}">
        <p14:creationId xmlns:p14="http://schemas.microsoft.com/office/powerpoint/2010/main" val="2447700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Loading </a:t>
            </a:r>
            <a:r>
              <a:rPr lang="en-US" dirty="0" err="1"/>
              <a:t>FastText</a:t>
            </a:r>
            <a:r>
              <a:rPr lang="en-US" dirty="0"/>
              <a:t> model and using it with different algorithms</a:t>
            </a:r>
          </a:p>
          <a:p>
            <a:pPr lvl="1" algn="l" rtl="0"/>
            <a:endParaRPr lang="en-US" dirty="0"/>
          </a:p>
          <a:p>
            <a:pPr lvl="1" algn="l" rtl="0"/>
            <a:endParaRPr lang="he-IL" dirty="0"/>
          </a:p>
        </p:txBody>
      </p:sp>
      <p:sp>
        <p:nvSpPr>
          <p:cNvPr id="12" name="תיבת טקסט 11">
            <a:extLst>
              <a:ext uri="{FF2B5EF4-FFF2-40B4-BE49-F238E27FC236}">
                <a16:creationId xmlns:a16="http://schemas.microsoft.com/office/drawing/2014/main" id="{D30248E4-FC93-420E-B000-C5460B31A626}"/>
              </a:ext>
            </a:extLst>
          </p:cNvPr>
          <p:cNvSpPr txBox="1"/>
          <p:nvPr/>
        </p:nvSpPr>
        <p:spPr>
          <a:xfrm>
            <a:off x="886660" y="6018898"/>
            <a:ext cx="3698311" cy="369332"/>
          </a:xfrm>
          <a:prstGeom prst="rect">
            <a:avLst/>
          </a:prstGeom>
          <a:noFill/>
        </p:spPr>
        <p:txBody>
          <a:bodyPr wrap="square" rtlCol="1">
            <a:spAutoFit/>
          </a:bodyPr>
          <a:lstStyle/>
          <a:p>
            <a:r>
              <a:rPr lang="en-US" dirty="0" err="1"/>
              <a:t>FastText</a:t>
            </a:r>
            <a:r>
              <a:rPr lang="en-US" dirty="0"/>
              <a:t> with cleaned text- SVM</a:t>
            </a:r>
            <a:endParaRPr lang="he-IL" dirty="0"/>
          </a:p>
        </p:txBody>
      </p:sp>
      <p:pic>
        <p:nvPicPr>
          <p:cNvPr id="5" name="תמונה 4">
            <a:extLst>
              <a:ext uri="{FF2B5EF4-FFF2-40B4-BE49-F238E27FC236}">
                <a16:creationId xmlns:a16="http://schemas.microsoft.com/office/drawing/2014/main" id="{5084334E-40D1-433F-8D49-EEFCAD3D1900}"/>
              </a:ext>
            </a:extLst>
          </p:cNvPr>
          <p:cNvPicPr>
            <a:picLocks noChangeAspect="1"/>
          </p:cNvPicPr>
          <p:nvPr/>
        </p:nvPicPr>
        <p:blipFill>
          <a:blip r:embed="rId2"/>
          <a:stretch>
            <a:fillRect/>
          </a:stretch>
        </p:blipFill>
        <p:spPr>
          <a:xfrm>
            <a:off x="589279" y="4133761"/>
            <a:ext cx="5106777" cy="1924538"/>
          </a:xfrm>
          <a:prstGeom prst="rect">
            <a:avLst/>
          </a:prstGeom>
        </p:spPr>
      </p:pic>
      <p:pic>
        <p:nvPicPr>
          <p:cNvPr id="10" name="תמונה 9">
            <a:extLst>
              <a:ext uri="{FF2B5EF4-FFF2-40B4-BE49-F238E27FC236}">
                <a16:creationId xmlns:a16="http://schemas.microsoft.com/office/drawing/2014/main" id="{28352F6A-8BAE-4570-802E-E611A02E3C70}"/>
              </a:ext>
            </a:extLst>
          </p:cNvPr>
          <p:cNvPicPr>
            <a:picLocks noChangeAspect="1"/>
          </p:cNvPicPr>
          <p:nvPr/>
        </p:nvPicPr>
        <p:blipFill>
          <a:blip r:embed="rId3"/>
          <a:stretch>
            <a:fillRect/>
          </a:stretch>
        </p:blipFill>
        <p:spPr>
          <a:xfrm>
            <a:off x="6208741" y="3949164"/>
            <a:ext cx="5337815" cy="1910745"/>
          </a:xfrm>
          <a:prstGeom prst="rect">
            <a:avLst/>
          </a:prstGeom>
        </p:spPr>
      </p:pic>
      <p:sp>
        <p:nvSpPr>
          <p:cNvPr id="13" name="תיבת טקסט 12">
            <a:extLst>
              <a:ext uri="{FF2B5EF4-FFF2-40B4-BE49-F238E27FC236}">
                <a16:creationId xmlns:a16="http://schemas.microsoft.com/office/drawing/2014/main" id="{B5EA8437-7984-466F-878D-60977A23A8F7}"/>
              </a:ext>
            </a:extLst>
          </p:cNvPr>
          <p:cNvSpPr txBox="1"/>
          <p:nvPr/>
        </p:nvSpPr>
        <p:spPr>
          <a:xfrm>
            <a:off x="6301724" y="6035671"/>
            <a:ext cx="5429833" cy="369332"/>
          </a:xfrm>
          <a:prstGeom prst="rect">
            <a:avLst/>
          </a:prstGeom>
          <a:noFill/>
        </p:spPr>
        <p:txBody>
          <a:bodyPr wrap="square" rtlCol="1">
            <a:spAutoFit/>
          </a:bodyPr>
          <a:lstStyle/>
          <a:p>
            <a:r>
              <a:rPr lang="en-US" dirty="0" err="1"/>
              <a:t>FastText</a:t>
            </a:r>
            <a:r>
              <a:rPr lang="en-US" dirty="0"/>
              <a:t> with cleaned text- Logistic Regression</a:t>
            </a:r>
            <a:endParaRPr lang="he-IL" dirty="0"/>
          </a:p>
        </p:txBody>
      </p:sp>
    </p:spTree>
    <p:extLst>
      <p:ext uri="{BB962C8B-B14F-4D97-AF65-F5344CB8AC3E}">
        <p14:creationId xmlns:p14="http://schemas.microsoft.com/office/powerpoint/2010/main" val="2403493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…continue</a:t>
            </a:r>
          </a:p>
          <a:p>
            <a:pPr lvl="1" algn="l" rtl="0"/>
            <a:endParaRPr lang="en-US" dirty="0"/>
          </a:p>
          <a:p>
            <a:pPr lvl="1" algn="l" rtl="0"/>
            <a:endParaRPr lang="he-IL" dirty="0"/>
          </a:p>
        </p:txBody>
      </p:sp>
      <p:sp>
        <p:nvSpPr>
          <p:cNvPr id="12" name="תיבת טקסט 11">
            <a:extLst>
              <a:ext uri="{FF2B5EF4-FFF2-40B4-BE49-F238E27FC236}">
                <a16:creationId xmlns:a16="http://schemas.microsoft.com/office/drawing/2014/main" id="{D30248E4-FC93-420E-B000-C5460B31A626}"/>
              </a:ext>
            </a:extLst>
          </p:cNvPr>
          <p:cNvSpPr txBox="1"/>
          <p:nvPr/>
        </p:nvSpPr>
        <p:spPr>
          <a:xfrm>
            <a:off x="886660" y="6018898"/>
            <a:ext cx="5321087" cy="369332"/>
          </a:xfrm>
          <a:prstGeom prst="rect">
            <a:avLst/>
          </a:prstGeom>
          <a:noFill/>
        </p:spPr>
        <p:txBody>
          <a:bodyPr wrap="square" rtlCol="1">
            <a:spAutoFit/>
          </a:bodyPr>
          <a:lstStyle/>
          <a:p>
            <a:r>
              <a:rPr lang="en-US" dirty="0" err="1"/>
              <a:t>FastText</a:t>
            </a:r>
            <a:r>
              <a:rPr lang="en-US" dirty="0"/>
              <a:t> with cleaned text- Random Forest</a:t>
            </a:r>
            <a:endParaRPr lang="he-IL" dirty="0"/>
          </a:p>
        </p:txBody>
      </p:sp>
      <p:pic>
        <p:nvPicPr>
          <p:cNvPr id="3" name="תמונה 2">
            <a:extLst>
              <a:ext uri="{FF2B5EF4-FFF2-40B4-BE49-F238E27FC236}">
                <a16:creationId xmlns:a16="http://schemas.microsoft.com/office/drawing/2014/main" id="{C5D70687-4036-47B0-9AC4-D9CABC6D4563}"/>
              </a:ext>
            </a:extLst>
          </p:cNvPr>
          <p:cNvPicPr>
            <a:picLocks noChangeAspect="1"/>
          </p:cNvPicPr>
          <p:nvPr/>
        </p:nvPicPr>
        <p:blipFill>
          <a:blip r:embed="rId2"/>
          <a:stretch>
            <a:fillRect/>
          </a:stretch>
        </p:blipFill>
        <p:spPr>
          <a:xfrm>
            <a:off x="672950" y="3887078"/>
            <a:ext cx="5534797" cy="1924319"/>
          </a:xfrm>
          <a:prstGeom prst="rect">
            <a:avLst/>
          </a:prstGeom>
        </p:spPr>
      </p:pic>
      <p:sp>
        <p:nvSpPr>
          <p:cNvPr id="9" name="תיבת טקסט 8">
            <a:extLst>
              <a:ext uri="{FF2B5EF4-FFF2-40B4-BE49-F238E27FC236}">
                <a16:creationId xmlns:a16="http://schemas.microsoft.com/office/drawing/2014/main" id="{59910B7F-8970-4A15-863F-219FE1B540B4}"/>
              </a:ext>
            </a:extLst>
          </p:cNvPr>
          <p:cNvSpPr txBox="1"/>
          <p:nvPr/>
        </p:nvSpPr>
        <p:spPr>
          <a:xfrm>
            <a:off x="6379545" y="6018898"/>
            <a:ext cx="5321087" cy="369332"/>
          </a:xfrm>
          <a:prstGeom prst="rect">
            <a:avLst/>
          </a:prstGeom>
          <a:noFill/>
        </p:spPr>
        <p:txBody>
          <a:bodyPr wrap="square" rtlCol="1">
            <a:spAutoFit/>
          </a:bodyPr>
          <a:lstStyle/>
          <a:p>
            <a:r>
              <a:rPr lang="en-US" dirty="0" err="1"/>
              <a:t>FastText</a:t>
            </a:r>
            <a:r>
              <a:rPr lang="en-US" dirty="0"/>
              <a:t> with cleaned text- Decision Tree</a:t>
            </a:r>
            <a:endParaRPr lang="he-IL" dirty="0"/>
          </a:p>
        </p:txBody>
      </p:sp>
      <p:pic>
        <p:nvPicPr>
          <p:cNvPr id="6" name="תמונה 5">
            <a:extLst>
              <a:ext uri="{FF2B5EF4-FFF2-40B4-BE49-F238E27FC236}">
                <a16:creationId xmlns:a16="http://schemas.microsoft.com/office/drawing/2014/main" id="{2D01467D-47A4-444B-839A-8C1F407025C9}"/>
              </a:ext>
            </a:extLst>
          </p:cNvPr>
          <p:cNvPicPr>
            <a:picLocks noChangeAspect="1"/>
          </p:cNvPicPr>
          <p:nvPr/>
        </p:nvPicPr>
        <p:blipFill>
          <a:blip r:embed="rId3"/>
          <a:stretch>
            <a:fillRect/>
          </a:stretch>
        </p:blipFill>
        <p:spPr>
          <a:xfrm>
            <a:off x="6476041" y="3873045"/>
            <a:ext cx="5442670" cy="1893500"/>
          </a:xfrm>
          <a:prstGeom prst="rect">
            <a:avLst/>
          </a:prstGeom>
        </p:spPr>
      </p:pic>
    </p:spTree>
    <p:extLst>
      <p:ext uri="{BB962C8B-B14F-4D97-AF65-F5344CB8AC3E}">
        <p14:creationId xmlns:p14="http://schemas.microsoft.com/office/powerpoint/2010/main" val="200781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Using NN and LSTM</a:t>
            </a:r>
          </a:p>
          <a:p>
            <a:pPr lvl="1" algn="l" rtl="0"/>
            <a:endParaRPr lang="en-US" dirty="0"/>
          </a:p>
          <a:p>
            <a:pPr lvl="1" algn="l" rtl="0"/>
            <a:endParaRPr lang="en-US" dirty="0"/>
          </a:p>
          <a:p>
            <a:pPr lvl="1" algn="l" rtl="0"/>
            <a:endParaRPr lang="he-IL" dirty="0"/>
          </a:p>
        </p:txBody>
      </p:sp>
      <p:sp>
        <p:nvSpPr>
          <p:cNvPr id="12" name="תיבת טקסט 11">
            <a:extLst>
              <a:ext uri="{FF2B5EF4-FFF2-40B4-BE49-F238E27FC236}">
                <a16:creationId xmlns:a16="http://schemas.microsoft.com/office/drawing/2014/main" id="{D30248E4-FC93-420E-B000-C5460B31A626}"/>
              </a:ext>
            </a:extLst>
          </p:cNvPr>
          <p:cNvSpPr txBox="1"/>
          <p:nvPr/>
        </p:nvSpPr>
        <p:spPr>
          <a:xfrm>
            <a:off x="481386" y="4782662"/>
            <a:ext cx="10815714" cy="1754326"/>
          </a:xfrm>
          <a:prstGeom prst="rect">
            <a:avLst/>
          </a:prstGeom>
          <a:noFill/>
        </p:spPr>
        <p:txBody>
          <a:bodyPr wrap="square" rtlCol="1">
            <a:spAutoFit/>
          </a:bodyPr>
          <a:lstStyle/>
          <a:p>
            <a:r>
              <a:rPr lang="en-US" dirty="0"/>
              <a:t>Predict on several reviews from test file, worked </a:t>
            </a:r>
            <a:r>
              <a:rPr lang="en-US" b="1" u="sng" dirty="0"/>
              <a:t>well</a:t>
            </a:r>
            <a:r>
              <a:rPr lang="en-US" dirty="0"/>
              <a:t>.</a:t>
            </a:r>
          </a:p>
          <a:p>
            <a:r>
              <a:rPr lang="en-US" dirty="0"/>
              <a:t>Why NN worked better than ML? ML worked on binary classification, but as we see there are reviews which are not totally bad and not totally good, thus giving 0 or 1 can be misleading. However, in NN we got probability which enables us to work better with our data, such that when given new review, we will classify as “positive” only if its score is close enough to a value we decide.</a:t>
            </a:r>
            <a:endParaRPr lang="he-IL" dirty="0"/>
          </a:p>
        </p:txBody>
      </p:sp>
      <p:pic>
        <p:nvPicPr>
          <p:cNvPr id="5" name="תמונה 4">
            <a:extLst>
              <a:ext uri="{FF2B5EF4-FFF2-40B4-BE49-F238E27FC236}">
                <a16:creationId xmlns:a16="http://schemas.microsoft.com/office/drawing/2014/main" id="{2D7EA600-E2E9-4A67-A582-E3BDC9C7ADC2}"/>
              </a:ext>
            </a:extLst>
          </p:cNvPr>
          <p:cNvPicPr>
            <a:picLocks noChangeAspect="1"/>
          </p:cNvPicPr>
          <p:nvPr/>
        </p:nvPicPr>
        <p:blipFill>
          <a:blip r:embed="rId2"/>
          <a:stretch>
            <a:fillRect/>
          </a:stretch>
        </p:blipFill>
        <p:spPr>
          <a:xfrm>
            <a:off x="4229575" y="2958933"/>
            <a:ext cx="3319336" cy="1754326"/>
          </a:xfrm>
          <a:prstGeom prst="rect">
            <a:avLst/>
          </a:prstGeom>
        </p:spPr>
      </p:pic>
    </p:spTree>
    <p:extLst>
      <p:ext uri="{BB962C8B-B14F-4D97-AF65-F5344CB8AC3E}">
        <p14:creationId xmlns:p14="http://schemas.microsoft.com/office/powerpoint/2010/main" val="242237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Analyzing the text:</a:t>
            </a:r>
          </a:p>
          <a:p>
            <a:pPr lvl="1" algn="l" rtl="0"/>
            <a:r>
              <a:rPr lang="en-US" dirty="0"/>
              <a:t>Test if there are NA</a:t>
            </a:r>
          </a:p>
          <a:p>
            <a:pPr lvl="1" algn="l" rtl="0"/>
            <a:r>
              <a:rPr lang="en-US" dirty="0"/>
              <a:t>Test if data is balanced</a:t>
            </a:r>
          </a:p>
          <a:p>
            <a:pPr lvl="1" algn="l" rtl="0"/>
            <a:r>
              <a:rPr lang="en-US" dirty="0"/>
              <a:t>Explore our text: are there special characters (as &lt;</a:t>
            </a:r>
            <a:r>
              <a:rPr lang="en-US" dirty="0" err="1"/>
              <a:t>br</a:t>
            </a:r>
            <a:r>
              <a:rPr lang="en-US" dirty="0"/>
              <a:t> \&gt;), length of text</a:t>
            </a:r>
          </a:p>
          <a:p>
            <a:pPr lvl="1" algn="l" rtl="0"/>
            <a:r>
              <a:rPr lang="en-US" dirty="0"/>
              <a:t>Which tokenizer to use (</a:t>
            </a:r>
            <a:r>
              <a:rPr lang="en-US" dirty="0" err="1"/>
              <a:t>word_tokenize</a:t>
            </a:r>
            <a:r>
              <a:rPr lang="en-US" dirty="0"/>
              <a:t> / </a:t>
            </a:r>
            <a:r>
              <a:rPr lang="en-US" dirty="0" err="1"/>
              <a:t>RegexpTokenizer</a:t>
            </a:r>
            <a:r>
              <a:rPr lang="en-US" dirty="0"/>
              <a:t> from </a:t>
            </a:r>
            <a:r>
              <a:rPr lang="en-US" dirty="0" err="1"/>
              <a:t>nltk</a:t>
            </a:r>
            <a:r>
              <a:rPr lang="en-US" dirty="0"/>
              <a:t>)</a:t>
            </a:r>
          </a:p>
          <a:p>
            <a:pPr lvl="1" algn="l" rtl="0"/>
            <a:r>
              <a:rPr lang="en-US" dirty="0"/>
              <a:t>NLP Task – sentiment analysis : we cannot use general tokenizers as </a:t>
            </a:r>
            <a:r>
              <a:rPr lang="en-US"/>
              <a:t>spacy etc.</a:t>
            </a:r>
            <a:endParaRPr lang="en-US" dirty="0"/>
          </a:p>
          <a:p>
            <a:pPr marL="457200" lvl="1" indent="0" algn="l" rtl="0">
              <a:buNone/>
            </a:pPr>
            <a:endParaRPr lang="he-IL" dirty="0"/>
          </a:p>
        </p:txBody>
      </p:sp>
    </p:spTree>
    <p:extLst>
      <p:ext uri="{BB962C8B-B14F-4D97-AF65-F5344CB8AC3E}">
        <p14:creationId xmlns:p14="http://schemas.microsoft.com/office/powerpoint/2010/main" val="2601649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Analyzing the text:</a:t>
            </a:r>
          </a:p>
          <a:p>
            <a:pPr lvl="1" algn="l" rtl="0"/>
            <a:r>
              <a:rPr lang="en-US" dirty="0"/>
              <a:t>Which words are most used (after we </a:t>
            </a:r>
            <a:r>
              <a:rPr lang="en-US" dirty="0" err="1"/>
              <a:t>preprcossed</a:t>
            </a:r>
            <a:r>
              <a:rPr lang="en-US" dirty="0"/>
              <a:t> the text)</a:t>
            </a:r>
            <a:br>
              <a:rPr lang="en-US" dirty="0"/>
            </a:br>
            <a:endParaRPr lang="en-US" dirty="0"/>
          </a:p>
          <a:p>
            <a:pPr lvl="1" algn="l" rtl="0"/>
            <a:endParaRPr lang="he-IL" dirty="0"/>
          </a:p>
        </p:txBody>
      </p:sp>
      <p:pic>
        <p:nvPicPr>
          <p:cNvPr id="5" name="תמונה 4">
            <a:extLst>
              <a:ext uri="{FF2B5EF4-FFF2-40B4-BE49-F238E27FC236}">
                <a16:creationId xmlns:a16="http://schemas.microsoft.com/office/drawing/2014/main" id="{05B5526F-AF0A-49E8-A1E1-F250A3FB2C6F}"/>
              </a:ext>
            </a:extLst>
          </p:cNvPr>
          <p:cNvPicPr>
            <a:picLocks noChangeAspect="1"/>
          </p:cNvPicPr>
          <p:nvPr/>
        </p:nvPicPr>
        <p:blipFill>
          <a:blip r:embed="rId2"/>
          <a:stretch>
            <a:fillRect/>
          </a:stretch>
        </p:blipFill>
        <p:spPr>
          <a:xfrm>
            <a:off x="3300027" y="3338777"/>
            <a:ext cx="4957489" cy="3416300"/>
          </a:xfrm>
          <a:prstGeom prst="rect">
            <a:avLst/>
          </a:prstGeom>
        </p:spPr>
      </p:pic>
    </p:spTree>
    <p:extLst>
      <p:ext uri="{BB962C8B-B14F-4D97-AF65-F5344CB8AC3E}">
        <p14:creationId xmlns:p14="http://schemas.microsoft.com/office/powerpoint/2010/main" val="192973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Preprocessing the text</a:t>
            </a:r>
          </a:p>
          <a:p>
            <a:pPr lvl="1" algn="l" rtl="0"/>
            <a:r>
              <a:rPr lang="en-US" dirty="0"/>
              <a:t>Creating a function to preprocess (see </a:t>
            </a:r>
            <a:r>
              <a:rPr lang="en-US" dirty="0" err="1"/>
              <a:t>clean_reviews</a:t>
            </a:r>
            <a:r>
              <a:rPr lang="en-US" dirty="0"/>
              <a:t> function)</a:t>
            </a:r>
          </a:p>
          <a:p>
            <a:pPr lvl="1" algn="l" rtl="0"/>
            <a:endParaRPr lang="en-US" dirty="0"/>
          </a:p>
          <a:p>
            <a:pPr lvl="1" algn="l" rtl="0"/>
            <a:endParaRPr lang="he-IL" dirty="0"/>
          </a:p>
        </p:txBody>
      </p:sp>
    </p:spTree>
    <p:extLst>
      <p:ext uri="{BB962C8B-B14F-4D97-AF65-F5344CB8AC3E}">
        <p14:creationId xmlns:p14="http://schemas.microsoft.com/office/powerpoint/2010/main" val="208951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Embedding</a:t>
            </a:r>
          </a:p>
          <a:p>
            <a:pPr lvl="1" algn="l" rtl="0"/>
            <a:r>
              <a:rPr lang="en-US" dirty="0"/>
              <a:t>Word2Vec (Dov2Vec)</a:t>
            </a:r>
          </a:p>
          <a:p>
            <a:pPr lvl="2" algn="l" rtl="0"/>
            <a:r>
              <a:rPr lang="en-US" dirty="0"/>
              <a:t>Word2Vec  Trains a unique word embedding for every individual word</a:t>
            </a:r>
          </a:p>
          <a:p>
            <a:pPr lvl="1" algn="l" rtl="0"/>
            <a:r>
              <a:rPr lang="en-US" dirty="0" err="1"/>
              <a:t>FastText</a:t>
            </a:r>
            <a:endParaRPr lang="en-US" dirty="0"/>
          </a:p>
          <a:p>
            <a:pPr lvl="2" algn="l" rtl="0"/>
            <a:r>
              <a:rPr lang="en-US" dirty="0" err="1"/>
              <a:t>Fasttext</a:t>
            </a:r>
            <a:r>
              <a:rPr lang="en-US" dirty="0"/>
              <a:t> treats each word as the aggregation of its </a:t>
            </a:r>
            <a:r>
              <a:rPr lang="en-US" dirty="0" err="1"/>
              <a:t>subwords</a:t>
            </a:r>
            <a:r>
              <a:rPr lang="en-US" dirty="0"/>
              <a:t> (</a:t>
            </a:r>
            <a:r>
              <a:rPr lang="en-US" dirty="0" err="1"/>
              <a:t>subwords</a:t>
            </a:r>
            <a:r>
              <a:rPr lang="en-US" dirty="0"/>
              <a:t> are taken to be the character </a:t>
            </a:r>
            <a:r>
              <a:rPr lang="en-US" dirty="0" err="1"/>
              <a:t>ngrams</a:t>
            </a:r>
            <a:r>
              <a:rPr lang="en-US" dirty="0"/>
              <a:t> of the word). The vector for a word is simply taken to be the sum of all vectors of its component char-</a:t>
            </a:r>
            <a:r>
              <a:rPr lang="en-US" dirty="0" err="1"/>
              <a:t>ngrams</a:t>
            </a:r>
            <a:endParaRPr lang="en-US" dirty="0"/>
          </a:p>
          <a:p>
            <a:pPr lvl="2" algn="l" rtl="0"/>
            <a:r>
              <a:rPr lang="en-US" dirty="0"/>
              <a:t>Better for morphologically rich languages (</a:t>
            </a:r>
            <a:r>
              <a:rPr lang="en-US" dirty="0" err="1"/>
              <a:t>Hebrew,German</a:t>
            </a:r>
            <a:r>
              <a:rPr lang="en-US" dirty="0"/>
              <a:t>, Turkish </a:t>
            </a:r>
            <a:r>
              <a:rPr lang="en-US" dirty="0" err="1"/>
              <a:t>etc</a:t>
            </a:r>
            <a:r>
              <a:rPr lang="en-US" dirty="0"/>
              <a:t>)</a:t>
            </a:r>
          </a:p>
          <a:p>
            <a:pPr lvl="2" algn="l" rtl="0"/>
            <a:r>
              <a:rPr lang="en-US" dirty="0" err="1"/>
              <a:t>fastText</a:t>
            </a:r>
            <a:r>
              <a:rPr lang="en-US" dirty="0"/>
              <a:t> can obtain vectors even for out-of-vocabulary (OOV) words, by summing up vectors for its component char-</a:t>
            </a:r>
            <a:r>
              <a:rPr lang="en-US" dirty="0" err="1"/>
              <a:t>ngrams</a:t>
            </a:r>
            <a:r>
              <a:rPr lang="en-US" dirty="0"/>
              <a:t>, provided at least one of the char-</a:t>
            </a:r>
            <a:r>
              <a:rPr lang="en-US" dirty="0" err="1"/>
              <a:t>ngrams</a:t>
            </a:r>
            <a:r>
              <a:rPr lang="en-US" dirty="0"/>
              <a:t> was present in the training data.</a:t>
            </a:r>
          </a:p>
          <a:p>
            <a:pPr lvl="1" algn="l" rtl="0"/>
            <a:endParaRPr lang="he-IL" dirty="0"/>
          </a:p>
        </p:txBody>
      </p:sp>
    </p:spTree>
    <p:extLst>
      <p:ext uri="{BB962C8B-B14F-4D97-AF65-F5344CB8AC3E}">
        <p14:creationId xmlns:p14="http://schemas.microsoft.com/office/powerpoint/2010/main" val="52721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Running Doc2Vec and using </a:t>
            </a:r>
            <a:r>
              <a:rPr lang="en-US" dirty="0" err="1"/>
              <a:t>DecisionTreeClassifier</a:t>
            </a:r>
            <a:endParaRPr lang="en-US" dirty="0"/>
          </a:p>
          <a:p>
            <a:pPr lvl="1" algn="l" rtl="0"/>
            <a:endParaRPr lang="en-US" dirty="0"/>
          </a:p>
          <a:p>
            <a:pPr lvl="1" algn="l" rtl="0"/>
            <a:endParaRPr lang="he-IL" dirty="0"/>
          </a:p>
        </p:txBody>
      </p:sp>
      <p:pic>
        <p:nvPicPr>
          <p:cNvPr id="3" name="תמונה 2">
            <a:extLst>
              <a:ext uri="{FF2B5EF4-FFF2-40B4-BE49-F238E27FC236}">
                <a16:creationId xmlns:a16="http://schemas.microsoft.com/office/drawing/2014/main" id="{43C67EA5-35A9-42B1-BFFF-A8E9CE16D633}"/>
              </a:ext>
            </a:extLst>
          </p:cNvPr>
          <p:cNvPicPr>
            <a:picLocks noChangeAspect="1"/>
          </p:cNvPicPr>
          <p:nvPr/>
        </p:nvPicPr>
        <p:blipFill>
          <a:blip r:embed="rId2"/>
          <a:stretch>
            <a:fillRect/>
          </a:stretch>
        </p:blipFill>
        <p:spPr>
          <a:xfrm>
            <a:off x="3035960" y="3880097"/>
            <a:ext cx="5242280" cy="1923613"/>
          </a:xfrm>
          <a:prstGeom prst="rect">
            <a:avLst/>
          </a:prstGeom>
        </p:spPr>
      </p:pic>
    </p:spTree>
    <p:extLst>
      <p:ext uri="{BB962C8B-B14F-4D97-AF65-F5344CB8AC3E}">
        <p14:creationId xmlns:p14="http://schemas.microsoft.com/office/powerpoint/2010/main" val="397384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Running Word2Vec and using </a:t>
            </a:r>
            <a:r>
              <a:rPr lang="en-US" dirty="0" err="1"/>
              <a:t>DecisionTreeClassifier</a:t>
            </a:r>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3D2625A4-C2F3-49D0-9B04-886DAD4584EB}"/>
              </a:ext>
            </a:extLst>
          </p:cNvPr>
          <p:cNvPicPr>
            <a:picLocks noChangeAspect="1"/>
          </p:cNvPicPr>
          <p:nvPr/>
        </p:nvPicPr>
        <p:blipFill>
          <a:blip r:embed="rId2"/>
          <a:stretch>
            <a:fillRect/>
          </a:stretch>
        </p:blipFill>
        <p:spPr>
          <a:xfrm>
            <a:off x="2757082" y="4007645"/>
            <a:ext cx="5801535" cy="1876687"/>
          </a:xfrm>
          <a:prstGeom prst="rect">
            <a:avLst/>
          </a:prstGeom>
        </p:spPr>
      </p:pic>
    </p:spTree>
    <p:extLst>
      <p:ext uri="{BB962C8B-B14F-4D97-AF65-F5344CB8AC3E}">
        <p14:creationId xmlns:p14="http://schemas.microsoft.com/office/powerpoint/2010/main" val="59449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Running Dord2Vec and using </a:t>
            </a:r>
            <a:r>
              <a:rPr lang="en-US" dirty="0" err="1"/>
              <a:t>DecisionTreeClassifier</a:t>
            </a:r>
            <a:r>
              <a:rPr lang="en-US" dirty="0"/>
              <a:t> , and building model from training dataset only (</a:t>
            </a:r>
            <a:r>
              <a:rPr lang="en-US" i="1" dirty="0" err="1"/>
              <a:t>model.build_vocab</a:t>
            </a:r>
            <a:r>
              <a:rPr lang="en-US" i="1" dirty="0"/>
              <a:t>(</a:t>
            </a:r>
            <a:r>
              <a:rPr lang="en-US" i="1" dirty="0" err="1"/>
              <a:t>train_corpus</a:t>
            </a:r>
            <a:r>
              <a:rPr lang="en-US" i="1" dirty="0"/>
              <a:t>)</a:t>
            </a:r>
            <a:r>
              <a:rPr lang="en-US" dirty="0"/>
              <a:t>)</a:t>
            </a:r>
          </a:p>
          <a:p>
            <a:pPr lvl="1" algn="l" rtl="0"/>
            <a:r>
              <a:rPr lang="en-US" dirty="0"/>
              <a:t>Vector size = 50</a:t>
            </a:r>
          </a:p>
          <a:p>
            <a:pPr lvl="1" algn="l" rtl="0"/>
            <a:endParaRPr lang="en-US" dirty="0"/>
          </a:p>
          <a:p>
            <a:pPr lvl="1" algn="l" rtl="0"/>
            <a:endParaRPr lang="he-IL" dirty="0"/>
          </a:p>
        </p:txBody>
      </p:sp>
      <p:pic>
        <p:nvPicPr>
          <p:cNvPr id="3" name="תמונה 2">
            <a:extLst>
              <a:ext uri="{FF2B5EF4-FFF2-40B4-BE49-F238E27FC236}">
                <a16:creationId xmlns:a16="http://schemas.microsoft.com/office/drawing/2014/main" id="{CFA49558-BC76-45EA-9F7B-CA6EFF1807F5}"/>
              </a:ext>
            </a:extLst>
          </p:cNvPr>
          <p:cNvPicPr>
            <a:picLocks noChangeAspect="1"/>
          </p:cNvPicPr>
          <p:nvPr/>
        </p:nvPicPr>
        <p:blipFill>
          <a:blip r:embed="rId2"/>
          <a:stretch>
            <a:fillRect/>
          </a:stretch>
        </p:blipFill>
        <p:spPr>
          <a:xfrm>
            <a:off x="3052671" y="4105008"/>
            <a:ext cx="5658640" cy="1914792"/>
          </a:xfrm>
          <a:prstGeom prst="rect">
            <a:avLst/>
          </a:prstGeom>
        </p:spPr>
      </p:pic>
      <p:sp>
        <p:nvSpPr>
          <p:cNvPr id="5" name="תיבת טקסט 4">
            <a:extLst>
              <a:ext uri="{FF2B5EF4-FFF2-40B4-BE49-F238E27FC236}">
                <a16:creationId xmlns:a16="http://schemas.microsoft.com/office/drawing/2014/main" id="{33E0E4A0-3E4A-442A-8D9C-E2446D6CA570}"/>
              </a:ext>
            </a:extLst>
          </p:cNvPr>
          <p:cNvSpPr txBox="1"/>
          <p:nvPr/>
        </p:nvSpPr>
        <p:spPr>
          <a:xfrm>
            <a:off x="4922196" y="6138153"/>
            <a:ext cx="2733472" cy="369332"/>
          </a:xfrm>
          <a:prstGeom prst="rect">
            <a:avLst/>
          </a:prstGeom>
          <a:noFill/>
        </p:spPr>
        <p:txBody>
          <a:bodyPr wrap="square" rtlCol="1">
            <a:spAutoFit/>
          </a:bodyPr>
          <a:lstStyle/>
          <a:p>
            <a:r>
              <a:rPr lang="en-US" dirty="0" err="1"/>
              <a:t>DecisionTree</a:t>
            </a:r>
            <a:r>
              <a:rPr lang="en-US" dirty="0"/>
              <a:t> Model</a:t>
            </a:r>
            <a:endParaRPr lang="he-IL" dirty="0"/>
          </a:p>
        </p:txBody>
      </p:sp>
    </p:spTree>
    <p:extLst>
      <p:ext uri="{BB962C8B-B14F-4D97-AF65-F5344CB8AC3E}">
        <p14:creationId xmlns:p14="http://schemas.microsoft.com/office/powerpoint/2010/main" val="215737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F63109-57FF-4909-8FC9-A7AD1F49FC56}"/>
              </a:ext>
            </a:extLst>
          </p:cNvPr>
          <p:cNvSpPr>
            <a:spLocks noGrp="1"/>
          </p:cNvSpPr>
          <p:nvPr>
            <p:ph type="title"/>
          </p:nvPr>
        </p:nvSpPr>
        <p:spPr/>
        <p:txBody>
          <a:bodyPr/>
          <a:lstStyle/>
          <a:p>
            <a:r>
              <a:rPr lang="en-US" dirty="0"/>
              <a:t>Main things we did and challenges</a:t>
            </a:r>
            <a:endParaRPr lang="he-IL" dirty="0"/>
          </a:p>
        </p:txBody>
      </p:sp>
      <p:sp>
        <p:nvSpPr>
          <p:cNvPr id="4" name="מציין מיקום תוכן 3">
            <a:extLst>
              <a:ext uri="{FF2B5EF4-FFF2-40B4-BE49-F238E27FC236}">
                <a16:creationId xmlns:a16="http://schemas.microsoft.com/office/drawing/2014/main" id="{D1512E5A-B809-4F4B-A4ED-D899E7C8424A}"/>
              </a:ext>
            </a:extLst>
          </p:cNvPr>
          <p:cNvSpPr>
            <a:spLocks noGrp="1"/>
          </p:cNvSpPr>
          <p:nvPr>
            <p:ph sz="half" idx="2"/>
          </p:nvPr>
        </p:nvSpPr>
        <p:spPr>
          <a:xfrm>
            <a:off x="1154954" y="2603500"/>
            <a:ext cx="9878917" cy="3416300"/>
          </a:xfrm>
        </p:spPr>
        <p:txBody>
          <a:bodyPr/>
          <a:lstStyle/>
          <a:p>
            <a:pPr algn="l" rtl="0"/>
            <a:r>
              <a:rPr lang="en-US" dirty="0"/>
              <a:t>Classification of reviews (supervised model)</a:t>
            </a:r>
          </a:p>
          <a:p>
            <a:pPr lvl="1" algn="l" rtl="0"/>
            <a:r>
              <a:rPr lang="en-US" dirty="0"/>
              <a:t>..continue</a:t>
            </a:r>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657F1462-DC54-4F8B-829E-9840A5F9DD92}"/>
              </a:ext>
            </a:extLst>
          </p:cNvPr>
          <p:cNvPicPr>
            <a:picLocks noChangeAspect="1"/>
          </p:cNvPicPr>
          <p:nvPr/>
        </p:nvPicPr>
        <p:blipFill>
          <a:blip r:embed="rId2"/>
          <a:stretch>
            <a:fillRect/>
          </a:stretch>
        </p:blipFill>
        <p:spPr>
          <a:xfrm>
            <a:off x="91948" y="4047850"/>
            <a:ext cx="5591955" cy="1971950"/>
          </a:xfrm>
          <a:prstGeom prst="rect">
            <a:avLst/>
          </a:prstGeom>
        </p:spPr>
      </p:pic>
      <p:sp>
        <p:nvSpPr>
          <p:cNvPr id="6" name="תיבת טקסט 5">
            <a:extLst>
              <a:ext uri="{FF2B5EF4-FFF2-40B4-BE49-F238E27FC236}">
                <a16:creationId xmlns:a16="http://schemas.microsoft.com/office/drawing/2014/main" id="{43DD3447-9580-41B5-B558-7F65504323AE}"/>
              </a:ext>
            </a:extLst>
          </p:cNvPr>
          <p:cNvSpPr txBox="1"/>
          <p:nvPr/>
        </p:nvSpPr>
        <p:spPr>
          <a:xfrm>
            <a:off x="686545" y="6215975"/>
            <a:ext cx="5649112" cy="646331"/>
          </a:xfrm>
          <a:prstGeom prst="rect">
            <a:avLst/>
          </a:prstGeom>
          <a:noFill/>
        </p:spPr>
        <p:txBody>
          <a:bodyPr wrap="square" rtlCol="1">
            <a:spAutoFit/>
          </a:bodyPr>
          <a:lstStyle/>
          <a:p>
            <a:r>
              <a:rPr lang="en-US" dirty="0"/>
              <a:t>SVM Model – vector size=50 and 200 (200 gave 0.83 in precision 0)</a:t>
            </a:r>
            <a:endParaRPr lang="he-IL" dirty="0"/>
          </a:p>
        </p:txBody>
      </p:sp>
      <p:pic>
        <p:nvPicPr>
          <p:cNvPr id="7" name="תמונה 6">
            <a:extLst>
              <a:ext uri="{FF2B5EF4-FFF2-40B4-BE49-F238E27FC236}">
                <a16:creationId xmlns:a16="http://schemas.microsoft.com/office/drawing/2014/main" id="{9E24C469-6BE0-4530-A453-0C06960573A8}"/>
              </a:ext>
            </a:extLst>
          </p:cNvPr>
          <p:cNvPicPr>
            <a:picLocks noChangeAspect="1"/>
          </p:cNvPicPr>
          <p:nvPr/>
        </p:nvPicPr>
        <p:blipFill>
          <a:blip r:embed="rId3"/>
          <a:stretch>
            <a:fillRect/>
          </a:stretch>
        </p:blipFill>
        <p:spPr>
          <a:xfrm>
            <a:off x="6335656" y="4047850"/>
            <a:ext cx="5649113" cy="1971950"/>
          </a:xfrm>
          <a:prstGeom prst="rect">
            <a:avLst/>
          </a:prstGeom>
        </p:spPr>
      </p:pic>
      <p:sp>
        <p:nvSpPr>
          <p:cNvPr id="8" name="תיבת טקסט 7">
            <a:extLst>
              <a:ext uri="{FF2B5EF4-FFF2-40B4-BE49-F238E27FC236}">
                <a16:creationId xmlns:a16="http://schemas.microsoft.com/office/drawing/2014/main" id="{AC713C63-930E-4995-AE6D-47382FB40DAF}"/>
              </a:ext>
            </a:extLst>
          </p:cNvPr>
          <p:cNvSpPr txBox="1"/>
          <p:nvPr/>
        </p:nvSpPr>
        <p:spPr>
          <a:xfrm>
            <a:off x="8291210" y="6215975"/>
            <a:ext cx="2916676" cy="369332"/>
          </a:xfrm>
          <a:prstGeom prst="rect">
            <a:avLst/>
          </a:prstGeom>
          <a:noFill/>
        </p:spPr>
        <p:txBody>
          <a:bodyPr wrap="square" rtlCol="1">
            <a:spAutoFit/>
          </a:bodyPr>
          <a:lstStyle/>
          <a:p>
            <a:r>
              <a:rPr lang="en-US" dirty="0" err="1"/>
              <a:t>RandomForest</a:t>
            </a:r>
            <a:r>
              <a:rPr lang="en-US" dirty="0"/>
              <a:t> Model</a:t>
            </a:r>
            <a:endParaRPr lang="he-IL" dirty="0"/>
          </a:p>
        </p:txBody>
      </p:sp>
    </p:spTree>
    <p:extLst>
      <p:ext uri="{BB962C8B-B14F-4D97-AF65-F5344CB8AC3E}">
        <p14:creationId xmlns:p14="http://schemas.microsoft.com/office/powerpoint/2010/main" val="1051921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 חדר ישיבות">
  <a:themeElements>
    <a:clrScheme name="יונים - חדר ישיבות">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יונים - חדר ישיבות">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 חדר ישיבות">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1978</TotalTime>
  <Words>606</Words>
  <Application>Microsoft Office PowerPoint</Application>
  <PresentationFormat>מסך רחב</PresentationFormat>
  <Paragraphs>73</Paragraphs>
  <Slides>15</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15</vt:i4>
      </vt:variant>
    </vt:vector>
  </HeadingPairs>
  <TitlesOfParts>
    <vt:vector size="20" baseType="lpstr">
      <vt:lpstr>Arial</vt:lpstr>
      <vt:lpstr>Calibri</vt:lpstr>
      <vt:lpstr>Century Gothic</vt:lpstr>
      <vt:lpstr>Wingdings 3</vt:lpstr>
      <vt:lpstr>יונים - חדר ישיבות</vt:lpstr>
      <vt:lpstr>IMDb Reviews Analysis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lpstr>Main things we did and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Reviews Analysis</dc:title>
  <dc:creator>תמר נוי</dc:creator>
  <cp:lastModifiedBy>תמר נוי</cp:lastModifiedBy>
  <cp:revision>140</cp:revision>
  <dcterms:created xsi:type="dcterms:W3CDTF">2020-10-20T10:22:08Z</dcterms:created>
  <dcterms:modified xsi:type="dcterms:W3CDTF">2020-12-08T10:09:22Z</dcterms:modified>
</cp:coreProperties>
</file>